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71" r:id="rId2"/>
    <p:sldId id="272" r:id="rId3"/>
    <p:sldId id="273" r:id="rId4"/>
    <p:sldId id="274" r:id="rId5"/>
    <p:sldId id="280" r:id="rId6"/>
    <p:sldId id="277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FF3300"/>
    <a:srgbClr val="0000CC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973" autoAdjust="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1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bmcelfresh\Nodal\Compliance\GREDP\GREDP_Month_to_Month_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bmcelfresh\Nodal\Compliance\GREDP\GREDP_Month_to_Month_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bmcelfresh\Nodal\Compliance\GREDP\GREDP_Month_to_Month_Analys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pw0023\Departments\Operations%20Support\Operations%20Planning\dmaggio\QWMG\Manual%20HDL-LDL%20Overrides%20Analysis%20for%20January%20QMWG%20(12-1-11%20thru%2012-31-1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NON-IRR</a:t>
            </a:r>
            <a:r>
              <a:rPr lang="en-US" baseline="0"/>
              <a:t> GREDP Summary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Summary!$B$10</c:f>
              <c:strCache>
                <c:ptCount val="1"/>
                <c:pt idx="0">
                  <c:v>Passed</c:v>
                </c:pt>
              </c:strCache>
            </c:strRef>
          </c:tx>
          <c:dLbls>
            <c:showVal val="1"/>
          </c:dLbls>
          <c:cat>
            <c:strRef>
              <c:f>Summary!$A$11:$A$16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Summary!$B$11:$B$16</c:f>
              <c:numCache>
                <c:formatCode>0</c:formatCode>
                <c:ptCount val="6"/>
                <c:pt idx="0">
                  <c:v>325</c:v>
                </c:pt>
                <c:pt idx="1">
                  <c:v>335</c:v>
                </c:pt>
                <c:pt idx="2">
                  <c:v>340</c:v>
                </c:pt>
                <c:pt idx="3">
                  <c:v>296</c:v>
                </c:pt>
                <c:pt idx="4">
                  <c:v>254</c:v>
                </c:pt>
                <c:pt idx="5">
                  <c:v>275</c:v>
                </c:pt>
              </c:numCache>
            </c:numRef>
          </c:val>
        </c:ser>
        <c:ser>
          <c:idx val="1"/>
          <c:order val="1"/>
          <c:tx>
            <c:strRef>
              <c:f>Summary!$C$10</c:f>
              <c:strCache>
                <c:ptCount val="1"/>
                <c:pt idx="0">
                  <c:v>Failed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Summary!$A$11:$A$16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Summary!$C$11:$C$16</c:f>
              <c:numCache>
                <c:formatCode>0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8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Summary!$D$10</c:f>
              <c:strCache>
                <c:ptCount val="1"/>
                <c:pt idx="0">
                  <c:v>% Passed</c:v>
                </c:pt>
              </c:strCache>
            </c:strRef>
          </c:tx>
          <c:cat>
            <c:strRef>
              <c:f>Summary!$A$11:$A$16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Summary!$D$11:$D$16</c:f>
              <c:numCache>
                <c:formatCode>0.00%</c:formatCode>
                <c:ptCount val="6"/>
                <c:pt idx="0">
                  <c:v>0.99388379204892952</c:v>
                </c:pt>
                <c:pt idx="1">
                  <c:v>0.99702380952380965</c:v>
                </c:pt>
                <c:pt idx="2">
                  <c:v>0.9970674486803518</c:v>
                </c:pt>
                <c:pt idx="3">
                  <c:v>0.98996655518394638</c:v>
                </c:pt>
                <c:pt idx="4">
                  <c:v>0.96946564885496167</c:v>
                </c:pt>
                <c:pt idx="5">
                  <c:v>0.96491228070175428</c:v>
                </c:pt>
              </c:numCache>
            </c:numRef>
          </c:val>
        </c:ser>
        <c:axId val="33818496"/>
        <c:axId val="33820032"/>
      </c:barChart>
      <c:catAx>
        <c:axId val="33818496"/>
        <c:scaling>
          <c:orientation val="minMax"/>
        </c:scaling>
        <c:axPos val="b"/>
        <c:majorTickMark val="none"/>
        <c:tickLblPos val="nextTo"/>
        <c:crossAx val="33820032"/>
        <c:crosses val="autoZero"/>
        <c:auto val="1"/>
        <c:lblAlgn val="ctr"/>
        <c:lblOffset val="100"/>
      </c:catAx>
      <c:valAx>
        <c:axId val="33820032"/>
        <c:scaling>
          <c:orientation val="minMax"/>
        </c:scaling>
        <c:axPos val="l"/>
        <c:majorGridlines/>
        <c:numFmt formatCode="0" sourceLinked="1"/>
        <c:majorTickMark val="none"/>
        <c:tickLblPos val="nextTo"/>
        <c:crossAx val="338184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NON-IRRs GREDP Summary</a:t>
            </a:r>
            <a:r>
              <a:rPr lang="en-US" baseline="0"/>
              <a:t> - Providing Regulation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Summary!$B$27</c:f>
              <c:strCache>
                <c:ptCount val="1"/>
                <c:pt idx="0">
                  <c:v>Passed</c:v>
                </c:pt>
              </c:strCache>
            </c:strRef>
          </c:tx>
          <c:dLbls>
            <c:showVal val="1"/>
          </c:dLbls>
          <c:cat>
            <c:strRef>
              <c:f>Summary!$A$28:$A$33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Summary!$B$28:$B$33</c:f>
              <c:numCache>
                <c:formatCode>General</c:formatCode>
                <c:ptCount val="6"/>
                <c:pt idx="0">
                  <c:v>140</c:v>
                </c:pt>
                <c:pt idx="1">
                  <c:v>146</c:v>
                </c:pt>
                <c:pt idx="2">
                  <c:v>163</c:v>
                </c:pt>
                <c:pt idx="3">
                  <c:v>128</c:v>
                </c:pt>
                <c:pt idx="4">
                  <c:v>93</c:v>
                </c:pt>
                <c:pt idx="5">
                  <c:v>105</c:v>
                </c:pt>
              </c:numCache>
            </c:numRef>
          </c:val>
        </c:ser>
        <c:ser>
          <c:idx val="1"/>
          <c:order val="1"/>
          <c:tx>
            <c:strRef>
              <c:f>Summary!$C$27</c:f>
              <c:strCache>
                <c:ptCount val="1"/>
                <c:pt idx="0">
                  <c:v>Failed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Summary!$A$28:$A$33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Summary!$C$28:$C$33</c:f>
              <c:numCache>
                <c:formatCode>0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axId val="54097408"/>
        <c:axId val="54098944"/>
      </c:barChart>
      <c:catAx>
        <c:axId val="54097408"/>
        <c:scaling>
          <c:orientation val="minMax"/>
        </c:scaling>
        <c:axPos val="b"/>
        <c:majorTickMark val="none"/>
        <c:tickLblPos val="nextTo"/>
        <c:crossAx val="54098944"/>
        <c:crosses val="autoZero"/>
        <c:auto val="1"/>
        <c:lblAlgn val="ctr"/>
        <c:lblOffset val="100"/>
      </c:catAx>
      <c:valAx>
        <c:axId val="540989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40974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IRR GREDP Summary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Summary!$B$44</c:f>
              <c:strCache>
                <c:ptCount val="1"/>
                <c:pt idx="0">
                  <c:v>Passed</c:v>
                </c:pt>
              </c:strCache>
            </c:strRef>
          </c:tx>
          <c:dLbls>
            <c:dLbl>
              <c:idx val="5"/>
              <c:layout/>
              <c:showVal val="1"/>
            </c:dLbl>
            <c:dLbl>
              <c:idx val="11"/>
              <c:layout>
                <c:manualLayout>
                  <c:x val="-1.4414414414414415E-2"/>
                  <c:y val="0"/>
                </c:manualLayout>
              </c:layout>
              <c:showVal val="1"/>
            </c:dLbl>
            <c:delete val="1"/>
          </c:dLbls>
          <c:cat>
            <c:strRef>
              <c:f>Summary!$A$45:$A$50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Summary!$B$45:$B$50</c:f>
              <c:numCache>
                <c:formatCode>0</c:formatCode>
                <c:ptCount val="6"/>
                <c:pt idx="0">
                  <c:v>29</c:v>
                </c:pt>
                <c:pt idx="1">
                  <c:v>18</c:v>
                </c:pt>
                <c:pt idx="2">
                  <c:v>23</c:v>
                </c:pt>
                <c:pt idx="3">
                  <c:v>27</c:v>
                </c:pt>
                <c:pt idx="4">
                  <c:v>41</c:v>
                </c:pt>
                <c:pt idx="5">
                  <c:v>20</c:v>
                </c:pt>
              </c:numCache>
            </c:numRef>
          </c:val>
        </c:ser>
        <c:ser>
          <c:idx val="1"/>
          <c:order val="1"/>
          <c:tx>
            <c:strRef>
              <c:f>Summary!$C$44</c:f>
              <c:strCache>
                <c:ptCount val="1"/>
                <c:pt idx="0">
                  <c:v>Failed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5"/>
              <c:layout/>
              <c:showVal val="1"/>
            </c:dLbl>
            <c:dLbl>
              <c:idx val="11"/>
              <c:layout>
                <c:manualLayout>
                  <c:x val="7.2072072072072073E-3"/>
                  <c:y val="0"/>
                </c:manualLayout>
              </c:layout>
              <c:showVal val="1"/>
            </c:dLbl>
            <c:delete val="1"/>
          </c:dLbls>
          <c:cat>
            <c:strRef>
              <c:f>Summary!$A$45:$A$50</c:f>
              <c:strCache>
                <c:ptCount val="6"/>
                <c:pt idx="0">
                  <c:v>July 2011</c:v>
                </c:pt>
                <c:pt idx="1">
                  <c:v>August 2011</c:v>
                </c:pt>
                <c:pt idx="2">
                  <c:v>September 2011</c:v>
                </c:pt>
                <c:pt idx="3">
                  <c:v>October 2011</c:v>
                </c:pt>
                <c:pt idx="4">
                  <c:v>November 2011</c:v>
                </c:pt>
                <c:pt idx="5">
                  <c:v>December 2011</c:v>
                </c:pt>
              </c:strCache>
            </c:strRef>
          </c:cat>
          <c:val>
            <c:numRef>
              <c:f>Summary!$C$45:$C$50</c:f>
              <c:numCache>
                <c:formatCode>0</c:formatCode>
                <c:ptCount val="6"/>
                <c:pt idx="0">
                  <c:v>23</c:v>
                </c:pt>
                <c:pt idx="1">
                  <c:v>38</c:v>
                </c:pt>
                <c:pt idx="2">
                  <c:v>27</c:v>
                </c:pt>
                <c:pt idx="3">
                  <c:v>27</c:v>
                </c:pt>
                <c:pt idx="4">
                  <c:v>42</c:v>
                </c:pt>
                <c:pt idx="5">
                  <c:v>35</c:v>
                </c:pt>
              </c:numCache>
            </c:numRef>
          </c:val>
        </c:ser>
        <c:axId val="54326400"/>
        <c:axId val="54327936"/>
      </c:barChart>
      <c:catAx>
        <c:axId val="54326400"/>
        <c:scaling>
          <c:orientation val="minMax"/>
        </c:scaling>
        <c:axPos val="b"/>
        <c:majorTickMark val="none"/>
        <c:tickLblPos val="nextTo"/>
        <c:crossAx val="54327936"/>
        <c:crosses val="autoZero"/>
        <c:auto val="1"/>
        <c:lblAlgn val="ctr"/>
        <c:lblOffset val="100"/>
      </c:catAx>
      <c:valAx>
        <c:axId val="54327936"/>
        <c:scaling>
          <c:orientation val="minMax"/>
        </c:scaling>
        <c:axPos val="l"/>
        <c:majorGridlines/>
        <c:numFmt formatCode="0" sourceLinked="1"/>
        <c:majorTickMark val="none"/>
        <c:tickLblPos val="nextTo"/>
        <c:crossAx val="543264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Trend of Daily HDL/LDL Overrides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6.9239637071228211E-2"/>
          <c:y val="0.14717948717948781"/>
          <c:w val="0.78849511267988126"/>
          <c:h val="0.52840648765058262"/>
        </c:manualLayout>
      </c:layout>
      <c:lineChart>
        <c:grouping val="standard"/>
        <c:ser>
          <c:idx val="0"/>
          <c:order val="0"/>
          <c:tx>
            <c:strRef>
              <c:f>'Daily Summary Data_2'!$I$25</c:f>
              <c:strCache>
                <c:ptCount val="1"/>
                <c:pt idx="0">
                  <c:v>Number of Unique HDL/LDL Overrides</c:v>
                </c:pt>
              </c:strCache>
            </c:strRef>
          </c:tx>
          <c:spPr>
            <a:ln w="25400">
              <a:solidFill>
                <a:schemeClr val="accent1">
                  <a:lumMod val="75000"/>
                </a:schemeClr>
              </a:solidFill>
              <a:prstDash val="solid"/>
            </a:ln>
          </c:spPr>
          <c:marker>
            <c:symbol val="none"/>
          </c:marker>
          <c:cat>
            <c:numRef>
              <c:f>'Daily Summary Data_2'!$F$26:$F$117</c:f>
              <c:numCache>
                <c:formatCode>mmm\ d\,\ yyyy</c:formatCode>
                <c:ptCount val="92"/>
                <c:pt idx="0">
                  <c:v>40817</c:v>
                </c:pt>
                <c:pt idx="1">
                  <c:v>40818</c:v>
                </c:pt>
                <c:pt idx="2">
                  <c:v>40819</c:v>
                </c:pt>
                <c:pt idx="3">
                  <c:v>40820</c:v>
                </c:pt>
                <c:pt idx="4">
                  <c:v>40821</c:v>
                </c:pt>
                <c:pt idx="5">
                  <c:v>40822</c:v>
                </c:pt>
                <c:pt idx="6">
                  <c:v>40823</c:v>
                </c:pt>
                <c:pt idx="7">
                  <c:v>40824</c:v>
                </c:pt>
                <c:pt idx="8">
                  <c:v>40825</c:v>
                </c:pt>
                <c:pt idx="9">
                  <c:v>40826</c:v>
                </c:pt>
                <c:pt idx="10">
                  <c:v>40827</c:v>
                </c:pt>
                <c:pt idx="11">
                  <c:v>40828</c:v>
                </c:pt>
                <c:pt idx="12">
                  <c:v>40829</c:v>
                </c:pt>
                <c:pt idx="13">
                  <c:v>40830</c:v>
                </c:pt>
                <c:pt idx="14">
                  <c:v>40831</c:v>
                </c:pt>
                <c:pt idx="15">
                  <c:v>40832</c:v>
                </c:pt>
                <c:pt idx="16">
                  <c:v>40833</c:v>
                </c:pt>
                <c:pt idx="17">
                  <c:v>40834</c:v>
                </c:pt>
                <c:pt idx="18">
                  <c:v>40835</c:v>
                </c:pt>
                <c:pt idx="19">
                  <c:v>40836</c:v>
                </c:pt>
                <c:pt idx="20">
                  <c:v>40837</c:v>
                </c:pt>
                <c:pt idx="21">
                  <c:v>40838</c:v>
                </c:pt>
                <c:pt idx="22">
                  <c:v>40839</c:v>
                </c:pt>
                <c:pt idx="23">
                  <c:v>40840</c:v>
                </c:pt>
                <c:pt idx="24">
                  <c:v>40841</c:v>
                </c:pt>
                <c:pt idx="25">
                  <c:v>40842</c:v>
                </c:pt>
                <c:pt idx="26">
                  <c:v>40843</c:v>
                </c:pt>
                <c:pt idx="27">
                  <c:v>40844</c:v>
                </c:pt>
                <c:pt idx="28">
                  <c:v>40845</c:v>
                </c:pt>
                <c:pt idx="29">
                  <c:v>40846</c:v>
                </c:pt>
                <c:pt idx="30">
                  <c:v>40847</c:v>
                </c:pt>
                <c:pt idx="31">
                  <c:v>40848</c:v>
                </c:pt>
                <c:pt idx="32">
                  <c:v>40849</c:v>
                </c:pt>
                <c:pt idx="33">
                  <c:v>40850</c:v>
                </c:pt>
                <c:pt idx="34">
                  <c:v>40851</c:v>
                </c:pt>
                <c:pt idx="35">
                  <c:v>40852</c:v>
                </c:pt>
                <c:pt idx="36">
                  <c:v>40853</c:v>
                </c:pt>
                <c:pt idx="37">
                  <c:v>40854</c:v>
                </c:pt>
                <c:pt idx="38">
                  <c:v>40855</c:v>
                </c:pt>
                <c:pt idx="39">
                  <c:v>40856</c:v>
                </c:pt>
                <c:pt idx="40">
                  <c:v>40857</c:v>
                </c:pt>
                <c:pt idx="41">
                  <c:v>40858</c:v>
                </c:pt>
                <c:pt idx="42">
                  <c:v>40859</c:v>
                </c:pt>
                <c:pt idx="43">
                  <c:v>40860</c:v>
                </c:pt>
                <c:pt idx="44">
                  <c:v>40861</c:v>
                </c:pt>
                <c:pt idx="45">
                  <c:v>40862</c:v>
                </c:pt>
                <c:pt idx="46">
                  <c:v>40863</c:v>
                </c:pt>
                <c:pt idx="47">
                  <c:v>40864</c:v>
                </c:pt>
                <c:pt idx="48">
                  <c:v>40865</c:v>
                </c:pt>
                <c:pt idx="49">
                  <c:v>40866</c:v>
                </c:pt>
                <c:pt idx="50">
                  <c:v>40867</c:v>
                </c:pt>
                <c:pt idx="51">
                  <c:v>40868</c:v>
                </c:pt>
                <c:pt idx="52">
                  <c:v>40869</c:v>
                </c:pt>
                <c:pt idx="53">
                  <c:v>40870</c:v>
                </c:pt>
                <c:pt idx="54">
                  <c:v>40871</c:v>
                </c:pt>
                <c:pt idx="55">
                  <c:v>40872</c:v>
                </c:pt>
                <c:pt idx="56">
                  <c:v>40873</c:v>
                </c:pt>
                <c:pt idx="57">
                  <c:v>40874</c:v>
                </c:pt>
                <c:pt idx="58">
                  <c:v>40875</c:v>
                </c:pt>
                <c:pt idx="59">
                  <c:v>40876</c:v>
                </c:pt>
                <c:pt idx="60">
                  <c:v>40877</c:v>
                </c:pt>
                <c:pt idx="61">
                  <c:v>40878</c:v>
                </c:pt>
                <c:pt idx="62">
                  <c:v>40879</c:v>
                </c:pt>
                <c:pt idx="63">
                  <c:v>40880</c:v>
                </c:pt>
                <c:pt idx="64">
                  <c:v>40881</c:v>
                </c:pt>
                <c:pt idx="65">
                  <c:v>40882</c:v>
                </c:pt>
                <c:pt idx="66">
                  <c:v>40883</c:v>
                </c:pt>
                <c:pt idx="67">
                  <c:v>40884</c:v>
                </c:pt>
                <c:pt idx="68">
                  <c:v>40885</c:v>
                </c:pt>
                <c:pt idx="69">
                  <c:v>40886</c:v>
                </c:pt>
                <c:pt idx="70">
                  <c:v>40887</c:v>
                </c:pt>
                <c:pt idx="71">
                  <c:v>40888</c:v>
                </c:pt>
                <c:pt idx="72">
                  <c:v>40889</c:v>
                </c:pt>
                <c:pt idx="73">
                  <c:v>40890</c:v>
                </c:pt>
                <c:pt idx="74">
                  <c:v>40891</c:v>
                </c:pt>
                <c:pt idx="75">
                  <c:v>40892</c:v>
                </c:pt>
                <c:pt idx="76">
                  <c:v>40893</c:v>
                </c:pt>
                <c:pt idx="77">
                  <c:v>40894</c:v>
                </c:pt>
                <c:pt idx="78">
                  <c:v>40895</c:v>
                </c:pt>
                <c:pt idx="79">
                  <c:v>40896</c:v>
                </c:pt>
                <c:pt idx="80">
                  <c:v>40897</c:v>
                </c:pt>
                <c:pt idx="81">
                  <c:v>40898</c:v>
                </c:pt>
                <c:pt idx="82">
                  <c:v>40899</c:v>
                </c:pt>
                <c:pt idx="83">
                  <c:v>40900</c:v>
                </c:pt>
                <c:pt idx="84">
                  <c:v>40901</c:v>
                </c:pt>
                <c:pt idx="85">
                  <c:v>40902</c:v>
                </c:pt>
                <c:pt idx="86">
                  <c:v>40903</c:v>
                </c:pt>
                <c:pt idx="87">
                  <c:v>40904</c:v>
                </c:pt>
                <c:pt idx="88">
                  <c:v>40905</c:v>
                </c:pt>
                <c:pt idx="89">
                  <c:v>40906</c:v>
                </c:pt>
                <c:pt idx="90">
                  <c:v>40907</c:v>
                </c:pt>
                <c:pt idx="91">
                  <c:v>40908</c:v>
                </c:pt>
              </c:numCache>
            </c:numRef>
          </c:cat>
          <c:val>
            <c:numRef>
              <c:f>'Daily Summary Data_2'!$I$26:$I$117</c:f>
              <c:numCache>
                <c:formatCode>#,##0</c:formatCode>
                <c:ptCount val="9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4</c:v>
                </c:pt>
                <c:pt idx="19">
                  <c:v>0</c:v>
                </c:pt>
                <c:pt idx="20">
                  <c:v>4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3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1</c:v>
                </c:pt>
                <c:pt idx="40">
                  <c:v>3</c:v>
                </c:pt>
                <c:pt idx="41">
                  <c:v>0</c:v>
                </c:pt>
                <c:pt idx="42">
                  <c:v>3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2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4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4</c:v>
                </c:pt>
                <c:pt idx="90">
                  <c:v>0</c:v>
                </c:pt>
                <c:pt idx="91">
                  <c:v>0</c:v>
                </c:pt>
              </c:numCache>
            </c:numRef>
          </c:val>
        </c:ser>
        <c:marker val="1"/>
        <c:axId val="62167680"/>
        <c:axId val="88550784"/>
      </c:lineChart>
      <c:catAx>
        <c:axId val="62167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</a:p>
            </c:rich>
          </c:tx>
          <c:layout/>
        </c:title>
        <c:numFmt formatCode="m/d/yy;@" sourceLinked="0"/>
        <c:majorTickMark val="none"/>
        <c:tickLblPos val="low"/>
        <c:spPr>
          <a:ln w="0">
            <a:solidFill>
              <a:srgbClr val="000000"/>
            </a:solidFill>
            <a:prstDash val="solid"/>
          </a:ln>
        </c:spPr>
        <c:crossAx val="88550784"/>
        <c:crosses val="autoZero"/>
        <c:lblAlgn val="ctr"/>
        <c:lblOffset val="100"/>
      </c:catAx>
      <c:valAx>
        <c:axId val="88550784"/>
        <c:scaling>
          <c:orientation val="minMax"/>
        </c:scaling>
        <c:axPos val="l"/>
        <c:majorGridlines>
          <c:spPr>
            <a:ln w="0">
              <a:solidFill>
                <a:srgbClr val="CCCCCC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Total Number of Overrides</a:t>
                </a:r>
              </a:p>
            </c:rich>
          </c:tx>
          <c:layout>
            <c:manualLayout>
              <c:xMode val="edge"/>
              <c:yMode val="edge"/>
              <c:x val="1.402423296225902E-2"/>
              <c:y val="0.11677789461984998"/>
            </c:manualLayout>
          </c:layout>
        </c:title>
        <c:numFmt formatCode="#,##0" sourceLinked="0"/>
        <c:majorTickMark val="none"/>
        <c:tickLblPos val="nextTo"/>
        <c:spPr>
          <a:ln w="0">
            <a:solidFill>
              <a:srgbClr val="000000"/>
            </a:solidFill>
            <a:prstDash val="solid"/>
          </a:ln>
        </c:spPr>
        <c:crossAx val="62167680"/>
        <c:crosses val="autoZero"/>
        <c:crossBetween val="between"/>
        <c:majorUnit val="1"/>
      </c:val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0.85180581953118018"/>
          <c:y val="0.24421912645534749"/>
          <c:w val="0.13985213593990406"/>
          <c:h val="0.484767156548428"/>
        </c:manualLayout>
      </c:layout>
      <c:spPr>
        <a:noFill/>
        <a:ln>
          <a:noFill/>
        </a:ln>
      </c:spPr>
    </c:legend>
    <c:dispBlanksAs val="gap"/>
  </c:chart>
  <c:spPr>
    <a:solidFill>
      <a:schemeClr val="bg1">
        <a:lumMod val="75000"/>
      </a:schemeClr>
    </a:solidFill>
    <a:ln>
      <a:noFill/>
    </a:ln>
  </c:spPr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4535E06-E6F6-45E0-BCD2-8CC76A2051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A07D39-6B18-44FD-B3F8-A30A6A4F9B82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0FF29-A468-4337-9A6F-767D333A4F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6A2DF-6C6C-4A22-948C-48EA8776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19D91-6C84-428E-8603-F9037EE241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6573F-D4D4-48BF-AD66-64BE28169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CB36C-09ED-4F34-BD61-10E15CB14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4191C-CFED-42E5-B33E-595F4DA0B3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A671-EBB2-4675-BA4E-03E3D9E11C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BAE65-9693-45C4-BA6C-A3FB6635C9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61805-B7DD-4361-B26C-E02C23420D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972E1-EF68-4311-843A-1CC57D8DE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15CC35A-3C3D-44DD-973B-2D813F9F91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1F8E2DE-E76F-4A77-AB65-431B83B52A47}" type="slidenum">
              <a:rPr lang="en-US" sz="1200">
                <a:latin typeface="Arial" charset="0"/>
              </a:rPr>
              <a:pPr algn="ctr">
                <a:defRPr/>
              </a:pPr>
              <a:t>‹#›</a:t>
            </a:fld>
            <a:endParaRPr lang="en-US" sz="1200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QMWG 1/6/2012</a:t>
            </a:r>
            <a:endParaRPr lang="en-US" dirty="0" smtClean="0"/>
          </a:p>
        </p:txBody>
      </p:sp>
      <p:sp>
        <p:nvSpPr>
          <p:cNvPr id="7171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December 2011 Generation Resource Energy and Regulation Deployment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Month-to-Month NON-IRR GREDP – Energy Deployments</a:t>
            </a:r>
          </a:p>
        </p:txBody>
      </p:sp>
      <p:sp>
        <p:nvSpPr>
          <p:cNvPr id="8195" name="TextBox 10"/>
          <p:cNvSpPr txBox="1">
            <a:spLocks noChangeArrowheads="1"/>
          </p:cNvSpPr>
          <p:nvPr/>
        </p:nvSpPr>
        <p:spPr bwMode="auto">
          <a:xfrm>
            <a:off x="76200" y="3581400"/>
            <a:ext cx="3724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 dirty="0"/>
              <a:t>Resources below 85% </a:t>
            </a:r>
            <a:r>
              <a:rPr lang="en-US" b="1" u="sng" dirty="0" smtClean="0"/>
              <a:t>threshold</a:t>
            </a:r>
            <a:endParaRPr lang="en-US" b="1" u="sng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" y="4012269"/>
          <a:ext cx="8762999" cy="1931331"/>
        </p:xfrm>
        <a:graphic>
          <a:graphicData uri="http://schemas.openxmlformats.org/drawingml/2006/table">
            <a:tbl>
              <a:tblPr/>
              <a:tblGrid>
                <a:gridCol w="1251857"/>
                <a:gridCol w="1415143"/>
                <a:gridCol w="1088571"/>
                <a:gridCol w="1251857"/>
                <a:gridCol w="1251857"/>
                <a:gridCol w="1251857"/>
                <a:gridCol w="1251857"/>
              </a:tblGrid>
              <a:tr h="21069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QSE Name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Resource Name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Fuel Type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Total Intervals Passed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Total Intervals Scored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Std Dev(GREDP MW)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GREDP Monthly Score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CC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1,128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10.85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83.78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SCLE90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6.01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73.17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GSREH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129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153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24.26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84.31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CC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7.05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54.55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SCLE90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3.62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84.72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SCLE90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56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3.81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80.36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SCLE90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18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4.58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61.11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SCGT90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0.15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SCGT90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0.24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71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SCLE90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13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8.22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69.23</a:t>
                      </a:r>
                    </a:p>
                  </a:txBody>
                  <a:tcPr marL="9321" marR="9321" marT="9321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152400" y="838201"/>
          <a:ext cx="8763000" cy="259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Month-to-Month NON-IRR GREDP – Regulation Deployments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152400" y="4114800"/>
            <a:ext cx="35958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 dirty="0"/>
              <a:t>Resource below 85% </a:t>
            </a:r>
            <a:r>
              <a:rPr lang="en-US" b="1" u="sng" dirty="0" smtClean="0"/>
              <a:t>threshold</a:t>
            </a:r>
          </a:p>
          <a:p>
            <a:endParaRPr lang="en-US" b="1" u="sng" dirty="0" smtClean="0"/>
          </a:p>
          <a:p>
            <a:endParaRPr lang="en-US" b="1" u="sng" dirty="0"/>
          </a:p>
          <a:p>
            <a:endParaRPr lang="en-US" b="1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572000"/>
          <a:ext cx="8458201" cy="533400"/>
        </p:xfrm>
        <a:graphic>
          <a:graphicData uri="http://schemas.openxmlformats.org/drawingml/2006/table">
            <a:tbl>
              <a:tblPr/>
              <a:tblGrid>
                <a:gridCol w="764191"/>
                <a:gridCol w="1293209"/>
                <a:gridCol w="513061"/>
                <a:gridCol w="1493645"/>
                <a:gridCol w="1476277"/>
                <a:gridCol w="1424173"/>
                <a:gridCol w="1493645"/>
              </a:tblGrid>
              <a:tr h="3468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QSE Name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Resource Name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Fuel Type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Total Intervals Passed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Total Intervals Scored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Std Dev(GREDP MW)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GREDP Monthly Score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</a:tr>
              <a:tr h="186552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CC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26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34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24.82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76.47</a:t>
                      </a:r>
                    </a:p>
                  </a:txBody>
                  <a:tcPr marL="9388" marR="9388" marT="9388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52400" y="914400"/>
          <a:ext cx="84582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Month-to-Month IRR GREDP</a:t>
            </a:r>
          </a:p>
        </p:txBody>
      </p:sp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228600" y="3429000"/>
            <a:ext cx="5457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u="sng" dirty="0"/>
              <a:t>Resources below 95% </a:t>
            </a:r>
            <a:r>
              <a:rPr lang="en-US" b="1" u="sng" dirty="0" smtClean="0"/>
              <a:t>threshold</a:t>
            </a:r>
            <a:endParaRPr lang="en-US" b="1" u="sng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52425" y="3810000"/>
          <a:ext cx="5410199" cy="2087880"/>
        </p:xfrm>
        <a:graphic>
          <a:graphicData uri="http://schemas.openxmlformats.org/drawingml/2006/table">
            <a:tbl>
              <a:tblPr/>
              <a:tblGrid>
                <a:gridCol w="2112555"/>
                <a:gridCol w="824411"/>
                <a:gridCol w="824411"/>
                <a:gridCol w="824411"/>
                <a:gridCol w="82441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Sep-11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Oct-11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Nov-11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Dec-11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&lt; 10 Intervals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&gt;=10&lt;100 Intervals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&gt;=100&lt;500 Intervals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&gt;=500 Intervals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Weighted Averaged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GREDP 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87.2%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91.1%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92.2%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88.9%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Average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Deviation *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9.8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MWs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6.8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MWs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8.0 MWs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11.1 MWs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* Includes all WGRs (not just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failures)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152400" y="838200"/>
          <a:ext cx="8763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December IRR Failures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609600"/>
          <a:ext cx="8610601" cy="5744583"/>
        </p:xfrm>
        <a:graphic>
          <a:graphicData uri="http://schemas.openxmlformats.org/drawingml/2006/table">
            <a:tbl>
              <a:tblPr/>
              <a:tblGrid>
                <a:gridCol w="732356"/>
                <a:gridCol w="1859617"/>
                <a:gridCol w="1478026"/>
                <a:gridCol w="1478026"/>
                <a:gridCol w="1584550"/>
                <a:gridCol w="1478026"/>
              </a:tblGrid>
              <a:tr h="16869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QSE Name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Resource Name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Total Intervals Passed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Total Intervals Scored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Std Dev (ATG-Exp MW)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GREDP Monthly Score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839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902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7.52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93.02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1,087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1.63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87.30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324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360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19.83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148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9.77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33.78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439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478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12.08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91.84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113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35.17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86.73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7.73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75.00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6342" marR="6342" marT="634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6342" marR="6342" marT="634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6342" marR="6342" marT="634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0.88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652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688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29.45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94.77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9.93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94.74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749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803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16.72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93.28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8.83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302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378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20.16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79.89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539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635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32.22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84.88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117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14.19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91.41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18.64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33.33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6342" marR="6342" marT="634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6.11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12.50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6342" marR="6342" marT="634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532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582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1.40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91.41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57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18.42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76.00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99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450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610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6.68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73.77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99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303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486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6.84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62.35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446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474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2.42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94.09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446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473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2.79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94.29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417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467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1.45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89.29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435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463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1.31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93.95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153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222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25.96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68.92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29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9.52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80.56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33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9.25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75.00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96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8.32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89.58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5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QSE16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ndale WT"/>
                        </a:rPr>
                        <a:t>&lt;RESOURCE NAME&gt;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ndale WT"/>
                      </a:endParaRP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295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337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6.95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87.54</a:t>
                      </a:r>
                    </a:p>
                  </a:txBody>
                  <a:tcPr marL="6342" marR="6342" marT="634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GREDP Scenario Analysis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54864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December performance of frequency excluded intervals for IRRs was 90% (1077 passed/1199 scored).  November performance of frequency excluded intervals for IRRs was also 90% (2803 passed/3103 failed).</a:t>
            </a:r>
            <a:endParaRPr lang="en-US" sz="1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3400" y="1143000"/>
          <a:ext cx="8001001" cy="1962912"/>
        </p:xfrm>
        <a:graphic>
          <a:graphicData uri="http://schemas.openxmlformats.org/drawingml/2006/table">
            <a:tbl>
              <a:tblPr/>
              <a:tblGrid>
                <a:gridCol w="4397332"/>
                <a:gridCol w="1201223"/>
                <a:gridCol w="1201223"/>
                <a:gridCol w="1201223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NON-IRRs  (Dec-11)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&gt;= 85%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 85%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 Passing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MW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178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107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62.46%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 MW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268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94.04%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 MW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282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98.95%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MW - 5%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89.47%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8MW - 8% (Current) 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96.49%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Exclusions - No Freq Dev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272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95.44%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400" y="3447288"/>
          <a:ext cx="8000999" cy="1962912"/>
        </p:xfrm>
        <a:graphic>
          <a:graphicData uri="http://schemas.openxmlformats.org/drawingml/2006/table">
            <a:tbl>
              <a:tblPr/>
              <a:tblGrid>
                <a:gridCol w="4397333"/>
                <a:gridCol w="1201222"/>
                <a:gridCol w="1201222"/>
                <a:gridCol w="1201222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IRRs  (Dec-11)  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&gt;= 95%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 95%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 Passing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 - 3MW Band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20.00%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5% - 3 MW Band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27.27%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10% - 1MW Band when BP = 0 (Current)  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36.36%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10% - 3MW Band when BP = 0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36.36%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10% - 3MW Band at all times  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52.73%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Exclusions - No Freq Dev  * 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36.36%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Manual HDL/LDL Override Summary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QMWG 1/6/2012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Summary Graph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2895600"/>
          </a:xfrm>
        </p:spPr>
        <p:txBody>
          <a:bodyPr/>
          <a:lstStyle/>
          <a:p>
            <a:r>
              <a:rPr lang="en-US" dirty="0" smtClean="0"/>
              <a:t>For this analysis, we captured unique HDL/LDL overrides</a:t>
            </a:r>
          </a:p>
          <a:p>
            <a:pPr lvl="1"/>
            <a:r>
              <a:rPr lang="en-US" dirty="0" smtClean="0"/>
              <a:t>An override is considered unique if that same Resource did not have an override within the last 10 minutes</a:t>
            </a:r>
          </a:p>
          <a:p>
            <a:r>
              <a:rPr lang="en-US" dirty="0" smtClean="0"/>
              <a:t>There were 13 total unique overrides in December</a:t>
            </a:r>
          </a:p>
          <a:p>
            <a:pPr lvl="1"/>
            <a:r>
              <a:rPr lang="en-US" dirty="0" smtClean="0"/>
              <a:t> As compared to 17 in November and 18 in October</a:t>
            </a:r>
          </a:p>
          <a:p>
            <a:pPr lvl="1"/>
            <a:r>
              <a:rPr lang="en-US" dirty="0" smtClean="0"/>
              <a:t>All overrides were the result of transmission outages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aphicFrame>
        <p:nvGraphicFramePr>
          <p:cNvPr id="8" name="chart1.xml"/>
          <p:cNvGraphicFramePr/>
          <p:nvPr/>
        </p:nvGraphicFramePr>
        <p:xfrm>
          <a:off x="152400" y="2895600"/>
          <a:ext cx="8839200" cy="322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Summary 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752942"/>
          <a:ext cx="6705600" cy="5807878"/>
        </p:xfrm>
        <a:graphic>
          <a:graphicData uri="http://schemas.openxmlformats.org/drawingml/2006/table">
            <a:tbl>
              <a:tblPr/>
              <a:tblGrid>
                <a:gridCol w="1447800"/>
                <a:gridCol w="1676400"/>
                <a:gridCol w="1676400"/>
                <a:gridCol w="1905000"/>
              </a:tblGrid>
              <a:tr h="4510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latin typeface="Andale WT"/>
                        </a:rPr>
                        <a:t>Date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latin typeface="Andale WT"/>
                        </a:rPr>
                        <a:t>Total Number of Overrides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latin typeface="Andale WT"/>
                        </a:rPr>
                        <a:t>Number of Resources with an Override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latin typeface="Andale WT"/>
                        </a:rPr>
                        <a:t>Number of Unique HDL/LDL </a:t>
                      </a:r>
                      <a:r>
                        <a:rPr lang="en-US" sz="1200" b="0" i="0" u="none" strike="noStrike" dirty="0" smtClean="0">
                          <a:solidFill>
                            <a:schemeClr val="bg1"/>
                          </a:solidFill>
                          <a:latin typeface="Andale WT"/>
                        </a:rPr>
                        <a:t>Overrides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latin typeface="Andale W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3,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4,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5,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6,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7,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105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8,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9,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10,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11,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12,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13,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14,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15,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905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16,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1,164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17,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1,156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18,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716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19,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20,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21,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22,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23,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24,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25,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26,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27,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28,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29,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66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30,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Dec 31, 2011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ndale W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9737"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RVCOTtemplate">
  <a:themeElements>
    <a:clrScheme name="ERCOT Custom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4969F"/>
      </a:accent1>
      <a:accent2>
        <a:srgbClr val="005390"/>
      </a:accent2>
      <a:accent3>
        <a:srgbClr val="92D050"/>
      </a:accent3>
      <a:accent4>
        <a:srgbClr val="7030A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RVCOT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RVCO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7748</TotalTime>
  <Words>1088</Words>
  <Application>Microsoft Office PowerPoint</Application>
  <PresentationFormat>On-screen Show (4:3)</PresentationFormat>
  <Paragraphs>557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ERVCOTtemplate</vt:lpstr>
      <vt:lpstr>December 2011 Generation Resource Energy and Regulation Deployment Performance</vt:lpstr>
      <vt:lpstr>Month-to-Month NON-IRR GREDP – Energy Deployments</vt:lpstr>
      <vt:lpstr>Month-to-Month NON-IRR GREDP – Regulation Deployments</vt:lpstr>
      <vt:lpstr>Month-to-Month IRR GREDP</vt:lpstr>
      <vt:lpstr>December IRR Failures</vt:lpstr>
      <vt:lpstr>GREDP Scenario Analysis</vt:lpstr>
      <vt:lpstr>Manual HDL/LDL Override Summary</vt:lpstr>
      <vt:lpstr>Daily Summary Graph</vt:lpstr>
      <vt:lpstr>Daily Summary Table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Chad Thompson</dc:creator>
  <cp:lastModifiedBy>Brandon McElfresh</cp:lastModifiedBy>
  <cp:revision>529</cp:revision>
  <dcterms:created xsi:type="dcterms:W3CDTF">2008-01-22T14:43:34Z</dcterms:created>
  <dcterms:modified xsi:type="dcterms:W3CDTF">2012-01-05T15:28:48Z</dcterms:modified>
</cp:coreProperties>
</file>