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9"/>
  </p:notesMasterIdLst>
  <p:sldIdLst>
    <p:sldId id="258" r:id="rId2"/>
    <p:sldId id="374" r:id="rId3"/>
    <p:sldId id="293" r:id="rId4"/>
    <p:sldId id="586" r:id="rId5"/>
    <p:sldId id="537" r:id="rId6"/>
    <p:sldId id="587" r:id="rId7"/>
    <p:sldId id="568" r:id="rId8"/>
    <p:sldId id="575" r:id="rId9"/>
    <p:sldId id="576" r:id="rId10"/>
    <p:sldId id="577" r:id="rId11"/>
    <p:sldId id="578" r:id="rId12"/>
    <p:sldId id="579" r:id="rId13"/>
    <p:sldId id="580" r:id="rId14"/>
    <p:sldId id="581" r:id="rId15"/>
    <p:sldId id="582" r:id="rId16"/>
    <p:sldId id="583" r:id="rId17"/>
    <p:sldId id="574" r:id="rId1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F146"/>
    <a:srgbClr val="FF9900"/>
    <a:srgbClr val="FF3300"/>
    <a:srgbClr val="40949A"/>
    <a:srgbClr val="DDDDDD"/>
    <a:srgbClr val="0000CC"/>
    <a:srgbClr val="5469A2"/>
    <a:srgbClr val="29417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04" autoAdjust="0"/>
    <p:restoredTop sz="94059" autoAdjust="0"/>
  </p:normalViewPr>
  <p:slideViewPr>
    <p:cSldViewPr>
      <p:cViewPr>
        <p:scale>
          <a:sx n="90" d="100"/>
          <a:sy n="90" d="100"/>
        </p:scale>
        <p:origin x="-732" y="-474"/>
      </p:cViewPr>
      <p:guideLst>
        <p:guide orient="horz" pos="4224"/>
        <p:guide pos="153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276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143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765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76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276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7255C747-547E-4AF8-9808-7913DFE33D3E}"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a:ln/>
        </p:spPr>
      </p:sp>
      <p:sp>
        <p:nvSpPr>
          <p:cNvPr id="15363" name="Notes Placeholder 2"/>
          <p:cNvSpPr>
            <a:spLocks noGrp="1"/>
          </p:cNvSpPr>
          <p:nvPr>
            <p:ph type="body" idx="1"/>
          </p:nvPr>
        </p:nvSpPr>
        <p:spPr>
          <a:noFill/>
          <a:ln/>
        </p:spPr>
        <p:txBody>
          <a:bodyPr/>
          <a:lstStyle/>
          <a:p>
            <a:endParaRPr lang="en-US" smtClean="0"/>
          </a:p>
        </p:txBody>
      </p:sp>
      <p:sp>
        <p:nvSpPr>
          <p:cNvPr id="15364" name="Slide Number Placeholder 3"/>
          <p:cNvSpPr>
            <a:spLocks noGrp="1"/>
          </p:cNvSpPr>
          <p:nvPr>
            <p:ph type="sldNum" sz="quarter" idx="5"/>
          </p:nvPr>
        </p:nvSpPr>
        <p:spPr>
          <a:noFill/>
        </p:spPr>
        <p:txBody>
          <a:bodyPr/>
          <a:lstStyle/>
          <a:p>
            <a:fld id="{7FF63DA2-A1E6-4F71-AAD9-01495AE36BE6}" type="slidenum">
              <a:rPr lang="en-US" smtClean="0"/>
              <a:pPr/>
              <a:t>2</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83C4A8D4-FE6D-4D9C-825B-143B598B6BCE}" type="slidenum">
              <a:rPr lang="en-US" sz="1200"/>
              <a:pPr algn="r"/>
              <a:t>12</a:t>
            </a:fld>
            <a:endParaRPr lang="en-US" sz="120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83C4A8D4-FE6D-4D9C-825B-143B598B6BCE}" type="slidenum">
              <a:rPr lang="en-US" sz="1200"/>
              <a:pPr algn="r"/>
              <a:t>13</a:t>
            </a:fld>
            <a:endParaRPr lang="en-US" sz="120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83C4A8D4-FE6D-4D9C-825B-143B598B6BCE}" type="slidenum">
              <a:rPr lang="en-US" sz="1200"/>
              <a:pPr algn="r"/>
              <a:t>14</a:t>
            </a:fld>
            <a:endParaRPr lang="en-US" sz="120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83C4A8D4-FE6D-4D9C-825B-143B598B6BCE}" type="slidenum">
              <a:rPr lang="en-US" sz="1200"/>
              <a:pPr algn="r"/>
              <a:t>15</a:t>
            </a:fld>
            <a:endParaRPr lang="en-US" sz="120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83C4A8D4-FE6D-4D9C-825B-143B598B6BCE}" type="slidenum">
              <a:rPr lang="en-US" sz="1200"/>
              <a:pPr algn="r"/>
              <a:t>16</a:t>
            </a:fld>
            <a:endParaRPr lang="en-US" sz="120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EDCA1BA0-10C2-4B87-9FCE-EFBC188B0986}" type="slidenum">
              <a:rPr lang="en-US" sz="1200"/>
              <a:pPr algn="r"/>
              <a:t>3</a:t>
            </a:fld>
            <a:endParaRPr lang="en-US" sz="1200"/>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EDCA1BA0-10C2-4B87-9FCE-EFBC188B0986}" type="slidenum">
              <a:rPr lang="en-US" sz="1200"/>
              <a:pPr algn="r"/>
              <a:t>4</a:t>
            </a:fld>
            <a:endParaRPr lang="en-US" sz="1200"/>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83C4A8D4-FE6D-4D9C-825B-143B598B6BCE}" type="slidenum">
              <a:rPr lang="en-US" sz="1200"/>
              <a:pPr algn="r"/>
              <a:t>6</a:t>
            </a:fld>
            <a:endParaRPr lang="en-US" sz="120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83C4A8D4-FE6D-4D9C-825B-143B598B6BCE}" type="slidenum">
              <a:rPr lang="en-US" sz="1200"/>
              <a:pPr algn="r"/>
              <a:t>7</a:t>
            </a:fld>
            <a:endParaRPr lang="en-US" sz="120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83C4A8D4-FE6D-4D9C-825B-143B598B6BCE}" type="slidenum">
              <a:rPr lang="en-US" sz="1200"/>
              <a:pPr algn="r"/>
              <a:t>8</a:t>
            </a:fld>
            <a:endParaRPr lang="en-US" sz="120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83C4A8D4-FE6D-4D9C-825B-143B598B6BCE}" type="slidenum">
              <a:rPr lang="en-US" sz="1200"/>
              <a:pPr algn="r"/>
              <a:t>9</a:t>
            </a:fld>
            <a:endParaRPr lang="en-US" sz="120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83C4A8D4-FE6D-4D9C-825B-143B598B6BCE}" type="slidenum">
              <a:rPr lang="en-US" sz="1200"/>
              <a:pPr algn="r"/>
              <a:t>10</a:t>
            </a:fld>
            <a:endParaRPr lang="en-US" sz="120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83C4A8D4-FE6D-4D9C-825B-143B598B6BCE}" type="slidenum">
              <a:rPr lang="en-US" sz="1200"/>
              <a:pPr algn="r"/>
              <a:t>11</a:t>
            </a:fld>
            <a:endParaRPr lang="en-US" sz="120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14"/>
          <p:cNvSpPr>
            <a:spLocks noChangeShapeType="1"/>
          </p:cNvSpPr>
          <p:nvPr userDrawn="1"/>
        </p:nvSpPr>
        <p:spPr bwMode="auto">
          <a:xfrm>
            <a:off x="0" y="1143000"/>
            <a:ext cx="9144000" cy="0"/>
          </a:xfrm>
          <a:prstGeom prst="line">
            <a:avLst/>
          </a:prstGeom>
          <a:noFill/>
          <a:ln w="57150">
            <a:solidFill>
              <a:schemeClr val="hlink"/>
            </a:solidFill>
            <a:round/>
            <a:headEnd/>
            <a:tailEnd/>
          </a:ln>
          <a:effectLst/>
        </p:spPr>
        <p:txBody>
          <a:bodyPr/>
          <a:lstStyle/>
          <a:p>
            <a:pPr>
              <a:defRPr/>
            </a:pPr>
            <a:endParaRPr lang="en-US"/>
          </a:p>
        </p:txBody>
      </p:sp>
      <p:sp>
        <p:nvSpPr>
          <p:cNvPr id="43010" name="Rectangle 2"/>
          <p:cNvSpPr>
            <a:spLocks noGrp="1" noChangeArrowheads="1"/>
          </p:cNvSpPr>
          <p:nvPr>
            <p:ph type="subTitle" idx="1"/>
          </p:nvPr>
        </p:nvSpPr>
        <p:spPr>
          <a:xfrm>
            <a:off x="2343150" y="3581400"/>
            <a:ext cx="6343650" cy="1143000"/>
          </a:xfrm>
        </p:spPr>
        <p:txBody>
          <a:bodyPr/>
          <a:lstStyle>
            <a:lvl1pPr marL="0" indent="0">
              <a:buFontTx/>
              <a:buNone/>
              <a:defRPr b="0">
                <a:solidFill>
                  <a:schemeClr val="tx1"/>
                </a:solidFill>
                <a:latin typeface="Arial Black" pitchFamily="34" charset="0"/>
              </a:defRPr>
            </a:lvl1pPr>
          </a:lstStyle>
          <a:p>
            <a:r>
              <a:rPr lang="en-US"/>
              <a:t>Click to edit Master subtitle style</a:t>
            </a:r>
          </a:p>
        </p:txBody>
      </p:sp>
      <p:sp>
        <p:nvSpPr>
          <p:cNvPr id="43015" name="Rectangle 7"/>
          <p:cNvSpPr>
            <a:spLocks noGrp="1" noChangeArrowheads="1"/>
          </p:cNvSpPr>
          <p:nvPr>
            <p:ph type="ctrTitle"/>
          </p:nvPr>
        </p:nvSpPr>
        <p:spPr>
          <a:xfrm>
            <a:off x="2333625" y="1905000"/>
            <a:ext cx="6477000" cy="1241425"/>
          </a:xfrm>
        </p:spPr>
        <p:txBody>
          <a:bodyPr/>
          <a:lstStyle>
            <a:lvl1pPr>
              <a:defRPr sz="2800">
                <a:solidFill>
                  <a:schemeClr val="tx1"/>
                </a:solidFill>
              </a:defRPr>
            </a:lvl1pPr>
          </a:lstStyle>
          <a:p>
            <a:r>
              <a:rPr lang="en-US"/>
              <a:t>Click to edit Master title style</a:t>
            </a:r>
          </a:p>
        </p:txBody>
      </p:sp>
      <p:sp>
        <p:nvSpPr>
          <p:cNvPr id="5" name="Rectangle 10"/>
          <p:cNvSpPr>
            <a:spLocks noGrp="1" noChangeArrowheads="1"/>
          </p:cNvSpPr>
          <p:nvPr>
            <p:ph type="dt" sz="half" idx="10"/>
          </p:nvPr>
        </p:nvSpPr>
        <p:spPr>
          <a:xfrm>
            <a:off x="2333625" y="5467350"/>
            <a:ext cx="6276975" cy="476250"/>
          </a:xfrm>
        </p:spPr>
        <p:txBody>
          <a:bodyPr/>
          <a:lstStyle>
            <a:lvl1pPr>
              <a:defRPr sz="1800" b="1">
                <a:solidFill>
                  <a:schemeClr val="tx1"/>
                </a:solidFill>
              </a:defRPr>
            </a:lvl1pPr>
          </a:lstStyle>
          <a:p>
            <a:pPr>
              <a:defRPr/>
            </a:pPr>
            <a:r>
              <a:rPr lang="en-US"/>
              <a:t>August 5, 2010</a:t>
            </a:r>
          </a:p>
        </p:txBody>
      </p:sp>
      <p:sp>
        <p:nvSpPr>
          <p:cNvPr id="6" name="Rectangle 15"/>
          <p:cNvSpPr>
            <a:spLocks noGrp="1" noChangeArrowheads="1"/>
          </p:cNvSpPr>
          <p:nvPr>
            <p:ph type="ftr" sz="quarter" idx="11"/>
          </p:nvPr>
        </p:nvSpPr>
        <p:spPr>
          <a:xfrm>
            <a:off x="2333625" y="5067300"/>
            <a:ext cx="6276975" cy="419100"/>
          </a:xfrm>
        </p:spPr>
        <p:txBody>
          <a:bodyPr/>
          <a:lstStyle>
            <a:lvl1pPr algn="l">
              <a:defRPr sz="1800" b="1">
                <a:solidFill>
                  <a:schemeClr val="tx1"/>
                </a:solidFill>
              </a:defRPr>
            </a:lvl1pPr>
          </a:lstStyle>
          <a:p>
            <a:pPr>
              <a:defRPr/>
            </a:pPr>
            <a:r>
              <a:rPr lang="en-US"/>
              <a:t>PRS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F2339E87-0069-4978-9135-74ABDA80521F}"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6"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0"/>
            <a:ext cx="21717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0"/>
            <a:ext cx="63627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1EC40ABF-E830-4C0F-B137-22F3C3DE9873}"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6"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686800" cy="6858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066800"/>
            <a:ext cx="8229600" cy="4724400"/>
          </a:xfrm>
        </p:spPr>
        <p:txBody>
          <a:bodyPr/>
          <a:lstStyle/>
          <a:p>
            <a:pPr lvl="0"/>
            <a:endParaRPr lang="en-US" noProof="0"/>
          </a:p>
        </p:txBody>
      </p:sp>
      <p:sp>
        <p:nvSpPr>
          <p:cNvPr id="4" name="Rectangle 6"/>
          <p:cNvSpPr>
            <a:spLocks noGrp="1" noChangeArrowheads="1"/>
          </p:cNvSpPr>
          <p:nvPr>
            <p:ph type="sldNum" sz="quarter" idx="10"/>
          </p:nvPr>
        </p:nvSpPr>
        <p:spPr>
          <a:ln/>
        </p:spPr>
        <p:txBody>
          <a:bodyPr/>
          <a:lstStyle>
            <a:lvl1pPr>
              <a:defRPr/>
            </a:lvl1pPr>
          </a:lstStyle>
          <a:p>
            <a:pPr>
              <a:defRPr/>
            </a:pPr>
            <a:fld id="{34A9AAB2-F38B-42F4-BA3A-3939C3F98249}"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6"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BB210CF1-1098-457F-9BC7-0ADD06F92B3D}"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6"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fld id="{53A757E5-1535-4DCA-ACB9-6FF08B86D773}"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6"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0668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0668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sldNum" sz="quarter" idx="10"/>
          </p:nvPr>
        </p:nvSpPr>
        <p:spPr>
          <a:ln/>
        </p:spPr>
        <p:txBody>
          <a:bodyPr/>
          <a:lstStyle>
            <a:lvl1pPr>
              <a:defRPr/>
            </a:lvl1pPr>
          </a:lstStyle>
          <a:p>
            <a:pPr>
              <a:defRPr/>
            </a:pPr>
            <a:fld id="{E5DDFD15-2BB2-4C9F-8F86-4FD921EC993D}" type="slidenum">
              <a:rPr lang="en-US"/>
              <a:pPr>
                <a:defRPr/>
              </a:pPr>
              <a:t>‹#›</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7"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sldNum" sz="quarter" idx="10"/>
          </p:nvPr>
        </p:nvSpPr>
        <p:spPr>
          <a:ln/>
        </p:spPr>
        <p:txBody>
          <a:bodyPr/>
          <a:lstStyle>
            <a:lvl1pPr>
              <a:defRPr/>
            </a:lvl1pPr>
          </a:lstStyle>
          <a:p>
            <a:pPr>
              <a:defRPr/>
            </a:pPr>
            <a:fld id="{2C1B5C55-5405-450E-8C00-2680CCBD34C5}" type="slidenum">
              <a:rPr lang="en-US"/>
              <a:pPr>
                <a:defRPr/>
              </a:pPr>
              <a:t>‹#›</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9"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Rectangle 6"/>
          <p:cNvSpPr>
            <a:spLocks noGrp="1" noChangeArrowheads="1"/>
          </p:cNvSpPr>
          <p:nvPr>
            <p:ph type="sldNum" sz="quarter" idx="10"/>
          </p:nvPr>
        </p:nvSpPr>
        <p:spPr>
          <a:ln/>
        </p:spPr>
        <p:txBody>
          <a:bodyPr/>
          <a:lstStyle>
            <a:lvl1pPr>
              <a:defRPr/>
            </a:lvl1pPr>
          </a:lstStyle>
          <a:p>
            <a:pPr>
              <a:defRPr/>
            </a:pPr>
            <a:fld id="{93AEBCEB-9331-43AC-A223-EABF1DA6C512}" type="slidenum">
              <a:rPr lang="en-US"/>
              <a:pPr>
                <a:defRPr/>
              </a:pPr>
              <a:t>‹#›</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5"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E10478C4-F480-428B-A60B-E63706724C09}" type="slidenum">
              <a:rPr lang="en-US"/>
              <a:pPr>
                <a:defRPr/>
              </a:pPr>
              <a:t>‹#›</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4"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727E94D0-BF7E-4AB1-B9FB-DC561F6FFD35}" type="slidenum">
              <a:rPr lang="en-US"/>
              <a:pPr>
                <a:defRPr/>
              </a:pPr>
              <a:t>‹#›</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7"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6F5EC3D4-C351-439D-9D6C-FFC43F0C65B8}" type="slidenum">
              <a:rPr lang="en-US"/>
              <a:pPr>
                <a:defRPr/>
              </a:pPr>
              <a:t>‹#›</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7"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457200" y="1066800"/>
            <a:ext cx="8229600" cy="472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355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3BA745A9-B20B-442B-A273-9766C8AE1304}" type="slidenum">
              <a:rPr lang="en-US"/>
              <a:pPr>
                <a:defRPr/>
              </a:pPr>
              <a:t>‹#›</a:t>
            </a:fld>
            <a:endParaRPr lang="en-US"/>
          </a:p>
        </p:txBody>
      </p:sp>
      <p:sp>
        <p:nvSpPr>
          <p:cNvPr id="23559" name="Rectangle 7"/>
          <p:cNvSpPr>
            <a:spLocks noChangeArrowheads="1"/>
          </p:cNvSpPr>
          <p:nvPr userDrawn="1"/>
        </p:nvSpPr>
        <p:spPr bwMode="auto">
          <a:xfrm>
            <a:off x="0" y="6235700"/>
            <a:ext cx="9144000" cy="622300"/>
          </a:xfrm>
          <a:prstGeom prst="rect">
            <a:avLst/>
          </a:prstGeom>
          <a:solidFill>
            <a:srgbClr val="ECECE2"/>
          </a:solidFill>
          <a:ln w="9525">
            <a:noFill/>
            <a:miter lim="800000"/>
            <a:headEnd/>
            <a:tailEnd/>
          </a:ln>
          <a:effectLst/>
        </p:spPr>
        <p:txBody>
          <a:bodyPr wrap="none" anchor="ctr"/>
          <a:lstStyle/>
          <a:p>
            <a:pPr>
              <a:defRPr/>
            </a:pPr>
            <a:endParaRPr lang="en-US"/>
          </a:p>
        </p:txBody>
      </p:sp>
      <p:sp>
        <p:nvSpPr>
          <p:cNvPr id="1029" name="Rectangle 2"/>
          <p:cNvSpPr>
            <a:spLocks noGrp="1" noChangeArrowheads="1"/>
          </p:cNvSpPr>
          <p:nvPr>
            <p:ph type="title"/>
          </p:nvPr>
        </p:nvSpPr>
        <p:spPr bwMode="auto">
          <a:xfrm>
            <a:off x="152400" y="0"/>
            <a:ext cx="8686800" cy="685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3557" name="Rectangle 5"/>
          <p:cNvSpPr>
            <a:spLocks noGrp="1" noChangeArrowheads="1"/>
          </p:cNvSpPr>
          <p:nvPr>
            <p:ph type="ftr" sz="quarter" idx="3"/>
          </p:nvPr>
        </p:nvSpPr>
        <p:spPr bwMode="auto">
          <a:xfrm>
            <a:off x="6248400" y="6457950"/>
            <a:ext cx="2514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r>
              <a:rPr lang="en-US"/>
              <a:t>PRS</a:t>
            </a:r>
          </a:p>
        </p:txBody>
      </p:sp>
      <p:sp>
        <p:nvSpPr>
          <p:cNvPr id="23563" name="Line 11"/>
          <p:cNvSpPr>
            <a:spLocks noChangeShapeType="1"/>
          </p:cNvSpPr>
          <p:nvPr userDrawn="1"/>
        </p:nvSpPr>
        <p:spPr bwMode="auto">
          <a:xfrm>
            <a:off x="1069975" y="6457950"/>
            <a:ext cx="0" cy="219075"/>
          </a:xfrm>
          <a:prstGeom prst="line">
            <a:avLst/>
          </a:prstGeom>
          <a:noFill/>
          <a:ln w="9525">
            <a:solidFill>
              <a:schemeClr val="tx1"/>
            </a:solidFill>
            <a:round/>
            <a:headEnd/>
            <a:tailEnd/>
          </a:ln>
          <a:effectLst/>
        </p:spPr>
        <p:txBody>
          <a:bodyPr/>
          <a:lstStyle/>
          <a:p>
            <a:pPr>
              <a:defRPr/>
            </a:pPr>
            <a:endParaRPr lang="en-US"/>
          </a:p>
        </p:txBody>
      </p:sp>
      <p:sp>
        <p:nvSpPr>
          <p:cNvPr id="23556" name="Rectangle 4"/>
          <p:cNvSpPr>
            <a:spLocks noGrp="1" noChangeArrowheads="1"/>
          </p:cNvSpPr>
          <p:nvPr>
            <p:ph type="dt" sz="half" idx="2"/>
          </p:nvPr>
        </p:nvSpPr>
        <p:spPr bwMode="auto">
          <a:xfrm>
            <a:off x="1143000" y="64579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r>
              <a:rPr lang="en-US"/>
              <a:t>August 5, 2010</a:t>
            </a:r>
          </a:p>
        </p:txBody>
      </p:sp>
      <p:sp>
        <p:nvSpPr>
          <p:cNvPr id="23564" name="Line 12"/>
          <p:cNvSpPr>
            <a:spLocks noChangeShapeType="1"/>
          </p:cNvSpPr>
          <p:nvPr userDrawn="1"/>
        </p:nvSpPr>
        <p:spPr bwMode="auto">
          <a:xfrm>
            <a:off x="0" y="673100"/>
            <a:ext cx="9144000" cy="0"/>
          </a:xfrm>
          <a:prstGeom prst="line">
            <a:avLst/>
          </a:prstGeom>
          <a:noFill/>
          <a:ln w="57150">
            <a:solidFill>
              <a:schemeClr val="hlink"/>
            </a:solidFill>
            <a:round/>
            <a:headEnd/>
            <a:tailEnd/>
          </a:ln>
          <a:effectLst/>
        </p:spPr>
        <p:txBody>
          <a:bodyPr/>
          <a:lstStyle/>
          <a:p>
            <a:pPr>
              <a:defRPr/>
            </a:pPr>
            <a:endParaRPr lang="en-US"/>
          </a:p>
        </p:txBody>
      </p:sp>
      <p:sp>
        <p:nvSpPr>
          <p:cNvPr id="23565" name="Rectangle 13"/>
          <p:cNvSpPr>
            <a:spLocks noChangeArrowheads="1"/>
          </p:cNvSpPr>
          <p:nvPr/>
        </p:nvSpPr>
        <p:spPr bwMode="auto">
          <a:xfrm>
            <a:off x="3429000" y="6477000"/>
            <a:ext cx="2514600" cy="457200"/>
          </a:xfrm>
          <a:prstGeom prst="rect">
            <a:avLst/>
          </a:prstGeom>
          <a:noFill/>
          <a:ln w="9525">
            <a:noFill/>
            <a:miter lim="800000"/>
            <a:headEnd/>
            <a:tailEnd/>
          </a:ln>
          <a:effectLst/>
        </p:spPr>
        <p:txBody>
          <a:bodyPr/>
          <a:lstStyle/>
          <a:p>
            <a:pPr algn="ctr">
              <a:defRPr/>
            </a:pPr>
            <a:fld id="{F7670DEE-339B-45D9-B066-A6453AF150D3}" type="slidenum">
              <a:rPr lang="en-US" sz="1200"/>
              <a:pPr algn="ctr">
                <a:defRPr/>
              </a:pPr>
              <a:t>‹#›</a:t>
            </a:fld>
            <a:endParaRPr lang="en-US" sz="1200"/>
          </a:p>
        </p:txBody>
      </p:sp>
    </p:spTree>
  </p:cSld>
  <p:clrMap bg1="lt1" tx1="dk1" bg2="lt2" tx2="dk2" accent1="accent1" accent2="accent2" accent3="accent3" accent4="accent4" accent5="accent5" accent6="accent6" hlink="hlink" folHlink="folHlink"/>
  <p:sldLayoutIdLst>
    <p:sldLayoutId id="2147484137" r:id="rId1"/>
    <p:sldLayoutId id="2147484126" r:id="rId2"/>
    <p:sldLayoutId id="2147484127" r:id="rId3"/>
    <p:sldLayoutId id="2147484128" r:id="rId4"/>
    <p:sldLayoutId id="2147484129" r:id="rId5"/>
    <p:sldLayoutId id="2147484130" r:id="rId6"/>
    <p:sldLayoutId id="2147484131" r:id="rId7"/>
    <p:sldLayoutId id="2147484132" r:id="rId8"/>
    <p:sldLayoutId id="2147484133" r:id="rId9"/>
    <p:sldLayoutId id="2147484134" r:id="rId10"/>
    <p:sldLayoutId id="2147484135" r:id="rId11"/>
    <p:sldLayoutId id="2147484136" r:id="rId12"/>
  </p:sldLayoutIdLst>
  <p:hf sldNum="0" hdr="0" ftr="0" dt="0"/>
  <p:txStyles>
    <p:titleStyle>
      <a:lvl1pPr algn="l" rtl="0" eaLnBrk="0" fontAlgn="base" hangingPunct="0">
        <a:spcBef>
          <a:spcPct val="0"/>
        </a:spcBef>
        <a:spcAft>
          <a:spcPct val="0"/>
        </a:spcAft>
        <a:defRPr sz="2000">
          <a:solidFill>
            <a:schemeClr val="tx1"/>
          </a:solidFill>
          <a:latin typeface="+mj-lt"/>
          <a:ea typeface="+mj-ea"/>
          <a:cs typeface="+mj-cs"/>
        </a:defRPr>
      </a:lvl1pPr>
      <a:lvl2pPr algn="l" rtl="0" eaLnBrk="0" fontAlgn="base" hangingPunct="0">
        <a:spcBef>
          <a:spcPct val="0"/>
        </a:spcBef>
        <a:spcAft>
          <a:spcPct val="0"/>
        </a:spcAft>
        <a:defRPr sz="2000">
          <a:solidFill>
            <a:schemeClr val="tx1"/>
          </a:solidFill>
          <a:latin typeface="Arial Black" pitchFamily="34" charset="0"/>
        </a:defRPr>
      </a:lvl2pPr>
      <a:lvl3pPr algn="l" rtl="0" eaLnBrk="0" fontAlgn="base" hangingPunct="0">
        <a:spcBef>
          <a:spcPct val="0"/>
        </a:spcBef>
        <a:spcAft>
          <a:spcPct val="0"/>
        </a:spcAft>
        <a:defRPr sz="2000">
          <a:solidFill>
            <a:schemeClr val="tx1"/>
          </a:solidFill>
          <a:latin typeface="Arial Black" pitchFamily="34" charset="0"/>
        </a:defRPr>
      </a:lvl3pPr>
      <a:lvl4pPr algn="l" rtl="0" eaLnBrk="0" fontAlgn="base" hangingPunct="0">
        <a:spcBef>
          <a:spcPct val="0"/>
        </a:spcBef>
        <a:spcAft>
          <a:spcPct val="0"/>
        </a:spcAft>
        <a:defRPr sz="2000">
          <a:solidFill>
            <a:schemeClr val="tx1"/>
          </a:solidFill>
          <a:latin typeface="Arial Black" pitchFamily="34" charset="0"/>
        </a:defRPr>
      </a:lvl4pPr>
      <a:lvl5pPr algn="l" rtl="0" eaLnBrk="0" fontAlgn="base" hangingPunct="0">
        <a:spcBef>
          <a:spcPct val="0"/>
        </a:spcBef>
        <a:spcAft>
          <a:spcPct val="0"/>
        </a:spcAft>
        <a:defRPr sz="2000">
          <a:solidFill>
            <a:schemeClr val="tx1"/>
          </a:solidFill>
          <a:latin typeface="Arial Black" pitchFamily="34" charset="0"/>
        </a:defRPr>
      </a:lvl5pPr>
      <a:lvl6pPr marL="457200" algn="l" rtl="0" fontAlgn="base">
        <a:spcBef>
          <a:spcPct val="0"/>
        </a:spcBef>
        <a:spcAft>
          <a:spcPct val="0"/>
        </a:spcAft>
        <a:defRPr sz="2000">
          <a:solidFill>
            <a:schemeClr val="bg1"/>
          </a:solidFill>
          <a:latin typeface="Arial Black" pitchFamily="34" charset="0"/>
        </a:defRPr>
      </a:lvl6pPr>
      <a:lvl7pPr marL="914400" algn="l" rtl="0" fontAlgn="base">
        <a:spcBef>
          <a:spcPct val="0"/>
        </a:spcBef>
        <a:spcAft>
          <a:spcPct val="0"/>
        </a:spcAft>
        <a:defRPr sz="2000">
          <a:solidFill>
            <a:schemeClr val="bg1"/>
          </a:solidFill>
          <a:latin typeface="Arial Black" pitchFamily="34" charset="0"/>
        </a:defRPr>
      </a:lvl7pPr>
      <a:lvl8pPr marL="1371600" algn="l" rtl="0" fontAlgn="base">
        <a:spcBef>
          <a:spcPct val="0"/>
        </a:spcBef>
        <a:spcAft>
          <a:spcPct val="0"/>
        </a:spcAft>
        <a:defRPr sz="2000">
          <a:solidFill>
            <a:schemeClr val="bg1"/>
          </a:solidFill>
          <a:latin typeface="Arial Black" pitchFamily="34" charset="0"/>
        </a:defRPr>
      </a:lvl8pPr>
      <a:lvl9pPr marL="1828800" algn="l" rtl="0" fontAlgn="base">
        <a:spcBef>
          <a:spcPct val="0"/>
        </a:spcBef>
        <a:spcAft>
          <a:spcPct val="0"/>
        </a:spcAft>
        <a:defRPr sz="2000">
          <a:solidFill>
            <a:schemeClr val="bg1"/>
          </a:solidFill>
          <a:latin typeface="Arial Black" pitchFamily="34" charset="0"/>
        </a:defRPr>
      </a:lvl9pPr>
    </p:titleStyle>
    <p:bodyStyle>
      <a:lvl1pPr marL="342900" indent="-342900" algn="l" rtl="0" eaLnBrk="0" fontAlgn="base" hangingPunct="0">
        <a:spcBef>
          <a:spcPct val="20000"/>
        </a:spcBef>
        <a:spcAft>
          <a:spcPct val="0"/>
        </a:spcAft>
        <a:buChar char="•"/>
        <a:defRPr sz="20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8"/>
          <p:cNvSpPr>
            <a:spLocks noGrp="1" noChangeArrowheads="1"/>
          </p:cNvSpPr>
          <p:nvPr>
            <p:ph type="ctrTitle"/>
          </p:nvPr>
        </p:nvSpPr>
        <p:spPr>
          <a:xfrm>
            <a:off x="2333625" y="1905000"/>
            <a:ext cx="6019800" cy="1238250"/>
          </a:xfrm>
        </p:spPr>
        <p:txBody>
          <a:bodyPr/>
          <a:lstStyle/>
          <a:p>
            <a:pPr eaLnBrk="1" hangingPunct="1"/>
            <a:r>
              <a:rPr lang="en-US" smtClean="0"/>
              <a:t>Protocol Revision Subcommittee</a:t>
            </a:r>
          </a:p>
        </p:txBody>
      </p:sp>
      <p:sp>
        <p:nvSpPr>
          <p:cNvPr id="3075" name="Rectangle 20"/>
          <p:cNvSpPr>
            <a:spLocks noGrp="1" noChangeArrowheads="1"/>
          </p:cNvSpPr>
          <p:nvPr>
            <p:ph type="subTitle" idx="1"/>
          </p:nvPr>
        </p:nvSpPr>
        <p:spPr/>
        <p:txBody>
          <a:bodyPr/>
          <a:lstStyle/>
          <a:p>
            <a:pPr eaLnBrk="1" hangingPunct="1"/>
            <a:r>
              <a:rPr lang="en-US" dirty="0" smtClean="0"/>
              <a:t>Sandy Morris</a:t>
            </a:r>
          </a:p>
          <a:p>
            <a:pPr eaLnBrk="1" hangingPunct="1"/>
            <a:endParaRPr lang="en-US" dirty="0" smtClean="0"/>
          </a:p>
          <a:p>
            <a:pPr eaLnBrk="1" hangingPunct="1"/>
            <a:r>
              <a:rPr lang="en-US" dirty="0" smtClean="0"/>
              <a:t>December 1, 2011</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rrowheads="1"/>
          </p:cNvSpPr>
          <p:nvPr>
            <p:ph type="title" idx="4294967295"/>
          </p:nvPr>
        </p:nvSpPr>
        <p:spPr>
          <a:xfrm>
            <a:off x="381000" y="0"/>
            <a:ext cx="8763000" cy="685800"/>
          </a:xfrm>
        </p:spPr>
        <p:txBody>
          <a:bodyPr/>
          <a:lstStyle/>
          <a:p>
            <a:pPr marL="342900" indent="-342900"/>
            <a:r>
              <a:rPr lang="en-US" b="1" i="1" dirty="0" smtClean="0">
                <a:solidFill>
                  <a:schemeClr val="tx1"/>
                </a:solidFill>
                <a:latin typeface="+mj-lt"/>
                <a:ea typeface="+mj-ea"/>
                <a:cs typeface="+mj-cs"/>
              </a:rPr>
              <a:t>NPRR414, Clarification of Pre-DAM RUC Instruction Sequence</a:t>
            </a:r>
            <a:endParaRPr lang="en-US" dirty="0" smtClean="0">
              <a:solidFill>
                <a:srgbClr val="FF0000"/>
              </a:solidFill>
            </a:endParaRPr>
          </a:p>
        </p:txBody>
      </p:sp>
      <p:graphicFrame>
        <p:nvGraphicFramePr>
          <p:cNvPr id="72727" name="Group 23"/>
          <p:cNvGraphicFramePr>
            <a:graphicFrameLocks noGrp="1"/>
          </p:cNvGraphicFramePr>
          <p:nvPr>
            <p:ph idx="4294967295"/>
          </p:nvPr>
        </p:nvGraphicFramePr>
        <p:xfrm>
          <a:off x="228600" y="762000"/>
          <a:ext cx="8763000" cy="5025028"/>
        </p:xfrm>
        <a:graphic>
          <a:graphicData uri="http://schemas.openxmlformats.org/drawingml/2006/table">
            <a:tbl>
              <a:tblPr/>
              <a:tblGrid>
                <a:gridCol w="2397200"/>
                <a:gridCol w="6365800"/>
              </a:tblGrid>
              <a:tr h="106113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i="0" kern="1200" dirty="0" smtClean="0">
                          <a:solidFill>
                            <a:schemeClr val="tx1"/>
                          </a:solidFill>
                          <a:latin typeface="+mn-lt"/>
                          <a:ea typeface="+mn-ea"/>
                          <a:cs typeface="+mn-cs"/>
                        </a:rPr>
                        <a:t>This NPRR clarifies the treatment of Reliability Unit Commitment (RUC) instructions for instances in which ERCOT issues instructions prior to the closing of the Day-Ahead Market (DAM) submission window and to clarify how a QSE may self-commit in such a scenario. </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5824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i="0" kern="1200" dirty="0" smtClean="0">
                          <a:solidFill>
                            <a:schemeClr val="tx1"/>
                          </a:solidFill>
                          <a:latin typeface="+mn-lt"/>
                          <a:ea typeface="+mn-ea"/>
                          <a:cs typeface="+mn-cs"/>
                        </a:rPr>
                        <a:t>On 10/20/11, PRS unanimously voted to recommend approval of NPRR414 as revised by PRS.  On 11/17/11, PRS unanimously voted to endorse and forward the 10/20/11 PRS Report as revised by PRS and Impact Analysis for NPRR414 to TAC. </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527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mn-lt"/>
                        </a:rPr>
                        <a:t>February 1, 2012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40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i="0" kern="1200" dirty="0" smtClean="0">
                          <a:solidFill>
                            <a:schemeClr val="tx1"/>
                          </a:solidFill>
                          <a:latin typeface="+mn-lt"/>
                          <a:ea typeface="+mn-ea"/>
                          <a:cs typeface="+mn-cs"/>
                        </a:rPr>
                        <a:t>No Impacts</a:t>
                      </a:r>
                      <a:endParaRPr lang="en-US" sz="1600" i="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0683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Business Case Highlights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lang="en-US" sz="1600" i="0" kern="1200" dirty="0" smtClean="0">
                          <a:solidFill>
                            <a:schemeClr val="tx1"/>
                          </a:solidFill>
                          <a:latin typeface="+mn-lt"/>
                          <a:ea typeface="+mn-ea"/>
                          <a:cs typeface="+mn-cs"/>
                        </a:rPr>
                        <a:t>Provide clarity in Protocols.</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rrowheads="1"/>
          </p:cNvSpPr>
          <p:nvPr>
            <p:ph type="title" idx="4294967295"/>
          </p:nvPr>
        </p:nvSpPr>
        <p:spPr>
          <a:xfrm>
            <a:off x="381000" y="0"/>
            <a:ext cx="8763000" cy="685800"/>
          </a:xfrm>
        </p:spPr>
        <p:txBody>
          <a:bodyPr/>
          <a:lstStyle/>
          <a:p>
            <a:pPr marL="342900" indent="-342900"/>
            <a:r>
              <a:rPr lang="en-US" b="1" i="1" dirty="0" smtClean="0">
                <a:solidFill>
                  <a:schemeClr val="tx1"/>
                </a:solidFill>
                <a:latin typeface="+mj-lt"/>
                <a:ea typeface="+mj-ea"/>
                <a:cs typeface="+mj-cs"/>
              </a:rPr>
              <a:t>NPRR415, UFE Calculation Clarifications</a:t>
            </a:r>
            <a:endParaRPr lang="en-US" dirty="0" smtClean="0">
              <a:solidFill>
                <a:srgbClr val="FF0000"/>
              </a:solidFill>
            </a:endParaRPr>
          </a:p>
        </p:txBody>
      </p:sp>
      <p:graphicFrame>
        <p:nvGraphicFramePr>
          <p:cNvPr id="72727" name="Group 23"/>
          <p:cNvGraphicFramePr>
            <a:graphicFrameLocks noGrp="1"/>
          </p:cNvGraphicFramePr>
          <p:nvPr>
            <p:ph idx="4294967295"/>
          </p:nvPr>
        </p:nvGraphicFramePr>
        <p:xfrm>
          <a:off x="228600" y="762000"/>
          <a:ext cx="8763000" cy="4775523"/>
        </p:xfrm>
        <a:graphic>
          <a:graphicData uri="http://schemas.openxmlformats.org/drawingml/2006/table">
            <a:tbl>
              <a:tblPr/>
              <a:tblGrid>
                <a:gridCol w="2397200"/>
                <a:gridCol w="6365800"/>
              </a:tblGrid>
              <a:tr h="106113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clarifies language in the Unaccounted for Energy (UFE) calculation. </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5824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10/20/11, PRS unanimously voted to recommend approval of NPRR415 as submitted.  On 11/17/11, PRS unanimously voted to endorse and forward the 10/20/11 PRS Report and Impact Analysis for NPRR415 to TAC.</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527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mn-lt"/>
                        </a:rPr>
                        <a:t>February 1, 2012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40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rPr>
                        <a:t>No Impacts</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0683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Business Case Highlights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lvl="0"/>
                      <a:r>
                        <a:rPr lang="en-US" sz="1600" i="0" kern="1200" dirty="0" smtClean="0">
                          <a:solidFill>
                            <a:schemeClr val="tx1"/>
                          </a:solidFill>
                          <a:latin typeface="+mn-lt"/>
                          <a:ea typeface="+mn-ea"/>
                          <a:cs typeface="+mn-cs"/>
                        </a:rPr>
                        <a:t>Clarifies the use of the terms for scheduled and actual energy;</a:t>
                      </a:r>
                      <a:r>
                        <a:rPr lang="en-US" sz="1600" i="0" kern="1200" baseline="0" dirty="0" smtClean="0">
                          <a:solidFill>
                            <a:schemeClr val="tx1"/>
                          </a:solidFill>
                          <a:latin typeface="+mn-lt"/>
                          <a:ea typeface="+mn-ea"/>
                          <a:cs typeface="+mn-cs"/>
                        </a:rPr>
                        <a:t> </a:t>
                      </a:r>
                      <a:r>
                        <a:rPr lang="en-US" sz="1600" i="0" kern="1200" dirty="0" smtClean="0">
                          <a:solidFill>
                            <a:schemeClr val="tx1"/>
                          </a:solidFill>
                          <a:latin typeface="+mn-lt"/>
                          <a:ea typeface="+mn-ea"/>
                          <a:cs typeface="+mn-cs"/>
                        </a:rPr>
                        <a:t>consistent and clarified Protocol language.</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rrowheads="1"/>
          </p:cNvSpPr>
          <p:nvPr>
            <p:ph type="title" idx="4294967295"/>
          </p:nvPr>
        </p:nvSpPr>
        <p:spPr>
          <a:xfrm>
            <a:off x="381000" y="0"/>
            <a:ext cx="8763000" cy="685800"/>
          </a:xfrm>
        </p:spPr>
        <p:txBody>
          <a:bodyPr/>
          <a:lstStyle/>
          <a:p>
            <a:pPr marL="342900" indent="-342900"/>
            <a:r>
              <a:rPr lang="en-US" b="1" i="1" dirty="0" smtClean="0">
                <a:solidFill>
                  <a:schemeClr val="tx1"/>
                </a:solidFill>
                <a:latin typeface="+mj-lt"/>
                <a:ea typeface="+mj-ea"/>
                <a:cs typeface="+mj-cs"/>
              </a:rPr>
              <a:t>NPRR417, TDSP Submittal of Consumption and Demand Values for AMS ESI IDs</a:t>
            </a:r>
            <a:endParaRPr lang="en-US" dirty="0" smtClean="0">
              <a:solidFill>
                <a:srgbClr val="FF0000"/>
              </a:solidFill>
            </a:endParaRPr>
          </a:p>
        </p:txBody>
      </p:sp>
      <p:graphicFrame>
        <p:nvGraphicFramePr>
          <p:cNvPr id="72727" name="Group 23"/>
          <p:cNvGraphicFramePr>
            <a:graphicFrameLocks noGrp="1"/>
          </p:cNvGraphicFramePr>
          <p:nvPr>
            <p:ph idx="4294967295"/>
          </p:nvPr>
        </p:nvGraphicFramePr>
        <p:xfrm>
          <a:off x="228600" y="762000"/>
          <a:ext cx="8763000" cy="5745435"/>
        </p:xfrm>
        <a:graphic>
          <a:graphicData uri="http://schemas.openxmlformats.org/drawingml/2006/table">
            <a:tbl>
              <a:tblPr/>
              <a:tblGrid>
                <a:gridCol w="2397200"/>
                <a:gridCol w="6365800"/>
              </a:tblGrid>
              <a:tr h="106113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documents an existing market process where the Transmission and/or Distribution Service Providers (TDSPs) are providing consumption and demand data for Advanced Metering System (AMS) Electric Service Identifiers (ESI IDs) so the data can be utilized in the implementation of NPRR251, Synchronization of PRR845, Definition for IDR Meters and Optional Removal of IDR Meters at a Premise Where an Advanced Meter Can be Provisioned. </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5824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10/20/11, PRS voted to recommend approval of NPRR417 as submitted.  There were three abstentions from the IPM and Independent Generator (2) Market Segments.  On 11/17/11, PRS unanimously voted to endorse and forward the 10/20/11 PRS Report for NPRR417 as revised by PRS and Impact Analysis for NPRR417 to TAC. </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527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mn-lt"/>
                        </a:rPr>
                        <a:t>February 1, 2012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5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rPr>
                        <a:t>No Impacts</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0683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Business Case Highlights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lang="en-US" sz="1600" kern="1200" dirty="0" smtClean="0">
                          <a:solidFill>
                            <a:schemeClr val="tx1"/>
                          </a:solidFill>
                          <a:latin typeface="+mn-lt"/>
                          <a:ea typeface="+mn-ea"/>
                          <a:cs typeface="+mn-cs"/>
                        </a:rPr>
                        <a:t>Allows for the use of existing non-IDR 867_03, Monthly Usage, information being submitted by the TDSP for AMS ESI IDs in support of implementing NPRR251</a:t>
                      </a:r>
                      <a:r>
                        <a:rPr lang="en-US" sz="1600" kern="1200" baseline="0" dirty="0" smtClean="0">
                          <a:solidFill>
                            <a:schemeClr val="tx1"/>
                          </a:solidFill>
                          <a:latin typeface="+mn-lt"/>
                          <a:ea typeface="+mn-ea"/>
                          <a:cs typeface="+mn-cs"/>
                        </a:rPr>
                        <a:t> and for </a:t>
                      </a:r>
                      <a:r>
                        <a:rPr lang="en-US" sz="1600" kern="1200" dirty="0" smtClean="0">
                          <a:solidFill>
                            <a:schemeClr val="tx1"/>
                          </a:solidFill>
                          <a:latin typeface="+mn-lt"/>
                          <a:ea typeface="+mn-ea"/>
                          <a:cs typeface="+mn-cs"/>
                        </a:rPr>
                        <a:t>ERCOT to make changes to existing code when developing a solution for NPRR251, which results in a lower cost solution to deliver the functionality.</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rrowheads="1"/>
          </p:cNvSpPr>
          <p:nvPr>
            <p:ph type="title" idx="4294967295"/>
          </p:nvPr>
        </p:nvSpPr>
        <p:spPr>
          <a:xfrm>
            <a:off x="381000" y="0"/>
            <a:ext cx="8763000" cy="685800"/>
          </a:xfrm>
        </p:spPr>
        <p:txBody>
          <a:bodyPr/>
          <a:lstStyle/>
          <a:p>
            <a:pPr marL="342900" indent="-342900"/>
            <a:r>
              <a:rPr lang="en-US" sz="1800" b="1" i="1" dirty="0" smtClean="0">
                <a:solidFill>
                  <a:schemeClr val="tx1"/>
                </a:solidFill>
                <a:latin typeface="+mj-lt"/>
                <a:ea typeface="+mj-ea"/>
                <a:cs typeface="+mj-cs"/>
              </a:rPr>
              <a:t>NPRR426, Standing Non-Spin Deployment in the Operating Hour for Generation Resources Providing On-Line Non-Spin - </a:t>
            </a:r>
            <a:r>
              <a:rPr lang="en-US" sz="1800" b="1" i="1" dirty="0" smtClean="0">
                <a:solidFill>
                  <a:srgbClr val="FF0000"/>
                </a:solidFill>
                <a:latin typeface="+mj-lt"/>
                <a:ea typeface="+mj-ea"/>
                <a:cs typeface="+mj-cs"/>
              </a:rPr>
              <a:t>URGENT</a:t>
            </a:r>
            <a:endParaRPr lang="en-US" sz="1800" dirty="0" smtClean="0">
              <a:solidFill>
                <a:srgbClr val="FF0000"/>
              </a:solidFill>
            </a:endParaRPr>
          </a:p>
        </p:txBody>
      </p:sp>
      <p:graphicFrame>
        <p:nvGraphicFramePr>
          <p:cNvPr id="72727" name="Group 23"/>
          <p:cNvGraphicFramePr>
            <a:graphicFrameLocks noGrp="1"/>
          </p:cNvGraphicFramePr>
          <p:nvPr>
            <p:ph idx="4294967295"/>
          </p:nvPr>
        </p:nvGraphicFramePr>
        <p:xfrm>
          <a:off x="228600" y="762000"/>
          <a:ext cx="8763000" cy="5257800"/>
        </p:xfrm>
        <a:graphic>
          <a:graphicData uri="http://schemas.openxmlformats.org/drawingml/2006/table">
            <a:tbl>
              <a:tblPr/>
              <a:tblGrid>
                <a:gridCol w="2397200"/>
                <a:gridCol w="6365800"/>
              </a:tblGrid>
              <a:tr h="106113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requires QSE action that routinely releases certain On-Line Non-Spinning Reserve (Non-Spin) energy to Security-Constrained Economic Dispatch (SCED) without the need for ERCOT to issue a Non-Spin deployment Instruction.  The changes do not invalidate any other existing requirements contained in this section.  Those Generation Resources not subject to the provisions contained in paragraph (5) of Section 6.5.7.6.2.3 must respond to any Non-Spin deployment or recall Instruction issued by ERCOT Operators in accordance with the TAC-approved procedure to deploy Resources providing Non-Spin Service.</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5824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11/17/11, PRS unanimously voted to grant NPRR426 Urgent status.  PRS then unanimously voted to recommend approval of NPRR426 as revised by PRS; an effective date of January 5, 2012; and to forward NPRR426 to TAC. </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527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January 5, 2012</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40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rPr>
                        <a:t>No Impacts</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040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Business Case Highlights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lang="en-US" sz="1600" i="0" kern="1200" dirty="0" smtClean="0">
                          <a:solidFill>
                            <a:schemeClr val="tx1"/>
                          </a:solidFill>
                          <a:latin typeface="+mn-lt"/>
                          <a:ea typeface="+mn-ea"/>
                          <a:cs typeface="+mn-cs"/>
                        </a:rPr>
                        <a:t>Addresses the Commission’s discussion raised at its October 27, 2011 Open Meeting regarding Docket No. 37897.</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rrowheads="1"/>
          </p:cNvSpPr>
          <p:nvPr>
            <p:ph type="title" idx="4294967295"/>
          </p:nvPr>
        </p:nvSpPr>
        <p:spPr>
          <a:xfrm>
            <a:off x="381000" y="0"/>
            <a:ext cx="8763000" cy="685800"/>
          </a:xfrm>
        </p:spPr>
        <p:txBody>
          <a:bodyPr/>
          <a:lstStyle/>
          <a:p>
            <a:pPr marL="342900" indent="-342900"/>
            <a:r>
              <a:rPr lang="en-US" b="1" i="1" dirty="0" smtClean="0">
                <a:solidFill>
                  <a:schemeClr val="tx1"/>
                </a:solidFill>
                <a:latin typeface="+mj-lt"/>
                <a:ea typeface="+mj-ea"/>
                <a:cs typeface="+mj-cs"/>
              </a:rPr>
              <a:t>NPRR427, Energy Offer Curve Requirements for Generation Resources Assigned </a:t>
            </a:r>
            <a:r>
              <a:rPr lang="en-US" b="1" i="1" dirty="0" err="1" smtClean="0">
                <a:solidFill>
                  <a:schemeClr val="tx1"/>
                </a:solidFill>
                <a:latin typeface="+mj-lt"/>
                <a:ea typeface="+mj-ea"/>
                <a:cs typeface="+mj-cs"/>
              </a:rPr>
              <a:t>Reg</a:t>
            </a:r>
            <a:r>
              <a:rPr lang="en-US" b="1" i="1" dirty="0" smtClean="0">
                <a:solidFill>
                  <a:schemeClr val="tx1"/>
                </a:solidFill>
                <a:latin typeface="+mj-lt"/>
                <a:ea typeface="+mj-ea"/>
                <a:cs typeface="+mj-cs"/>
              </a:rPr>
              <a:t>-Up and RRS - </a:t>
            </a:r>
            <a:r>
              <a:rPr lang="en-US" b="1" i="1" dirty="0" smtClean="0">
                <a:solidFill>
                  <a:srgbClr val="FF0000"/>
                </a:solidFill>
                <a:latin typeface="+mj-lt"/>
                <a:ea typeface="+mj-ea"/>
                <a:cs typeface="+mj-cs"/>
              </a:rPr>
              <a:t>URGENT</a:t>
            </a:r>
            <a:endParaRPr lang="en-US" dirty="0" smtClean="0">
              <a:solidFill>
                <a:srgbClr val="FF0000"/>
              </a:solidFill>
            </a:endParaRPr>
          </a:p>
        </p:txBody>
      </p:sp>
      <p:graphicFrame>
        <p:nvGraphicFramePr>
          <p:cNvPr id="72727" name="Group 23"/>
          <p:cNvGraphicFramePr>
            <a:graphicFrameLocks noGrp="1"/>
          </p:cNvGraphicFramePr>
          <p:nvPr>
            <p:ph idx="4294967295"/>
          </p:nvPr>
        </p:nvGraphicFramePr>
        <p:xfrm>
          <a:off x="228600" y="762000"/>
          <a:ext cx="8763000" cy="5257800"/>
        </p:xfrm>
        <a:graphic>
          <a:graphicData uri="http://schemas.openxmlformats.org/drawingml/2006/table">
            <a:tbl>
              <a:tblPr/>
              <a:tblGrid>
                <a:gridCol w="2397200"/>
                <a:gridCol w="6365800"/>
              </a:tblGrid>
              <a:tr h="106113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lang="en-US" sz="1600" kern="1200" dirty="0" smtClean="0">
                          <a:solidFill>
                            <a:schemeClr val="tx1"/>
                          </a:solidFill>
                          <a:latin typeface="+mn-lt"/>
                          <a:ea typeface="+mn-ea"/>
                          <a:cs typeface="+mn-cs"/>
                        </a:rPr>
                        <a:t>This NPRR adds a requirement for the Energy Offer Curve to be set at the System-Wide Offer Cap (SWCAP) for the capacity reserved for Responsive Reserve (RRS) Service Ancillary Service Resource Responsibility and Regulation Up (</a:t>
                      </a:r>
                      <a:r>
                        <a:rPr lang="en-US" sz="1600" kern="1200" dirty="0" err="1" smtClean="0">
                          <a:solidFill>
                            <a:schemeClr val="tx1"/>
                          </a:solidFill>
                          <a:latin typeface="+mn-lt"/>
                          <a:ea typeface="+mn-ea"/>
                          <a:cs typeface="+mn-cs"/>
                        </a:rPr>
                        <a:t>Reg</a:t>
                      </a:r>
                      <a:r>
                        <a:rPr lang="en-US" sz="1600" kern="1200" dirty="0" smtClean="0">
                          <a:solidFill>
                            <a:schemeClr val="tx1"/>
                          </a:solidFill>
                          <a:latin typeface="+mn-lt"/>
                          <a:ea typeface="+mn-ea"/>
                          <a:cs typeface="+mn-cs"/>
                        </a:rPr>
                        <a:t>-Up) Ancillary Service Resource Responsibility.  Exemptions are provided for Resources that experience Forced Outages, Forced </a:t>
                      </a:r>
                      <a:r>
                        <a:rPr lang="en-US" sz="1600" kern="1200" dirty="0" err="1" smtClean="0">
                          <a:solidFill>
                            <a:schemeClr val="tx1"/>
                          </a:solidFill>
                          <a:latin typeface="+mn-lt"/>
                          <a:ea typeface="+mn-ea"/>
                          <a:cs typeface="+mn-cs"/>
                        </a:rPr>
                        <a:t>Derates</a:t>
                      </a:r>
                      <a:r>
                        <a:rPr lang="en-US" sz="1600" kern="1200" dirty="0" smtClean="0">
                          <a:solidFill>
                            <a:schemeClr val="tx1"/>
                          </a:solidFill>
                          <a:latin typeface="+mn-lt"/>
                          <a:ea typeface="+mn-ea"/>
                          <a:cs typeface="+mn-cs"/>
                        </a:rPr>
                        <a:t>, or Startup Loading Failures.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5824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11/17/11, PRS unanimously voted to grant NPRR427 Urgent status.  PRS then voted to recommend approval of NPRR427 as revised by PRS; an effective date of January 5, 2012; and to forward NPRR427 to TAC.  There was one opposing vote from the Consumer Market Segment. </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527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mn-lt"/>
                        </a:rPr>
                        <a:t>January 5, 2012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40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rPr>
                        <a:t>No Impacts</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9952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Business Case Highlights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lang="en-US" sz="1600" i="0" kern="1200" dirty="0" smtClean="0">
                          <a:solidFill>
                            <a:schemeClr val="tx1"/>
                          </a:solidFill>
                          <a:latin typeface="+mn-lt"/>
                          <a:ea typeface="+mn-ea"/>
                          <a:cs typeface="+mn-cs"/>
                        </a:rPr>
                        <a:t>Addresses concerns expressed at the October 27, 2011 Open Meeting regarding Project No. 37897</a:t>
                      </a:r>
                      <a:r>
                        <a:rPr lang="en-US" sz="1600" i="0" kern="1200" baseline="0" dirty="0" smtClean="0">
                          <a:solidFill>
                            <a:schemeClr val="tx1"/>
                          </a:solidFill>
                          <a:latin typeface="+mn-lt"/>
                          <a:ea typeface="+mn-ea"/>
                          <a:cs typeface="+mn-cs"/>
                        </a:rPr>
                        <a:t> and </a:t>
                      </a:r>
                      <a:r>
                        <a:rPr lang="en-US" sz="1600" i="0" kern="1200" dirty="0" smtClean="0">
                          <a:solidFill>
                            <a:schemeClr val="tx1"/>
                          </a:solidFill>
                          <a:latin typeface="+mn-lt"/>
                          <a:ea typeface="+mn-ea"/>
                          <a:cs typeface="+mn-cs"/>
                        </a:rPr>
                        <a:t>mitigates price suppression during deployment of reserve services to more accurately reflect the value of the service. </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rrowheads="1"/>
          </p:cNvSpPr>
          <p:nvPr>
            <p:ph type="title" idx="4294967295"/>
          </p:nvPr>
        </p:nvSpPr>
        <p:spPr>
          <a:xfrm>
            <a:off x="381000" y="0"/>
            <a:ext cx="8763000" cy="685800"/>
          </a:xfrm>
        </p:spPr>
        <p:txBody>
          <a:bodyPr/>
          <a:lstStyle/>
          <a:p>
            <a:pPr marL="342900" indent="-342900"/>
            <a:r>
              <a:rPr lang="en-US" b="1" i="1" dirty="0" smtClean="0">
                <a:solidFill>
                  <a:schemeClr val="tx1"/>
                </a:solidFill>
                <a:latin typeface="+mj-lt"/>
                <a:ea typeface="+mj-ea"/>
                <a:cs typeface="+mj-cs"/>
              </a:rPr>
              <a:t>NPRR428, Energy Offer Curve Requirements for Generation Resources Assigned Non-Spin Responsibility - </a:t>
            </a:r>
            <a:r>
              <a:rPr lang="en-US" b="1" i="1" dirty="0" smtClean="0">
                <a:solidFill>
                  <a:srgbClr val="FF0000"/>
                </a:solidFill>
                <a:latin typeface="+mj-lt"/>
                <a:ea typeface="+mj-ea"/>
                <a:cs typeface="+mj-cs"/>
              </a:rPr>
              <a:t>URGENT</a:t>
            </a:r>
            <a:endParaRPr lang="en-US" dirty="0" smtClean="0">
              <a:solidFill>
                <a:srgbClr val="FF0000"/>
              </a:solidFill>
            </a:endParaRPr>
          </a:p>
        </p:txBody>
      </p:sp>
      <p:graphicFrame>
        <p:nvGraphicFramePr>
          <p:cNvPr id="72727" name="Group 23"/>
          <p:cNvGraphicFramePr>
            <a:graphicFrameLocks noGrp="1"/>
          </p:cNvGraphicFramePr>
          <p:nvPr>
            <p:ph idx="4294967295"/>
          </p:nvPr>
        </p:nvGraphicFramePr>
        <p:xfrm>
          <a:off x="228600" y="762000"/>
          <a:ext cx="8763000" cy="5177428"/>
        </p:xfrm>
        <a:graphic>
          <a:graphicData uri="http://schemas.openxmlformats.org/drawingml/2006/table">
            <a:tbl>
              <a:tblPr/>
              <a:tblGrid>
                <a:gridCol w="2397200"/>
                <a:gridCol w="6365800"/>
              </a:tblGrid>
              <a:tr h="106113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adds a requirement for the Energy Offer Curve to be at or above $120 for On-Line Non-Spin capacity and at or above $180 for Off-Line Non-Spin capacity.  Exemptions are provided for Resources that experience Forced Outages, Forced </a:t>
                      </a:r>
                      <a:r>
                        <a:rPr lang="en-US" sz="1600" kern="1200" dirty="0" err="1" smtClean="0">
                          <a:solidFill>
                            <a:schemeClr val="tx1"/>
                          </a:solidFill>
                          <a:latin typeface="+mn-lt"/>
                          <a:ea typeface="+mn-ea"/>
                          <a:cs typeface="+mn-cs"/>
                        </a:rPr>
                        <a:t>Derates</a:t>
                      </a:r>
                      <a:r>
                        <a:rPr lang="en-US" sz="1600" kern="1200" dirty="0" smtClean="0">
                          <a:solidFill>
                            <a:schemeClr val="tx1"/>
                          </a:solidFill>
                          <a:latin typeface="+mn-lt"/>
                          <a:ea typeface="+mn-ea"/>
                          <a:cs typeface="+mn-cs"/>
                        </a:rPr>
                        <a:t>, or Startup Loading Failures. </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5824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11/17/11, PRS unanimously voted to grant NPRR428 Urgent status.  PRS then voted to recommend approval of NPRR428 as revised by PRS; an effective date of January 5, 2012; and to forward NPRR428 to TAC.  There was one opposing vote from the Consumer Market Segment. </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527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mn-lt"/>
                        </a:rPr>
                        <a:t>January 5, 2012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40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rPr>
                        <a:t>No Impacts</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0683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Business Case Highlights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lang="en-US" sz="1600" i="0" kern="1200" dirty="0" smtClean="0">
                          <a:solidFill>
                            <a:schemeClr val="tx1"/>
                          </a:solidFill>
                          <a:latin typeface="+mn-lt"/>
                          <a:ea typeface="+mn-ea"/>
                          <a:cs typeface="+mn-cs"/>
                        </a:rPr>
                        <a:t>Addresses the Commission’s discussion raised at its October 27, 2011 Open Meeting regarding Project No. 37897</a:t>
                      </a:r>
                      <a:r>
                        <a:rPr lang="en-US" sz="1600" i="0" kern="1200" baseline="0" dirty="0" smtClean="0">
                          <a:solidFill>
                            <a:schemeClr val="tx1"/>
                          </a:solidFill>
                          <a:latin typeface="+mn-lt"/>
                          <a:ea typeface="+mn-ea"/>
                          <a:cs typeface="+mn-cs"/>
                        </a:rPr>
                        <a:t> and </a:t>
                      </a:r>
                      <a:r>
                        <a:rPr lang="en-US" sz="1600" i="0" kern="1200" dirty="0" smtClean="0">
                          <a:solidFill>
                            <a:schemeClr val="tx1"/>
                          </a:solidFill>
                          <a:latin typeface="+mn-lt"/>
                          <a:ea typeface="+mn-ea"/>
                          <a:cs typeface="+mn-cs"/>
                        </a:rPr>
                        <a:t>mitigates price suppression during deployment of reserve services to more accurately reflect the value of the service.</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rrowheads="1"/>
          </p:cNvSpPr>
          <p:nvPr>
            <p:ph type="title" idx="4294967295"/>
          </p:nvPr>
        </p:nvSpPr>
        <p:spPr>
          <a:xfrm>
            <a:off x="381000" y="0"/>
            <a:ext cx="8763000" cy="685800"/>
          </a:xfrm>
        </p:spPr>
        <p:txBody>
          <a:bodyPr/>
          <a:lstStyle/>
          <a:p>
            <a:pPr marL="342900" indent="-342900"/>
            <a:r>
              <a:rPr lang="en-US" b="1" i="1" dirty="0" smtClean="0">
                <a:solidFill>
                  <a:schemeClr val="tx1"/>
                </a:solidFill>
                <a:latin typeface="+mj-lt"/>
                <a:ea typeface="+mj-ea"/>
                <a:cs typeface="+mj-cs"/>
              </a:rPr>
              <a:t>SCR764, Public Access to Select MIS Dashboards</a:t>
            </a:r>
            <a:endParaRPr lang="en-US" dirty="0" smtClean="0">
              <a:solidFill>
                <a:srgbClr val="FF0000"/>
              </a:solidFill>
            </a:endParaRPr>
          </a:p>
        </p:txBody>
      </p:sp>
      <p:graphicFrame>
        <p:nvGraphicFramePr>
          <p:cNvPr id="72727" name="Group 23"/>
          <p:cNvGraphicFramePr>
            <a:graphicFrameLocks noGrp="1"/>
          </p:cNvGraphicFramePr>
          <p:nvPr>
            <p:ph idx="4294967295"/>
          </p:nvPr>
        </p:nvGraphicFramePr>
        <p:xfrm>
          <a:off x="228600" y="762000"/>
          <a:ext cx="8763000" cy="4572000"/>
        </p:xfrm>
        <a:graphic>
          <a:graphicData uri="http://schemas.openxmlformats.org/drawingml/2006/table">
            <a:tbl>
              <a:tblPr/>
              <a:tblGrid>
                <a:gridCol w="2397200"/>
                <a:gridCol w="6365800"/>
              </a:tblGrid>
              <a:tr h="106113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System Change Request (SCR) 764 was approved by the ERCOT Board on May 17, 2011.  However, during the development of the phased in dashboard approach, it was determined that the </a:t>
                      </a:r>
                      <a:r>
                        <a:rPr lang="en-US" sz="1600" kern="1200" dirty="0" err="1" smtClean="0">
                          <a:solidFill>
                            <a:schemeClr val="tx1"/>
                          </a:solidFill>
                          <a:latin typeface="+mn-lt"/>
                          <a:ea typeface="+mn-ea"/>
                          <a:cs typeface="+mn-cs"/>
                        </a:rPr>
                        <a:t>Locational</a:t>
                      </a:r>
                      <a:r>
                        <a:rPr lang="en-US" sz="1600" kern="1200" dirty="0" smtClean="0">
                          <a:solidFill>
                            <a:schemeClr val="tx1"/>
                          </a:solidFill>
                          <a:latin typeface="+mn-lt"/>
                          <a:ea typeface="+mn-ea"/>
                          <a:cs typeface="+mn-cs"/>
                        </a:rPr>
                        <a:t> Marginal Price (LMP) ticker functionality is not needed as the information is provided in the existing price reports and the LMP Contour Map.  It is recommended that the LMP Ticker functionality be removed from the Market Information System (MIS) due to the nature of the data already being provided and the low usage of this dashboard. </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5824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SCR764 was approved by the ERCOT Board on 5/17/11.</a:t>
                      </a:r>
                      <a:r>
                        <a:rPr lang="en-US" sz="1600" b="1" kern="1200" dirty="0" smtClean="0">
                          <a:solidFill>
                            <a:schemeClr val="tx1"/>
                          </a:solidFill>
                          <a:latin typeface="+mn-lt"/>
                          <a:ea typeface="+mn-ea"/>
                          <a:cs typeface="+mn-cs"/>
                        </a:rPr>
                        <a:t>  </a:t>
                      </a:r>
                      <a:r>
                        <a:rPr lang="en-US" sz="1600" kern="1200" dirty="0" smtClean="0">
                          <a:solidFill>
                            <a:schemeClr val="tx1"/>
                          </a:solidFill>
                          <a:latin typeface="+mn-lt"/>
                          <a:ea typeface="+mn-ea"/>
                          <a:cs typeface="+mn-cs"/>
                        </a:rPr>
                        <a:t>On 11/8/11, MIS User Group (MISUG) comments were posted in support of the recommendation to remove the LMP Ticker dashboard functionality from the scope of SCR764.  On 11/10/11, ERCOT comments were posted in support of the recommendation to remove the LMP Ticker dashboard functionality from the scope of SCR764.  On 11/21/11, PRS comments were posted in support of the recommendation to remove the LMP Ticker dashboard functionality from the scope of SCR764.</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3"/>
          <p:cNvSpPr>
            <a:spLocks noGrp="1"/>
          </p:cNvSpPr>
          <p:nvPr>
            <p:ph type="title"/>
          </p:nvPr>
        </p:nvSpPr>
        <p:spPr/>
        <p:txBody>
          <a:bodyPr/>
          <a:lstStyle/>
          <a:p>
            <a:r>
              <a:rPr lang="en-US" dirty="0" smtClean="0"/>
              <a:t>PRS Procedures</a:t>
            </a:r>
          </a:p>
        </p:txBody>
      </p:sp>
      <p:sp>
        <p:nvSpPr>
          <p:cNvPr id="13315" name="Content Placeholder 4"/>
          <p:cNvSpPr>
            <a:spLocks noGrp="1"/>
          </p:cNvSpPr>
          <p:nvPr>
            <p:ph idx="1"/>
          </p:nvPr>
        </p:nvSpPr>
        <p:spPr>
          <a:xfrm>
            <a:off x="457200" y="914400"/>
            <a:ext cx="8229600" cy="4876800"/>
          </a:xfrm>
        </p:spPr>
        <p:txBody>
          <a:bodyPr/>
          <a:lstStyle/>
          <a:p>
            <a:r>
              <a:rPr lang="en-US" dirty="0" smtClean="0"/>
              <a:t>PRS voted to amend its procedures to reflect the structural changes approved by TAC.  </a:t>
            </a:r>
          </a:p>
          <a:p>
            <a:r>
              <a:rPr lang="en-US" dirty="0" smtClean="0"/>
              <a:t>PRS requests that TAC approve the amended PRS procedures.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Rot="1" noChangeArrowheads="1"/>
          </p:cNvSpPr>
          <p:nvPr/>
        </p:nvSpPr>
        <p:spPr bwMode="auto">
          <a:xfrm>
            <a:off x="304800" y="0"/>
            <a:ext cx="8229600" cy="792163"/>
          </a:xfrm>
          <a:prstGeom prst="rect">
            <a:avLst/>
          </a:prstGeom>
          <a:noFill/>
          <a:ln w="9525">
            <a:noFill/>
            <a:miter lim="800000"/>
            <a:headEnd/>
            <a:tailEnd/>
          </a:ln>
        </p:spPr>
        <p:txBody>
          <a:bodyPr anchor="ctr"/>
          <a:lstStyle/>
          <a:p>
            <a:pPr>
              <a:defRPr/>
            </a:pPr>
            <a:r>
              <a:rPr lang="en-US" sz="2000" kern="0" dirty="0">
                <a:latin typeface="+mj-lt"/>
                <a:ea typeface="+mj-ea"/>
                <a:cs typeface="+mj-cs"/>
              </a:rPr>
              <a:t>Summary of Revision Requests</a:t>
            </a:r>
          </a:p>
        </p:txBody>
      </p:sp>
      <p:sp>
        <p:nvSpPr>
          <p:cNvPr id="4099" name="Rectangle 3"/>
          <p:cNvSpPr txBox="1">
            <a:spLocks noChangeArrowheads="1"/>
          </p:cNvSpPr>
          <p:nvPr/>
        </p:nvSpPr>
        <p:spPr bwMode="auto">
          <a:xfrm>
            <a:off x="304800" y="990600"/>
            <a:ext cx="8153400" cy="5638800"/>
          </a:xfrm>
          <a:prstGeom prst="rect">
            <a:avLst/>
          </a:prstGeom>
          <a:noFill/>
          <a:ln w="9525">
            <a:noFill/>
            <a:miter lim="800000"/>
            <a:headEnd/>
            <a:tailEnd/>
          </a:ln>
        </p:spPr>
        <p:txBody>
          <a:bodyPr/>
          <a:lstStyle/>
          <a:p>
            <a:pPr>
              <a:buClr>
                <a:schemeClr val="tx1"/>
              </a:buClr>
            </a:pPr>
            <a:r>
              <a:rPr lang="en-US" sz="2400" b="1" dirty="0" smtClean="0"/>
              <a:t>10 </a:t>
            </a:r>
            <a:r>
              <a:rPr lang="en-US" sz="2400" b="1" dirty="0"/>
              <a:t>NPRRs Recommended for </a:t>
            </a:r>
            <a:r>
              <a:rPr lang="en-US" sz="2400" b="1" dirty="0" smtClean="0"/>
              <a:t>Approval</a:t>
            </a:r>
          </a:p>
          <a:p>
            <a:pPr>
              <a:buClr>
                <a:schemeClr val="tx1"/>
              </a:buClr>
            </a:pPr>
            <a:endParaRPr lang="en-US" sz="2400" b="1" dirty="0"/>
          </a:p>
          <a:p>
            <a:pPr>
              <a:buClr>
                <a:schemeClr val="tx1"/>
              </a:buClr>
            </a:pPr>
            <a:r>
              <a:rPr lang="en-US" sz="2400" b="1" dirty="0" smtClean="0"/>
              <a:t>1 SCR Recommended for Approval</a:t>
            </a:r>
            <a:endParaRPr lang="en-US" sz="2400" b="1" dirty="0"/>
          </a:p>
          <a:p>
            <a:pPr>
              <a:buClr>
                <a:schemeClr val="tx1"/>
              </a:buClr>
            </a:pPr>
            <a:endParaRPr lang="en-US" sz="2400" b="1" dirty="0"/>
          </a:p>
          <a:p>
            <a:pPr>
              <a:buClr>
                <a:schemeClr val="tx1"/>
              </a:buClr>
            </a:pPr>
            <a:r>
              <a:rPr lang="en-US" sz="2400" b="1" dirty="0" smtClean="0"/>
              <a:t>3 </a:t>
            </a:r>
            <a:r>
              <a:rPr lang="en-US" sz="2400" b="1" dirty="0"/>
              <a:t>NPRR Withdrawn</a:t>
            </a:r>
          </a:p>
          <a:p>
            <a:pPr>
              <a:buClr>
                <a:schemeClr val="tx1"/>
              </a:buClr>
            </a:pPr>
            <a:endParaRPr lang="en-US" sz="2400" b="1" dirty="0"/>
          </a:p>
          <a:p>
            <a:pPr>
              <a:buClr>
                <a:schemeClr val="tx1"/>
              </a:buClr>
            </a:pPr>
            <a:endParaRPr lang="en-US" sz="2400" b="1" dirty="0"/>
          </a:p>
          <a:p>
            <a:pPr>
              <a:buClr>
                <a:schemeClr val="tx1"/>
              </a:buClr>
            </a:pPr>
            <a:endParaRPr lang="en-US" sz="2400" b="1" dirty="0"/>
          </a:p>
          <a:p>
            <a:pPr>
              <a:buClr>
                <a:schemeClr val="tx1"/>
              </a:buClr>
            </a:pPr>
            <a:endParaRPr lang="en-US" sz="2400" b="1" dirty="0"/>
          </a:p>
          <a:p>
            <a:pPr>
              <a:buClr>
                <a:schemeClr val="tx1"/>
              </a:buClr>
            </a:pPr>
            <a:endParaRPr lang="en-US" sz="2400" b="1" dirty="0"/>
          </a:p>
          <a:p>
            <a:pPr>
              <a:buClr>
                <a:schemeClr val="tx1"/>
              </a:buClr>
            </a:pPr>
            <a:endParaRPr lang="en-US" sz="2400" b="1" dirty="0"/>
          </a:p>
          <a:p>
            <a:pPr>
              <a:buClr>
                <a:schemeClr val="tx1"/>
              </a:buClr>
            </a:pPr>
            <a:endParaRPr lang="en-US" sz="24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rrowheads="1"/>
          </p:cNvSpPr>
          <p:nvPr>
            <p:ph type="title" idx="4294967295"/>
          </p:nvPr>
        </p:nvSpPr>
        <p:spPr>
          <a:xfrm>
            <a:off x="304800" y="0"/>
            <a:ext cx="8229600" cy="792163"/>
          </a:xfrm>
        </p:spPr>
        <p:txBody>
          <a:bodyPr/>
          <a:lstStyle/>
          <a:p>
            <a:pPr eaLnBrk="1" hangingPunct="1"/>
            <a:r>
              <a:rPr lang="en-US" smtClean="0"/>
              <a:t>Items for a Vote</a:t>
            </a:r>
          </a:p>
        </p:txBody>
      </p:sp>
      <p:sp>
        <p:nvSpPr>
          <p:cNvPr id="5123" name="Rectangle 3"/>
          <p:cNvSpPr>
            <a:spLocks noGrp="1" noChangeArrowheads="1"/>
          </p:cNvSpPr>
          <p:nvPr>
            <p:ph type="body" idx="4294967295"/>
          </p:nvPr>
        </p:nvSpPr>
        <p:spPr>
          <a:xfrm>
            <a:off x="228600" y="838200"/>
            <a:ext cx="8153400" cy="5638800"/>
          </a:xfrm>
        </p:spPr>
        <p:txBody>
          <a:bodyPr/>
          <a:lstStyle/>
          <a:p>
            <a:pPr>
              <a:lnSpc>
                <a:spcPct val="90000"/>
              </a:lnSpc>
            </a:pPr>
            <a:r>
              <a:rPr lang="en-US" sz="1600" u="sng" dirty="0" smtClean="0"/>
              <a:t>Unanimous Recommendations with No Impacts</a:t>
            </a:r>
          </a:p>
          <a:p>
            <a:pPr lvl="1">
              <a:lnSpc>
                <a:spcPct val="90000"/>
              </a:lnSpc>
            </a:pPr>
            <a:r>
              <a:rPr lang="en-US" sz="1600" b="1" i="1" dirty="0" smtClean="0">
                <a:solidFill>
                  <a:schemeClr val="tx1"/>
                </a:solidFill>
                <a:latin typeface="+mn-lt"/>
              </a:rPr>
              <a:t>NPRR414, Clarification of Pre-DAM RUC Instruction Sequence</a:t>
            </a:r>
          </a:p>
          <a:p>
            <a:pPr lvl="1">
              <a:lnSpc>
                <a:spcPct val="90000"/>
              </a:lnSpc>
            </a:pPr>
            <a:r>
              <a:rPr lang="en-US" sz="1600" b="1" i="1" dirty="0" smtClean="0">
                <a:solidFill>
                  <a:schemeClr val="tx1"/>
                </a:solidFill>
                <a:latin typeface="+mn-lt"/>
              </a:rPr>
              <a:t>NPRR415, UFE Calculation Clarifications</a:t>
            </a:r>
          </a:p>
          <a:p>
            <a:pPr lvl="1">
              <a:lnSpc>
                <a:spcPct val="90000"/>
              </a:lnSpc>
            </a:pPr>
            <a:r>
              <a:rPr lang="en-US" sz="1600" b="1" i="1" dirty="0" smtClean="0">
                <a:solidFill>
                  <a:schemeClr val="tx1"/>
                </a:solidFill>
                <a:latin typeface="+mn-lt"/>
              </a:rPr>
              <a:t>NPRR426, Standing Non-Spin Deployment in the Operating Hour for Generation Resources Providing On-Line Non-Spin - </a:t>
            </a:r>
            <a:r>
              <a:rPr lang="en-US" sz="1600" b="1" i="1" dirty="0" smtClean="0">
                <a:solidFill>
                  <a:srgbClr val="FF0000"/>
                </a:solidFill>
                <a:latin typeface="+mn-lt"/>
              </a:rPr>
              <a:t>URGENT</a:t>
            </a:r>
            <a:endParaRPr lang="en-US" sz="1600" b="1" i="1" dirty="0" smtClean="0">
              <a:solidFill>
                <a:schemeClr val="tx1"/>
              </a:solidFill>
              <a:latin typeface="+mn-lt"/>
            </a:endParaRPr>
          </a:p>
          <a:p>
            <a:pPr lvl="1">
              <a:lnSpc>
                <a:spcPct val="90000"/>
              </a:lnSpc>
            </a:pPr>
            <a:endParaRPr lang="en-US" sz="1600" dirty="0" smtClean="0"/>
          </a:p>
          <a:p>
            <a:pPr>
              <a:lnSpc>
                <a:spcPct val="90000"/>
              </a:lnSpc>
            </a:pPr>
            <a:r>
              <a:rPr lang="en-US" sz="1600" u="sng" dirty="0" smtClean="0"/>
              <a:t>Unanimous Recommendations with Impacts</a:t>
            </a:r>
          </a:p>
          <a:p>
            <a:pPr lvl="1">
              <a:lnSpc>
                <a:spcPct val="90000"/>
              </a:lnSpc>
            </a:pPr>
            <a:r>
              <a:rPr lang="en-US" sz="1600" b="1" i="1" dirty="0" smtClean="0">
                <a:solidFill>
                  <a:schemeClr val="tx1"/>
                </a:solidFill>
                <a:latin typeface="+mn-lt"/>
              </a:rPr>
              <a:t>NPRR413, </a:t>
            </a:r>
            <a:r>
              <a:rPr lang="en-US" sz="1600" b="1" i="1" dirty="0" err="1" smtClean="0">
                <a:solidFill>
                  <a:schemeClr val="tx1"/>
                </a:solidFill>
                <a:latin typeface="+mn-lt"/>
              </a:rPr>
              <a:t>Oklaunion</a:t>
            </a:r>
            <a:r>
              <a:rPr lang="en-US" sz="1600" b="1" i="1" dirty="0" smtClean="0">
                <a:solidFill>
                  <a:schemeClr val="tx1"/>
                </a:solidFill>
                <a:latin typeface="+mn-lt"/>
              </a:rPr>
              <a:t> Exemption Calculation Verification</a:t>
            </a:r>
          </a:p>
          <a:p>
            <a:pPr lvl="1">
              <a:lnSpc>
                <a:spcPct val="90000"/>
              </a:lnSpc>
            </a:pPr>
            <a:endParaRPr lang="en-US" sz="1600" b="1" i="1" dirty="0" smtClean="0"/>
          </a:p>
        </p:txBody>
      </p:sp>
      <p:sp>
        <p:nvSpPr>
          <p:cNvPr id="5124" name="Slide Number Placeholder 4"/>
          <p:cNvSpPr txBox="1">
            <a:spLocks noGrp="1"/>
          </p:cNvSpPr>
          <p:nvPr/>
        </p:nvSpPr>
        <p:spPr bwMode="auto">
          <a:xfrm>
            <a:off x="6553200" y="6248400"/>
            <a:ext cx="2133600" cy="476250"/>
          </a:xfrm>
          <a:prstGeom prst="rect">
            <a:avLst/>
          </a:prstGeom>
          <a:noFill/>
          <a:ln w="9525">
            <a:noFill/>
            <a:miter lim="800000"/>
            <a:headEnd/>
            <a:tailEnd/>
          </a:ln>
        </p:spPr>
        <p:txBody>
          <a:bodyPr anchor="b"/>
          <a:lstStyle/>
          <a:p>
            <a:pPr algn="r"/>
            <a:endParaRPr lang="en-US" sz="120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rrowheads="1"/>
          </p:cNvSpPr>
          <p:nvPr>
            <p:ph type="title" idx="4294967295"/>
          </p:nvPr>
        </p:nvSpPr>
        <p:spPr>
          <a:xfrm>
            <a:off x="304800" y="0"/>
            <a:ext cx="8229600" cy="792163"/>
          </a:xfrm>
        </p:spPr>
        <p:txBody>
          <a:bodyPr/>
          <a:lstStyle/>
          <a:p>
            <a:pPr eaLnBrk="1" hangingPunct="1"/>
            <a:r>
              <a:rPr lang="en-US" dirty="0" smtClean="0"/>
              <a:t>Items for a Vote - Continued</a:t>
            </a:r>
          </a:p>
        </p:txBody>
      </p:sp>
      <p:sp>
        <p:nvSpPr>
          <p:cNvPr id="5123" name="Rectangle 3"/>
          <p:cNvSpPr>
            <a:spLocks noGrp="1" noChangeArrowheads="1"/>
          </p:cNvSpPr>
          <p:nvPr>
            <p:ph type="body" idx="4294967295"/>
          </p:nvPr>
        </p:nvSpPr>
        <p:spPr>
          <a:xfrm>
            <a:off x="228600" y="838200"/>
            <a:ext cx="8153400" cy="5638800"/>
          </a:xfrm>
        </p:spPr>
        <p:txBody>
          <a:bodyPr/>
          <a:lstStyle/>
          <a:p>
            <a:pPr>
              <a:lnSpc>
                <a:spcPct val="90000"/>
              </a:lnSpc>
            </a:pPr>
            <a:r>
              <a:rPr lang="en-US" sz="1400" u="sng" dirty="0" smtClean="0"/>
              <a:t>Non-Unanimous Recommendations with No Impacts</a:t>
            </a:r>
          </a:p>
          <a:p>
            <a:pPr lvl="1">
              <a:lnSpc>
                <a:spcPct val="90000"/>
              </a:lnSpc>
            </a:pPr>
            <a:r>
              <a:rPr lang="en-US" sz="1400" b="1" i="1" dirty="0" smtClean="0">
                <a:solidFill>
                  <a:schemeClr val="tx1"/>
                </a:solidFill>
                <a:latin typeface="+mn-lt"/>
              </a:rPr>
              <a:t>NPRR351, </a:t>
            </a:r>
            <a:r>
              <a:rPr lang="en-US" sz="1400" b="1" i="1" dirty="0" smtClean="0"/>
              <a:t>SCED Look-Ahead Step 1: Pricing: Calculate Non-Binding Prices and </a:t>
            </a:r>
            <a:r>
              <a:rPr lang="en-US" sz="1400" b="1" i="1" dirty="0" err="1" smtClean="0"/>
              <a:t>Basepoints</a:t>
            </a:r>
            <a:r>
              <a:rPr lang="en-US" sz="1400" b="1" i="1" dirty="0" smtClean="0"/>
              <a:t> for Initial Research into SCED Look-Ahead and allow Consumers to have a Forward Price Projection (formerly “Calculate and Post Projected Non-Binding LMPs for the Next 15 Minutes”) – </a:t>
            </a:r>
            <a:r>
              <a:rPr lang="en-US" sz="1400" b="1" i="1" dirty="0" smtClean="0">
                <a:solidFill>
                  <a:srgbClr val="FF0000"/>
                </a:solidFill>
              </a:rPr>
              <a:t>URGENT</a:t>
            </a:r>
            <a:endParaRPr lang="en-US" sz="1400" b="1" i="1" dirty="0" smtClean="0">
              <a:solidFill>
                <a:schemeClr val="tx1"/>
              </a:solidFill>
              <a:latin typeface="+mn-lt"/>
            </a:endParaRPr>
          </a:p>
          <a:p>
            <a:pPr lvl="1">
              <a:lnSpc>
                <a:spcPct val="90000"/>
              </a:lnSpc>
            </a:pPr>
            <a:r>
              <a:rPr lang="en-US" sz="1400" b="1" i="1" dirty="0" smtClean="0">
                <a:solidFill>
                  <a:schemeClr val="tx1"/>
                </a:solidFill>
                <a:latin typeface="+mn-lt"/>
              </a:rPr>
              <a:t>NPRR405, Clarification of DC Tie Load Into Operational Systems and Processes</a:t>
            </a:r>
          </a:p>
          <a:p>
            <a:pPr lvl="1">
              <a:lnSpc>
                <a:spcPct val="90000"/>
              </a:lnSpc>
            </a:pPr>
            <a:r>
              <a:rPr lang="en-US" sz="1400" b="1" i="1" dirty="0" smtClean="0">
                <a:solidFill>
                  <a:schemeClr val="tx1"/>
                </a:solidFill>
                <a:latin typeface="+mn-lt"/>
              </a:rPr>
              <a:t>NPRR408, Clarification of ERCOT Authority to Deny </a:t>
            </a:r>
            <a:r>
              <a:rPr lang="en-US" sz="1400" b="1" i="1" dirty="0" err="1" smtClean="0">
                <a:solidFill>
                  <a:schemeClr val="tx1"/>
                </a:solidFill>
                <a:latin typeface="+mn-lt"/>
              </a:rPr>
              <a:t>Energization</a:t>
            </a:r>
            <a:r>
              <a:rPr lang="en-US" sz="1400" b="1" i="1" dirty="0" smtClean="0">
                <a:solidFill>
                  <a:schemeClr val="tx1"/>
                </a:solidFill>
                <a:latin typeface="+mn-lt"/>
              </a:rPr>
              <a:t> of Non-Compliant Generators</a:t>
            </a:r>
          </a:p>
          <a:p>
            <a:pPr lvl="1">
              <a:lnSpc>
                <a:spcPct val="90000"/>
              </a:lnSpc>
            </a:pPr>
            <a:r>
              <a:rPr lang="en-US" sz="1400" b="1" i="1" dirty="0" smtClean="0">
                <a:solidFill>
                  <a:schemeClr val="tx1"/>
                </a:solidFill>
                <a:latin typeface="+mn-lt"/>
              </a:rPr>
              <a:t>NPRR417, TDSP Submittal of Consumption and Demand Values for AMS ESI IDs</a:t>
            </a:r>
          </a:p>
          <a:p>
            <a:pPr lvl="1">
              <a:lnSpc>
                <a:spcPct val="90000"/>
              </a:lnSpc>
            </a:pPr>
            <a:r>
              <a:rPr lang="en-US" sz="1400" b="1" i="1" dirty="0" smtClean="0">
                <a:solidFill>
                  <a:schemeClr val="tx1"/>
                </a:solidFill>
                <a:latin typeface="+mn-lt"/>
              </a:rPr>
              <a:t>NPRR427, Energy Offer Curve Requirements for Generation Resources Assigned </a:t>
            </a:r>
            <a:r>
              <a:rPr lang="en-US" sz="1400" b="1" i="1" dirty="0" err="1" smtClean="0">
                <a:solidFill>
                  <a:schemeClr val="tx1"/>
                </a:solidFill>
                <a:latin typeface="+mn-lt"/>
              </a:rPr>
              <a:t>Reg</a:t>
            </a:r>
            <a:r>
              <a:rPr lang="en-US" sz="1400" b="1" i="1" dirty="0" smtClean="0">
                <a:solidFill>
                  <a:schemeClr val="tx1"/>
                </a:solidFill>
                <a:latin typeface="+mn-lt"/>
              </a:rPr>
              <a:t>-Up and RRS – </a:t>
            </a:r>
            <a:r>
              <a:rPr lang="en-US" sz="1400" b="1" i="1" dirty="0" smtClean="0">
                <a:solidFill>
                  <a:srgbClr val="FF0000"/>
                </a:solidFill>
                <a:latin typeface="+mn-lt"/>
              </a:rPr>
              <a:t>URGENT</a:t>
            </a:r>
            <a:endParaRPr lang="en-US" sz="1400" u="sng" dirty="0" smtClean="0"/>
          </a:p>
          <a:p>
            <a:pPr lvl="1">
              <a:lnSpc>
                <a:spcPct val="90000"/>
              </a:lnSpc>
            </a:pPr>
            <a:r>
              <a:rPr lang="en-US" sz="1400" b="1" i="1" dirty="0" smtClean="0"/>
              <a:t>NPRR428, Energy Offer Curve Requirements for Generation Resources Assigned Non-Spin Responsibility – </a:t>
            </a:r>
            <a:r>
              <a:rPr lang="en-US" sz="1400" b="1" i="1" dirty="0" smtClean="0">
                <a:solidFill>
                  <a:srgbClr val="FF0000"/>
                </a:solidFill>
              </a:rPr>
              <a:t>URGENT</a:t>
            </a:r>
          </a:p>
          <a:p>
            <a:pPr>
              <a:lnSpc>
                <a:spcPct val="90000"/>
              </a:lnSpc>
            </a:pPr>
            <a:endParaRPr lang="en-US" sz="1400" u="sng" dirty="0" smtClean="0"/>
          </a:p>
          <a:p>
            <a:pPr>
              <a:lnSpc>
                <a:spcPct val="90000"/>
              </a:lnSpc>
            </a:pPr>
            <a:r>
              <a:rPr lang="en-US" sz="1400" u="sng" dirty="0" smtClean="0"/>
              <a:t>Non-Unanimous Recommendations with Impacts</a:t>
            </a:r>
          </a:p>
          <a:p>
            <a:pPr lvl="1">
              <a:lnSpc>
                <a:spcPct val="90000"/>
              </a:lnSpc>
            </a:pPr>
            <a:r>
              <a:rPr lang="en-US" sz="1400" b="1" i="1" dirty="0" smtClean="0"/>
              <a:t>NPRR351, SCED Look-Ahead Step 1: Pricing: Calculate Non-Binding Prices and </a:t>
            </a:r>
            <a:r>
              <a:rPr lang="en-US" sz="1400" b="1" i="1" dirty="0" err="1" smtClean="0"/>
              <a:t>Basepoints</a:t>
            </a:r>
            <a:r>
              <a:rPr lang="en-US" sz="1400" b="1" i="1" dirty="0" smtClean="0"/>
              <a:t> for Initial Research into SCED Look-Ahead and allow Consumers to have a Forward Price Projection (formerly “Calculate and Post Projected Non-Binding LMPs for the Next 15 Minutes”) – </a:t>
            </a:r>
            <a:r>
              <a:rPr lang="en-US" sz="1400" b="1" i="1" dirty="0" smtClean="0">
                <a:solidFill>
                  <a:srgbClr val="FF0000"/>
                </a:solidFill>
              </a:rPr>
              <a:t>URGENT</a:t>
            </a:r>
            <a:endParaRPr lang="en-US" sz="1400" b="1" u="sng" dirty="0" smtClean="0"/>
          </a:p>
          <a:p>
            <a:pPr lvl="1">
              <a:lnSpc>
                <a:spcPct val="90000"/>
              </a:lnSpc>
              <a:buFontTx/>
              <a:buNone/>
            </a:pPr>
            <a:endParaRPr lang="en-US" sz="1400" i="1" u="sng" dirty="0" smtClean="0"/>
          </a:p>
          <a:p>
            <a:pPr>
              <a:lnSpc>
                <a:spcPct val="90000"/>
              </a:lnSpc>
            </a:pPr>
            <a:r>
              <a:rPr lang="en-US" sz="1400" u="sng" dirty="0" smtClean="0"/>
              <a:t>Withdrawals (no vote needed)</a:t>
            </a:r>
          </a:p>
          <a:p>
            <a:pPr lvl="1">
              <a:lnSpc>
                <a:spcPct val="90000"/>
              </a:lnSpc>
            </a:pPr>
            <a:r>
              <a:rPr lang="en-US" sz="1400" b="1" i="1" dirty="0" smtClean="0">
                <a:solidFill>
                  <a:schemeClr val="tx1"/>
                </a:solidFill>
                <a:latin typeface="+mn-lt"/>
              </a:rPr>
              <a:t>NPRR381, Registration Requirements for Interconnecting Entities </a:t>
            </a:r>
          </a:p>
          <a:p>
            <a:pPr lvl="1">
              <a:lnSpc>
                <a:spcPct val="90000"/>
              </a:lnSpc>
            </a:pPr>
            <a:r>
              <a:rPr lang="en-US" sz="1400" b="1" i="1" dirty="0" smtClean="0">
                <a:solidFill>
                  <a:schemeClr val="tx1"/>
                </a:solidFill>
                <a:latin typeface="+mn-lt"/>
              </a:rPr>
              <a:t>NPRR409, Outage Planning Criteria Clarifications and Enhancements to Narrow Gap Between Real-Time Operations and Outage Planning </a:t>
            </a:r>
          </a:p>
          <a:p>
            <a:pPr lvl="1">
              <a:lnSpc>
                <a:spcPct val="90000"/>
              </a:lnSpc>
            </a:pPr>
            <a:r>
              <a:rPr lang="en-US" sz="1400" b="1" i="1" dirty="0" smtClean="0">
                <a:solidFill>
                  <a:schemeClr val="tx1"/>
                </a:solidFill>
                <a:latin typeface="+mn-lt"/>
              </a:rPr>
              <a:t>NPRR420, Correct South Hub Back to Original Definition </a:t>
            </a:r>
            <a:endParaRPr lang="en-US" sz="1400" i="1" dirty="0" smtClean="0">
              <a:solidFill>
                <a:srgbClr val="0070C0"/>
              </a:solidFill>
            </a:endParaRPr>
          </a:p>
          <a:p>
            <a:pPr>
              <a:lnSpc>
                <a:spcPct val="90000"/>
              </a:lnSpc>
              <a:buFontTx/>
              <a:buNone/>
            </a:pPr>
            <a:r>
              <a:rPr lang="en-US" sz="1600" b="0" i="1" dirty="0" smtClean="0">
                <a:solidFill>
                  <a:srgbClr val="0070C0"/>
                </a:solidFill>
              </a:rPr>
              <a:t>	</a:t>
            </a:r>
            <a:endParaRPr lang="en-US" sz="1600" b="0" dirty="0" smtClean="0"/>
          </a:p>
          <a:p>
            <a:pPr>
              <a:lnSpc>
                <a:spcPct val="90000"/>
              </a:lnSpc>
              <a:buFontTx/>
              <a:buNone/>
            </a:pPr>
            <a:endParaRPr lang="en-US" sz="1600" b="0" i="1" dirty="0" smtClean="0"/>
          </a:p>
          <a:p>
            <a:pPr>
              <a:lnSpc>
                <a:spcPct val="90000"/>
              </a:lnSpc>
              <a:buFontTx/>
              <a:buNone/>
            </a:pPr>
            <a:r>
              <a:rPr lang="en-US" sz="1600" b="0" i="1" dirty="0" smtClean="0">
                <a:solidFill>
                  <a:srgbClr val="40949A"/>
                </a:solidFill>
              </a:rPr>
              <a:t>	</a:t>
            </a:r>
          </a:p>
          <a:p>
            <a:pPr>
              <a:lnSpc>
                <a:spcPct val="90000"/>
              </a:lnSpc>
              <a:buFontTx/>
              <a:buNone/>
            </a:pPr>
            <a:r>
              <a:rPr lang="en-US" sz="1600" b="0" i="1" dirty="0" smtClean="0">
                <a:solidFill>
                  <a:srgbClr val="FF0000"/>
                </a:solidFill>
              </a:rPr>
              <a:t>	</a:t>
            </a:r>
            <a:endParaRPr lang="en-US" b="0" dirty="0" smtClean="0"/>
          </a:p>
          <a:p>
            <a:pPr>
              <a:lnSpc>
                <a:spcPct val="90000"/>
              </a:lnSpc>
              <a:buFontTx/>
              <a:buNone/>
            </a:pPr>
            <a:endParaRPr lang="en-US" sz="1600" b="0" i="1" dirty="0" smtClean="0"/>
          </a:p>
          <a:p>
            <a:pPr>
              <a:lnSpc>
                <a:spcPct val="90000"/>
              </a:lnSpc>
              <a:buFontTx/>
              <a:buNone/>
            </a:pPr>
            <a:endParaRPr lang="en-US" sz="1600" b="0" dirty="0" smtClean="0"/>
          </a:p>
        </p:txBody>
      </p:sp>
      <p:sp>
        <p:nvSpPr>
          <p:cNvPr id="5124" name="Slide Number Placeholder 4"/>
          <p:cNvSpPr txBox="1">
            <a:spLocks noGrp="1"/>
          </p:cNvSpPr>
          <p:nvPr/>
        </p:nvSpPr>
        <p:spPr bwMode="auto">
          <a:xfrm>
            <a:off x="6553200" y="6248400"/>
            <a:ext cx="2133600" cy="476250"/>
          </a:xfrm>
          <a:prstGeom prst="rect">
            <a:avLst/>
          </a:prstGeom>
          <a:noFill/>
          <a:ln w="9525">
            <a:noFill/>
            <a:miter lim="800000"/>
            <a:headEnd/>
            <a:tailEnd/>
          </a:ln>
        </p:spPr>
        <p:txBody>
          <a:bodyPr anchor="b"/>
          <a:lstStyle/>
          <a:p>
            <a:pPr algn="r"/>
            <a:endParaRPr lang="en-US" sz="120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endParaRPr lang="en-US" dirty="0" smtClean="0"/>
          </a:p>
        </p:txBody>
      </p:sp>
      <p:sp>
        <p:nvSpPr>
          <p:cNvPr id="6147" name="Content Placeholder 2"/>
          <p:cNvSpPr>
            <a:spLocks noGrp="1"/>
          </p:cNvSpPr>
          <p:nvPr>
            <p:ph idx="1"/>
          </p:nvPr>
        </p:nvSpPr>
        <p:spPr/>
        <p:txBody>
          <a:bodyPr/>
          <a:lstStyle/>
          <a:p>
            <a:endParaRPr lang="en-US" u="sng" dirty="0" smtClean="0"/>
          </a:p>
          <a:p>
            <a:endParaRPr lang="en-US" u="sng" dirty="0" smtClean="0"/>
          </a:p>
          <a:p>
            <a:endParaRPr lang="en-US" u="sng" dirty="0" smtClean="0"/>
          </a:p>
          <a:p>
            <a:pPr algn="ctr">
              <a:buFontTx/>
              <a:buNone/>
            </a:pPr>
            <a:r>
              <a:rPr lang="en-US" sz="3200" u="sng" dirty="0" smtClean="0"/>
              <a:t>NPRRs Recommended for Approval</a:t>
            </a:r>
            <a:endParaRPr lang="en-US" sz="3200" dirty="0" smtClean="0"/>
          </a:p>
          <a:p>
            <a:endParaRPr lang="en-US"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rrowheads="1"/>
          </p:cNvSpPr>
          <p:nvPr>
            <p:ph type="title" idx="4294967295"/>
          </p:nvPr>
        </p:nvSpPr>
        <p:spPr>
          <a:xfrm>
            <a:off x="381000" y="0"/>
            <a:ext cx="8763000" cy="685800"/>
          </a:xfrm>
        </p:spPr>
        <p:txBody>
          <a:bodyPr/>
          <a:lstStyle/>
          <a:p>
            <a:pPr marL="342900" indent="-342900"/>
            <a:r>
              <a:rPr lang="en-US" sz="1400" b="1" i="1" dirty="0" smtClean="0">
                <a:solidFill>
                  <a:schemeClr val="tx1"/>
                </a:solidFill>
                <a:latin typeface="+mj-lt"/>
                <a:ea typeface="+mj-ea"/>
                <a:cs typeface="+mj-cs"/>
              </a:rPr>
              <a:t>NPRR351, </a:t>
            </a:r>
            <a:r>
              <a:rPr lang="en-US" sz="1400" dirty="0" smtClean="0"/>
              <a:t>SCED Look-Ahead Step 1:  Pricing: Calculate Non-Binding Prices and </a:t>
            </a:r>
            <a:r>
              <a:rPr lang="en-US" sz="1400" dirty="0" err="1" smtClean="0"/>
              <a:t>Basepoints</a:t>
            </a:r>
            <a:r>
              <a:rPr lang="en-US" sz="1400" dirty="0" smtClean="0"/>
              <a:t> for Initial Research into SCED Look-Ahead and allow Consumers to have a Forward Price Projection </a:t>
            </a:r>
            <a:endParaRPr lang="en-US" sz="1400" dirty="0" smtClean="0">
              <a:solidFill>
                <a:srgbClr val="FF0000"/>
              </a:solidFill>
            </a:endParaRPr>
          </a:p>
        </p:txBody>
      </p:sp>
      <p:graphicFrame>
        <p:nvGraphicFramePr>
          <p:cNvPr id="72727" name="Group 23"/>
          <p:cNvGraphicFramePr>
            <a:graphicFrameLocks noGrp="1"/>
          </p:cNvGraphicFramePr>
          <p:nvPr>
            <p:ph idx="4294967295"/>
          </p:nvPr>
        </p:nvGraphicFramePr>
        <p:xfrm>
          <a:off x="228600" y="762000"/>
          <a:ext cx="8763000" cy="6035040"/>
        </p:xfrm>
        <a:graphic>
          <a:graphicData uri="http://schemas.openxmlformats.org/drawingml/2006/table">
            <a:tbl>
              <a:tblPr/>
              <a:tblGrid>
                <a:gridCol w="2397200"/>
                <a:gridCol w="6365800"/>
              </a:tblGrid>
              <a:tr h="99059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mn-lt"/>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mn-lt"/>
                        </a:rPr>
                        <a:t>(WMS)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lang="en-US" sz="1400" kern="1200" dirty="0" smtClean="0">
                          <a:solidFill>
                            <a:schemeClr val="tx1"/>
                          </a:solidFill>
                          <a:latin typeface="+mn-lt"/>
                          <a:ea typeface="+mn-ea"/>
                          <a:cs typeface="+mn-cs"/>
                        </a:rPr>
                        <a:t>Using the inputs specified in this </a:t>
                      </a:r>
                      <a:r>
                        <a:rPr lang="en-US" sz="1400" kern="1200" dirty="0" smtClean="0">
                          <a:solidFill>
                            <a:schemeClr val="tx1"/>
                          </a:solidFill>
                          <a:latin typeface="+mn-lt"/>
                          <a:ea typeface="+mn-ea"/>
                          <a:cs typeface="+mn-cs"/>
                        </a:rPr>
                        <a:t>NPRR, </a:t>
                      </a:r>
                      <a:r>
                        <a:rPr lang="en-US" sz="1400" kern="1200" dirty="0" smtClean="0">
                          <a:solidFill>
                            <a:schemeClr val="tx1"/>
                          </a:solidFill>
                          <a:latin typeface="+mn-lt"/>
                          <a:ea typeface="+mn-ea"/>
                          <a:cs typeface="+mn-cs"/>
                        </a:rPr>
                        <a:t>ERCOT will calculate prices and base points over the next hour, using an hour-long optimization instead of a five-minute optimization.  These calculated prices and base points will initially be non-binding, although it is anticipated that these will become binding as </a:t>
                      </a:r>
                      <a:r>
                        <a:rPr lang="en-US" sz="1400" kern="1200" dirty="0" smtClean="0">
                          <a:solidFill>
                            <a:schemeClr val="tx1"/>
                          </a:solidFill>
                          <a:latin typeface="+mn-lt"/>
                          <a:ea typeface="+mn-ea"/>
                          <a:cs typeface="+mn-cs"/>
                        </a:rPr>
                        <a:t>SCED </a:t>
                      </a:r>
                      <a:r>
                        <a:rPr lang="en-US" sz="1400" kern="1200" dirty="0" smtClean="0">
                          <a:solidFill>
                            <a:schemeClr val="tx1"/>
                          </a:solidFill>
                          <a:latin typeface="+mn-lt"/>
                          <a:ea typeface="+mn-ea"/>
                          <a:cs typeface="+mn-cs"/>
                        </a:rPr>
                        <a:t>Look-Ahead progresses in future phases.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8334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400" kern="1200" dirty="0" smtClean="0">
                          <a:solidFill>
                            <a:schemeClr val="tx1"/>
                          </a:solidFill>
                          <a:latin typeface="+mn-lt"/>
                          <a:ea typeface="+mn-ea"/>
                          <a:cs typeface="+mn-cs"/>
                        </a:rPr>
                        <a:t>On 11/29/11, PRS voted to recommend approval of NPRR351 as amended by the 10/11/11 ERCOT comments and to endorse Option 2 via roll call vote.  There were three opposing votes from the Independent Generator and IPM (2) Market Segments and two abstentions from the IPM and IOU Market Segments. PRS then voted to recommend a priority of 2012 and rank of 100, to forward NPRR351 to TAC, and to endorse the Business Case as set forth in the 9/20/11 Trefny-Crockett comments.  There were two opposing votes from the Consumer and IPM Market Segments and five abstentions from the Independent Generator (2), IPM and IOU (2) Market Segments.   </a:t>
                      </a:r>
                      <a:endParaRPr lang="en-US" sz="14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077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mn-lt"/>
                        </a:rPr>
                        <a:t>Upon System Implementation – Priority 2012; Rank 100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004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400" kern="1200" dirty="0" smtClean="0">
                          <a:solidFill>
                            <a:schemeClr val="tx1"/>
                          </a:solidFill>
                          <a:latin typeface="+mn-lt"/>
                          <a:ea typeface="+mn-ea"/>
                          <a:cs typeface="+mn-cs"/>
                        </a:rPr>
                        <a:t>$650k - $750k (system implementation), $30k - $40k per year (ongoing infrastructure); impacts to MMS, EMS, MIS,</a:t>
                      </a:r>
                      <a:r>
                        <a:rPr lang="en-US" sz="1400" kern="1200" baseline="0" dirty="0" smtClean="0">
                          <a:solidFill>
                            <a:schemeClr val="tx1"/>
                          </a:solidFill>
                          <a:latin typeface="+mn-lt"/>
                          <a:ea typeface="+mn-ea"/>
                          <a:cs typeface="+mn-cs"/>
                        </a:rPr>
                        <a:t> CDR, and ISM; </a:t>
                      </a:r>
                      <a:r>
                        <a:rPr lang="en-US" sz="1400" kern="1200" dirty="0" smtClean="0">
                          <a:solidFill>
                            <a:schemeClr val="tx1"/>
                          </a:solidFill>
                          <a:latin typeface="+mn-lt"/>
                          <a:ea typeface="+mn-ea"/>
                          <a:cs typeface="+mn-cs"/>
                        </a:rPr>
                        <a:t>impacts to ERCOT business functions; </a:t>
                      </a:r>
                      <a:endParaRPr lang="en-US" sz="14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2885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Business Case Highlights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lvl="0"/>
                      <a:r>
                        <a:rPr lang="en-US" sz="1400" i="0" kern="1200" dirty="0" smtClean="0">
                          <a:solidFill>
                            <a:schemeClr val="tx1"/>
                          </a:solidFill>
                          <a:latin typeface="+mn-lt"/>
                          <a:ea typeface="+mn-ea"/>
                          <a:cs typeface="+mn-cs"/>
                        </a:rPr>
                        <a:t>Indications at</a:t>
                      </a:r>
                      <a:r>
                        <a:rPr lang="en-US" sz="1400" i="0" kern="1200" baseline="0" dirty="0" smtClean="0">
                          <a:solidFill>
                            <a:schemeClr val="tx1"/>
                          </a:solidFill>
                          <a:latin typeface="+mn-lt"/>
                          <a:ea typeface="+mn-ea"/>
                          <a:cs typeface="+mn-cs"/>
                        </a:rPr>
                        <a:t> 9/1/11 PUCT Open meeting that it is </a:t>
                      </a:r>
                      <a:r>
                        <a:rPr lang="en-US" sz="1400" kern="1200" dirty="0" smtClean="0">
                          <a:solidFill>
                            <a:schemeClr val="tx1"/>
                          </a:solidFill>
                          <a:latin typeface="+mn-lt"/>
                          <a:ea typeface="+mn-ea"/>
                          <a:cs typeface="+mn-cs"/>
                        </a:rPr>
                        <a:t>very important to improve the ability of loads</a:t>
                      </a:r>
                      <a:r>
                        <a:rPr lang="en-US" sz="1400" kern="1200" baseline="0" dirty="0" smtClean="0">
                          <a:solidFill>
                            <a:schemeClr val="tx1"/>
                          </a:solidFill>
                          <a:latin typeface="+mn-lt"/>
                          <a:ea typeface="+mn-ea"/>
                          <a:cs typeface="+mn-cs"/>
                        </a:rPr>
                        <a:t> </a:t>
                      </a:r>
                      <a:r>
                        <a:rPr lang="en-US" sz="1400" kern="1200" dirty="0" smtClean="0">
                          <a:solidFill>
                            <a:schemeClr val="tx1"/>
                          </a:solidFill>
                          <a:latin typeface="+mn-lt"/>
                          <a:ea typeface="+mn-ea"/>
                          <a:cs typeface="+mn-cs"/>
                        </a:rPr>
                        <a:t>to respond to market prices as part of the overall plan for Resource and reserve adequacy and shortage pricing market design</a:t>
                      </a:r>
                      <a:r>
                        <a:rPr lang="en-US" sz="1400" kern="1200" baseline="0" dirty="0" smtClean="0">
                          <a:solidFill>
                            <a:schemeClr val="tx1"/>
                          </a:solidFill>
                          <a:latin typeface="+mn-lt"/>
                          <a:ea typeface="+mn-ea"/>
                          <a:cs typeface="+mn-cs"/>
                        </a:rPr>
                        <a:t> and </a:t>
                      </a:r>
                      <a:r>
                        <a:rPr lang="en-US" sz="1400" kern="1200" dirty="0" smtClean="0">
                          <a:solidFill>
                            <a:schemeClr val="tx1"/>
                          </a:solidFill>
                          <a:latin typeface="+mn-lt"/>
                          <a:ea typeface="+mn-ea"/>
                          <a:cs typeface="+mn-cs"/>
                        </a:rPr>
                        <a:t>that this NPRR or something similar must be in place and urged ERCOT and ERCOT stakeholders to move forward;</a:t>
                      </a:r>
                      <a:r>
                        <a:rPr lang="en-US" sz="1400" kern="1200" baseline="0" dirty="0" smtClean="0">
                          <a:solidFill>
                            <a:schemeClr val="tx1"/>
                          </a:solidFill>
                          <a:latin typeface="+mn-lt"/>
                          <a:ea typeface="+mn-ea"/>
                          <a:cs typeface="+mn-cs"/>
                        </a:rPr>
                        <a:t> </a:t>
                      </a:r>
                      <a:r>
                        <a:rPr lang="en-US" sz="1400" kern="1200" dirty="0" smtClean="0">
                          <a:solidFill>
                            <a:schemeClr val="tx1"/>
                          </a:solidFill>
                          <a:latin typeface="+mn-lt"/>
                          <a:ea typeface="+mn-ea"/>
                          <a:cs typeface="+mn-cs"/>
                        </a:rPr>
                        <a:t>ability of loads to respond to prices is significantly enhanced by providing notice of a non-binding projection of prices;</a:t>
                      </a:r>
                      <a:r>
                        <a:rPr lang="en-US" sz="1400" kern="1200" baseline="0" dirty="0" smtClean="0">
                          <a:solidFill>
                            <a:schemeClr val="tx1"/>
                          </a:solidFill>
                          <a:latin typeface="+mn-lt"/>
                          <a:ea typeface="+mn-ea"/>
                          <a:cs typeface="+mn-cs"/>
                        </a:rPr>
                        <a:t> </a:t>
                      </a:r>
                      <a:r>
                        <a:rPr lang="en-US" sz="1400" kern="1200" dirty="0" smtClean="0">
                          <a:solidFill>
                            <a:schemeClr val="tx1"/>
                          </a:solidFill>
                          <a:latin typeface="+mn-lt"/>
                          <a:ea typeface="+mn-ea"/>
                          <a:cs typeface="+mn-cs"/>
                        </a:rPr>
                        <a:t>enhances market data transparency by providing the non-binding price projections to all Market Participants on the MIS Public Area.</a:t>
                      </a:r>
                      <a:endParaRPr lang="en-US" sz="1400" i="0"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rrowheads="1"/>
          </p:cNvSpPr>
          <p:nvPr>
            <p:ph type="title" idx="4294967295"/>
          </p:nvPr>
        </p:nvSpPr>
        <p:spPr>
          <a:xfrm>
            <a:off x="381000" y="0"/>
            <a:ext cx="8763000" cy="685800"/>
          </a:xfrm>
        </p:spPr>
        <p:txBody>
          <a:bodyPr/>
          <a:lstStyle/>
          <a:p>
            <a:pPr marL="342900" indent="-342900"/>
            <a:r>
              <a:rPr lang="en-US" b="1" i="1" dirty="0" smtClean="0">
                <a:solidFill>
                  <a:schemeClr val="tx1"/>
                </a:solidFill>
                <a:latin typeface="+mj-lt"/>
                <a:ea typeface="+mj-ea"/>
                <a:cs typeface="+mj-cs"/>
              </a:rPr>
              <a:t>NPRR405, Clarification of DC Tie Load Into Operational Systems and Processes</a:t>
            </a:r>
            <a:endParaRPr lang="en-US" dirty="0" smtClean="0">
              <a:solidFill>
                <a:srgbClr val="FF0000"/>
              </a:solidFill>
            </a:endParaRPr>
          </a:p>
        </p:txBody>
      </p:sp>
      <p:graphicFrame>
        <p:nvGraphicFramePr>
          <p:cNvPr id="72727" name="Group 23"/>
          <p:cNvGraphicFramePr>
            <a:graphicFrameLocks noGrp="1"/>
          </p:cNvGraphicFramePr>
          <p:nvPr>
            <p:ph idx="4294967295"/>
          </p:nvPr>
        </p:nvGraphicFramePr>
        <p:xfrm>
          <a:off x="228600" y="762000"/>
          <a:ext cx="8763000" cy="5360308"/>
        </p:xfrm>
        <a:graphic>
          <a:graphicData uri="http://schemas.openxmlformats.org/drawingml/2006/table">
            <a:tbl>
              <a:tblPr/>
              <a:tblGrid>
                <a:gridCol w="2397200"/>
                <a:gridCol w="6365800"/>
              </a:tblGrid>
              <a:tr h="762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(EDF Trading)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clarifies that Direct Current Tie (DC Tie) exports are to be treated as Load. </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5824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10/20/11, PRS voted to recommend approval of NPRR405 as submitted.  There was one opposing vote from the Consumer Market Segment and two abstentions from the Independent Generator and Municipal Market Segments.  On 11/17/11, PRS voted to endorse and forward the 10/20/11 PRS Report and Impact Analysis for NPRR405 to TAC.  There was one opposing vote from the Consumer Market Segment and one abstention from the Independent Generator Market Segment.</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527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February 1, 2012</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40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rPr>
                        <a:t>No Impacts</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0683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Business Case Highlights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i="0" kern="1200" dirty="0" smtClean="0">
                          <a:solidFill>
                            <a:schemeClr val="tx1"/>
                          </a:solidFill>
                          <a:latin typeface="+mn-lt"/>
                          <a:ea typeface="+mn-ea"/>
                          <a:cs typeface="+mn-cs"/>
                        </a:rPr>
                        <a:t>Qualitative benefits include</a:t>
                      </a:r>
                      <a:r>
                        <a:rPr lang="en-US" sz="1600" i="0" kern="1200" baseline="0" dirty="0" smtClean="0">
                          <a:solidFill>
                            <a:schemeClr val="tx1"/>
                          </a:solidFill>
                          <a:latin typeface="+mn-lt"/>
                          <a:ea typeface="+mn-ea"/>
                          <a:cs typeface="+mn-cs"/>
                        </a:rPr>
                        <a:t> c</a:t>
                      </a:r>
                      <a:r>
                        <a:rPr lang="en-US" sz="1600" i="0" kern="1200" dirty="0" smtClean="0">
                          <a:solidFill>
                            <a:schemeClr val="tx1"/>
                          </a:solidFill>
                          <a:latin typeface="+mn-lt"/>
                          <a:ea typeface="+mn-ea"/>
                          <a:cs typeface="+mn-cs"/>
                        </a:rPr>
                        <a:t>larification of Protocols;</a:t>
                      </a:r>
                      <a:r>
                        <a:rPr lang="en-US" sz="1600" i="0" kern="1200" baseline="0" dirty="0" smtClean="0">
                          <a:solidFill>
                            <a:schemeClr val="tx1"/>
                          </a:solidFill>
                          <a:latin typeface="+mn-lt"/>
                          <a:ea typeface="+mn-ea"/>
                          <a:cs typeface="+mn-cs"/>
                        </a:rPr>
                        <a:t>  p</a:t>
                      </a:r>
                      <a:r>
                        <a:rPr lang="en-US" sz="1600" i="0" kern="1200" dirty="0" smtClean="0">
                          <a:solidFill>
                            <a:schemeClr val="tx1"/>
                          </a:solidFill>
                          <a:latin typeface="+mn-lt"/>
                          <a:ea typeface="+mn-ea"/>
                          <a:cs typeface="+mn-cs"/>
                        </a:rPr>
                        <a:t>rovision of service to DC Tie exports that they pay for.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rrowheads="1"/>
          </p:cNvSpPr>
          <p:nvPr>
            <p:ph type="title" idx="4294967295"/>
          </p:nvPr>
        </p:nvSpPr>
        <p:spPr>
          <a:xfrm>
            <a:off x="381000" y="0"/>
            <a:ext cx="8763000" cy="685800"/>
          </a:xfrm>
        </p:spPr>
        <p:txBody>
          <a:bodyPr/>
          <a:lstStyle/>
          <a:p>
            <a:pPr marL="342900" indent="-342900"/>
            <a:r>
              <a:rPr lang="en-US" b="1" i="1" dirty="0" smtClean="0">
                <a:solidFill>
                  <a:schemeClr val="tx1"/>
                </a:solidFill>
                <a:latin typeface="+mj-lt"/>
                <a:ea typeface="+mj-ea"/>
                <a:cs typeface="+mj-cs"/>
              </a:rPr>
              <a:t>NPRR408, Clarification of ERCOT Authority to Deny </a:t>
            </a:r>
            <a:r>
              <a:rPr lang="en-US" b="1" i="1" dirty="0" err="1" smtClean="0">
                <a:solidFill>
                  <a:schemeClr val="tx1"/>
                </a:solidFill>
                <a:latin typeface="+mj-lt"/>
                <a:ea typeface="+mj-ea"/>
                <a:cs typeface="+mj-cs"/>
              </a:rPr>
              <a:t>Energization</a:t>
            </a:r>
            <a:r>
              <a:rPr lang="en-US" b="1" i="1" dirty="0" smtClean="0">
                <a:solidFill>
                  <a:schemeClr val="tx1"/>
                </a:solidFill>
                <a:latin typeface="+mj-lt"/>
                <a:ea typeface="+mj-ea"/>
                <a:cs typeface="+mj-cs"/>
              </a:rPr>
              <a:t> of Non-Compliant Generators</a:t>
            </a:r>
            <a:endParaRPr lang="en-US" dirty="0" smtClean="0">
              <a:solidFill>
                <a:srgbClr val="FF0000"/>
              </a:solidFill>
            </a:endParaRPr>
          </a:p>
        </p:txBody>
      </p:sp>
      <p:graphicFrame>
        <p:nvGraphicFramePr>
          <p:cNvPr id="72727" name="Group 23"/>
          <p:cNvGraphicFramePr>
            <a:graphicFrameLocks noGrp="1"/>
          </p:cNvGraphicFramePr>
          <p:nvPr>
            <p:ph idx="4294967295"/>
          </p:nvPr>
        </p:nvGraphicFramePr>
        <p:xfrm>
          <a:off x="228600" y="762000"/>
          <a:ext cx="8763000" cy="5608320"/>
        </p:xfrm>
        <a:graphic>
          <a:graphicData uri="http://schemas.openxmlformats.org/drawingml/2006/table">
            <a:tbl>
              <a:tblPr/>
              <a:tblGrid>
                <a:gridCol w="2397200"/>
                <a:gridCol w="6365800"/>
              </a:tblGrid>
              <a:tr h="106113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clarifies ERCOT’s authority to deny </a:t>
                      </a:r>
                      <a:r>
                        <a:rPr lang="en-US" sz="1600" kern="1200" dirty="0" err="1" smtClean="0">
                          <a:solidFill>
                            <a:schemeClr val="tx1"/>
                          </a:solidFill>
                          <a:latin typeface="+mn-lt"/>
                          <a:ea typeface="+mn-ea"/>
                          <a:cs typeface="+mn-cs"/>
                        </a:rPr>
                        <a:t>energization</a:t>
                      </a:r>
                      <a:r>
                        <a:rPr lang="en-US" sz="1600" kern="1200" dirty="0" smtClean="0">
                          <a:solidFill>
                            <a:schemeClr val="tx1"/>
                          </a:solidFill>
                          <a:latin typeface="+mn-lt"/>
                          <a:ea typeface="+mn-ea"/>
                          <a:cs typeface="+mn-cs"/>
                        </a:rPr>
                        <a:t> of a new or materially changed All-Inclusive Generation Resource if ERCOT determines the Resource Entity cannot demonstrate that the Resource would be able to comply with technical standards in the Protocols, the Planning Guide, the Nodal Operating Guides, and Other Binding Documents. </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5824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10/20/11, PRS voted to recommend approval of NPRR408 as amended by the 10/19/11 Topaz comments.  There was one abstention from the Independent Generator Market Segment.  On 11/17/11, PRS unanimously voted to endorse and forward the 10/20/11 PRS Report as revised by PRS and Impact Analysis for NPRR408 to TAC. </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527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mn-lt"/>
                        </a:rPr>
                        <a:t>February 1, 2012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rPr>
                        <a:t>No Impacts</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0683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Business Case Highlights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lang="en-US" sz="1600" kern="1200" dirty="0" smtClean="0">
                          <a:solidFill>
                            <a:schemeClr val="tx1"/>
                          </a:solidFill>
                          <a:latin typeface="+mn-lt"/>
                          <a:ea typeface="+mn-ea"/>
                          <a:cs typeface="+mn-cs"/>
                        </a:rPr>
                        <a:t>Improve reliability by clarifying ERCOT’s authority to deny </a:t>
                      </a:r>
                      <a:r>
                        <a:rPr lang="en-US" sz="1600" kern="1200" dirty="0" err="1" smtClean="0">
                          <a:solidFill>
                            <a:schemeClr val="tx1"/>
                          </a:solidFill>
                          <a:latin typeface="+mn-lt"/>
                          <a:ea typeface="+mn-ea"/>
                          <a:cs typeface="+mn-cs"/>
                        </a:rPr>
                        <a:t>energization</a:t>
                      </a:r>
                      <a:r>
                        <a:rPr lang="en-US" sz="1600" kern="1200" dirty="0" smtClean="0">
                          <a:solidFill>
                            <a:schemeClr val="tx1"/>
                          </a:solidFill>
                          <a:latin typeface="+mn-lt"/>
                          <a:ea typeface="+mn-ea"/>
                          <a:cs typeface="+mn-cs"/>
                        </a:rPr>
                        <a:t> of any All-Inclusive Generation Resource when the Resource owner cannot demonstrate that the Resource will comply with technical standards listed</a:t>
                      </a:r>
                      <a:r>
                        <a:rPr lang="en-US" sz="1600" kern="1200" baseline="0" dirty="0" smtClean="0">
                          <a:solidFill>
                            <a:schemeClr val="tx1"/>
                          </a:solidFill>
                          <a:latin typeface="+mn-lt"/>
                          <a:ea typeface="+mn-ea"/>
                          <a:cs typeface="+mn-cs"/>
                        </a:rPr>
                        <a:t> above; e</a:t>
                      </a:r>
                      <a:r>
                        <a:rPr lang="en-US" sz="1600" kern="1200" dirty="0" smtClean="0">
                          <a:solidFill>
                            <a:schemeClr val="tx1"/>
                          </a:solidFill>
                          <a:latin typeface="+mn-lt"/>
                          <a:ea typeface="+mn-ea"/>
                          <a:cs typeface="+mn-cs"/>
                        </a:rPr>
                        <a:t>ncourage the construction of Facilities that comply with those standards;</a:t>
                      </a:r>
                      <a:r>
                        <a:rPr lang="en-US" sz="1600" kern="1200" baseline="0" dirty="0" smtClean="0">
                          <a:solidFill>
                            <a:schemeClr val="tx1"/>
                          </a:solidFill>
                          <a:latin typeface="+mn-lt"/>
                          <a:ea typeface="+mn-ea"/>
                          <a:cs typeface="+mn-cs"/>
                        </a:rPr>
                        <a:t> e</a:t>
                      </a:r>
                      <a:r>
                        <a:rPr lang="en-US" sz="1600" kern="1200" dirty="0" smtClean="0">
                          <a:solidFill>
                            <a:schemeClr val="tx1"/>
                          </a:solidFill>
                          <a:latin typeface="+mn-lt"/>
                          <a:ea typeface="+mn-ea"/>
                          <a:cs typeface="+mn-cs"/>
                        </a:rPr>
                        <a:t>liminates any uncertainty over ERCOT’s authority to preclude </a:t>
                      </a:r>
                      <a:r>
                        <a:rPr lang="en-US" sz="1600" kern="1200" dirty="0" err="1" smtClean="0">
                          <a:solidFill>
                            <a:schemeClr val="tx1"/>
                          </a:solidFill>
                          <a:latin typeface="+mn-lt"/>
                          <a:ea typeface="+mn-ea"/>
                          <a:cs typeface="+mn-cs"/>
                        </a:rPr>
                        <a:t>energization</a:t>
                      </a:r>
                      <a:r>
                        <a:rPr lang="en-US" sz="1600" kern="1200" dirty="0" smtClean="0">
                          <a:solidFill>
                            <a:schemeClr val="tx1"/>
                          </a:solidFill>
                          <a:latin typeface="+mn-lt"/>
                          <a:ea typeface="+mn-ea"/>
                          <a:cs typeface="+mn-cs"/>
                        </a:rPr>
                        <a:t> of non-compliant All-Inclusive Generation Resources.</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rrowheads="1"/>
          </p:cNvSpPr>
          <p:nvPr>
            <p:ph type="title" idx="4294967295"/>
          </p:nvPr>
        </p:nvSpPr>
        <p:spPr>
          <a:xfrm>
            <a:off x="381000" y="0"/>
            <a:ext cx="8763000" cy="685800"/>
          </a:xfrm>
        </p:spPr>
        <p:txBody>
          <a:bodyPr/>
          <a:lstStyle/>
          <a:p>
            <a:pPr marL="342900" indent="-342900"/>
            <a:r>
              <a:rPr lang="en-US" b="1" i="1" dirty="0" smtClean="0">
                <a:solidFill>
                  <a:schemeClr val="tx1"/>
                </a:solidFill>
                <a:latin typeface="+mj-lt"/>
                <a:ea typeface="+mj-ea"/>
                <a:cs typeface="+mj-cs"/>
              </a:rPr>
              <a:t>NPRR413, </a:t>
            </a:r>
            <a:r>
              <a:rPr lang="en-US" b="1" i="1" dirty="0" err="1" smtClean="0">
                <a:solidFill>
                  <a:schemeClr val="tx1"/>
                </a:solidFill>
                <a:latin typeface="+mj-lt"/>
                <a:ea typeface="+mj-ea"/>
                <a:cs typeface="+mj-cs"/>
              </a:rPr>
              <a:t>Oklaunion</a:t>
            </a:r>
            <a:r>
              <a:rPr lang="en-US" b="1" i="1" dirty="0" smtClean="0">
                <a:solidFill>
                  <a:schemeClr val="tx1"/>
                </a:solidFill>
                <a:latin typeface="+mj-lt"/>
                <a:ea typeface="+mj-ea"/>
                <a:cs typeface="+mj-cs"/>
              </a:rPr>
              <a:t> Exemption Calculation Verification</a:t>
            </a:r>
            <a:endParaRPr lang="en-US" dirty="0" smtClean="0">
              <a:solidFill>
                <a:srgbClr val="FF0000"/>
              </a:solidFill>
            </a:endParaRPr>
          </a:p>
        </p:txBody>
      </p:sp>
      <p:graphicFrame>
        <p:nvGraphicFramePr>
          <p:cNvPr id="72727" name="Group 23"/>
          <p:cNvGraphicFramePr>
            <a:graphicFrameLocks noGrp="1"/>
          </p:cNvGraphicFramePr>
          <p:nvPr>
            <p:ph idx="4294967295"/>
          </p:nvPr>
        </p:nvGraphicFramePr>
        <p:xfrm>
          <a:off x="228600" y="762000"/>
          <a:ext cx="8763000" cy="4846275"/>
        </p:xfrm>
        <a:graphic>
          <a:graphicData uri="http://schemas.openxmlformats.org/drawingml/2006/table">
            <a:tbl>
              <a:tblPr/>
              <a:tblGrid>
                <a:gridCol w="2397200"/>
                <a:gridCol w="6365800"/>
              </a:tblGrid>
              <a:tr h="106113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adds details to describe the ERCOT adjustment process when </a:t>
                      </a:r>
                      <a:r>
                        <a:rPr lang="en-US" sz="1600" kern="1200" dirty="0" err="1" smtClean="0">
                          <a:solidFill>
                            <a:schemeClr val="tx1"/>
                          </a:solidFill>
                          <a:latin typeface="+mn-lt"/>
                          <a:ea typeface="+mn-ea"/>
                          <a:cs typeface="+mn-cs"/>
                        </a:rPr>
                        <a:t>Oklaunion</a:t>
                      </a:r>
                      <a:r>
                        <a:rPr lang="en-US" sz="1600" kern="1200" dirty="0" smtClean="0">
                          <a:solidFill>
                            <a:schemeClr val="tx1"/>
                          </a:solidFill>
                          <a:latin typeface="+mn-lt"/>
                          <a:ea typeface="+mn-ea"/>
                          <a:cs typeface="+mn-cs"/>
                        </a:rPr>
                        <a:t>-exempt Load exceeds the actual net output of the </a:t>
                      </a:r>
                      <a:r>
                        <a:rPr lang="en-US" sz="1600" kern="1200" dirty="0" err="1" smtClean="0">
                          <a:solidFill>
                            <a:schemeClr val="tx1"/>
                          </a:solidFill>
                          <a:latin typeface="+mn-lt"/>
                          <a:ea typeface="+mn-ea"/>
                          <a:cs typeface="+mn-cs"/>
                        </a:rPr>
                        <a:t>Oklaunion</a:t>
                      </a:r>
                      <a:r>
                        <a:rPr lang="en-US" sz="1600" kern="1200" dirty="0" smtClean="0">
                          <a:solidFill>
                            <a:schemeClr val="tx1"/>
                          </a:solidFill>
                          <a:latin typeface="+mn-lt"/>
                          <a:ea typeface="+mn-ea"/>
                          <a:cs typeface="+mn-cs"/>
                        </a:rPr>
                        <a:t> Resource and adds the requirement to designate a non-exempt Qualified Scheduling Entity (QSE).</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5824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10/20/11, PRS unanimously voted to recommend approval of NPRR413 as submitted.  On 11/17/11, PRS unanimously voted to endorse and forward the 10/20/11 PRS Report and Impact Analysis for NPRR413 to TAC. </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527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mn-lt"/>
                        </a:rPr>
                        <a:t>February 1, 2012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40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rPr>
                        <a:t>Less than $5k for minor changes to internal software program (covered</a:t>
                      </a:r>
                      <a:r>
                        <a:rPr lang="en-US" sz="1600" kern="1200" baseline="0" dirty="0" smtClean="0">
                          <a:solidFill>
                            <a:schemeClr val="tx1"/>
                          </a:solidFill>
                          <a:latin typeface="+mn-lt"/>
                          <a:ea typeface="+mn-ea"/>
                          <a:cs typeface="+mn-cs"/>
                        </a:rPr>
                        <a:t> by O&amp;M budget)</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0683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Business Case Highlights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i="0" kern="1200" dirty="0" smtClean="0">
                          <a:solidFill>
                            <a:schemeClr val="tx1"/>
                          </a:solidFill>
                          <a:latin typeface="+mn-lt"/>
                          <a:ea typeface="+mn-ea"/>
                          <a:cs typeface="+mn-cs"/>
                        </a:rPr>
                        <a:t>Transparency and clarity in Protocols.</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9393</TotalTime>
  <Words>2339</Words>
  <Application>Microsoft Office PowerPoint</Application>
  <PresentationFormat>On-screen Show (4:3)</PresentationFormat>
  <Paragraphs>190</Paragraphs>
  <Slides>17</Slides>
  <Notes>14</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Custom Design</vt:lpstr>
      <vt:lpstr>Protocol Revision Subcommittee</vt:lpstr>
      <vt:lpstr>Slide 2</vt:lpstr>
      <vt:lpstr>Items for a Vote</vt:lpstr>
      <vt:lpstr>Items for a Vote - Continued</vt:lpstr>
      <vt:lpstr>Slide 5</vt:lpstr>
      <vt:lpstr>NPRR351, SCED Look-Ahead Step 1:  Pricing: Calculate Non-Binding Prices and Basepoints for Initial Research into SCED Look-Ahead and allow Consumers to have a Forward Price Projection </vt:lpstr>
      <vt:lpstr>NPRR405, Clarification of DC Tie Load Into Operational Systems and Processes</vt:lpstr>
      <vt:lpstr>NPRR408, Clarification of ERCOT Authority to Deny Energization of Non-Compliant Generators</vt:lpstr>
      <vt:lpstr>NPRR413, Oklaunion Exemption Calculation Verification</vt:lpstr>
      <vt:lpstr>NPRR414, Clarification of Pre-DAM RUC Instruction Sequence</vt:lpstr>
      <vt:lpstr>NPRR415, UFE Calculation Clarifications</vt:lpstr>
      <vt:lpstr>NPRR417, TDSP Submittal of Consumption and Demand Values for AMS ESI IDs</vt:lpstr>
      <vt:lpstr>NPRR426, Standing Non-Spin Deployment in the Operating Hour for Generation Resources Providing On-Line Non-Spin - URGENT</vt:lpstr>
      <vt:lpstr>NPRR427, Energy Offer Curve Requirements for Generation Resources Assigned Reg-Up and RRS - URGENT</vt:lpstr>
      <vt:lpstr>NPRR428, Energy Offer Curve Requirements for Generation Resources Assigned Non-Spin Responsibility - URGENT</vt:lpstr>
      <vt:lpstr>SCR764, Public Access to Select MIS Dashboards</vt:lpstr>
      <vt:lpstr>PRS Procedures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dc:title>
  <dc:creator/>
  <cp:lastModifiedBy>A. Boren</cp:lastModifiedBy>
  <cp:revision>546</cp:revision>
  <dcterms:created xsi:type="dcterms:W3CDTF">2005-04-21T14:28:35Z</dcterms:created>
  <dcterms:modified xsi:type="dcterms:W3CDTF">2011-11-30T16:14:06Z</dcterms:modified>
</cp:coreProperties>
</file>