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10"/>
  </p:notesMasterIdLst>
  <p:handoutMasterIdLst>
    <p:handoutMasterId r:id="rId11"/>
  </p:handoutMasterIdLst>
  <p:sldIdLst>
    <p:sldId id="256" r:id="rId2"/>
    <p:sldId id="304" r:id="rId3"/>
    <p:sldId id="334" r:id="rId4"/>
    <p:sldId id="339" r:id="rId5"/>
    <p:sldId id="329" r:id="rId6"/>
    <p:sldId id="333" r:id="rId7"/>
    <p:sldId id="323" r:id="rId8"/>
    <p:sldId id="332" r:id="rId9"/>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00"/>
    <a:srgbClr val="00CC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94" autoAdjust="0"/>
    <p:restoredTop sz="96859" autoAdjust="0"/>
  </p:normalViewPr>
  <p:slideViewPr>
    <p:cSldViewPr snapToGrid="0">
      <p:cViewPr varScale="1">
        <p:scale>
          <a:sx n="97" d="100"/>
          <a:sy n="97" d="100"/>
        </p:scale>
        <p:origin x="-102" y="-52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79" d="100"/>
          <a:sy n="79" d="100"/>
        </p:scale>
        <p:origin x="-1932" y="-90"/>
      </p:cViewPr>
      <p:guideLst>
        <p:guide orient="horz" pos="2928"/>
        <p:guide pos="2208"/>
      </p:guideLst>
    </p:cSldViewPr>
  </p:notesViewPr>
  <p:gridSpacing cx="39327138" cy="3932713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3926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39268"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139269"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144279F-9871-42FD-B9B7-B7B2729BC9E3}"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n-US"/>
          </a:p>
        </p:txBody>
      </p:sp>
      <p:sp>
        <p:nvSpPr>
          <p:cNvPr id="3075"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vl1pPr>
          </a:lstStyle>
          <a:p>
            <a:pPr>
              <a:defRPr/>
            </a:pPr>
            <a:endParaRPr lang="en-US"/>
          </a:p>
        </p:txBody>
      </p:sp>
      <p:sp>
        <p:nvSpPr>
          <p:cNvPr id="11268"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vl1pPr>
          </a:lstStyle>
          <a:p>
            <a:pPr>
              <a:defRPr/>
            </a:pPr>
            <a:endParaRPr lang="en-US"/>
          </a:p>
        </p:txBody>
      </p:sp>
      <p:sp>
        <p:nvSpPr>
          <p:cNvPr id="3079"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vl1pPr>
          </a:lstStyle>
          <a:p>
            <a:pPr>
              <a:defRPr/>
            </a:pPr>
            <a:fld id="{CC6CA0FB-765D-4333-B451-BE56179D2EA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p>
            <a:fld id="{D95D2FD3-9303-470C-A562-FE04B2E46E6C}" type="slidenum">
              <a:rPr lang="en-US" smtClean="0"/>
              <a:pPr/>
              <a:t>1</a:t>
            </a:fld>
            <a:endParaRPr lang="en-US" smtClean="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C6CA0FB-765D-4333-B451-BE56179D2EAE}" type="slidenum">
              <a:rPr lang="en-US" smtClean="0"/>
              <a:pPr>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C6CA0FB-765D-4333-B451-BE56179D2EAE}"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C6CA0FB-765D-4333-B451-BE56179D2EAE}"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C6CA0FB-765D-4333-B451-BE56179D2EAE}"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C6CA0FB-765D-4333-B451-BE56179D2EAE}"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C6CA0FB-765D-4333-B451-BE56179D2EAE}"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C6CA0FB-765D-4333-B451-BE56179D2EAE}" type="slidenum">
              <a:rPr lang="en-US" smtClean="0"/>
              <a:pPr>
                <a:defRPr/>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ERCOT TAC Meeting - ROS Report</a:t>
            </a:r>
          </a:p>
        </p:txBody>
      </p:sp>
      <p:sp>
        <p:nvSpPr>
          <p:cNvPr id="5" name="Rectangle 17"/>
          <p:cNvSpPr>
            <a:spLocks noGrp="1" noChangeArrowheads="1"/>
          </p:cNvSpPr>
          <p:nvPr>
            <p:ph type="dt" sz="half" idx="11"/>
          </p:nvPr>
        </p:nvSpPr>
        <p:spPr>
          <a:ln/>
        </p:spPr>
        <p:txBody>
          <a:bodyPr/>
          <a:lstStyle>
            <a:lvl1pPr>
              <a:defRPr/>
            </a:lvl1pPr>
          </a:lstStyle>
          <a:p>
            <a:pPr>
              <a:defRPr/>
            </a:pPr>
            <a:r>
              <a:rPr lang="en-US" smtClean="0"/>
              <a:t>12/01/2011 Ken Donohoo</a:t>
            </a:r>
            <a:endParaRPr lang="en-US"/>
          </a:p>
        </p:txBody>
      </p:sp>
      <p:sp>
        <p:nvSpPr>
          <p:cNvPr id="6" name="Rectangle 18"/>
          <p:cNvSpPr>
            <a:spLocks noGrp="1" noChangeArrowheads="1"/>
          </p:cNvSpPr>
          <p:nvPr>
            <p:ph type="sldNum" sz="quarter" idx="12"/>
          </p:nvPr>
        </p:nvSpPr>
        <p:spPr>
          <a:ln/>
        </p:spPr>
        <p:txBody>
          <a:bodyPr/>
          <a:lstStyle>
            <a:lvl1pPr>
              <a:defRPr/>
            </a:lvl1pPr>
          </a:lstStyle>
          <a:p>
            <a:pPr>
              <a:defRPr/>
            </a:pPr>
            <a:fld id="{752D22CA-0EE8-4092-BFE1-82CCF502B592}"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ERCOT TAC Meeting - ROS Report</a:t>
            </a:r>
          </a:p>
        </p:txBody>
      </p:sp>
      <p:sp>
        <p:nvSpPr>
          <p:cNvPr id="5" name="Rectangle 17"/>
          <p:cNvSpPr>
            <a:spLocks noGrp="1" noChangeArrowheads="1"/>
          </p:cNvSpPr>
          <p:nvPr>
            <p:ph type="dt" sz="half" idx="11"/>
          </p:nvPr>
        </p:nvSpPr>
        <p:spPr>
          <a:ln/>
        </p:spPr>
        <p:txBody>
          <a:bodyPr/>
          <a:lstStyle>
            <a:lvl1pPr>
              <a:defRPr/>
            </a:lvl1pPr>
          </a:lstStyle>
          <a:p>
            <a:pPr>
              <a:defRPr/>
            </a:pPr>
            <a:r>
              <a:rPr lang="en-US" smtClean="0"/>
              <a:t>12/01/2011 Ken Donohoo</a:t>
            </a:r>
            <a:endParaRPr lang="en-US"/>
          </a:p>
        </p:txBody>
      </p:sp>
      <p:sp>
        <p:nvSpPr>
          <p:cNvPr id="6" name="Rectangle 18"/>
          <p:cNvSpPr>
            <a:spLocks noGrp="1" noChangeArrowheads="1"/>
          </p:cNvSpPr>
          <p:nvPr>
            <p:ph type="sldNum" sz="quarter" idx="12"/>
          </p:nvPr>
        </p:nvSpPr>
        <p:spPr>
          <a:ln/>
        </p:spPr>
        <p:txBody>
          <a:bodyPr/>
          <a:lstStyle>
            <a:lvl1pPr>
              <a:defRPr/>
            </a:lvl1pPr>
          </a:lstStyle>
          <a:p>
            <a:pPr>
              <a:defRPr/>
            </a:pPr>
            <a:fld id="{5365FA87-2EE1-4D2D-B2C1-B48ACA2D179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75450" y="222250"/>
            <a:ext cx="2197100" cy="6029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80975" y="222250"/>
            <a:ext cx="6442075" cy="60293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ERCOT TAC Meeting - ROS Report</a:t>
            </a:r>
          </a:p>
        </p:txBody>
      </p:sp>
      <p:sp>
        <p:nvSpPr>
          <p:cNvPr id="5" name="Rectangle 17"/>
          <p:cNvSpPr>
            <a:spLocks noGrp="1" noChangeArrowheads="1"/>
          </p:cNvSpPr>
          <p:nvPr>
            <p:ph type="dt" sz="half" idx="11"/>
          </p:nvPr>
        </p:nvSpPr>
        <p:spPr>
          <a:ln/>
        </p:spPr>
        <p:txBody>
          <a:bodyPr/>
          <a:lstStyle>
            <a:lvl1pPr>
              <a:defRPr/>
            </a:lvl1pPr>
          </a:lstStyle>
          <a:p>
            <a:pPr>
              <a:defRPr/>
            </a:pPr>
            <a:r>
              <a:rPr lang="en-US" smtClean="0"/>
              <a:t>12/01/2011 Ken Donohoo</a:t>
            </a:r>
            <a:endParaRPr lang="en-US"/>
          </a:p>
        </p:txBody>
      </p:sp>
      <p:sp>
        <p:nvSpPr>
          <p:cNvPr id="6" name="Rectangle 18"/>
          <p:cNvSpPr>
            <a:spLocks noGrp="1" noChangeArrowheads="1"/>
          </p:cNvSpPr>
          <p:nvPr>
            <p:ph type="sldNum" sz="quarter" idx="12"/>
          </p:nvPr>
        </p:nvSpPr>
        <p:spPr>
          <a:ln/>
        </p:spPr>
        <p:txBody>
          <a:bodyPr/>
          <a:lstStyle>
            <a:lvl1pPr>
              <a:defRPr/>
            </a:lvl1pPr>
          </a:lstStyle>
          <a:p>
            <a:pPr>
              <a:defRPr/>
            </a:pPr>
            <a:fld id="{9B7AF67C-34D3-4DBC-AD87-E6D3D6C8C12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ERCOT TAC Meeting - ROS Report</a:t>
            </a:r>
          </a:p>
        </p:txBody>
      </p:sp>
      <p:sp>
        <p:nvSpPr>
          <p:cNvPr id="5" name="Rectangle 17"/>
          <p:cNvSpPr>
            <a:spLocks noGrp="1" noChangeArrowheads="1"/>
          </p:cNvSpPr>
          <p:nvPr>
            <p:ph type="dt" sz="half" idx="11"/>
          </p:nvPr>
        </p:nvSpPr>
        <p:spPr>
          <a:ln/>
        </p:spPr>
        <p:txBody>
          <a:bodyPr/>
          <a:lstStyle>
            <a:lvl1pPr>
              <a:defRPr/>
            </a:lvl1pPr>
          </a:lstStyle>
          <a:p>
            <a:pPr>
              <a:defRPr/>
            </a:pPr>
            <a:r>
              <a:rPr lang="en-US" smtClean="0"/>
              <a:t>12/01/2011 Ken Donohoo</a:t>
            </a:r>
            <a:endParaRPr lang="en-US"/>
          </a:p>
        </p:txBody>
      </p:sp>
      <p:sp>
        <p:nvSpPr>
          <p:cNvPr id="6" name="Rectangle 18"/>
          <p:cNvSpPr>
            <a:spLocks noGrp="1" noChangeArrowheads="1"/>
          </p:cNvSpPr>
          <p:nvPr>
            <p:ph type="sldNum" sz="quarter" idx="12"/>
          </p:nvPr>
        </p:nvSpPr>
        <p:spPr>
          <a:ln/>
        </p:spPr>
        <p:txBody>
          <a:bodyPr/>
          <a:lstStyle>
            <a:lvl1pPr>
              <a:defRPr/>
            </a:lvl1pPr>
          </a:lstStyle>
          <a:p>
            <a:pPr>
              <a:defRPr/>
            </a:pPr>
            <a:fld id="{8B599D1F-0555-4E03-B198-CD67824B487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en-US"/>
              <a:t>ERCOT TAC Meeting - ROS Report</a:t>
            </a:r>
          </a:p>
        </p:txBody>
      </p:sp>
      <p:sp>
        <p:nvSpPr>
          <p:cNvPr id="5" name="Rectangle 17"/>
          <p:cNvSpPr>
            <a:spLocks noGrp="1" noChangeArrowheads="1"/>
          </p:cNvSpPr>
          <p:nvPr>
            <p:ph type="dt" sz="half" idx="11"/>
          </p:nvPr>
        </p:nvSpPr>
        <p:spPr>
          <a:ln/>
        </p:spPr>
        <p:txBody>
          <a:bodyPr/>
          <a:lstStyle>
            <a:lvl1pPr>
              <a:defRPr/>
            </a:lvl1pPr>
          </a:lstStyle>
          <a:p>
            <a:pPr>
              <a:defRPr/>
            </a:pPr>
            <a:r>
              <a:rPr lang="en-US" smtClean="0"/>
              <a:t>12/01/2011 Ken Donohoo</a:t>
            </a:r>
            <a:endParaRPr lang="en-US"/>
          </a:p>
        </p:txBody>
      </p:sp>
      <p:sp>
        <p:nvSpPr>
          <p:cNvPr id="6" name="Rectangle 18"/>
          <p:cNvSpPr>
            <a:spLocks noGrp="1" noChangeArrowheads="1"/>
          </p:cNvSpPr>
          <p:nvPr>
            <p:ph type="sldNum" sz="quarter" idx="12"/>
          </p:nvPr>
        </p:nvSpPr>
        <p:spPr>
          <a:ln/>
        </p:spPr>
        <p:txBody>
          <a:bodyPr/>
          <a:lstStyle>
            <a:lvl1pPr>
              <a:defRPr/>
            </a:lvl1pPr>
          </a:lstStyle>
          <a:p>
            <a:pPr>
              <a:defRPr/>
            </a:pPr>
            <a:fld id="{5EBFC306-B522-4772-9E16-3A033C47FBA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80975" y="1422400"/>
            <a:ext cx="4313238" cy="4829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422400"/>
            <a:ext cx="4314825" cy="4829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r>
              <a:rPr lang="en-US"/>
              <a:t>ERCOT TAC Meeting - ROS Report</a:t>
            </a:r>
          </a:p>
        </p:txBody>
      </p:sp>
      <p:sp>
        <p:nvSpPr>
          <p:cNvPr id="6" name="Rectangle 17"/>
          <p:cNvSpPr>
            <a:spLocks noGrp="1" noChangeArrowheads="1"/>
          </p:cNvSpPr>
          <p:nvPr>
            <p:ph type="dt" sz="half" idx="11"/>
          </p:nvPr>
        </p:nvSpPr>
        <p:spPr>
          <a:ln/>
        </p:spPr>
        <p:txBody>
          <a:bodyPr/>
          <a:lstStyle>
            <a:lvl1pPr>
              <a:defRPr/>
            </a:lvl1pPr>
          </a:lstStyle>
          <a:p>
            <a:pPr>
              <a:defRPr/>
            </a:pPr>
            <a:r>
              <a:rPr lang="en-US" smtClean="0"/>
              <a:t>12/01/2011 Ken Donohoo</a:t>
            </a:r>
            <a:endParaRPr lang="en-US"/>
          </a:p>
        </p:txBody>
      </p:sp>
      <p:sp>
        <p:nvSpPr>
          <p:cNvPr id="7" name="Rectangle 18"/>
          <p:cNvSpPr>
            <a:spLocks noGrp="1" noChangeArrowheads="1"/>
          </p:cNvSpPr>
          <p:nvPr>
            <p:ph type="sldNum" sz="quarter" idx="12"/>
          </p:nvPr>
        </p:nvSpPr>
        <p:spPr>
          <a:ln/>
        </p:spPr>
        <p:txBody>
          <a:bodyPr/>
          <a:lstStyle>
            <a:lvl1pPr>
              <a:defRPr/>
            </a:lvl1pPr>
          </a:lstStyle>
          <a:p>
            <a:pPr>
              <a:defRPr/>
            </a:pPr>
            <a:fld id="{0951B3B4-076A-4F68-8C9B-85E6A973BE6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a:t>ERCOT TAC Meeting - ROS Report</a:t>
            </a:r>
          </a:p>
        </p:txBody>
      </p:sp>
      <p:sp>
        <p:nvSpPr>
          <p:cNvPr id="8" name="Rectangle 17"/>
          <p:cNvSpPr>
            <a:spLocks noGrp="1" noChangeArrowheads="1"/>
          </p:cNvSpPr>
          <p:nvPr>
            <p:ph type="dt" sz="half" idx="11"/>
          </p:nvPr>
        </p:nvSpPr>
        <p:spPr>
          <a:ln/>
        </p:spPr>
        <p:txBody>
          <a:bodyPr/>
          <a:lstStyle>
            <a:lvl1pPr>
              <a:defRPr/>
            </a:lvl1pPr>
          </a:lstStyle>
          <a:p>
            <a:pPr>
              <a:defRPr/>
            </a:pPr>
            <a:r>
              <a:rPr lang="en-US" smtClean="0"/>
              <a:t>12/01/2011 Ken Donohoo</a:t>
            </a:r>
            <a:endParaRPr lang="en-US"/>
          </a:p>
        </p:txBody>
      </p:sp>
      <p:sp>
        <p:nvSpPr>
          <p:cNvPr id="9" name="Rectangle 18"/>
          <p:cNvSpPr>
            <a:spLocks noGrp="1" noChangeArrowheads="1"/>
          </p:cNvSpPr>
          <p:nvPr>
            <p:ph type="sldNum" sz="quarter" idx="12"/>
          </p:nvPr>
        </p:nvSpPr>
        <p:spPr>
          <a:ln/>
        </p:spPr>
        <p:txBody>
          <a:bodyPr/>
          <a:lstStyle>
            <a:lvl1pPr>
              <a:defRPr/>
            </a:lvl1pPr>
          </a:lstStyle>
          <a:p>
            <a:pPr>
              <a:defRPr/>
            </a:pPr>
            <a:fld id="{1E5027BE-BC0D-4147-932E-C3279D30336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a:ln/>
        </p:spPr>
        <p:txBody>
          <a:bodyPr/>
          <a:lstStyle>
            <a:lvl1pPr>
              <a:defRPr/>
            </a:lvl1pPr>
          </a:lstStyle>
          <a:p>
            <a:pPr>
              <a:defRPr/>
            </a:pPr>
            <a:r>
              <a:rPr lang="en-US"/>
              <a:t>ERCOT TAC Meeting - ROS Report</a:t>
            </a:r>
          </a:p>
        </p:txBody>
      </p:sp>
      <p:sp>
        <p:nvSpPr>
          <p:cNvPr id="4" name="Rectangle 17"/>
          <p:cNvSpPr>
            <a:spLocks noGrp="1" noChangeArrowheads="1"/>
          </p:cNvSpPr>
          <p:nvPr>
            <p:ph type="dt" sz="half" idx="11"/>
          </p:nvPr>
        </p:nvSpPr>
        <p:spPr>
          <a:ln/>
        </p:spPr>
        <p:txBody>
          <a:bodyPr/>
          <a:lstStyle>
            <a:lvl1pPr>
              <a:defRPr/>
            </a:lvl1pPr>
          </a:lstStyle>
          <a:p>
            <a:pPr>
              <a:defRPr/>
            </a:pPr>
            <a:r>
              <a:rPr lang="en-US" smtClean="0"/>
              <a:t>12/01/2011 Ken Donohoo</a:t>
            </a:r>
            <a:endParaRPr lang="en-US"/>
          </a:p>
        </p:txBody>
      </p:sp>
      <p:sp>
        <p:nvSpPr>
          <p:cNvPr id="5" name="Rectangle 18"/>
          <p:cNvSpPr>
            <a:spLocks noGrp="1" noChangeArrowheads="1"/>
          </p:cNvSpPr>
          <p:nvPr>
            <p:ph type="sldNum" sz="quarter" idx="12"/>
          </p:nvPr>
        </p:nvSpPr>
        <p:spPr>
          <a:ln/>
        </p:spPr>
        <p:txBody>
          <a:bodyPr/>
          <a:lstStyle>
            <a:lvl1pPr>
              <a:defRPr/>
            </a:lvl1pPr>
          </a:lstStyle>
          <a:p>
            <a:pPr>
              <a:defRPr/>
            </a:pPr>
            <a:fld id="{93BEA9A1-6269-4041-9A88-AA4E2792201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a:t>ERCOT TAC Meeting - ROS Report</a:t>
            </a:r>
          </a:p>
        </p:txBody>
      </p:sp>
      <p:sp>
        <p:nvSpPr>
          <p:cNvPr id="3" name="Rectangle 17"/>
          <p:cNvSpPr>
            <a:spLocks noGrp="1" noChangeArrowheads="1"/>
          </p:cNvSpPr>
          <p:nvPr>
            <p:ph type="dt" sz="half" idx="11"/>
          </p:nvPr>
        </p:nvSpPr>
        <p:spPr>
          <a:ln/>
        </p:spPr>
        <p:txBody>
          <a:bodyPr/>
          <a:lstStyle>
            <a:lvl1pPr>
              <a:defRPr/>
            </a:lvl1pPr>
          </a:lstStyle>
          <a:p>
            <a:pPr>
              <a:defRPr/>
            </a:pPr>
            <a:r>
              <a:rPr lang="en-US" smtClean="0"/>
              <a:t>12/01/2011 Ken Donohoo</a:t>
            </a:r>
            <a:endParaRPr lang="en-US"/>
          </a:p>
        </p:txBody>
      </p:sp>
      <p:sp>
        <p:nvSpPr>
          <p:cNvPr id="4" name="Rectangle 18"/>
          <p:cNvSpPr>
            <a:spLocks noGrp="1" noChangeArrowheads="1"/>
          </p:cNvSpPr>
          <p:nvPr>
            <p:ph type="sldNum" sz="quarter" idx="12"/>
          </p:nvPr>
        </p:nvSpPr>
        <p:spPr>
          <a:ln/>
        </p:spPr>
        <p:txBody>
          <a:bodyPr/>
          <a:lstStyle>
            <a:lvl1pPr>
              <a:defRPr/>
            </a:lvl1pPr>
          </a:lstStyle>
          <a:p>
            <a:pPr>
              <a:defRPr/>
            </a:pPr>
            <a:fld id="{AAA9F4B6-3DD6-4815-9694-5EF43898578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a:t>ERCOT TAC Meeting - ROS Report</a:t>
            </a:r>
          </a:p>
        </p:txBody>
      </p:sp>
      <p:sp>
        <p:nvSpPr>
          <p:cNvPr id="6" name="Rectangle 17"/>
          <p:cNvSpPr>
            <a:spLocks noGrp="1" noChangeArrowheads="1"/>
          </p:cNvSpPr>
          <p:nvPr>
            <p:ph type="dt" sz="half" idx="11"/>
          </p:nvPr>
        </p:nvSpPr>
        <p:spPr>
          <a:ln/>
        </p:spPr>
        <p:txBody>
          <a:bodyPr/>
          <a:lstStyle>
            <a:lvl1pPr>
              <a:defRPr/>
            </a:lvl1pPr>
          </a:lstStyle>
          <a:p>
            <a:pPr>
              <a:defRPr/>
            </a:pPr>
            <a:r>
              <a:rPr lang="en-US" smtClean="0"/>
              <a:t>12/01/2011 Ken Donohoo</a:t>
            </a:r>
            <a:endParaRPr lang="en-US"/>
          </a:p>
        </p:txBody>
      </p:sp>
      <p:sp>
        <p:nvSpPr>
          <p:cNvPr id="7" name="Rectangle 18"/>
          <p:cNvSpPr>
            <a:spLocks noGrp="1" noChangeArrowheads="1"/>
          </p:cNvSpPr>
          <p:nvPr>
            <p:ph type="sldNum" sz="quarter" idx="12"/>
          </p:nvPr>
        </p:nvSpPr>
        <p:spPr>
          <a:ln/>
        </p:spPr>
        <p:txBody>
          <a:bodyPr/>
          <a:lstStyle>
            <a:lvl1pPr>
              <a:defRPr/>
            </a:lvl1pPr>
          </a:lstStyle>
          <a:p>
            <a:pPr>
              <a:defRPr/>
            </a:pPr>
            <a:fld id="{8697EBFF-B5C1-4210-95B0-CF843116E46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a:t>ERCOT TAC Meeting - ROS Report</a:t>
            </a:r>
          </a:p>
        </p:txBody>
      </p:sp>
      <p:sp>
        <p:nvSpPr>
          <p:cNvPr id="6" name="Rectangle 17"/>
          <p:cNvSpPr>
            <a:spLocks noGrp="1" noChangeArrowheads="1"/>
          </p:cNvSpPr>
          <p:nvPr>
            <p:ph type="dt" sz="half" idx="11"/>
          </p:nvPr>
        </p:nvSpPr>
        <p:spPr>
          <a:ln/>
        </p:spPr>
        <p:txBody>
          <a:bodyPr/>
          <a:lstStyle>
            <a:lvl1pPr>
              <a:defRPr/>
            </a:lvl1pPr>
          </a:lstStyle>
          <a:p>
            <a:pPr>
              <a:defRPr/>
            </a:pPr>
            <a:r>
              <a:rPr lang="en-US" smtClean="0"/>
              <a:t>12/01/2011 Ken Donohoo</a:t>
            </a:r>
            <a:endParaRPr lang="en-US"/>
          </a:p>
        </p:txBody>
      </p:sp>
      <p:sp>
        <p:nvSpPr>
          <p:cNvPr id="7" name="Rectangle 18"/>
          <p:cNvSpPr>
            <a:spLocks noGrp="1" noChangeArrowheads="1"/>
          </p:cNvSpPr>
          <p:nvPr>
            <p:ph type="sldNum" sz="quarter" idx="12"/>
          </p:nvPr>
        </p:nvSpPr>
        <p:spPr>
          <a:ln/>
        </p:spPr>
        <p:txBody>
          <a:bodyPr/>
          <a:lstStyle>
            <a:lvl1pPr>
              <a:defRPr/>
            </a:lvl1pPr>
          </a:lstStyle>
          <a:p>
            <a:pPr>
              <a:defRPr/>
            </a:pPr>
            <a:fld id="{E9B3B14E-1EC4-4BC1-9AE2-C430BFDE755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00025" y="222250"/>
            <a:ext cx="8772525"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180975" y="1422400"/>
            <a:ext cx="8780463" cy="4829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ftr" sz="quarter" idx="3"/>
          </p:nvPr>
        </p:nvSpPr>
        <p:spPr bwMode="auto">
          <a:xfrm>
            <a:off x="5580063" y="6559550"/>
            <a:ext cx="3403600" cy="122238"/>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lgn="r">
              <a:defRPr sz="800"/>
            </a:lvl1pPr>
          </a:lstStyle>
          <a:p>
            <a:pPr>
              <a:defRPr/>
            </a:pPr>
            <a:r>
              <a:rPr lang="en-US"/>
              <a:t>ERCOT TAC Meeting - ROS Report</a:t>
            </a:r>
          </a:p>
        </p:txBody>
      </p:sp>
      <p:grpSp>
        <p:nvGrpSpPr>
          <p:cNvPr id="2" name="Group 19"/>
          <p:cNvGrpSpPr>
            <a:grpSpLocks/>
          </p:cNvGrpSpPr>
          <p:nvPr userDrawn="1"/>
        </p:nvGrpSpPr>
        <p:grpSpPr bwMode="auto">
          <a:xfrm>
            <a:off x="55563" y="87313"/>
            <a:ext cx="9043987" cy="6702425"/>
            <a:chOff x="35" y="55"/>
            <a:chExt cx="5697" cy="4222"/>
          </a:xfrm>
        </p:grpSpPr>
        <p:sp>
          <p:nvSpPr>
            <p:cNvPr id="1032" name="Rectangle 8"/>
            <p:cNvSpPr>
              <a:spLocks noChangeArrowheads="1"/>
            </p:cNvSpPr>
            <p:nvPr userDrawn="1"/>
          </p:nvSpPr>
          <p:spPr bwMode="auto">
            <a:xfrm>
              <a:off x="88" y="55"/>
              <a:ext cx="5589" cy="4222"/>
            </a:xfrm>
            <a:prstGeom prst="rect">
              <a:avLst/>
            </a:prstGeom>
            <a:noFill/>
            <a:ln w="19050">
              <a:solidFill>
                <a:schemeClr val="hlink"/>
              </a:solidFill>
              <a:miter lim="800000"/>
              <a:headEnd/>
              <a:tailEnd/>
            </a:ln>
            <a:effectLst/>
          </p:spPr>
          <p:txBody>
            <a:bodyPr wrap="none" anchor="ctr"/>
            <a:lstStyle/>
            <a:p>
              <a:pPr>
                <a:defRPr/>
              </a:pPr>
              <a:endParaRPr lang="en-US"/>
            </a:p>
          </p:txBody>
        </p:sp>
        <p:sp>
          <p:nvSpPr>
            <p:cNvPr id="1037" name="Rectangle 13"/>
            <p:cNvSpPr>
              <a:spLocks noChangeArrowheads="1"/>
            </p:cNvSpPr>
            <p:nvPr userDrawn="1"/>
          </p:nvSpPr>
          <p:spPr bwMode="auto">
            <a:xfrm>
              <a:off x="35" y="111"/>
              <a:ext cx="5697" cy="4112"/>
            </a:xfrm>
            <a:prstGeom prst="rect">
              <a:avLst/>
            </a:prstGeom>
            <a:noFill/>
            <a:ln w="19050">
              <a:solidFill>
                <a:schemeClr val="hlink"/>
              </a:solidFill>
              <a:miter lim="800000"/>
              <a:headEnd/>
              <a:tailEnd/>
            </a:ln>
            <a:effectLst/>
          </p:spPr>
          <p:txBody>
            <a:bodyPr wrap="none" anchor="ctr"/>
            <a:lstStyle/>
            <a:p>
              <a:pPr>
                <a:defRPr/>
              </a:pPr>
              <a:endParaRPr lang="en-US"/>
            </a:p>
          </p:txBody>
        </p:sp>
        <p:sp>
          <p:nvSpPr>
            <p:cNvPr id="1031" name="Rectangle 7"/>
            <p:cNvSpPr>
              <a:spLocks noChangeArrowheads="1"/>
            </p:cNvSpPr>
            <p:nvPr userDrawn="1"/>
          </p:nvSpPr>
          <p:spPr bwMode="auto">
            <a:xfrm>
              <a:off x="62" y="83"/>
              <a:ext cx="5643" cy="4168"/>
            </a:xfrm>
            <a:prstGeom prst="rect">
              <a:avLst/>
            </a:prstGeom>
            <a:noFill/>
            <a:ln w="38100">
              <a:solidFill>
                <a:schemeClr val="accent2"/>
              </a:solidFill>
              <a:miter lim="800000"/>
              <a:headEnd/>
              <a:tailEnd/>
            </a:ln>
            <a:effectLst/>
          </p:spPr>
          <p:txBody>
            <a:bodyPr wrap="none" anchor="ctr"/>
            <a:lstStyle/>
            <a:p>
              <a:pPr algn="ctr">
                <a:defRPr/>
              </a:pPr>
              <a:r>
                <a:rPr lang="en-US"/>
                <a:t>  </a:t>
              </a:r>
            </a:p>
          </p:txBody>
        </p:sp>
      </p:grpSp>
      <p:sp>
        <p:nvSpPr>
          <p:cNvPr id="1041" name="Rectangle 17"/>
          <p:cNvSpPr>
            <a:spLocks noGrp="1" noChangeArrowheads="1"/>
          </p:cNvSpPr>
          <p:nvPr>
            <p:ph type="dt" sz="half" idx="2"/>
          </p:nvPr>
        </p:nvSpPr>
        <p:spPr bwMode="auto">
          <a:xfrm>
            <a:off x="165100" y="6556375"/>
            <a:ext cx="2133600" cy="122238"/>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defRPr sz="800"/>
            </a:lvl1pPr>
          </a:lstStyle>
          <a:p>
            <a:pPr>
              <a:defRPr/>
            </a:pPr>
            <a:r>
              <a:rPr lang="en-US" smtClean="0"/>
              <a:t>12/01/2011 Ken Donohoo</a:t>
            </a:r>
            <a:endParaRPr lang="en-US"/>
          </a:p>
        </p:txBody>
      </p:sp>
      <p:sp>
        <p:nvSpPr>
          <p:cNvPr id="1042" name="Rectangle 18"/>
          <p:cNvSpPr>
            <a:spLocks noGrp="1" noChangeArrowheads="1"/>
          </p:cNvSpPr>
          <p:nvPr>
            <p:ph type="sldNum" sz="quarter" idx="4"/>
          </p:nvPr>
        </p:nvSpPr>
        <p:spPr bwMode="auto">
          <a:xfrm>
            <a:off x="6845300" y="6397625"/>
            <a:ext cx="2133600" cy="152400"/>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lgn="r">
              <a:defRPr sz="1000"/>
            </a:lvl1pPr>
          </a:lstStyle>
          <a:p>
            <a:pPr>
              <a:defRPr/>
            </a:pPr>
            <a:fld id="{7ED833A6-7345-4AB5-825A-A82501380F0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rtl="0" eaLnBrk="0" fontAlgn="base" hangingPunct="0">
        <a:spcBef>
          <a:spcPct val="0"/>
        </a:spcBef>
        <a:spcAft>
          <a:spcPct val="0"/>
        </a:spcAft>
        <a:defRPr sz="4000">
          <a:solidFill>
            <a:schemeClr val="accent2"/>
          </a:solidFill>
          <a:latin typeface="+mj-lt"/>
          <a:ea typeface="+mj-ea"/>
          <a:cs typeface="+mj-cs"/>
        </a:defRPr>
      </a:lvl1pPr>
      <a:lvl2pPr algn="ctr" rtl="0" eaLnBrk="0" fontAlgn="base" hangingPunct="0">
        <a:spcBef>
          <a:spcPct val="0"/>
        </a:spcBef>
        <a:spcAft>
          <a:spcPct val="0"/>
        </a:spcAft>
        <a:defRPr sz="4000">
          <a:solidFill>
            <a:schemeClr val="accent2"/>
          </a:solidFill>
          <a:latin typeface="Arial" charset="0"/>
        </a:defRPr>
      </a:lvl2pPr>
      <a:lvl3pPr algn="ctr" rtl="0" eaLnBrk="0" fontAlgn="base" hangingPunct="0">
        <a:spcBef>
          <a:spcPct val="0"/>
        </a:spcBef>
        <a:spcAft>
          <a:spcPct val="0"/>
        </a:spcAft>
        <a:defRPr sz="4000">
          <a:solidFill>
            <a:schemeClr val="accent2"/>
          </a:solidFill>
          <a:latin typeface="Arial" charset="0"/>
        </a:defRPr>
      </a:lvl3pPr>
      <a:lvl4pPr algn="ctr" rtl="0" eaLnBrk="0" fontAlgn="base" hangingPunct="0">
        <a:spcBef>
          <a:spcPct val="0"/>
        </a:spcBef>
        <a:spcAft>
          <a:spcPct val="0"/>
        </a:spcAft>
        <a:defRPr sz="4000">
          <a:solidFill>
            <a:schemeClr val="accent2"/>
          </a:solidFill>
          <a:latin typeface="Arial" charset="0"/>
        </a:defRPr>
      </a:lvl4pPr>
      <a:lvl5pPr algn="ctr" rtl="0" eaLnBrk="0" fontAlgn="base" hangingPunct="0">
        <a:spcBef>
          <a:spcPct val="0"/>
        </a:spcBef>
        <a:spcAft>
          <a:spcPct val="0"/>
        </a:spcAft>
        <a:defRPr sz="4000">
          <a:solidFill>
            <a:schemeClr val="accent2"/>
          </a:solidFill>
          <a:latin typeface="Arial" charset="0"/>
        </a:defRPr>
      </a:lvl5pPr>
      <a:lvl6pPr marL="457200" algn="ctr" rtl="0" fontAlgn="base">
        <a:spcBef>
          <a:spcPct val="0"/>
        </a:spcBef>
        <a:spcAft>
          <a:spcPct val="0"/>
        </a:spcAft>
        <a:defRPr sz="4000">
          <a:solidFill>
            <a:schemeClr val="accent2"/>
          </a:solidFill>
          <a:latin typeface="Arial" charset="0"/>
        </a:defRPr>
      </a:lvl6pPr>
      <a:lvl7pPr marL="914400" algn="ctr" rtl="0" fontAlgn="base">
        <a:spcBef>
          <a:spcPct val="0"/>
        </a:spcBef>
        <a:spcAft>
          <a:spcPct val="0"/>
        </a:spcAft>
        <a:defRPr sz="4000">
          <a:solidFill>
            <a:schemeClr val="accent2"/>
          </a:solidFill>
          <a:latin typeface="Arial" charset="0"/>
        </a:defRPr>
      </a:lvl7pPr>
      <a:lvl8pPr marL="1371600" algn="ctr" rtl="0" fontAlgn="base">
        <a:spcBef>
          <a:spcPct val="0"/>
        </a:spcBef>
        <a:spcAft>
          <a:spcPct val="0"/>
        </a:spcAft>
        <a:defRPr sz="4000">
          <a:solidFill>
            <a:schemeClr val="accent2"/>
          </a:solidFill>
          <a:latin typeface="Arial" charset="0"/>
        </a:defRPr>
      </a:lvl8pPr>
      <a:lvl9pPr marL="1828800" algn="ctr" rtl="0" fontAlgn="base">
        <a:spcBef>
          <a:spcPct val="0"/>
        </a:spcBef>
        <a:spcAft>
          <a:spcPct val="0"/>
        </a:spcAft>
        <a:defRPr sz="4000">
          <a:solidFill>
            <a:schemeClr val="accent2"/>
          </a:solidFill>
          <a:latin typeface="Arial" charset="0"/>
        </a:defRPr>
      </a:lvl9pPr>
    </p:titleStyle>
    <p:bodyStyle>
      <a:lvl1pPr marL="342900" indent="-342900" algn="l" rtl="0" eaLnBrk="0" fontAlgn="base" hangingPunct="0">
        <a:spcBef>
          <a:spcPct val="20000"/>
        </a:spcBef>
        <a:spcAft>
          <a:spcPct val="0"/>
        </a:spcAft>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b="1">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7"/>
          <p:cNvSpPr>
            <a:spLocks noChangeArrowheads="1"/>
          </p:cNvSpPr>
          <p:nvPr/>
        </p:nvSpPr>
        <p:spPr bwMode="auto">
          <a:xfrm>
            <a:off x="239713" y="457200"/>
            <a:ext cx="8651875" cy="3886200"/>
          </a:xfrm>
          <a:prstGeom prst="rect">
            <a:avLst/>
          </a:prstGeom>
          <a:noFill/>
          <a:ln w="9525">
            <a:noFill/>
            <a:miter lim="800000"/>
            <a:headEnd/>
            <a:tailEnd/>
          </a:ln>
        </p:spPr>
        <p:txBody>
          <a:bodyPr anchor="ctr"/>
          <a:lstStyle/>
          <a:p>
            <a:pPr algn="ctr"/>
            <a:r>
              <a:rPr lang="en-US" sz="4000" b="1" dirty="0">
                <a:solidFill>
                  <a:schemeClr val="accent2"/>
                </a:solidFill>
              </a:rPr>
              <a:t>RELIABILITY AND OPERATIONS SUBCOMMITTEE</a:t>
            </a:r>
            <a:br>
              <a:rPr lang="en-US" sz="4000" b="1" dirty="0">
                <a:solidFill>
                  <a:schemeClr val="accent2"/>
                </a:solidFill>
              </a:rPr>
            </a:br>
            <a:r>
              <a:rPr lang="en-US" sz="4000" b="1" dirty="0">
                <a:solidFill>
                  <a:schemeClr val="accent2"/>
                </a:solidFill>
              </a:rPr>
              <a:t>Report to TAC</a:t>
            </a:r>
            <a:r>
              <a:rPr lang="en-US" sz="2400" b="1" dirty="0"/>
              <a:t/>
            </a:r>
            <a:br>
              <a:rPr lang="en-US" sz="2400" b="1" dirty="0"/>
            </a:br>
            <a:r>
              <a:rPr lang="en-US" b="1" dirty="0"/>
              <a:t/>
            </a:r>
            <a:br>
              <a:rPr lang="en-US" b="1" dirty="0"/>
            </a:br>
            <a:r>
              <a:rPr lang="en-US" b="1" dirty="0"/>
              <a:t>Austin, TX</a:t>
            </a:r>
            <a:br>
              <a:rPr lang="en-US" b="1" dirty="0"/>
            </a:br>
            <a:r>
              <a:rPr lang="en-US" b="1" dirty="0" smtClean="0"/>
              <a:t>December 1, </a:t>
            </a:r>
            <a:r>
              <a:rPr lang="en-US" b="1" dirty="0"/>
              <a:t>2011</a:t>
            </a:r>
          </a:p>
        </p:txBody>
      </p:sp>
      <p:sp>
        <p:nvSpPr>
          <p:cNvPr id="2051" name="Rectangle 8"/>
          <p:cNvSpPr>
            <a:spLocks noChangeArrowheads="1"/>
          </p:cNvSpPr>
          <p:nvPr/>
        </p:nvSpPr>
        <p:spPr bwMode="auto">
          <a:xfrm>
            <a:off x="1389063" y="4538663"/>
            <a:ext cx="6400800" cy="1597025"/>
          </a:xfrm>
          <a:prstGeom prst="rect">
            <a:avLst/>
          </a:prstGeom>
          <a:noFill/>
          <a:ln w="9525">
            <a:noFill/>
            <a:miter lim="800000"/>
            <a:headEnd/>
            <a:tailEnd/>
          </a:ln>
        </p:spPr>
        <p:txBody>
          <a:bodyPr/>
          <a:lstStyle/>
          <a:p>
            <a:pPr algn="ctr"/>
            <a:r>
              <a:rPr lang="en-US" sz="2400" b="1"/>
              <a:t>Kenneth A. Donohoo, P.E.</a:t>
            </a:r>
          </a:p>
          <a:p>
            <a:pPr algn="ctr"/>
            <a:r>
              <a:rPr lang="en-US" sz="2000"/>
              <a:t>Chairperson</a:t>
            </a:r>
          </a:p>
          <a:p>
            <a:pPr algn="ctr"/>
            <a:r>
              <a:rPr lang="en-US" sz="2000"/>
              <a:t>Oncor Electric Delivery Company LLC</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Footer Placeholder 3"/>
          <p:cNvSpPr>
            <a:spLocks noGrp="1"/>
          </p:cNvSpPr>
          <p:nvPr>
            <p:ph type="ftr" sz="quarter" idx="10"/>
          </p:nvPr>
        </p:nvSpPr>
        <p:spPr>
          <a:noFill/>
        </p:spPr>
        <p:txBody>
          <a:bodyPr/>
          <a:lstStyle/>
          <a:p>
            <a:r>
              <a:rPr lang="en-US" smtClean="0"/>
              <a:t>ERCOT TAC Meeting - ROS Report</a:t>
            </a:r>
          </a:p>
        </p:txBody>
      </p:sp>
      <p:sp>
        <p:nvSpPr>
          <p:cNvPr id="3075" name="Date Placeholder 4"/>
          <p:cNvSpPr>
            <a:spLocks noGrp="1"/>
          </p:cNvSpPr>
          <p:nvPr>
            <p:ph type="dt" sz="quarter" idx="11"/>
          </p:nvPr>
        </p:nvSpPr>
        <p:spPr>
          <a:noFill/>
        </p:spPr>
        <p:txBody>
          <a:bodyPr/>
          <a:lstStyle/>
          <a:p>
            <a:r>
              <a:rPr lang="en-US" dirty="0" smtClean="0"/>
              <a:t>12/01/2011 Ken Donohoo</a:t>
            </a:r>
            <a:endParaRPr lang="en-US" dirty="0" smtClean="0"/>
          </a:p>
        </p:txBody>
      </p:sp>
      <p:sp>
        <p:nvSpPr>
          <p:cNvPr id="3076" name="Slide Number Placeholder 5"/>
          <p:cNvSpPr>
            <a:spLocks noGrp="1"/>
          </p:cNvSpPr>
          <p:nvPr>
            <p:ph type="sldNum" sz="quarter" idx="12"/>
          </p:nvPr>
        </p:nvSpPr>
        <p:spPr>
          <a:noFill/>
        </p:spPr>
        <p:txBody>
          <a:bodyPr/>
          <a:lstStyle/>
          <a:p>
            <a:fld id="{6E9202FC-1E62-479A-A493-508A8B8313FF}" type="slidenum">
              <a:rPr lang="en-US" smtClean="0"/>
              <a:pPr/>
              <a:t>2</a:t>
            </a:fld>
            <a:endParaRPr lang="en-US" smtClean="0"/>
          </a:p>
        </p:txBody>
      </p:sp>
      <p:sp>
        <p:nvSpPr>
          <p:cNvPr id="3077" name="Rectangle 2"/>
          <p:cNvSpPr>
            <a:spLocks noGrp="1" noChangeArrowheads="1"/>
          </p:cNvSpPr>
          <p:nvPr>
            <p:ph type="title"/>
          </p:nvPr>
        </p:nvSpPr>
        <p:spPr>
          <a:xfrm>
            <a:off x="200025" y="222250"/>
            <a:ext cx="8772525" cy="639763"/>
          </a:xfrm>
        </p:spPr>
        <p:txBody>
          <a:bodyPr/>
          <a:lstStyle/>
          <a:p>
            <a:pPr eaLnBrk="1" hangingPunct="1"/>
            <a:r>
              <a:rPr lang="en-US" sz="3600" b="1" dirty="0" smtClean="0"/>
              <a:t>TAC Voting Items</a:t>
            </a:r>
          </a:p>
        </p:txBody>
      </p:sp>
      <p:sp>
        <p:nvSpPr>
          <p:cNvPr id="3078" name="Rectangle 3"/>
          <p:cNvSpPr>
            <a:spLocks noGrp="1" noChangeArrowheads="1"/>
          </p:cNvSpPr>
          <p:nvPr>
            <p:ph type="body" idx="1"/>
          </p:nvPr>
        </p:nvSpPr>
        <p:spPr>
          <a:xfrm>
            <a:off x="192088" y="969963"/>
            <a:ext cx="8780462" cy="5484812"/>
          </a:xfrm>
        </p:spPr>
        <p:txBody>
          <a:bodyPr/>
          <a:lstStyle/>
          <a:p>
            <a:pPr eaLnBrk="1" hangingPunct="1">
              <a:lnSpc>
                <a:spcPct val="90000"/>
              </a:lnSpc>
              <a:spcBef>
                <a:spcPct val="0"/>
              </a:spcBef>
            </a:pPr>
            <a:r>
              <a:rPr lang="en-US" dirty="0" smtClean="0">
                <a:latin typeface="Tahoma" pitchFamily="34" charset="0"/>
                <a:cs typeface="Tahoma" pitchFamily="34" charset="0"/>
              </a:rPr>
              <a:t>NOGRR082</a:t>
            </a:r>
            <a:r>
              <a:rPr lang="en-US" dirty="0" smtClean="0">
                <a:latin typeface="Tahoma" pitchFamily="34" charset="0"/>
                <a:cs typeface="Tahoma" pitchFamily="34" charset="0"/>
              </a:rPr>
              <a:t>, Synchronization with NPRR258 and Alignment of Primary Frequency Response Test Procedures – </a:t>
            </a:r>
            <a:r>
              <a:rPr lang="en-US" dirty="0" smtClean="0">
                <a:latin typeface="Tahoma" pitchFamily="34" charset="0"/>
                <a:cs typeface="Tahoma" pitchFamily="34" charset="0"/>
              </a:rPr>
              <a:t>URGENT</a:t>
            </a:r>
          </a:p>
          <a:p>
            <a:pPr eaLnBrk="1" hangingPunct="1">
              <a:lnSpc>
                <a:spcPct val="90000"/>
              </a:lnSpc>
              <a:spcBef>
                <a:spcPct val="0"/>
              </a:spcBef>
            </a:pPr>
            <a:r>
              <a:rPr lang="en-US" dirty="0" smtClean="0">
                <a:latin typeface="Tahoma" pitchFamily="34" charset="0"/>
                <a:cs typeface="Tahoma" pitchFamily="34" charset="0"/>
              </a:rPr>
              <a:t>NPRR315</a:t>
            </a:r>
            <a:r>
              <a:rPr lang="en-US" dirty="0" smtClean="0">
                <a:latin typeface="Tahoma" pitchFamily="34" charset="0"/>
                <a:cs typeface="Tahoma" pitchFamily="34" charset="0"/>
              </a:rPr>
              <a:t>, Revision of Responsive Reserve Measure to High Emergency Limit (formerly “Revision of Responsive Reserve Measure to Net Dependable Capability</a:t>
            </a:r>
            <a:r>
              <a:rPr lang="en-US" dirty="0" smtClean="0">
                <a:latin typeface="Tahoma" pitchFamily="34" charset="0"/>
                <a:cs typeface="Tahoma" pitchFamily="34" charset="0"/>
              </a:rPr>
              <a:t>”)</a:t>
            </a:r>
          </a:p>
          <a:p>
            <a:pPr lvl="1" eaLnBrk="1" hangingPunct="1">
              <a:lnSpc>
                <a:spcPct val="90000"/>
              </a:lnSpc>
              <a:spcBef>
                <a:spcPct val="0"/>
              </a:spcBef>
            </a:pPr>
            <a:r>
              <a:rPr lang="en-US" dirty="0" smtClean="0">
                <a:latin typeface="Tahoma" pitchFamily="34" charset="0"/>
                <a:cs typeface="Tahoma" pitchFamily="34" charset="0"/>
              </a:rPr>
              <a:t>ROS Rejected</a:t>
            </a:r>
          </a:p>
          <a:p>
            <a:pPr lvl="1" eaLnBrk="1" hangingPunct="1">
              <a:lnSpc>
                <a:spcPct val="90000"/>
              </a:lnSpc>
              <a:spcBef>
                <a:spcPct val="0"/>
              </a:spcBef>
            </a:pPr>
            <a:r>
              <a:rPr lang="en-US" dirty="0" smtClean="0">
                <a:latin typeface="Tahoma" pitchFamily="34" charset="0"/>
                <a:cs typeface="Tahoma" pitchFamily="34" charset="0"/>
              </a:rPr>
              <a:t>Clayton Greer writing new NPRR</a:t>
            </a:r>
            <a:endParaRPr lang="en-US" dirty="0" smtClean="0">
              <a:latin typeface="Tahoma" pitchFamily="34" charset="0"/>
              <a:cs typeface="Tahoma" pitchFamily="34" charset="0"/>
            </a:endParaRPr>
          </a:p>
          <a:p>
            <a:pPr eaLnBrk="1" hangingPunct="1">
              <a:lnSpc>
                <a:spcPct val="90000"/>
              </a:lnSpc>
              <a:spcBef>
                <a:spcPct val="0"/>
              </a:spcBef>
            </a:pPr>
            <a:endParaRPr lang="en-US" sz="2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Footer Placeholder 3"/>
          <p:cNvSpPr>
            <a:spLocks noGrp="1"/>
          </p:cNvSpPr>
          <p:nvPr>
            <p:ph type="ftr" sz="quarter" idx="10"/>
          </p:nvPr>
        </p:nvSpPr>
        <p:spPr>
          <a:noFill/>
        </p:spPr>
        <p:txBody>
          <a:bodyPr/>
          <a:lstStyle/>
          <a:p>
            <a:r>
              <a:rPr lang="en-US" smtClean="0"/>
              <a:t>ERCOT TAC Meeting - ROS Report</a:t>
            </a:r>
          </a:p>
        </p:txBody>
      </p:sp>
      <p:sp>
        <p:nvSpPr>
          <p:cNvPr id="3075" name="Date Placeholder 4"/>
          <p:cNvSpPr>
            <a:spLocks noGrp="1"/>
          </p:cNvSpPr>
          <p:nvPr>
            <p:ph type="dt" sz="quarter" idx="11"/>
          </p:nvPr>
        </p:nvSpPr>
        <p:spPr>
          <a:noFill/>
        </p:spPr>
        <p:txBody>
          <a:bodyPr/>
          <a:lstStyle/>
          <a:p>
            <a:r>
              <a:rPr lang="en-US" smtClean="0"/>
              <a:t>12/01/2011 Ken Donohoo</a:t>
            </a:r>
            <a:endParaRPr lang="en-US" smtClean="0"/>
          </a:p>
        </p:txBody>
      </p:sp>
      <p:sp>
        <p:nvSpPr>
          <p:cNvPr id="3076" name="Slide Number Placeholder 5"/>
          <p:cNvSpPr>
            <a:spLocks noGrp="1"/>
          </p:cNvSpPr>
          <p:nvPr>
            <p:ph type="sldNum" sz="quarter" idx="12"/>
          </p:nvPr>
        </p:nvSpPr>
        <p:spPr>
          <a:noFill/>
        </p:spPr>
        <p:txBody>
          <a:bodyPr/>
          <a:lstStyle/>
          <a:p>
            <a:fld id="{BEB40C7C-66F8-4A62-940C-1FF46CFC641F}" type="slidenum">
              <a:rPr lang="en-US" smtClean="0"/>
              <a:pPr/>
              <a:t>3</a:t>
            </a:fld>
            <a:endParaRPr lang="en-US" smtClean="0"/>
          </a:p>
        </p:txBody>
      </p:sp>
      <p:sp>
        <p:nvSpPr>
          <p:cNvPr id="3077" name="Rectangle 2"/>
          <p:cNvSpPr>
            <a:spLocks noGrp="1" noChangeArrowheads="1"/>
          </p:cNvSpPr>
          <p:nvPr>
            <p:ph type="title"/>
          </p:nvPr>
        </p:nvSpPr>
        <p:spPr>
          <a:xfrm>
            <a:off x="200025" y="222250"/>
            <a:ext cx="8772525" cy="639763"/>
          </a:xfrm>
        </p:spPr>
        <p:txBody>
          <a:bodyPr/>
          <a:lstStyle/>
          <a:p>
            <a:pPr eaLnBrk="1" hangingPunct="1"/>
            <a:r>
              <a:rPr lang="en-US" sz="3600" b="1" smtClean="0"/>
              <a:t>ERCOT Board Resolution</a:t>
            </a:r>
          </a:p>
        </p:txBody>
      </p:sp>
      <p:sp>
        <p:nvSpPr>
          <p:cNvPr id="3078" name="Rectangle 3"/>
          <p:cNvSpPr>
            <a:spLocks noGrp="1" noChangeArrowheads="1"/>
          </p:cNvSpPr>
          <p:nvPr>
            <p:ph type="body" idx="1"/>
          </p:nvPr>
        </p:nvSpPr>
        <p:spPr>
          <a:xfrm>
            <a:off x="192088" y="969963"/>
            <a:ext cx="8780462" cy="5484812"/>
          </a:xfrm>
        </p:spPr>
        <p:txBody>
          <a:bodyPr/>
          <a:lstStyle/>
          <a:p>
            <a:pPr eaLnBrk="1" hangingPunct="1">
              <a:spcBef>
                <a:spcPct val="0"/>
              </a:spcBef>
              <a:spcAft>
                <a:spcPts val="600"/>
              </a:spcAft>
              <a:buFontTx/>
              <a:buNone/>
            </a:pPr>
            <a:r>
              <a:rPr lang="en-US" sz="2600" smtClean="0">
                <a:latin typeface="Tahoma" pitchFamily="34" charset="0"/>
              </a:rPr>
              <a:t>May 17, 2011 Board Resolution:</a:t>
            </a:r>
          </a:p>
          <a:p>
            <a:pPr eaLnBrk="1" hangingPunct="1">
              <a:spcBef>
                <a:spcPct val="0"/>
              </a:spcBef>
              <a:spcAft>
                <a:spcPts val="600"/>
              </a:spcAft>
              <a:buFontTx/>
              <a:buNone/>
            </a:pPr>
            <a:r>
              <a:rPr lang="en-US" b="0" smtClean="0">
                <a:latin typeface="Tahoma" pitchFamily="34" charset="0"/>
              </a:rPr>
              <a:t>	THEREFORE be it RESOLVED, that the ERCOT Board hereby approves the revised ERCOT Business Practice, Setting the Shadow Price Caps and Power Balance Penalties in Security Constrained Economic Dispatch, as described in Attachment A to be effective on May 25, 2011, and directs the Technical Advisory Committee (TAC) to report back to the ERCOT Board on the following: (1) a recommendation for a holistic methodology for setting appropriate Shadow Price caps for constraints not resolvable by Security Constrained Economic Dispatch (SCED) and </a:t>
            </a:r>
            <a:r>
              <a:rPr lang="en-US" smtClean="0">
                <a:latin typeface="Tahoma" pitchFamily="34" charset="0"/>
              </a:rPr>
              <a:t>(2) a recommendation for addressing gaps between operations and planning processes to be able to identify constraints not resolvable by SCED.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oter Placeholder 3"/>
          <p:cNvSpPr>
            <a:spLocks noGrp="1"/>
          </p:cNvSpPr>
          <p:nvPr>
            <p:ph type="ftr" sz="quarter" idx="10"/>
          </p:nvPr>
        </p:nvSpPr>
        <p:spPr>
          <a:noFill/>
        </p:spPr>
        <p:txBody>
          <a:bodyPr/>
          <a:lstStyle/>
          <a:p>
            <a:r>
              <a:rPr lang="en-US" smtClean="0"/>
              <a:t>ERCOT TAC Meeting - ROS Report</a:t>
            </a:r>
          </a:p>
        </p:txBody>
      </p:sp>
      <p:sp>
        <p:nvSpPr>
          <p:cNvPr id="8195" name="Date Placeholder 4"/>
          <p:cNvSpPr>
            <a:spLocks noGrp="1"/>
          </p:cNvSpPr>
          <p:nvPr>
            <p:ph type="dt" sz="quarter" idx="11"/>
          </p:nvPr>
        </p:nvSpPr>
        <p:spPr>
          <a:noFill/>
        </p:spPr>
        <p:txBody>
          <a:bodyPr/>
          <a:lstStyle/>
          <a:p>
            <a:r>
              <a:rPr lang="en-US" smtClean="0"/>
              <a:t>12/01/2011 Ken Donohoo</a:t>
            </a:r>
            <a:endParaRPr lang="en-US" smtClean="0"/>
          </a:p>
        </p:txBody>
      </p:sp>
      <p:sp>
        <p:nvSpPr>
          <p:cNvPr id="8196" name="Slide Number Placeholder 5"/>
          <p:cNvSpPr>
            <a:spLocks noGrp="1"/>
          </p:cNvSpPr>
          <p:nvPr>
            <p:ph type="sldNum" sz="quarter" idx="12"/>
          </p:nvPr>
        </p:nvSpPr>
        <p:spPr>
          <a:noFill/>
        </p:spPr>
        <p:txBody>
          <a:bodyPr/>
          <a:lstStyle/>
          <a:p>
            <a:fld id="{B523C087-3B6B-42A8-81EA-776BAD67FAB6}" type="slidenum">
              <a:rPr lang="en-US" smtClean="0"/>
              <a:pPr/>
              <a:t>4</a:t>
            </a:fld>
            <a:endParaRPr lang="en-US" smtClean="0"/>
          </a:p>
        </p:txBody>
      </p:sp>
      <p:sp>
        <p:nvSpPr>
          <p:cNvPr id="8197" name="Rectangle 2"/>
          <p:cNvSpPr>
            <a:spLocks noGrp="1" noChangeArrowheads="1"/>
          </p:cNvSpPr>
          <p:nvPr>
            <p:ph type="title"/>
          </p:nvPr>
        </p:nvSpPr>
        <p:spPr>
          <a:xfrm>
            <a:off x="200025" y="222250"/>
            <a:ext cx="8772525" cy="639763"/>
          </a:xfrm>
        </p:spPr>
        <p:txBody>
          <a:bodyPr/>
          <a:lstStyle/>
          <a:p>
            <a:pPr eaLnBrk="1" hangingPunct="1"/>
            <a:r>
              <a:rPr lang="en-US" sz="3600" b="1" dirty="0" smtClean="0"/>
              <a:t>What are the operating/planning gaps?</a:t>
            </a:r>
          </a:p>
        </p:txBody>
      </p:sp>
      <p:sp>
        <p:nvSpPr>
          <p:cNvPr id="8198" name="Rectangle 3"/>
          <p:cNvSpPr>
            <a:spLocks noGrp="1" noChangeArrowheads="1"/>
          </p:cNvSpPr>
          <p:nvPr>
            <p:ph type="body" idx="1"/>
          </p:nvPr>
        </p:nvSpPr>
        <p:spPr>
          <a:xfrm>
            <a:off x="192088" y="969963"/>
            <a:ext cx="8780462" cy="5484812"/>
          </a:xfrm>
        </p:spPr>
        <p:txBody>
          <a:bodyPr/>
          <a:lstStyle/>
          <a:p>
            <a:pPr eaLnBrk="1" hangingPunct="1">
              <a:spcBef>
                <a:spcPct val="0"/>
              </a:spcBef>
            </a:pPr>
            <a:r>
              <a:rPr lang="en-US" sz="2600" dirty="0" smtClean="0">
                <a:latin typeface="Tahoma" pitchFamily="34" charset="0"/>
              </a:rPr>
              <a:t>Thermal Generation Unavailability</a:t>
            </a:r>
          </a:p>
          <a:p>
            <a:pPr lvl="1" eaLnBrk="1" hangingPunct="1">
              <a:spcBef>
                <a:spcPct val="0"/>
              </a:spcBef>
            </a:pPr>
            <a:r>
              <a:rPr lang="en-US" dirty="0" smtClean="0">
                <a:latin typeface="Tahoma" pitchFamily="34" charset="0"/>
              </a:rPr>
              <a:t>Forced Outages/</a:t>
            </a:r>
            <a:r>
              <a:rPr lang="en-US" dirty="0" err="1" smtClean="0">
                <a:latin typeface="Tahoma" pitchFamily="34" charset="0"/>
              </a:rPr>
              <a:t>Derates</a:t>
            </a:r>
            <a:endParaRPr lang="en-US" dirty="0" smtClean="0">
              <a:latin typeface="Tahoma" pitchFamily="34" charset="0"/>
            </a:endParaRPr>
          </a:p>
          <a:p>
            <a:pPr lvl="1" eaLnBrk="1" hangingPunct="1">
              <a:spcBef>
                <a:spcPct val="0"/>
              </a:spcBef>
            </a:pPr>
            <a:r>
              <a:rPr lang="en-US" dirty="0" smtClean="0">
                <a:latin typeface="Tahoma" pitchFamily="34" charset="0"/>
              </a:rPr>
              <a:t>Ancillary Service</a:t>
            </a:r>
          </a:p>
          <a:p>
            <a:pPr lvl="1" eaLnBrk="1" hangingPunct="1">
              <a:spcBef>
                <a:spcPct val="0"/>
              </a:spcBef>
            </a:pPr>
            <a:r>
              <a:rPr lang="en-US" dirty="0" smtClean="0">
                <a:latin typeface="Tahoma" pitchFamily="34" charset="0"/>
              </a:rPr>
              <a:t>Environmental/Water Limits</a:t>
            </a:r>
          </a:p>
          <a:p>
            <a:pPr eaLnBrk="1" hangingPunct="1">
              <a:spcBef>
                <a:spcPct val="0"/>
              </a:spcBef>
            </a:pPr>
            <a:r>
              <a:rPr lang="en-US" sz="2600" dirty="0" smtClean="0">
                <a:latin typeface="Tahoma" pitchFamily="34" charset="0"/>
              </a:rPr>
              <a:t>Wind</a:t>
            </a:r>
          </a:p>
          <a:p>
            <a:pPr lvl="1" eaLnBrk="1" hangingPunct="1">
              <a:spcBef>
                <a:spcPct val="0"/>
              </a:spcBef>
            </a:pPr>
            <a:r>
              <a:rPr lang="en-US" dirty="0" smtClean="0">
                <a:latin typeface="Tahoma" pitchFamily="34" charset="0"/>
              </a:rPr>
              <a:t>Low/High</a:t>
            </a:r>
          </a:p>
          <a:p>
            <a:pPr lvl="1" eaLnBrk="1" hangingPunct="1">
              <a:spcBef>
                <a:spcPct val="0"/>
              </a:spcBef>
            </a:pPr>
            <a:r>
              <a:rPr lang="en-US" dirty="0" smtClean="0">
                <a:latin typeface="Tahoma" pitchFamily="34" charset="0"/>
              </a:rPr>
              <a:t>Off Peak</a:t>
            </a:r>
          </a:p>
          <a:p>
            <a:pPr lvl="1" eaLnBrk="1" hangingPunct="1">
              <a:spcBef>
                <a:spcPct val="0"/>
              </a:spcBef>
            </a:pPr>
            <a:r>
              <a:rPr lang="en-US" dirty="0" smtClean="0">
                <a:latin typeface="Tahoma" pitchFamily="34" charset="0"/>
              </a:rPr>
              <a:t>Unavailability</a:t>
            </a:r>
          </a:p>
          <a:p>
            <a:pPr eaLnBrk="1" hangingPunct="1">
              <a:spcBef>
                <a:spcPct val="0"/>
              </a:spcBef>
            </a:pPr>
            <a:r>
              <a:rPr lang="en-US" sz="2600" dirty="0" smtClean="0">
                <a:latin typeface="Tahoma" pitchFamily="34" charset="0"/>
              </a:rPr>
              <a:t>Operational Constraints/Limits</a:t>
            </a:r>
          </a:p>
          <a:p>
            <a:pPr eaLnBrk="1" hangingPunct="1">
              <a:spcBef>
                <a:spcPct val="0"/>
              </a:spcBef>
            </a:pPr>
            <a:r>
              <a:rPr lang="en-US" sz="2600" dirty="0" smtClean="0">
                <a:latin typeface="Tahoma" pitchFamily="34" charset="0"/>
              </a:rPr>
              <a:t>Transmission Maintenance Outages</a:t>
            </a:r>
          </a:p>
          <a:p>
            <a:pPr eaLnBrk="1" hangingPunct="1">
              <a:spcBef>
                <a:spcPct val="0"/>
              </a:spcBef>
            </a:pPr>
            <a:r>
              <a:rPr lang="en-US" sz="2600" dirty="0" smtClean="0">
                <a:latin typeface="Tahoma" pitchFamily="34" charset="0"/>
              </a:rPr>
              <a:t>Autotransformer Outages</a:t>
            </a:r>
          </a:p>
          <a:p>
            <a:pPr eaLnBrk="1" hangingPunct="1">
              <a:spcBef>
                <a:spcPct val="0"/>
              </a:spcBef>
            </a:pPr>
            <a:r>
              <a:rPr lang="en-US" sz="2600" dirty="0" smtClean="0">
                <a:latin typeface="Tahoma" pitchFamily="34" charset="0"/>
              </a:rPr>
              <a:t>Dynamic Line Ratings</a:t>
            </a:r>
          </a:p>
          <a:p>
            <a:pPr eaLnBrk="1" hangingPunct="1">
              <a:spcBef>
                <a:spcPct val="0"/>
              </a:spcBef>
            </a:pPr>
            <a:r>
              <a:rPr lang="en-US" sz="2600" dirty="0" smtClean="0">
                <a:latin typeface="Tahoma" pitchFamily="34" charset="0"/>
              </a:rPr>
              <a:t>Load Variability</a:t>
            </a:r>
          </a:p>
          <a:p>
            <a:pPr lvl="1" eaLnBrk="1" hangingPunct="1">
              <a:spcBef>
                <a:spcPct val="0"/>
              </a:spcBef>
              <a:buFontTx/>
              <a:buNone/>
            </a:pPr>
            <a:endParaRPr lang="en-US" sz="2600" dirty="0" smtClean="0">
              <a:latin typeface="Tahoma" pitchFamily="34" charset="0"/>
            </a:endParaRPr>
          </a:p>
          <a:p>
            <a:pPr eaLnBrk="1" hangingPunct="1">
              <a:spcBef>
                <a:spcPct val="0"/>
              </a:spcBef>
            </a:pPr>
            <a:endParaRPr lang="en-US" sz="2600" b="0" dirty="0" smtClean="0">
              <a:latin typeface="Tahoma" pitchFamily="34" charset="0"/>
            </a:endParaRPr>
          </a:p>
          <a:p>
            <a:pPr eaLnBrk="1" hangingPunct="1">
              <a:spcBef>
                <a:spcPct val="0"/>
              </a:spcBef>
              <a:buFontTx/>
              <a:buNone/>
            </a:pPr>
            <a:endParaRPr lang="en-US" sz="2600" b="0" dirty="0" smtClean="0">
              <a:latin typeface="Tahoma" pitchFamily="34" charset="0"/>
            </a:endParaRPr>
          </a:p>
          <a:p>
            <a:pPr eaLnBrk="1" hangingPunct="1">
              <a:spcBef>
                <a:spcPct val="0"/>
              </a:spcBef>
              <a:buFontTx/>
              <a:buNone/>
            </a:pPr>
            <a:endParaRPr lang="en-US" sz="2600" b="0" dirty="0" smtClean="0">
              <a:latin typeface="Tahoma" pitchFamily="34" charset="0"/>
            </a:endParaRPr>
          </a:p>
          <a:p>
            <a:pPr lvl="1" eaLnBrk="1" hangingPunct="1">
              <a:spcBef>
                <a:spcPct val="0"/>
              </a:spcBef>
            </a:pPr>
            <a:endParaRPr lang="en-US" sz="2000" b="1" dirty="0" smtClean="0">
              <a:latin typeface="Tahoma" pitchFamily="34" charset="0"/>
            </a:endParaRPr>
          </a:p>
          <a:p>
            <a:pPr lvl="1" eaLnBrk="1" hangingPunct="1">
              <a:spcBef>
                <a:spcPct val="0"/>
              </a:spcBef>
            </a:pPr>
            <a:endParaRPr lang="en-US" sz="2000" b="1" dirty="0" smtClean="0">
              <a:latin typeface="Tahoma"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Footer Placeholder 3"/>
          <p:cNvSpPr>
            <a:spLocks noGrp="1"/>
          </p:cNvSpPr>
          <p:nvPr>
            <p:ph type="ftr" sz="quarter" idx="10"/>
          </p:nvPr>
        </p:nvSpPr>
        <p:spPr>
          <a:noFill/>
        </p:spPr>
        <p:txBody>
          <a:bodyPr/>
          <a:lstStyle/>
          <a:p>
            <a:r>
              <a:rPr lang="en-US" smtClean="0"/>
              <a:t>ERCOT TAC Meeting - ROS Report</a:t>
            </a:r>
          </a:p>
        </p:txBody>
      </p:sp>
      <p:sp>
        <p:nvSpPr>
          <p:cNvPr id="9219" name="Date Placeholder 4"/>
          <p:cNvSpPr>
            <a:spLocks noGrp="1"/>
          </p:cNvSpPr>
          <p:nvPr>
            <p:ph type="dt" sz="quarter" idx="11"/>
          </p:nvPr>
        </p:nvSpPr>
        <p:spPr>
          <a:noFill/>
        </p:spPr>
        <p:txBody>
          <a:bodyPr/>
          <a:lstStyle/>
          <a:p>
            <a:r>
              <a:rPr lang="en-US" smtClean="0"/>
              <a:t>12/01/2011 Ken Donohoo</a:t>
            </a:r>
            <a:endParaRPr lang="en-US" smtClean="0"/>
          </a:p>
        </p:txBody>
      </p:sp>
      <p:sp>
        <p:nvSpPr>
          <p:cNvPr id="9220" name="Slide Number Placeholder 5"/>
          <p:cNvSpPr>
            <a:spLocks noGrp="1"/>
          </p:cNvSpPr>
          <p:nvPr>
            <p:ph type="sldNum" sz="quarter" idx="12"/>
          </p:nvPr>
        </p:nvSpPr>
        <p:spPr>
          <a:noFill/>
        </p:spPr>
        <p:txBody>
          <a:bodyPr/>
          <a:lstStyle/>
          <a:p>
            <a:fld id="{41F10D1C-6749-4CDB-A88C-CD3EB52D6F95}" type="slidenum">
              <a:rPr lang="en-US" smtClean="0"/>
              <a:pPr/>
              <a:t>5</a:t>
            </a:fld>
            <a:endParaRPr lang="en-US" dirty="0" smtClean="0"/>
          </a:p>
        </p:txBody>
      </p:sp>
      <p:sp>
        <p:nvSpPr>
          <p:cNvPr id="9221" name="Rectangle 2"/>
          <p:cNvSpPr>
            <a:spLocks noGrp="1" noChangeArrowheads="1"/>
          </p:cNvSpPr>
          <p:nvPr>
            <p:ph type="title"/>
          </p:nvPr>
        </p:nvSpPr>
        <p:spPr>
          <a:xfrm>
            <a:off x="200025" y="222250"/>
            <a:ext cx="8772525" cy="639763"/>
          </a:xfrm>
        </p:spPr>
        <p:txBody>
          <a:bodyPr/>
          <a:lstStyle/>
          <a:p>
            <a:pPr eaLnBrk="1" hangingPunct="1"/>
            <a:r>
              <a:rPr lang="en-US" sz="3600" b="1" dirty="0" smtClean="0"/>
              <a:t>ROS Effort</a:t>
            </a:r>
          </a:p>
        </p:txBody>
      </p:sp>
      <p:sp>
        <p:nvSpPr>
          <p:cNvPr id="9222" name="Rectangle 3"/>
          <p:cNvSpPr>
            <a:spLocks noGrp="1" noChangeArrowheads="1"/>
          </p:cNvSpPr>
          <p:nvPr>
            <p:ph type="body" idx="1"/>
          </p:nvPr>
        </p:nvSpPr>
        <p:spPr>
          <a:xfrm>
            <a:off x="192088" y="969963"/>
            <a:ext cx="8780462" cy="5484812"/>
          </a:xfrm>
        </p:spPr>
        <p:txBody>
          <a:bodyPr/>
          <a:lstStyle/>
          <a:p>
            <a:pPr eaLnBrk="1" hangingPunct="1">
              <a:spcBef>
                <a:spcPct val="0"/>
              </a:spcBef>
            </a:pPr>
            <a:r>
              <a:rPr lang="en-US" sz="2600" dirty="0" smtClean="0">
                <a:latin typeface="Tahoma" pitchFamily="34" charset="0"/>
              </a:rPr>
              <a:t>Special Meeting October 21, 2011</a:t>
            </a:r>
          </a:p>
          <a:p>
            <a:pPr eaLnBrk="1" hangingPunct="1">
              <a:spcBef>
                <a:spcPct val="0"/>
              </a:spcBef>
            </a:pPr>
            <a:r>
              <a:rPr lang="en-US" sz="2600" dirty="0" smtClean="0">
                <a:latin typeface="Tahoma" pitchFamily="34" charset="0"/>
              </a:rPr>
              <a:t>Significant Discussion at November 10 Meeting</a:t>
            </a:r>
            <a:endParaRPr lang="en-US" sz="2600" dirty="0" smtClean="0">
              <a:latin typeface="Tahoma" pitchFamily="34" charset="0"/>
            </a:endParaRPr>
          </a:p>
          <a:p>
            <a:pPr lvl="1" eaLnBrk="1" hangingPunct="1">
              <a:spcBef>
                <a:spcPct val="0"/>
              </a:spcBef>
            </a:pPr>
            <a:r>
              <a:rPr lang="en-US" sz="2600" dirty="0" smtClean="0">
                <a:latin typeface="Tahoma" pitchFamily="34" charset="0"/>
              </a:rPr>
              <a:t>Approved Recommendation developed by </a:t>
            </a:r>
            <a:r>
              <a:rPr lang="en-US" sz="2600" dirty="0" err="1" smtClean="0">
                <a:latin typeface="Tahoma" pitchFamily="34" charset="0"/>
              </a:rPr>
              <a:t>CenterPoint</a:t>
            </a:r>
            <a:endParaRPr lang="en-US" sz="2600" dirty="0" smtClean="0">
              <a:latin typeface="Tahoma" pitchFamily="34" charset="0"/>
            </a:endParaRPr>
          </a:p>
          <a:p>
            <a:pPr lvl="1" eaLnBrk="1" hangingPunct="1">
              <a:spcBef>
                <a:spcPct val="0"/>
              </a:spcBef>
            </a:pPr>
            <a:r>
              <a:rPr lang="en-US" sz="2600" dirty="0" smtClean="0">
                <a:latin typeface="Tahoma" pitchFamily="34" charset="0"/>
              </a:rPr>
              <a:t>Formed Task </a:t>
            </a:r>
            <a:r>
              <a:rPr lang="en-US" sz="2600" dirty="0" smtClean="0">
                <a:latin typeface="Tahoma" pitchFamily="34" charset="0"/>
              </a:rPr>
              <a:t>Force to </a:t>
            </a:r>
            <a:r>
              <a:rPr lang="en-US" sz="2600" dirty="0" smtClean="0">
                <a:latin typeface="Tahoma" pitchFamily="34" charset="0"/>
              </a:rPr>
              <a:t>continue examination and action items</a:t>
            </a:r>
          </a:p>
          <a:p>
            <a:pPr lvl="1" eaLnBrk="1" hangingPunct="1">
              <a:spcBef>
                <a:spcPct val="0"/>
              </a:spcBef>
            </a:pPr>
            <a:r>
              <a:rPr lang="en-US" sz="2600" dirty="0" smtClean="0">
                <a:latin typeface="Tahoma" pitchFamily="34" charset="0"/>
              </a:rPr>
              <a:t>Rejected PGRR011 and NPRR409 </a:t>
            </a:r>
            <a:endParaRPr lang="en-US" sz="2600" dirty="0" smtClean="0">
              <a:latin typeface="Tahoma"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oter Placeholder 3"/>
          <p:cNvSpPr>
            <a:spLocks noGrp="1"/>
          </p:cNvSpPr>
          <p:nvPr>
            <p:ph type="ftr" sz="quarter" idx="10"/>
          </p:nvPr>
        </p:nvSpPr>
        <p:spPr>
          <a:noFill/>
        </p:spPr>
        <p:txBody>
          <a:bodyPr/>
          <a:lstStyle/>
          <a:p>
            <a:r>
              <a:rPr lang="en-US" smtClean="0"/>
              <a:t>ERCOT TAC Meeting - ROS Report</a:t>
            </a:r>
          </a:p>
        </p:txBody>
      </p:sp>
      <p:sp>
        <p:nvSpPr>
          <p:cNvPr id="10243" name="Date Placeholder 4"/>
          <p:cNvSpPr>
            <a:spLocks noGrp="1"/>
          </p:cNvSpPr>
          <p:nvPr>
            <p:ph type="dt" sz="quarter" idx="11"/>
          </p:nvPr>
        </p:nvSpPr>
        <p:spPr>
          <a:noFill/>
        </p:spPr>
        <p:txBody>
          <a:bodyPr/>
          <a:lstStyle/>
          <a:p>
            <a:r>
              <a:rPr lang="en-US" smtClean="0"/>
              <a:t>12/01/2011 Ken Donohoo</a:t>
            </a:r>
            <a:endParaRPr lang="en-US" smtClean="0"/>
          </a:p>
        </p:txBody>
      </p:sp>
      <p:sp>
        <p:nvSpPr>
          <p:cNvPr id="10244" name="Slide Number Placeholder 5"/>
          <p:cNvSpPr>
            <a:spLocks noGrp="1"/>
          </p:cNvSpPr>
          <p:nvPr>
            <p:ph type="sldNum" sz="quarter" idx="12"/>
          </p:nvPr>
        </p:nvSpPr>
        <p:spPr>
          <a:noFill/>
        </p:spPr>
        <p:txBody>
          <a:bodyPr/>
          <a:lstStyle/>
          <a:p>
            <a:fld id="{A5B5FA62-38B8-4B63-9B55-59B00017DBF4}" type="slidenum">
              <a:rPr lang="en-US" smtClean="0"/>
              <a:pPr/>
              <a:t>6</a:t>
            </a:fld>
            <a:endParaRPr lang="en-US" smtClean="0"/>
          </a:p>
        </p:txBody>
      </p:sp>
      <p:sp>
        <p:nvSpPr>
          <p:cNvPr id="10245" name="Rectangle 2"/>
          <p:cNvSpPr>
            <a:spLocks noGrp="1" noChangeArrowheads="1"/>
          </p:cNvSpPr>
          <p:nvPr>
            <p:ph type="title"/>
          </p:nvPr>
        </p:nvSpPr>
        <p:spPr>
          <a:xfrm>
            <a:off x="200025" y="222250"/>
            <a:ext cx="8772525" cy="639763"/>
          </a:xfrm>
        </p:spPr>
        <p:txBody>
          <a:bodyPr/>
          <a:lstStyle/>
          <a:p>
            <a:pPr eaLnBrk="1" hangingPunct="1"/>
            <a:r>
              <a:rPr lang="en-US" sz="3600" b="1" dirty="0" smtClean="0"/>
              <a:t>SCR760 Status</a:t>
            </a:r>
          </a:p>
        </p:txBody>
      </p:sp>
      <p:graphicFrame>
        <p:nvGraphicFramePr>
          <p:cNvPr id="9" name="Table 8"/>
          <p:cNvGraphicFramePr>
            <a:graphicFrameLocks noGrp="1"/>
          </p:cNvGraphicFramePr>
          <p:nvPr/>
        </p:nvGraphicFramePr>
        <p:xfrm>
          <a:off x="202020" y="914400"/>
          <a:ext cx="8761227" cy="4261160"/>
        </p:xfrm>
        <a:graphic>
          <a:graphicData uri="http://schemas.openxmlformats.org/drawingml/2006/table">
            <a:tbl>
              <a:tblPr/>
              <a:tblGrid>
                <a:gridCol w="1875097"/>
                <a:gridCol w="4334814"/>
                <a:gridCol w="2551316"/>
              </a:tblGrid>
              <a:tr h="338486">
                <a:tc>
                  <a:txBody>
                    <a:bodyPr/>
                    <a:lstStyle/>
                    <a:p>
                      <a:pPr marL="0" marR="0">
                        <a:spcBef>
                          <a:spcPts val="0"/>
                        </a:spcBef>
                        <a:spcAft>
                          <a:spcPts val="0"/>
                        </a:spcAft>
                      </a:pPr>
                      <a:r>
                        <a:rPr lang="en-US" sz="1800" b="1" dirty="0">
                          <a:latin typeface="Arial"/>
                          <a:ea typeface="Times New Roman"/>
                          <a:cs typeface="Arial"/>
                        </a:rPr>
                        <a:t>SCR Sub Part</a:t>
                      </a:r>
                      <a:endParaRPr lang="en-US" sz="1800" b="1" dirty="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a:txBody>
                    <a:bodyPr/>
                    <a:lstStyle/>
                    <a:p>
                      <a:pPr marL="0" marR="0">
                        <a:spcBef>
                          <a:spcPts val="0"/>
                        </a:spcBef>
                        <a:spcAft>
                          <a:spcPts val="0"/>
                        </a:spcAft>
                      </a:pPr>
                      <a:r>
                        <a:rPr lang="en-US" sz="1800" b="1">
                          <a:latin typeface="Arial"/>
                          <a:ea typeface="Times New Roman"/>
                          <a:cs typeface="Arial"/>
                        </a:rPr>
                        <a:t>SCR Description</a:t>
                      </a:r>
                      <a:endParaRPr lang="en-US" sz="1800" b="1">
                        <a:latin typeface="Arial"/>
                        <a:ea typeface="Times New Roman"/>
                        <a:cs typeface="Times New Roman"/>
                      </a:endParaRPr>
                    </a:p>
                  </a:txBody>
                  <a:tcPr marL="67483" marR="6748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a:txBody>
                    <a:bodyPr/>
                    <a:lstStyle/>
                    <a:p>
                      <a:pPr marL="0" marR="0">
                        <a:spcBef>
                          <a:spcPts val="0"/>
                        </a:spcBef>
                        <a:spcAft>
                          <a:spcPts val="0"/>
                        </a:spcAft>
                      </a:pPr>
                      <a:r>
                        <a:rPr lang="en-US" sz="1800" b="1" dirty="0">
                          <a:latin typeface="Arial"/>
                          <a:ea typeface="Times New Roman"/>
                          <a:cs typeface="Arial"/>
                        </a:rPr>
                        <a:t>Status</a:t>
                      </a:r>
                      <a:endParaRPr lang="en-US" sz="1800" b="1" dirty="0">
                        <a:latin typeface="Arial"/>
                        <a:ea typeface="Times New Roman"/>
                        <a:cs typeface="Times New Roman"/>
                      </a:endParaRPr>
                    </a:p>
                  </a:txBody>
                  <a:tcPr marL="67483" marR="6748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r h="338486">
                <a:tc>
                  <a:txBody>
                    <a:bodyPr/>
                    <a:lstStyle/>
                    <a:p>
                      <a:pPr marL="0" marR="0">
                        <a:spcBef>
                          <a:spcPts val="0"/>
                        </a:spcBef>
                        <a:spcAft>
                          <a:spcPts val="0"/>
                        </a:spcAft>
                      </a:pPr>
                      <a:r>
                        <a:rPr lang="en-US" sz="1800">
                          <a:latin typeface="Arial"/>
                          <a:ea typeface="Times New Roman"/>
                          <a:cs typeface="Arial"/>
                        </a:rPr>
                        <a:t>SCR760-1  </a:t>
                      </a:r>
                      <a:endParaRPr lang="en-US" sz="180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a:latin typeface="Arial"/>
                          <a:ea typeface="Times New Roman"/>
                          <a:cs typeface="Arial"/>
                        </a:rPr>
                        <a:t>Upgrade to PSS/E v32</a:t>
                      </a:r>
                      <a:endParaRPr lang="en-US" sz="180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dirty="0" smtClean="0"/>
                        <a:t>Planning</a:t>
                      </a:r>
                      <a:endParaRPr lang="en-US" dirty="0"/>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38486">
                <a:tc>
                  <a:txBody>
                    <a:bodyPr/>
                    <a:lstStyle/>
                    <a:p>
                      <a:pPr marL="0" marR="0">
                        <a:spcBef>
                          <a:spcPts val="0"/>
                        </a:spcBef>
                        <a:spcAft>
                          <a:spcPts val="0"/>
                        </a:spcAft>
                      </a:pPr>
                      <a:r>
                        <a:rPr lang="en-US" sz="1800">
                          <a:latin typeface="Arial"/>
                          <a:ea typeface="Times New Roman"/>
                          <a:cs typeface="Arial"/>
                        </a:rPr>
                        <a:t>SCR760-2  </a:t>
                      </a:r>
                      <a:endParaRPr lang="en-US" sz="180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a:latin typeface="Arial"/>
                          <a:ea typeface="Times New Roman"/>
                          <a:cs typeface="Arial"/>
                        </a:rPr>
                        <a:t>Distribution Capacitor banks</a:t>
                      </a:r>
                      <a:endParaRPr lang="en-US" sz="180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a:t>Planning</a:t>
                      </a: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38486">
                <a:tc>
                  <a:txBody>
                    <a:bodyPr/>
                    <a:lstStyle/>
                    <a:p>
                      <a:pPr marL="0" marR="0">
                        <a:spcBef>
                          <a:spcPts val="0"/>
                        </a:spcBef>
                        <a:spcAft>
                          <a:spcPts val="0"/>
                        </a:spcAft>
                      </a:pPr>
                      <a:r>
                        <a:rPr lang="en-US" sz="1800">
                          <a:latin typeface="Arial"/>
                          <a:ea typeface="Times New Roman"/>
                          <a:cs typeface="Arial"/>
                        </a:rPr>
                        <a:t>SCR760-3  </a:t>
                      </a:r>
                      <a:endParaRPr lang="en-US" sz="180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a:latin typeface="Arial"/>
                          <a:ea typeface="Times New Roman"/>
                          <a:cs typeface="Arial"/>
                        </a:rPr>
                        <a:t>Zero Impedance Line Ratings</a:t>
                      </a:r>
                      <a:endParaRPr lang="en-US" sz="180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dirty="0" smtClean="0"/>
                        <a:t>Production</a:t>
                      </a:r>
                      <a:endParaRPr lang="en-US" dirty="0"/>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666146">
                <a:tc>
                  <a:txBody>
                    <a:bodyPr/>
                    <a:lstStyle/>
                    <a:p>
                      <a:pPr marL="0" marR="0">
                        <a:spcBef>
                          <a:spcPts val="0"/>
                        </a:spcBef>
                        <a:spcAft>
                          <a:spcPts val="0"/>
                        </a:spcAft>
                      </a:pPr>
                      <a:r>
                        <a:rPr lang="en-US" sz="1800">
                          <a:latin typeface="Arial"/>
                          <a:ea typeface="Times New Roman"/>
                          <a:cs typeface="Arial"/>
                        </a:rPr>
                        <a:t>SCR760-4  </a:t>
                      </a:r>
                      <a:endParaRPr lang="en-US" sz="180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a:latin typeface="Arial"/>
                          <a:ea typeface="Times New Roman"/>
                          <a:cs typeface="Arial"/>
                        </a:rPr>
                        <a:t>Associate Loads and Capacitor banks with the correct CNG</a:t>
                      </a:r>
                      <a:endParaRPr lang="en-US" sz="180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dirty="0"/>
                        <a:t>Planning</a:t>
                      </a: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38486">
                <a:tc>
                  <a:txBody>
                    <a:bodyPr/>
                    <a:lstStyle/>
                    <a:p>
                      <a:pPr marL="0" marR="0">
                        <a:spcBef>
                          <a:spcPts val="0"/>
                        </a:spcBef>
                        <a:spcAft>
                          <a:spcPts val="0"/>
                        </a:spcAft>
                      </a:pPr>
                      <a:r>
                        <a:rPr lang="en-US" sz="1800" dirty="0">
                          <a:latin typeface="Arial"/>
                          <a:ea typeface="Times New Roman"/>
                          <a:cs typeface="Arial"/>
                        </a:rPr>
                        <a:t>SCR760-5  </a:t>
                      </a:r>
                      <a:endParaRPr lang="en-US" sz="1800" dirty="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a:latin typeface="Arial"/>
                          <a:ea typeface="Times New Roman"/>
                          <a:cs typeface="Arial"/>
                        </a:rPr>
                        <a:t>Additional Transformer Data for Planning</a:t>
                      </a:r>
                      <a:endParaRPr lang="en-US" sz="180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dirty="0"/>
                        <a:t>Planning</a:t>
                      </a: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38486">
                <a:tc>
                  <a:txBody>
                    <a:bodyPr/>
                    <a:lstStyle/>
                    <a:p>
                      <a:pPr marL="0" marR="0">
                        <a:spcBef>
                          <a:spcPts val="0"/>
                        </a:spcBef>
                        <a:spcAft>
                          <a:spcPts val="0"/>
                        </a:spcAft>
                      </a:pPr>
                      <a:r>
                        <a:rPr lang="en-US" sz="1800">
                          <a:latin typeface="Arial"/>
                          <a:ea typeface="Times New Roman"/>
                          <a:cs typeface="Arial"/>
                        </a:rPr>
                        <a:t>SCR760-6  </a:t>
                      </a:r>
                      <a:endParaRPr lang="en-US" sz="180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dirty="0">
                          <a:latin typeface="Arial"/>
                          <a:ea typeface="Times New Roman"/>
                          <a:cs typeface="Arial"/>
                        </a:rPr>
                        <a:t>FACTS Devices</a:t>
                      </a:r>
                      <a:endParaRPr lang="en-US" sz="1800" dirty="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dirty="0"/>
                        <a:t>Submitted</a:t>
                      </a: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676972">
                <a:tc>
                  <a:txBody>
                    <a:bodyPr/>
                    <a:lstStyle/>
                    <a:p>
                      <a:pPr marL="0" marR="0">
                        <a:spcBef>
                          <a:spcPts val="0"/>
                        </a:spcBef>
                        <a:spcAft>
                          <a:spcPts val="0"/>
                        </a:spcAft>
                      </a:pPr>
                      <a:r>
                        <a:rPr lang="en-US" sz="1800">
                          <a:latin typeface="Arial"/>
                          <a:ea typeface="Times New Roman"/>
                          <a:cs typeface="Arial"/>
                        </a:rPr>
                        <a:t>SCR760-7  </a:t>
                      </a:r>
                      <a:endParaRPr lang="en-US" sz="180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dirty="0">
                          <a:latin typeface="Arial"/>
                          <a:ea typeface="Times New Roman"/>
                          <a:cs typeface="Arial"/>
                        </a:rPr>
                        <a:t>Assign valid PSSE IDs to Breakers/</a:t>
                      </a:r>
                      <a:endParaRPr lang="en-US" sz="1800" dirty="0">
                        <a:latin typeface="Arial"/>
                        <a:ea typeface="Times New Roman"/>
                        <a:cs typeface="Times New Roman"/>
                      </a:endParaRPr>
                    </a:p>
                    <a:p>
                      <a:pPr marL="0" marR="0">
                        <a:spcBef>
                          <a:spcPts val="0"/>
                        </a:spcBef>
                        <a:spcAft>
                          <a:spcPts val="0"/>
                        </a:spcAft>
                      </a:pPr>
                      <a:r>
                        <a:rPr lang="en-US" sz="1800" dirty="0">
                          <a:latin typeface="Arial"/>
                          <a:ea typeface="Times New Roman"/>
                          <a:cs typeface="Arial"/>
                        </a:rPr>
                        <a:t>Switches/ Series Devices</a:t>
                      </a:r>
                      <a:endParaRPr lang="en-US" sz="1800" dirty="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dirty="0" smtClean="0"/>
                        <a:t>Production</a:t>
                      </a:r>
                      <a:endParaRPr lang="en-US" dirty="0"/>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338486">
                <a:tc>
                  <a:txBody>
                    <a:bodyPr/>
                    <a:lstStyle/>
                    <a:p>
                      <a:pPr marL="0" marR="0">
                        <a:spcBef>
                          <a:spcPts val="0"/>
                        </a:spcBef>
                        <a:spcAft>
                          <a:spcPts val="0"/>
                        </a:spcAft>
                      </a:pPr>
                      <a:r>
                        <a:rPr lang="en-US" sz="1800">
                          <a:latin typeface="Arial"/>
                          <a:ea typeface="Times New Roman"/>
                          <a:cs typeface="Arial"/>
                        </a:rPr>
                        <a:t>SCR760-8  </a:t>
                      </a:r>
                      <a:endParaRPr lang="en-US" sz="180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a:latin typeface="Arial"/>
                          <a:ea typeface="Times New Roman"/>
                          <a:cs typeface="Arial"/>
                        </a:rPr>
                        <a:t>Phase shift of Autos for short circuit studies</a:t>
                      </a:r>
                      <a:endParaRPr lang="en-US" sz="180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dirty="0" smtClean="0"/>
                        <a:t>Production</a:t>
                      </a:r>
                      <a:endParaRPr lang="en-US" dirty="0"/>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338486">
                <a:tc>
                  <a:txBody>
                    <a:bodyPr/>
                    <a:lstStyle/>
                    <a:p>
                      <a:pPr marL="0" marR="0">
                        <a:spcBef>
                          <a:spcPts val="0"/>
                        </a:spcBef>
                        <a:spcAft>
                          <a:spcPts val="0"/>
                        </a:spcAft>
                      </a:pPr>
                      <a:r>
                        <a:rPr lang="en-US" sz="1800">
                          <a:latin typeface="Arial"/>
                          <a:ea typeface="Times New Roman"/>
                          <a:cs typeface="Arial"/>
                        </a:rPr>
                        <a:t>SCR760-9  </a:t>
                      </a:r>
                      <a:endParaRPr lang="en-US" sz="180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a:latin typeface="Arial"/>
                          <a:ea typeface="Times New Roman"/>
                          <a:cs typeface="Arial"/>
                        </a:rPr>
                        <a:t>Multisection Line Grouping</a:t>
                      </a:r>
                      <a:endParaRPr lang="en-US" sz="1800">
                        <a:latin typeface="Arial"/>
                        <a:ea typeface="Times New Roman"/>
                        <a:cs typeface="Times New Roman"/>
                      </a:endParaRP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dirty="0"/>
                        <a:t>Planning</a:t>
                      </a:r>
                    </a:p>
                  </a:txBody>
                  <a:tcPr marL="67483" marR="674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p:sp>
        <p:nvSpPr>
          <p:cNvPr id="22529" name="Rectangle 1"/>
          <p:cNvSpPr>
            <a:spLocks noChangeArrowheads="1"/>
          </p:cNvSpPr>
          <p:nvPr/>
        </p:nvSpPr>
        <p:spPr bwMode="auto">
          <a:xfrm>
            <a:off x="191386" y="5222119"/>
            <a:ext cx="8761228"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742950" algn="l"/>
              </a:tabLst>
            </a:pPr>
            <a:r>
              <a:rPr kumimoji="0" lang="en-US" sz="1000" b="1" i="0" u="none" strike="noStrike" cap="none" normalizeH="0" baseline="0" dirty="0" smtClean="0">
                <a:ln>
                  <a:noFill/>
                </a:ln>
                <a:solidFill>
                  <a:schemeClr val="tx1"/>
                </a:solidFill>
                <a:effectLst/>
                <a:latin typeface="Arial" pitchFamily="34" charset="0"/>
                <a:ea typeface="Times New Roman" pitchFamily="18" charset="0"/>
              </a:rPr>
              <a:t>Table 1:  In the following table:</a:t>
            </a: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742950" algn="l"/>
              </a:tabLst>
            </a:pPr>
            <a:r>
              <a:rPr kumimoji="0" lang="en-US" sz="1000" b="1" i="0" u="none" strike="noStrike" cap="none" normalizeH="0" baseline="0" dirty="0" smtClean="0">
                <a:ln>
                  <a:noFill/>
                </a:ln>
                <a:solidFill>
                  <a:schemeClr val="tx1"/>
                </a:solidFill>
                <a:effectLst/>
                <a:latin typeface="Arial" pitchFamily="34" charset="0"/>
                <a:ea typeface="Times New Roman" pitchFamily="18" charset="0"/>
              </a:rPr>
              <a:t> Red will be used to show status of Not Submitted, meaning that the SCR sub part has not been submitted to Siemens as a Service Request.  </a:t>
            </a: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742950" algn="l"/>
              </a:tabLst>
            </a:pPr>
            <a:r>
              <a:rPr kumimoji="0" lang="en-US" sz="1000" b="1" i="0" u="none" strike="noStrike" cap="none" normalizeH="0" baseline="0" dirty="0" smtClean="0">
                <a:ln>
                  <a:noFill/>
                </a:ln>
                <a:solidFill>
                  <a:schemeClr val="tx1"/>
                </a:solidFill>
                <a:effectLst/>
                <a:latin typeface="Arial" pitchFamily="34" charset="0"/>
                <a:ea typeface="Times New Roman" pitchFamily="18" charset="0"/>
              </a:rPr>
              <a:t>Yellow will indicate that the SCR sub part has been submitted.  The color will </a:t>
            </a:r>
            <a:r>
              <a:rPr kumimoji="0" lang="en-US" sz="1000" b="1" i="0" u="none" strike="noStrike" cap="none" normalizeH="0" baseline="0" dirty="0" smtClean="0">
                <a:ln>
                  <a:noFill/>
                </a:ln>
                <a:solidFill>
                  <a:schemeClr val="tx1"/>
                </a:solidFill>
                <a:effectLst/>
                <a:latin typeface="Arial" pitchFamily="34" charset="0"/>
                <a:ea typeface="SymbolMT"/>
              </a:rPr>
              <a:t>remain yellow and the status will change in order to Submitted, Planning (Requirements, SOW, Code Writing), Release (Siemens produces first code to test), and Testing (code has completed internal test and is moving through release management).  </a:t>
            </a: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742950" algn="l"/>
              </a:tabLst>
            </a:pPr>
            <a:r>
              <a:rPr kumimoji="0" lang="en-US" sz="1000" b="1" i="0" u="none" strike="noStrike" cap="none" normalizeH="0" baseline="0" dirty="0" smtClean="0">
                <a:ln>
                  <a:noFill/>
                </a:ln>
                <a:solidFill>
                  <a:schemeClr val="tx1"/>
                </a:solidFill>
                <a:effectLst/>
                <a:latin typeface="Arial" pitchFamily="34" charset="0"/>
                <a:ea typeface="SymbolMT"/>
              </a:rPr>
              <a:t>Green will indicate that the code has been tested and installed on the machines that ERCOT uses to produce Topology Processor output for Planning and CRR.</a:t>
            </a: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oter Placeholder 3"/>
          <p:cNvSpPr>
            <a:spLocks noGrp="1"/>
          </p:cNvSpPr>
          <p:nvPr>
            <p:ph type="ftr" sz="quarter" idx="10"/>
          </p:nvPr>
        </p:nvSpPr>
        <p:spPr>
          <a:noFill/>
        </p:spPr>
        <p:txBody>
          <a:bodyPr/>
          <a:lstStyle/>
          <a:p>
            <a:r>
              <a:rPr lang="en-US" smtClean="0"/>
              <a:t>ERCOT TAC Meeting - ROS Report</a:t>
            </a:r>
          </a:p>
        </p:txBody>
      </p:sp>
      <p:sp>
        <p:nvSpPr>
          <p:cNvPr id="10243" name="Date Placeholder 4"/>
          <p:cNvSpPr>
            <a:spLocks noGrp="1"/>
          </p:cNvSpPr>
          <p:nvPr>
            <p:ph type="dt" sz="quarter" idx="11"/>
          </p:nvPr>
        </p:nvSpPr>
        <p:spPr>
          <a:noFill/>
        </p:spPr>
        <p:txBody>
          <a:bodyPr/>
          <a:lstStyle/>
          <a:p>
            <a:r>
              <a:rPr lang="en-US" smtClean="0"/>
              <a:t>12/01/2011 Ken Donohoo</a:t>
            </a:r>
            <a:endParaRPr lang="en-US" smtClean="0"/>
          </a:p>
        </p:txBody>
      </p:sp>
      <p:sp>
        <p:nvSpPr>
          <p:cNvPr id="10244" name="Slide Number Placeholder 5"/>
          <p:cNvSpPr>
            <a:spLocks noGrp="1"/>
          </p:cNvSpPr>
          <p:nvPr>
            <p:ph type="sldNum" sz="quarter" idx="12"/>
          </p:nvPr>
        </p:nvSpPr>
        <p:spPr>
          <a:noFill/>
        </p:spPr>
        <p:txBody>
          <a:bodyPr/>
          <a:lstStyle/>
          <a:p>
            <a:fld id="{A5B5FA62-38B8-4B63-9B55-59B00017DBF4}" type="slidenum">
              <a:rPr lang="en-US" smtClean="0"/>
              <a:pPr/>
              <a:t>7</a:t>
            </a:fld>
            <a:endParaRPr lang="en-US" smtClean="0"/>
          </a:p>
        </p:txBody>
      </p:sp>
      <p:sp>
        <p:nvSpPr>
          <p:cNvPr id="10245" name="Rectangle 2"/>
          <p:cNvSpPr>
            <a:spLocks noGrp="1" noChangeArrowheads="1"/>
          </p:cNvSpPr>
          <p:nvPr>
            <p:ph type="title"/>
          </p:nvPr>
        </p:nvSpPr>
        <p:spPr>
          <a:xfrm>
            <a:off x="200025" y="222250"/>
            <a:ext cx="8772525" cy="639763"/>
          </a:xfrm>
        </p:spPr>
        <p:txBody>
          <a:bodyPr/>
          <a:lstStyle/>
          <a:p>
            <a:pPr eaLnBrk="1" hangingPunct="1"/>
            <a:r>
              <a:rPr lang="en-US" sz="3600" b="1" dirty="0" smtClean="0"/>
              <a:t>SCR760 Status</a:t>
            </a:r>
          </a:p>
        </p:txBody>
      </p:sp>
      <p:sp>
        <p:nvSpPr>
          <p:cNvPr id="10246" name="Rectangle 3"/>
          <p:cNvSpPr>
            <a:spLocks noGrp="1" noChangeArrowheads="1"/>
          </p:cNvSpPr>
          <p:nvPr>
            <p:ph type="body" idx="1"/>
          </p:nvPr>
        </p:nvSpPr>
        <p:spPr>
          <a:xfrm>
            <a:off x="192088" y="969963"/>
            <a:ext cx="8780462" cy="5484812"/>
          </a:xfrm>
        </p:spPr>
        <p:txBody>
          <a:bodyPr/>
          <a:lstStyle/>
          <a:p>
            <a:pPr lvl="0"/>
            <a:r>
              <a:rPr lang="en-US" sz="1800" dirty="0" smtClean="0">
                <a:latin typeface="Arial" pitchFamily="34" charset="0"/>
                <a:cs typeface="Arial" pitchFamily="34" charset="0"/>
              </a:rPr>
              <a:t>Status update on SCR760, Changes Needed for Information Model Manager and Topology Processor for Planning Models, which was approved by the ERCOT Board in March 2011.  </a:t>
            </a:r>
          </a:p>
          <a:p>
            <a:pPr lvl="1"/>
            <a:r>
              <a:rPr lang="en-US" sz="1800" b="0" dirty="0" smtClean="0">
                <a:latin typeface="Arial" pitchFamily="34" charset="0"/>
                <a:cs typeface="Arial" pitchFamily="34" charset="0"/>
              </a:rPr>
              <a:t>Bundle 1 (Items 3, 7 and 8): </a:t>
            </a:r>
            <a:r>
              <a:rPr lang="en-US" sz="1800" b="0" dirty="0" smtClean="0">
                <a:latin typeface="Arial" pitchFamily="34" charset="0"/>
                <a:cs typeface="Arial" pitchFamily="34" charset="0"/>
              </a:rPr>
              <a:t>In Production  </a:t>
            </a:r>
            <a:endParaRPr lang="en-US" sz="1800" b="0" dirty="0" smtClean="0">
              <a:latin typeface="Arial" pitchFamily="34" charset="0"/>
              <a:cs typeface="Arial" pitchFamily="34" charset="0"/>
            </a:endParaRPr>
          </a:p>
          <a:p>
            <a:pPr lvl="1"/>
            <a:r>
              <a:rPr lang="en-US" sz="1800" b="0" dirty="0" smtClean="0">
                <a:latin typeface="Arial" pitchFamily="34" charset="0"/>
                <a:cs typeface="Arial" pitchFamily="34" charset="0"/>
              </a:rPr>
              <a:t>Bundle 2 (Items 2, 4, 9):  </a:t>
            </a:r>
            <a:r>
              <a:rPr lang="en-US" sz="1600" dirty="0" smtClean="0">
                <a:latin typeface="Arial" pitchFamily="34" charset="0"/>
                <a:cs typeface="Arial" pitchFamily="34" charset="0"/>
              </a:rPr>
              <a:t>SOW signed by both Vendor and ERCOT.  Expected code release in late November 2011 with production date of February 2012 on-cycle release.  A Project Change Request is underway for Item 2 to allow additional functionality requested by TSPs.  RAW file output for Item 9, Multi-section Line Grouping, created by vendor, was reviewed by ERCOT with positive results.  Vendor starting work on part of Item 4, Associate Loads with correct CNG.  Note:  The other part of Item 4, Associate Capacitor banks with correct CNG, is now part of the change request for Item 2, Distribution Capacitor banks.  Work estimates for change request due week of November 7th.</a:t>
            </a:r>
            <a:endParaRPr lang="en-US" sz="1600" b="0" dirty="0" smtClean="0">
              <a:latin typeface="Arial" pitchFamily="34" charset="0"/>
              <a:cs typeface="Arial" pitchFamily="34" charset="0"/>
            </a:endParaRPr>
          </a:p>
          <a:p>
            <a:pPr lvl="1"/>
            <a:r>
              <a:rPr lang="en-US" sz="1800" b="0" dirty="0" smtClean="0">
                <a:latin typeface="Arial" pitchFamily="34" charset="0"/>
                <a:cs typeface="Arial" pitchFamily="34" charset="0"/>
              </a:rPr>
              <a:t>Item 5:  Requirements completed by ERCOT and TSPs.  Sent to Vendor for estimate.</a:t>
            </a:r>
          </a:p>
          <a:p>
            <a:pPr lvl="1"/>
            <a:r>
              <a:rPr lang="en-US" sz="1800" b="0" dirty="0" smtClean="0">
                <a:latin typeface="Arial" pitchFamily="34" charset="0"/>
                <a:cs typeface="Arial" pitchFamily="34" charset="0"/>
              </a:rPr>
              <a:t>Bundle 3 (Items 1 and 6):  ERCOT and TSPs are updating document to identify new fields or records added between version 33 and version 30 of the PSS/E RAWD format.  Began creating the evaluation process for Item 1 that would be added to SSWG Procedure Manual.</a:t>
            </a:r>
          </a:p>
          <a:p>
            <a:pPr lvl="1" eaLnBrk="1" hangingPunct="1">
              <a:spcBef>
                <a:spcPct val="0"/>
              </a:spcBef>
            </a:pPr>
            <a:endParaRPr lang="en-US" sz="2000" b="1" dirty="0" smtClean="0">
              <a:latin typeface="Tahoma"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oter Placeholder 3"/>
          <p:cNvSpPr>
            <a:spLocks noGrp="1"/>
          </p:cNvSpPr>
          <p:nvPr>
            <p:ph type="ftr" sz="quarter" idx="10"/>
          </p:nvPr>
        </p:nvSpPr>
        <p:spPr>
          <a:noFill/>
        </p:spPr>
        <p:txBody>
          <a:bodyPr/>
          <a:lstStyle/>
          <a:p>
            <a:r>
              <a:rPr lang="en-US" smtClean="0"/>
              <a:t>ERCOT TAC Meeting - ROS Report</a:t>
            </a:r>
          </a:p>
        </p:txBody>
      </p:sp>
      <p:sp>
        <p:nvSpPr>
          <p:cNvPr id="10243" name="Date Placeholder 4"/>
          <p:cNvSpPr>
            <a:spLocks noGrp="1"/>
          </p:cNvSpPr>
          <p:nvPr>
            <p:ph type="dt" sz="quarter" idx="11"/>
          </p:nvPr>
        </p:nvSpPr>
        <p:spPr>
          <a:noFill/>
        </p:spPr>
        <p:txBody>
          <a:bodyPr/>
          <a:lstStyle/>
          <a:p>
            <a:r>
              <a:rPr lang="en-US" smtClean="0"/>
              <a:t>12/01/2011 Ken Donohoo</a:t>
            </a:r>
            <a:endParaRPr lang="en-US" smtClean="0"/>
          </a:p>
        </p:txBody>
      </p:sp>
      <p:sp>
        <p:nvSpPr>
          <p:cNvPr id="10244" name="Slide Number Placeholder 5"/>
          <p:cNvSpPr>
            <a:spLocks noGrp="1"/>
          </p:cNvSpPr>
          <p:nvPr>
            <p:ph type="sldNum" sz="quarter" idx="12"/>
          </p:nvPr>
        </p:nvSpPr>
        <p:spPr>
          <a:noFill/>
        </p:spPr>
        <p:txBody>
          <a:bodyPr/>
          <a:lstStyle/>
          <a:p>
            <a:fld id="{A5B5FA62-38B8-4B63-9B55-59B00017DBF4}" type="slidenum">
              <a:rPr lang="en-US" smtClean="0"/>
              <a:pPr/>
              <a:t>8</a:t>
            </a:fld>
            <a:endParaRPr lang="en-US" smtClean="0"/>
          </a:p>
        </p:txBody>
      </p:sp>
      <p:sp>
        <p:nvSpPr>
          <p:cNvPr id="10245" name="Rectangle 2"/>
          <p:cNvSpPr>
            <a:spLocks noGrp="1" noChangeArrowheads="1"/>
          </p:cNvSpPr>
          <p:nvPr>
            <p:ph type="title"/>
          </p:nvPr>
        </p:nvSpPr>
        <p:spPr>
          <a:xfrm>
            <a:off x="200025" y="222250"/>
            <a:ext cx="8772525" cy="639763"/>
          </a:xfrm>
        </p:spPr>
        <p:txBody>
          <a:bodyPr/>
          <a:lstStyle/>
          <a:p>
            <a:pPr eaLnBrk="1" hangingPunct="1"/>
            <a:r>
              <a:rPr lang="en-US" sz="3600" b="1" dirty="0" smtClean="0"/>
              <a:t>ROS Next Meetings</a:t>
            </a:r>
          </a:p>
        </p:txBody>
      </p:sp>
      <p:sp>
        <p:nvSpPr>
          <p:cNvPr id="10246" name="Rectangle 3"/>
          <p:cNvSpPr>
            <a:spLocks noGrp="1" noChangeArrowheads="1"/>
          </p:cNvSpPr>
          <p:nvPr>
            <p:ph type="body" idx="1"/>
          </p:nvPr>
        </p:nvSpPr>
        <p:spPr>
          <a:xfrm>
            <a:off x="192088" y="969963"/>
            <a:ext cx="8780462" cy="5484812"/>
          </a:xfrm>
        </p:spPr>
        <p:txBody>
          <a:bodyPr/>
          <a:lstStyle/>
          <a:p>
            <a:pPr eaLnBrk="1" hangingPunct="1">
              <a:spcBef>
                <a:spcPct val="0"/>
              </a:spcBef>
            </a:pPr>
            <a:r>
              <a:rPr lang="en-US" sz="2800" dirty="0" smtClean="0">
                <a:latin typeface="Tahoma" pitchFamily="34" charset="0"/>
              </a:rPr>
              <a:t>Thursday, </a:t>
            </a:r>
            <a:r>
              <a:rPr lang="en-US" sz="2800" dirty="0" smtClean="0">
                <a:latin typeface="Tahoma" pitchFamily="34" charset="0"/>
              </a:rPr>
              <a:t>Dec 8, </a:t>
            </a:r>
            <a:r>
              <a:rPr lang="en-US" sz="2800" dirty="0" smtClean="0">
                <a:latin typeface="Tahoma" pitchFamily="34" charset="0"/>
              </a:rPr>
              <a:t>9:30 AM at ERCOT Austin</a:t>
            </a:r>
          </a:p>
          <a:p>
            <a:pPr lvl="1" eaLnBrk="1" hangingPunct="1">
              <a:spcBef>
                <a:spcPct val="0"/>
              </a:spcBef>
            </a:pPr>
            <a:endParaRPr lang="en-US" sz="2800" b="1" dirty="0" smtClean="0">
              <a:latin typeface="Tahoma" pitchFamily="34" charset="0"/>
            </a:endParaRPr>
          </a:p>
          <a:p>
            <a:pPr lvl="1" eaLnBrk="1" hangingPunct="1">
              <a:spcBef>
                <a:spcPct val="0"/>
              </a:spcBef>
            </a:pPr>
            <a:endParaRPr lang="en-US" sz="2000" b="1" dirty="0" smtClean="0">
              <a:latin typeface="Tahoma"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670</Words>
  <Application>Microsoft Office PowerPoint</Application>
  <PresentationFormat>On-screen Show (4:3)</PresentationFormat>
  <Paragraphs>109</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Default Design</vt:lpstr>
      <vt:lpstr>Slide 1</vt:lpstr>
      <vt:lpstr>TAC Voting Items</vt:lpstr>
      <vt:lpstr>ERCOT Board Resolution</vt:lpstr>
      <vt:lpstr>What are the operating/planning gaps?</vt:lpstr>
      <vt:lpstr>ROS Effort</vt:lpstr>
      <vt:lpstr>SCR760 Status</vt:lpstr>
      <vt:lpstr>SCR760 Status</vt:lpstr>
      <vt:lpstr>ROS Next Meetings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2011-09-01T15:19:45Z</dcterms:created>
  <dcterms:modified xsi:type="dcterms:W3CDTF">2011-11-30T23:36:59Z</dcterms:modified>
</cp:coreProperties>
</file>