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7"/>
  </p:notesMasterIdLst>
  <p:sldIdLst>
    <p:sldId id="372" r:id="rId2"/>
    <p:sldId id="302" r:id="rId3"/>
    <p:sldId id="386" r:id="rId4"/>
    <p:sldId id="387" r:id="rId5"/>
    <p:sldId id="391" r:id="rId6"/>
    <p:sldId id="390" r:id="rId7"/>
    <p:sldId id="394" r:id="rId8"/>
    <p:sldId id="389" r:id="rId9"/>
    <p:sldId id="393" r:id="rId10"/>
    <p:sldId id="382" r:id="rId11"/>
    <p:sldId id="374" r:id="rId12"/>
    <p:sldId id="376" r:id="rId13"/>
    <p:sldId id="380" r:id="rId14"/>
    <p:sldId id="327" r:id="rId15"/>
    <p:sldId id="385" r:id="rId16"/>
  </p:sldIdLst>
  <p:sldSz cx="9144000" cy="6858000" type="screen4x3"/>
  <p:notesSz cx="7010400" cy="9296400"/>
  <p:defaultTextStyle>
    <a:defPPr>
      <a:defRPr lang="en-US"/>
    </a:defPPr>
    <a:lvl1pPr algn="ctr" rtl="0" fontAlgn="base">
      <a:lnSpc>
        <a:spcPct val="80000"/>
      </a:lnSpc>
      <a:spcBef>
        <a:spcPct val="2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lnSpc>
        <a:spcPct val="80000"/>
      </a:lnSpc>
      <a:spcBef>
        <a:spcPct val="2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lnSpc>
        <a:spcPct val="80000"/>
      </a:lnSpc>
      <a:spcBef>
        <a:spcPct val="2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lnSpc>
        <a:spcPct val="80000"/>
      </a:lnSpc>
      <a:spcBef>
        <a:spcPct val="2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lnSpc>
        <a:spcPct val="80000"/>
      </a:lnSpc>
      <a:spcBef>
        <a:spcPct val="2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40949A"/>
    <a:srgbClr val="0000CC"/>
    <a:srgbClr val="FF3300"/>
    <a:srgbClr val="FF9900"/>
    <a:srgbClr val="5469A2"/>
    <a:srgbClr val="294171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65" autoAdjust="0"/>
    <p:restoredTop sz="98826" autoAdjust="0"/>
  </p:normalViewPr>
  <p:slideViewPr>
    <p:cSldViewPr>
      <p:cViewPr varScale="1">
        <p:scale>
          <a:sx n="78" d="100"/>
          <a:sy n="78" d="100"/>
        </p:scale>
        <p:origin x="-1296" y="-96"/>
      </p:cViewPr>
      <p:guideLst>
        <p:guide orient="horz" pos="4224"/>
        <p:guide pos="1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l" defTabSz="931863">
              <a:lnSpc>
                <a:spcPct val="100000"/>
              </a:lnSpc>
              <a:spcBef>
                <a:spcPct val="0"/>
              </a:spcBef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lnSpc>
                <a:spcPct val="100000"/>
              </a:lnSpc>
              <a:spcBef>
                <a:spcPct val="0"/>
              </a:spcBef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l" defTabSz="931863">
              <a:lnSpc>
                <a:spcPct val="100000"/>
              </a:lnSpc>
              <a:spcBef>
                <a:spcPct val="0"/>
              </a:spcBef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lnSpc>
                <a:spcPct val="100000"/>
              </a:lnSpc>
              <a:spcBef>
                <a:spcPct val="0"/>
              </a:spcBef>
              <a:defRPr sz="1200" b="0"/>
            </a:lvl1pPr>
          </a:lstStyle>
          <a:p>
            <a:pPr>
              <a:defRPr/>
            </a:pPr>
            <a:fld id="{4E03D523-1322-47BE-9BE1-B2B28F7D57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8675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1D4FED-D5F9-4044-96E7-A3FB1773F5FC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1D4FED-D5F9-4044-96E7-A3FB1773F5FC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1D4FED-D5F9-4044-96E7-A3FB1773F5FC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3"/>
          <p:cNvSpPr>
            <a:spLocks noChangeArrowheads="1"/>
          </p:cNvSpPr>
          <p:nvPr userDrawn="1"/>
        </p:nvSpPr>
        <p:spPr bwMode="auto">
          <a:xfrm>
            <a:off x="0" y="1143000"/>
            <a:ext cx="9144000" cy="5715000"/>
          </a:xfrm>
          <a:prstGeom prst="rect">
            <a:avLst/>
          </a:prstGeom>
          <a:solidFill>
            <a:srgbClr val="5469A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Line 14"/>
          <p:cNvSpPr>
            <a:spLocks noChangeShapeType="1"/>
          </p:cNvSpPr>
          <p:nvPr userDrawn="1"/>
        </p:nvSpPr>
        <p:spPr bwMode="auto">
          <a:xfrm>
            <a:off x="0" y="11430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343150" y="3581400"/>
            <a:ext cx="5334000" cy="1143000"/>
          </a:xfrm>
        </p:spPr>
        <p:txBody>
          <a:bodyPr/>
          <a:lstStyle>
            <a:lvl1pPr marL="0" indent="0">
              <a:buFontTx/>
              <a:buNone/>
              <a:defRPr b="0">
                <a:solidFill>
                  <a:schemeClr val="bg1"/>
                </a:solidFill>
                <a:latin typeface="Arial Black" pitchFamily="34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333625" y="1905000"/>
            <a:ext cx="6477000" cy="12414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2333625" y="5467350"/>
            <a:ext cx="2133600" cy="476250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33625" y="5067300"/>
            <a:ext cx="2895600" cy="4191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Meeting Title (optional)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E33091-8852-4C1C-AC0A-564769AB8A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0"/>
            <a:ext cx="21717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0"/>
            <a:ext cx="63627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AAB71-E940-4F1A-BF3A-FD70ED9C55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6868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066800"/>
            <a:ext cx="40386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B51B00-EA83-490E-AB34-D62C71039A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6146EC-F1A6-4A55-9DDC-528A842ED0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AAC688-4E33-4450-B075-DDB774931E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68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8AE77-A129-40AA-AEF8-9323B51A75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49D00A-D425-466F-8164-7485AA5B80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370C6F-2F00-4354-ABF8-C03CE149F4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14972-822C-43C5-8500-1E02D94DE1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E700F-8700-4B37-ACB6-8BCF8AF4E1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66DCD2-B23A-4619-A8CB-007B7F2E4E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6800"/>
            <a:ext cx="8229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400" b="0"/>
            </a:lvl1pPr>
          </a:lstStyle>
          <a:p>
            <a:pPr>
              <a:defRPr/>
            </a:pPr>
            <a:fld id="{900526E4-0951-4CE7-A472-2878D838B8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3559" name="Rectangle 7"/>
          <p:cNvSpPr>
            <a:spLocks noChangeArrowheads="1"/>
          </p:cNvSpPr>
          <p:nvPr userDrawn="1"/>
        </p:nvSpPr>
        <p:spPr bwMode="auto">
          <a:xfrm>
            <a:off x="0" y="6235700"/>
            <a:ext cx="9144000" cy="622300"/>
          </a:xfrm>
          <a:prstGeom prst="rect">
            <a:avLst/>
          </a:prstGeom>
          <a:solidFill>
            <a:srgbClr val="ECECE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1029" name="Picture 8" descr="logo_C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3500" y="6289675"/>
            <a:ext cx="8540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5469A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0"/>
            <a:ext cx="8686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3563" name="Line 11"/>
          <p:cNvSpPr>
            <a:spLocks noChangeShapeType="1"/>
          </p:cNvSpPr>
          <p:nvPr userDrawn="1"/>
        </p:nvSpPr>
        <p:spPr bwMode="auto">
          <a:xfrm>
            <a:off x="1069975" y="6457950"/>
            <a:ext cx="0" cy="219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457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200" b="0"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  <p:sp>
        <p:nvSpPr>
          <p:cNvPr id="23564" name="Line 12"/>
          <p:cNvSpPr>
            <a:spLocks noChangeShapeType="1"/>
          </p:cNvSpPr>
          <p:nvPr userDrawn="1"/>
        </p:nvSpPr>
        <p:spPr bwMode="auto">
          <a:xfrm>
            <a:off x="0" y="6731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3565" name="Rectangle 13"/>
          <p:cNvSpPr>
            <a:spLocks noChangeArrowheads="1"/>
          </p:cNvSpPr>
          <p:nvPr userDrawn="1"/>
        </p:nvSpPr>
        <p:spPr bwMode="auto">
          <a:xfrm>
            <a:off x="8229600" y="62484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defRPr/>
            </a:pPr>
            <a:fld id="{A87F0BC0-9305-4FEC-9ED2-6D3023917AF5}" type="slidenum">
              <a:rPr lang="en-US" sz="1200" b="0"/>
              <a:pPr>
                <a:lnSpc>
                  <a:spcPct val="100000"/>
                </a:lnSpc>
                <a:spcBef>
                  <a:spcPct val="0"/>
                </a:spcBef>
                <a:defRPr/>
              </a:pPr>
              <a:t>‹#›</a:t>
            </a:fld>
            <a:endParaRPr lang="en-US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05" r:id="rId2"/>
    <p:sldLayoutId id="2147484006" r:id="rId3"/>
    <p:sldLayoutId id="2147484007" r:id="rId4"/>
    <p:sldLayoutId id="2147484008" r:id="rId5"/>
    <p:sldLayoutId id="2147484009" r:id="rId6"/>
    <p:sldLayoutId id="2147484010" r:id="rId7"/>
    <p:sldLayoutId id="2147484011" r:id="rId8"/>
    <p:sldLayoutId id="2147484012" r:id="rId9"/>
    <p:sldLayoutId id="2147484013" r:id="rId10"/>
    <p:sldLayoutId id="2147484014" r:id="rId11"/>
    <p:sldLayoutId id="2147484015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rcot.com/services/projects/inde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371600" y="1752600"/>
            <a:ext cx="7239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Project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Portfolio List (PPL) Update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371600" y="3581400"/>
            <a:ext cx="7010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Troy Anderson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z="2000" kern="0" dirty="0" smtClean="0">
                <a:latin typeface="+mn-lt"/>
              </a:rPr>
              <a:t>ERCOT</a:t>
            </a: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Enterprise Project Portfolio Management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z="2000" kern="0" dirty="0" smtClean="0">
                <a:latin typeface="+mn-lt"/>
              </a:rPr>
              <a:t>Dec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ember 1, 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81534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Upcoming Project Implementations</a:t>
            </a:r>
          </a:p>
        </p:txBody>
      </p:sp>
      <p:sp>
        <p:nvSpPr>
          <p:cNvPr id="10243" name="Content Placeholder 16"/>
          <p:cNvSpPr>
            <a:spLocks noGrp="1"/>
          </p:cNvSpPr>
          <p:nvPr>
            <p:ph idx="1"/>
          </p:nvPr>
        </p:nvSpPr>
        <p:spPr>
          <a:xfrm>
            <a:off x="152400" y="762000"/>
            <a:ext cx="8839200" cy="5410200"/>
          </a:xfrm>
        </p:spPr>
        <p:txBody>
          <a:bodyPr/>
          <a:lstStyle/>
          <a:p>
            <a:pPr eaLnBrk="1" hangingPunct="1"/>
            <a:r>
              <a:rPr lang="en-US" sz="1600" dirty="0" smtClean="0"/>
              <a:t>Go-Lives Planned for December / </a:t>
            </a:r>
            <a:r>
              <a:rPr lang="en-US" sz="1600" i="1" dirty="0" smtClean="0"/>
              <a:t>(NPRR320 in an off-cycle November release</a:t>
            </a:r>
            <a:r>
              <a:rPr lang="en-US" sz="1600" dirty="0" smtClean="0"/>
              <a:t>)</a:t>
            </a:r>
          </a:p>
          <a:p>
            <a:pPr lvl="1" eaLnBrk="1" hangingPunct="1"/>
            <a:r>
              <a:rPr lang="en-US" sz="1400" dirty="0"/>
              <a:t>NPRR320 – Minimum PTP Option Bid and </a:t>
            </a:r>
            <a:r>
              <a:rPr lang="en-US" sz="1400" dirty="0" smtClean="0"/>
              <a:t>Settlement</a:t>
            </a:r>
          </a:p>
          <a:p>
            <a:pPr lvl="2" eaLnBrk="1" hangingPunct="1"/>
            <a:r>
              <a:rPr lang="en-US" sz="1200" dirty="0" smtClean="0"/>
              <a:t>Off-cycle November release on 11/11 of settlements calculations (TOU logic)</a:t>
            </a:r>
          </a:p>
          <a:p>
            <a:pPr lvl="2" eaLnBrk="1" hangingPunct="1"/>
            <a:endParaRPr lang="en-US" sz="1200" dirty="0"/>
          </a:p>
          <a:p>
            <a:pPr lvl="1" eaLnBrk="1" hangingPunct="1"/>
            <a:r>
              <a:rPr lang="en-US" sz="1400" dirty="0" smtClean="0"/>
              <a:t>NPRR251 – Sync w/PRR845 – Def. of IDR Meters and Optional Removal of IDRs at a Premise…</a:t>
            </a:r>
          </a:p>
          <a:p>
            <a:pPr lvl="2" eaLnBrk="1" hangingPunct="1"/>
            <a:r>
              <a:rPr lang="en-US" sz="1200" dirty="0" smtClean="0"/>
              <a:t>Code in production – market go-live is Feb. 2012</a:t>
            </a:r>
          </a:p>
          <a:p>
            <a:pPr lvl="1" eaLnBrk="1" hangingPunct="1"/>
            <a:r>
              <a:rPr lang="en-US" sz="1400" dirty="0" smtClean="0"/>
              <a:t>NPRR290 – ERCOT Publication of DAM PSS/E Files</a:t>
            </a:r>
          </a:p>
          <a:p>
            <a:pPr lvl="1" eaLnBrk="1" hangingPunct="1"/>
            <a:r>
              <a:rPr lang="en-US" sz="1400" dirty="0" smtClean="0"/>
              <a:t>NPRR310 – Expand Output Schedule Acceptable Range to Include HSL and LSL</a:t>
            </a:r>
          </a:p>
          <a:p>
            <a:pPr lvl="1" eaLnBrk="1" hangingPunct="1"/>
            <a:r>
              <a:rPr lang="en-US" sz="1400" dirty="0" smtClean="0"/>
              <a:t>NPRR316 – Negative Self-Arranged Ancillary Services Quantity</a:t>
            </a:r>
          </a:p>
          <a:p>
            <a:pPr lvl="1" eaLnBrk="1" hangingPunct="1"/>
            <a:r>
              <a:rPr lang="en-US" sz="1400" dirty="0" smtClean="0"/>
              <a:t>NPRR343 – CRR Bid and PTP Obligation Bid Criteria Change</a:t>
            </a:r>
          </a:p>
          <a:p>
            <a:pPr lvl="1" eaLnBrk="1" hangingPunct="1"/>
            <a:r>
              <a:rPr lang="en-US" sz="1400" dirty="0" smtClean="0"/>
              <a:t>SCR763 </a:t>
            </a:r>
            <a:r>
              <a:rPr lang="en-US" sz="1400" dirty="0"/>
              <a:t>– </a:t>
            </a:r>
            <a:r>
              <a:rPr lang="en-US" sz="1400" dirty="0" smtClean="0"/>
              <a:t>Modify COP Validation Rule for RRS</a:t>
            </a:r>
          </a:p>
          <a:p>
            <a:pPr lvl="1" eaLnBrk="1" hangingPunct="1"/>
            <a:r>
              <a:rPr lang="en-US" sz="1400" dirty="0" smtClean="0"/>
              <a:t>SCR764 </a:t>
            </a:r>
            <a:r>
              <a:rPr lang="en-US" sz="1400" dirty="0"/>
              <a:t>– Public Access to Select MIS Dashboards</a:t>
            </a:r>
          </a:p>
          <a:p>
            <a:pPr lvl="2" eaLnBrk="1" hangingPunct="1"/>
            <a:r>
              <a:rPr lang="en-US" sz="1200" dirty="0" smtClean="0"/>
              <a:t>Dec. </a:t>
            </a:r>
            <a:r>
              <a:rPr lang="en-US" sz="1200" dirty="0"/>
              <a:t>– </a:t>
            </a:r>
            <a:r>
              <a:rPr lang="en-US" sz="1200" dirty="0" smtClean="0"/>
              <a:t>4</a:t>
            </a:r>
            <a:r>
              <a:rPr lang="en-US" sz="1200" baseline="30000" dirty="0" smtClean="0"/>
              <a:t>th</a:t>
            </a:r>
            <a:r>
              <a:rPr lang="en-US" sz="1200" dirty="0" smtClean="0"/>
              <a:t> phase </a:t>
            </a:r>
            <a:r>
              <a:rPr lang="en-US" sz="1200" dirty="0"/>
              <a:t>– </a:t>
            </a:r>
            <a:r>
              <a:rPr lang="en-US" sz="1200" dirty="0" smtClean="0"/>
              <a:t>LMP Contour Map</a:t>
            </a:r>
          </a:p>
          <a:p>
            <a:pPr lvl="2" eaLnBrk="1" hangingPunct="1"/>
            <a:r>
              <a:rPr lang="en-US" sz="1200" dirty="0" smtClean="0"/>
              <a:t>LMP Ticker may be removed from scope (see MIS User Group comments dated 11/8/2011)</a:t>
            </a:r>
            <a:endParaRPr lang="en-US" sz="1400" dirty="0"/>
          </a:p>
          <a:p>
            <a:pPr lvl="1" eaLnBrk="1" hangingPunct="1"/>
            <a:r>
              <a:rPr lang="en-US" sz="1400" dirty="0"/>
              <a:t>SCR765 – </a:t>
            </a:r>
            <a:r>
              <a:rPr lang="en-US" sz="1400" dirty="0" smtClean="0"/>
              <a:t>Public Aggregated Wind Dashboard</a:t>
            </a:r>
            <a:endParaRPr lang="en-US" sz="1400" dirty="0"/>
          </a:p>
          <a:p>
            <a:pPr lvl="1" eaLnBrk="1" hangingPunct="1"/>
            <a:r>
              <a:rPr lang="en-US" sz="1400" dirty="0" smtClean="0"/>
              <a:t>Stabilization/Deferred </a:t>
            </a:r>
            <a:r>
              <a:rPr lang="en-US" sz="1400" dirty="0"/>
              <a:t>Defects</a:t>
            </a:r>
          </a:p>
          <a:p>
            <a:pPr lvl="2" eaLnBrk="1" hangingPunct="1"/>
            <a:r>
              <a:rPr lang="en-US" sz="1200" dirty="0" smtClean="0"/>
              <a:t>Deferred Defects </a:t>
            </a:r>
            <a:r>
              <a:rPr lang="en-US" sz="1200" dirty="0"/>
              <a:t>– Release </a:t>
            </a:r>
            <a:r>
              <a:rPr lang="en-US" sz="1200" dirty="0" smtClean="0"/>
              <a:t>10</a:t>
            </a:r>
          </a:p>
          <a:p>
            <a:pPr lvl="2" eaLnBrk="1" hangingPunct="1"/>
            <a:r>
              <a:rPr lang="en-US" sz="1200" dirty="0" smtClean="0"/>
              <a:t>TML Transition to MIS</a:t>
            </a:r>
          </a:p>
          <a:p>
            <a:pPr lvl="2" eaLnBrk="1" hangingPunct="1"/>
            <a:r>
              <a:rPr lang="en-US" sz="1200" dirty="0" smtClean="0"/>
              <a:t>Stabilization and its sub-projects are scheduled to end on 12/31/2011</a:t>
            </a:r>
            <a:endParaRPr lang="en-US" sz="14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752600" y="6248400"/>
            <a:ext cx="6172200" cy="4370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0" dirty="0" smtClean="0"/>
              <a:t>Note:  Projected Go-Live dates are subject to change.</a:t>
            </a:r>
            <a:br>
              <a:rPr lang="en-US" sz="1400" b="0" dirty="0" smtClean="0"/>
            </a:br>
            <a:r>
              <a:rPr lang="en-US" sz="1400" b="0" dirty="0" smtClean="0"/>
              <a:t>Please watch for market notices as the effective dates approach.</a:t>
            </a:r>
            <a:endParaRPr lang="en-US" sz="1400" b="0" dirty="0"/>
          </a:p>
        </p:txBody>
      </p:sp>
    </p:spTree>
    <p:extLst>
      <p:ext uri="{BB962C8B-B14F-4D97-AF65-F5344CB8AC3E}">
        <p14:creationId xmlns:p14="http://schemas.microsoft.com/office/powerpoint/2010/main" val="69038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6934200" cy="685800"/>
          </a:xfrm>
        </p:spPr>
        <p:txBody>
          <a:bodyPr/>
          <a:lstStyle/>
          <a:p>
            <a:r>
              <a:rPr lang="en-US" sz="1800" dirty="0" smtClean="0"/>
              <a:t>Project Portfolio </a:t>
            </a:r>
            <a:r>
              <a:rPr lang="en-US" sz="1800" dirty="0"/>
              <a:t>Status – as of </a:t>
            </a:r>
            <a:r>
              <a:rPr lang="en-US" sz="1800" dirty="0" smtClean="0"/>
              <a:t>11/14/2011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3" y="595313"/>
            <a:ext cx="9096375" cy="566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6934200" cy="685800"/>
          </a:xfrm>
        </p:spPr>
        <p:txBody>
          <a:bodyPr/>
          <a:lstStyle/>
          <a:p>
            <a:r>
              <a:rPr lang="en-US" sz="1800" dirty="0"/>
              <a:t>Project Portfolio Status – as of 11/14/2011</a:t>
            </a:r>
            <a:endParaRPr lang="en-US" sz="18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3" y="600075"/>
            <a:ext cx="9058275" cy="565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6934200" cy="685800"/>
          </a:xfrm>
        </p:spPr>
        <p:txBody>
          <a:bodyPr/>
          <a:lstStyle/>
          <a:p>
            <a:r>
              <a:rPr lang="en-US" sz="1800" dirty="0"/>
              <a:t>Project Portfolio Status – as of 11/14/2011</a:t>
            </a:r>
            <a:endParaRPr lang="en-US" sz="18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3" y="609600"/>
            <a:ext cx="9058275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71628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2011 Project Spending Update – 11/14/2011</a:t>
            </a:r>
          </a:p>
        </p:txBody>
      </p:sp>
      <p:graphicFrame>
        <p:nvGraphicFramePr>
          <p:cNvPr id="224259" name="Group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11472111"/>
              </p:ext>
            </p:extLst>
          </p:nvPr>
        </p:nvGraphicFramePr>
        <p:xfrm>
          <a:off x="190500" y="1303337"/>
          <a:ext cx="8763000" cy="1660526"/>
        </p:xfrm>
        <a:graphic>
          <a:graphicData uri="http://schemas.openxmlformats.org/drawingml/2006/table">
            <a:tbl>
              <a:tblPr/>
              <a:tblGrid>
                <a:gridCol w="1828801"/>
                <a:gridCol w="1600200"/>
                <a:gridCol w="1828800"/>
                <a:gridCol w="1828800"/>
                <a:gridCol w="1676399"/>
              </a:tblGrid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PPL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Initial Budget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Current Budget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Forecast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YTD Actual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 Center Hardware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$ 33,715,000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$ 28,178,937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$ 24,818,114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$ 22,298,753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Other Projects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8,185,000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8,185,000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7,201,500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4,298,208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Totals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$ 41,900,000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$ 36,363,937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$ 32,019,614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$ 26,596,961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203704" y="3352800"/>
            <a:ext cx="4724401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 dirty="0" smtClean="0"/>
              <a:t>* Data Center Hardware Budget reduced by the amount of purchasing accelerated from 2011 to 2010 (~$5.5M)</a:t>
            </a:r>
            <a:endParaRPr lang="en-US" sz="1400" b="0" dirty="0"/>
          </a:p>
        </p:txBody>
      </p:sp>
      <p:sp>
        <p:nvSpPr>
          <p:cNvPr id="5" name="TextBox 4"/>
          <p:cNvSpPr txBox="1"/>
          <p:nvPr/>
        </p:nvSpPr>
        <p:spPr>
          <a:xfrm>
            <a:off x="3657600" y="1752600"/>
            <a:ext cx="228600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 dirty="0" smtClean="0"/>
              <a:t>*</a:t>
            </a:r>
            <a:endParaRPr lang="en-US" sz="14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68580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ERCOT FTE Tracking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5108186"/>
              </p:ext>
            </p:extLst>
          </p:nvPr>
        </p:nvGraphicFramePr>
        <p:xfrm>
          <a:off x="152400" y="914400"/>
          <a:ext cx="8839200" cy="4941947"/>
        </p:xfrm>
        <a:graphic>
          <a:graphicData uri="http://schemas.openxmlformats.org/drawingml/2006/table">
            <a:tbl>
              <a:tblPr/>
              <a:tblGrid>
                <a:gridCol w="963859"/>
                <a:gridCol w="887363"/>
                <a:gridCol w="1503161"/>
                <a:gridCol w="1361642"/>
                <a:gridCol w="1135977"/>
                <a:gridCol w="814690"/>
                <a:gridCol w="2172508"/>
              </a:tblGrid>
              <a:tr h="358790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Summary of FTE Impact of Revision Requests - By Department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8285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--- Board Approved ---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Incremental Labor Impact of Change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Net ERCOT Staffing Impact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827" marR="8827" marT="8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84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Revision Request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Division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Department Name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Labor Effort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(in FTEs)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Additional FTEs Required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Budget Impact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Status / Comments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3388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SCR760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Operations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Network Modeling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2.20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Absorbed in 2012 budget and staffing plan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8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NPRR286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Corporate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Credit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0.50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Absorbed in 2012 budget and staffing plan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2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NPRR343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Operations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Market Analysis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1.00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Manual workaround no longer needed after project implementation in December 2011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78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NPRR365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Operations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Outage Coordination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2.00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$240k-$260k 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Board approved - 9/20/2011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8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NOGRR054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Compliance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Compliance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1.00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Absorbed in 2012 budget and staffing plan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19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827" marR="8827" marT="8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Board-Approved Items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6.70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827" marR="8827" marT="8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827" marR="8827" marT="882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327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27" marR="8827" marT="88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27" marR="8827" marT="88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27" marR="8827" marT="88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27" marR="8827" marT="88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27" marR="8827" marT="88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27" marR="8827" marT="88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27" marR="8827" marT="88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992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200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--- In-Flight at TAC ---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827" marR="8827" marT="8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827" marR="8827" marT="88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827" marR="8827" marT="88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827" marR="8827" marT="882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3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None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19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827" marR="8827" marT="8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In-Flight  at TAC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0.00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827" marR="8827" marT="8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827" marR="8827" marT="882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327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27" marR="8827" marT="88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27" marR="8827" marT="88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27" marR="8827" marT="88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27" marR="8827" marT="88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27" marR="8827" marT="88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27" marR="8827" marT="88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27" marR="8827" marT="88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9192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27" marR="8827" marT="882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Total of All Items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6.70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827" marR="8827" marT="88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827" marR="8827" marT="88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27" marR="8827" marT="88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212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60198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Business Integration Update – Agenda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066800"/>
            <a:ext cx="8229600" cy="5029200"/>
          </a:xfrm>
        </p:spPr>
        <p:txBody>
          <a:bodyPr/>
          <a:lstStyle/>
          <a:p>
            <a:pPr marL="571500" lvl="1" indent="-228600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dirty="0" smtClean="0"/>
              <a:t>Multi-Year </a:t>
            </a:r>
            <a:r>
              <a:rPr lang="en-US" dirty="0" smtClean="0"/>
              <a:t>PPL Update and 2012 Release Plan</a:t>
            </a:r>
            <a:r>
              <a:rPr lang="en-US" sz="1800" dirty="0"/>
              <a:t>	</a:t>
            </a:r>
            <a:r>
              <a:rPr lang="en-US" sz="1600" dirty="0"/>
              <a:t>p. </a:t>
            </a:r>
            <a:r>
              <a:rPr lang="en-US" sz="1600" dirty="0" smtClean="0"/>
              <a:t>3-8</a:t>
            </a:r>
            <a:endParaRPr lang="en-US" sz="1600" dirty="0" smtClean="0"/>
          </a:p>
          <a:p>
            <a:pPr marL="971550" lvl="2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dirty="0" smtClean="0"/>
              <a:t>Multi-Year </a:t>
            </a:r>
            <a:r>
              <a:rPr lang="en-US" dirty="0" smtClean="0"/>
              <a:t>PPL</a:t>
            </a:r>
            <a:endParaRPr lang="en-US" dirty="0" smtClean="0"/>
          </a:p>
          <a:p>
            <a:pPr marL="971550" lvl="2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dirty="0" smtClean="0"/>
              <a:t>Prioritization Factors for Market Subcommittees</a:t>
            </a:r>
          </a:p>
          <a:p>
            <a:pPr marL="971550" lvl="2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dirty="0" smtClean="0"/>
              <a:t>2012 Release </a:t>
            </a:r>
            <a:r>
              <a:rPr lang="en-US" dirty="0" smtClean="0"/>
              <a:t>Plan</a:t>
            </a:r>
            <a:endParaRPr lang="en-US" dirty="0" smtClean="0"/>
          </a:p>
          <a:p>
            <a:pPr marL="971550" lvl="2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endParaRPr lang="en-US" sz="1600" dirty="0" smtClean="0"/>
          </a:p>
          <a:p>
            <a:pPr marL="571500" lvl="1" indent="-228600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dirty="0" smtClean="0"/>
              <a:t>Appendix</a:t>
            </a:r>
            <a:endParaRPr lang="en-US" sz="1800" dirty="0" smtClean="0"/>
          </a:p>
          <a:p>
            <a:pPr marL="971550" lvl="2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dirty="0" smtClean="0"/>
              <a:t>2011 </a:t>
            </a:r>
            <a:r>
              <a:rPr lang="en-US" dirty="0"/>
              <a:t>Project Portfolio Update</a:t>
            </a:r>
            <a:r>
              <a:rPr lang="en-US" sz="1400" dirty="0"/>
              <a:t>	</a:t>
            </a:r>
            <a:r>
              <a:rPr lang="en-US" sz="1600" dirty="0"/>
              <a:t>p. </a:t>
            </a:r>
            <a:r>
              <a:rPr lang="en-US" sz="1600" dirty="0" smtClean="0"/>
              <a:t>10-13</a:t>
            </a:r>
            <a:endParaRPr lang="en-US" sz="1400" dirty="0"/>
          </a:p>
          <a:p>
            <a:pPr marL="1428750" lvl="3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sz="1600" dirty="0"/>
              <a:t>Upcoming Project Implementations</a:t>
            </a:r>
          </a:p>
          <a:p>
            <a:pPr marL="1428750" lvl="3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sz="1600" dirty="0"/>
              <a:t>Project Portfolio Status (Gantt Chart)</a:t>
            </a:r>
          </a:p>
          <a:p>
            <a:pPr marL="1028700" lvl="2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dirty="0" smtClean="0"/>
              <a:t>2011 </a:t>
            </a:r>
            <a:r>
              <a:rPr lang="en-US" dirty="0"/>
              <a:t>Project Spending Update</a:t>
            </a:r>
            <a:r>
              <a:rPr lang="en-US" sz="1600" dirty="0"/>
              <a:t>	p. </a:t>
            </a:r>
            <a:r>
              <a:rPr lang="en-US" sz="1600" dirty="0" smtClean="0"/>
              <a:t>14</a:t>
            </a:r>
            <a:endParaRPr lang="en-US" sz="2000" dirty="0"/>
          </a:p>
          <a:p>
            <a:pPr marL="1028700" lvl="2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dirty="0" smtClean="0"/>
              <a:t>ERCOT </a:t>
            </a:r>
            <a:r>
              <a:rPr lang="en-US" dirty="0"/>
              <a:t>FTE Impact Tracking</a:t>
            </a:r>
            <a:r>
              <a:rPr lang="en-US" sz="1600" dirty="0"/>
              <a:t>	p. </a:t>
            </a:r>
            <a:r>
              <a:rPr lang="en-US" sz="1600" dirty="0" smtClean="0"/>
              <a:t>15</a:t>
            </a:r>
            <a:endParaRPr lang="en-US" sz="1600" dirty="0"/>
          </a:p>
          <a:p>
            <a:pPr marL="571500" lvl="1" indent="-228600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endParaRPr lang="en-US" sz="1400" dirty="0"/>
          </a:p>
          <a:p>
            <a:pPr marL="971550" lvl="2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78486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Multi-Year </a:t>
            </a:r>
            <a:r>
              <a:rPr lang="en-US" sz="1800" dirty="0" smtClean="0"/>
              <a:t>PPL</a:t>
            </a:r>
            <a:endParaRPr lang="en-US" sz="1800" dirty="0" smtClean="0"/>
          </a:p>
        </p:txBody>
      </p:sp>
      <p:sp>
        <p:nvSpPr>
          <p:cNvPr id="10243" name="Content Placeholder 16"/>
          <p:cNvSpPr>
            <a:spLocks noGrp="1"/>
          </p:cNvSpPr>
          <p:nvPr>
            <p:ph idx="1"/>
          </p:nvPr>
        </p:nvSpPr>
        <p:spPr>
          <a:xfrm>
            <a:off x="152400" y="914400"/>
            <a:ext cx="8839200" cy="5257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The </a:t>
            </a:r>
            <a:r>
              <a:rPr lang="en-US" sz="1800" dirty="0"/>
              <a:t>new </a:t>
            </a:r>
            <a:r>
              <a:rPr lang="en-US" sz="1800" dirty="0" smtClean="0"/>
              <a:t>Multi-Year PPL is complete and posted to ERCOT.com</a:t>
            </a:r>
            <a:endParaRPr lang="en-US" sz="1800" dirty="0"/>
          </a:p>
          <a:p>
            <a:pPr lvl="1" eaLnBrk="1" hangingPunct="1"/>
            <a:r>
              <a:rPr lang="en-US" sz="1600" dirty="0">
                <a:hlinkClick r:id="rId2"/>
              </a:rPr>
              <a:t>http://</a:t>
            </a:r>
            <a:r>
              <a:rPr lang="en-US" sz="1600" dirty="0" smtClean="0">
                <a:hlinkClick r:id="rId2"/>
              </a:rPr>
              <a:t>www.ercot.com/services/projects/index</a:t>
            </a:r>
            <a:endParaRPr lang="en-US" sz="1600" dirty="0" smtClean="0"/>
          </a:p>
          <a:p>
            <a:pPr lvl="1" eaLnBrk="1" hangingPunct="1"/>
            <a:r>
              <a:rPr lang="en-US" sz="1600" dirty="0" smtClean="0"/>
              <a:t>The format </a:t>
            </a:r>
            <a:r>
              <a:rPr lang="en-US" sz="1600" dirty="0"/>
              <a:t>has been changed to accommodate a multi-year view (2011-2015</a:t>
            </a:r>
            <a:r>
              <a:rPr lang="en-US" sz="1600" dirty="0" smtClean="0"/>
              <a:t>)</a:t>
            </a:r>
          </a:p>
          <a:p>
            <a:pPr lvl="1" eaLnBrk="1" hangingPunct="1"/>
            <a:r>
              <a:rPr lang="en-US" sz="1600" dirty="0" smtClean="0"/>
              <a:t>Additional data is captured that will better inform the market on delivery plans for items approved in the stakeholder process</a:t>
            </a:r>
          </a:p>
          <a:p>
            <a:pPr lvl="1" eaLnBrk="1" hangingPunct="1"/>
            <a:r>
              <a:rPr lang="en-US" sz="1600" dirty="0" smtClean="0"/>
              <a:t>Upcoming slides explain changes in more detail</a:t>
            </a:r>
            <a:endParaRPr lang="en-US" sz="1600" dirty="0"/>
          </a:p>
          <a:p>
            <a:pPr lvl="1" eaLnBrk="1" hangingPunct="1"/>
            <a:endParaRPr lang="en-US" sz="1400" dirty="0" smtClean="0"/>
          </a:p>
          <a:p>
            <a:pPr eaLnBrk="1" hangingPunct="1"/>
            <a:r>
              <a:rPr lang="en-US" sz="1800" dirty="0"/>
              <a:t>No Cutline!</a:t>
            </a:r>
          </a:p>
          <a:p>
            <a:pPr lvl="1" eaLnBrk="1" hangingPunct="1"/>
            <a:r>
              <a:rPr lang="en-US" sz="1600" dirty="0"/>
              <a:t>ERCOT will attempt to undertake all projects in the year(s) when they are funded</a:t>
            </a:r>
          </a:p>
          <a:p>
            <a:pPr lvl="1" eaLnBrk="1" hangingPunct="1"/>
            <a:r>
              <a:rPr lang="en-US" sz="1600" dirty="0"/>
              <a:t>If resource constraints prevent execution in the desired timeframe, ERCOT will determine an achievable schedule and update the “Projected End Date” on the PPL</a:t>
            </a:r>
          </a:p>
          <a:p>
            <a:pPr lvl="2" eaLnBrk="1" hangingPunct="1"/>
            <a:endParaRPr lang="en-US" sz="1400" dirty="0"/>
          </a:p>
          <a:p>
            <a:pPr eaLnBrk="1" hangingPunct="1"/>
            <a:r>
              <a:rPr lang="en-US" sz="1800" dirty="0"/>
              <a:t>Summary Portfolio Financials</a:t>
            </a:r>
          </a:p>
          <a:p>
            <a:pPr lvl="1" eaLnBrk="1" hangingPunct="1"/>
            <a:r>
              <a:rPr lang="en-US" sz="1600" dirty="0"/>
              <a:t>Budget and Spending Forecasts by Project Category and Budget Year</a:t>
            </a:r>
          </a:p>
          <a:p>
            <a:pPr lvl="2" eaLnBrk="1" hangingPunct="1"/>
            <a:r>
              <a:rPr lang="en-US" sz="1400" dirty="0"/>
              <a:t>See rows in the header of the PPL</a:t>
            </a:r>
          </a:p>
          <a:p>
            <a:pPr lvl="1" eaLnBrk="1" hangingPunct="1"/>
            <a:r>
              <a:rPr lang="en-US" sz="1600" dirty="0"/>
              <a:t>Based on actual budget and spending forecasts</a:t>
            </a:r>
          </a:p>
          <a:p>
            <a:pPr lvl="1" eaLnBrk="1" hangingPunct="1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1423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78486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Multi-Year </a:t>
            </a:r>
            <a:r>
              <a:rPr lang="en-US" sz="1800" dirty="0" smtClean="0"/>
              <a:t>PPL</a:t>
            </a:r>
            <a:endParaRPr lang="en-US" sz="1800" dirty="0" smtClean="0"/>
          </a:p>
        </p:txBody>
      </p:sp>
      <p:sp>
        <p:nvSpPr>
          <p:cNvPr id="10243" name="Content Placeholder 16"/>
          <p:cNvSpPr>
            <a:spLocks noGrp="1"/>
          </p:cNvSpPr>
          <p:nvPr>
            <p:ph idx="1"/>
          </p:nvPr>
        </p:nvSpPr>
        <p:spPr>
          <a:xfrm>
            <a:off x="152400" y="838200"/>
            <a:ext cx="8839200" cy="53340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Key Data Fields</a:t>
            </a:r>
          </a:p>
          <a:p>
            <a:pPr lvl="1" eaLnBrk="1" hangingPunct="1"/>
            <a:r>
              <a:rPr lang="en-US" sz="1600" b="1" dirty="0" smtClean="0"/>
              <a:t>Project Category</a:t>
            </a:r>
          </a:p>
          <a:p>
            <a:pPr lvl="2" eaLnBrk="1" hangingPunct="1"/>
            <a:r>
              <a:rPr lang="en-US" sz="1400" dirty="0" smtClean="0"/>
              <a:t>Business Strategy 		(NPRRs, SCRs, other strategic efforts)</a:t>
            </a:r>
          </a:p>
          <a:p>
            <a:pPr lvl="2" eaLnBrk="1" hangingPunct="1"/>
            <a:r>
              <a:rPr lang="en-US" sz="1400" dirty="0" smtClean="0"/>
              <a:t>Efficiencies / Enhancements	(Internal ERCOT operational improvements)</a:t>
            </a:r>
          </a:p>
          <a:p>
            <a:pPr lvl="2" eaLnBrk="1" hangingPunct="1"/>
            <a:r>
              <a:rPr lang="en-US" sz="1400" dirty="0" smtClean="0"/>
              <a:t>Regulatory		(Required by regulatory entity)</a:t>
            </a:r>
          </a:p>
          <a:p>
            <a:pPr lvl="2" eaLnBrk="1" hangingPunct="1"/>
            <a:r>
              <a:rPr lang="en-US" sz="1400" dirty="0" smtClean="0"/>
              <a:t>Technical Foundation	(Infrastructure maintenance and growth)</a:t>
            </a:r>
          </a:p>
          <a:p>
            <a:pPr lvl="1" eaLnBrk="1" hangingPunct="1"/>
            <a:r>
              <a:rPr lang="en-US" sz="1600" b="1" dirty="0" smtClean="0"/>
              <a:t>Approval Status</a:t>
            </a:r>
          </a:p>
          <a:p>
            <a:pPr lvl="2" eaLnBrk="1" hangingPunct="1"/>
            <a:r>
              <a:rPr lang="en-US" sz="1400" dirty="0" smtClean="0"/>
              <a:t>Stakeholder approval status</a:t>
            </a:r>
          </a:p>
          <a:p>
            <a:pPr lvl="2" eaLnBrk="1" hangingPunct="1"/>
            <a:r>
              <a:rPr lang="en-US" sz="1400" dirty="0" smtClean="0"/>
              <a:t>“PPL” means approved and able to initiate when the timing is right</a:t>
            </a:r>
          </a:p>
          <a:p>
            <a:pPr lvl="1" eaLnBrk="1" hangingPunct="1"/>
            <a:r>
              <a:rPr lang="en-US" sz="1600" b="1" dirty="0" smtClean="0"/>
              <a:t>2012 Release</a:t>
            </a:r>
          </a:p>
          <a:p>
            <a:pPr lvl="2" eaLnBrk="1" hangingPunct="1"/>
            <a:r>
              <a:rPr lang="en-US" sz="1400" dirty="0" smtClean="0"/>
              <a:t>Target 2012 release 	(R1-R6)</a:t>
            </a:r>
          </a:p>
          <a:p>
            <a:pPr lvl="2" eaLnBrk="1" hangingPunct="1"/>
            <a:r>
              <a:rPr lang="en-US" sz="1400" dirty="0" smtClean="0"/>
              <a:t>“n/a” denotes future or previous year projects</a:t>
            </a:r>
          </a:p>
          <a:p>
            <a:pPr lvl="1" eaLnBrk="1" hangingPunct="1"/>
            <a:r>
              <a:rPr lang="en-US" sz="1600" b="1" dirty="0" smtClean="0"/>
              <a:t>Budget Forecasts – 2011-2015</a:t>
            </a:r>
          </a:p>
          <a:p>
            <a:pPr lvl="1" eaLnBrk="1" hangingPunct="1"/>
            <a:r>
              <a:rPr lang="en-US" sz="1600" b="1" dirty="0" smtClean="0"/>
              <a:t>Project Status</a:t>
            </a:r>
          </a:p>
          <a:p>
            <a:pPr lvl="2" eaLnBrk="1" hangingPunct="1"/>
            <a:r>
              <a:rPr lang="en-US" sz="1400" dirty="0" smtClean="0"/>
              <a:t>Not Started</a:t>
            </a:r>
          </a:p>
          <a:p>
            <a:pPr lvl="2" eaLnBrk="1" hangingPunct="1"/>
            <a:r>
              <a:rPr lang="en-US" sz="1400" dirty="0" smtClean="0"/>
              <a:t>Initiation</a:t>
            </a:r>
          </a:p>
          <a:p>
            <a:pPr lvl="1" eaLnBrk="1" hangingPunct="1"/>
            <a:r>
              <a:rPr lang="en-US" sz="1600" b="1" dirty="0" smtClean="0"/>
              <a:t>Projected Start and End Dates</a:t>
            </a:r>
          </a:p>
          <a:p>
            <a:pPr lvl="2" eaLnBrk="1" hangingPunct="1"/>
            <a:r>
              <a:rPr lang="en-US" sz="1400" dirty="0" smtClean="0"/>
              <a:t>Initial timeframe projections based on Rank and resource availability</a:t>
            </a:r>
          </a:p>
          <a:p>
            <a:pPr lvl="2" eaLnBrk="1" hangingPunct="1"/>
            <a:r>
              <a:rPr lang="en-US" sz="1400" dirty="0" smtClean="0"/>
              <a:t>Revised as necessary as project proceeds through the project lifecycle</a:t>
            </a:r>
          </a:p>
        </p:txBody>
      </p:sp>
      <p:sp>
        <p:nvSpPr>
          <p:cNvPr id="4" name="Content Placeholder 16"/>
          <p:cNvSpPr txBox="1">
            <a:spLocks/>
          </p:cNvSpPr>
          <p:nvPr/>
        </p:nvSpPr>
        <p:spPr bwMode="auto">
          <a:xfrm>
            <a:off x="2590800" y="4658868"/>
            <a:ext cx="2286000" cy="588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lvl="2" eaLnBrk="1" hangingPunct="1">
              <a:lnSpc>
                <a:spcPct val="100000"/>
              </a:lnSpc>
            </a:pPr>
            <a:r>
              <a:rPr lang="en-US" sz="1400" b="0" dirty="0" smtClean="0"/>
              <a:t>Planning</a:t>
            </a:r>
            <a:endParaRPr lang="en-US" sz="1400" b="0" dirty="0"/>
          </a:p>
          <a:p>
            <a:pPr lvl="2" eaLnBrk="1" hangingPunct="1">
              <a:lnSpc>
                <a:spcPct val="100000"/>
              </a:lnSpc>
            </a:pPr>
            <a:r>
              <a:rPr lang="en-US" sz="1400" b="0" dirty="0" smtClean="0"/>
              <a:t>Execution</a:t>
            </a:r>
            <a:endParaRPr lang="en-US" sz="1400" b="0" dirty="0"/>
          </a:p>
          <a:p>
            <a:pPr lvl="2" eaLnBrk="1" hangingPunct="1">
              <a:lnSpc>
                <a:spcPct val="100000"/>
              </a:lnSpc>
            </a:pPr>
            <a:endParaRPr lang="en-US" sz="1400" b="0" dirty="0" smtClean="0"/>
          </a:p>
          <a:p>
            <a:pPr lvl="2" eaLnBrk="1" hangingPunct="1">
              <a:lnSpc>
                <a:spcPct val="100000"/>
              </a:lnSpc>
            </a:pPr>
            <a:endParaRPr lang="en-US" sz="1400" b="0" dirty="0"/>
          </a:p>
          <a:p>
            <a:pPr lvl="2" eaLnBrk="1" hangingPunct="1"/>
            <a:endParaRPr lang="en-US" sz="1600" dirty="0" smtClean="0"/>
          </a:p>
        </p:txBody>
      </p:sp>
      <p:sp>
        <p:nvSpPr>
          <p:cNvPr id="5" name="Content Placeholder 16"/>
          <p:cNvSpPr txBox="1">
            <a:spLocks/>
          </p:cNvSpPr>
          <p:nvPr/>
        </p:nvSpPr>
        <p:spPr bwMode="auto">
          <a:xfrm>
            <a:off x="5026152" y="4658868"/>
            <a:ext cx="2286000" cy="588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lvl="2" eaLnBrk="1" hangingPunct="1">
              <a:lnSpc>
                <a:spcPct val="100000"/>
              </a:lnSpc>
            </a:pPr>
            <a:r>
              <a:rPr lang="en-US" sz="1400" b="0" dirty="0" smtClean="0"/>
              <a:t>Closing</a:t>
            </a:r>
            <a:endParaRPr lang="en-US" sz="1400" b="0" dirty="0"/>
          </a:p>
          <a:p>
            <a:pPr lvl="2" eaLnBrk="1" hangingPunct="1">
              <a:lnSpc>
                <a:spcPct val="100000"/>
              </a:lnSpc>
            </a:pPr>
            <a:r>
              <a:rPr lang="en-US" sz="1400" b="0" dirty="0" smtClean="0"/>
              <a:t>Complete</a:t>
            </a:r>
            <a:endParaRPr lang="en-US" sz="1400" b="0" dirty="0"/>
          </a:p>
          <a:p>
            <a:pPr lvl="2" eaLnBrk="1" hangingPunct="1">
              <a:lnSpc>
                <a:spcPct val="100000"/>
              </a:lnSpc>
            </a:pPr>
            <a:endParaRPr lang="en-US" sz="1400" b="0" dirty="0" smtClean="0"/>
          </a:p>
          <a:p>
            <a:pPr lvl="2" eaLnBrk="1" hangingPunct="1">
              <a:lnSpc>
                <a:spcPct val="100000"/>
              </a:lnSpc>
            </a:pPr>
            <a:endParaRPr lang="en-US" sz="1400" b="0" dirty="0"/>
          </a:p>
          <a:p>
            <a:pPr lvl="2" eaLnBrk="1" hangingPunct="1"/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50157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78486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Multi-Year </a:t>
            </a:r>
            <a:r>
              <a:rPr lang="en-US" sz="1800" dirty="0" smtClean="0"/>
              <a:t>PPL</a:t>
            </a:r>
            <a:endParaRPr lang="en-US" sz="1800" dirty="0" smtClean="0"/>
          </a:p>
        </p:txBody>
      </p:sp>
      <p:sp>
        <p:nvSpPr>
          <p:cNvPr id="10243" name="Content Placeholder 16"/>
          <p:cNvSpPr>
            <a:spLocks noGrp="1"/>
          </p:cNvSpPr>
          <p:nvPr>
            <p:ph idx="1"/>
          </p:nvPr>
        </p:nvSpPr>
        <p:spPr>
          <a:xfrm>
            <a:off x="152400" y="762000"/>
            <a:ext cx="8839200" cy="5410200"/>
          </a:xfrm>
        </p:spPr>
        <p:txBody>
          <a:bodyPr/>
          <a:lstStyle/>
          <a:p>
            <a:pPr lvl="1" eaLnBrk="1" hangingPunct="1"/>
            <a:endParaRPr lang="en-US" sz="800" dirty="0"/>
          </a:p>
          <a:p>
            <a:pPr eaLnBrk="1" hangingPunct="1"/>
            <a:r>
              <a:rPr lang="en-US" sz="1800" dirty="0"/>
              <a:t>Approval </a:t>
            </a:r>
            <a:r>
              <a:rPr lang="en-US" sz="1800" dirty="0" smtClean="0"/>
              <a:t>Logging</a:t>
            </a:r>
          </a:p>
          <a:p>
            <a:pPr lvl="1" eaLnBrk="1" hangingPunct="1"/>
            <a:r>
              <a:rPr lang="en-US" sz="1600" dirty="0" smtClean="0"/>
              <a:t>“PPL Update Log” tab</a:t>
            </a:r>
          </a:p>
          <a:p>
            <a:pPr lvl="1" eaLnBrk="1" hangingPunct="1"/>
            <a:r>
              <a:rPr lang="en-US" sz="1600" dirty="0" smtClean="0"/>
              <a:t>Captures changes to key fields</a:t>
            </a:r>
          </a:p>
          <a:p>
            <a:pPr lvl="1" eaLnBrk="1" hangingPunct="1"/>
            <a:r>
              <a:rPr lang="en-US" sz="1600" dirty="0" smtClean="0"/>
              <a:t>Requested by COPS in 2011</a:t>
            </a:r>
          </a:p>
          <a:p>
            <a:pPr lvl="1" eaLnBrk="1" hangingPunct="1"/>
            <a:r>
              <a:rPr lang="en-US" sz="1600" dirty="0" smtClean="0"/>
              <a:t>Fields that are “logged”</a:t>
            </a:r>
          </a:p>
          <a:p>
            <a:pPr lvl="2" eaLnBrk="1" hangingPunct="1"/>
            <a:r>
              <a:rPr lang="en-US" sz="1400" dirty="0" smtClean="0"/>
              <a:t>Rank</a:t>
            </a:r>
          </a:p>
          <a:p>
            <a:pPr lvl="2" eaLnBrk="1" hangingPunct="1"/>
            <a:r>
              <a:rPr lang="en-US" sz="1400" dirty="0" smtClean="0"/>
              <a:t>Approval Status</a:t>
            </a:r>
          </a:p>
          <a:p>
            <a:pPr lvl="2" eaLnBrk="1" hangingPunct="1"/>
            <a:r>
              <a:rPr lang="en-US" sz="1400" dirty="0" smtClean="0"/>
              <a:t>Project Name</a:t>
            </a:r>
          </a:p>
          <a:p>
            <a:pPr lvl="1" eaLnBrk="1" hangingPunct="1"/>
            <a:r>
              <a:rPr lang="en-US" sz="1600" dirty="0" smtClean="0"/>
              <a:t>Previous approvals from late August 2011 through current have been captured</a:t>
            </a:r>
          </a:p>
        </p:txBody>
      </p:sp>
      <p:sp>
        <p:nvSpPr>
          <p:cNvPr id="4" name="Content Placeholder 16"/>
          <p:cNvSpPr txBox="1">
            <a:spLocks/>
          </p:cNvSpPr>
          <p:nvPr/>
        </p:nvSpPr>
        <p:spPr bwMode="auto">
          <a:xfrm>
            <a:off x="2133600" y="2438400"/>
            <a:ext cx="3352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lvl="2" eaLnBrk="1" hangingPunct="1">
              <a:lnSpc>
                <a:spcPct val="100000"/>
              </a:lnSpc>
            </a:pPr>
            <a:r>
              <a:rPr lang="en-US" sz="1400" b="0" dirty="0"/>
              <a:t>Project Status</a:t>
            </a:r>
          </a:p>
          <a:p>
            <a:pPr lvl="2" eaLnBrk="1" hangingPunct="1">
              <a:lnSpc>
                <a:spcPct val="100000"/>
              </a:lnSpc>
            </a:pPr>
            <a:r>
              <a:rPr lang="en-US" sz="1400" b="0" dirty="0" smtClean="0"/>
              <a:t>Budget Range (all years)</a:t>
            </a:r>
            <a:endParaRPr lang="en-US" sz="1400" b="0" dirty="0"/>
          </a:p>
        </p:txBody>
      </p:sp>
      <p:sp>
        <p:nvSpPr>
          <p:cNvPr id="5" name="Content Placeholder 16"/>
          <p:cNvSpPr txBox="1">
            <a:spLocks/>
          </p:cNvSpPr>
          <p:nvPr/>
        </p:nvSpPr>
        <p:spPr bwMode="auto">
          <a:xfrm>
            <a:off x="4876800" y="2438400"/>
            <a:ext cx="3048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lvl="2" eaLnBrk="1" hangingPunct="1">
              <a:lnSpc>
                <a:spcPct val="100000"/>
              </a:lnSpc>
            </a:pPr>
            <a:r>
              <a:rPr lang="en-US" sz="1400" b="0" dirty="0" smtClean="0"/>
              <a:t>Projected Start Date</a:t>
            </a:r>
            <a:endParaRPr lang="en-US" sz="1400" b="0" dirty="0"/>
          </a:p>
          <a:p>
            <a:pPr lvl="2" eaLnBrk="1" hangingPunct="1">
              <a:lnSpc>
                <a:spcPct val="100000"/>
              </a:lnSpc>
            </a:pPr>
            <a:r>
              <a:rPr lang="en-US" sz="1400" b="0" dirty="0" smtClean="0"/>
              <a:t>Projected End Date</a:t>
            </a:r>
            <a:endParaRPr lang="en-US" sz="1400" b="0" dirty="0"/>
          </a:p>
          <a:p>
            <a:pPr lvl="2" eaLnBrk="1" hangingPunct="1"/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323034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86106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Prioritization </a:t>
            </a:r>
            <a:r>
              <a:rPr lang="en-US" sz="1800" dirty="0" smtClean="0"/>
              <a:t>Factors for Market Subcommittees</a:t>
            </a:r>
          </a:p>
        </p:txBody>
      </p:sp>
      <p:sp>
        <p:nvSpPr>
          <p:cNvPr id="10243" name="Content Placeholder 16"/>
          <p:cNvSpPr>
            <a:spLocks noGrp="1"/>
          </p:cNvSpPr>
          <p:nvPr>
            <p:ph idx="1"/>
          </p:nvPr>
        </p:nvSpPr>
        <p:spPr>
          <a:xfrm>
            <a:off x="152400" y="838200"/>
            <a:ext cx="8839200" cy="53340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Priority</a:t>
            </a:r>
            <a:r>
              <a:rPr lang="en-US" sz="1600" b="0" dirty="0" smtClean="0"/>
              <a:t>	(new definition)</a:t>
            </a:r>
          </a:p>
          <a:p>
            <a:pPr lvl="1" eaLnBrk="1" hangingPunct="1"/>
            <a:r>
              <a:rPr lang="en-US" sz="1600" dirty="0" smtClean="0"/>
              <a:t>ERCOT recommends that we change the current Priority values (“Critical”, “High”, etc.) to the proposed funding year (“2012”, “2013”, etc.)</a:t>
            </a:r>
          </a:p>
          <a:p>
            <a:pPr lvl="1" eaLnBrk="1" hangingPunct="1"/>
            <a:endParaRPr lang="en-US" sz="800" dirty="0"/>
          </a:p>
          <a:p>
            <a:pPr eaLnBrk="1" hangingPunct="1"/>
            <a:r>
              <a:rPr lang="en-US" sz="1800" dirty="0" smtClean="0"/>
              <a:t>Rank	</a:t>
            </a:r>
            <a:r>
              <a:rPr lang="en-US" sz="1600" b="0" dirty="0"/>
              <a:t>	</a:t>
            </a:r>
            <a:r>
              <a:rPr lang="en-US" sz="1600" b="0" dirty="0" smtClean="0"/>
              <a:t>(revised usage approach)</a:t>
            </a:r>
            <a:endParaRPr lang="en-US" sz="1600" dirty="0" smtClean="0"/>
          </a:p>
          <a:p>
            <a:pPr lvl="1" eaLnBrk="1" hangingPunct="1"/>
            <a:r>
              <a:rPr lang="en-US" sz="1600" dirty="0" smtClean="0"/>
              <a:t>Rank values are now assigned in increments of 10 to allow for placement of subsequent items without using decimal Ranks</a:t>
            </a:r>
          </a:p>
          <a:p>
            <a:pPr lvl="1" eaLnBrk="1" hangingPunct="1"/>
            <a:r>
              <a:rPr lang="en-US" sz="1600" dirty="0" smtClean="0"/>
              <a:t>New additions to the PPL will be placed at the end of the appropriate Project Category and given the next available Rank value</a:t>
            </a:r>
          </a:p>
          <a:p>
            <a:pPr lvl="1" eaLnBrk="1" hangingPunct="1"/>
            <a:r>
              <a:rPr lang="en-US" sz="1600" dirty="0" smtClean="0"/>
              <a:t>If stakeholders want to indicate that a new NPRR should be given priority over previously ranked items, the new item can be assigned a Rank in the desired area of the Project Category</a:t>
            </a:r>
          </a:p>
          <a:p>
            <a:pPr lvl="2" eaLnBrk="1" hangingPunct="1"/>
            <a:r>
              <a:rPr lang="en-US" sz="1400" dirty="0" smtClean="0"/>
              <a:t>This implies that items below the assigned Rank may have their release plan reconsidered if resource contention is expected</a:t>
            </a:r>
          </a:p>
          <a:p>
            <a:pPr marL="457200" lvl="1" indent="0" eaLnBrk="1" hangingPunct="1">
              <a:buNone/>
            </a:pPr>
            <a:endParaRPr lang="en-US" sz="800" dirty="0"/>
          </a:p>
          <a:p>
            <a:pPr eaLnBrk="1" hangingPunct="1"/>
            <a:r>
              <a:rPr lang="en-US" sz="1800" dirty="0" smtClean="0"/>
              <a:t>Release Planning</a:t>
            </a:r>
            <a:r>
              <a:rPr lang="en-US" sz="1600" b="0" dirty="0" smtClean="0"/>
              <a:t>	(enhanced process)</a:t>
            </a:r>
            <a:endParaRPr lang="en-US" sz="1800" dirty="0" smtClean="0"/>
          </a:p>
          <a:p>
            <a:pPr lvl="1" eaLnBrk="1" hangingPunct="1"/>
            <a:r>
              <a:rPr lang="en-US" sz="1600" dirty="0" smtClean="0"/>
              <a:t>ERCOT staff will regularly evaluate new projects for inclusion in the release plan</a:t>
            </a:r>
          </a:p>
          <a:p>
            <a:pPr lvl="1" eaLnBrk="1" hangingPunct="1"/>
            <a:r>
              <a:rPr lang="en-US" sz="1600" dirty="0" smtClean="0"/>
              <a:t>Results of this analysis (Projected Start and End Dates) will be reflected on the PPL</a:t>
            </a:r>
          </a:p>
          <a:p>
            <a:pPr lvl="1" eaLnBrk="1" hangingPunct="1"/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383494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78486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2012 </a:t>
            </a:r>
            <a:r>
              <a:rPr lang="en-US" sz="1800" dirty="0" smtClean="0"/>
              <a:t>Release Plan</a:t>
            </a:r>
          </a:p>
        </p:txBody>
      </p:sp>
      <p:sp>
        <p:nvSpPr>
          <p:cNvPr id="10243" name="Content Placeholder 16"/>
          <p:cNvSpPr>
            <a:spLocks noGrp="1"/>
          </p:cNvSpPr>
          <p:nvPr>
            <p:ph idx="1"/>
          </p:nvPr>
        </p:nvSpPr>
        <p:spPr>
          <a:xfrm>
            <a:off x="152400" y="914400"/>
            <a:ext cx="8839200" cy="5257800"/>
          </a:xfrm>
        </p:spPr>
        <p:txBody>
          <a:bodyPr/>
          <a:lstStyle/>
          <a:p>
            <a:pPr lvl="1" eaLnBrk="1" hangingPunct="1"/>
            <a:endParaRPr lang="en-US" sz="1400" dirty="0"/>
          </a:p>
          <a:p>
            <a:pPr eaLnBrk="1" hangingPunct="1"/>
            <a:r>
              <a:rPr lang="en-US" sz="1800" dirty="0" smtClean="0"/>
              <a:t>An initial forecast of 2012 project implementations is complete</a:t>
            </a:r>
          </a:p>
          <a:p>
            <a:pPr lvl="1" eaLnBrk="1" hangingPunct="1"/>
            <a:r>
              <a:rPr lang="en-US" sz="1600" dirty="0" smtClean="0"/>
              <a:t>6 releases planned</a:t>
            </a:r>
          </a:p>
          <a:p>
            <a:pPr lvl="2" eaLnBrk="1" hangingPunct="1"/>
            <a:r>
              <a:rPr lang="en-US" sz="1400" dirty="0" smtClean="0"/>
              <a:t>1 every other month, starting in February 2012</a:t>
            </a:r>
          </a:p>
          <a:p>
            <a:pPr lvl="2" eaLnBrk="1" hangingPunct="1"/>
            <a:r>
              <a:rPr lang="en-US" sz="1400" dirty="0" smtClean="0"/>
              <a:t>Occasional off-cycle releases when necessary</a:t>
            </a:r>
          </a:p>
          <a:p>
            <a:pPr lvl="3" eaLnBrk="1" hangingPunct="1"/>
            <a:r>
              <a:rPr lang="en-US" sz="1400" dirty="0" smtClean="0"/>
              <a:t>Example: TX SET 4.0 in early June</a:t>
            </a:r>
          </a:p>
          <a:p>
            <a:pPr lvl="1" eaLnBrk="1" hangingPunct="1"/>
            <a:r>
              <a:rPr lang="en-US" sz="1600" dirty="0" smtClean="0"/>
              <a:t>Includes projects forecasted on the Board-approved PPL… plus…</a:t>
            </a:r>
          </a:p>
          <a:p>
            <a:pPr lvl="1" eaLnBrk="1" hangingPunct="1"/>
            <a:r>
              <a:rPr lang="en-US" sz="1600" dirty="0" smtClean="0"/>
              <a:t>Revision Requests approved by the Board since August</a:t>
            </a:r>
          </a:p>
          <a:p>
            <a:pPr lvl="1" eaLnBrk="1" hangingPunct="1"/>
            <a:r>
              <a:rPr lang="en-US" sz="1600" dirty="0" smtClean="0"/>
              <a:t>Projects in the 1</a:t>
            </a:r>
            <a:r>
              <a:rPr lang="en-US" sz="1600" baseline="30000" dirty="0" smtClean="0"/>
              <a:t>st</a:t>
            </a:r>
            <a:r>
              <a:rPr lang="en-US" sz="1600" dirty="0" smtClean="0"/>
              <a:t> 2012 release began initiating in November</a:t>
            </a:r>
          </a:p>
        </p:txBody>
      </p:sp>
    </p:spTree>
    <p:extLst>
      <p:ext uri="{BB962C8B-B14F-4D97-AF65-F5344CB8AC3E}">
        <p14:creationId xmlns:p14="http://schemas.microsoft.com/office/powerpoint/2010/main" val="88893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78486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2012 Release Summary – NPRRs/SCRs</a:t>
            </a:r>
          </a:p>
        </p:txBody>
      </p:sp>
      <p:graphicFrame>
        <p:nvGraphicFramePr>
          <p:cNvPr id="6" name="Group 3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504546082"/>
              </p:ext>
            </p:extLst>
          </p:nvPr>
        </p:nvGraphicFramePr>
        <p:xfrm>
          <a:off x="190500" y="838200"/>
          <a:ext cx="8724897" cy="4365943"/>
        </p:xfrm>
        <a:graphic>
          <a:graphicData uri="http://schemas.openxmlformats.org/drawingml/2006/table">
            <a:tbl>
              <a:tblPr/>
              <a:tblGrid>
                <a:gridCol w="1104900"/>
                <a:gridCol w="1143000"/>
                <a:gridCol w="1066800"/>
                <a:gridCol w="1098785"/>
                <a:gridCol w="1000997"/>
                <a:gridCol w="1100618"/>
                <a:gridCol w="1066800"/>
                <a:gridCol w="1142997"/>
              </a:tblGrid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Source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Release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2/2012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Release 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4/2012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Release 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6/2012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Release 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8/2012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Release 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10/2012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Release 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12/2012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TBD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</a:tr>
              <a:tr h="990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Market / PUCT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SCR761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NPRR313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NPRR314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NPRR361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NPRR294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NPRR354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NPRR357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NPRR359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NPRR382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NPRR383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SCR756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SCR760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NPRR207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NPRR222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NPRR260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NPRR272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NPRR360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ERCOT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NPRR379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NPRR347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Counts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66800" y="5410200"/>
            <a:ext cx="7162800" cy="2646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400" b="0" dirty="0" smtClean="0"/>
              <a:t>Note 1:  NPRRs/SCRs in bold were included in the original Board-approved 2012 PPL</a:t>
            </a:r>
            <a:endParaRPr lang="en-US" sz="1400" b="0" dirty="0"/>
          </a:p>
        </p:txBody>
      </p:sp>
      <p:sp>
        <p:nvSpPr>
          <p:cNvPr id="8" name="TextBox 7"/>
          <p:cNvSpPr txBox="1"/>
          <p:nvPr/>
        </p:nvSpPr>
        <p:spPr>
          <a:xfrm>
            <a:off x="1066800" y="5670445"/>
            <a:ext cx="7162800" cy="2646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400" b="0" dirty="0" smtClean="0"/>
              <a:t>Note 2:  Release targets are subject to change</a:t>
            </a:r>
            <a:endParaRPr lang="en-US" sz="1400" b="0" dirty="0"/>
          </a:p>
        </p:txBody>
      </p:sp>
      <p:sp>
        <p:nvSpPr>
          <p:cNvPr id="9" name="TextBox 8"/>
          <p:cNvSpPr txBox="1"/>
          <p:nvPr/>
        </p:nvSpPr>
        <p:spPr>
          <a:xfrm>
            <a:off x="1066800" y="5935133"/>
            <a:ext cx="7162800" cy="2646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400" b="0" dirty="0" smtClean="0"/>
              <a:t>Note 3:  NPRR294 and SCR756 are in an off-cycle June release (TX SET 4.0 go-live)</a:t>
            </a:r>
            <a:endParaRPr lang="en-US" sz="1400" b="0" dirty="0"/>
          </a:p>
        </p:txBody>
      </p:sp>
    </p:spTree>
    <p:extLst>
      <p:ext uri="{BB962C8B-B14F-4D97-AF65-F5344CB8AC3E}">
        <p14:creationId xmlns:p14="http://schemas.microsoft.com/office/powerpoint/2010/main" val="319070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60198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Business Integration Update 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752600"/>
            <a:ext cx="6781800" cy="2590800"/>
          </a:xfrm>
        </p:spPr>
        <p:txBody>
          <a:bodyPr/>
          <a:lstStyle/>
          <a:p>
            <a:pPr marL="342900" lvl="1" indent="0" algn="ctr" eaLnBrk="1" hangingPunct="1">
              <a:buNone/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sz="3200" dirty="0" smtClean="0"/>
              <a:t>Appendix</a:t>
            </a:r>
            <a:endParaRPr lang="en-US" sz="2800" dirty="0" smtClean="0"/>
          </a:p>
          <a:p>
            <a:pPr marL="342900" lvl="1" indent="0" algn="ctr" eaLnBrk="1" hangingPunct="1">
              <a:buNone/>
              <a:tabLst>
                <a:tab pos="1143000" algn="l"/>
                <a:tab pos="2514600" algn="l"/>
                <a:tab pos="6864350" algn="l"/>
              </a:tabLst>
              <a:defRPr/>
            </a:pPr>
            <a:endParaRPr lang="en-US" sz="2800" dirty="0" smtClean="0"/>
          </a:p>
          <a:p>
            <a:pPr marL="342900" lvl="1" indent="0" algn="ctr" eaLnBrk="1" hangingPunct="1">
              <a:buNone/>
              <a:tabLst>
                <a:tab pos="1143000" algn="l"/>
                <a:tab pos="2514600" algn="l"/>
                <a:tab pos="6864350" algn="l"/>
              </a:tabLst>
              <a:defRPr/>
            </a:pPr>
            <a:endParaRPr lang="en-US" sz="2800" dirty="0"/>
          </a:p>
          <a:p>
            <a:pPr marL="342900" lvl="1" indent="0" algn="ctr" eaLnBrk="1" hangingPunct="1">
              <a:buNone/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dirty="0" smtClean="0"/>
              <a:t>Additional Slides from Business Integration Presentati</a:t>
            </a:r>
            <a:r>
              <a:rPr lang="en-US" dirty="0" smtClean="0"/>
              <a:t>on to </a:t>
            </a:r>
            <a:r>
              <a:rPr lang="en-US" dirty="0" smtClean="0"/>
              <a:t>PRS in November</a:t>
            </a:r>
            <a:endParaRPr lang="en-US" dirty="0" smtClean="0"/>
          </a:p>
          <a:p>
            <a:pPr marL="971550" lvl="2" algn="ctr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8603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228600" marR="0" indent="-2286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033463" algn="l"/>
            <a:tab pos="1143000" algn="l"/>
            <a:tab pos="2624138" algn="l"/>
          </a:tabLst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228600" marR="0" indent="-2286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033463" algn="l"/>
            <a:tab pos="1143000" algn="l"/>
            <a:tab pos="2624138" algn="l"/>
          </a:tabLst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34871</TotalTime>
  <Words>815</Words>
  <Application>Microsoft Office PowerPoint</Application>
  <PresentationFormat>On-screen Show (4:3)</PresentationFormat>
  <Paragraphs>289</Paragraphs>
  <Slides>15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Custom Design</vt:lpstr>
      <vt:lpstr>PowerPoint Presentation</vt:lpstr>
      <vt:lpstr>Business Integration Update – Agenda</vt:lpstr>
      <vt:lpstr>Multi-Year PPL</vt:lpstr>
      <vt:lpstr>Multi-Year PPL</vt:lpstr>
      <vt:lpstr>Multi-Year PPL</vt:lpstr>
      <vt:lpstr>Prioritization Factors for Market Subcommittees</vt:lpstr>
      <vt:lpstr>2012 Release Plan</vt:lpstr>
      <vt:lpstr>2012 Release Summary – NPRRs/SCRs</vt:lpstr>
      <vt:lpstr>Business Integration Update </vt:lpstr>
      <vt:lpstr>Upcoming Project Implementations</vt:lpstr>
      <vt:lpstr>Project Portfolio Status – as of 11/14/2011</vt:lpstr>
      <vt:lpstr>Project Portfolio Status – as of 11/14/2011</vt:lpstr>
      <vt:lpstr>Project Portfolio Status – as of 11/14/2011</vt:lpstr>
      <vt:lpstr>2011 Project Spending Update – 11/14/2011</vt:lpstr>
      <vt:lpstr>ERCOT FTE Tracking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Instructions</dc:title>
  <dc:creator/>
  <cp:lastModifiedBy>Anderson, Troy</cp:lastModifiedBy>
  <cp:revision>972</cp:revision>
  <cp:lastPrinted>2011-11-14T19:59:19Z</cp:lastPrinted>
  <dcterms:created xsi:type="dcterms:W3CDTF">2005-04-21T14:28:35Z</dcterms:created>
  <dcterms:modified xsi:type="dcterms:W3CDTF">2011-11-27T18:24:41Z</dcterms:modified>
</cp:coreProperties>
</file>