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7"/>
  </p:notesMasterIdLst>
  <p:sldIdLst>
    <p:sldId id="258" r:id="rId2"/>
    <p:sldId id="272" r:id="rId3"/>
    <p:sldId id="270" r:id="rId4"/>
    <p:sldId id="280" r:id="rId5"/>
    <p:sldId id="281" r:id="rId6"/>
    <p:sldId id="282" r:id="rId7"/>
    <p:sldId id="285" r:id="rId8"/>
    <p:sldId id="286" r:id="rId9"/>
    <p:sldId id="300" r:id="rId10"/>
    <p:sldId id="296" r:id="rId11"/>
    <p:sldId id="299" r:id="rId12"/>
    <p:sldId id="288" r:id="rId13"/>
    <p:sldId id="287" r:id="rId14"/>
    <p:sldId id="290" r:id="rId15"/>
    <p:sldId id="26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CC"/>
    <a:srgbClr val="5A0650"/>
    <a:srgbClr val="40949A"/>
    <a:srgbClr val="FF3300"/>
    <a:srgbClr val="FF9900"/>
    <a:srgbClr val="5469A2"/>
    <a:srgbClr val="29417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8" autoAdjust="0"/>
  </p:normalViewPr>
  <p:slideViewPr>
    <p:cSldViewPr>
      <p:cViewPr>
        <p:scale>
          <a:sx n="100" d="100"/>
          <a:sy n="100" d="100"/>
        </p:scale>
        <p:origin x="-618" y="330"/>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82715ED3-C3CE-45AC-B7AC-CC0B7E397B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E1048237-E616-4CCC-A01A-DF488F98EE18}" type="slidenum">
              <a:rPr lang="en-US" smtClean="0"/>
              <a:pPr/>
              <a:t>3</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2" descr="logo"/>
          <p:cNvPicPr>
            <a:picLocks noChangeAspect="1" noChangeArrowheads="1"/>
          </p:cNvPicPr>
          <p:nvPr userDrawn="1"/>
        </p:nvPicPr>
        <p:blipFill>
          <a:blip r:embed="rId2" cstate="print"/>
          <a:srcRect/>
          <a:stretch>
            <a:fillRect/>
          </a:stretch>
        </p:blipFill>
        <p:spPr bwMode="auto">
          <a:xfrm>
            <a:off x="228600" y="304800"/>
            <a:ext cx="1295400" cy="519113"/>
          </a:xfrm>
          <a:prstGeom prst="rect">
            <a:avLst/>
          </a:prstGeom>
          <a:noFill/>
          <a:ln w="9525">
            <a:noFill/>
            <a:miter lim="800000"/>
            <a:headEnd/>
            <a:tailEnd/>
          </a:ln>
        </p:spPr>
      </p:pic>
      <p:sp>
        <p:nvSpPr>
          <p:cNvPr id="5"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6"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smtClean="0"/>
              <a:t>TAC 12/1/2011</a:t>
            </a:r>
            <a:endParaRPr lang="en-US"/>
          </a:p>
        </p:txBody>
      </p:sp>
      <p:sp>
        <p:nvSpPr>
          <p:cNvPr id="7"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smtClean="0"/>
              <a:t>ERCOT Public</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CC450CC3-43B3-4596-A9EB-B8C2B90B89DF}"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145273AC-D4D1-45CF-84AC-BCBE58512DCB}"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8"/>
          <p:cNvSpPr>
            <a:spLocks noGrp="1"/>
          </p:cNvSpPr>
          <p:nvPr>
            <p:ph type="dt" sz="half" idx="10"/>
          </p:nvPr>
        </p:nvSpPr>
        <p:spPr/>
        <p:txBody>
          <a:bodyPr/>
          <a:lstStyle>
            <a:lvl1pPr>
              <a:defRPr/>
            </a:lvl1pPr>
          </a:lstStyle>
          <a:p>
            <a:pPr>
              <a:defRPr/>
            </a:pPr>
            <a:r>
              <a:rPr lang="en-US" smtClean="0"/>
              <a:t>TAC 12/1/2011</a:t>
            </a:r>
            <a:endParaRPr lang="en-US"/>
          </a:p>
        </p:txBody>
      </p:sp>
      <p:sp>
        <p:nvSpPr>
          <p:cNvPr id="5" name="Footer Placeholder 10"/>
          <p:cNvSpPr>
            <a:spLocks noGrp="1"/>
          </p:cNvSpPr>
          <p:nvPr>
            <p:ph type="ftr" sz="quarter" idx="11"/>
          </p:nvPr>
        </p:nvSpPr>
        <p:spPr/>
        <p:txBody>
          <a:bodyPr/>
          <a:lstStyle>
            <a:lvl1pPr>
              <a:defRPr b="0">
                <a:solidFill>
                  <a:schemeClr val="tx1"/>
                </a:solidFill>
              </a:defRPr>
            </a:lvl1pPr>
          </a:lstStyle>
          <a:p>
            <a:pPr>
              <a:defRPr/>
            </a:pPr>
            <a:r>
              <a:rPr lang="en-US" smtClean="0"/>
              <a:t>ERCOT Public</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978D143D-466D-4B9A-B7C4-66B01711BFA8}"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6"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15A67E6B-215E-4BEA-A8B0-BB34D7708D27}"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5DFC988F-2A39-411A-84B5-05D1157548C8}"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9"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0E18A6B4-F48B-4055-9589-38159410BD13}"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5"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A58006DC-B754-4901-8E06-B6F5B14AE598}"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4"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9B9DA2FC-9D46-4338-B914-44B12E43CD5D}"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B53F09EB-1624-491E-98A6-DED13545ABA5}"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ERCOT Public</a:t>
            </a:r>
            <a:endParaRPr lang="en-US"/>
          </a:p>
        </p:txBody>
      </p:sp>
      <p:sp>
        <p:nvSpPr>
          <p:cNvPr id="7" name="Rectangle 4"/>
          <p:cNvSpPr>
            <a:spLocks noGrp="1" noChangeArrowheads="1"/>
          </p:cNvSpPr>
          <p:nvPr>
            <p:ph type="dt" sz="half" idx="12"/>
          </p:nvPr>
        </p:nvSpPr>
        <p:spPr>
          <a:ln/>
        </p:spPr>
        <p:txBody>
          <a:bodyPr/>
          <a:lstStyle>
            <a:lvl1pPr>
              <a:defRPr/>
            </a:lvl1pPr>
          </a:lstStyle>
          <a:p>
            <a:pPr>
              <a:defRPr/>
            </a:pPr>
            <a:r>
              <a:rPr lang="en-US" smtClean="0"/>
              <a:t>TAC 12/1/2011</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E2F300BA-6CFE-4E75-B6C2-778F6327A054}"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pic>
        <p:nvPicPr>
          <p:cNvPr id="1029" name="Picture 8" descr="logo_C"/>
          <p:cNvPicPr>
            <a:picLocks noChangeAspect="1" noChangeArrowheads="1"/>
          </p:cNvPicPr>
          <p:nvPr userDrawn="1"/>
        </p:nvPicPr>
        <p:blipFill>
          <a:blip r:embed="rId13" cstate="print"/>
          <a:srcRect/>
          <a:stretch>
            <a:fillRect/>
          </a:stretch>
        </p:blipFill>
        <p:spPr bwMode="auto">
          <a:xfrm>
            <a:off x="63500" y="6289675"/>
            <a:ext cx="854075" cy="479425"/>
          </a:xfrm>
          <a:prstGeom prst="rect">
            <a:avLst/>
          </a:prstGeom>
          <a:noFill/>
          <a:ln w="9525">
            <a:noFill/>
            <a:miter lim="800000"/>
            <a:headEnd/>
            <a:tailEnd/>
          </a:ln>
        </p:spPr>
      </p:pic>
      <p:sp>
        <p:nvSpPr>
          <p:cNvPr id="1030"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smtClean="0"/>
              <a:t>ERCOT Public</a:t>
            </a:r>
            <a:endParaRPr lang="en-US"/>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smtClean="0"/>
              <a:t>TAC 12/1/2011</a:t>
            </a:r>
            <a:endParaRPr lang="en-US"/>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328DAFB7-EE4F-48ED-95E8-9C28DD3D5789}"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3950" r:id="rId1"/>
    <p:sldLayoutId id="2147483951"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hf sldNum="0" hdr="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0"/>
          <p:cNvSpPr>
            <a:spLocks noGrp="1" noChangeArrowheads="1"/>
          </p:cNvSpPr>
          <p:nvPr>
            <p:ph type="subTitle" idx="1"/>
          </p:nvPr>
        </p:nvSpPr>
        <p:spPr>
          <a:xfrm>
            <a:off x="1371600" y="3581400"/>
            <a:ext cx="6343650" cy="1143000"/>
          </a:xfrm>
        </p:spPr>
        <p:txBody>
          <a:bodyPr/>
          <a:lstStyle/>
          <a:p>
            <a:r>
              <a:rPr lang="en-US" smtClean="0"/>
              <a:t>Dan Woodfin</a:t>
            </a:r>
          </a:p>
          <a:p>
            <a:r>
              <a:rPr lang="en-US" smtClean="0"/>
              <a:t>Director, System Planning</a:t>
            </a:r>
          </a:p>
        </p:txBody>
      </p:sp>
      <p:sp>
        <p:nvSpPr>
          <p:cNvPr id="4099" name="Rectangle 18"/>
          <p:cNvSpPr>
            <a:spLocks noGrp="1" noChangeArrowheads="1"/>
          </p:cNvSpPr>
          <p:nvPr>
            <p:ph type="ctrTitle"/>
          </p:nvPr>
        </p:nvSpPr>
        <p:spPr>
          <a:xfrm>
            <a:off x="1371600" y="1905000"/>
            <a:ext cx="7315200" cy="1241425"/>
          </a:xfrm>
        </p:spPr>
        <p:txBody>
          <a:bodyPr/>
          <a:lstStyle/>
          <a:p>
            <a:r>
              <a:rPr lang="en-US" smtClean="0"/>
              <a:t>Resource Adequacy Assessment December Update</a:t>
            </a:r>
            <a:br>
              <a:rPr lang="en-US" smtClean="0"/>
            </a:br>
            <a:endParaRPr lang="en-US" smtClean="0"/>
          </a:p>
        </p:txBody>
      </p:sp>
      <p:sp>
        <p:nvSpPr>
          <p:cNvPr id="20" name="Rectangle 20"/>
          <p:cNvSpPr txBox="1">
            <a:spLocks noChangeArrowheads="1"/>
          </p:cNvSpPr>
          <p:nvPr/>
        </p:nvSpPr>
        <p:spPr bwMode="auto">
          <a:xfrm>
            <a:off x="1447800" y="4724400"/>
            <a:ext cx="6343650" cy="1143000"/>
          </a:xfrm>
          <a:prstGeom prst="rect">
            <a:avLst/>
          </a:prstGeom>
          <a:noFill/>
          <a:ln w="9525">
            <a:noFill/>
            <a:miter lim="800000"/>
            <a:headEnd/>
            <a:tailEnd/>
          </a:ln>
        </p:spPr>
        <p:txBody>
          <a:bodyPr/>
          <a:lstStyle/>
          <a:p>
            <a:pPr eaLnBrk="0" hangingPunct="0">
              <a:spcBef>
                <a:spcPct val="20000"/>
              </a:spcBef>
              <a:defRPr/>
            </a:pPr>
            <a:r>
              <a:rPr lang="en-US" kern="0" dirty="0" smtClean="0">
                <a:latin typeface="Arial Black" pitchFamily="34" charset="0"/>
              </a:rPr>
              <a:t>TAC</a:t>
            </a:r>
            <a:endParaRPr lang="en-US" kern="0" dirty="0">
              <a:latin typeface="Arial Black" pitchFamily="34" charset="0"/>
            </a:endParaRPr>
          </a:p>
          <a:p>
            <a:pPr eaLnBrk="0" hangingPunct="0">
              <a:spcBef>
                <a:spcPct val="20000"/>
              </a:spcBef>
              <a:defRPr/>
            </a:pPr>
            <a:r>
              <a:rPr lang="en-US" kern="0" dirty="0" smtClean="0">
                <a:latin typeface="Arial Black" pitchFamily="34" charset="0"/>
              </a:rPr>
              <a:t>12/1/2011</a:t>
            </a:r>
            <a:endParaRPr lang="en-US" kern="0" dirty="0">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5"/>
          <p:cNvSpPr>
            <a:spLocks noChangeShapeType="1"/>
          </p:cNvSpPr>
          <p:nvPr/>
        </p:nvSpPr>
        <p:spPr bwMode="auto">
          <a:xfrm>
            <a:off x="0" y="1143000"/>
            <a:ext cx="9144000" cy="0"/>
          </a:xfrm>
          <a:prstGeom prst="line">
            <a:avLst/>
          </a:prstGeom>
          <a:noFill/>
          <a:ln w="57150">
            <a:solidFill>
              <a:schemeClr val="hlink"/>
            </a:solidFill>
            <a:round/>
            <a:headEnd/>
            <a:tailEnd/>
          </a:ln>
        </p:spPr>
        <p:txBody>
          <a:bodyPr/>
          <a:lstStyle/>
          <a:p>
            <a:endParaRPr lang="en-US"/>
          </a:p>
        </p:txBody>
      </p:sp>
      <p:sp>
        <p:nvSpPr>
          <p:cNvPr id="17411" name="Text Box 6"/>
          <p:cNvSpPr txBox="1">
            <a:spLocks noChangeArrowheads="1"/>
          </p:cNvSpPr>
          <p:nvPr/>
        </p:nvSpPr>
        <p:spPr bwMode="auto">
          <a:xfrm>
            <a:off x="1600200" y="2286000"/>
            <a:ext cx="5791200" cy="1384995"/>
          </a:xfrm>
          <a:prstGeom prst="rect">
            <a:avLst/>
          </a:prstGeom>
          <a:noFill/>
          <a:ln w="9525">
            <a:noFill/>
            <a:miter lim="800000"/>
            <a:headEnd/>
            <a:tailEnd/>
          </a:ln>
        </p:spPr>
        <p:txBody>
          <a:bodyPr>
            <a:spAutoFit/>
          </a:bodyPr>
          <a:lstStyle/>
          <a:p>
            <a:pPr algn="ctr"/>
            <a:r>
              <a:rPr lang="en-US" sz="2800" b="1" dirty="0" smtClean="0"/>
              <a:t>Seasonal Assessment of Resource Adequacy (SARA) for Winter 2011/2012</a:t>
            </a:r>
          </a:p>
        </p:txBody>
      </p:sp>
      <p:sp>
        <p:nvSpPr>
          <p:cNvPr id="17412" name="Date Placeholder 3"/>
          <p:cNvSpPr>
            <a:spLocks noGrp="1"/>
          </p:cNvSpPr>
          <p:nvPr>
            <p:ph type="dt" sz="quarter" idx="12"/>
          </p:nvPr>
        </p:nvSpPr>
        <p:spPr>
          <a:noFill/>
        </p:spPr>
        <p:txBody>
          <a:bodyPr/>
          <a:lstStyle/>
          <a:p>
            <a:r>
              <a:rPr lang="en-US" smtClean="0"/>
              <a:t>TAC 12/1/2011</a:t>
            </a:r>
          </a:p>
        </p:txBody>
      </p:sp>
      <p:sp>
        <p:nvSpPr>
          <p:cNvPr id="17413" name="Footer Placeholder 4"/>
          <p:cNvSpPr>
            <a:spLocks noGrp="1"/>
          </p:cNvSpPr>
          <p:nvPr>
            <p:ph type="ftr" sz="quarter" idx="11"/>
          </p:nvPr>
        </p:nvSpPr>
        <p:spPr>
          <a:noFill/>
        </p:spPr>
        <p:txBody>
          <a:bodyPr/>
          <a:lstStyle/>
          <a:p>
            <a:r>
              <a:rPr lang="en-US" smtClean="0"/>
              <a:t>ERCOT Public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800" dirty="0" smtClean="0"/>
              <a:t>The Seasonal Assessment of Resource Adequacy (SARA) report is a deterministic approach to considering resource adequacy for a near-term season</a:t>
            </a:r>
          </a:p>
          <a:p>
            <a:pPr lvl="1"/>
            <a:r>
              <a:rPr lang="en-US" sz="1800" dirty="0" smtClean="0"/>
              <a:t>Specific information may be available (such as seasonal climate forecasts or anticipated common-mode events such as drought) which can be used to consider the range of resource adequacy in a more deterministic manner – information that is not available for the long-term timeframe of the CDR.  </a:t>
            </a:r>
          </a:p>
          <a:p>
            <a:r>
              <a:rPr lang="en-US" sz="1800" dirty="0" smtClean="0"/>
              <a:t> The SARA report is intended to illustrate the range of resource adequacy outcomes that might occur.  Sensitivity analyses are developed by varying the value of certain parameters that affect resource adequacy.  </a:t>
            </a:r>
          </a:p>
          <a:p>
            <a:pPr lvl="1"/>
            <a:r>
              <a:rPr lang="en-US" sz="1800" dirty="0" smtClean="0"/>
              <a:t>The variation in these parameters is either based on historic values of these parameters, adjusted by any known or expected change. </a:t>
            </a:r>
          </a:p>
          <a:p>
            <a:endParaRPr lang="en-US" sz="1400" dirty="0"/>
          </a:p>
        </p:txBody>
      </p:sp>
      <p:sp>
        <p:nvSpPr>
          <p:cNvPr id="3" name="Title 2"/>
          <p:cNvSpPr>
            <a:spLocks noGrp="1"/>
          </p:cNvSpPr>
          <p:nvPr>
            <p:ph type="title"/>
          </p:nvPr>
        </p:nvSpPr>
        <p:spPr/>
        <p:txBody>
          <a:bodyPr/>
          <a:lstStyle/>
          <a:p>
            <a:r>
              <a:rPr lang="en-US" dirty="0" smtClean="0"/>
              <a:t>SARA Concept</a:t>
            </a:r>
            <a:endParaRPr lang="en-US" dirty="0"/>
          </a:p>
        </p:txBody>
      </p:sp>
      <p:sp>
        <p:nvSpPr>
          <p:cNvPr id="4" name="Date Placeholder 3"/>
          <p:cNvSpPr>
            <a:spLocks noGrp="1"/>
          </p:cNvSpPr>
          <p:nvPr>
            <p:ph type="dt" sz="half" idx="10"/>
          </p:nvPr>
        </p:nvSpPr>
        <p:spPr/>
        <p:txBody>
          <a:bodyPr/>
          <a:lstStyle/>
          <a:p>
            <a:pPr>
              <a:defRPr/>
            </a:pPr>
            <a:r>
              <a:rPr lang="en-US" smtClean="0"/>
              <a:t>TAC 12/1/2011</a:t>
            </a:r>
            <a:endParaRPr lang="en-US"/>
          </a:p>
        </p:txBody>
      </p:sp>
      <p:sp>
        <p:nvSpPr>
          <p:cNvPr id="5" name="Footer Placeholder 4"/>
          <p:cNvSpPr>
            <a:spLocks noGrp="1"/>
          </p:cNvSpPr>
          <p:nvPr>
            <p:ph type="ftr" sz="quarter" idx="11"/>
          </p:nvPr>
        </p:nvSpPr>
        <p:spPr/>
        <p:txBody>
          <a:bodyPr/>
          <a:lstStyle/>
          <a:p>
            <a:pPr>
              <a:defRPr/>
            </a:pPr>
            <a:r>
              <a:rPr lang="en-US" smtClean="0"/>
              <a:t>ERCOT Public</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Calculate available reserves based on available resources (excluding resources that are only used in EEA) and normal weather load forecast from CDR</a:t>
            </a:r>
          </a:p>
          <a:p>
            <a:r>
              <a:rPr lang="en-US" dirty="0" smtClean="0"/>
              <a:t>Evaluate range of uses of reserves in a deterministic manner</a:t>
            </a:r>
          </a:p>
          <a:p>
            <a:pPr lvl="1"/>
            <a:r>
              <a:rPr lang="en-US" dirty="0" smtClean="0"/>
              <a:t>Uses of reserves:</a:t>
            </a:r>
          </a:p>
          <a:p>
            <a:pPr lvl="2"/>
            <a:r>
              <a:rPr lang="en-US" dirty="0" smtClean="0"/>
              <a:t>Higher peak demands due to above normal weather</a:t>
            </a:r>
          </a:p>
          <a:p>
            <a:pPr lvl="2"/>
            <a:r>
              <a:rPr lang="en-US" dirty="0" smtClean="0"/>
              <a:t>Forced generation outages</a:t>
            </a:r>
          </a:p>
          <a:p>
            <a:pPr lvl="2"/>
            <a:r>
              <a:rPr lang="en-US" dirty="0" smtClean="0"/>
              <a:t>Planned generation outages</a:t>
            </a:r>
          </a:p>
          <a:p>
            <a:pPr lvl="2"/>
            <a:r>
              <a:rPr lang="en-US" dirty="0" smtClean="0"/>
              <a:t>Atypical issues like drought</a:t>
            </a:r>
          </a:p>
          <a:p>
            <a:pPr lvl="2"/>
            <a:r>
              <a:rPr lang="en-US" dirty="0" smtClean="0"/>
              <a:t>Lower wind availability</a:t>
            </a:r>
          </a:p>
          <a:p>
            <a:r>
              <a:rPr lang="en-US" dirty="0" smtClean="0"/>
              <a:t>Determine the extent by which reserves exceed the uses of reserves, in comparison to the 2300 MW level at which EEA would be declared</a:t>
            </a:r>
          </a:p>
          <a:p>
            <a:pPr lvl="1"/>
            <a:endParaRPr lang="en-US" dirty="0" smtClean="0"/>
          </a:p>
          <a:p>
            <a:endParaRPr lang="en-US" dirty="0"/>
          </a:p>
        </p:txBody>
      </p:sp>
      <p:sp>
        <p:nvSpPr>
          <p:cNvPr id="3" name="Title 2"/>
          <p:cNvSpPr>
            <a:spLocks noGrp="1"/>
          </p:cNvSpPr>
          <p:nvPr>
            <p:ph type="title"/>
          </p:nvPr>
        </p:nvSpPr>
        <p:spPr/>
        <p:txBody>
          <a:bodyPr/>
          <a:lstStyle/>
          <a:p>
            <a:r>
              <a:rPr lang="en-US" dirty="0" smtClean="0"/>
              <a:t>SARA Calculation</a:t>
            </a:r>
            <a:endParaRPr lang="en-US" dirty="0"/>
          </a:p>
        </p:txBody>
      </p:sp>
      <p:sp>
        <p:nvSpPr>
          <p:cNvPr id="4" name="Date Placeholder 3"/>
          <p:cNvSpPr>
            <a:spLocks noGrp="1"/>
          </p:cNvSpPr>
          <p:nvPr>
            <p:ph type="dt" sz="half" idx="10"/>
          </p:nvPr>
        </p:nvSpPr>
        <p:spPr/>
        <p:txBody>
          <a:bodyPr/>
          <a:lstStyle/>
          <a:p>
            <a:pPr>
              <a:defRPr/>
            </a:pPr>
            <a:r>
              <a:rPr lang="en-US" smtClean="0"/>
              <a:t>TAC 12/1/2011</a:t>
            </a:r>
            <a:endParaRPr lang="en-US"/>
          </a:p>
        </p:txBody>
      </p:sp>
      <p:sp>
        <p:nvSpPr>
          <p:cNvPr id="5" name="Footer Placeholder 4"/>
          <p:cNvSpPr>
            <a:spLocks noGrp="1"/>
          </p:cNvSpPr>
          <p:nvPr>
            <p:ph type="ftr" sz="quarter" idx="11"/>
          </p:nvPr>
        </p:nvSpPr>
        <p:spPr/>
        <p:txBody>
          <a:bodyPr/>
          <a:lstStyle/>
          <a:p>
            <a:pPr>
              <a:defRPr/>
            </a:pPr>
            <a:r>
              <a:rPr lang="en-US" smtClean="0"/>
              <a:t>ERCOT Public</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Boundary Scenarios</a:t>
            </a:r>
            <a:endParaRPr lang="en-US" dirty="0"/>
          </a:p>
        </p:txBody>
      </p:sp>
      <p:sp>
        <p:nvSpPr>
          <p:cNvPr id="4" name="Date Placeholder 3"/>
          <p:cNvSpPr>
            <a:spLocks noGrp="1"/>
          </p:cNvSpPr>
          <p:nvPr>
            <p:ph type="dt" sz="half" idx="10"/>
          </p:nvPr>
        </p:nvSpPr>
        <p:spPr/>
        <p:txBody>
          <a:bodyPr/>
          <a:lstStyle/>
          <a:p>
            <a:pPr>
              <a:defRPr/>
            </a:pPr>
            <a:r>
              <a:rPr lang="en-US" smtClean="0"/>
              <a:t>TAC 12/1/2011</a:t>
            </a:r>
            <a:endParaRPr lang="en-US"/>
          </a:p>
        </p:txBody>
      </p:sp>
      <p:sp>
        <p:nvSpPr>
          <p:cNvPr id="5" name="Footer Placeholder 4"/>
          <p:cNvSpPr>
            <a:spLocks noGrp="1"/>
          </p:cNvSpPr>
          <p:nvPr>
            <p:ph type="ftr" sz="quarter" idx="11"/>
          </p:nvPr>
        </p:nvSpPr>
        <p:spPr/>
        <p:txBody>
          <a:bodyPr/>
          <a:lstStyle/>
          <a:p>
            <a:pPr>
              <a:defRPr/>
            </a:pPr>
            <a:r>
              <a:rPr lang="en-US" smtClean="0"/>
              <a:t>ERCOT Public</a:t>
            </a:r>
            <a:endParaRPr lang="en-US"/>
          </a:p>
        </p:txBody>
      </p:sp>
      <p:pic>
        <p:nvPicPr>
          <p:cNvPr id="4098" name="Picture 2"/>
          <p:cNvPicPr>
            <a:picLocks noChangeAspect="1" noChangeArrowheads="1"/>
          </p:cNvPicPr>
          <p:nvPr/>
        </p:nvPicPr>
        <p:blipFill>
          <a:blip r:embed="rId2" cstate="print"/>
          <a:srcRect/>
          <a:stretch>
            <a:fillRect/>
          </a:stretch>
        </p:blipFill>
        <p:spPr bwMode="auto">
          <a:xfrm>
            <a:off x="0" y="800363"/>
            <a:ext cx="9144000" cy="53718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8200"/>
            <a:ext cx="8229600" cy="4724400"/>
          </a:xfrm>
        </p:spPr>
        <p:txBody>
          <a:bodyPr/>
          <a:lstStyle/>
          <a:p>
            <a:r>
              <a:rPr lang="en-US" dirty="0" smtClean="0"/>
              <a:t>CDR </a:t>
            </a:r>
          </a:p>
          <a:p>
            <a:pPr lvl="1"/>
            <a:r>
              <a:rPr lang="en-US" dirty="0" smtClean="0"/>
              <a:t>June release for Year+1 to Year+10 summer and winter (e.g. June 2012 release will not include 2012 summer)</a:t>
            </a:r>
          </a:p>
          <a:p>
            <a:pPr lvl="1"/>
            <a:r>
              <a:rPr lang="en-US" dirty="0" smtClean="0"/>
              <a:t>December release Year+1 to Year+10 summer</a:t>
            </a:r>
          </a:p>
          <a:p>
            <a:pPr lvl="1"/>
            <a:r>
              <a:rPr lang="en-US" dirty="0" smtClean="0"/>
              <a:t>This is same schedule as previous</a:t>
            </a:r>
          </a:p>
          <a:p>
            <a:r>
              <a:rPr lang="en-US" dirty="0" smtClean="0"/>
              <a:t>SARA</a:t>
            </a:r>
          </a:p>
          <a:p>
            <a:pPr lvl="1"/>
            <a:r>
              <a:rPr lang="en-US" dirty="0" smtClean="0"/>
              <a:t>Preliminary release 3 ½ months prior to season and final release 1 ½ months prior to season</a:t>
            </a:r>
          </a:p>
          <a:p>
            <a:pPr lvl="2"/>
            <a:r>
              <a:rPr lang="en-US" dirty="0" smtClean="0"/>
              <a:t>February 15</a:t>
            </a:r>
            <a:r>
              <a:rPr lang="en-US" baseline="30000" dirty="0" smtClean="0"/>
              <a:t>th</a:t>
            </a:r>
            <a:r>
              <a:rPr lang="en-US" dirty="0" smtClean="0"/>
              <a:t> – release Final Spring 2012 SARA and Preliminary Summer 2012 SARA</a:t>
            </a:r>
          </a:p>
          <a:p>
            <a:pPr lvl="2"/>
            <a:r>
              <a:rPr lang="en-US" dirty="0" smtClean="0"/>
              <a:t>April 15</a:t>
            </a:r>
            <a:r>
              <a:rPr lang="en-US" baseline="30000" dirty="0" smtClean="0"/>
              <a:t>th</a:t>
            </a:r>
            <a:r>
              <a:rPr lang="en-US" dirty="0" smtClean="0"/>
              <a:t> – release Final Summer 2012 SARA</a:t>
            </a:r>
          </a:p>
          <a:p>
            <a:pPr lvl="2"/>
            <a:r>
              <a:rPr lang="en-US" dirty="0" smtClean="0"/>
              <a:t>May 15</a:t>
            </a:r>
            <a:r>
              <a:rPr lang="en-US" baseline="30000" dirty="0" smtClean="0"/>
              <a:t>th</a:t>
            </a:r>
            <a:r>
              <a:rPr lang="en-US" dirty="0" smtClean="0"/>
              <a:t> – release Preliminary Fall SARA</a:t>
            </a:r>
          </a:p>
          <a:p>
            <a:pPr lvl="2"/>
            <a:r>
              <a:rPr lang="en-US" dirty="0" smtClean="0"/>
              <a:t>August 15</a:t>
            </a:r>
            <a:r>
              <a:rPr lang="en-US" baseline="30000" dirty="0" smtClean="0"/>
              <a:t>th</a:t>
            </a:r>
            <a:r>
              <a:rPr lang="en-US" dirty="0" smtClean="0"/>
              <a:t> – release Final Fall SARA and Preliminary Winter SARA</a:t>
            </a:r>
          </a:p>
        </p:txBody>
      </p:sp>
      <p:sp>
        <p:nvSpPr>
          <p:cNvPr id="3" name="Title 2"/>
          <p:cNvSpPr>
            <a:spLocks noGrp="1"/>
          </p:cNvSpPr>
          <p:nvPr>
            <p:ph type="title"/>
          </p:nvPr>
        </p:nvSpPr>
        <p:spPr/>
        <p:txBody>
          <a:bodyPr/>
          <a:lstStyle/>
          <a:p>
            <a:r>
              <a:rPr lang="en-US" dirty="0" smtClean="0"/>
              <a:t>Future CDR and SARA Releases</a:t>
            </a:r>
            <a:endParaRPr lang="en-US" dirty="0"/>
          </a:p>
        </p:txBody>
      </p:sp>
      <p:sp>
        <p:nvSpPr>
          <p:cNvPr id="4" name="Date Placeholder 3"/>
          <p:cNvSpPr>
            <a:spLocks noGrp="1"/>
          </p:cNvSpPr>
          <p:nvPr>
            <p:ph type="dt" sz="half" idx="10"/>
          </p:nvPr>
        </p:nvSpPr>
        <p:spPr/>
        <p:txBody>
          <a:bodyPr/>
          <a:lstStyle/>
          <a:p>
            <a:pPr>
              <a:defRPr/>
            </a:pPr>
            <a:r>
              <a:rPr lang="en-US" smtClean="0"/>
              <a:t>TAC 12/1/2011</a:t>
            </a:r>
            <a:endParaRPr lang="en-US"/>
          </a:p>
        </p:txBody>
      </p:sp>
      <p:sp>
        <p:nvSpPr>
          <p:cNvPr id="5" name="Footer Placeholder 4"/>
          <p:cNvSpPr>
            <a:spLocks noGrp="1"/>
          </p:cNvSpPr>
          <p:nvPr>
            <p:ph type="ftr" sz="quarter" idx="11"/>
          </p:nvPr>
        </p:nvSpPr>
        <p:spPr/>
        <p:txBody>
          <a:bodyPr/>
          <a:lstStyle/>
          <a:p>
            <a:pPr>
              <a:defRPr/>
            </a:pPr>
            <a:r>
              <a:rPr lang="en-US" smtClean="0"/>
              <a:t>ERCOT Public</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Line 5"/>
          <p:cNvSpPr>
            <a:spLocks noChangeShapeType="1"/>
          </p:cNvSpPr>
          <p:nvPr/>
        </p:nvSpPr>
        <p:spPr bwMode="auto">
          <a:xfrm>
            <a:off x="0" y="1143000"/>
            <a:ext cx="9144000" cy="0"/>
          </a:xfrm>
          <a:prstGeom prst="line">
            <a:avLst/>
          </a:prstGeom>
          <a:noFill/>
          <a:ln w="57150">
            <a:solidFill>
              <a:schemeClr val="hlink"/>
            </a:solidFill>
            <a:round/>
            <a:headEnd/>
            <a:tailEnd/>
          </a:ln>
        </p:spPr>
        <p:txBody>
          <a:bodyPr/>
          <a:lstStyle/>
          <a:p>
            <a:endParaRPr lang="en-US"/>
          </a:p>
        </p:txBody>
      </p:sp>
      <p:sp>
        <p:nvSpPr>
          <p:cNvPr id="17411" name="Text Box 6"/>
          <p:cNvSpPr txBox="1">
            <a:spLocks noChangeArrowheads="1"/>
          </p:cNvSpPr>
          <p:nvPr/>
        </p:nvSpPr>
        <p:spPr bwMode="auto">
          <a:xfrm>
            <a:off x="2324100" y="2247900"/>
            <a:ext cx="5791200" cy="519113"/>
          </a:xfrm>
          <a:prstGeom prst="rect">
            <a:avLst/>
          </a:prstGeom>
          <a:noFill/>
          <a:ln w="9525">
            <a:noFill/>
            <a:miter lim="800000"/>
            <a:headEnd/>
            <a:tailEnd/>
          </a:ln>
        </p:spPr>
        <p:txBody>
          <a:bodyPr>
            <a:spAutoFit/>
          </a:bodyPr>
          <a:lstStyle/>
          <a:p>
            <a:pPr>
              <a:spcBef>
                <a:spcPct val="50000"/>
              </a:spcBef>
            </a:pPr>
            <a:r>
              <a:rPr lang="en-US" sz="2800">
                <a:latin typeface="Arial Black" pitchFamily="34" charset="0"/>
              </a:rPr>
              <a:t>Questions?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8200"/>
            <a:ext cx="8229600" cy="4724400"/>
          </a:xfrm>
        </p:spPr>
        <p:txBody>
          <a:bodyPr/>
          <a:lstStyle/>
          <a:p>
            <a:pPr>
              <a:defRPr/>
            </a:pPr>
            <a:r>
              <a:rPr lang="en-US" sz="1800" b="0" dirty="0" smtClean="0"/>
              <a:t>Capacity, Demand and Reserves (CDR) Report typically released in December and May</a:t>
            </a:r>
          </a:p>
          <a:p>
            <a:pPr>
              <a:defRPr/>
            </a:pPr>
            <a:r>
              <a:rPr lang="en-US" sz="1800" b="0" dirty="0" smtClean="0"/>
              <a:t>Analysis of peak days this summer noted differences between May CDR inputs / assumptions and actual reserve availability during August 2011</a:t>
            </a:r>
          </a:p>
          <a:p>
            <a:pPr marL="342900" lvl="1" indent="-342900">
              <a:buFontTx/>
              <a:buChar char="•"/>
              <a:defRPr/>
            </a:pPr>
            <a:r>
              <a:rPr lang="en-US" sz="1800" dirty="0" smtClean="0"/>
              <a:t>At the September Board meeting, ERCOT proposed several improvements to the CDR, as well as the creation of a new report – the </a:t>
            </a:r>
            <a:r>
              <a:rPr lang="en-US" sz="1800" i="1" dirty="0" smtClean="0"/>
              <a:t>Seasonal Assessment of Resource Adequacy</a:t>
            </a:r>
            <a:r>
              <a:rPr lang="en-US" sz="1800" b="1" i="1" dirty="0" smtClean="0"/>
              <a:t> </a:t>
            </a:r>
            <a:r>
              <a:rPr lang="en-US" sz="1800" dirty="0" smtClean="0"/>
              <a:t>(SARA) – to facilitate understanding of near-term risks</a:t>
            </a:r>
          </a:p>
          <a:p>
            <a:pPr marL="742950" lvl="2" indent="-342900">
              <a:defRPr/>
            </a:pPr>
            <a:r>
              <a:rPr lang="en-US" dirty="0" smtClean="0"/>
              <a:t>SARA would be based on most-current available projections of inputs</a:t>
            </a:r>
          </a:p>
          <a:p>
            <a:pPr marL="742950" lvl="2" indent="-342900">
              <a:defRPr/>
            </a:pPr>
            <a:r>
              <a:rPr lang="en-US" dirty="0" smtClean="0"/>
              <a:t>Inputs to SARA would be deterministic ranges; comparison would not be made to target reserve margin</a:t>
            </a:r>
          </a:p>
          <a:p>
            <a:pPr marL="342900" lvl="1" indent="-342900">
              <a:buFontTx/>
              <a:buChar char="•"/>
              <a:defRPr/>
            </a:pPr>
            <a:r>
              <a:rPr lang="en-US" sz="1800" dirty="0" smtClean="0">
                <a:ea typeface="+mn-ea"/>
                <a:cs typeface="+mn-cs"/>
              </a:rPr>
              <a:t>These concepts have continued to evolve over last two months, through discussions with the Generation Adequacy TF, the Regional Planning Group, and during the formulation of the reports </a:t>
            </a:r>
          </a:p>
          <a:p>
            <a:pPr>
              <a:defRPr/>
            </a:pPr>
            <a:endParaRPr lang="en-US" dirty="0"/>
          </a:p>
        </p:txBody>
      </p:sp>
      <p:sp>
        <p:nvSpPr>
          <p:cNvPr id="5123" name="Title 2"/>
          <p:cNvSpPr>
            <a:spLocks noGrp="1"/>
          </p:cNvSpPr>
          <p:nvPr>
            <p:ph type="title"/>
          </p:nvPr>
        </p:nvSpPr>
        <p:spPr/>
        <p:txBody>
          <a:bodyPr/>
          <a:lstStyle/>
          <a:p>
            <a:r>
              <a:rPr lang="en-US" dirty="0" smtClean="0"/>
              <a:t>Context</a:t>
            </a:r>
          </a:p>
        </p:txBody>
      </p:sp>
      <p:sp>
        <p:nvSpPr>
          <p:cNvPr id="5124" name="Date Placeholder 3"/>
          <p:cNvSpPr>
            <a:spLocks noGrp="1"/>
          </p:cNvSpPr>
          <p:nvPr>
            <p:ph type="dt" sz="quarter" idx="10"/>
          </p:nvPr>
        </p:nvSpPr>
        <p:spPr>
          <a:noFill/>
        </p:spPr>
        <p:txBody>
          <a:bodyPr/>
          <a:lstStyle/>
          <a:p>
            <a:r>
              <a:rPr lang="en-US" smtClean="0"/>
              <a:t>TAC 12/1/2011</a:t>
            </a:r>
          </a:p>
        </p:txBody>
      </p:sp>
      <p:sp>
        <p:nvSpPr>
          <p:cNvPr id="5125" name="Footer Placeholder 4"/>
          <p:cNvSpPr>
            <a:spLocks noGrp="1"/>
          </p:cNvSpPr>
          <p:nvPr>
            <p:ph type="ftr" sz="quarter" idx="11"/>
          </p:nvPr>
        </p:nvSpPr>
        <p:spPr>
          <a:noFill/>
        </p:spPr>
        <p:txBody>
          <a:bodyPr/>
          <a:lstStyle/>
          <a:p>
            <a:r>
              <a:rPr lang="en-US" smtClean="0"/>
              <a:t>ERCOT Public</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457200" y="838200"/>
            <a:ext cx="8229600" cy="4724400"/>
          </a:xfrm>
        </p:spPr>
        <p:txBody>
          <a:bodyPr/>
          <a:lstStyle/>
          <a:p>
            <a:r>
              <a:rPr lang="en-US" dirty="0" smtClean="0"/>
              <a:t>Capacity, Demand and Reserves (CDR) Update</a:t>
            </a:r>
          </a:p>
          <a:p>
            <a:pPr lvl="1"/>
            <a:r>
              <a:rPr lang="en-US" dirty="0" smtClean="0"/>
              <a:t>Changes since May 2011 CDR</a:t>
            </a:r>
          </a:p>
          <a:p>
            <a:pPr lvl="1"/>
            <a:r>
              <a:rPr lang="en-US" dirty="0" smtClean="0"/>
              <a:t>Load Forecast</a:t>
            </a:r>
          </a:p>
          <a:p>
            <a:pPr lvl="1"/>
            <a:r>
              <a:rPr lang="en-US" dirty="0" smtClean="0"/>
              <a:t>CDR</a:t>
            </a:r>
          </a:p>
          <a:p>
            <a:pPr lvl="1"/>
            <a:r>
              <a:rPr lang="en-US" dirty="0" smtClean="0"/>
              <a:t>Interconnection Queue Project Status Update</a:t>
            </a:r>
          </a:p>
          <a:p>
            <a:r>
              <a:rPr lang="en-US" dirty="0" smtClean="0"/>
              <a:t>Seasonal Assessment of Resource Adequacy (SARA) for Winter 2011/2012</a:t>
            </a:r>
          </a:p>
          <a:p>
            <a:pPr lvl="1"/>
            <a:r>
              <a:rPr lang="en-US" dirty="0" smtClean="0"/>
              <a:t>Sensitivities</a:t>
            </a:r>
          </a:p>
          <a:p>
            <a:pPr lvl="1"/>
            <a:r>
              <a:rPr lang="en-US" dirty="0" smtClean="0"/>
              <a:t>Winter SARA</a:t>
            </a:r>
          </a:p>
          <a:p>
            <a:r>
              <a:rPr lang="en-US" dirty="0" smtClean="0"/>
              <a:t>Release Schedule for future SARAs and CDRs</a:t>
            </a:r>
          </a:p>
          <a:p>
            <a:endParaRPr lang="en-US" dirty="0" smtClean="0"/>
          </a:p>
          <a:p>
            <a:pPr lvl="1"/>
            <a:endParaRPr lang="en-US" dirty="0" smtClean="0"/>
          </a:p>
          <a:p>
            <a:endParaRPr lang="en-US" dirty="0" smtClean="0"/>
          </a:p>
          <a:p>
            <a:endParaRPr lang="en-US" dirty="0" smtClean="0"/>
          </a:p>
        </p:txBody>
      </p:sp>
      <p:sp>
        <p:nvSpPr>
          <p:cNvPr id="6147" name="Rectangle 2"/>
          <p:cNvSpPr>
            <a:spLocks noGrp="1" noChangeArrowheads="1"/>
          </p:cNvSpPr>
          <p:nvPr>
            <p:ph type="title"/>
          </p:nvPr>
        </p:nvSpPr>
        <p:spPr/>
        <p:txBody>
          <a:bodyPr/>
          <a:lstStyle/>
          <a:p>
            <a:r>
              <a:rPr lang="en-US" smtClean="0"/>
              <a:t>Outline</a:t>
            </a:r>
          </a:p>
        </p:txBody>
      </p:sp>
      <p:sp>
        <p:nvSpPr>
          <p:cNvPr id="6148" name="Footer Placeholder 4"/>
          <p:cNvSpPr>
            <a:spLocks noGrp="1"/>
          </p:cNvSpPr>
          <p:nvPr>
            <p:ph type="ftr" sz="quarter" idx="11"/>
          </p:nvPr>
        </p:nvSpPr>
        <p:spPr>
          <a:noFill/>
        </p:spPr>
        <p:txBody>
          <a:bodyPr/>
          <a:lstStyle/>
          <a:p>
            <a:r>
              <a:rPr lang="en-US" smtClean="0"/>
              <a:t>ERCOT Public</a:t>
            </a:r>
          </a:p>
        </p:txBody>
      </p:sp>
      <p:sp>
        <p:nvSpPr>
          <p:cNvPr id="6149" name="Date Placeholder 5"/>
          <p:cNvSpPr>
            <a:spLocks noGrp="1"/>
          </p:cNvSpPr>
          <p:nvPr>
            <p:ph type="dt" sz="quarter" idx="10"/>
          </p:nvPr>
        </p:nvSpPr>
        <p:spPr>
          <a:xfrm>
            <a:off x="1143000" y="6324600"/>
            <a:ext cx="2133600" cy="476250"/>
          </a:xfrm>
          <a:noFill/>
        </p:spPr>
        <p:txBody>
          <a:bodyPr/>
          <a:lstStyle/>
          <a:p>
            <a:r>
              <a:rPr lang="en-US" smtClean="0"/>
              <a:t>TAC 12/1/2011</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54310" y="1600200"/>
            <a:ext cx="9089690" cy="3452813"/>
          </a:xfrm>
          <a:prstGeom prst="rect">
            <a:avLst/>
          </a:prstGeom>
          <a:noFill/>
          <a:ln w="9525">
            <a:noFill/>
            <a:miter lim="800000"/>
            <a:headEnd/>
            <a:tailEnd/>
          </a:ln>
          <a:effectLst/>
        </p:spPr>
      </p:pic>
      <p:sp>
        <p:nvSpPr>
          <p:cNvPr id="7170" name="Title 2"/>
          <p:cNvSpPr>
            <a:spLocks noGrp="1"/>
          </p:cNvSpPr>
          <p:nvPr>
            <p:ph type="title"/>
          </p:nvPr>
        </p:nvSpPr>
        <p:spPr/>
        <p:txBody>
          <a:bodyPr/>
          <a:lstStyle/>
          <a:p>
            <a:r>
              <a:rPr lang="en-US" dirty="0" smtClean="0"/>
              <a:t>Changes that affect Reserve Margin since </a:t>
            </a:r>
            <a:r>
              <a:rPr lang="en-US" dirty="0" smtClean="0"/>
              <a:t>June 2011 CDR (for Summer 2012)</a:t>
            </a:r>
          </a:p>
        </p:txBody>
      </p:sp>
      <p:sp>
        <p:nvSpPr>
          <p:cNvPr id="7171" name="Date Placeholder 3"/>
          <p:cNvSpPr>
            <a:spLocks noGrp="1"/>
          </p:cNvSpPr>
          <p:nvPr>
            <p:ph type="dt" sz="quarter" idx="10"/>
          </p:nvPr>
        </p:nvSpPr>
        <p:spPr>
          <a:noFill/>
        </p:spPr>
        <p:txBody>
          <a:bodyPr/>
          <a:lstStyle/>
          <a:p>
            <a:r>
              <a:rPr lang="en-US" smtClean="0"/>
              <a:t>TAC 12/1/2011</a:t>
            </a:r>
          </a:p>
        </p:txBody>
      </p:sp>
      <p:sp>
        <p:nvSpPr>
          <p:cNvPr id="7172" name="Footer Placeholder 4"/>
          <p:cNvSpPr>
            <a:spLocks noGrp="1"/>
          </p:cNvSpPr>
          <p:nvPr>
            <p:ph type="ftr" sz="quarter" idx="11"/>
          </p:nvPr>
        </p:nvSpPr>
        <p:spPr>
          <a:noFill/>
        </p:spPr>
        <p:txBody>
          <a:bodyPr/>
          <a:lstStyle/>
          <a:p>
            <a:r>
              <a:rPr lang="en-US" smtClean="0"/>
              <a:t>ERCOT Public</a:t>
            </a:r>
          </a:p>
        </p:txBody>
      </p:sp>
      <p:sp>
        <p:nvSpPr>
          <p:cNvPr id="6" name="Left Arrow 5"/>
          <p:cNvSpPr/>
          <p:nvPr/>
        </p:nvSpPr>
        <p:spPr>
          <a:xfrm rot="20984681">
            <a:off x="5700427" y="1052441"/>
            <a:ext cx="1625931" cy="838200"/>
          </a:xfrm>
          <a:prstGeom prst="leftArrow">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-1% reserve margin impact</a:t>
            </a:r>
            <a:endParaRPr lang="en-US" sz="1200" dirty="0">
              <a:solidFill>
                <a:schemeClr val="tx1"/>
              </a:solidFill>
            </a:endParaRPr>
          </a:p>
        </p:txBody>
      </p:sp>
      <p:sp>
        <p:nvSpPr>
          <p:cNvPr id="9" name="Left Arrow 8"/>
          <p:cNvSpPr/>
          <p:nvPr/>
        </p:nvSpPr>
        <p:spPr>
          <a:xfrm rot="496917">
            <a:off x="7057669" y="4368358"/>
            <a:ext cx="1459689" cy="762000"/>
          </a:xfrm>
          <a:prstGeom prst="leftArrow">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-4% reserve margin impact</a:t>
            </a:r>
            <a:endParaRPr lang="en-US" sz="1200" dirty="0">
              <a:solidFill>
                <a:schemeClr val="tx1"/>
              </a:solidFill>
            </a:endParaRPr>
          </a:p>
        </p:txBody>
      </p:sp>
      <p:sp>
        <p:nvSpPr>
          <p:cNvPr id="11" name="TextBox 10"/>
          <p:cNvSpPr txBox="1"/>
          <p:nvPr/>
        </p:nvSpPr>
        <p:spPr>
          <a:xfrm>
            <a:off x="2057400" y="5715000"/>
            <a:ext cx="5257800" cy="430887"/>
          </a:xfrm>
          <a:prstGeom prst="rect">
            <a:avLst/>
          </a:prstGeom>
          <a:noFill/>
        </p:spPr>
        <p:txBody>
          <a:bodyPr wrap="square" rtlCol="0">
            <a:spAutoFit/>
          </a:bodyPr>
          <a:lstStyle/>
          <a:p>
            <a:r>
              <a:rPr lang="en-US" sz="1100" i="1" dirty="0" smtClean="0"/>
              <a:t>Jack County 2 (565MW) and </a:t>
            </a:r>
            <a:r>
              <a:rPr lang="en-US" sz="1100" i="1" dirty="0" err="1" smtClean="0"/>
              <a:t>Sherbino</a:t>
            </a:r>
            <a:r>
              <a:rPr lang="en-US" sz="1100" i="1" dirty="0" smtClean="0"/>
              <a:t> Mesa Wind 2 (150MW with ELCC of 13MW) moved from Planned to Installed)</a:t>
            </a:r>
            <a:endParaRPr lang="en-US" sz="11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1"/>
          <p:cNvSpPr>
            <a:spLocks noGrp="1"/>
          </p:cNvSpPr>
          <p:nvPr>
            <p:ph idx="1"/>
          </p:nvPr>
        </p:nvSpPr>
        <p:spPr>
          <a:xfrm>
            <a:off x="457200" y="838200"/>
            <a:ext cx="8229600" cy="4724400"/>
          </a:xfrm>
        </p:spPr>
        <p:txBody>
          <a:bodyPr/>
          <a:lstStyle/>
          <a:p>
            <a:r>
              <a:rPr lang="en-US" dirty="0" smtClean="0"/>
              <a:t>Updated economic forecast from Moody’s </a:t>
            </a:r>
          </a:p>
          <a:p>
            <a:pPr lvl="1"/>
            <a:r>
              <a:rPr lang="en-US" dirty="0" smtClean="0"/>
              <a:t>Slower growth in near-term</a:t>
            </a:r>
          </a:p>
          <a:p>
            <a:r>
              <a:rPr lang="en-US" dirty="0" smtClean="0"/>
              <a:t>Updated assessment of normal weather profile</a:t>
            </a:r>
          </a:p>
        </p:txBody>
      </p:sp>
      <p:sp>
        <p:nvSpPr>
          <p:cNvPr id="8195" name="Title 2"/>
          <p:cNvSpPr>
            <a:spLocks noGrp="1"/>
          </p:cNvSpPr>
          <p:nvPr>
            <p:ph type="title"/>
          </p:nvPr>
        </p:nvSpPr>
        <p:spPr/>
        <p:txBody>
          <a:bodyPr/>
          <a:lstStyle/>
          <a:p>
            <a:r>
              <a:rPr lang="en-US" dirty="0" smtClean="0"/>
              <a:t>Load Forecast</a:t>
            </a:r>
          </a:p>
        </p:txBody>
      </p:sp>
      <p:sp>
        <p:nvSpPr>
          <p:cNvPr id="8196" name="Date Placeholder 3"/>
          <p:cNvSpPr>
            <a:spLocks noGrp="1"/>
          </p:cNvSpPr>
          <p:nvPr>
            <p:ph type="dt" sz="quarter" idx="10"/>
          </p:nvPr>
        </p:nvSpPr>
        <p:spPr>
          <a:noFill/>
        </p:spPr>
        <p:txBody>
          <a:bodyPr/>
          <a:lstStyle/>
          <a:p>
            <a:r>
              <a:rPr lang="en-US" smtClean="0"/>
              <a:t>TAC 12/1/2011</a:t>
            </a:r>
          </a:p>
        </p:txBody>
      </p:sp>
      <p:sp>
        <p:nvSpPr>
          <p:cNvPr id="8197" name="Footer Placeholder 4"/>
          <p:cNvSpPr>
            <a:spLocks noGrp="1"/>
          </p:cNvSpPr>
          <p:nvPr>
            <p:ph type="ftr" sz="quarter" idx="11"/>
          </p:nvPr>
        </p:nvSpPr>
        <p:spPr>
          <a:noFill/>
        </p:spPr>
        <p:txBody>
          <a:bodyPr/>
          <a:lstStyle/>
          <a:p>
            <a:r>
              <a:rPr lang="en-US" smtClean="0"/>
              <a:t>ERCOT Public</a:t>
            </a:r>
          </a:p>
        </p:txBody>
      </p:sp>
      <p:pic>
        <p:nvPicPr>
          <p:cNvPr id="14337" name="Picture 1"/>
          <p:cNvPicPr>
            <a:picLocks noChangeAspect="1" noChangeArrowheads="1"/>
          </p:cNvPicPr>
          <p:nvPr/>
        </p:nvPicPr>
        <p:blipFill>
          <a:blip r:embed="rId2" cstate="print"/>
          <a:srcRect/>
          <a:stretch>
            <a:fillRect/>
          </a:stretch>
        </p:blipFill>
        <p:spPr bwMode="auto">
          <a:xfrm>
            <a:off x="1371600" y="2057400"/>
            <a:ext cx="6152072" cy="4154728"/>
          </a:xfrm>
          <a:prstGeom prst="rect">
            <a:avLst/>
          </a:prstGeom>
          <a:noFill/>
          <a:ln w="9525">
            <a:noFill/>
            <a:miter lim="800000"/>
            <a:headEnd/>
            <a:tailEnd/>
          </a:ln>
          <a:effectLst/>
        </p:spPr>
      </p:pic>
      <p:sp>
        <p:nvSpPr>
          <p:cNvPr id="7" name="TextBox 6"/>
          <p:cNvSpPr txBox="1"/>
          <p:nvPr/>
        </p:nvSpPr>
        <p:spPr>
          <a:xfrm rot="20226714">
            <a:off x="3832323" y="2934153"/>
            <a:ext cx="1377300" cy="230832"/>
          </a:xfrm>
          <a:prstGeom prst="rect">
            <a:avLst/>
          </a:prstGeom>
          <a:noFill/>
        </p:spPr>
        <p:txBody>
          <a:bodyPr wrap="none" rtlCol="0">
            <a:spAutoFit/>
          </a:bodyPr>
          <a:lstStyle/>
          <a:p>
            <a:r>
              <a:rPr lang="en-US" sz="900" dirty="0" smtClean="0"/>
              <a:t>Non-Farm Employment</a:t>
            </a:r>
            <a:endParaRPr lang="en-US" sz="900" dirty="0"/>
          </a:p>
        </p:txBody>
      </p:sp>
      <p:sp>
        <p:nvSpPr>
          <p:cNvPr id="8" name="TextBox 7"/>
          <p:cNvSpPr txBox="1"/>
          <p:nvPr/>
        </p:nvSpPr>
        <p:spPr>
          <a:xfrm rot="20855342">
            <a:off x="4433706" y="3905698"/>
            <a:ext cx="915635" cy="230832"/>
          </a:xfrm>
          <a:prstGeom prst="rect">
            <a:avLst/>
          </a:prstGeom>
          <a:noFill/>
        </p:spPr>
        <p:txBody>
          <a:bodyPr wrap="none" rtlCol="0">
            <a:spAutoFit/>
          </a:bodyPr>
          <a:lstStyle/>
          <a:p>
            <a:r>
              <a:rPr lang="en-US" sz="900" dirty="0" smtClean="0"/>
              <a:t>Peak Demand</a:t>
            </a:r>
            <a:endParaRPr lang="en-US" sz="900" dirty="0"/>
          </a:p>
        </p:txBody>
      </p:sp>
      <p:sp>
        <p:nvSpPr>
          <p:cNvPr id="9" name="TextBox 8"/>
          <p:cNvSpPr txBox="1"/>
          <p:nvPr/>
        </p:nvSpPr>
        <p:spPr>
          <a:xfrm rot="16200000">
            <a:off x="6818166" y="3773634"/>
            <a:ext cx="1377300" cy="230832"/>
          </a:xfrm>
          <a:prstGeom prst="rect">
            <a:avLst/>
          </a:prstGeom>
          <a:noFill/>
        </p:spPr>
        <p:txBody>
          <a:bodyPr wrap="none" rtlCol="0">
            <a:spAutoFit/>
          </a:bodyPr>
          <a:lstStyle/>
          <a:p>
            <a:r>
              <a:rPr lang="en-US" sz="900" dirty="0" smtClean="0"/>
              <a:t>Non-Farm Employment</a:t>
            </a:r>
            <a:endParaRPr lang="en-US" sz="900" dirty="0"/>
          </a:p>
        </p:txBody>
      </p:sp>
      <p:sp>
        <p:nvSpPr>
          <p:cNvPr id="10" name="TextBox 9"/>
          <p:cNvSpPr txBox="1"/>
          <p:nvPr/>
        </p:nvSpPr>
        <p:spPr>
          <a:xfrm rot="16200000">
            <a:off x="953000" y="3847601"/>
            <a:ext cx="915635" cy="230832"/>
          </a:xfrm>
          <a:prstGeom prst="rect">
            <a:avLst/>
          </a:prstGeom>
          <a:noFill/>
        </p:spPr>
        <p:txBody>
          <a:bodyPr wrap="none" rtlCol="0">
            <a:spAutoFit/>
          </a:bodyPr>
          <a:lstStyle/>
          <a:p>
            <a:r>
              <a:rPr lang="en-US" sz="900" dirty="0" smtClean="0"/>
              <a:t>Peak Demand</a:t>
            </a:r>
            <a:endParaRPr lang="en-US" sz="9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8100" y="1066800"/>
            <a:ext cx="9054864" cy="4800600"/>
          </a:xfrm>
          <a:prstGeom prst="rect">
            <a:avLst/>
          </a:prstGeom>
          <a:noFill/>
          <a:ln w="9525">
            <a:noFill/>
            <a:miter lim="800000"/>
            <a:headEnd/>
            <a:tailEnd/>
          </a:ln>
          <a:effectLst/>
        </p:spPr>
      </p:pic>
      <p:sp>
        <p:nvSpPr>
          <p:cNvPr id="9218" name="Title 2"/>
          <p:cNvSpPr>
            <a:spLocks noGrp="1"/>
          </p:cNvSpPr>
          <p:nvPr>
            <p:ph type="title"/>
          </p:nvPr>
        </p:nvSpPr>
        <p:spPr/>
        <p:txBody>
          <a:bodyPr/>
          <a:lstStyle/>
          <a:p>
            <a:r>
              <a:rPr lang="en-US" smtClean="0"/>
              <a:t>CDR Summary</a:t>
            </a:r>
          </a:p>
        </p:txBody>
      </p:sp>
      <p:sp>
        <p:nvSpPr>
          <p:cNvPr id="9219" name="Date Placeholder 3"/>
          <p:cNvSpPr>
            <a:spLocks noGrp="1"/>
          </p:cNvSpPr>
          <p:nvPr>
            <p:ph type="dt" sz="quarter" idx="10"/>
          </p:nvPr>
        </p:nvSpPr>
        <p:spPr>
          <a:noFill/>
        </p:spPr>
        <p:txBody>
          <a:bodyPr/>
          <a:lstStyle/>
          <a:p>
            <a:r>
              <a:rPr lang="en-US" smtClean="0"/>
              <a:t>TAC 12/1/2011</a:t>
            </a:r>
          </a:p>
        </p:txBody>
      </p:sp>
      <p:sp>
        <p:nvSpPr>
          <p:cNvPr id="9220" name="Footer Placeholder 4"/>
          <p:cNvSpPr>
            <a:spLocks noGrp="1"/>
          </p:cNvSpPr>
          <p:nvPr>
            <p:ph type="ftr" sz="quarter" idx="11"/>
          </p:nvPr>
        </p:nvSpPr>
        <p:spPr>
          <a:noFill/>
        </p:spPr>
        <p:txBody>
          <a:bodyPr/>
          <a:lstStyle/>
          <a:p>
            <a:r>
              <a:rPr lang="en-US" smtClean="0"/>
              <a:t>ERCOT Public</a:t>
            </a:r>
          </a:p>
        </p:txBody>
      </p:sp>
      <p:sp>
        <p:nvSpPr>
          <p:cNvPr id="7" name="Rectangle 6"/>
          <p:cNvSpPr/>
          <p:nvPr/>
        </p:nvSpPr>
        <p:spPr>
          <a:xfrm>
            <a:off x="3400425" y="1104900"/>
            <a:ext cx="533400" cy="4800600"/>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3429000" y="4191000"/>
            <a:ext cx="5638800" cy="228600"/>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3429000" y="5619750"/>
            <a:ext cx="5638800" cy="228600"/>
          </a:xfrm>
          <a:prstGeom prst="rect">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3" grpId="0" animBg="1"/>
      <p:bldP spid="9" grpId="0" animBg="1"/>
      <p:bldP spid="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457200" y="762000"/>
            <a:ext cx="8382000" cy="5029200"/>
          </a:xfrm>
        </p:spPr>
        <p:txBody>
          <a:bodyPr/>
          <a:lstStyle/>
          <a:p>
            <a:r>
              <a:rPr lang="en-US" sz="1800" dirty="0" smtClean="0"/>
              <a:t>ERCOT requested each Transmission Service Provider (TSP) perform a comprehensive assessment/update of the current status of each of their assigned generation interconnection studies.</a:t>
            </a:r>
          </a:p>
          <a:p>
            <a:r>
              <a:rPr lang="en-US" sz="1800" dirty="0" smtClean="0"/>
              <a:t>Several studies had been cancelled, and others had been “suspended” by agreement between the TSP and the generation developer, but could be reactivated and completed by similar agreement.</a:t>
            </a:r>
          </a:p>
          <a:p>
            <a:r>
              <a:rPr lang="en-US" sz="1800" dirty="0" smtClean="0"/>
              <a:t>The table below shows the MW by fuel type of interconnection studies that were changed from “active” to either “cancelled” or “suspended” as a result of this survey:</a:t>
            </a:r>
          </a:p>
        </p:txBody>
      </p:sp>
      <p:sp>
        <p:nvSpPr>
          <p:cNvPr id="10243" name="Title 2"/>
          <p:cNvSpPr>
            <a:spLocks noGrp="1"/>
          </p:cNvSpPr>
          <p:nvPr>
            <p:ph type="title"/>
          </p:nvPr>
        </p:nvSpPr>
        <p:spPr/>
        <p:txBody>
          <a:bodyPr/>
          <a:lstStyle/>
          <a:p>
            <a:r>
              <a:rPr lang="en-US" smtClean="0"/>
              <a:t>Generation Interconnection Queue Update</a:t>
            </a:r>
          </a:p>
        </p:txBody>
      </p:sp>
      <p:sp>
        <p:nvSpPr>
          <p:cNvPr id="10244" name="Date Placeholder 3"/>
          <p:cNvSpPr>
            <a:spLocks noGrp="1"/>
          </p:cNvSpPr>
          <p:nvPr>
            <p:ph type="dt" sz="quarter" idx="10"/>
          </p:nvPr>
        </p:nvSpPr>
        <p:spPr>
          <a:noFill/>
        </p:spPr>
        <p:txBody>
          <a:bodyPr/>
          <a:lstStyle/>
          <a:p>
            <a:r>
              <a:rPr lang="en-US" smtClean="0"/>
              <a:t>TAC 12/1/2011</a:t>
            </a:r>
          </a:p>
        </p:txBody>
      </p:sp>
      <p:sp>
        <p:nvSpPr>
          <p:cNvPr id="10245" name="Footer Placeholder 4"/>
          <p:cNvSpPr>
            <a:spLocks noGrp="1"/>
          </p:cNvSpPr>
          <p:nvPr>
            <p:ph type="ftr" sz="quarter" idx="11"/>
          </p:nvPr>
        </p:nvSpPr>
        <p:spPr>
          <a:noFill/>
        </p:spPr>
        <p:txBody>
          <a:bodyPr/>
          <a:lstStyle/>
          <a:p>
            <a:r>
              <a:rPr lang="en-US" smtClean="0"/>
              <a:t>ERCOT Public</a:t>
            </a:r>
          </a:p>
        </p:txBody>
      </p:sp>
      <p:graphicFrame>
        <p:nvGraphicFramePr>
          <p:cNvPr id="10" name="Table 9"/>
          <p:cNvGraphicFramePr>
            <a:graphicFrameLocks noGrp="1"/>
          </p:cNvGraphicFramePr>
          <p:nvPr/>
        </p:nvGraphicFramePr>
        <p:xfrm>
          <a:off x="2743200" y="3505200"/>
          <a:ext cx="4191000" cy="2638429"/>
        </p:xfrm>
        <a:graphic>
          <a:graphicData uri="http://schemas.openxmlformats.org/drawingml/2006/table">
            <a:tbl>
              <a:tblPr/>
              <a:tblGrid>
                <a:gridCol w="1397000"/>
                <a:gridCol w="1397000"/>
                <a:gridCol w="1397000"/>
              </a:tblGrid>
              <a:tr h="314759">
                <a:tc rowSpan="2">
                  <a:txBody>
                    <a:bodyPr/>
                    <a:lstStyle/>
                    <a:p>
                      <a:pPr algn="ctr" rtl="0" fontAlgn="ctr"/>
                      <a:r>
                        <a:rPr lang="en-US" sz="1200" b="1" i="0" u="none" strike="noStrike" dirty="0">
                          <a:solidFill>
                            <a:srgbClr val="000000"/>
                          </a:solidFill>
                          <a:latin typeface="Cambria"/>
                        </a:rPr>
                        <a:t>Fuel Type</a:t>
                      </a:r>
                      <a:r>
                        <a:rPr lang="en-US" sz="1200" b="0" i="0" u="none" strike="noStrike" dirty="0">
                          <a:solidFill>
                            <a:srgbClr val="000000"/>
                          </a:solidFill>
                          <a:latin typeface="Cambria"/>
                        </a:rPr>
                        <a:t> </a:t>
                      </a:r>
                      <a:endParaRPr lang="en-US" sz="1200" b="1" i="0" u="none" strike="noStrike" dirty="0">
                        <a:solidFill>
                          <a:srgbClr val="000000"/>
                        </a:solidFill>
                        <a:latin typeface="Cambria"/>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0" fontAlgn="b"/>
                      <a:r>
                        <a:rPr lang="en-US" sz="1200" b="1" i="0" u="none" strike="noStrike" dirty="0">
                          <a:solidFill>
                            <a:srgbClr val="000000"/>
                          </a:solidFill>
                          <a:latin typeface="Cambria"/>
                        </a:rPr>
                        <a:t>Cancelled Studies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8DB3E2"/>
                    </a:solidFill>
                  </a:tcPr>
                </a:tc>
                <a:tc>
                  <a:txBody>
                    <a:bodyPr/>
                    <a:lstStyle/>
                    <a:p>
                      <a:pPr algn="ctr" rtl="0" fontAlgn="b"/>
                      <a:r>
                        <a:rPr lang="en-US" sz="1200" b="1" i="0" u="none" strike="noStrike">
                          <a:solidFill>
                            <a:srgbClr val="000000"/>
                          </a:solidFill>
                          <a:latin typeface="Cambria"/>
                        </a:rPr>
                        <a:t>Suspended Studies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8DB3E2"/>
                    </a:solidFill>
                  </a:tcPr>
                </a:tc>
              </a:tr>
              <a:tr h="194410">
                <a:tc vMerge="1">
                  <a:txBody>
                    <a:bodyPr/>
                    <a:lstStyle/>
                    <a:p>
                      <a:endParaRPr lang="en-US"/>
                    </a:p>
                  </a:txBody>
                  <a:tcPr/>
                </a:tc>
                <a:tc>
                  <a:txBody>
                    <a:bodyPr/>
                    <a:lstStyle/>
                    <a:p>
                      <a:pPr algn="ctr" rtl="0" fontAlgn="ctr"/>
                      <a:r>
                        <a:rPr lang="en-US" sz="1200" b="1" i="0" u="none" strike="noStrike">
                          <a:solidFill>
                            <a:srgbClr val="000000"/>
                          </a:solidFill>
                          <a:latin typeface="Cambria"/>
                        </a:rPr>
                        <a:t>(MW)</a:t>
                      </a:r>
                      <a:r>
                        <a:rPr lang="en-US" sz="1200" b="0" i="0" u="none" strike="noStrike">
                          <a:solidFill>
                            <a:srgbClr val="000000"/>
                          </a:solidFill>
                          <a:latin typeface="Cambria"/>
                        </a:rPr>
                        <a:t> </a:t>
                      </a:r>
                      <a:endParaRPr lang="en-US" sz="1200" b="1" i="0" u="none" strike="noStrike">
                        <a:solidFill>
                          <a:srgbClr val="000000"/>
                        </a:solidFill>
                        <a:latin typeface="Cambria"/>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8DB3E2"/>
                    </a:solidFill>
                  </a:tcPr>
                </a:tc>
                <a:tc>
                  <a:txBody>
                    <a:bodyPr/>
                    <a:lstStyle/>
                    <a:p>
                      <a:pPr algn="ctr" rtl="0" fontAlgn="ctr"/>
                      <a:r>
                        <a:rPr lang="en-US" sz="1200" b="1" i="0" u="none" strike="noStrike">
                          <a:solidFill>
                            <a:srgbClr val="000000"/>
                          </a:solidFill>
                          <a:latin typeface="Cambria"/>
                        </a:rPr>
                        <a:t>(MW)</a:t>
                      </a:r>
                      <a:r>
                        <a:rPr lang="en-US" sz="1200" b="0" i="0" u="none" strike="noStrike">
                          <a:solidFill>
                            <a:srgbClr val="000000"/>
                          </a:solidFill>
                          <a:latin typeface="Cambria"/>
                        </a:rPr>
                        <a:t> </a:t>
                      </a:r>
                      <a:endParaRPr lang="en-US" sz="1200" b="1" i="0" u="none" strike="noStrike">
                        <a:solidFill>
                          <a:srgbClr val="000000"/>
                        </a:solidFill>
                        <a:latin typeface="Cambria"/>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8DB3E2"/>
                    </a:solidFill>
                  </a:tcPr>
                </a:tc>
              </a:tr>
              <a:tr h="212926">
                <a:tc>
                  <a:txBody>
                    <a:bodyPr/>
                    <a:lstStyle/>
                    <a:p>
                      <a:pPr algn="l" rtl="0" fontAlgn="b"/>
                      <a:r>
                        <a:rPr lang="en-US" sz="1050" b="0" i="0" u="none" strike="noStrike">
                          <a:solidFill>
                            <a:srgbClr val="000000"/>
                          </a:solidFill>
                          <a:latin typeface="Calibri"/>
                        </a:rPr>
                        <a:t>Gas-AllOther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Gas-CombinedCycle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1,939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2,890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    Total Gas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1,939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2,890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Nuclear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2,700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dirty="0">
                          <a:solidFill>
                            <a:srgbClr val="000000"/>
                          </a:solidFill>
                          <a:latin typeface="Calibri"/>
                        </a:rPr>
                        <a:t>Coal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Wind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4,525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12,554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dirty="0">
                          <a:solidFill>
                            <a:srgbClr val="000000"/>
                          </a:solidFill>
                          <a:latin typeface="Calibri"/>
                        </a:rPr>
                        <a:t>Solar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236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353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Biomass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50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Other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700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fontAlgn="ctr"/>
                      <a:r>
                        <a:rPr lang="en-US" sz="1050" b="0" i="0" u="none" strike="noStrike">
                          <a:solidFill>
                            <a:srgbClr val="000000"/>
                          </a:solidFill>
                          <a:latin typeface="Calibri"/>
                        </a:rPr>
                        <a:t>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2926">
                <a:tc>
                  <a:txBody>
                    <a:bodyPr/>
                    <a:lstStyle/>
                    <a:p>
                      <a:pPr algn="l" rtl="0" fontAlgn="b"/>
                      <a:r>
                        <a:rPr lang="en-US" sz="1050" b="0" i="0" u="none" strike="noStrike">
                          <a:solidFill>
                            <a:srgbClr val="000000"/>
                          </a:solidFill>
                          <a:latin typeface="Calibri"/>
                        </a:rPr>
                        <a:t>Grand Total  </a:t>
                      </a:r>
                    </a:p>
                  </a:txBody>
                  <a:tcPr marL="857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a:solidFill>
                            <a:srgbClr val="000000"/>
                          </a:solidFill>
                          <a:latin typeface="Calibri"/>
                        </a:rPr>
                        <a:t>                              7,400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r" rtl="0" fontAlgn="ctr"/>
                      <a:r>
                        <a:rPr lang="en-US" sz="1050" b="0" i="0" u="none" strike="noStrike" dirty="0">
                          <a:solidFill>
                            <a:srgbClr val="000000"/>
                          </a:solidFill>
                          <a:latin typeface="Calibri"/>
                        </a:rPr>
                        <a:t>                           18,547 </a:t>
                      </a:r>
                    </a:p>
                  </a:txBody>
                  <a:tcPr marL="9525" marR="17145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0" y="685800"/>
            <a:ext cx="9144000" cy="5557372"/>
          </a:xfrm>
          <a:prstGeom prst="rect">
            <a:avLst/>
          </a:prstGeom>
          <a:noFill/>
          <a:ln w="9525">
            <a:noFill/>
            <a:miter lim="800000"/>
            <a:headEnd/>
            <a:tailEnd/>
          </a:ln>
          <a:effectLst/>
        </p:spPr>
      </p:pic>
      <p:sp>
        <p:nvSpPr>
          <p:cNvPr id="12290" name="Date Placeholder 3"/>
          <p:cNvSpPr>
            <a:spLocks noGrp="1"/>
          </p:cNvSpPr>
          <p:nvPr>
            <p:ph type="dt" sz="quarter" idx="10"/>
          </p:nvPr>
        </p:nvSpPr>
        <p:spPr>
          <a:noFill/>
        </p:spPr>
        <p:txBody>
          <a:bodyPr/>
          <a:lstStyle/>
          <a:p>
            <a:r>
              <a:rPr lang="en-US" smtClean="0"/>
              <a:t>TAC 12/1/2011</a:t>
            </a:r>
          </a:p>
        </p:txBody>
      </p:sp>
      <p:sp>
        <p:nvSpPr>
          <p:cNvPr id="12291" name="Footer Placeholder 4"/>
          <p:cNvSpPr>
            <a:spLocks noGrp="1"/>
          </p:cNvSpPr>
          <p:nvPr>
            <p:ph type="ftr" sz="quarter" idx="11"/>
          </p:nvPr>
        </p:nvSpPr>
        <p:spPr>
          <a:noFill/>
        </p:spPr>
        <p:txBody>
          <a:bodyPr/>
          <a:lstStyle/>
          <a:p>
            <a:r>
              <a:rPr lang="en-US" dirty="0" smtClean="0"/>
              <a:t>ERCOT Public</a:t>
            </a:r>
          </a:p>
        </p:txBody>
      </p:sp>
      <p:sp>
        <p:nvSpPr>
          <p:cNvPr id="12293" name="Title 2"/>
          <p:cNvSpPr>
            <a:spLocks noGrp="1"/>
          </p:cNvSpPr>
          <p:nvPr>
            <p:ph type="title"/>
          </p:nvPr>
        </p:nvSpPr>
        <p:spPr/>
        <p:txBody>
          <a:bodyPr/>
          <a:lstStyle/>
          <a:p>
            <a:r>
              <a:rPr lang="en-US" dirty="0" smtClean="0"/>
              <a:t>Reserve Margin, with Potential Resources from Queue</a:t>
            </a:r>
          </a:p>
        </p:txBody>
      </p:sp>
      <p:sp>
        <p:nvSpPr>
          <p:cNvPr id="12294" name="Rectangle 10"/>
          <p:cNvSpPr>
            <a:spLocks noChangeArrowheads="1"/>
          </p:cNvSpPr>
          <p:nvPr/>
        </p:nvSpPr>
        <p:spPr bwMode="auto">
          <a:xfrm>
            <a:off x="1143000" y="1600200"/>
            <a:ext cx="4114800" cy="830263"/>
          </a:xfrm>
          <a:prstGeom prst="rect">
            <a:avLst/>
          </a:prstGeom>
          <a:noFill/>
          <a:ln w="9525">
            <a:noFill/>
            <a:miter lim="800000"/>
            <a:headEnd/>
            <a:tailEnd/>
          </a:ln>
        </p:spPr>
        <p:txBody>
          <a:bodyPr>
            <a:spAutoFit/>
          </a:bodyPr>
          <a:lstStyle/>
          <a:p>
            <a:r>
              <a:rPr lang="en-US" sz="800" dirty="0"/>
              <a:t>*     </a:t>
            </a:r>
            <a:r>
              <a:rPr lang="en-US" sz="800" dirty="0">
                <a:cs typeface="Arial" charset="0"/>
              </a:rPr>
              <a:t>Fuel Composition of Projects Undergoing Full Interconnection  Studies - these projects may be cancelled or delayed beyond the  indicated  commercial dates shown</a:t>
            </a:r>
          </a:p>
          <a:p>
            <a:endParaRPr lang="en-US" sz="800" dirty="0">
              <a:cs typeface="Arial" charset="0"/>
            </a:endParaRPr>
          </a:p>
          <a:p>
            <a:r>
              <a:rPr lang="en-US" sz="800" dirty="0">
                <a:cs typeface="Arial" charset="0"/>
              </a:rPr>
              <a:t>** </a:t>
            </a:r>
            <a:r>
              <a:rPr lang="en-US" sz="800" dirty="0">
                <a:solidFill>
                  <a:srgbClr val="000000"/>
                </a:solidFill>
                <a:cs typeface="Arial" charset="0"/>
              </a:rPr>
              <a:t> Potential in-service dates for suspended projects shown as the later of 2013 or the date provided by the developer in their last update prior to suspension;  may not reflect feasible in-service dates</a:t>
            </a:r>
            <a:endParaRPr lang="en-US" sz="800" dirty="0">
              <a:cs typeface="Arial" charset="0"/>
            </a:endParaRPr>
          </a:p>
        </p:txBody>
      </p:sp>
      <p:sp>
        <p:nvSpPr>
          <p:cNvPr id="12295" name="TextBox 6"/>
          <p:cNvSpPr txBox="1">
            <a:spLocks noChangeArrowheads="1"/>
          </p:cNvSpPr>
          <p:nvPr/>
        </p:nvSpPr>
        <p:spPr bwMode="auto">
          <a:xfrm>
            <a:off x="5715000" y="1676400"/>
            <a:ext cx="3124200" cy="830997"/>
          </a:xfrm>
          <a:prstGeom prst="rect">
            <a:avLst/>
          </a:prstGeom>
          <a:solidFill>
            <a:srgbClr val="FFFFCC"/>
          </a:solidFill>
          <a:ln w="9525">
            <a:noFill/>
            <a:miter lim="800000"/>
            <a:headEnd/>
            <a:tailEnd/>
          </a:ln>
        </p:spPr>
        <p:txBody>
          <a:bodyPr>
            <a:spAutoFit/>
          </a:bodyPr>
          <a:lstStyle/>
          <a:p>
            <a:pPr marL="114300" indent="-114300">
              <a:buFont typeface="Arial" charset="0"/>
              <a:buChar char="•"/>
            </a:pPr>
            <a:r>
              <a:rPr lang="en-US" sz="1200" dirty="0"/>
              <a:t>Installed Capacity and </a:t>
            </a:r>
            <a:r>
              <a:rPr lang="en-US" sz="1200" dirty="0" smtClean="0"/>
              <a:t> Planned Units are </a:t>
            </a:r>
            <a:r>
              <a:rPr lang="en-US" sz="1200" dirty="0"/>
              <a:t>included in the CDR </a:t>
            </a:r>
            <a:r>
              <a:rPr lang="en-US" sz="1200" dirty="0" smtClean="0"/>
              <a:t>(</a:t>
            </a:r>
            <a:r>
              <a:rPr lang="en-US" sz="1200" dirty="0"/>
              <a:t>top of light blue bar)</a:t>
            </a:r>
          </a:p>
          <a:p>
            <a:pPr marL="114300" indent="-114300">
              <a:buFont typeface="Arial" charset="0"/>
              <a:buChar char="•"/>
            </a:pPr>
            <a:r>
              <a:rPr lang="en-US" sz="1200" dirty="0" smtClean="0"/>
              <a:t>Uncommitted </a:t>
            </a:r>
            <a:r>
              <a:rPr lang="en-US" sz="1200" dirty="0"/>
              <a:t>Projects are not included in CDR</a:t>
            </a:r>
          </a:p>
        </p:txBody>
      </p:sp>
      <p:sp>
        <p:nvSpPr>
          <p:cNvPr id="11" name="Rectangle 10"/>
          <p:cNvSpPr/>
          <p:nvPr/>
        </p:nvSpPr>
        <p:spPr>
          <a:xfrm>
            <a:off x="2667000" y="1209674"/>
            <a:ext cx="5486400" cy="238125"/>
          </a:xfrm>
          <a:prstGeom prst="rect">
            <a:avLst/>
          </a:prstGeom>
          <a:noFill/>
          <a:ln w="63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accent2">
                  <a:lumMod val="60000"/>
                  <a:lumOff val="40000"/>
                </a:schemeClr>
              </a:solidFill>
            </a:endParaRPr>
          </a:p>
        </p:txBody>
      </p:sp>
      <p:sp>
        <p:nvSpPr>
          <p:cNvPr id="12" name="TextBox 11"/>
          <p:cNvSpPr txBox="1"/>
          <p:nvPr/>
        </p:nvSpPr>
        <p:spPr>
          <a:xfrm>
            <a:off x="6954520" y="1026468"/>
            <a:ext cx="1191352" cy="215444"/>
          </a:xfrm>
          <a:prstGeom prst="rect">
            <a:avLst/>
          </a:prstGeom>
          <a:noFill/>
          <a:ln>
            <a:noFill/>
          </a:ln>
        </p:spPr>
        <p:txBody>
          <a:bodyPr wrap="none" rtlCol="0">
            <a:spAutoFit/>
          </a:bodyPr>
          <a:lstStyle/>
          <a:p>
            <a:r>
              <a:rPr lang="en-US" sz="800" dirty="0" smtClean="0">
                <a:solidFill>
                  <a:schemeClr val="accent2">
                    <a:lumMod val="60000"/>
                    <a:lumOff val="40000"/>
                  </a:schemeClr>
                </a:solidFill>
              </a:rPr>
              <a:t>Uncommitted Projects</a:t>
            </a:r>
            <a:endParaRPr lang="en-US" sz="800"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0" y="685800"/>
            <a:ext cx="9144000" cy="5557372"/>
          </a:xfrm>
          <a:prstGeom prst="rect">
            <a:avLst/>
          </a:prstGeom>
          <a:noFill/>
          <a:ln w="9525">
            <a:noFill/>
            <a:miter lim="800000"/>
            <a:headEnd/>
            <a:tailEnd/>
          </a:ln>
          <a:effectLst/>
        </p:spPr>
      </p:pic>
      <p:sp>
        <p:nvSpPr>
          <p:cNvPr id="12290" name="Date Placeholder 3"/>
          <p:cNvSpPr>
            <a:spLocks noGrp="1"/>
          </p:cNvSpPr>
          <p:nvPr>
            <p:ph type="dt" sz="quarter" idx="10"/>
          </p:nvPr>
        </p:nvSpPr>
        <p:spPr>
          <a:noFill/>
        </p:spPr>
        <p:txBody>
          <a:bodyPr/>
          <a:lstStyle/>
          <a:p>
            <a:r>
              <a:rPr lang="en-US" smtClean="0"/>
              <a:t>TAC 12/1/2011</a:t>
            </a:r>
          </a:p>
        </p:txBody>
      </p:sp>
      <p:sp>
        <p:nvSpPr>
          <p:cNvPr id="12291" name="Footer Placeholder 4"/>
          <p:cNvSpPr>
            <a:spLocks noGrp="1"/>
          </p:cNvSpPr>
          <p:nvPr>
            <p:ph type="ftr" sz="quarter" idx="11"/>
          </p:nvPr>
        </p:nvSpPr>
        <p:spPr>
          <a:noFill/>
        </p:spPr>
        <p:txBody>
          <a:bodyPr/>
          <a:lstStyle/>
          <a:p>
            <a:r>
              <a:rPr lang="en-US" dirty="0" smtClean="0"/>
              <a:t>ERCOT Public</a:t>
            </a:r>
          </a:p>
        </p:txBody>
      </p:sp>
      <p:sp>
        <p:nvSpPr>
          <p:cNvPr id="12293" name="Title 2"/>
          <p:cNvSpPr>
            <a:spLocks noGrp="1"/>
          </p:cNvSpPr>
          <p:nvPr>
            <p:ph type="title"/>
          </p:nvPr>
        </p:nvSpPr>
        <p:spPr/>
        <p:txBody>
          <a:bodyPr/>
          <a:lstStyle/>
          <a:p>
            <a:r>
              <a:rPr lang="en-US" dirty="0" smtClean="0"/>
              <a:t>Reserve Margin, with Potential Resources from Queue</a:t>
            </a:r>
          </a:p>
        </p:txBody>
      </p:sp>
      <p:sp>
        <p:nvSpPr>
          <p:cNvPr id="12294" name="Rectangle 10"/>
          <p:cNvSpPr>
            <a:spLocks noChangeArrowheads="1"/>
          </p:cNvSpPr>
          <p:nvPr/>
        </p:nvSpPr>
        <p:spPr bwMode="auto">
          <a:xfrm>
            <a:off x="1143000" y="1600200"/>
            <a:ext cx="4114800" cy="830263"/>
          </a:xfrm>
          <a:prstGeom prst="rect">
            <a:avLst/>
          </a:prstGeom>
          <a:noFill/>
          <a:ln w="9525">
            <a:noFill/>
            <a:miter lim="800000"/>
            <a:headEnd/>
            <a:tailEnd/>
          </a:ln>
        </p:spPr>
        <p:txBody>
          <a:bodyPr>
            <a:spAutoFit/>
          </a:bodyPr>
          <a:lstStyle/>
          <a:p>
            <a:r>
              <a:rPr lang="en-US" sz="800" dirty="0"/>
              <a:t>*     </a:t>
            </a:r>
            <a:r>
              <a:rPr lang="en-US" sz="800" dirty="0">
                <a:cs typeface="Arial" charset="0"/>
              </a:rPr>
              <a:t>Fuel Composition of Projects Undergoing Full Interconnection  Studies - these projects may be cancelled or delayed beyond the  indicated  commercial dates shown</a:t>
            </a:r>
          </a:p>
          <a:p>
            <a:endParaRPr lang="en-US" sz="800" dirty="0">
              <a:cs typeface="Arial" charset="0"/>
            </a:endParaRPr>
          </a:p>
          <a:p>
            <a:r>
              <a:rPr lang="en-US" sz="800" dirty="0">
                <a:cs typeface="Arial" charset="0"/>
              </a:rPr>
              <a:t>** </a:t>
            </a:r>
            <a:r>
              <a:rPr lang="en-US" sz="800" dirty="0">
                <a:solidFill>
                  <a:srgbClr val="000000"/>
                </a:solidFill>
                <a:cs typeface="Arial" charset="0"/>
              </a:rPr>
              <a:t> Potential in-service dates for suspended projects shown as the later of 2013 or the date provided by the developer in their last update prior to suspension;  may not reflect feasible in-service dates</a:t>
            </a:r>
            <a:endParaRPr lang="en-US" sz="800" dirty="0">
              <a:cs typeface="Arial" charset="0"/>
            </a:endParaRPr>
          </a:p>
        </p:txBody>
      </p:sp>
      <p:sp>
        <p:nvSpPr>
          <p:cNvPr id="12295" name="TextBox 6"/>
          <p:cNvSpPr txBox="1">
            <a:spLocks noChangeArrowheads="1"/>
          </p:cNvSpPr>
          <p:nvPr/>
        </p:nvSpPr>
        <p:spPr bwMode="auto">
          <a:xfrm>
            <a:off x="5715000" y="1676400"/>
            <a:ext cx="3124200" cy="830997"/>
          </a:xfrm>
          <a:prstGeom prst="rect">
            <a:avLst/>
          </a:prstGeom>
          <a:solidFill>
            <a:srgbClr val="FFFFCC"/>
          </a:solidFill>
          <a:ln w="9525">
            <a:noFill/>
            <a:miter lim="800000"/>
            <a:headEnd/>
            <a:tailEnd/>
          </a:ln>
        </p:spPr>
        <p:txBody>
          <a:bodyPr>
            <a:spAutoFit/>
          </a:bodyPr>
          <a:lstStyle/>
          <a:p>
            <a:pPr marL="114300" indent="-114300">
              <a:buFont typeface="Arial" charset="0"/>
              <a:buChar char="•"/>
            </a:pPr>
            <a:r>
              <a:rPr lang="en-US" sz="1200" dirty="0"/>
              <a:t>Installed Capacity and </a:t>
            </a:r>
            <a:r>
              <a:rPr lang="en-US" sz="1200" dirty="0" smtClean="0"/>
              <a:t> Planned Units are </a:t>
            </a:r>
            <a:r>
              <a:rPr lang="en-US" sz="1200" dirty="0"/>
              <a:t>included in the CDR </a:t>
            </a:r>
            <a:r>
              <a:rPr lang="en-US" sz="1200" dirty="0" smtClean="0"/>
              <a:t>(</a:t>
            </a:r>
            <a:r>
              <a:rPr lang="en-US" sz="1200" dirty="0"/>
              <a:t>top of light blue bar)</a:t>
            </a:r>
          </a:p>
          <a:p>
            <a:pPr marL="114300" indent="-114300">
              <a:buFont typeface="Arial" charset="0"/>
              <a:buChar char="•"/>
            </a:pPr>
            <a:r>
              <a:rPr lang="en-US" sz="1200" dirty="0" smtClean="0"/>
              <a:t>Uncommitted </a:t>
            </a:r>
            <a:r>
              <a:rPr lang="en-US" sz="1200" dirty="0"/>
              <a:t>Projects are not included in CDR</a:t>
            </a:r>
          </a:p>
        </p:txBody>
      </p:sp>
      <p:sp>
        <p:nvSpPr>
          <p:cNvPr id="11" name="Rectangle 10"/>
          <p:cNvSpPr/>
          <p:nvPr/>
        </p:nvSpPr>
        <p:spPr>
          <a:xfrm>
            <a:off x="2667000" y="1209674"/>
            <a:ext cx="5486400" cy="238125"/>
          </a:xfrm>
          <a:prstGeom prst="rect">
            <a:avLst/>
          </a:prstGeom>
          <a:noFill/>
          <a:ln w="63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accent2">
                  <a:lumMod val="60000"/>
                  <a:lumOff val="40000"/>
                </a:schemeClr>
              </a:solidFill>
            </a:endParaRPr>
          </a:p>
        </p:txBody>
      </p:sp>
      <p:sp>
        <p:nvSpPr>
          <p:cNvPr id="12" name="TextBox 11"/>
          <p:cNvSpPr txBox="1"/>
          <p:nvPr/>
        </p:nvSpPr>
        <p:spPr>
          <a:xfrm>
            <a:off x="6954520" y="1026468"/>
            <a:ext cx="1191352" cy="215444"/>
          </a:xfrm>
          <a:prstGeom prst="rect">
            <a:avLst/>
          </a:prstGeom>
          <a:noFill/>
          <a:ln>
            <a:noFill/>
          </a:ln>
        </p:spPr>
        <p:txBody>
          <a:bodyPr wrap="none" rtlCol="0">
            <a:spAutoFit/>
          </a:bodyPr>
          <a:lstStyle/>
          <a:p>
            <a:r>
              <a:rPr lang="en-US" sz="800" dirty="0" smtClean="0">
                <a:solidFill>
                  <a:schemeClr val="accent2">
                    <a:lumMod val="60000"/>
                    <a:lumOff val="40000"/>
                  </a:schemeClr>
                </a:solidFill>
              </a:rPr>
              <a:t>Uncommitted Projects</a:t>
            </a:r>
            <a:endParaRPr lang="en-US" sz="800" dirty="0">
              <a:solidFill>
                <a:schemeClr val="accent2">
                  <a:lumMod val="60000"/>
                  <a:lumOff val="40000"/>
                </a:schemeClr>
              </a:solidFill>
            </a:endParaRPr>
          </a:p>
        </p:txBody>
      </p:sp>
      <p:sp>
        <p:nvSpPr>
          <p:cNvPr id="13" name="Left Arrow 12"/>
          <p:cNvSpPr/>
          <p:nvPr/>
        </p:nvSpPr>
        <p:spPr>
          <a:xfrm>
            <a:off x="4572000" y="4953000"/>
            <a:ext cx="3657600" cy="1524000"/>
          </a:xfrm>
          <a:prstGeom prst="leftArrow">
            <a:avLst>
              <a:gd name="adj1" fmla="val 74038"/>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accent6">
                    <a:lumMod val="75000"/>
                  </a:schemeClr>
                </a:solidFill>
              </a:rPr>
              <a:t>Note: Reserve margin is amount by which resources exceed load.  As load grows over time and exceeds the capacity of existing resources, the contribution of existing resources to the reserve margin will drop below zero</a:t>
            </a:r>
            <a:endParaRPr lang="en-US" sz="1100" dirty="0">
              <a:solidFill>
                <a:schemeClr val="accent6">
                  <a:lumMod val="7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8099</TotalTime>
  <Words>925</Words>
  <Application>Microsoft Office PowerPoint</Application>
  <PresentationFormat>On-screen Show (4:3)</PresentationFormat>
  <Paragraphs>147</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Custom Design</vt:lpstr>
      <vt:lpstr>Resource Adequacy Assessment December Update </vt:lpstr>
      <vt:lpstr>Context</vt:lpstr>
      <vt:lpstr>Outline</vt:lpstr>
      <vt:lpstr>Changes that affect Reserve Margin since June 2011 CDR (for Summer 2012)</vt:lpstr>
      <vt:lpstr>Load Forecast</vt:lpstr>
      <vt:lpstr>CDR Summary</vt:lpstr>
      <vt:lpstr>Generation Interconnection Queue Update</vt:lpstr>
      <vt:lpstr>Reserve Margin, with Potential Resources from Queue</vt:lpstr>
      <vt:lpstr>Reserve Margin, with Potential Resources from Queue</vt:lpstr>
      <vt:lpstr>Slide 10</vt:lpstr>
      <vt:lpstr>SARA Concept</vt:lpstr>
      <vt:lpstr>SARA Calculation</vt:lpstr>
      <vt:lpstr>Boundary Scenarios</vt:lpstr>
      <vt:lpstr>Future CDR and SARA Releases</vt:lpstr>
      <vt:lpstr>Slide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
  <cp:lastModifiedBy>DWoodfin</cp:lastModifiedBy>
  <cp:revision>80</cp:revision>
  <dcterms:created xsi:type="dcterms:W3CDTF">2005-04-21T14:28:35Z</dcterms:created>
  <dcterms:modified xsi:type="dcterms:W3CDTF">2011-12-01T14:43:04Z</dcterms:modified>
</cp:coreProperties>
</file>