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3"/>
  </p:notesMasterIdLst>
  <p:sldIdLst>
    <p:sldId id="372" r:id="rId2"/>
    <p:sldId id="302" r:id="rId3"/>
    <p:sldId id="382" r:id="rId4"/>
    <p:sldId id="374" r:id="rId5"/>
    <p:sldId id="376" r:id="rId6"/>
    <p:sldId id="380" r:id="rId7"/>
    <p:sldId id="327" r:id="rId8"/>
    <p:sldId id="385" r:id="rId9"/>
    <p:sldId id="386" r:id="rId10"/>
    <p:sldId id="393" r:id="rId11"/>
    <p:sldId id="389" r:id="rId12"/>
  </p:sldIdLst>
  <p:sldSz cx="9144000" cy="6858000" type="screen4x3"/>
  <p:notesSz cx="7010400" cy="9296400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40949A"/>
    <a:srgbClr val="0000CC"/>
    <a:srgbClr val="FF3300"/>
    <a:srgbClr val="FF9900"/>
    <a:srgbClr val="5469A2"/>
    <a:srgbClr val="29417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826" autoAdjust="0"/>
  </p:normalViewPr>
  <p:slideViewPr>
    <p:cSldViewPr>
      <p:cViewPr varScale="1">
        <p:scale>
          <a:sx n="113" d="100"/>
          <a:sy n="113" d="100"/>
        </p:scale>
        <p:origin x="-306" y="-11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4E03D523-1322-47BE-9BE1-B2B28F7D5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67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3091-8852-4C1C-AC0A-564769AB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AAB71-E940-4F1A-BF3A-FD70ED9C5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146EC-F1A6-4A55-9DDC-528A842ED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AC688-4E33-4450-B075-DDB774931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AE77-A129-40AA-AEF8-9323B51A7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D00A-D425-466F-8164-7485AA5B8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0C6F-2F00-4354-ABF8-C03CE149F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4972-822C-43C5-8500-1E02D94D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E700F-8700-4B37-ACB6-8BCF8AF4E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6DCD2-B23A-4619-A8CB-007B7F2E4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pPr>
              <a:defRPr/>
            </a:pPr>
            <a:fld id="{900526E4-0951-4CE7-A472-2878D838B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A87F0BC0-9305-4FEC-9ED2-6D3023917AF5}" type="slidenum">
              <a:rPr lang="en-US" sz="1200" b="0"/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  <p:sldLayoutId id="214748401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projects/inde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Business Integration Update to PRS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701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Troy Anderson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2000" kern="0" dirty="0" smtClean="0">
                <a:latin typeface="+mn-lt"/>
              </a:rPr>
              <a:t>ERCOT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Enterprise Project Portfolio Management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December 15,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848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2011 Release Summary – Projects/NPRRs/SCRs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174113026"/>
              </p:ext>
            </p:extLst>
          </p:nvPr>
        </p:nvGraphicFramePr>
        <p:xfrm>
          <a:off x="228600" y="685800"/>
          <a:ext cx="8763000" cy="2545080"/>
        </p:xfrm>
        <a:graphic>
          <a:graphicData uri="http://schemas.openxmlformats.org/drawingml/2006/table">
            <a:tbl>
              <a:tblPr/>
              <a:tblGrid>
                <a:gridCol w="838200"/>
                <a:gridCol w="1219200"/>
                <a:gridCol w="1295400"/>
                <a:gridCol w="1371600"/>
                <a:gridCol w="1295400"/>
                <a:gridCol w="1371600"/>
                <a:gridCol w="13716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8107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/ PUCT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NPRR285(a)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NPRR285(b)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Met Center Disposition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Planning Model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NPRR339(a)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Enterprise Records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Mgmt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Fire Alarm Upgrade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254487442"/>
              </p:ext>
            </p:extLst>
          </p:nvPr>
        </p:nvGraphicFramePr>
        <p:xfrm>
          <a:off x="228600" y="3276600"/>
          <a:ext cx="8762999" cy="3020568"/>
        </p:xfrm>
        <a:graphic>
          <a:graphicData uri="http://schemas.openxmlformats.org/drawingml/2006/table">
            <a:tbl>
              <a:tblPr/>
              <a:tblGrid>
                <a:gridCol w="838200"/>
                <a:gridCol w="1219200"/>
                <a:gridCol w="1295400"/>
                <a:gridCol w="1371600"/>
                <a:gridCol w="1295400"/>
                <a:gridCol w="1371599"/>
                <a:gridCol w="13716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81076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/ PUCT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NPRR146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NPRR323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NPRR323(b)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NPRR321(a)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SCR764(d)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NPRR339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NPRR221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IT Security Infrastructure Upgrade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NPRR346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Data Research &amp; 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Rptng</a:t>
                      </a: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Data 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Agg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 Performance Improvements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NPRR338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TML Transition to MIS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61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848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2012 Release Plan – NPRRs/SCRs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306730321"/>
              </p:ext>
            </p:extLst>
          </p:nvPr>
        </p:nvGraphicFramePr>
        <p:xfrm>
          <a:off x="190500" y="838200"/>
          <a:ext cx="8724897" cy="3966655"/>
        </p:xfrm>
        <a:graphic>
          <a:graphicData uri="http://schemas.openxmlformats.org/drawingml/2006/table">
            <a:tbl>
              <a:tblPr/>
              <a:tblGrid>
                <a:gridCol w="1104900"/>
                <a:gridCol w="1143000"/>
                <a:gridCol w="1066800"/>
                <a:gridCol w="1098785"/>
                <a:gridCol w="1000997"/>
                <a:gridCol w="1100618"/>
                <a:gridCol w="1066800"/>
                <a:gridCol w="1142997"/>
              </a:tblGrid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/ PUCT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NPRR321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66800" y="5410200"/>
            <a:ext cx="7162800" cy="264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b="0" dirty="0" smtClean="0"/>
              <a:t>Note 1:  Bold indicates inclusion in the original Board-approved 2012 PPL</a:t>
            </a:r>
            <a:endParaRPr lang="en-US" sz="14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5670445"/>
            <a:ext cx="7162800" cy="264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b="0" dirty="0" smtClean="0"/>
              <a:t>Note 2:  Italic/underline indicates revised target release</a:t>
            </a:r>
            <a:endParaRPr lang="en-US" sz="14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5935133"/>
            <a:ext cx="7162800" cy="264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b="0" dirty="0" smtClean="0"/>
              <a:t>Note 3:  Release </a:t>
            </a:r>
            <a:r>
              <a:rPr lang="en-US" sz="1400" b="0" dirty="0"/>
              <a:t>targets are subject to change</a:t>
            </a:r>
          </a:p>
        </p:txBody>
      </p:sp>
    </p:spTree>
    <p:extLst>
      <p:ext uri="{BB962C8B-B14F-4D97-AF65-F5344CB8AC3E}">
        <p14:creationId xmlns:p14="http://schemas.microsoft.com/office/powerpoint/2010/main" val="319070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Business Integration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66800"/>
            <a:ext cx="8229600" cy="5029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2011 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3-6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Upcoming Project Implementations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Project Portfolio </a:t>
            </a:r>
            <a:r>
              <a:rPr lang="en-US" sz="1600" dirty="0" smtClean="0"/>
              <a:t>Status (Gantt Chart)</a:t>
            </a:r>
            <a:endParaRPr lang="en-US" sz="16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4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/>
              <a:t>2011 Project </a:t>
            </a:r>
            <a:r>
              <a:rPr lang="en-US" sz="1800" dirty="0" smtClean="0"/>
              <a:t>Spending Update</a:t>
            </a:r>
            <a:r>
              <a:rPr lang="en-US" sz="1800" dirty="0"/>
              <a:t>	</a:t>
            </a:r>
            <a:r>
              <a:rPr lang="en-US" sz="1600" dirty="0"/>
              <a:t>p. 7</a:t>
            </a:r>
            <a:endParaRPr lang="en-US" dirty="0"/>
          </a:p>
          <a:p>
            <a:pPr marL="571500" lvl="1" indent="-22860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4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ERCOT FTE Impact Tracking</a:t>
            </a:r>
            <a:r>
              <a:rPr lang="en-US" sz="1800" dirty="0"/>
              <a:t>	</a:t>
            </a:r>
            <a:r>
              <a:rPr lang="en-US" sz="1600" dirty="0"/>
              <a:t>p. 8</a:t>
            </a:r>
            <a:endParaRPr lang="en-US" sz="16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4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PPL Update and 2012 Release Plan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9-11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PPL Update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2011 Release Summary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2012 Release Plan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 Project </a:t>
            </a:r>
            <a:r>
              <a:rPr lang="en-US" sz="1800" dirty="0" smtClean="0"/>
              <a:t>Implementations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4102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Go-Lives in December / </a:t>
            </a:r>
            <a:r>
              <a:rPr lang="en-US" sz="1600" i="1" dirty="0" smtClean="0"/>
              <a:t>(no </a:t>
            </a:r>
            <a:r>
              <a:rPr lang="en-US" sz="1600" i="1" dirty="0"/>
              <a:t>J</a:t>
            </a:r>
            <a:r>
              <a:rPr lang="en-US" sz="1600" i="1" dirty="0" smtClean="0"/>
              <a:t>anuary release</a:t>
            </a:r>
            <a:r>
              <a:rPr lang="en-US" sz="1600" dirty="0" smtClean="0"/>
              <a:t>)</a:t>
            </a:r>
          </a:p>
          <a:p>
            <a:pPr lvl="1" eaLnBrk="1" hangingPunct="1"/>
            <a:r>
              <a:rPr lang="en-US" sz="1400" dirty="0" smtClean="0"/>
              <a:t>NPRR251 – Sync w/PRR845 – Def. of IDR Meters and Optional Removal of IDRs at a Premise…</a:t>
            </a:r>
          </a:p>
          <a:p>
            <a:pPr lvl="1" eaLnBrk="1" hangingPunct="1"/>
            <a:r>
              <a:rPr lang="en-US" sz="1400" dirty="0" smtClean="0"/>
              <a:t>NPRR290 </a:t>
            </a:r>
            <a:r>
              <a:rPr lang="en-US" sz="1400" dirty="0" smtClean="0"/>
              <a:t>– ERCOT Publication of DAM PSS/E Files</a:t>
            </a:r>
          </a:p>
          <a:p>
            <a:pPr lvl="1" eaLnBrk="1" hangingPunct="1"/>
            <a:r>
              <a:rPr lang="en-US" sz="1400" dirty="0" smtClean="0"/>
              <a:t>NPRR310 – Expand Output Schedule Acceptable Range to Include HSL and LSL</a:t>
            </a:r>
          </a:p>
          <a:p>
            <a:pPr lvl="1" eaLnBrk="1" hangingPunct="1"/>
            <a:r>
              <a:rPr lang="en-US" sz="1400" dirty="0" smtClean="0"/>
              <a:t>NPRR316 – Negative Self-Arranged Ancillary Services Quantity</a:t>
            </a:r>
          </a:p>
          <a:p>
            <a:pPr lvl="1" eaLnBrk="1" hangingPunct="1"/>
            <a:r>
              <a:rPr lang="en-US" sz="1400" dirty="0" smtClean="0"/>
              <a:t>NPRR321 – Real-Time PTP Option Modeling</a:t>
            </a:r>
            <a:endParaRPr lang="en-US" sz="1400" dirty="0" smtClean="0"/>
          </a:p>
          <a:p>
            <a:pPr lvl="2" eaLnBrk="1" hangingPunct="1"/>
            <a:r>
              <a:rPr lang="en-US" sz="1200" dirty="0" smtClean="0"/>
              <a:t>MMS portion</a:t>
            </a:r>
          </a:p>
          <a:p>
            <a:pPr lvl="1" eaLnBrk="1" hangingPunct="1"/>
            <a:r>
              <a:rPr lang="en-US" sz="1400" dirty="0" smtClean="0"/>
              <a:t>NPRR343 – CRR Bid and PTP Obligation Bid Criteria Change</a:t>
            </a:r>
          </a:p>
          <a:p>
            <a:pPr lvl="1" eaLnBrk="1" hangingPunct="1"/>
            <a:r>
              <a:rPr lang="en-US" sz="1400" dirty="0" smtClean="0"/>
              <a:t>SCR763 </a:t>
            </a:r>
            <a:r>
              <a:rPr lang="en-US" sz="1400" dirty="0"/>
              <a:t>– </a:t>
            </a:r>
            <a:r>
              <a:rPr lang="en-US" sz="1400" dirty="0" smtClean="0"/>
              <a:t>Modify COP Validation Rule for RRS</a:t>
            </a:r>
          </a:p>
          <a:p>
            <a:pPr lvl="1" eaLnBrk="1" hangingPunct="1"/>
            <a:r>
              <a:rPr lang="en-US" sz="1400" dirty="0" smtClean="0"/>
              <a:t>SCR764 </a:t>
            </a:r>
            <a:r>
              <a:rPr lang="en-US" sz="1400" dirty="0"/>
              <a:t>– Public Access to Select MIS Dashboards</a:t>
            </a:r>
          </a:p>
          <a:p>
            <a:pPr lvl="2" eaLnBrk="1" hangingPunct="1"/>
            <a:r>
              <a:rPr lang="en-US" sz="1200" dirty="0" smtClean="0"/>
              <a:t>Dec. </a:t>
            </a:r>
            <a:r>
              <a:rPr lang="en-US" sz="1200" dirty="0"/>
              <a:t>– </a:t>
            </a:r>
            <a:r>
              <a:rPr lang="en-US" sz="1200" dirty="0" smtClean="0"/>
              <a:t>4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phase </a:t>
            </a:r>
            <a:r>
              <a:rPr lang="en-US" sz="1200" dirty="0"/>
              <a:t>– </a:t>
            </a:r>
            <a:r>
              <a:rPr lang="en-US" sz="1200" dirty="0" smtClean="0"/>
              <a:t>LMP Contour Map</a:t>
            </a:r>
          </a:p>
          <a:p>
            <a:pPr lvl="1" eaLnBrk="1" hangingPunct="1"/>
            <a:r>
              <a:rPr lang="en-US" sz="1400" dirty="0" smtClean="0"/>
              <a:t>SCR765 </a:t>
            </a:r>
            <a:r>
              <a:rPr lang="en-US" sz="1400" dirty="0"/>
              <a:t>– </a:t>
            </a:r>
            <a:r>
              <a:rPr lang="en-US" sz="1400" dirty="0" smtClean="0"/>
              <a:t>Public Aggregated Wind Dashboard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Stabilization/Deferred </a:t>
            </a:r>
            <a:r>
              <a:rPr lang="en-US" sz="1400" dirty="0"/>
              <a:t>Defects</a:t>
            </a:r>
          </a:p>
          <a:p>
            <a:pPr lvl="2" eaLnBrk="1" hangingPunct="1"/>
            <a:r>
              <a:rPr lang="en-US" sz="1200" dirty="0" smtClean="0"/>
              <a:t>Deferred Defects </a:t>
            </a:r>
            <a:r>
              <a:rPr lang="en-US" sz="1200" dirty="0"/>
              <a:t>– Release </a:t>
            </a:r>
            <a:r>
              <a:rPr lang="en-US" sz="1200" dirty="0" smtClean="0"/>
              <a:t>10</a:t>
            </a:r>
          </a:p>
          <a:p>
            <a:pPr lvl="2" eaLnBrk="1" hangingPunct="1"/>
            <a:r>
              <a:rPr lang="en-US" sz="1200" dirty="0" smtClean="0"/>
              <a:t>TML Transition to MIS</a:t>
            </a:r>
          </a:p>
          <a:p>
            <a:pPr lvl="2" eaLnBrk="1" hangingPunct="1"/>
            <a:r>
              <a:rPr lang="en-US" sz="1200" dirty="0" smtClean="0"/>
              <a:t>Stabilization and its sub-projects are scheduled to end on 12/31/2011</a:t>
            </a:r>
            <a:endParaRPr lang="en-US" sz="1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752600" y="6248400"/>
            <a:ext cx="6172200" cy="4370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Note:  Projected Go-Live dates are subject to change.</a:t>
            </a:r>
            <a:br>
              <a:rPr lang="en-US" sz="1400" b="0" dirty="0" smtClean="0"/>
            </a:br>
            <a:r>
              <a:rPr lang="en-US" sz="1400" b="0" dirty="0" smtClean="0"/>
              <a:t>Please watch for market notices as the effective dates approach.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69038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934200" cy="685800"/>
          </a:xfrm>
        </p:spPr>
        <p:txBody>
          <a:bodyPr/>
          <a:lstStyle/>
          <a:p>
            <a:r>
              <a:rPr lang="en-US" sz="1800" dirty="0" smtClean="0"/>
              <a:t>Project Portfolio </a:t>
            </a:r>
            <a:r>
              <a:rPr lang="en-US" sz="1800" dirty="0"/>
              <a:t>Status – as of </a:t>
            </a:r>
            <a:r>
              <a:rPr lang="en-US" sz="1800" dirty="0" smtClean="0"/>
              <a:t>12/9/2011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762000"/>
            <a:ext cx="8715375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934200" cy="685800"/>
          </a:xfrm>
        </p:spPr>
        <p:txBody>
          <a:bodyPr/>
          <a:lstStyle/>
          <a:p>
            <a:r>
              <a:rPr lang="en-US" sz="1800" dirty="0"/>
              <a:t>Project Portfolio Status – as of </a:t>
            </a:r>
            <a:r>
              <a:rPr lang="en-US" sz="1800" dirty="0" smtClean="0"/>
              <a:t>12/9/2011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790575"/>
            <a:ext cx="8753475" cy="545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934200" cy="685800"/>
          </a:xfrm>
        </p:spPr>
        <p:txBody>
          <a:bodyPr/>
          <a:lstStyle/>
          <a:p>
            <a:r>
              <a:rPr lang="en-US" sz="1800" dirty="0"/>
              <a:t>Project Portfolio Status – as of </a:t>
            </a:r>
            <a:r>
              <a:rPr lang="en-US" sz="1800" dirty="0" smtClean="0"/>
              <a:t>12/9/2011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790575"/>
            <a:ext cx="8715375" cy="545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5867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Spending Update – 12/2/2011</a:t>
            </a:r>
          </a:p>
        </p:txBody>
      </p:sp>
      <p:graphicFrame>
        <p:nvGraphicFramePr>
          <p:cNvPr id="224259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38034853"/>
              </p:ext>
            </p:extLst>
          </p:nvPr>
        </p:nvGraphicFramePr>
        <p:xfrm>
          <a:off x="190500" y="930274"/>
          <a:ext cx="8763000" cy="1660526"/>
        </p:xfrm>
        <a:graphic>
          <a:graphicData uri="http://schemas.openxmlformats.org/drawingml/2006/table">
            <a:tbl>
              <a:tblPr/>
              <a:tblGrid>
                <a:gridCol w="1828801"/>
                <a:gridCol w="1600200"/>
                <a:gridCol w="1828800"/>
                <a:gridCol w="1828800"/>
                <a:gridCol w="1676399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2011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Initial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Forecast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YTD Actual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 Center Hardware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$ 33,715,000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$ 28,179,000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$ 24,235,202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$ 23,625,284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Other Projects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8,185,000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8,185,000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7,971,812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5,169,872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$ 41,900,000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$ 36,364,000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$ 32,207,014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$ 28,795,156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03704" y="2687157"/>
            <a:ext cx="4724401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* Data Center Hardware Budget reduced by the amount of purchasing accelerated from 2011 to 2010 (~$5.5M)</a:t>
            </a:r>
            <a:endParaRPr lang="en-US" sz="1400" b="0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1752600"/>
            <a:ext cx="228600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*</a:t>
            </a:r>
            <a:endParaRPr lang="en-US" sz="1400" b="0" dirty="0"/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64291584"/>
              </p:ext>
            </p:extLst>
          </p:nvPr>
        </p:nvGraphicFramePr>
        <p:xfrm>
          <a:off x="220847" y="3352800"/>
          <a:ext cx="8763000" cy="2700022"/>
        </p:xfrm>
        <a:graphic>
          <a:graphicData uri="http://schemas.openxmlformats.org/drawingml/2006/table">
            <a:tbl>
              <a:tblPr/>
              <a:tblGrid>
                <a:gridCol w="2217553"/>
                <a:gridCol w="1676400"/>
                <a:gridCol w="1676400"/>
                <a:gridCol w="1676400"/>
                <a:gridCol w="1516247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2012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Portfolio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Initial Target Funding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Forecast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YTD Actual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Strategy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5,950,000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7,684,181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1,600,000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1,707,418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Efficiencies/Enhancements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2,050,000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2,312,813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Technical Foundation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6,500,000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6,066,770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$ 15,000,000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$ 16,100,000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$ 17,771,182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ERCOT FTE Tracking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882762"/>
              </p:ext>
            </p:extLst>
          </p:nvPr>
        </p:nvGraphicFramePr>
        <p:xfrm>
          <a:off x="152400" y="914400"/>
          <a:ext cx="8839200" cy="4967771"/>
        </p:xfrm>
        <a:graphic>
          <a:graphicData uri="http://schemas.openxmlformats.org/drawingml/2006/table">
            <a:tbl>
              <a:tblPr/>
              <a:tblGrid>
                <a:gridCol w="963859"/>
                <a:gridCol w="887363"/>
                <a:gridCol w="1503161"/>
                <a:gridCol w="1361642"/>
                <a:gridCol w="1135977"/>
                <a:gridCol w="814690"/>
                <a:gridCol w="2172508"/>
              </a:tblGrid>
              <a:tr h="35879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Summary of FTE Impact of Revision Requests - By Department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828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Board Approved 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Incremental Labor Impact of Change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 ERCOT Staffing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84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Revision Request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Division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Department Name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Labor Effort</a:t>
                      </a:r>
                      <a:b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(in FTEs)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Additional FTEs Required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Budget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Status / Comments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338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SCR760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Network Modeling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2.20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NPRR286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Corporate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Credit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0.50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7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NPRR365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Outage Coordination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$240k-$260k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- 9/20/2011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NOGRR054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Compliance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Compliance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Board-Approved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5.70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2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9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0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In-Flight at TAC 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NPRR327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Support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$120k-$130k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1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NPRR408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Resource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Integration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In-Flight  at TAC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1.10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2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Total of All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6.80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212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848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PPL Update and 2012 Release Plan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257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Updated PPL is posted on ERCOT.com</a:t>
            </a:r>
            <a:endParaRPr lang="en-US" sz="1800" dirty="0"/>
          </a:p>
          <a:p>
            <a:pPr lvl="1" eaLnBrk="1" hangingPunct="1"/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www.ercot.com/services/projects/index</a:t>
            </a:r>
            <a:endParaRPr lang="en-US" sz="1600" dirty="0" smtClean="0"/>
          </a:p>
          <a:p>
            <a:pPr lvl="1" eaLnBrk="1" hangingPunct="1"/>
            <a:endParaRPr lang="en-US" sz="1600" dirty="0"/>
          </a:p>
          <a:p>
            <a:pPr eaLnBrk="1" hangingPunct="1"/>
            <a:r>
              <a:rPr lang="en-US" sz="1800" dirty="0" smtClean="0"/>
              <a:t>Additional Format Changes</a:t>
            </a:r>
          </a:p>
          <a:p>
            <a:pPr lvl="1" eaLnBrk="1" hangingPunct="1"/>
            <a:r>
              <a:rPr lang="en-US" sz="1600" dirty="0" smtClean="0"/>
              <a:t>Added column for target funding year</a:t>
            </a:r>
          </a:p>
          <a:p>
            <a:pPr lvl="1" eaLnBrk="1" hangingPunct="1"/>
            <a:r>
              <a:rPr lang="en-US" sz="1600" dirty="0" smtClean="0"/>
              <a:t>Added </a:t>
            </a:r>
            <a:r>
              <a:rPr lang="en-US" sz="1600" dirty="0" smtClean="0"/>
              <a:t>hyperlinks </a:t>
            </a:r>
            <a:r>
              <a:rPr lang="en-US" sz="1600" dirty="0" smtClean="0"/>
              <a:t>to related </a:t>
            </a:r>
            <a:r>
              <a:rPr lang="en-US" sz="1600" dirty="0" smtClean="0"/>
              <a:t>NPRRs/SCRs</a:t>
            </a:r>
          </a:p>
          <a:p>
            <a:pPr lvl="1" eaLnBrk="1" hangingPunct="1"/>
            <a:endParaRPr lang="en-US" sz="1600" dirty="0"/>
          </a:p>
          <a:p>
            <a:pPr eaLnBrk="1" hangingPunct="1"/>
            <a:r>
              <a:rPr lang="en-US" sz="1800" dirty="0" smtClean="0"/>
              <a:t>See Next 2 Slides for Summary of 2011 Project Deliveries and the Proposed 2012 Release Schedule</a:t>
            </a:r>
            <a:endParaRPr lang="en-US" sz="1800" dirty="0"/>
          </a:p>
          <a:p>
            <a:pPr eaLnBrk="1" hangingPunct="1"/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361423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35602</TotalTime>
  <Words>696</Words>
  <Application>Microsoft Office PowerPoint</Application>
  <PresentationFormat>On-screen Show (4:3)</PresentationFormat>
  <Paragraphs>316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Custom Design</vt:lpstr>
      <vt:lpstr>PowerPoint Presentation</vt:lpstr>
      <vt:lpstr>Business Integration Update – Agenda</vt:lpstr>
      <vt:lpstr>Recent Project Implementations</vt:lpstr>
      <vt:lpstr>Project Portfolio Status – as of 12/9/2011</vt:lpstr>
      <vt:lpstr>Project Portfolio Status – as of 12/9/2011</vt:lpstr>
      <vt:lpstr>Project Portfolio Status – as of 12/9/2011</vt:lpstr>
      <vt:lpstr>Project Spending Update – 12/2/2011</vt:lpstr>
      <vt:lpstr>ERCOT FTE Tracking</vt:lpstr>
      <vt:lpstr>PPL Update and 2012 Release Plan</vt:lpstr>
      <vt:lpstr>2011 Release Summary – Projects/NPRRs/SCRs</vt:lpstr>
      <vt:lpstr>2012 Release Plan – NPRRs/SCRs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988</cp:revision>
  <cp:lastPrinted>2011-11-14T19:59:19Z</cp:lastPrinted>
  <dcterms:created xsi:type="dcterms:W3CDTF">2005-04-21T14:28:35Z</dcterms:created>
  <dcterms:modified xsi:type="dcterms:W3CDTF">2011-12-14T18:42:46Z</dcterms:modified>
</cp:coreProperties>
</file>