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57" r:id="rId3"/>
    <p:sldId id="262" r:id="rId4"/>
    <p:sldId id="271" r:id="rId5"/>
    <p:sldId id="258" r:id="rId6"/>
    <p:sldId id="268" r:id="rId7"/>
    <p:sldId id="267" r:id="rId8"/>
    <p:sldId id="265" r:id="rId9"/>
    <p:sldId id="266" r:id="rId10"/>
    <p:sldId id="259" r:id="rId11"/>
    <p:sldId id="269" r:id="rId12"/>
    <p:sldId id="270" r:id="rId13"/>
    <p:sldId id="26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75" d="100"/>
          <a:sy n="75" d="100"/>
        </p:scale>
        <p:origin x="-1134" y="-7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A4493-A5E2-4EA1-B868-106AAAA1D104}" type="datetimeFigureOut">
              <a:rPr lang="en-US" smtClean="0"/>
              <a:pPr/>
              <a:t>11/21/2011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6ECF20-9448-4092-AB7F-6C1F7F7F9B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dirty="0"/>
          </a:p>
        </p:txBody>
      </p:sp>
      <p:sp>
        <p:nvSpPr>
          <p:cNvPr id="6" name="Slide Number Placeholder 5"/>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a:p>
        </p:txBody>
      </p:sp>
      <p:sp>
        <p:nvSpPr>
          <p:cNvPr id="6" name="Slide Number Placeholder 5"/>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a:p>
        </p:txBody>
      </p:sp>
      <p:sp>
        <p:nvSpPr>
          <p:cNvPr id="6" name="Slide Number Placeholder 5"/>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lvl1pPr>
              <a:defRPr sz="3600" b="1"/>
            </a:lvl1pPr>
          </a:lstStyle>
          <a:p>
            <a:r>
              <a:rPr lang="en-US" dirty="0" smtClean="0"/>
              <a:t>Click to edit Master title style</a:t>
            </a:r>
            <a:endParaRPr lang="en-US" dirty="0"/>
          </a:p>
        </p:txBody>
      </p:sp>
      <p:sp>
        <p:nvSpPr>
          <p:cNvPr id="3" name="Content Placeholder 2"/>
          <p:cNvSpPr>
            <a:spLocks noGrp="1"/>
          </p:cNvSpPr>
          <p:nvPr>
            <p:ph idx="1"/>
          </p:nvPr>
        </p:nvSpPr>
        <p:spPr>
          <a:xfrm>
            <a:off x="457200" y="914400"/>
            <a:ext cx="8229600" cy="52117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11/21/2011</a:t>
            </a:r>
            <a:endParaRPr lang="en-US" dirty="0"/>
          </a:p>
        </p:txBody>
      </p:sp>
      <p:sp>
        <p:nvSpPr>
          <p:cNvPr id="5" name="Footer Placeholder 4"/>
          <p:cNvSpPr>
            <a:spLocks noGrp="1"/>
          </p:cNvSpPr>
          <p:nvPr>
            <p:ph type="ftr" sz="quarter" idx="11"/>
          </p:nvPr>
        </p:nvSpPr>
        <p:spPr>
          <a:xfrm>
            <a:off x="2895600" y="6356351"/>
            <a:ext cx="3352800" cy="349250"/>
          </a:xfrm>
        </p:spPr>
        <p:txBody>
          <a:bodyPr/>
          <a:lstStyle/>
          <a:p>
            <a:r>
              <a:rPr lang="en-US" dirty="0" smtClean="0"/>
              <a:t>IMM alternate framework for Look Ahead SCED</a:t>
            </a:r>
          </a:p>
        </p:txBody>
      </p:sp>
      <p:sp>
        <p:nvSpPr>
          <p:cNvPr id="6" name="Slide Number Placeholder 5"/>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a:p>
        </p:txBody>
      </p:sp>
      <p:sp>
        <p:nvSpPr>
          <p:cNvPr id="6" name="Slide Number Placeholder 5"/>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a:p>
        </p:txBody>
      </p:sp>
      <p:sp>
        <p:nvSpPr>
          <p:cNvPr id="7" name="Slide Number Placeholder 6"/>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11/21/2011</a:t>
            </a:r>
            <a:endParaRPr lang="en-US"/>
          </a:p>
        </p:txBody>
      </p:sp>
      <p:sp>
        <p:nvSpPr>
          <p:cNvPr id="8" name="Footer Placeholder 7"/>
          <p:cNvSpPr>
            <a:spLocks noGrp="1"/>
          </p:cNvSpPr>
          <p:nvPr>
            <p:ph type="ftr" sz="quarter" idx="11"/>
          </p:nvPr>
        </p:nvSpPr>
        <p:spPr/>
        <p:txBody>
          <a:bodyPr/>
          <a:lstStyle/>
          <a:p>
            <a:r>
              <a:rPr lang="en-US" smtClean="0"/>
              <a:t>IMM alternate framework for Look Ahead SCED</a:t>
            </a:r>
            <a:endParaRPr lang="en-US"/>
          </a:p>
        </p:txBody>
      </p:sp>
      <p:sp>
        <p:nvSpPr>
          <p:cNvPr id="9" name="Slide Number Placeholder 8"/>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11/21/2011</a:t>
            </a:r>
            <a:endParaRPr lang="en-US"/>
          </a:p>
        </p:txBody>
      </p:sp>
      <p:sp>
        <p:nvSpPr>
          <p:cNvPr id="4" name="Footer Placeholder 3"/>
          <p:cNvSpPr>
            <a:spLocks noGrp="1"/>
          </p:cNvSpPr>
          <p:nvPr>
            <p:ph type="ftr" sz="quarter" idx="11"/>
          </p:nvPr>
        </p:nvSpPr>
        <p:spPr/>
        <p:txBody>
          <a:bodyPr/>
          <a:lstStyle/>
          <a:p>
            <a:r>
              <a:rPr lang="en-US" smtClean="0"/>
              <a:t>IMM alternate framework for Look Ahead SCED</a:t>
            </a:r>
            <a:endParaRPr lang="en-US"/>
          </a:p>
        </p:txBody>
      </p:sp>
      <p:sp>
        <p:nvSpPr>
          <p:cNvPr id="5" name="Slide Number Placeholder 4"/>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11/21/2011</a:t>
            </a:r>
            <a:endParaRPr lang="en-US"/>
          </a:p>
        </p:txBody>
      </p:sp>
      <p:sp>
        <p:nvSpPr>
          <p:cNvPr id="3" name="Footer Placeholder 2"/>
          <p:cNvSpPr>
            <a:spLocks noGrp="1"/>
          </p:cNvSpPr>
          <p:nvPr>
            <p:ph type="ftr" sz="quarter" idx="11"/>
          </p:nvPr>
        </p:nvSpPr>
        <p:spPr/>
        <p:txBody>
          <a:bodyPr/>
          <a:lstStyle/>
          <a:p>
            <a:r>
              <a:rPr lang="en-US" smtClean="0"/>
              <a:t>IMM alternate framework for Look Ahead SCED</a:t>
            </a:r>
            <a:endParaRPr lang="en-US"/>
          </a:p>
        </p:txBody>
      </p:sp>
      <p:sp>
        <p:nvSpPr>
          <p:cNvPr id="4" name="Slide Number Placeholder 3"/>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a:p>
        </p:txBody>
      </p:sp>
      <p:sp>
        <p:nvSpPr>
          <p:cNvPr id="7" name="Slide Number Placeholder 6"/>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a:p>
        </p:txBody>
      </p:sp>
      <p:sp>
        <p:nvSpPr>
          <p:cNvPr id="7" name="Slide Number Placeholder 6"/>
          <p:cNvSpPr>
            <a:spLocks noGrp="1"/>
          </p:cNvSpPr>
          <p:nvPr>
            <p:ph type="sldNum" sz="quarter" idx="12"/>
          </p:nvPr>
        </p:nvSpPr>
        <p:spPr/>
        <p:txBody>
          <a:bodyPr/>
          <a:lstStyle/>
          <a:p>
            <a:fld id="{BBB85CE7-C1FC-4BAC-BBB0-07AB86098F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11/21/2011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IMM alternate framework for Look Ahead SCED</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B85CE7-C1FC-4BAC-BBB0-07AB86098F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IMM alternate framework for Look-Ahead SCED</a:t>
            </a:r>
            <a:endParaRPr lang="en-US" dirty="0"/>
          </a:p>
        </p:txBody>
      </p:sp>
      <p:sp>
        <p:nvSpPr>
          <p:cNvPr id="3" name="Subtitle 2"/>
          <p:cNvSpPr>
            <a:spLocks noGrp="1"/>
          </p:cNvSpPr>
          <p:nvPr>
            <p:ph type="subTitle" idx="1"/>
          </p:nvPr>
        </p:nvSpPr>
        <p:spPr/>
        <p:txBody>
          <a:bodyPr/>
          <a:lstStyle/>
          <a:p>
            <a:r>
              <a:rPr lang="en-US" dirty="0" smtClean="0"/>
              <a:t>November </a:t>
            </a:r>
            <a:r>
              <a:rPr lang="en-US" dirty="0" smtClean="0"/>
              <a:t>21, </a:t>
            </a:r>
            <a:r>
              <a:rPr lang="en-US" dirty="0" smtClean="0"/>
              <a:t>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Future Indicative Prices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Sequential SCED is run every 5 minutes. Sequential SCED starts after Current SCED has completed.</a:t>
            </a:r>
          </a:p>
          <a:p>
            <a:r>
              <a:rPr lang="en-US" dirty="0" smtClean="0"/>
              <a:t>Sequential SCED is run for 2 future intervals using the Base Points of the most recent binding SCED run as the initial condition. Then for time intervals 15-30 minutes and 30-45 minutes into the future, the indicative prices will be output from the two interval optimization run.</a:t>
            </a:r>
          </a:p>
          <a:p>
            <a:r>
              <a:rPr lang="en-US" dirty="0" smtClean="0"/>
              <a:t>For future intervals :</a:t>
            </a:r>
          </a:p>
          <a:p>
            <a:pPr lvl="1"/>
            <a:r>
              <a:rPr lang="en-US" dirty="0"/>
              <a:t>U</a:t>
            </a:r>
            <a:r>
              <a:rPr lang="en-US" dirty="0" smtClean="0"/>
              <a:t>se short term load forecast (may be modified by current GTBD and GTBD trend for the past ‘x’ 5-minute intervals)</a:t>
            </a:r>
          </a:p>
          <a:p>
            <a:pPr lvl="1"/>
            <a:r>
              <a:rPr lang="en-US" dirty="0" smtClean="0"/>
              <a:t>For WGR, the value of HSL will be a combination of STWPF (hourly value) with adjustments from </a:t>
            </a:r>
            <a:r>
              <a:rPr lang="en-US" dirty="0" err="1" smtClean="0"/>
              <a:t>telemetered</a:t>
            </a:r>
            <a:r>
              <a:rPr lang="en-US" dirty="0" smtClean="0"/>
              <a:t> HSL (to capture trends).</a:t>
            </a:r>
          </a:p>
          <a:p>
            <a:pPr lvl="1"/>
            <a:r>
              <a:rPr lang="en-US" dirty="0" err="1"/>
              <a:t>Telemetered</a:t>
            </a:r>
            <a:r>
              <a:rPr lang="en-US" dirty="0"/>
              <a:t> DSR </a:t>
            </a:r>
            <a:r>
              <a:rPr lang="en-US" dirty="0" smtClean="0"/>
              <a:t> </a:t>
            </a:r>
            <a:r>
              <a:rPr lang="en-US" dirty="0"/>
              <a:t>output schedule and </a:t>
            </a:r>
            <a:r>
              <a:rPr lang="en-US" dirty="0" err="1"/>
              <a:t>telemetered</a:t>
            </a:r>
            <a:r>
              <a:rPr lang="en-US" dirty="0"/>
              <a:t> DSR load will be kept persistent for all the 5-minute intervals under consideration by </a:t>
            </a:r>
            <a:r>
              <a:rPr lang="en-US" dirty="0" smtClean="0"/>
              <a:t>sequential SCED. </a:t>
            </a:r>
            <a:r>
              <a:rPr lang="en-US" dirty="0"/>
              <a:t>If the DSR resources submit future 5-minute </a:t>
            </a:r>
            <a:r>
              <a:rPr lang="en-US" dirty="0" smtClean="0"/>
              <a:t>Output </a:t>
            </a:r>
            <a:r>
              <a:rPr lang="en-US" dirty="0"/>
              <a:t>Schedules then these values will be used</a:t>
            </a:r>
            <a:r>
              <a:rPr lang="en-US" dirty="0" smtClean="0"/>
              <a:t>.</a:t>
            </a:r>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Changes</a:t>
            </a:r>
            <a:endParaRPr lang="en-US" dirty="0"/>
          </a:p>
        </p:txBody>
      </p:sp>
      <p:sp>
        <p:nvSpPr>
          <p:cNvPr id="3" name="Content Placeholder 2"/>
          <p:cNvSpPr>
            <a:spLocks noGrp="1"/>
          </p:cNvSpPr>
          <p:nvPr>
            <p:ph idx="1"/>
          </p:nvPr>
        </p:nvSpPr>
        <p:spPr/>
        <p:txBody>
          <a:bodyPr>
            <a:normAutofit/>
          </a:bodyPr>
          <a:lstStyle/>
          <a:p>
            <a:r>
              <a:rPr lang="en-US" dirty="0" smtClean="0"/>
              <a:t>Need a complementary SCED run to determine pricing for LSL energy and make-whole for marginal units that may be backed down to accommodate LSL energy from Resources committed by Look-Ahead.</a:t>
            </a:r>
          </a:p>
          <a:p>
            <a:endParaRPr lang="en-US" dirty="0"/>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Changes – Quick Start and Non-Spin</a:t>
            </a:r>
            <a:endParaRPr lang="en-US" dirty="0"/>
          </a:p>
        </p:txBody>
      </p:sp>
      <p:sp>
        <p:nvSpPr>
          <p:cNvPr id="3" name="Content Placeholder 2"/>
          <p:cNvSpPr>
            <a:spLocks noGrp="1"/>
          </p:cNvSpPr>
          <p:nvPr>
            <p:ph idx="1"/>
          </p:nvPr>
        </p:nvSpPr>
        <p:spPr/>
        <p:txBody>
          <a:bodyPr>
            <a:normAutofit/>
          </a:bodyPr>
          <a:lstStyle/>
          <a:p>
            <a:r>
              <a:rPr lang="en-US" dirty="0" smtClean="0"/>
              <a:t>Current practice of QSGR participating in SCED will be eliminated.</a:t>
            </a:r>
          </a:p>
          <a:p>
            <a:r>
              <a:rPr lang="en-US" dirty="0" smtClean="0"/>
              <a:t>Resources providing NSRS are obligated to submit offers in the Look-Ahead.</a:t>
            </a:r>
          </a:p>
          <a:p>
            <a:r>
              <a:rPr lang="en-US" dirty="0" smtClean="0"/>
              <a:t>Provision </a:t>
            </a:r>
            <a:r>
              <a:rPr lang="en-US" dirty="0" smtClean="0"/>
              <a:t>of NSRS from online Resources will be eliminated.</a:t>
            </a:r>
          </a:p>
          <a:p>
            <a:pPr>
              <a:buNone/>
            </a:pPr>
            <a:endParaRPr lang="en-US" dirty="0"/>
          </a:p>
        </p:txBody>
      </p:sp>
      <p:sp>
        <p:nvSpPr>
          <p:cNvPr id="4" name="Date Placeholder 3"/>
          <p:cNvSpPr>
            <a:spLocks noGrp="1"/>
          </p:cNvSpPr>
          <p:nvPr>
            <p:ph type="dt" sz="half" idx="10"/>
          </p:nvPr>
        </p:nvSpPr>
        <p:spPr/>
        <p:txBody>
          <a:bodyPr/>
          <a:lstStyle/>
          <a:p>
            <a:r>
              <a:rPr lang="en-US" smtClean="0"/>
              <a:t>11/21/2011</a:t>
            </a:r>
            <a:endParaRPr lang="en-US"/>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Changes - Loads</a:t>
            </a:r>
            <a:endParaRPr lang="en-US" dirty="0"/>
          </a:p>
        </p:txBody>
      </p:sp>
      <p:sp>
        <p:nvSpPr>
          <p:cNvPr id="3" name="Content Placeholder 2"/>
          <p:cNvSpPr>
            <a:spLocks noGrp="1"/>
          </p:cNvSpPr>
          <p:nvPr>
            <p:ph idx="1"/>
          </p:nvPr>
        </p:nvSpPr>
        <p:spPr/>
        <p:txBody>
          <a:bodyPr>
            <a:normAutofit/>
          </a:bodyPr>
          <a:lstStyle/>
          <a:p>
            <a:r>
              <a:rPr lang="en-US" dirty="0" smtClean="0"/>
              <a:t>Settlement point for Load Resources to participate in Real-Time Energy Market (only?)</a:t>
            </a:r>
          </a:p>
          <a:p>
            <a:r>
              <a:rPr lang="en-US" dirty="0" smtClean="0"/>
              <a:t>Model Load Resources with Offers in SCED.</a:t>
            </a:r>
          </a:p>
          <a:p>
            <a:r>
              <a:rPr lang="en-US" dirty="0" smtClean="0"/>
              <a:t>Add Load Resource Awards from previous interval to GTBD.</a:t>
            </a:r>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13</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Rationally commit Generation and Load Resources that can come online or curtail within 15 to 30 minutes.</a:t>
            </a:r>
          </a:p>
          <a:p>
            <a:pPr lvl="1"/>
            <a:r>
              <a:rPr lang="en-US" dirty="0" smtClean="0"/>
              <a:t>Restore one of the few good features of the zonal market that was lost with the implementation of nodal (i.e., the quick-start deployment mechanism that included reasonable notice and minimum run-times.)</a:t>
            </a:r>
          </a:p>
          <a:p>
            <a:pPr lvl="1"/>
            <a:r>
              <a:rPr lang="en-US" dirty="0" smtClean="0"/>
              <a:t>Do so without otherwise disrupting the benefits of the 5-minute SCED dispatch based on current, actual system conditions. </a:t>
            </a:r>
          </a:p>
          <a:p>
            <a:r>
              <a:rPr lang="en-US" dirty="0" smtClean="0"/>
              <a:t>Provide indicative pricing for future intervals.</a:t>
            </a:r>
          </a:p>
          <a:p>
            <a:pPr lvl="1"/>
            <a:endParaRPr lang="en-US" dirty="0" smtClean="0"/>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Outputs</a:t>
            </a:r>
            <a:endParaRPr lang="en-US" dirty="0"/>
          </a:p>
        </p:txBody>
      </p:sp>
      <p:sp>
        <p:nvSpPr>
          <p:cNvPr id="3" name="Content Placeholder 2"/>
          <p:cNvSpPr>
            <a:spLocks noGrp="1"/>
          </p:cNvSpPr>
          <p:nvPr>
            <p:ph idx="1"/>
          </p:nvPr>
        </p:nvSpPr>
        <p:spPr>
          <a:xfrm>
            <a:off x="457200" y="838200"/>
            <a:ext cx="8229600" cy="5287963"/>
          </a:xfrm>
        </p:spPr>
        <p:txBody>
          <a:bodyPr>
            <a:normAutofit/>
          </a:bodyPr>
          <a:lstStyle/>
          <a:p>
            <a:r>
              <a:rPr lang="en-US" sz="2800" dirty="0" smtClean="0"/>
              <a:t>Indicative prices for the next two 5-minute periods  and two subsequent 15-minute periods </a:t>
            </a:r>
          </a:p>
          <a:p>
            <a:r>
              <a:rPr lang="en-US" sz="2800" dirty="0" smtClean="0"/>
              <a:t>Startup Instruction for Generation Resources that can startup in the intervals being optimized.  Offline Resources that are awarded are the ones issued Startup Instructions.</a:t>
            </a:r>
          </a:p>
          <a:p>
            <a:r>
              <a:rPr lang="en-US" sz="2800" dirty="0" smtClean="0"/>
              <a:t>Curtailment Instructions for Load </a:t>
            </a:r>
            <a:r>
              <a:rPr lang="en-US" sz="2800" dirty="0" smtClean="0"/>
              <a:t>Resources </a:t>
            </a:r>
            <a:r>
              <a:rPr lang="en-US" sz="2800" dirty="0" smtClean="0"/>
              <a:t>that need advance notification and that can be curtailed in the intervals being optimized. The criteria for Load Resources to be issued Curtailment Instructions to be discussed (may need new COP status).</a:t>
            </a:r>
          </a:p>
          <a:p>
            <a:pPr lvl="1">
              <a:buNone/>
            </a:pPr>
            <a:endParaRPr lang="en-US" sz="2000" dirty="0" smtClean="0"/>
          </a:p>
          <a:p>
            <a:pPr lvl="1">
              <a:buNone/>
            </a:pPr>
            <a:endParaRPr lang="en-US" dirty="0"/>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11/21/2011</a:t>
            </a:r>
            <a:endParaRPr lang="en-US" dirty="0"/>
          </a:p>
        </p:txBody>
      </p:sp>
      <p:sp>
        <p:nvSpPr>
          <p:cNvPr id="5" name="Footer Placeholder 4"/>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4</a:t>
            </a:fld>
            <a:endParaRPr lang="en-US"/>
          </a:p>
        </p:txBody>
      </p:sp>
      <p:pic>
        <p:nvPicPr>
          <p:cNvPr id="1027" name="Picture 3"/>
          <p:cNvPicPr>
            <a:picLocks noChangeAspect="1" noChangeArrowheads="1"/>
          </p:cNvPicPr>
          <p:nvPr/>
        </p:nvPicPr>
        <p:blipFill>
          <a:blip r:embed="rId2" cstate="print"/>
          <a:srcRect/>
          <a:stretch>
            <a:fillRect/>
          </a:stretch>
        </p:blipFill>
        <p:spPr bwMode="auto">
          <a:xfrm>
            <a:off x="320675" y="914400"/>
            <a:ext cx="8429625" cy="1600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Two 15-minute Interval Optimization (1 of 5)</a:t>
            </a:r>
            <a:endParaRPr lang="en-US" dirty="0"/>
          </a:p>
        </p:txBody>
      </p:sp>
      <p:sp>
        <p:nvSpPr>
          <p:cNvPr id="3" name="Content Placeholder 2"/>
          <p:cNvSpPr>
            <a:spLocks noGrp="1"/>
          </p:cNvSpPr>
          <p:nvPr>
            <p:ph idx="1"/>
          </p:nvPr>
        </p:nvSpPr>
        <p:spPr>
          <a:xfrm>
            <a:off x="457200" y="838200"/>
            <a:ext cx="8229600" cy="5287963"/>
          </a:xfrm>
        </p:spPr>
        <p:txBody>
          <a:bodyPr>
            <a:noAutofit/>
          </a:bodyPr>
          <a:lstStyle/>
          <a:p>
            <a:r>
              <a:rPr lang="en-US" sz="2400" dirty="0" smtClean="0"/>
              <a:t>Application runs every quarter hour.</a:t>
            </a:r>
          </a:p>
          <a:p>
            <a:r>
              <a:rPr lang="en-US" sz="2400" dirty="0" smtClean="0">
                <a:solidFill>
                  <a:srgbClr val="FF0000"/>
                </a:solidFill>
              </a:rPr>
              <a:t>Time period under consideration starts 15 minutes into the future</a:t>
            </a:r>
            <a:r>
              <a:rPr lang="en-US" sz="2400" dirty="0" smtClean="0"/>
              <a:t> and spans two consecutive 15 minute settlement intervals for a total time period of optimization of 30 minutes.</a:t>
            </a:r>
          </a:p>
          <a:p>
            <a:pPr lvl="1"/>
            <a:r>
              <a:rPr lang="en-US" sz="2000" dirty="0" smtClean="0"/>
              <a:t>Open Question about whether the </a:t>
            </a:r>
            <a:r>
              <a:rPr lang="en-US" sz="2000" dirty="0" smtClean="0"/>
              <a:t>two 15 </a:t>
            </a:r>
            <a:r>
              <a:rPr lang="en-US" sz="2000" dirty="0" smtClean="0"/>
              <a:t>minutes intervals are considered sequentially or are jointly optimized.</a:t>
            </a:r>
          </a:p>
          <a:p>
            <a:r>
              <a:rPr lang="en-US" sz="2400" dirty="0" smtClean="0"/>
              <a:t>This application only considers an Energy Offer Curve from Generation and Load Resources (</a:t>
            </a:r>
            <a:r>
              <a:rPr lang="en-US" sz="2400" dirty="0" smtClean="0">
                <a:solidFill>
                  <a:srgbClr val="FF0000"/>
                </a:solidFill>
              </a:rPr>
              <a:t>One Part offer</a:t>
            </a:r>
            <a:r>
              <a:rPr lang="en-US" sz="2400" dirty="0" smtClean="0"/>
              <a:t>)</a:t>
            </a:r>
          </a:p>
          <a:p>
            <a:pPr lvl="1"/>
            <a:r>
              <a:rPr lang="en-US" sz="2000" dirty="0" smtClean="0"/>
              <a:t>Submitting flat curves will minimize partial deployments.</a:t>
            </a:r>
          </a:p>
          <a:p>
            <a:r>
              <a:rPr lang="en-US" sz="2400" dirty="0" smtClean="0"/>
              <a:t>If Resource follows Startup/Curtailment Instructions, deployed MWs are guaranteed to be settled to at least their Offer price for 15 minutes.  Offer price may be mitigated.</a:t>
            </a:r>
          </a:p>
          <a:p>
            <a:pPr lvl="1"/>
            <a:r>
              <a:rPr lang="en-US" sz="2000" dirty="0" smtClean="0"/>
              <a:t>Details to be determined</a:t>
            </a:r>
          </a:p>
          <a:p>
            <a:pPr>
              <a:buNone/>
            </a:pPr>
            <a:endParaRPr lang="en-US" sz="2400" dirty="0" smtClean="0"/>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Two 15-minute Interval Optimization (2 of 5)</a:t>
            </a:r>
            <a:endParaRPr lang="en-US" dirty="0"/>
          </a:p>
        </p:txBody>
      </p:sp>
      <p:sp>
        <p:nvSpPr>
          <p:cNvPr id="3" name="Content Placeholder 2"/>
          <p:cNvSpPr>
            <a:spLocks noGrp="1"/>
          </p:cNvSpPr>
          <p:nvPr>
            <p:ph idx="1"/>
          </p:nvPr>
        </p:nvSpPr>
        <p:spPr>
          <a:xfrm>
            <a:off x="457200" y="838200"/>
            <a:ext cx="8229600" cy="5287963"/>
          </a:xfrm>
        </p:spPr>
        <p:txBody>
          <a:bodyPr>
            <a:noAutofit/>
          </a:bodyPr>
          <a:lstStyle/>
          <a:p>
            <a:r>
              <a:rPr lang="en-US" sz="2400" dirty="0" smtClean="0"/>
              <a:t>Startup of Generation Resources and Curtailment of Load Resources need to be consistent with past and future statuses (telemetry in the past and COP in the future).</a:t>
            </a:r>
          </a:p>
          <a:p>
            <a:r>
              <a:rPr lang="en-US" sz="2400" dirty="0" smtClean="0"/>
              <a:t>For the 15-minute interval in the same hour as current, telemetry status is used. If a 15-minute interval is in the next hour, as compared to current telemetry, then COP status is used.</a:t>
            </a:r>
          </a:p>
          <a:p>
            <a:endParaRPr lang="en-US" sz="2400" dirty="0" smtClean="0"/>
          </a:p>
          <a:p>
            <a:endParaRPr lang="en-US" sz="2000" dirty="0" smtClean="0"/>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Two 15-minute Interval Optimization (3 of 5)</a:t>
            </a:r>
            <a:endParaRPr lang="en-US" dirty="0"/>
          </a:p>
        </p:txBody>
      </p:sp>
      <p:sp>
        <p:nvSpPr>
          <p:cNvPr id="3" name="Content Placeholder 2"/>
          <p:cNvSpPr>
            <a:spLocks noGrp="1"/>
          </p:cNvSpPr>
          <p:nvPr>
            <p:ph idx="1"/>
          </p:nvPr>
        </p:nvSpPr>
        <p:spPr>
          <a:xfrm>
            <a:off x="457200" y="838200"/>
            <a:ext cx="8229600" cy="5287963"/>
          </a:xfrm>
        </p:spPr>
        <p:txBody>
          <a:bodyPr>
            <a:noAutofit/>
          </a:bodyPr>
          <a:lstStyle/>
          <a:p>
            <a:r>
              <a:rPr lang="en-US" sz="2200" dirty="0" smtClean="0"/>
              <a:t>Startup and Curtailment Instructions for first 15 minute interval of time period of optimization is BINDING.</a:t>
            </a:r>
          </a:p>
          <a:p>
            <a:r>
              <a:rPr lang="en-US" sz="2200" dirty="0" smtClean="0"/>
              <a:t>Startup and Curtailment decisions for second 15 minute interval of time period of optimization is BINDING (becomes Instructions) only if the Resource characteristics (startup time, etc.) do not allow the Startup and Curtailment decisions to be delayed for the next run of this application.</a:t>
            </a:r>
          </a:p>
          <a:p>
            <a:r>
              <a:rPr lang="en-US" sz="2200" dirty="0" smtClean="0"/>
              <a:t>Startup and Curtailment Instructions (binding only) from previous run of application will be respected in the current run. </a:t>
            </a:r>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Two 15-minute Interval Optimization (4 of 5)</a:t>
            </a:r>
            <a:endParaRPr lang="en-US" dirty="0"/>
          </a:p>
        </p:txBody>
      </p:sp>
      <p:sp>
        <p:nvSpPr>
          <p:cNvPr id="3" name="Content Placeholder 2"/>
          <p:cNvSpPr>
            <a:spLocks noGrp="1"/>
          </p:cNvSpPr>
          <p:nvPr>
            <p:ph idx="1"/>
          </p:nvPr>
        </p:nvSpPr>
        <p:spPr>
          <a:xfrm>
            <a:off x="457200" y="838200"/>
            <a:ext cx="8229600" cy="5287963"/>
          </a:xfrm>
        </p:spPr>
        <p:txBody>
          <a:bodyPr>
            <a:noAutofit/>
          </a:bodyPr>
          <a:lstStyle/>
          <a:p>
            <a:r>
              <a:rPr lang="en-US" sz="2400" dirty="0" smtClean="0">
                <a:solidFill>
                  <a:srgbClr val="FF0000"/>
                </a:solidFill>
              </a:rPr>
              <a:t>Temporal constraints will be preprocessed</a:t>
            </a:r>
            <a:r>
              <a:rPr lang="en-US" sz="2400" dirty="0" smtClean="0"/>
              <a:t>.  A list of eligible Resources for Startup/Curtailment will be determined by a preprocessing step using submitted temporal data.  </a:t>
            </a:r>
          </a:p>
          <a:p>
            <a:r>
              <a:rPr lang="en-US" sz="2400" dirty="0" smtClean="0"/>
              <a:t>Offer from Resources will be treated as continuous variables between 0 and HSL(Gen) or 0 and MPC (Load) and if the award is greater than some percentage of LSL (Gen) or LPC (Load) a start-up/deploy instruction will </a:t>
            </a:r>
            <a:r>
              <a:rPr lang="en-US" sz="2400" dirty="0" smtClean="0"/>
              <a:t>be </a:t>
            </a:r>
            <a:r>
              <a:rPr lang="en-US" sz="2400" dirty="0" smtClean="0"/>
              <a:t>issued.</a:t>
            </a:r>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Two 15-minute Interval Optimization (5 of 5)</a:t>
            </a:r>
            <a:endParaRPr lang="en-US" dirty="0"/>
          </a:p>
        </p:txBody>
      </p:sp>
      <p:sp>
        <p:nvSpPr>
          <p:cNvPr id="3" name="Content Placeholder 2"/>
          <p:cNvSpPr>
            <a:spLocks noGrp="1"/>
          </p:cNvSpPr>
          <p:nvPr>
            <p:ph idx="1"/>
          </p:nvPr>
        </p:nvSpPr>
        <p:spPr>
          <a:xfrm>
            <a:off x="457200" y="838200"/>
            <a:ext cx="8229600" cy="5287963"/>
          </a:xfrm>
        </p:spPr>
        <p:txBody>
          <a:bodyPr>
            <a:noAutofit/>
          </a:bodyPr>
          <a:lstStyle/>
          <a:p>
            <a:r>
              <a:rPr lang="en-US" sz="2400" dirty="0" smtClean="0"/>
              <a:t>The dispatch for the two 15-minute intervals will have the following :</a:t>
            </a:r>
          </a:p>
          <a:p>
            <a:pPr lvl="1"/>
            <a:r>
              <a:rPr lang="en-US" sz="2000" dirty="0" smtClean="0"/>
              <a:t>Ramp Rate constraints are explicitly modeled (i.e. no LDL,HDL limits</a:t>
            </a:r>
            <a:r>
              <a:rPr lang="en-US" sz="2000" dirty="0" smtClean="0"/>
              <a:t>) if the two 15-periods are jointly optimized.</a:t>
            </a:r>
            <a:endParaRPr lang="en-US" sz="2000" dirty="0" smtClean="0"/>
          </a:p>
          <a:p>
            <a:pPr lvl="2"/>
            <a:r>
              <a:rPr lang="en-US" sz="1600" dirty="0" smtClean="0"/>
              <a:t>ramp rates from curve or telemetry?</a:t>
            </a:r>
          </a:p>
          <a:p>
            <a:pPr lvl="1"/>
            <a:r>
              <a:rPr lang="en-US" sz="2000" dirty="0" smtClean="0"/>
              <a:t>Implement Mitigation as in </a:t>
            </a:r>
            <a:r>
              <a:rPr lang="en-US" sz="2000" dirty="0" smtClean="0"/>
              <a:t>‘ Real’ </a:t>
            </a:r>
            <a:r>
              <a:rPr lang="en-US" sz="2000" dirty="0" smtClean="0"/>
              <a:t>SCED </a:t>
            </a:r>
            <a:r>
              <a:rPr lang="en-US" sz="2000" dirty="0" smtClean="0"/>
              <a:t>(Run Step 1-competitive constraints &amp; Step 2-all constraints)</a:t>
            </a:r>
          </a:p>
          <a:p>
            <a:r>
              <a:rPr lang="en-US" sz="2400" dirty="0" smtClean="0"/>
              <a:t>The initial conditions for resources at the start of the time period to be optimized (15 minutes in the future) </a:t>
            </a:r>
          </a:p>
          <a:p>
            <a:pPr lvl="1"/>
            <a:r>
              <a:rPr lang="en-US" sz="2000" dirty="0" smtClean="0"/>
              <a:t>Use current SCED </a:t>
            </a:r>
            <a:r>
              <a:rPr lang="en-US" sz="2000" dirty="0" smtClean="0"/>
              <a:t>sequentially </a:t>
            </a:r>
            <a:r>
              <a:rPr lang="en-US" sz="2000" dirty="0" smtClean="0"/>
              <a:t>for two additional 5- minute intervals, feeding the Base Points from last sequential SCED run as starting point for next SCED run in the sequence</a:t>
            </a:r>
          </a:p>
          <a:p>
            <a:pPr>
              <a:buNone/>
            </a:pPr>
            <a:endParaRPr lang="en-US" sz="2000" dirty="0" smtClean="0"/>
          </a:p>
        </p:txBody>
      </p:sp>
      <p:sp>
        <p:nvSpPr>
          <p:cNvPr id="4" name="Date Placeholder 3"/>
          <p:cNvSpPr>
            <a:spLocks noGrp="1"/>
          </p:cNvSpPr>
          <p:nvPr>
            <p:ph type="dt" sz="half" idx="10"/>
          </p:nvPr>
        </p:nvSpPr>
        <p:spPr/>
        <p:txBody>
          <a:bodyPr/>
          <a:lstStyle/>
          <a:p>
            <a:r>
              <a:rPr lang="en-US" smtClean="0"/>
              <a:t>11/21/2011</a:t>
            </a:r>
            <a:endParaRPr lang="en-US"/>
          </a:p>
        </p:txBody>
      </p:sp>
      <p:sp>
        <p:nvSpPr>
          <p:cNvPr id="6" name="Footer Placeholder 5"/>
          <p:cNvSpPr>
            <a:spLocks noGrp="1"/>
          </p:cNvSpPr>
          <p:nvPr>
            <p:ph type="ftr" sz="quarter" idx="11"/>
          </p:nvPr>
        </p:nvSpPr>
        <p:spPr/>
        <p:txBody>
          <a:bodyPr/>
          <a:lstStyle/>
          <a:p>
            <a:r>
              <a:rPr lang="en-US" smtClean="0"/>
              <a:t>IMM alternate framework for Look Ahead SCED</a:t>
            </a:r>
            <a:endParaRPr lang="en-US" dirty="0" smtClean="0"/>
          </a:p>
        </p:txBody>
      </p:sp>
      <p:sp>
        <p:nvSpPr>
          <p:cNvPr id="7" name="Slide Number Placeholder 6"/>
          <p:cNvSpPr>
            <a:spLocks noGrp="1"/>
          </p:cNvSpPr>
          <p:nvPr>
            <p:ph type="sldNum" sz="quarter" idx="12"/>
          </p:nvPr>
        </p:nvSpPr>
        <p:spPr/>
        <p:txBody>
          <a:bodyPr/>
          <a:lstStyle/>
          <a:p>
            <a:fld id="{BBB85CE7-C1FC-4BAC-BBB0-07AB86098F57}"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2017</TotalTime>
  <Words>1044</Words>
  <Application>Microsoft Office PowerPoint</Application>
  <PresentationFormat>On-screen Show (4:3)</PresentationFormat>
  <Paragraphs>89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IMM alternate framework for Look-Ahead SCED</vt:lpstr>
      <vt:lpstr>Objectives</vt:lpstr>
      <vt:lpstr>Outputs</vt:lpstr>
      <vt:lpstr>Slide 4</vt:lpstr>
      <vt:lpstr>Two 15-minute Interval Optimization (1 of 5)</vt:lpstr>
      <vt:lpstr>Two 15-minute Interval Optimization (2 of 5)</vt:lpstr>
      <vt:lpstr>Two 15-minute Interval Optimization (3 of 5)</vt:lpstr>
      <vt:lpstr>Two 15-minute Interval Optimization (4 of 5)</vt:lpstr>
      <vt:lpstr>Two 15-minute Interval Optimization (5 of 5)</vt:lpstr>
      <vt:lpstr>Future Indicative Prices</vt:lpstr>
      <vt:lpstr>Other Changes</vt:lpstr>
      <vt:lpstr>Other Changes – Quick Start and Non-Spin</vt:lpstr>
      <vt:lpstr>Other Changes - Loads</vt:lpstr>
    </vt:vector>
  </TitlesOfParts>
  <Company>The Energy Reliability Council of Texas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smoorty</dc:creator>
  <cp:lastModifiedBy>bgarza</cp:lastModifiedBy>
  <cp:revision>48</cp:revision>
  <dcterms:created xsi:type="dcterms:W3CDTF">2011-11-15T15:25:22Z</dcterms:created>
  <dcterms:modified xsi:type="dcterms:W3CDTF">2011-11-21T17:56:50Z</dcterms:modified>
</cp:coreProperties>
</file>