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docx" ContentType="application/vnd.openxmlformats-officedocument.wordprocessingml.document"/>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5"/>
  </p:notesMasterIdLst>
  <p:sldIdLst>
    <p:sldId id="286" r:id="rId2"/>
    <p:sldId id="329" r:id="rId3"/>
    <p:sldId id="351" r:id="rId4"/>
    <p:sldId id="343" r:id="rId5"/>
    <p:sldId id="382" r:id="rId6"/>
    <p:sldId id="381" r:id="rId7"/>
    <p:sldId id="353" r:id="rId8"/>
    <p:sldId id="379" r:id="rId9"/>
    <p:sldId id="383" r:id="rId10"/>
    <p:sldId id="384" r:id="rId11"/>
    <p:sldId id="386" r:id="rId12"/>
    <p:sldId id="349" r:id="rId13"/>
    <p:sldId id="385" r:id="rId14"/>
    <p:sldId id="350" r:id="rId15"/>
    <p:sldId id="347" r:id="rId16"/>
    <p:sldId id="344" r:id="rId17"/>
    <p:sldId id="358" r:id="rId18"/>
    <p:sldId id="357" r:id="rId19"/>
    <p:sldId id="364" r:id="rId20"/>
    <p:sldId id="365" r:id="rId21"/>
    <p:sldId id="366" r:id="rId22"/>
    <p:sldId id="367" r:id="rId23"/>
    <p:sldId id="368" r:id="rId24"/>
    <p:sldId id="369" r:id="rId25"/>
    <p:sldId id="370" r:id="rId26"/>
    <p:sldId id="371" r:id="rId27"/>
    <p:sldId id="372" r:id="rId28"/>
    <p:sldId id="377" r:id="rId29"/>
    <p:sldId id="373" r:id="rId30"/>
    <p:sldId id="374" r:id="rId31"/>
    <p:sldId id="375" r:id="rId32"/>
    <p:sldId id="376" r:id="rId33"/>
    <p:sldId id="378" r:id="rId34"/>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maggio" initials="dj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CC"/>
    <a:srgbClr val="000099"/>
    <a:srgbClr val="FF3300"/>
    <a:srgbClr val="FF9900"/>
    <a:srgbClr val="40949A"/>
    <a:srgbClr val="5469A2"/>
    <a:srgbClr val="294171"/>
    <a:srgbClr val="DDDDDD"/>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314" autoAdjust="0"/>
    <p:restoredTop sz="92419" autoAdjust="0"/>
  </p:normalViewPr>
  <p:slideViewPr>
    <p:cSldViewPr>
      <p:cViewPr>
        <p:scale>
          <a:sx n="77" d="100"/>
          <a:sy n="77" d="100"/>
        </p:scale>
        <p:origin x="-1158" y="-618"/>
      </p:cViewPr>
      <p:guideLst>
        <p:guide orient="horz" pos="4224"/>
        <p:guide pos="1536"/>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5" d="100"/>
          <a:sy n="85" d="100"/>
        </p:scale>
        <p:origin x="-1908" y="-72"/>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169920" cy="480060"/>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a:defRPr sz="1200"/>
            </a:lvl1pPr>
          </a:lstStyle>
          <a:p>
            <a:pPr>
              <a:defRPr/>
            </a:pPr>
            <a:endParaRPr lang="en-US" dirty="0"/>
          </a:p>
        </p:txBody>
      </p:sp>
      <p:sp>
        <p:nvSpPr>
          <p:cNvPr id="27651" name="Rectangle 3"/>
          <p:cNvSpPr>
            <a:spLocks noGrp="1" noChangeArrowheads="1"/>
          </p:cNvSpPr>
          <p:nvPr>
            <p:ph type="dt" idx="1"/>
          </p:nvPr>
        </p:nvSpPr>
        <p:spPr bwMode="auto">
          <a:xfrm>
            <a:off x="4143587" y="0"/>
            <a:ext cx="3169920" cy="480060"/>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algn="r">
              <a:defRPr sz="1200"/>
            </a:lvl1pPr>
          </a:lstStyle>
          <a:p>
            <a:pPr>
              <a:defRPr/>
            </a:pPr>
            <a:endParaRPr lang="en-US" dirty="0"/>
          </a:p>
        </p:txBody>
      </p:sp>
      <p:sp>
        <p:nvSpPr>
          <p:cNvPr id="7172" name="Rectangle 4"/>
          <p:cNvSpPr>
            <a:spLocks noGrp="1" noRot="1" noChangeAspect="1" noChangeArrowheads="1" noTextEdit="1"/>
          </p:cNvSpPr>
          <p:nvPr>
            <p:ph type="sldImg" idx="2"/>
          </p:nvPr>
        </p:nvSpPr>
        <p:spPr bwMode="auto">
          <a:xfrm>
            <a:off x="1257300" y="719138"/>
            <a:ext cx="4800600" cy="36004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31520" y="4560570"/>
            <a:ext cx="5852160" cy="4320540"/>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9119474"/>
            <a:ext cx="3169920" cy="480060"/>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a:defRPr sz="1200"/>
            </a:lvl1pPr>
          </a:lstStyle>
          <a:p>
            <a:pPr>
              <a:defRPr/>
            </a:pPr>
            <a:endParaRPr lang="en-US" dirty="0"/>
          </a:p>
        </p:txBody>
      </p:sp>
      <p:sp>
        <p:nvSpPr>
          <p:cNvPr id="27655" name="Rectangle 7"/>
          <p:cNvSpPr>
            <a:spLocks noGrp="1" noChangeArrowheads="1"/>
          </p:cNvSpPr>
          <p:nvPr>
            <p:ph type="sldNum" sz="quarter" idx="5"/>
          </p:nvPr>
        </p:nvSpPr>
        <p:spPr bwMode="auto">
          <a:xfrm>
            <a:off x="4143587" y="9119474"/>
            <a:ext cx="3169920" cy="480060"/>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algn="r">
              <a:defRPr sz="1200"/>
            </a:lvl1pPr>
          </a:lstStyle>
          <a:p>
            <a:pPr>
              <a:defRPr/>
            </a:pPr>
            <a:fld id="{8A89B5CD-4810-4D3C-94EE-AB19EEA46BBF}" type="slidenum">
              <a:rPr lang="en-US"/>
              <a:pPr>
                <a:defRPr/>
              </a:pPr>
              <a:t>‹#›</a:t>
            </a:fld>
            <a:endParaRPr lang="en-US" dirty="0"/>
          </a:p>
        </p:txBody>
      </p:sp>
    </p:spTree>
    <p:extLst>
      <p:ext uri="{BB962C8B-B14F-4D97-AF65-F5344CB8AC3E}">
        <p14:creationId xmlns="" xmlns:p14="http://schemas.microsoft.com/office/powerpoint/2010/main" val="28502793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8A89B5CD-4810-4D3C-94EE-AB19EEA46BBF}" type="slidenum">
              <a:rPr lang="en-US" smtClean="0"/>
              <a:pPr>
                <a:defRPr/>
              </a:pPr>
              <a:t>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A89B5CD-4810-4D3C-94EE-AB19EEA46BBF}" type="slidenum">
              <a:rPr lang="en-US" smtClean="0"/>
              <a:pPr>
                <a:defRPr/>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CAISO:</a:t>
            </a:r>
          </a:p>
          <a:p>
            <a:r>
              <a:rPr lang="en-US" dirty="0" smtClean="0"/>
              <a:t>RTID is Real-Time interval Dispatch aka RTD.</a:t>
            </a:r>
            <a:endParaRPr lang="en-US" dirty="0"/>
          </a:p>
        </p:txBody>
      </p:sp>
      <p:sp>
        <p:nvSpPr>
          <p:cNvPr id="4" name="Slide Number Placeholder 3"/>
          <p:cNvSpPr>
            <a:spLocks noGrp="1"/>
          </p:cNvSpPr>
          <p:nvPr>
            <p:ph type="sldNum" sz="quarter" idx="10"/>
          </p:nvPr>
        </p:nvSpPr>
        <p:spPr/>
        <p:txBody>
          <a:bodyPr/>
          <a:lstStyle/>
          <a:p>
            <a:pPr>
              <a:defRPr/>
            </a:pPr>
            <a:fld id="{8A89B5CD-4810-4D3C-94EE-AB19EEA46BBF}" type="slidenum">
              <a:rPr lang="en-US" smtClean="0"/>
              <a:pPr>
                <a:defRPr/>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PJM: </a:t>
            </a:r>
          </a:p>
          <a:p>
            <a:r>
              <a:rPr lang="en-US" dirty="0" smtClean="0"/>
              <a:t>IT-SCED is intermediate SCED aka RTC</a:t>
            </a:r>
          </a:p>
          <a:p>
            <a:r>
              <a:rPr lang="en-US" dirty="0" smtClean="0"/>
              <a:t>RT-SCED is Real-Time SCED aka RTD</a:t>
            </a:r>
          </a:p>
          <a:p>
            <a:r>
              <a:rPr lang="en-US" dirty="0" smtClean="0"/>
              <a:t>ASO: Ancillary Service Optimizer</a:t>
            </a:r>
          </a:p>
          <a:p>
            <a:endParaRPr lang="en-US" dirty="0"/>
          </a:p>
        </p:txBody>
      </p:sp>
      <p:sp>
        <p:nvSpPr>
          <p:cNvPr id="4" name="Slide Number Placeholder 3"/>
          <p:cNvSpPr>
            <a:spLocks noGrp="1"/>
          </p:cNvSpPr>
          <p:nvPr>
            <p:ph type="sldNum" sz="quarter" idx="10"/>
          </p:nvPr>
        </p:nvSpPr>
        <p:spPr/>
        <p:txBody>
          <a:bodyPr/>
          <a:lstStyle/>
          <a:p>
            <a:pPr>
              <a:defRPr/>
            </a:pPr>
            <a:fld id="{8A89B5CD-4810-4D3C-94EE-AB19EEA46BBF}" type="slidenum">
              <a:rPr lang="en-US" smtClean="0"/>
              <a:pPr>
                <a:defRPr/>
              </a:pPr>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A89B5CD-4810-4D3C-94EE-AB19EEA46BBF}" type="slidenum">
              <a:rPr lang="en-US" smtClean="0"/>
              <a:pPr>
                <a:defRPr/>
              </a:pPr>
              <a:t>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A89B5CD-4810-4D3C-94EE-AB19EEA46BBF}" type="slidenum">
              <a:rPr lang="en-US" smtClean="0"/>
              <a:pPr>
                <a:defRPr/>
              </a:pPr>
              <a:t>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8A89B5CD-4810-4D3C-94EE-AB19EEA46BBF}" type="slidenum">
              <a:rPr lang="en-US" smtClean="0"/>
              <a:pPr>
                <a:defRPr/>
              </a:pPr>
              <a:t>25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smtClean="0"/>
              <a:t>October 12, 2011</a:t>
            </a:r>
            <a:endParaRPr lang="en-US" dirty="0"/>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smtClean="0"/>
              <a:t> </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E15D6582-E54C-46D7-81B1-B5ADF2B6F08B}"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 </a:t>
            </a: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October 12, 2011</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C9D39EC2-A7F7-4E4C-B215-FDFCF41BA0DC}"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 </a:t>
            </a: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October 12, 2011</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7AB0AE30-4BEC-4488-A200-237D9B5A495D}"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 </a:t>
            </a: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October 12, 2011</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3FCFC9B8-186B-4141-B9C8-A53FF42CDE0A}"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 </a:t>
            </a: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October 12, 2011</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911E9492-D782-46D2-AC11-49CCBAAE3B6D}"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 </a:t>
            </a:r>
            <a:endParaRPr lang="en-US" dirty="0"/>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October 12, 2011</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03703679-9C18-4C1B-9D17-56890D31E824}" type="slidenum">
              <a:rPr lang="en-US"/>
              <a:pPr>
                <a:defRPr/>
              </a:pPr>
              <a:t>‹#›</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 </a:t>
            </a:r>
            <a:endParaRPr lang="en-US" dirty="0"/>
          </a:p>
        </p:txBody>
      </p:sp>
      <p:sp>
        <p:nvSpPr>
          <p:cNvPr id="9" name="Rectangle 4"/>
          <p:cNvSpPr>
            <a:spLocks noGrp="1" noChangeArrowheads="1"/>
          </p:cNvSpPr>
          <p:nvPr>
            <p:ph type="dt" sz="half" idx="12"/>
          </p:nvPr>
        </p:nvSpPr>
        <p:spPr>
          <a:ln/>
        </p:spPr>
        <p:txBody>
          <a:bodyPr/>
          <a:lstStyle>
            <a:lvl1pPr>
              <a:defRPr/>
            </a:lvl1pPr>
          </a:lstStyle>
          <a:p>
            <a:pPr>
              <a:defRPr/>
            </a:pPr>
            <a:r>
              <a:rPr lang="en-US" smtClean="0"/>
              <a:t>October 12, 2011</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47CAD535-AD6E-4999-BEB6-C84BC35D7B36}" type="slidenum">
              <a:rPr lang="en-US"/>
              <a:pPr>
                <a:defRPr/>
              </a:pPr>
              <a:t>‹#›</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 </a:t>
            </a:r>
            <a:endParaRPr lang="en-US" dirty="0"/>
          </a:p>
        </p:txBody>
      </p:sp>
      <p:sp>
        <p:nvSpPr>
          <p:cNvPr id="5" name="Rectangle 4"/>
          <p:cNvSpPr>
            <a:spLocks noGrp="1" noChangeArrowheads="1"/>
          </p:cNvSpPr>
          <p:nvPr>
            <p:ph type="dt" sz="half" idx="12"/>
          </p:nvPr>
        </p:nvSpPr>
        <p:spPr>
          <a:ln/>
        </p:spPr>
        <p:txBody>
          <a:bodyPr/>
          <a:lstStyle>
            <a:lvl1pPr>
              <a:defRPr/>
            </a:lvl1pPr>
          </a:lstStyle>
          <a:p>
            <a:pPr>
              <a:defRPr/>
            </a:pPr>
            <a:r>
              <a:rPr lang="en-US" smtClean="0"/>
              <a:t>October 12, 2011</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454FB6A7-99D6-415B-AC12-E219B6BB5FB5}" type="slidenum">
              <a:rPr lang="en-US"/>
              <a:pPr>
                <a:defRPr/>
              </a:pPr>
              <a:t>‹#›</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 </a:t>
            </a:r>
            <a:endParaRPr lang="en-US" dirty="0"/>
          </a:p>
        </p:txBody>
      </p:sp>
      <p:sp>
        <p:nvSpPr>
          <p:cNvPr id="4" name="Rectangle 4"/>
          <p:cNvSpPr>
            <a:spLocks noGrp="1" noChangeArrowheads="1"/>
          </p:cNvSpPr>
          <p:nvPr>
            <p:ph type="dt" sz="half" idx="12"/>
          </p:nvPr>
        </p:nvSpPr>
        <p:spPr>
          <a:ln/>
        </p:spPr>
        <p:txBody>
          <a:bodyPr/>
          <a:lstStyle>
            <a:lvl1pPr>
              <a:defRPr/>
            </a:lvl1pPr>
          </a:lstStyle>
          <a:p>
            <a:pPr>
              <a:defRPr/>
            </a:pPr>
            <a:r>
              <a:rPr lang="en-US" smtClean="0"/>
              <a:t>October 12, 2011</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8B3070A-CA74-4FDD-9F47-57986F18D3F8}"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 </a:t>
            </a:r>
            <a:endParaRPr lang="en-US" dirty="0"/>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October 12, 2011</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A2A063A-D8E5-463B-ACE0-4C7214E0917A}"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 </a:t>
            </a:r>
            <a:endParaRPr lang="en-US" dirty="0"/>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October 12, 2011</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5097408F-81B8-4EEE-9AE4-7912CAD74B8F}" type="slidenum">
              <a:rPr lang="en-US"/>
              <a:pPr>
                <a:defRPr/>
              </a:pPr>
              <a:t>‹#›</a:t>
            </a:fld>
            <a:endParaRPr lang="en-US" dirty="0"/>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dirty="0"/>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smtClean="0"/>
              <a:t> </a:t>
            </a:r>
            <a:endParaRPr lang="en-US" dirty="0"/>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dirty="0"/>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smtClean="0"/>
              <a:t>October 12, 2011</a:t>
            </a:r>
            <a:endParaRPr lang="en-US" dirty="0"/>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A0C7E391-EC07-468D-8166-DAD28E6493DA}" type="slidenum">
              <a:rPr lang="en-US" sz="1200"/>
              <a:pPr algn="ctr">
                <a:defRPr/>
              </a:pPr>
              <a:t>‹#›</a:t>
            </a:fld>
            <a:endParaRPr lang="en-US" sz="1200" dirty="0"/>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package" Target="../embeddings/Word_2007_Document1.docx"/><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0"/>
          <p:cNvSpPr>
            <a:spLocks noGrp="1" noChangeArrowheads="1"/>
          </p:cNvSpPr>
          <p:nvPr>
            <p:ph type="dt" sz="quarter" idx="10"/>
          </p:nvPr>
        </p:nvSpPr>
        <p:spPr>
          <a:xfrm>
            <a:off x="457200" y="5924550"/>
            <a:ext cx="7772400" cy="476250"/>
          </a:xfrm>
          <a:noFill/>
        </p:spPr>
        <p:txBody>
          <a:bodyPr/>
          <a:lstStyle/>
          <a:p>
            <a:pPr algn="ctr"/>
            <a:r>
              <a:rPr lang="en-US" dirty="0" smtClean="0"/>
              <a:t>November 28, 2011</a:t>
            </a:r>
          </a:p>
        </p:txBody>
      </p:sp>
      <p:sp>
        <p:nvSpPr>
          <p:cNvPr id="4099" name="Rectangle 15"/>
          <p:cNvSpPr>
            <a:spLocks noGrp="1" noChangeArrowheads="1"/>
          </p:cNvSpPr>
          <p:nvPr>
            <p:ph type="ftr" sz="quarter" idx="11"/>
          </p:nvPr>
        </p:nvSpPr>
        <p:spPr>
          <a:xfrm>
            <a:off x="1905000" y="4724400"/>
            <a:ext cx="6276975" cy="685800"/>
          </a:xfrm>
          <a:noFill/>
        </p:spPr>
        <p:txBody>
          <a:bodyPr/>
          <a:lstStyle/>
          <a:p>
            <a:r>
              <a:rPr lang="en-US" dirty="0" smtClean="0"/>
              <a:t> </a:t>
            </a:r>
          </a:p>
        </p:txBody>
      </p:sp>
      <p:sp>
        <p:nvSpPr>
          <p:cNvPr id="4100" name="Rectangle 18"/>
          <p:cNvSpPr>
            <a:spLocks noGrp="1" noChangeArrowheads="1"/>
          </p:cNvSpPr>
          <p:nvPr>
            <p:ph type="ctrTitle"/>
          </p:nvPr>
        </p:nvSpPr>
        <p:spPr>
          <a:xfrm>
            <a:off x="685800" y="1219200"/>
            <a:ext cx="7467600" cy="2971800"/>
          </a:xfrm>
        </p:spPr>
        <p:txBody>
          <a:bodyPr/>
          <a:lstStyle/>
          <a:p>
            <a:pPr algn="ctr" eaLnBrk="1" hangingPunct="1"/>
            <a:r>
              <a:rPr lang="en-US" dirty="0" smtClean="0"/>
              <a:t/>
            </a:r>
            <a:br>
              <a:rPr lang="en-US" dirty="0" smtClean="0"/>
            </a:br>
            <a:r>
              <a:rPr lang="en-US" dirty="0" smtClean="0"/>
              <a:t>“Look Ahead SCED”</a:t>
            </a:r>
            <a:br>
              <a:rPr lang="en-US" dirty="0" smtClean="0"/>
            </a:br>
            <a:r>
              <a:rPr lang="en-US" dirty="0" smtClean="0"/>
              <a:t/>
            </a:r>
            <a:br>
              <a:rPr lang="en-US" dirty="0" smtClean="0"/>
            </a:br>
            <a:endParaRPr lang="en-US" dirty="0" smtClean="0"/>
          </a:p>
        </p:txBody>
      </p:sp>
      <p:sp>
        <p:nvSpPr>
          <p:cNvPr id="4101" name="Rectangle 20"/>
          <p:cNvSpPr>
            <a:spLocks noGrp="1" noChangeArrowheads="1"/>
          </p:cNvSpPr>
          <p:nvPr>
            <p:ph type="subTitle" idx="1"/>
          </p:nvPr>
        </p:nvSpPr>
        <p:spPr>
          <a:xfrm>
            <a:off x="1143000" y="4648200"/>
            <a:ext cx="6343650" cy="1143000"/>
          </a:xfrm>
        </p:spPr>
        <p:txBody>
          <a:bodyPr/>
          <a:lstStyle/>
          <a:p>
            <a:pPr algn="ctr" eaLnBrk="1" hangingPunct="1"/>
            <a:r>
              <a:rPr lang="en-US" dirty="0" smtClean="0"/>
              <a:t>Sai Moorty</a:t>
            </a:r>
          </a:p>
          <a:p>
            <a:pPr algn="ctr" eaLnBrk="1" hangingPunct="1"/>
            <a:r>
              <a:rPr lang="en-US" dirty="0" smtClean="0"/>
              <a:t>ERCOT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smtClean="0"/>
              <a:t>Moving Forward on “Look Ahead SCED</a:t>
            </a:r>
            <a:r>
              <a:rPr lang="en-US" dirty="0" smtClean="0"/>
              <a:t>”</a:t>
            </a:r>
            <a:endParaRPr lang="en-US" dirty="0" smtClean="0"/>
          </a:p>
        </p:txBody>
      </p:sp>
      <p:sp>
        <p:nvSpPr>
          <p:cNvPr id="5123" name="Date Placeholder 4"/>
          <p:cNvSpPr>
            <a:spLocks noGrp="1"/>
          </p:cNvSpPr>
          <p:nvPr>
            <p:ph type="dt" sz="quarter" idx="12"/>
          </p:nvPr>
        </p:nvSpPr>
        <p:spPr>
          <a:noFill/>
        </p:spPr>
        <p:txBody>
          <a:bodyPr/>
          <a:lstStyle/>
          <a:p>
            <a:pPr>
              <a:defRPr/>
            </a:pPr>
            <a:r>
              <a:rPr lang="en-US" dirty="0" smtClean="0"/>
              <a:t>November 28, 2011</a:t>
            </a:r>
            <a:endParaRPr lang="en-US" dirty="0"/>
          </a:p>
        </p:txBody>
      </p:sp>
      <p:sp>
        <p:nvSpPr>
          <p:cNvPr id="5124" name="Footer Placeholder 5"/>
          <p:cNvSpPr>
            <a:spLocks noGrp="1"/>
          </p:cNvSpPr>
          <p:nvPr>
            <p:ph type="ftr" sz="quarter" idx="11"/>
          </p:nvPr>
        </p:nvSpPr>
        <p:spPr>
          <a:xfrm>
            <a:off x="6248400" y="6324600"/>
            <a:ext cx="2514600" cy="457200"/>
          </a:xfrm>
          <a:noFill/>
        </p:spPr>
        <p:txBody>
          <a:bodyPr/>
          <a:lstStyle/>
          <a:p>
            <a:r>
              <a:rPr lang="en-US" dirty="0"/>
              <a:t> </a:t>
            </a:r>
          </a:p>
        </p:txBody>
      </p:sp>
      <p:sp>
        <p:nvSpPr>
          <p:cNvPr id="14" name="TextBox 13"/>
          <p:cNvSpPr txBox="1"/>
          <p:nvPr/>
        </p:nvSpPr>
        <p:spPr>
          <a:xfrm>
            <a:off x="76200" y="914400"/>
            <a:ext cx="8991600" cy="5847755"/>
          </a:xfrm>
          <a:prstGeom prst="rect">
            <a:avLst/>
          </a:prstGeom>
          <a:noFill/>
        </p:spPr>
        <p:txBody>
          <a:bodyPr wrap="square" rtlCol="0">
            <a:spAutoFit/>
          </a:bodyPr>
          <a:lstStyle/>
          <a:p>
            <a:pPr marL="114300" indent="-514350"/>
            <a:r>
              <a:rPr lang="en-US" sz="2000" b="1" u="sng" dirty="0" smtClean="0"/>
              <a:t>December 2011-October </a:t>
            </a:r>
            <a:r>
              <a:rPr lang="en-US" sz="2000" b="1" u="sng" dirty="0" smtClean="0"/>
              <a:t>2012 </a:t>
            </a:r>
          </a:p>
          <a:p>
            <a:pPr marL="57150" indent="-457200">
              <a:buFont typeface="+mj-lt"/>
              <a:buAutoNum type="alphaUcPeriod"/>
            </a:pPr>
            <a:endParaRPr lang="en-US" sz="2000" b="1" u="sng" dirty="0" smtClean="0"/>
          </a:p>
          <a:p>
            <a:pPr marL="971550" lvl="2" indent="-457200">
              <a:buFont typeface="+mj-lt"/>
              <a:buAutoNum type="alphaUcPeriod"/>
            </a:pPr>
            <a:r>
              <a:rPr lang="en-US" sz="2000" b="1" dirty="0" smtClean="0"/>
              <a:t>Discuss and finalize features for “Look-Ahead SCED</a:t>
            </a:r>
            <a:r>
              <a:rPr lang="en-US" sz="2000" b="1" dirty="0" smtClean="0"/>
              <a:t>” with Market Participants, IMM and PUCT Staff.</a:t>
            </a:r>
            <a:endParaRPr lang="en-US" sz="2000" b="1" dirty="0" smtClean="0"/>
          </a:p>
          <a:p>
            <a:pPr marL="1428750" lvl="3" indent="-457200">
              <a:buFont typeface="+mj-lt"/>
              <a:buAutoNum type="alphaLcParenR"/>
            </a:pPr>
            <a:r>
              <a:rPr lang="en-US" sz="2000" b="1" dirty="0" smtClean="0"/>
              <a:t>White Paper provides framework.</a:t>
            </a:r>
          </a:p>
          <a:p>
            <a:pPr marL="971550" lvl="2" indent="-457200">
              <a:buFont typeface="+mj-lt"/>
              <a:buAutoNum type="alphaUcPeriod"/>
            </a:pPr>
            <a:endParaRPr lang="en-US" sz="2000" b="1" dirty="0" smtClean="0"/>
          </a:p>
          <a:p>
            <a:pPr marL="971550" lvl="2" indent="-457200">
              <a:buFont typeface="+mj-lt"/>
              <a:buAutoNum type="alphaUcPeriod"/>
            </a:pPr>
            <a:r>
              <a:rPr lang="en-US" sz="2000" b="1" dirty="0" smtClean="0"/>
              <a:t>Develop and approve Nodal Protocol Revisions.</a:t>
            </a:r>
          </a:p>
          <a:p>
            <a:pPr marL="1428750" lvl="3" indent="-457200">
              <a:buFont typeface="+mj-lt"/>
              <a:buAutoNum type="alphaLcParenR"/>
            </a:pPr>
            <a:r>
              <a:rPr lang="en-US" sz="2000" b="1" dirty="0" smtClean="0"/>
              <a:t>Real-Time Market</a:t>
            </a:r>
          </a:p>
          <a:p>
            <a:pPr marL="1428750" lvl="3" indent="-457200">
              <a:buFont typeface="+mj-lt"/>
              <a:buAutoNum type="alphaLcParenR"/>
            </a:pPr>
            <a:r>
              <a:rPr lang="en-US" sz="2000" b="1" dirty="0" smtClean="0"/>
              <a:t>Settlements</a:t>
            </a:r>
          </a:p>
          <a:p>
            <a:pPr marL="1428750" lvl="3" indent="-457200">
              <a:buFont typeface="+mj-lt"/>
              <a:buAutoNum type="alphaLcParenR"/>
            </a:pPr>
            <a:endParaRPr lang="en-US" sz="2000" b="1" dirty="0" smtClean="0"/>
          </a:p>
          <a:p>
            <a:pPr marL="971550" lvl="2" indent="-457200">
              <a:buFont typeface="+mj-lt"/>
              <a:buAutoNum type="alphaUcPeriod"/>
            </a:pPr>
            <a:r>
              <a:rPr lang="en-US" sz="2000" b="1" dirty="0" smtClean="0"/>
              <a:t>Review data and analysis of Open-Loop Phase-1 (Summer 2012).</a:t>
            </a:r>
          </a:p>
          <a:p>
            <a:pPr marL="971550" lvl="2" indent="-457200">
              <a:buFont typeface="+mj-lt"/>
              <a:buAutoNum type="alphaUcPeriod"/>
            </a:pPr>
            <a:endParaRPr lang="en-US" sz="2000" b="1" dirty="0" smtClean="0"/>
          </a:p>
          <a:p>
            <a:pPr indent="-400050"/>
            <a:endParaRPr lang="en-US" sz="2000" b="1" dirty="0" smtClean="0"/>
          </a:p>
          <a:p>
            <a:pPr marL="857250" lvl="1" indent="-400050">
              <a:buFont typeface="+mj-lt"/>
              <a:buAutoNum type="alphaLcParenR"/>
            </a:pPr>
            <a:endParaRPr lang="en-US" sz="1600" dirty="0" smtClean="0"/>
          </a:p>
          <a:p>
            <a:pPr marL="857250" lvl="1" indent="-400050">
              <a:buFont typeface="+mj-lt"/>
              <a:buAutoNum type="alphaLcParenR"/>
            </a:pPr>
            <a:endParaRPr lang="en-US" sz="1600" dirty="0" smtClean="0"/>
          </a:p>
          <a:p>
            <a:pPr marL="857250" lvl="1" indent="-400050"/>
            <a:endParaRPr lang="en-US" sz="1600" dirty="0" smtClean="0"/>
          </a:p>
          <a:p>
            <a:pPr marL="857250" lvl="1" indent="-400050">
              <a:buFont typeface="+mj-lt"/>
              <a:buAutoNum type="alphaLcParenR"/>
            </a:pPr>
            <a:endParaRPr lang="en-US" sz="1600" dirty="0" smtClean="0"/>
          </a:p>
          <a:p>
            <a:pPr marL="800100" lvl="1" indent="-342900">
              <a:buFont typeface="+mj-lt"/>
              <a:buAutoNum type="alphaLcParenR"/>
            </a:pPr>
            <a:endParaRPr lang="en-US" sz="1600" dirty="0" smtClean="0"/>
          </a:p>
          <a:p>
            <a:pPr marL="342900" lvl="0" indent="-342900"/>
            <a:endParaRPr lang="en-US" sz="1600" b="1"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chor="ctr"/>
          <a:lstStyle/>
          <a:p>
            <a:pPr algn="ctr">
              <a:buNone/>
            </a:pPr>
            <a:r>
              <a:rPr lang="en-US" sz="4000" dirty="0" smtClean="0"/>
              <a:t>Appendix -1</a:t>
            </a:r>
            <a:endParaRPr lang="en-US" sz="4000" dirty="0" smtClean="0"/>
          </a:p>
          <a:p>
            <a:pPr algn="ctr">
              <a:buNone/>
            </a:pPr>
            <a:endParaRPr lang="en-US" sz="4000" dirty="0" smtClean="0"/>
          </a:p>
          <a:p>
            <a:pPr algn="ctr">
              <a:buNone/>
            </a:pPr>
            <a:r>
              <a:rPr lang="en-US" sz="2800" dirty="0" smtClean="0"/>
              <a:t>Phase-1 Summer 2012 </a:t>
            </a:r>
            <a:endParaRPr lang="en-US" sz="2800" dirty="0"/>
          </a:p>
        </p:txBody>
      </p:sp>
      <p:sp>
        <p:nvSpPr>
          <p:cNvPr id="4" name="Footer Placeholder 3"/>
          <p:cNvSpPr>
            <a:spLocks noGrp="1"/>
          </p:cNvSpPr>
          <p:nvPr>
            <p:ph type="ftr" sz="quarter" idx="11"/>
          </p:nvPr>
        </p:nvSpPr>
        <p:spPr/>
        <p:txBody>
          <a:bodyPr/>
          <a:lstStyle/>
          <a:p>
            <a:pPr>
              <a:defRPr/>
            </a:pPr>
            <a:r>
              <a:rPr lang="en-US" smtClean="0"/>
              <a:t> </a:t>
            </a:r>
            <a:endParaRPr lang="en-US" dirty="0"/>
          </a:p>
        </p:txBody>
      </p:sp>
      <p:sp>
        <p:nvSpPr>
          <p:cNvPr id="5" name="Date Placeholder 4"/>
          <p:cNvSpPr>
            <a:spLocks noGrp="1"/>
          </p:cNvSpPr>
          <p:nvPr>
            <p:ph type="dt" sz="half" idx="12"/>
          </p:nvPr>
        </p:nvSpPr>
        <p:spPr/>
        <p:txBody>
          <a:bodyPr/>
          <a:lstStyle/>
          <a:p>
            <a:pPr>
              <a:defRPr/>
            </a:pPr>
            <a:r>
              <a:rPr lang="en-US" dirty="0" smtClean="0"/>
              <a:t>November 28, 2011</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t>Main Components of “Look-Ahead SCED” </a:t>
            </a:r>
          </a:p>
        </p:txBody>
      </p:sp>
      <p:sp>
        <p:nvSpPr>
          <p:cNvPr id="6147" name="Date Placeholder 4"/>
          <p:cNvSpPr>
            <a:spLocks noGrp="1"/>
          </p:cNvSpPr>
          <p:nvPr>
            <p:ph type="dt" sz="quarter" idx="12"/>
          </p:nvPr>
        </p:nvSpPr>
        <p:spPr>
          <a:noFill/>
        </p:spPr>
        <p:txBody>
          <a:bodyPr/>
          <a:lstStyle/>
          <a:p>
            <a:pPr>
              <a:defRPr/>
            </a:pPr>
            <a:r>
              <a:rPr lang="en-US" dirty="0" smtClean="0"/>
              <a:t>November 28, 2011</a:t>
            </a:r>
            <a:endParaRPr lang="en-US" dirty="0"/>
          </a:p>
        </p:txBody>
      </p:sp>
      <p:sp>
        <p:nvSpPr>
          <p:cNvPr id="6" name="Content Placeholder 2"/>
          <p:cNvSpPr txBox="1">
            <a:spLocks/>
          </p:cNvSpPr>
          <p:nvPr/>
        </p:nvSpPr>
        <p:spPr bwMode="auto">
          <a:xfrm>
            <a:off x="457200" y="685800"/>
            <a:ext cx="8229600" cy="5562600"/>
          </a:xfrm>
          <a:prstGeom prst="rect">
            <a:avLst/>
          </a:prstGeom>
          <a:noFill/>
          <a:ln w="9525">
            <a:noFill/>
            <a:miter lim="800000"/>
            <a:headEnd/>
            <a:tailEnd/>
          </a:ln>
        </p:spPr>
        <p:txBody>
          <a:bodyPr/>
          <a:lstStyle/>
          <a:p>
            <a:pPr marL="342900" indent="-342900" eaLnBrk="0" hangingPunct="0">
              <a:spcBef>
                <a:spcPct val="20000"/>
              </a:spcBef>
              <a:buFont typeface="+mj-lt"/>
              <a:buAutoNum type="arabicPeriod"/>
              <a:defRPr/>
            </a:pPr>
            <a:r>
              <a:rPr lang="en-US" b="1" kern="0" dirty="0" smtClean="0">
                <a:latin typeface="+mn-lt"/>
              </a:rPr>
              <a:t>The main components of “</a:t>
            </a:r>
            <a:r>
              <a:rPr lang="en-US" b="1" kern="0" dirty="0">
                <a:latin typeface="+mn-lt"/>
              </a:rPr>
              <a:t>Look Ahead SCED” </a:t>
            </a:r>
            <a:r>
              <a:rPr lang="en-US" b="1" kern="0" dirty="0" smtClean="0">
                <a:latin typeface="+mn-lt"/>
              </a:rPr>
              <a:t>are:</a:t>
            </a:r>
            <a:endParaRPr lang="en-US" b="1" kern="0" dirty="0">
              <a:latin typeface="+mn-lt"/>
            </a:endParaRPr>
          </a:p>
          <a:p>
            <a:pPr marL="800100" lvl="1" indent="-342900" eaLnBrk="0" hangingPunct="0">
              <a:spcBef>
                <a:spcPct val="20000"/>
              </a:spcBef>
              <a:buFontTx/>
              <a:buChar char="•"/>
              <a:defRPr/>
            </a:pPr>
            <a:r>
              <a:rPr lang="en-US" b="1" kern="0" dirty="0">
                <a:latin typeface="+mn-lt"/>
              </a:rPr>
              <a:t>Real-Time </a:t>
            </a:r>
            <a:r>
              <a:rPr lang="en-US" b="1" kern="0" dirty="0" smtClean="0">
                <a:latin typeface="+mn-lt"/>
              </a:rPr>
              <a:t>Commitment (RTC) </a:t>
            </a:r>
            <a:r>
              <a:rPr lang="en-US" b="1" kern="0" dirty="0">
                <a:latin typeface="+mn-lt"/>
              </a:rPr>
              <a:t>Application</a:t>
            </a:r>
          </a:p>
          <a:p>
            <a:pPr marL="800100" lvl="1" indent="-342900" eaLnBrk="0" hangingPunct="0">
              <a:spcBef>
                <a:spcPct val="20000"/>
              </a:spcBef>
              <a:buFontTx/>
              <a:buChar char="•"/>
              <a:defRPr/>
            </a:pPr>
            <a:r>
              <a:rPr lang="en-US" b="1" kern="0" dirty="0">
                <a:latin typeface="+mn-lt"/>
              </a:rPr>
              <a:t>Real-Time Dispatch </a:t>
            </a:r>
            <a:r>
              <a:rPr lang="en-US" b="1" kern="0" dirty="0" smtClean="0">
                <a:latin typeface="+mn-lt"/>
              </a:rPr>
              <a:t>(RTD) Application</a:t>
            </a:r>
            <a:endParaRPr lang="en-US" b="1" kern="0" dirty="0">
              <a:latin typeface="+mn-lt"/>
            </a:endParaRPr>
          </a:p>
          <a:p>
            <a:pPr marL="342900" indent="-342900" eaLnBrk="0" hangingPunct="0">
              <a:spcBef>
                <a:spcPct val="20000"/>
              </a:spcBef>
              <a:buFontTx/>
              <a:buChar char="•"/>
              <a:defRPr/>
            </a:pPr>
            <a:endParaRPr lang="en-US" b="1" kern="0" dirty="0">
              <a:latin typeface="+mn-lt"/>
            </a:endParaRPr>
          </a:p>
          <a:p>
            <a:pPr marL="342900" indent="-342900" eaLnBrk="0" hangingPunct="0">
              <a:spcBef>
                <a:spcPct val="20000"/>
              </a:spcBef>
              <a:buFont typeface="+mj-lt"/>
              <a:buAutoNum type="arabicPeriod" startAt="2"/>
              <a:defRPr/>
            </a:pPr>
            <a:r>
              <a:rPr lang="en-US" b="1" kern="0" dirty="0">
                <a:latin typeface="+mn-lt"/>
              </a:rPr>
              <a:t>The Real-Time Commitment </a:t>
            </a:r>
            <a:r>
              <a:rPr lang="en-US" b="1" kern="0" dirty="0" smtClean="0">
                <a:latin typeface="+mn-lt"/>
              </a:rPr>
              <a:t>(RTC) Application </a:t>
            </a:r>
            <a:r>
              <a:rPr lang="en-US" b="1" kern="0" dirty="0">
                <a:latin typeface="+mn-lt"/>
              </a:rPr>
              <a:t>executes every 15 minutes with a</a:t>
            </a:r>
            <a:r>
              <a:rPr lang="en-US" b="1" kern="0" dirty="0"/>
              <a:t> </a:t>
            </a:r>
            <a:r>
              <a:rPr lang="en-US" b="1" kern="0" dirty="0" smtClean="0"/>
              <a:t>rolling window for up to </a:t>
            </a:r>
            <a:r>
              <a:rPr lang="en-US" b="1" kern="0" dirty="0"/>
              <a:t>two </a:t>
            </a:r>
            <a:r>
              <a:rPr lang="en-US" b="1" kern="0" dirty="0" smtClean="0"/>
              <a:t>hours </a:t>
            </a:r>
            <a:r>
              <a:rPr lang="en-US" b="1" kern="0" dirty="0" smtClean="0">
                <a:latin typeface="+mn-lt"/>
              </a:rPr>
              <a:t>study </a:t>
            </a:r>
            <a:r>
              <a:rPr lang="en-US" b="1" kern="0" dirty="0">
                <a:latin typeface="+mn-lt"/>
              </a:rPr>
              <a:t>period that is comprised </a:t>
            </a:r>
            <a:r>
              <a:rPr lang="en-US" b="1" kern="0" dirty="0" smtClean="0">
                <a:latin typeface="+mn-lt"/>
              </a:rPr>
              <a:t>of up to 7 </a:t>
            </a:r>
            <a:r>
              <a:rPr lang="en-US" b="1" kern="0" dirty="0">
                <a:latin typeface="+mn-lt"/>
              </a:rPr>
              <a:t>time intervals of 15 minutes each</a:t>
            </a:r>
            <a:r>
              <a:rPr lang="en-US" b="1" kern="0" dirty="0" smtClean="0">
                <a:latin typeface="+mn-lt"/>
              </a:rPr>
              <a:t>. The outputs of RTC are:</a:t>
            </a:r>
          </a:p>
          <a:p>
            <a:pPr marL="1257300" lvl="2" indent="-342900" eaLnBrk="0" hangingPunct="0">
              <a:spcBef>
                <a:spcPct val="20000"/>
              </a:spcBef>
              <a:buFontTx/>
              <a:buChar char="•"/>
              <a:defRPr/>
            </a:pPr>
            <a:r>
              <a:rPr lang="en-US" sz="1600" b="1" kern="0" dirty="0" smtClean="0"/>
              <a:t>Commitment Instructions for Generation, Load and Energy Storage Resources.</a:t>
            </a:r>
          </a:p>
          <a:p>
            <a:pPr marL="1257300" lvl="2" indent="-342900" eaLnBrk="0" hangingPunct="0">
              <a:spcBef>
                <a:spcPct val="20000"/>
              </a:spcBef>
              <a:buFontTx/>
              <a:buChar char="•"/>
              <a:defRPr/>
            </a:pPr>
            <a:r>
              <a:rPr lang="en-US" sz="1600" b="1" kern="0" dirty="0" smtClean="0"/>
              <a:t>AS Awards and MCPC. </a:t>
            </a:r>
            <a:r>
              <a:rPr lang="en-US" sz="1600" b="1" kern="0" dirty="0" smtClean="0">
                <a:solidFill>
                  <a:srgbClr val="0000CC"/>
                </a:solidFill>
              </a:rPr>
              <a:t>(Note: If a decision is made that Non-Spin is ONLY from OFFLINE Resources, AS Co-optimization can be moved to RTD).</a:t>
            </a:r>
          </a:p>
          <a:p>
            <a:pPr marL="342900" indent="-342900" eaLnBrk="0" hangingPunct="0">
              <a:spcBef>
                <a:spcPct val="20000"/>
              </a:spcBef>
              <a:buFont typeface="+mj-lt"/>
              <a:buAutoNum type="arabicPeriod" startAt="3"/>
              <a:defRPr/>
            </a:pPr>
            <a:r>
              <a:rPr lang="en-US" b="1" kern="0" dirty="0" smtClean="0">
                <a:latin typeface="+mn-lt"/>
              </a:rPr>
              <a:t>The </a:t>
            </a:r>
            <a:r>
              <a:rPr lang="en-US" b="1" kern="0" dirty="0">
                <a:latin typeface="+mn-lt"/>
              </a:rPr>
              <a:t>Real-Time Dispatch </a:t>
            </a:r>
            <a:r>
              <a:rPr lang="en-US" b="1" kern="0" dirty="0" smtClean="0">
                <a:latin typeface="+mn-lt"/>
              </a:rPr>
              <a:t>(RTD) Application </a:t>
            </a:r>
            <a:r>
              <a:rPr lang="en-US" b="1" kern="0" dirty="0">
                <a:latin typeface="+mn-lt"/>
              </a:rPr>
              <a:t>executes every 5 minutes with </a:t>
            </a:r>
            <a:r>
              <a:rPr lang="en-US" b="1" kern="0" dirty="0"/>
              <a:t>a rolling one hour window study period that is comprised of 12 time intervals of 5 minutes each</a:t>
            </a:r>
            <a:r>
              <a:rPr lang="en-US" b="1" kern="0" dirty="0" smtClean="0"/>
              <a:t>. The outputs of RTD are:</a:t>
            </a:r>
          </a:p>
          <a:p>
            <a:pPr marL="1257300" lvl="2" indent="-342900" eaLnBrk="0" hangingPunct="0">
              <a:spcBef>
                <a:spcPct val="20000"/>
              </a:spcBef>
              <a:buFontTx/>
              <a:buChar char="•"/>
              <a:defRPr/>
            </a:pPr>
            <a:r>
              <a:rPr lang="en-US" sz="1600" b="1" kern="0" dirty="0" smtClean="0"/>
              <a:t>Dispatch Instructions (Energy MW Base points) for Generation, Load and Energy Storage Resources.</a:t>
            </a:r>
          </a:p>
          <a:p>
            <a:pPr marL="1257300" lvl="2" indent="-342900" eaLnBrk="0" hangingPunct="0">
              <a:spcBef>
                <a:spcPct val="20000"/>
              </a:spcBef>
              <a:buFontTx/>
              <a:buChar char="•"/>
              <a:defRPr/>
            </a:pPr>
            <a:r>
              <a:rPr lang="en-US" sz="1600" b="1" kern="0" dirty="0" smtClean="0"/>
              <a:t>LMP at all Settlement Points and Electrical Buses.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indent="-400050"/>
            <a:r>
              <a:rPr lang="en-US" b="1" dirty="0" smtClean="0"/>
              <a:t>Phase-1: Summer 2012</a:t>
            </a:r>
          </a:p>
        </p:txBody>
      </p:sp>
      <p:sp>
        <p:nvSpPr>
          <p:cNvPr id="5123" name="Date Placeholder 4"/>
          <p:cNvSpPr>
            <a:spLocks noGrp="1"/>
          </p:cNvSpPr>
          <p:nvPr>
            <p:ph type="dt" sz="quarter" idx="12"/>
          </p:nvPr>
        </p:nvSpPr>
        <p:spPr>
          <a:noFill/>
        </p:spPr>
        <p:txBody>
          <a:bodyPr/>
          <a:lstStyle/>
          <a:p>
            <a:pPr>
              <a:defRPr/>
            </a:pPr>
            <a:r>
              <a:rPr lang="en-US" dirty="0" smtClean="0"/>
              <a:t>November 28, 2011</a:t>
            </a:r>
            <a:endParaRPr lang="en-US" dirty="0"/>
          </a:p>
        </p:txBody>
      </p:sp>
      <p:sp>
        <p:nvSpPr>
          <p:cNvPr id="5124" name="Footer Placeholder 5"/>
          <p:cNvSpPr>
            <a:spLocks noGrp="1"/>
          </p:cNvSpPr>
          <p:nvPr>
            <p:ph type="ftr" sz="quarter" idx="11"/>
          </p:nvPr>
        </p:nvSpPr>
        <p:spPr>
          <a:xfrm>
            <a:off x="6248400" y="6324600"/>
            <a:ext cx="2514600" cy="457200"/>
          </a:xfrm>
          <a:noFill/>
        </p:spPr>
        <p:txBody>
          <a:bodyPr/>
          <a:lstStyle/>
          <a:p>
            <a:r>
              <a:rPr lang="en-US" dirty="0"/>
              <a:t> </a:t>
            </a:r>
          </a:p>
        </p:txBody>
      </p:sp>
      <p:sp>
        <p:nvSpPr>
          <p:cNvPr id="14" name="TextBox 13"/>
          <p:cNvSpPr txBox="1"/>
          <p:nvPr/>
        </p:nvSpPr>
        <p:spPr>
          <a:xfrm>
            <a:off x="76200" y="914400"/>
            <a:ext cx="8991600" cy="5047536"/>
          </a:xfrm>
          <a:prstGeom prst="rect">
            <a:avLst/>
          </a:prstGeom>
          <a:noFill/>
        </p:spPr>
        <p:txBody>
          <a:bodyPr wrap="square" rtlCol="0">
            <a:spAutoFit/>
          </a:bodyPr>
          <a:lstStyle/>
          <a:p>
            <a:pPr indent="-400050">
              <a:buFont typeface="+mj-lt"/>
              <a:buAutoNum type="arabicPeriod" startAt="3"/>
            </a:pPr>
            <a:endParaRPr lang="en-US" sz="2000" b="1" dirty="0" smtClean="0"/>
          </a:p>
          <a:p>
            <a:pPr indent="-400050"/>
            <a:r>
              <a:rPr lang="en-US" sz="2000" b="1" dirty="0" smtClean="0"/>
              <a:t>The first component of “Look-Ahead SCED” to be phased in will be a </a:t>
            </a:r>
            <a:r>
              <a:rPr lang="en-US" sz="2000" b="1" u="sng" dirty="0" smtClean="0"/>
              <a:t>basic version</a:t>
            </a:r>
            <a:r>
              <a:rPr lang="en-US" sz="2000" b="1" dirty="0" smtClean="0"/>
              <a:t> of the Real-Time Dispatch (RTD) application</a:t>
            </a:r>
          </a:p>
          <a:p>
            <a:pPr marL="857250" lvl="1" indent="-400050">
              <a:buFont typeface="+mj-lt"/>
              <a:buAutoNum type="alphaLcParenR"/>
            </a:pPr>
            <a:endParaRPr lang="en-US" sz="2000" dirty="0" smtClean="0"/>
          </a:p>
          <a:p>
            <a:pPr marL="857250" lvl="1" indent="-400050">
              <a:buFont typeface="+mj-lt"/>
              <a:buAutoNum type="alphaLcParenR"/>
            </a:pPr>
            <a:endParaRPr lang="en-US" sz="2000" dirty="0" smtClean="0"/>
          </a:p>
          <a:p>
            <a:pPr marL="857250" lvl="1" indent="-400050">
              <a:buFont typeface="+mj-lt"/>
              <a:buAutoNum type="alphaLcParenR"/>
            </a:pPr>
            <a:r>
              <a:rPr lang="en-US" sz="2000" dirty="0" smtClean="0"/>
              <a:t>RTD key feature is a simultaneous multi-interval optimization with explicit ramp rate constraints modeled.</a:t>
            </a:r>
          </a:p>
          <a:p>
            <a:pPr marL="857250" lvl="1" indent="-400050">
              <a:buFont typeface="+mj-lt"/>
              <a:buAutoNum type="alphaLcParenR"/>
            </a:pPr>
            <a:endParaRPr lang="en-US" sz="2000" dirty="0" smtClean="0"/>
          </a:p>
          <a:p>
            <a:pPr marL="857250" lvl="1" indent="-400050">
              <a:buFont typeface="+mj-lt"/>
              <a:buAutoNum type="alphaLcParenR"/>
            </a:pPr>
            <a:r>
              <a:rPr lang="en-US" sz="2000" dirty="0" smtClean="0"/>
              <a:t>RTD is the dispatch engine in Real-Time Commitment (RTC) application.</a:t>
            </a:r>
          </a:p>
          <a:p>
            <a:pPr marL="857250" lvl="1" indent="-400050">
              <a:buFont typeface="+mj-lt"/>
              <a:buAutoNum type="alphaLcParenR"/>
            </a:pPr>
            <a:endParaRPr lang="en-US" sz="2000" dirty="0" smtClean="0"/>
          </a:p>
          <a:p>
            <a:pPr marL="857250" lvl="1" indent="-400050">
              <a:buFont typeface="+mj-lt"/>
              <a:buAutoNum type="alphaLcParenR"/>
            </a:pPr>
            <a:r>
              <a:rPr lang="en-US" sz="2000" dirty="0" smtClean="0"/>
              <a:t>NPRR 351</a:t>
            </a:r>
          </a:p>
          <a:p>
            <a:pPr marL="857250" lvl="1" indent="-400050">
              <a:buFont typeface="+mj-lt"/>
              <a:buAutoNum type="alphaLcParenR"/>
            </a:pPr>
            <a:endParaRPr lang="en-US" sz="1600" dirty="0" smtClean="0"/>
          </a:p>
          <a:p>
            <a:pPr marL="857250" lvl="1" indent="-400050">
              <a:buFont typeface="+mj-lt"/>
              <a:buAutoNum type="alphaLcParenR"/>
            </a:pPr>
            <a:endParaRPr lang="en-US" sz="1600" dirty="0" smtClean="0"/>
          </a:p>
          <a:p>
            <a:pPr marL="800100" lvl="1" indent="-342900">
              <a:buFont typeface="+mj-lt"/>
              <a:buAutoNum type="alphaLcParenR"/>
            </a:pPr>
            <a:endParaRPr lang="en-US" sz="1600" dirty="0" smtClean="0"/>
          </a:p>
          <a:p>
            <a:pPr marL="342900" lvl="0" indent="-342900"/>
            <a:endParaRPr lang="en-US" sz="1600" b="1"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b="1" dirty="0" smtClean="0"/>
              <a:t>Phase-1: Summer 2012</a:t>
            </a:r>
            <a:endParaRPr lang="en-US" dirty="0" smtClean="0"/>
          </a:p>
        </p:txBody>
      </p:sp>
      <p:sp>
        <p:nvSpPr>
          <p:cNvPr id="5123" name="Date Placeholder 4"/>
          <p:cNvSpPr>
            <a:spLocks noGrp="1"/>
          </p:cNvSpPr>
          <p:nvPr>
            <p:ph type="dt" sz="quarter" idx="12"/>
          </p:nvPr>
        </p:nvSpPr>
        <p:spPr>
          <a:noFill/>
        </p:spPr>
        <p:txBody>
          <a:bodyPr/>
          <a:lstStyle/>
          <a:p>
            <a:pPr>
              <a:defRPr/>
            </a:pPr>
            <a:r>
              <a:rPr lang="en-US" dirty="0" smtClean="0"/>
              <a:t>November 28, 2011</a:t>
            </a:r>
            <a:endParaRPr lang="en-US" dirty="0"/>
          </a:p>
        </p:txBody>
      </p:sp>
      <p:sp>
        <p:nvSpPr>
          <p:cNvPr id="5124" name="Footer Placeholder 5"/>
          <p:cNvSpPr>
            <a:spLocks noGrp="1"/>
          </p:cNvSpPr>
          <p:nvPr>
            <p:ph type="ftr" sz="quarter" idx="11"/>
          </p:nvPr>
        </p:nvSpPr>
        <p:spPr>
          <a:xfrm>
            <a:off x="6248400" y="6324600"/>
            <a:ext cx="2514600" cy="457200"/>
          </a:xfrm>
          <a:noFill/>
        </p:spPr>
        <p:txBody>
          <a:bodyPr/>
          <a:lstStyle/>
          <a:p>
            <a:r>
              <a:rPr lang="en-US" dirty="0"/>
              <a:t> </a:t>
            </a:r>
          </a:p>
        </p:txBody>
      </p:sp>
      <p:sp>
        <p:nvSpPr>
          <p:cNvPr id="14" name="TextBox 13"/>
          <p:cNvSpPr txBox="1"/>
          <p:nvPr/>
        </p:nvSpPr>
        <p:spPr>
          <a:xfrm>
            <a:off x="152400" y="914400"/>
            <a:ext cx="8991600" cy="5786199"/>
          </a:xfrm>
          <a:prstGeom prst="rect">
            <a:avLst/>
          </a:prstGeom>
          <a:noFill/>
        </p:spPr>
        <p:txBody>
          <a:bodyPr wrap="square" rtlCol="0">
            <a:spAutoFit/>
          </a:bodyPr>
          <a:lstStyle/>
          <a:p>
            <a:pPr marL="342900" lvl="0" indent="-342900">
              <a:buFont typeface="+mj-lt"/>
              <a:buAutoNum type="arabicPeriod"/>
            </a:pPr>
            <a:r>
              <a:rPr lang="en-US" sz="1600" b="1" u="sng" dirty="0" smtClean="0"/>
              <a:t>Current Production SCED </a:t>
            </a:r>
            <a:r>
              <a:rPr lang="en-US" sz="1600" b="1" dirty="0" smtClean="0"/>
              <a:t>will continue to provide the settlement Base Points and LMP for dispatch and pricing.</a:t>
            </a:r>
          </a:p>
          <a:p>
            <a:pPr marL="342900" lvl="0" indent="-342900">
              <a:buFont typeface="+mj-lt"/>
              <a:buAutoNum type="arabicPeriod"/>
            </a:pPr>
            <a:endParaRPr lang="en-US" sz="1600" b="1" dirty="0" smtClean="0"/>
          </a:p>
          <a:p>
            <a:pPr marL="342900" lvl="0" indent="-342900">
              <a:buFont typeface="+mj-lt"/>
              <a:buAutoNum type="arabicPeriod"/>
            </a:pPr>
            <a:endParaRPr lang="en-US" sz="1600" b="1" dirty="0" smtClean="0"/>
          </a:p>
          <a:p>
            <a:pPr marL="342900" lvl="0" indent="-342900">
              <a:buFont typeface="+mj-lt"/>
              <a:buAutoNum type="arabicPeriod" startAt="2"/>
            </a:pPr>
            <a:r>
              <a:rPr lang="en-US" sz="1600" b="1" u="sng" dirty="0" smtClean="0"/>
              <a:t>Real-Time Dispatch (RTD) in STUDY mode</a:t>
            </a:r>
            <a:r>
              <a:rPr lang="en-US" sz="1600" b="1" dirty="0" smtClean="0"/>
              <a:t>:</a:t>
            </a:r>
            <a:endParaRPr lang="en-US" sz="1600" dirty="0" smtClean="0"/>
          </a:p>
          <a:p>
            <a:pPr marL="800100" lvl="1" indent="-342900">
              <a:buFont typeface="+mj-lt"/>
              <a:buAutoNum type="alphaLcParenR"/>
            </a:pPr>
            <a:endParaRPr lang="en-US" sz="1600" dirty="0" smtClean="0"/>
          </a:p>
          <a:p>
            <a:pPr marL="800100" lvl="1" indent="-342900">
              <a:buFont typeface="+mj-lt"/>
              <a:buAutoNum type="alphaLcParenR"/>
            </a:pPr>
            <a:r>
              <a:rPr lang="en-US" sz="1600" dirty="0" smtClean="0"/>
              <a:t>Real-Time Dispatch (RTD) will run in </a:t>
            </a:r>
            <a:r>
              <a:rPr lang="en-US" sz="1600" b="1" u="sng" dirty="0" smtClean="0"/>
              <a:t>parallel</a:t>
            </a:r>
            <a:r>
              <a:rPr lang="en-US" sz="1600" dirty="0" smtClean="0"/>
              <a:t> in </a:t>
            </a:r>
            <a:r>
              <a:rPr lang="en-US" sz="1600" b="1" u="sng" dirty="0" smtClean="0"/>
              <a:t>study mode</a:t>
            </a:r>
            <a:r>
              <a:rPr lang="en-US" sz="1600" dirty="0" smtClean="0"/>
              <a:t> to current Production SCED.</a:t>
            </a:r>
          </a:p>
          <a:p>
            <a:pPr marL="800100" lvl="1" indent="-342900">
              <a:buFont typeface="+mj-lt"/>
              <a:buAutoNum type="alphaLcParenR"/>
            </a:pPr>
            <a:endParaRPr lang="en-US" sz="1600" dirty="0" smtClean="0"/>
          </a:p>
          <a:p>
            <a:pPr marL="800100" lvl="1" indent="-342900">
              <a:buFont typeface="+mj-lt"/>
              <a:buAutoNum type="alphaLcParenR"/>
            </a:pPr>
            <a:r>
              <a:rPr lang="en-US" sz="1600" dirty="0" smtClean="0"/>
              <a:t>ALL LMPs and Base Points from RTD are </a:t>
            </a:r>
            <a:r>
              <a:rPr lang="en-US" sz="1600" b="1" u="sng" dirty="0" smtClean="0"/>
              <a:t>NOT BINDING</a:t>
            </a:r>
            <a:r>
              <a:rPr lang="en-US" sz="1600" dirty="0" smtClean="0"/>
              <a:t>. i.e. they are </a:t>
            </a:r>
            <a:r>
              <a:rPr lang="en-US" sz="1600" b="1" u="sng" dirty="0" smtClean="0"/>
              <a:t>advisory/indicative.</a:t>
            </a:r>
            <a:endParaRPr lang="en-US" sz="1600" dirty="0" smtClean="0"/>
          </a:p>
          <a:p>
            <a:pPr marL="800100" lvl="1" indent="-342900">
              <a:buFont typeface="+mj-lt"/>
              <a:buAutoNum type="alphaLcParenR"/>
            </a:pPr>
            <a:endParaRPr lang="en-US" sz="1600" dirty="0" smtClean="0"/>
          </a:p>
          <a:p>
            <a:pPr marL="800100" lvl="1" indent="-342900">
              <a:buFont typeface="+mj-lt"/>
              <a:buAutoNum type="alphaLcParenR"/>
            </a:pPr>
            <a:r>
              <a:rPr lang="en-US" sz="1600" dirty="0" smtClean="0"/>
              <a:t>Real-Time Dispatch (RTD) inputs will utilize the </a:t>
            </a:r>
            <a:r>
              <a:rPr lang="en-US" sz="1600" b="1" u="sng" dirty="0" smtClean="0"/>
              <a:t>SAME</a:t>
            </a:r>
            <a:r>
              <a:rPr lang="en-US" sz="1600" dirty="0" smtClean="0"/>
              <a:t> inputs as the current Production SCED and additionally will utilize other inputs (short term load forecast, STWP).</a:t>
            </a:r>
          </a:p>
          <a:p>
            <a:pPr marL="800100" lvl="1" indent="-342900">
              <a:buFont typeface="+mj-lt"/>
              <a:buAutoNum type="alphaLcParenR"/>
            </a:pPr>
            <a:endParaRPr lang="en-US" sz="1600" dirty="0" smtClean="0"/>
          </a:p>
          <a:p>
            <a:pPr marL="800100" lvl="1" indent="-342900">
              <a:buFont typeface="+mj-lt"/>
              <a:buAutoNum type="alphaLcParenR"/>
            </a:pPr>
            <a:r>
              <a:rPr lang="en-US" sz="1600" b="1" u="sng" dirty="0" smtClean="0"/>
              <a:t>Forward Advisory/Indicative LMPs at Settlement Points </a:t>
            </a:r>
            <a:r>
              <a:rPr lang="en-US" sz="1600" dirty="0" smtClean="0"/>
              <a:t>(NPRR351) will be output from Real-Time Dispatch (RTD) and posted on MIS Public, as well as QSE Resource  Base Points on MIS Certified reports (neither data set will be </a:t>
            </a:r>
            <a:r>
              <a:rPr lang="en-US" sz="1600" dirty="0" err="1" smtClean="0"/>
              <a:t>telemetered</a:t>
            </a:r>
            <a:r>
              <a:rPr lang="en-US" sz="1600" dirty="0" smtClean="0"/>
              <a:t>).  </a:t>
            </a:r>
          </a:p>
          <a:p>
            <a:pPr marL="800100" lvl="1" indent="-342900">
              <a:buFont typeface="+mj-lt"/>
              <a:buAutoNum type="alphaLcParenR"/>
            </a:pPr>
            <a:endParaRPr lang="en-US" sz="1600" dirty="0" smtClean="0"/>
          </a:p>
          <a:p>
            <a:pPr marL="800100" lvl="1" indent="-342900">
              <a:buFont typeface="+mj-lt"/>
              <a:buAutoNum type="alphaLcParenR"/>
            </a:pPr>
            <a:r>
              <a:rPr lang="en-US" sz="1600" dirty="0" smtClean="0"/>
              <a:t>By running in parallel Market will be able to observe production “what-if” for this building block of “Look-Ahead SCED” (similar to open-loop LFC testing prior to nodal go-live) </a:t>
            </a:r>
          </a:p>
          <a:p>
            <a:pPr marL="342900" lvl="0" indent="-342900"/>
            <a:endParaRPr lang="en-US" sz="1600" b="1"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b="1" dirty="0" smtClean="0"/>
              <a:t>Phase-1: Summer 2012</a:t>
            </a:r>
            <a:endParaRPr lang="en-US" dirty="0" smtClean="0"/>
          </a:p>
        </p:txBody>
      </p:sp>
      <p:sp>
        <p:nvSpPr>
          <p:cNvPr id="5123" name="Date Placeholder 4"/>
          <p:cNvSpPr>
            <a:spLocks noGrp="1"/>
          </p:cNvSpPr>
          <p:nvPr>
            <p:ph type="dt" sz="quarter" idx="12"/>
          </p:nvPr>
        </p:nvSpPr>
        <p:spPr>
          <a:noFill/>
        </p:spPr>
        <p:txBody>
          <a:bodyPr/>
          <a:lstStyle/>
          <a:p>
            <a:pPr>
              <a:defRPr/>
            </a:pPr>
            <a:r>
              <a:rPr lang="en-US" dirty="0" smtClean="0"/>
              <a:t>November 28, 2011</a:t>
            </a:r>
            <a:endParaRPr lang="en-US" dirty="0"/>
          </a:p>
        </p:txBody>
      </p:sp>
      <p:sp>
        <p:nvSpPr>
          <p:cNvPr id="5124" name="Footer Placeholder 5"/>
          <p:cNvSpPr>
            <a:spLocks noGrp="1"/>
          </p:cNvSpPr>
          <p:nvPr>
            <p:ph type="ftr" sz="quarter" idx="11"/>
          </p:nvPr>
        </p:nvSpPr>
        <p:spPr>
          <a:xfrm>
            <a:off x="6248400" y="6324600"/>
            <a:ext cx="2514600" cy="457200"/>
          </a:xfrm>
          <a:noFill/>
        </p:spPr>
        <p:txBody>
          <a:bodyPr/>
          <a:lstStyle/>
          <a:p>
            <a:r>
              <a:rPr lang="en-US" dirty="0"/>
              <a:t> </a:t>
            </a:r>
          </a:p>
        </p:txBody>
      </p:sp>
      <p:sp>
        <p:nvSpPr>
          <p:cNvPr id="14" name="TextBox 13"/>
          <p:cNvSpPr txBox="1"/>
          <p:nvPr/>
        </p:nvSpPr>
        <p:spPr>
          <a:xfrm>
            <a:off x="152400" y="914400"/>
            <a:ext cx="8991600" cy="3077766"/>
          </a:xfrm>
          <a:prstGeom prst="rect">
            <a:avLst/>
          </a:prstGeom>
          <a:noFill/>
        </p:spPr>
        <p:txBody>
          <a:bodyPr wrap="square" rtlCol="0">
            <a:spAutoFit/>
          </a:bodyPr>
          <a:lstStyle/>
          <a:p>
            <a:pPr marL="342900" lvl="0" indent="-342900">
              <a:buFont typeface="+mj-lt"/>
              <a:buAutoNum type="arabicPeriod"/>
            </a:pPr>
            <a:endParaRPr lang="en-US" sz="1600" b="1" dirty="0" smtClean="0"/>
          </a:p>
          <a:p>
            <a:pPr marL="342900" lvl="0" indent="-342900">
              <a:buFont typeface="+mj-lt"/>
              <a:buAutoNum type="arabicPeriod" startAt="2"/>
            </a:pPr>
            <a:r>
              <a:rPr lang="en-US" sz="1600" b="1" u="sng" dirty="0" smtClean="0"/>
              <a:t>Real-Time Dispatch (RTD) in STUDY mode</a:t>
            </a:r>
            <a:r>
              <a:rPr lang="en-US" sz="1600" b="1" dirty="0" smtClean="0"/>
              <a:t>: (continued)</a:t>
            </a:r>
            <a:endParaRPr lang="en-US" sz="1600" dirty="0" smtClean="0"/>
          </a:p>
          <a:p>
            <a:pPr marL="800100" lvl="1" indent="-342900">
              <a:buFont typeface="+mj-lt"/>
              <a:buAutoNum type="alphaLcParenR"/>
            </a:pPr>
            <a:endParaRPr lang="en-US" sz="1600" dirty="0" smtClean="0"/>
          </a:p>
          <a:p>
            <a:pPr marL="800100" lvl="1" indent="-342900">
              <a:buFont typeface="+mj-lt"/>
              <a:buAutoNum type="alphaLcParenR" startAt="6"/>
            </a:pPr>
            <a:r>
              <a:rPr lang="en-US" sz="1600" dirty="0" smtClean="0"/>
              <a:t>Key feature of Real-Time Dispatch (RTD) will be the multi-interval optimization ( 1 hour study horizon comprising of twelve (12)  5-minute intervals) incorporating explicit ramp-rate constraint modeling.</a:t>
            </a:r>
          </a:p>
          <a:p>
            <a:pPr marL="800100" lvl="1" indent="-342900">
              <a:buFont typeface="+mj-lt"/>
              <a:buAutoNum type="alphaLcParenR" startAt="6"/>
            </a:pPr>
            <a:endParaRPr lang="en-US" sz="1600" b="1" u="sng" dirty="0" smtClean="0"/>
          </a:p>
          <a:p>
            <a:pPr marL="800100" lvl="1" indent="-342900">
              <a:buFont typeface="+mj-lt"/>
              <a:buAutoNum type="alphaLcParenR" startAt="6"/>
            </a:pPr>
            <a:r>
              <a:rPr lang="en-US" sz="1600" u="sng" dirty="0" smtClean="0"/>
              <a:t>Differences</a:t>
            </a:r>
            <a:r>
              <a:rPr lang="en-US" sz="1600" dirty="0" smtClean="0"/>
              <a:t> between MW dispatch and LMP for a given SCED interval between </a:t>
            </a:r>
            <a:r>
              <a:rPr lang="en-US" sz="1600" u="sng" dirty="0" smtClean="0"/>
              <a:t>current Production SCED </a:t>
            </a:r>
            <a:r>
              <a:rPr lang="en-US" sz="1600" dirty="0" smtClean="0"/>
              <a:t>and </a:t>
            </a:r>
            <a:r>
              <a:rPr lang="en-US" sz="1600" u="sng" dirty="0" smtClean="0"/>
              <a:t>Real-Time Dispatch (RTD)</a:t>
            </a:r>
            <a:r>
              <a:rPr lang="en-US" sz="1600" dirty="0" smtClean="0"/>
              <a:t> may occur if ramp constraints are binding due to future conditions.</a:t>
            </a:r>
          </a:p>
          <a:p>
            <a:pPr marL="342900" lvl="0" indent="-342900">
              <a:buFont typeface="+mj-lt"/>
              <a:buAutoNum type="arabicPeriod"/>
            </a:pPr>
            <a:endParaRPr lang="en-US" sz="1600" b="1"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b="1" dirty="0" smtClean="0"/>
              <a:t>Phase-1: Summer 2012</a:t>
            </a:r>
            <a:endParaRPr lang="en-US" dirty="0" smtClean="0"/>
          </a:p>
        </p:txBody>
      </p:sp>
      <p:sp>
        <p:nvSpPr>
          <p:cNvPr id="5123" name="Date Placeholder 4"/>
          <p:cNvSpPr>
            <a:spLocks noGrp="1"/>
          </p:cNvSpPr>
          <p:nvPr>
            <p:ph type="dt" sz="quarter" idx="12"/>
          </p:nvPr>
        </p:nvSpPr>
        <p:spPr>
          <a:noFill/>
        </p:spPr>
        <p:txBody>
          <a:bodyPr/>
          <a:lstStyle/>
          <a:p>
            <a:pPr>
              <a:defRPr/>
            </a:pPr>
            <a:r>
              <a:rPr lang="en-US" dirty="0" smtClean="0"/>
              <a:t>November 28, 2011</a:t>
            </a:r>
            <a:endParaRPr lang="en-US" dirty="0"/>
          </a:p>
        </p:txBody>
      </p:sp>
      <p:sp>
        <p:nvSpPr>
          <p:cNvPr id="5124" name="Footer Placeholder 5"/>
          <p:cNvSpPr>
            <a:spLocks noGrp="1"/>
          </p:cNvSpPr>
          <p:nvPr>
            <p:ph type="ftr" sz="quarter" idx="11"/>
          </p:nvPr>
        </p:nvSpPr>
        <p:spPr>
          <a:xfrm>
            <a:off x="6248400" y="6324600"/>
            <a:ext cx="2514600" cy="457200"/>
          </a:xfrm>
          <a:noFill/>
        </p:spPr>
        <p:txBody>
          <a:bodyPr/>
          <a:lstStyle/>
          <a:p>
            <a:r>
              <a:rPr lang="en-US" dirty="0"/>
              <a:t> </a:t>
            </a:r>
          </a:p>
        </p:txBody>
      </p:sp>
      <p:cxnSp>
        <p:nvCxnSpPr>
          <p:cNvPr id="10" name="Elbow Connector 9"/>
          <p:cNvCxnSpPr/>
          <p:nvPr/>
        </p:nvCxnSpPr>
        <p:spPr>
          <a:xfrm flipV="1">
            <a:off x="1828800" y="2514600"/>
            <a:ext cx="920750" cy="615950"/>
          </a:xfrm>
          <a:prstGeom prst="bent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Elbow Connector 12"/>
          <p:cNvCxnSpPr/>
          <p:nvPr/>
        </p:nvCxnSpPr>
        <p:spPr>
          <a:xfrm>
            <a:off x="1835150" y="3124200"/>
            <a:ext cx="914400" cy="609600"/>
          </a:xfrm>
          <a:prstGeom prst="bent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743200" y="2209800"/>
            <a:ext cx="2209800" cy="646331"/>
          </a:xfrm>
          <a:prstGeom prst="rect">
            <a:avLst/>
          </a:prstGeom>
          <a:noFill/>
          <a:ln w="12700">
            <a:solidFill>
              <a:schemeClr val="tx1"/>
            </a:solidFill>
          </a:ln>
        </p:spPr>
        <p:txBody>
          <a:bodyPr wrap="square" rtlCol="0">
            <a:spAutoFit/>
          </a:bodyPr>
          <a:lstStyle/>
          <a:p>
            <a:r>
              <a:rPr lang="en-US" dirty="0" smtClean="0"/>
              <a:t>Current Production SCED</a:t>
            </a:r>
            <a:endParaRPr lang="en-US" dirty="0"/>
          </a:p>
        </p:txBody>
      </p:sp>
      <p:sp>
        <p:nvSpPr>
          <p:cNvPr id="17" name="TextBox 16"/>
          <p:cNvSpPr txBox="1"/>
          <p:nvPr/>
        </p:nvSpPr>
        <p:spPr>
          <a:xfrm>
            <a:off x="2743200" y="3544669"/>
            <a:ext cx="2286000" cy="646331"/>
          </a:xfrm>
          <a:prstGeom prst="rect">
            <a:avLst/>
          </a:prstGeom>
          <a:noFill/>
          <a:ln w="12700">
            <a:solidFill>
              <a:schemeClr val="tx1"/>
            </a:solidFill>
          </a:ln>
        </p:spPr>
        <p:txBody>
          <a:bodyPr wrap="square" rtlCol="0">
            <a:spAutoFit/>
          </a:bodyPr>
          <a:lstStyle/>
          <a:p>
            <a:r>
              <a:rPr lang="en-US" dirty="0" smtClean="0"/>
              <a:t>Real-Time Dispatch (RTD)</a:t>
            </a:r>
            <a:endParaRPr lang="en-US" dirty="0"/>
          </a:p>
        </p:txBody>
      </p:sp>
      <p:sp>
        <p:nvSpPr>
          <p:cNvPr id="18" name="TextBox 17"/>
          <p:cNvSpPr txBox="1"/>
          <p:nvPr/>
        </p:nvSpPr>
        <p:spPr>
          <a:xfrm>
            <a:off x="228600" y="2819400"/>
            <a:ext cx="1600200" cy="646331"/>
          </a:xfrm>
          <a:prstGeom prst="rect">
            <a:avLst/>
          </a:prstGeom>
          <a:noFill/>
          <a:ln w="12700">
            <a:solidFill>
              <a:schemeClr val="tx1"/>
            </a:solidFill>
          </a:ln>
        </p:spPr>
        <p:txBody>
          <a:bodyPr wrap="square" rtlCol="0">
            <a:spAutoFit/>
          </a:bodyPr>
          <a:lstStyle/>
          <a:p>
            <a:r>
              <a:rPr lang="en-US" dirty="0" smtClean="0"/>
              <a:t>Current SCED Inputs</a:t>
            </a:r>
            <a:endParaRPr lang="en-US" dirty="0"/>
          </a:p>
        </p:txBody>
      </p:sp>
      <p:sp>
        <p:nvSpPr>
          <p:cNvPr id="19" name="TextBox 18"/>
          <p:cNvSpPr txBox="1"/>
          <p:nvPr/>
        </p:nvSpPr>
        <p:spPr>
          <a:xfrm>
            <a:off x="152400" y="3733800"/>
            <a:ext cx="1676400" cy="923330"/>
          </a:xfrm>
          <a:prstGeom prst="rect">
            <a:avLst/>
          </a:prstGeom>
          <a:noFill/>
          <a:ln w="12700">
            <a:solidFill>
              <a:schemeClr val="tx1"/>
            </a:solidFill>
          </a:ln>
        </p:spPr>
        <p:txBody>
          <a:bodyPr wrap="square" rtlCol="0">
            <a:spAutoFit/>
          </a:bodyPr>
          <a:lstStyle/>
          <a:p>
            <a:r>
              <a:rPr lang="en-US" dirty="0" smtClean="0"/>
              <a:t>Additional “Look Ahead”</a:t>
            </a:r>
          </a:p>
          <a:p>
            <a:r>
              <a:rPr lang="en-US" dirty="0" smtClean="0"/>
              <a:t>Inputs</a:t>
            </a:r>
            <a:endParaRPr lang="en-US" dirty="0"/>
          </a:p>
        </p:txBody>
      </p:sp>
      <p:cxnSp>
        <p:nvCxnSpPr>
          <p:cNvPr id="20" name="Elbow Connector 19"/>
          <p:cNvCxnSpPr/>
          <p:nvPr/>
        </p:nvCxnSpPr>
        <p:spPr>
          <a:xfrm flipV="1">
            <a:off x="1828800" y="3962400"/>
            <a:ext cx="914400" cy="234950"/>
          </a:xfrm>
          <a:prstGeom prst="bentConnector3">
            <a:avLst>
              <a:gd name="adj1" fmla="val 50000"/>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5029200" y="3886200"/>
            <a:ext cx="15240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334000" y="2048470"/>
            <a:ext cx="2819400" cy="923330"/>
          </a:xfrm>
          <a:prstGeom prst="rect">
            <a:avLst/>
          </a:prstGeom>
          <a:noFill/>
          <a:ln w="12700">
            <a:solidFill>
              <a:schemeClr val="tx1"/>
            </a:solidFill>
          </a:ln>
        </p:spPr>
        <p:txBody>
          <a:bodyPr wrap="square" rtlCol="0">
            <a:spAutoFit/>
          </a:bodyPr>
          <a:lstStyle/>
          <a:p>
            <a:r>
              <a:rPr lang="en-US" b="1" u="sng" dirty="0" smtClean="0"/>
              <a:t>Binding</a:t>
            </a:r>
            <a:r>
              <a:rPr lang="en-US" dirty="0" smtClean="0"/>
              <a:t> MW Dispatch &amp; </a:t>
            </a:r>
            <a:r>
              <a:rPr lang="en-US" b="1" u="sng" dirty="0" smtClean="0"/>
              <a:t>Binding</a:t>
            </a:r>
            <a:r>
              <a:rPr lang="en-US" dirty="0" smtClean="0"/>
              <a:t> Prices for </a:t>
            </a:r>
          </a:p>
          <a:p>
            <a:r>
              <a:rPr lang="en-US" dirty="0" smtClean="0"/>
              <a:t>SCED interval T</a:t>
            </a:r>
            <a:endParaRPr lang="en-US" dirty="0"/>
          </a:p>
        </p:txBody>
      </p:sp>
      <p:sp>
        <p:nvSpPr>
          <p:cNvPr id="33" name="TextBox 32"/>
          <p:cNvSpPr txBox="1"/>
          <p:nvPr/>
        </p:nvSpPr>
        <p:spPr>
          <a:xfrm>
            <a:off x="5181600" y="3420070"/>
            <a:ext cx="3962400" cy="1200329"/>
          </a:xfrm>
          <a:prstGeom prst="rect">
            <a:avLst/>
          </a:prstGeom>
          <a:noFill/>
          <a:ln w="12700">
            <a:solidFill>
              <a:schemeClr val="tx1"/>
            </a:solidFill>
          </a:ln>
        </p:spPr>
        <p:txBody>
          <a:bodyPr wrap="square" rtlCol="0">
            <a:spAutoFit/>
          </a:bodyPr>
          <a:lstStyle/>
          <a:p>
            <a:r>
              <a:rPr lang="en-US" b="1" u="sng" dirty="0" smtClean="0"/>
              <a:t>Advisory/Indicative</a:t>
            </a:r>
            <a:r>
              <a:rPr lang="en-US" dirty="0" smtClean="0"/>
              <a:t> MW Dispatch &amp; </a:t>
            </a:r>
          </a:p>
          <a:p>
            <a:r>
              <a:rPr lang="en-US" b="1" u="sng" dirty="0" smtClean="0"/>
              <a:t>Advisory/Indicative</a:t>
            </a:r>
            <a:r>
              <a:rPr lang="en-US" dirty="0" smtClean="0"/>
              <a:t> Prices (LMP only) for </a:t>
            </a:r>
          </a:p>
          <a:p>
            <a:r>
              <a:rPr lang="en-US" dirty="0" smtClean="0"/>
              <a:t>SCED interval T+5, …T+60</a:t>
            </a:r>
            <a:endParaRPr lang="en-US" dirty="0"/>
          </a:p>
        </p:txBody>
      </p:sp>
      <p:cxnSp>
        <p:nvCxnSpPr>
          <p:cNvPr id="37" name="Straight Arrow Connector 36"/>
          <p:cNvCxnSpPr/>
          <p:nvPr/>
        </p:nvCxnSpPr>
        <p:spPr>
          <a:xfrm>
            <a:off x="4953000" y="2514600"/>
            <a:ext cx="38100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5791200" y="1219200"/>
            <a:ext cx="1905000" cy="369332"/>
          </a:xfrm>
          <a:prstGeom prst="rect">
            <a:avLst/>
          </a:prstGeom>
          <a:noFill/>
          <a:ln w="12700">
            <a:solidFill>
              <a:schemeClr val="tx1"/>
            </a:solidFill>
          </a:ln>
        </p:spPr>
        <p:txBody>
          <a:bodyPr wrap="square" rtlCol="0" anchor="ctr" anchorCtr="1">
            <a:spAutoFit/>
          </a:bodyPr>
          <a:lstStyle/>
          <a:p>
            <a:r>
              <a:rPr lang="en-US" dirty="0" smtClean="0"/>
              <a:t>ICCP &amp; MIS</a:t>
            </a:r>
            <a:endParaRPr lang="en-US" dirty="0"/>
          </a:p>
        </p:txBody>
      </p:sp>
      <p:cxnSp>
        <p:nvCxnSpPr>
          <p:cNvPr id="48" name="Straight Arrow Connector 47"/>
          <p:cNvCxnSpPr>
            <a:stCxn id="32" idx="0"/>
            <a:endCxn id="38" idx="2"/>
          </p:cNvCxnSpPr>
          <p:nvPr/>
        </p:nvCxnSpPr>
        <p:spPr>
          <a:xfrm flipV="1">
            <a:off x="6743700" y="1588532"/>
            <a:ext cx="0" cy="4599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6096000" y="5193268"/>
            <a:ext cx="1905000" cy="369332"/>
          </a:xfrm>
          <a:prstGeom prst="rect">
            <a:avLst/>
          </a:prstGeom>
          <a:noFill/>
          <a:ln w="12700">
            <a:solidFill>
              <a:schemeClr val="tx1"/>
            </a:solidFill>
          </a:ln>
        </p:spPr>
        <p:txBody>
          <a:bodyPr wrap="square" rtlCol="0" anchor="ctr" anchorCtr="1">
            <a:spAutoFit/>
          </a:bodyPr>
          <a:lstStyle/>
          <a:p>
            <a:r>
              <a:rPr lang="en-US" dirty="0" smtClean="0"/>
              <a:t>MIS</a:t>
            </a:r>
            <a:endParaRPr lang="en-US" dirty="0"/>
          </a:p>
        </p:txBody>
      </p:sp>
      <p:cxnSp>
        <p:nvCxnSpPr>
          <p:cNvPr id="64" name="Straight Arrow Connector 63"/>
          <p:cNvCxnSpPr/>
          <p:nvPr/>
        </p:nvCxnSpPr>
        <p:spPr>
          <a:xfrm>
            <a:off x="7010400" y="4648200"/>
            <a:ext cx="0" cy="5334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Footer Placeholder 5"/>
          <p:cNvSpPr>
            <a:spLocks noGrp="1"/>
          </p:cNvSpPr>
          <p:nvPr>
            <p:ph type="ftr" sz="quarter" idx="11"/>
          </p:nvPr>
        </p:nvSpPr>
        <p:spPr>
          <a:noFill/>
        </p:spPr>
        <p:txBody>
          <a:bodyPr/>
          <a:lstStyle/>
          <a:p>
            <a:r>
              <a:rPr lang="en-US" dirty="0"/>
              <a:t> </a:t>
            </a:r>
          </a:p>
        </p:txBody>
      </p:sp>
      <p:sp>
        <p:nvSpPr>
          <p:cNvPr id="5123" name="Date Placeholder 4"/>
          <p:cNvSpPr>
            <a:spLocks noGrp="1"/>
          </p:cNvSpPr>
          <p:nvPr>
            <p:ph type="dt" sz="half" idx="12"/>
          </p:nvPr>
        </p:nvSpPr>
        <p:spPr>
          <a:noFill/>
        </p:spPr>
        <p:txBody>
          <a:bodyPr/>
          <a:lstStyle/>
          <a:p>
            <a:pPr>
              <a:defRPr/>
            </a:pPr>
            <a:r>
              <a:rPr lang="en-US" dirty="0" smtClean="0"/>
              <a:t>November 28, 2011</a:t>
            </a:r>
            <a:endParaRPr lang="en-US" dirty="0"/>
          </a:p>
        </p:txBody>
      </p:sp>
      <p:sp>
        <p:nvSpPr>
          <p:cNvPr id="5122" name="Title 1"/>
          <p:cNvSpPr>
            <a:spLocks noGrp="1"/>
          </p:cNvSpPr>
          <p:nvPr>
            <p:ph type="title" idx="4294967295"/>
          </p:nvPr>
        </p:nvSpPr>
        <p:spPr>
          <a:xfrm>
            <a:off x="0" y="0"/>
            <a:ext cx="8686800" cy="685800"/>
          </a:xfrm>
        </p:spPr>
        <p:txBody>
          <a:bodyPr/>
          <a:lstStyle/>
          <a:p>
            <a:r>
              <a:rPr lang="en-US" dirty="0" smtClean="0"/>
              <a:t>Comparison of Current SCED And Real-Time Dispatch (RTD) Concepts</a:t>
            </a:r>
          </a:p>
        </p:txBody>
      </p:sp>
      <p:sp>
        <p:nvSpPr>
          <p:cNvPr id="1042"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6" name="Rectangle 2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8" name="Rectangle 2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0" name="Rectangle 2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2" name="Rectangle 2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3" name="Rectangle 29"/>
          <p:cNvSpPr>
            <a:spLocks noChangeArrowheads="1"/>
          </p:cNvSpPr>
          <p:nvPr/>
        </p:nvSpPr>
        <p:spPr bwMode="auto">
          <a:xfrm>
            <a:off x="0"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55" name="Rectangle 3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6" name="Rectangle 32"/>
          <p:cNvSpPr>
            <a:spLocks noChangeArrowheads="1"/>
          </p:cNvSpPr>
          <p:nvPr/>
        </p:nvSpPr>
        <p:spPr bwMode="auto">
          <a:xfrm>
            <a:off x="0"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58"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9" name="Rectangle 35"/>
          <p:cNvSpPr>
            <a:spLocks noChangeArrowheads="1"/>
          </p:cNvSpPr>
          <p:nvPr/>
        </p:nvSpPr>
        <p:spPr bwMode="auto">
          <a:xfrm>
            <a:off x="0"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61" name="Rectangle 3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62" name="Rectangle 38"/>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64" name="Rectangle 4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5298" name="Object 2"/>
          <p:cNvGraphicFramePr>
            <a:graphicFrameLocks noChangeAspect="1"/>
          </p:cNvGraphicFramePr>
          <p:nvPr/>
        </p:nvGraphicFramePr>
        <p:xfrm>
          <a:off x="238125" y="1068388"/>
          <a:ext cx="8882063" cy="5011737"/>
        </p:xfrm>
        <a:graphic>
          <a:graphicData uri="http://schemas.openxmlformats.org/presentationml/2006/ole">
            <p:oleObj spid="_x0000_s55298" name="Document" r:id="rId3" imgW="5997342" imgH="3382362" progId="Word.Document.12">
              <p:embed/>
            </p:oleObj>
          </a:graphicData>
        </a:graphic>
      </p:graphicFrame>
      <p:sp>
        <p:nvSpPr>
          <p:cNvPr id="22" name="TextBox 21"/>
          <p:cNvSpPr txBox="1"/>
          <p:nvPr/>
        </p:nvSpPr>
        <p:spPr>
          <a:xfrm>
            <a:off x="0" y="5715000"/>
            <a:ext cx="8839200" cy="646331"/>
          </a:xfrm>
          <a:prstGeom prst="rect">
            <a:avLst/>
          </a:prstGeom>
          <a:noFill/>
        </p:spPr>
        <p:txBody>
          <a:bodyPr wrap="square" rtlCol="0">
            <a:spAutoFit/>
          </a:bodyPr>
          <a:lstStyle/>
          <a:p>
            <a:r>
              <a:rPr lang="en-US" dirty="0" smtClean="0"/>
              <a:t>Note that in RTD, the multi-interval dispatch run is followed by a single interval SCED for each interval in the optimization period.</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Footer Placeholder 5"/>
          <p:cNvSpPr>
            <a:spLocks noGrp="1"/>
          </p:cNvSpPr>
          <p:nvPr>
            <p:ph type="ftr" sz="quarter" idx="11"/>
          </p:nvPr>
        </p:nvSpPr>
        <p:spPr>
          <a:noFill/>
        </p:spPr>
        <p:txBody>
          <a:bodyPr/>
          <a:lstStyle/>
          <a:p>
            <a:r>
              <a:rPr lang="en-US" dirty="0"/>
              <a:t> </a:t>
            </a:r>
          </a:p>
        </p:txBody>
      </p:sp>
      <p:sp>
        <p:nvSpPr>
          <p:cNvPr id="5123" name="Date Placeholder 4"/>
          <p:cNvSpPr>
            <a:spLocks noGrp="1"/>
          </p:cNvSpPr>
          <p:nvPr>
            <p:ph type="dt" sz="half" idx="12"/>
          </p:nvPr>
        </p:nvSpPr>
        <p:spPr>
          <a:noFill/>
        </p:spPr>
        <p:txBody>
          <a:bodyPr/>
          <a:lstStyle/>
          <a:p>
            <a:pPr>
              <a:defRPr/>
            </a:pPr>
            <a:r>
              <a:rPr lang="en-US" dirty="0" smtClean="0"/>
              <a:t>November 28, 2011</a:t>
            </a:r>
            <a:endParaRPr lang="en-US" dirty="0"/>
          </a:p>
        </p:txBody>
      </p:sp>
      <p:sp>
        <p:nvSpPr>
          <p:cNvPr id="5122" name="Title 1"/>
          <p:cNvSpPr>
            <a:spLocks noGrp="1"/>
          </p:cNvSpPr>
          <p:nvPr>
            <p:ph type="title" idx="4294967295"/>
          </p:nvPr>
        </p:nvSpPr>
        <p:spPr>
          <a:xfrm>
            <a:off x="0" y="0"/>
            <a:ext cx="8686800" cy="685800"/>
          </a:xfrm>
        </p:spPr>
        <p:txBody>
          <a:bodyPr/>
          <a:lstStyle/>
          <a:p>
            <a:r>
              <a:rPr lang="en-US" dirty="0" smtClean="0"/>
              <a:t>Comparison of Current SCED And Real-Time Dispatch (RTD)</a:t>
            </a:r>
            <a:br>
              <a:rPr lang="en-US" dirty="0" smtClean="0"/>
            </a:br>
            <a:r>
              <a:rPr lang="en-US" b="1" dirty="0" smtClean="0"/>
              <a:t>Ramp Constraints: LMP, Base Point, Offer Price Relationship</a:t>
            </a:r>
            <a:endParaRPr lang="en-US" dirty="0" smtClean="0"/>
          </a:p>
        </p:txBody>
      </p:sp>
      <p:sp>
        <p:nvSpPr>
          <p:cNvPr id="1042"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4"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6" name="Rectangle 2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8" name="Rectangle 2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0" name="Rectangle 2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2" name="Rectangle 2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3" name="Rectangle 29"/>
          <p:cNvSpPr>
            <a:spLocks noChangeArrowheads="1"/>
          </p:cNvSpPr>
          <p:nvPr/>
        </p:nvSpPr>
        <p:spPr bwMode="auto">
          <a:xfrm>
            <a:off x="0"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55" name="Rectangle 3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56" name="Rectangle 32"/>
          <p:cNvSpPr>
            <a:spLocks noChangeArrowheads="1"/>
          </p:cNvSpPr>
          <p:nvPr/>
        </p:nvSpPr>
        <p:spPr bwMode="auto">
          <a:xfrm>
            <a:off x="0"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59" name="Rectangle 35"/>
          <p:cNvSpPr>
            <a:spLocks noChangeArrowheads="1"/>
          </p:cNvSpPr>
          <p:nvPr/>
        </p:nvSpPr>
        <p:spPr bwMode="auto">
          <a:xfrm>
            <a:off x="0"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62" name="Rectangle 38"/>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64" name="Rectangle 4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 name="Table 19"/>
          <p:cNvGraphicFramePr>
            <a:graphicFrameLocks noGrp="1"/>
          </p:cNvGraphicFramePr>
          <p:nvPr/>
        </p:nvGraphicFramePr>
        <p:xfrm>
          <a:off x="304800" y="762000"/>
          <a:ext cx="8686801" cy="5120640"/>
        </p:xfrm>
        <a:graphic>
          <a:graphicData uri="http://schemas.openxmlformats.org/drawingml/2006/table">
            <a:tbl>
              <a:tblPr firstRow="1" bandRow="1">
                <a:tableStyleId>{5C22544A-7EE6-4342-B048-85BDC9FD1C3A}</a:tableStyleId>
              </a:tblPr>
              <a:tblGrid>
                <a:gridCol w="930729"/>
                <a:gridCol w="3024868"/>
                <a:gridCol w="4731204"/>
              </a:tblGrid>
              <a:tr h="370840">
                <a:tc>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smtClean="0">
                          <a:solidFill>
                            <a:schemeClr val="tx1"/>
                          </a:solidFill>
                        </a:rPr>
                        <a:t>Current SCED</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smtClean="0">
                          <a:solidFill>
                            <a:schemeClr val="tx1"/>
                          </a:solidFill>
                        </a:rPr>
                        <a:t>Real-Time Dispatch (RTD)</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229360">
                <a:tc rowSpan="2">
                  <a:txBody>
                    <a:bodyPr/>
                    <a:lstStyle/>
                    <a:p>
                      <a:r>
                        <a:rPr lang="en-US" sz="1400" dirty="0" smtClean="0">
                          <a:solidFill>
                            <a:schemeClr val="tx1"/>
                          </a:solidFill>
                        </a:rPr>
                        <a:t>UP ramp limited</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r>
                        <a:rPr lang="en-US" sz="1400" dirty="0" smtClean="0">
                          <a:solidFill>
                            <a:schemeClr val="tx1"/>
                          </a:solidFill>
                        </a:rPr>
                        <a:t>a) Base Point = HDL</a:t>
                      </a:r>
                    </a:p>
                    <a:p>
                      <a:endParaRPr lang="en-US" sz="1400" dirty="0" smtClean="0">
                        <a:solidFill>
                          <a:schemeClr val="tx1"/>
                        </a:solidFill>
                      </a:endParaRPr>
                    </a:p>
                    <a:p>
                      <a:r>
                        <a:rPr lang="en-US" sz="1400" dirty="0" smtClean="0">
                          <a:solidFill>
                            <a:schemeClr val="tx1"/>
                          </a:solidFill>
                        </a:rPr>
                        <a:t>b) LMP &gt;= Offer </a:t>
                      </a:r>
                      <a:r>
                        <a:rPr lang="en-US" sz="1400" dirty="0" err="1" smtClean="0">
                          <a:solidFill>
                            <a:schemeClr val="tx1"/>
                          </a:solidFill>
                        </a:rPr>
                        <a:t>Price@Base</a:t>
                      </a:r>
                      <a:r>
                        <a:rPr lang="en-US" sz="1400" dirty="0" smtClean="0">
                          <a:solidFill>
                            <a:schemeClr val="tx1"/>
                          </a:solidFill>
                        </a:rPr>
                        <a:t> Point</a:t>
                      </a:r>
                    </a:p>
                    <a:p>
                      <a:endParaRPr lang="en-US" sz="1400" dirty="0" smtClean="0">
                        <a:solidFill>
                          <a:schemeClr val="tx1"/>
                        </a:solidFill>
                      </a:endParaRPr>
                    </a:p>
                    <a:p>
                      <a:r>
                        <a:rPr lang="en-US" sz="1400" dirty="0" smtClean="0">
                          <a:solidFill>
                            <a:schemeClr val="tx1"/>
                          </a:solidFill>
                        </a:rPr>
                        <a:t>c)</a:t>
                      </a:r>
                      <a:r>
                        <a:rPr lang="en-US" sz="1400" baseline="0" dirty="0" smtClean="0">
                          <a:solidFill>
                            <a:schemeClr val="tx1"/>
                          </a:solidFill>
                        </a:rPr>
                        <a:t> </a:t>
                      </a:r>
                      <a:r>
                        <a:rPr lang="en-US" sz="1400" dirty="0" smtClean="0">
                          <a:solidFill>
                            <a:schemeClr val="tx1"/>
                          </a:solidFill>
                        </a:rPr>
                        <a:t>Incentive to increase</a:t>
                      </a:r>
                      <a:r>
                        <a:rPr lang="en-US" sz="1400" baseline="0" dirty="0" smtClean="0">
                          <a:solidFill>
                            <a:schemeClr val="tx1"/>
                          </a:solidFill>
                        </a:rPr>
                        <a:t> output</a:t>
                      </a:r>
                    </a:p>
                    <a:p>
                      <a:endParaRPr lang="en-US" sz="1400" baseline="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400" dirty="0" smtClean="0">
                          <a:solidFill>
                            <a:schemeClr val="tx1"/>
                          </a:solidFill>
                        </a:rPr>
                        <a:t>a)</a:t>
                      </a:r>
                      <a:r>
                        <a:rPr lang="en-US" sz="1400" baseline="0" dirty="0" smtClean="0">
                          <a:solidFill>
                            <a:schemeClr val="tx1"/>
                          </a:solidFill>
                        </a:rPr>
                        <a:t> </a:t>
                      </a:r>
                      <a:r>
                        <a:rPr lang="en-US" sz="1400" dirty="0" smtClean="0">
                          <a:solidFill>
                            <a:schemeClr val="tx1"/>
                          </a:solidFill>
                        </a:rPr>
                        <a:t>Resource UP ramp</a:t>
                      </a:r>
                      <a:r>
                        <a:rPr lang="en-US" sz="1400" baseline="0" dirty="0" smtClean="0">
                          <a:solidFill>
                            <a:schemeClr val="tx1"/>
                          </a:solidFill>
                        </a:rPr>
                        <a:t> constraint binding</a:t>
                      </a:r>
                    </a:p>
                    <a:p>
                      <a:endParaRPr lang="en-US" sz="1400" baseline="0" dirty="0" smtClean="0">
                        <a:solidFill>
                          <a:schemeClr val="tx1"/>
                        </a:solidFill>
                      </a:endParaRPr>
                    </a:p>
                    <a:p>
                      <a:r>
                        <a:rPr lang="en-US" sz="1400" dirty="0" smtClean="0">
                          <a:solidFill>
                            <a:schemeClr val="tx1"/>
                          </a:solidFill>
                        </a:rPr>
                        <a:t>b) LMP &gt;= Offer </a:t>
                      </a:r>
                      <a:r>
                        <a:rPr lang="en-US" sz="1400" dirty="0" err="1" smtClean="0">
                          <a:solidFill>
                            <a:schemeClr val="tx1"/>
                          </a:solidFill>
                        </a:rPr>
                        <a:t>Price@Base</a:t>
                      </a:r>
                      <a:r>
                        <a:rPr lang="en-US" sz="1400" dirty="0" smtClean="0">
                          <a:solidFill>
                            <a:schemeClr val="tx1"/>
                          </a:solidFill>
                        </a:rPr>
                        <a:t> Point</a:t>
                      </a:r>
                    </a:p>
                    <a:p>
                      <a:endParaRPr lang="en-US" sz="1400" dirty="0" smtClean="0">
                        <a:solidFill>
                          <a:schemeClr val="tx1"/>
                        </a:solidFill>
                      </a:endParaRPr>
                    </a:p>
                    <a:p>
                      <a:r>
                        <a:rPr lang="en-US" sz="1400" dirty="0" smtClean="0">
                          <a:solidFill>
                            <a:schemeClr val="tx1"/>
                          </a:solidFill>
                        </a:rPr>
                        <a:t>c)</a:t>
                      </a:r>
                      <a:r>
                        <a:rPr lang="en-US" sz="1400" baseline="0" dirty="0" smtClean="0">
                          <a:solidFill>
                            <a:schemeClr val="tx1"/>
                          </a:solidFill>
                        </a:rPr>
                        <a:t> </a:t>
                      </a:r>
                      <a:r>
                        <a:rPr lang="en-US" sz="1400" dirty="0" smtClean="0">
                          <a:solidFill>
                            <a:schemeClr val="tx1"/>
                          </a:solidFill>
                        </a:rPr>
                        <a:t>Incentive to increase</a:t>
                      </a:r>
                      <a:r>
                        <a:rPr lang="en-US" sz="1400" baseline="0" dirty="0" smtClean="0">
                          <a:solidFill>
                            <a:schemeClr val="tx1"/>
                          </a:solidFill>
                        </a:rPr>
                        <a:t> output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vMerge="1">
                  <a:txBody>
                    <a:bodyPr/>
                    <a:lstStyle/>
                    <a:p>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42900" indent="-342900">
                        <a:buAutoNum type="alphaLcParenR"/>
                      </a:pPr>
                      <a:r>
                        <a:rPr lang="en-US" sz="1400" dirty="0" smtClean="0">
                          <a:solidFill>
                            <a:schemeClr val="tx1"/>
                          </a:solidFill>
                        </a:rPr>
                        <a:t>Resource</a:t>
                      </a:r>
                      <a:r>
                        <a:rPr lang="en-US" sz="1400" baseline="0" dirty="0" smtClean="0">
                          <a:solidFill>
                            <a:schemeClr val="tx1"/>
                          </a:solidFill>
                        </a:rPr>
                        <a:t> UP ramp constraint binding</a:t>
                      </a:r>
                    </a:p>
                    <a:p>
                      <a:pPr marL="342900" indent="-342900">
                        <a:buAutoNum type="alphaLcParenR"/>
                      </a:pPr>
                      <a:endParaRPr lang="en-US" sz="1400" baseline="0" dirty="0" smtClean="0">
                        <a:solidFill>
                          <a:schemeClr val="tx1"/>
                        </a:solidFill>
                      </a:endParaRPr>
                    </a:p>
                    <a:p>
                      <a:pPr marL="342900" indent="-342900">
                        <a:buAutoNum type="alphaLcParenR"/>
                      </a:pPr>
                      <a:r>
                        <a:rPr lang="en-US" sz="1400" baseline="0" dirty="0" smtClean="0">
                          <a:solidFill>
                            <a:schemeClr val="tx1"/>
                          </a:solidFill>
                        </a:rPr>
                        <a:t>LMP &lt;= Offer </a:t>
                      </a:r>
                      <a:r>
                        <a:rPr lang="en-US" sz="1400" baseline="0" dirty="0" err="1" smtClean="0">
                          <a:solidFill>
                            <a:schemeClr val="tx1"/>
                          </a:solidFill>
                        </a:rPr>
                        <a:t>Price@Base</a:t>
                      </a:r>
                      <a:r>
                        <a:rPr lang="en-US" sz="1400" baseline="0" dirty="0" smtClean="0">
                          <a:solidFill>
                            <a:schemeClr val="tx1"/>
                          </a:solidFill>
                        </a:rPr>
                        <a:t> Point</a:t>
                      </a:r>
                    </a:p>
                    <a:p>
                      <a:pPr marL="342900" indent="-342900">
                        <a:buAutoNum type="alphaLcParenR"/>
                      </a:pPr>
                      <a:endParaRPr lang="en-US" sz="1400" baseline="0" dirty="0" smtClean="0">
                        <a:solidFill>
                          <a:schemeClr val="tx1"/>
                        </a:solidFill>
                      </a:endParaRPr>
                    </a:p>
                    <a:p>
                      <a:pPr marL="342900" indent="-342900">
                        <a:buAutoNum type="alphaLcParenR"/>
                      </a:pPr>
                      <a:r>
                        <a:rPr lang="en-US" sz="1400" baseline="0" dirty="0" smtClean="0">
                          <a:solidFill>
                            <a:schemeClr val="tx1"/>
                          </a:solidFill>
                        </a:rPr>
                        <a:t>Dispatched ABOVE economical level</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1203960">
                <a:tc rowSpan="2">
                  <a:txBody>
                    <a:bodyPr/>
                    <a:lstStyle/>
                    <a:p>
                      <a:r>
                        <a:rPr lang="en-US" sz="1400" dirty="0" smtClean="0">
                          <a:solidFill>
                            <a:schemeClr val="tx1"/>
                          </a:solidFill>
                        </a:rPr>
                        <a:t>DOWN ramp limited</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r>
                        <a:rPr lang="en-US" sz="1400" baseline="0" dirty="0" smtClean="0">
                          <a:solidFill>
                            <a:schemeClr val="tx1"/>
                          </a:solidFill>
                        </a:rPr>
                        <a:t>a) Base Point = LDL</a:t>
                      </a:r>
                    </a:p>
                    <a:p>
                      <a:endParaRPr lang="en-US" sz="1400" baseline="0" dirty="0" smtClean="0">
                        <a:solidFill>
                          <a:schemeClr val="tx1"/>
                        </a:solidFill>
                      </a:endParaRPr>
                    </a:p>
                    <a:p>
                      <a:r>
                        <a:rPr lang="en-US" sz="1400" baseline="0" dirty="0" smtClean="0">
                          <a:solidFill>
                            <a:schemeClr val="tx1"/>
                          </a:solidFill>
                        </a:rPr>
                        <a:t>b) LMP &lt;= Offer </a:t>
                      </a:r>
                      <a:r>
                        <a:rPr lang="en-US" sz="1400" baseline="0" dirty="0" err="1" smtClean="0">
                          <a:solidFill>
                            <a:schemeClr val="tx1"/>
                          </a:solidFill>
                        </a:rPr>
                        <a:t>Price@Base</a:t>
                      </a:r>
                      <a:r>
                        <a:rPr lang="en-US" sz="1400" baseline="0" dirty="0" smtClean="0">
                          <a:solidFill>
                            <a:schemeClr val="tx1"/>
                          </a:solidFill>
                        </a:rPr>
                        <a:t> Point</a:t>
                      </a:r>
                    </a:p>
                    <a:p>
                      <a:endParaRPr lang="en-US" sz="1400" baseline="0" dirty="0" smtClean="0">
                        <a:solidFill>
                          <a:schemeClr val="tx1"/>
                        </a:solidFill>
                      </a:endParaRPr>
                    </a:p>
                    <a:p>
                      <a:r>
                        <a:rPr lang="en-US" sz="1400" baseline="0" dirty="0" smtClean="0">
                          <a:solidFill>
                            <a:schemeClr val="tx1"/>
                          </a:solidFill>
                        </a:rPr>
                        <a:t>c) Incentive to decrease output MW</a:t>
                      </a:r>
                      <a:endParaRPr lang="en-US" sz="1400" dirty="0" smtClean="0">
                        <a:solidFill>
                          <a:schemeClr val="tx1"/>
                        </a:solidFill>
                      </a:endParaRPr>
                    </a:p>
                    <a:p>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42900" indent="-342900">
                        <a:buAutoNum type="alphaLcParenR"/>
                      </a:pPr>
                      <a:r>
                        <a:rPr lang="en-US" sz="1400" dirty="0" smtClean="0">
                          <a:solidFill>
                            <a:schemeClr val="tx1"/>
                          </a:solidFill>
                        </a:rPr>
                        <a:t>Resource</a:t>
                      </a:r>
                      <a:r>
                        <a:rPr lang="en-US" sz="1400" baseline="0" dirty="0" smtClean="0">
                          <a:solidFill>
                            <a:schemeClr val="tx1"/>
                          </a:solidFill>
                        </a:rPr>
                        <a:t> DOWN ramp constraint binding</a:t>
                      </a:r>
                    </a:p>
                    <a:p>
                      <a:pPr marL="342900" indent="-342900">
                        <a:buAutoNum type="alphaLcParenR"/>
                      </a:pPr>
                      <a:endParaRPr lang="en-US" sz="1400" baseline="0" dirty="0" smtClean="0">
                        <a:solidFill>
                          <a:schemeClr val="tx1"/>
                        </a:solidFill>
                      </a:endParaRPr>
                    </a:p>
                    <a:p>
                      <a:pPr marL="342900" indent="-342900">
                        <a:buAutoNum type="alphaLcParenR"/>
                      </a:pPr>
                      <a:r>
                        <a:rPr lang="en-US" sz="1400" baseline="0" dirty="0" smtClean="0">
                          <a:solidFill>
                            <a:schemeClr val="tx1"/>
                          </a:solidFill>
                        </a:rPr>
                        <a:t>LMP &lt;=Offer </a:t>
                      </a:r>
                      <a:r>
                        <a:rPr lang="en-US" sz="1400" baseline="0" dirty="0" err="1" smtClean="0">
                          <a:solidFill>
                            <a:schemeClr val="tx1"/>
                          </a:solidFill>
                        </a:rPr>
                        <a:t>Price@Base</a:t>
                      </a:r>
                      <a:r>
                        <a:rPr lang="en-US" sz="1400" baseline="0" dirty="0" smtClean="0">
                          <a:solidFill>
                            <a:schemeClr val="tx1"/>
                          </a:solidFill>
                        </a:rPr>
                        <a:t> Point</a:t>
                      </a:r>
                    </a:p>
                    <a:p>
                      <a:pPr marL="342900" indent="-342900">
                        <a:buAutoNum type="alphaLcParenR"/>
                      </a:pPr>
                      <a:endParaRPr lang="en-US" sz="1400" baseline="0" dirty="0" smtClean="0">
                        <a:solidFill>
                          <a:schemeClr val="tx1"/>
                        </a:solidFill>
                      </a:endParaRPr>
                    </a:p>
                    <a:p>
                      <a:pPr marL="342900" indent="-342900">
                        <a:buAutoNum type="alphaLcParenR"/>
                      </a:pPr>
                      <a:r>
                        <a:rPr lang="en-US" sz="1400" baseline="0" dirty="0" smtClean="0">
                          <a:solidFill>
                            <a:schemeClr val="tx1"/>
                          </a:solidFill>
                        </a:rPr>
                        <a:t>Incentive to decrease output</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vMerge="1">
                  <a:txBody>
                    <a:bodyPr/>
                    <a:lstStyle/>
                    <a:p>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42900" indent="-342900">
                        <a:buAutoNum type="alphaLcParenR"/>
                      </a:pPr>
                      <a:r>
                        <a:rPr lang="en-US" sz="1400" dirty="0" smtClean="0">
                          <a:solidFill>
                            <a:schemeClr val="tx1"/>
                          </a:solidFill>
                        </a:rPr>
                        <a:t>Resource</a:t>
                      </a:r>
                      <a:r>
                        <a:rPr lang="en-US" sz="1400" baseline="0" dirty="0" smtClean="0">
                          <a:solidFill>
                            <a:schemeClr val="tx1"/>
                          </a:solidFill>
                        </a:rPr>
                        <a:t> DOWN ramp constraint binding</a:t>
                      </a:r>
                    </a:p>
                    <a:p>
                      <a:pPr marL="342900" indent="-342900">
                        <a:buAutoNum type="alphaLcParenR"/>
                      </a:pPr>
                      <a:endParaRPr lang="en-US" sz="1400" baseline="0" dirty="0" smtClean="0">
                        <a:solidFill>
                          <a:schemeClr val="tx1"/>
                        </a:solidFill>
                      </a:endParaRPr>
                    </a:p>
                    <a:p>
                      <a:pPr marL="342900" indent="-342900">
                        <a:buAutoNum type="alphaLcParenR"/>
                      </a:pPr>
                      <a:r>
                        <a:rPr lang="en-US" sz="1400" baseline="0" dirty="0" smtClean="0">
                          <a:solidFill>
                            <a:schemeClr val="tx1"/>
                          </a:solidFill>
                        </a:rPr>
                        <a:t>LMP &gt;=Offer </a:t>
                      </a:r>
                      <a:r>
                        <a:rPr lang="en-US" sz="1400" baseline="0" dirty="0" err="1" smtClean="0">
                          <a:solidFill>
                            <a:schemeClr val="tx1"/>
                          </a:solidFill>
                        </a:rPr>
                        <a:t>Price@Base</a:t>
                      </a:r>
                      <a:r>
                        <a:rPr lang="en-US" sz="1400" baseline="0" dirty="0" smtClean="0">
                          <a:solidFill>
                            <a:schemeClr val="tx1"/>
                          </a:solidFill>
                        </a:rPr>
                        <a:t> Point</a:t>
                      </a:r>
                    </a:p>
                    <a:p>
                      <a:pPr marL="342900" indent="-342900">
                        <a:buAutoNum type="alphaLcParenR"/>
                      </a:pPr>
                      <a:endParaRPr lang="en-US" sz="1400" baseline="0" dirty="0" smtClean="0">
                        <a:solidFill>
                          <a:schemeClr val="tx1"/>
                        </a:solidFill>
                      </a:endParaRPr>
                    </a:p>
                    <a:p>
                      <a:pPr marL="342900" indent="-342900">
                        <a:buAutoNum type="alphaLcParenR"/>
                      </a:pPr>
                      <a:r>
                        <a:rPr lang="en-US" sz="1400" baseline="0" dirty="0" smtClean="0">
                          <a:solidFill>
                            <a:schemeClr val="tx1"/>
                          </a:solidFill>
                        </a:rPr>
                        <a:t>Dispatched BELOW economical level</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chor="ctr"/>
          <a:lstStyle/>
          <a:p>
            <a:pPr algn="ctr">
              <a:buNone/>
            </a:pPr>
            <a:r>
              <a:rPr lang="en-US" sz="4000" dirty="0" smtClean="0"/>
              <a:t>Appendix – 2</a:t>
            </a:r>
          </a:p>
          <a:p>
            <a:pPr algn="ctr">
              <a:buNone/>
            </a:pPr>
            <a:endParaRPr lang="en-US" sz="4000" dirty="0" smtClean="0"/>
          </a:p>
          <a:p>
            <a:pPr algn="ctr">
              <a:buNone/>
            </a:pPr>
            <a:r>
              <a:rPr lang="en-US" sz="4000" dirty="0" smtClean="0"/>
              <a:t>Examples</a:t>
            </a:r>
            <a:endParaRPr lang="en-US" sz="4000" dirty="0" smtClean="0"/>
          </a:p>
          <a:p>
            <a:pPr algn="ctr">
              <a:buNone/>
            </a:pPr>
            <a:endParaRPr lang="en-US" sz="4000" dirty="0" smtClean="0"/>
          </a:p>
          <a:p>
            <a:pPr algn="ctr">
              <a:buNone/>
            </a:pPr>
            <a:r>
              <a:rPr lang="en-US" sz="2800" dirty="0" smtClean="0"/>
              <a:t>Current SCED &amp; Real-Time Dispatch (RTD)</a:t>
            </a:r>
            <a:endParaRPr lang="en-US" sz="2800" dirty="0"/>
          </a:p>
        </p:txBody>
      </p:sp>
      <p:sp>
        <p:nvSpPr>
          <p:cNvPr id="4" name="Footer Placeholder 3"/>
          <p:cNvSpPr>
            <a:spLocks noGrp="1"/>
          </p:cNvSpPr>
          <p:nvPr>
            <p:ph type="ftr" sz="quarter" idx="11"/>
          </p:nvPr>
        </p:nvSpPr>
        <p:spPr/>
        <p:txBody>
          <a:bodyPr/>
          <a:lstStyle/>
          <a:p>
            <a:pPr>
              <a:defRPr/>
            </a:pPr>
            <a:r>
              <a:rPr lang="en-US" smtClean="0"/>
              <a:t> </a:t>
            </a:r>
            <a:endParaRPr lang="en-US" dirty="0"/>
          </a:p>
        </p:txBody>
      </p:sp>
      <p:sp>
        <p:nvSpPr>
          <p:cNvPr id="5" name="Date Placeholder 4"/>
          <p:cNvSpPr>
            <a:spLocks noGrp="1"/>
          </p:cNvSpPr>
          <p:nvPr>
            <p:ph type="dt" sz="half" idx="12"/>
          </p:nvPr>
        </p:nvSpPr>
        <p:spPr/>
        <p:txBody>
          <a:bodyPr/>
          <a:lstStyle/>
          <a:p>
            <a:pPr>
              <a:defRPr/>
            </a:pPr>
            <a:r>
              <a:rPr lang="en-US" dirty="0" smtClean="0"/>
              <a:t>November 28, 2011</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686800" cy="609600"/>
          </a:xfrm>
        </p:spPr>
        <p:txBody>
          <a:bodyPr/>
          <a:lstStyle/>
          <a:p>
            <a:r>
              <a:rPr lang="en-US" dirty="0" smtClean="0"/>
              <a:t>Goals of  “Look-Ahead SCED” </a:t>
            </a:r>
            <a:endParaRPr lang="en-US" dirty="0"/>
          </a:p>
        </p:txBody>
      </p:sp>
      <p:sp>
        <p:nvSpPr>
          <p:cNvPr id="5" name="Date Placeholder 4"/>
          <p:cNvSpPr>
            <a:spLocks noGrp="1"/>
          </p:cNvSpPr>
          <p:nvPr>
            <p:ph type="dt" sz="half" idx="12"/>
          </p:nvPr>
        </p:nvSpPr>
        <p:spPr/>
        <p:txBody>
          <a:bodyPr/>
          <a:lstStyle/>
          <a:p>
            <a:pPr>
              <a:defRPr/>
            </a:pPr>
            <a:r>
              <a:rPr lang="en-US" dirty="0" smtClean="0"/>
              <a:t>November 28, 2011</a:t>
            </a:r>
            <a:endParaRPr lang="en-US" dirty="0"/>
          </a:p>
        </p:txBody>
      </p:sp>
      <p:sp>
        <p:nvSpPr>
          <p:cNvPr id="6" name="Footer Placeholder 5"/>
          <p:cNvSpPr>
            <a:spLocks noGrp="1"/>
          </p:cNvSpPr>
          <p:nvPr>
            <p:ph type="ftr" sz="quarter" idx="11"/>
          </p:nvPr>
        </p:nvSpPr>
        <p:spPr/>
        <p:txBody>
          <a:bodyPr/>
          <a:lstStyle/>
          <a:p>
            <a:pPr>
              <a:defRPr/>
            </a:pPr>
            <a:r>
              <a:rPr lang="en-US" dirty="0" smtClean="0"/>
              <a:t> </a:t>
            </a:r>
            <a:endParaRPr lang="en-US" dirty="0"/>
          </a:p>
        </p:txBody>
      </p:sp>
      <p:sp>
        <p:nvSpPr>
          <p:cNvPr id="9" name="TextBox 8"/>
          <p:cNvSpPr txBox="1"/>
          <p:nvPr/>
        </p:nvSpPr>
        <p:spPr>
          <a:xfrm>
            <a:off x="457200" y="913686"/>
            <a:ext cx="8382000" cy="4801314"/>
          </a:xfrm>
          <a:prstGeom prst="rect">
            <a:avLst/>
          </a:prstGeom>
          <a:noFill/>
        </p:spPr>
        <p:txBody>
          <a:bodyPr wrap="square" rtlCol="0">
            <a:spAutoFit/>
          </a:bodyPr>
          <a:lstStyle/>
          <a:p>
            <a:pPr>
              <a:buFontTx/>
              <a:buNone/>
              <a:defRPr/>
            </a:pPr>
            <a:endParaRPr lang="en-US" dirty="0" smtClean="0"/>
          </a:p>
          <a:p>
            <a:pPr>
              <a:buFontTx/>
              <a:buNone/>
              <a:defRPr/>
            </a:pPr>
            <a:r>
              <a:rPr lang="en-US" dirty="0" smtClean="0"/>
              <a:t>The </a:t>
            </a:r>
            <a:r>
              <a:rPr lang="en-US" dirty="0" smtClean="0"/>
              <a:t>goals of “Look-Ahead SCED” in its final version are:</a:t>
            </a:r>
          </a:p>
          <a:p>
            <a:pPr marL="342900" indent="-342900">
              <a:buFont typeface="+mj-lt"/>
              <a:buAutoNum type="arabicPeriod"/>
              <a:defRPr/>
            </a:pPr>
            <a:endParaRPr lang="en-US" dirty="0" smtClean="0"/>
          </a:p>
          <a:p>
            <a:pPr marL="342900" indent="-342900">
              <a:buFont typeface="Arial" pitchFamily="34" charset="0"/>
              <a:buChar char="•"/>
              <a:defRPr/>
            </a:pPr>
            <a:r>
              <a:rPr lang="en-US" dirty="0" smtClean="0"/>
              <a:t>Efficiently commit and dispatch </a:t>
            </a:r>
            <a:r>
              <a:rPr lang="en-US" dirty="0" smtClean="0"/>
              <a:t>Generation (e.g. QSGRs), Load and Storage Resources </a:t>
            </a:r>
            <a:r>
              <a:rPr lang="en-US" dirty="0" smtClean="0"/>
              <a:t>with Intra-Hour temporal constraints</a:t>
            </a:r>
            <a:r>
              <a:rPr lang="en-US" dirty="0" smtClean="0"/>
              <a:t>.</a:t>
            </a:r>
          </a:p>
          <a:p>
            <a:pPr marL="342900" indent="-342900">
              <a:buFont typeface="Arial" pitchFamily="34" charset="0"/>
              <a:buChar char="•"/>
              <a:defRPr/>
            </a:pPr>
            <a:endParaRPr lang="en-US" dirty="0" smtClean="0"/>
          </a:p>
          <a:p>
            <a:pPr marL="342900" indent="-342900">
              <a:buFont typeface="Arial" pitchFamily="34" charset="0"/>
              <a:buChar char="•"/>
              <a:defRPr/>
            </a:pPr>
            <a:r>
              <a:rPr lang="en-US" dirty="0" smtClean="0"/>
              <a:t>Improve </a:t>
            </a:r>
            <a:r>
              <a:rPr lang="en-US" dirty="0" smtClean="0"/>
              <a:t>Resource management during </a:t>
            </a:r>
            <a:r>
              <a:rPr lang="en-US" dirty="0" smtClean="0"/>
              <a:t>steep load </a:t>
            </a:r>
            <a:r>
              <a:rPr lang="en-US" dirty="0" smtClean="0"/>
              <a:t>ramps considering </a:t>
            </a:r>
            <a:r>
              <a:rPr lang="en-US" dirty="0" smtClean="0"/>
              <a:t>Resource ramp rate limitations. </a:t>
            </a:r>
          </a:p>
          <a:p>
            <a:pPr marL="342900" indent="-342900">
              <a:buFont typeface="Arial" pitchFamily="34" charset="0"/>
              <a:buChar char="•"/>
              <a:defRPr/>
            </a:pPr>
            <a:endParaRPr lang="en-US" dirty="0" smtClean="0"/>
          </a:p>
          <a:p>
            <a:pPr marL="342900" indent="-342900">
              <a:buFont typeface="Arial" pitchFamily="34" charset="0"/>
              <a:buChar char="•"/>
              <a:defRPr/>
            </a:pPr>
            <a:r>
              <a:rPr lang="en-US" dirty="0" smtClean="0"/>
              <a:t>Real-Time Co-Optimization of Energy and Ancillary Services. </a:t>
            </a:r>
          </a:p>
          <a:p>
            <a:pPr marL="342900" indent="-342900">
              <a:buFont typeface="Arial" pitchFamily="34" charset="0"/>
              <a:buChar char="•"/>
              <a:defRPr/>
            </a:pPr>
            <a:endParaRPr lang="en-US" dirty="0" smtClean="0"/>
          </a:p>
          <a:p>
            <a:pPr marL="342900" indent="-342900">
              <a:buFont typeface="Arial" pitchFamily="34" charset="0"/>
              <a:buChar char="•"/>
              <a:defRPr/>
            </a:pPr>
            <a:r>
              <a:rPr lang="en-US" dirty="0" smtClean="0"/>
              <a:t>Account for future topology changes e.g. Outages</a:t>
            </a:r>
            <a:r>
              <a:rPr lang="en-US" dirty="0" smtClean="0"/>
              <a:t>.</a:t>
            </a:r>
          </a:p>
          <a:p>
            <a:pPr marL="342900" indent="-342900">
              <a:buFont typeface="Arial" pitchFamily="34" charset="0"/>
              <a:buChar char="•"/>
              <a:defRPr/>
            </a:pPr>
            <a:endParaRPr lang="en-US" dirty="0" smtClean="0"/>
          </a:p>
          <a:p>
            <a:pPr marL="342900" indent="-342900">
              <a:buFont typeface="Arial" pitchFamily="34" charset="0"/>
              <a:buChar char="•"/>
              <a:defRPr/>
            </a:pPr>
            <a:r>
              <a:rPr lang="en-US" dirty="0" smtClean="0"/>
              <a:t>Provide short term future indicative prices.</a:t>
            </a:r>
          </a:p>
          <a:p>
            <a:pPr marL="342900" indent="-342900">
              <a:defRPr/>
            </a:pPr>
            <a:endParaRPr lang="en-US" dirty="0" smtClean="0"/>
          </a:p>
          <a:p>
            <a:pPr marL="342900" indent="-342900">
              <a:buFont typeface="+mj-lt"/>
              <a:buAutoNum type="arabicPeriod"/>
              <a:defRPr/>
            </a:pPr>
            <a:endParaRPr lang="en-US" dirty="0" smtClean="0"/>
          </a:p>
          <a:p>
            <a:pPr marL="342900" indent="-342900">
              <a:buFont typeface="+mj-lt"/>
              <a:buAutoNum type="arabicPeriod"/>
              <a:defRPr/>
            </a:pPr>
            <a:endParaRPr lang="en-US" dirty="0" smtClean="0"/>
          </a:p>
        </p:txBody>
      </p:sp>
    </p:spTree>
    <p:extLst>
      <p:ext uri="{BB962C8B-B14F-4D97-AF65-F5344CB8AC3E}">
        <p14:creationId xmlns="" xmlns:p14="http://schemas.microsoft.com/office/powerpoint/2010/main" val="40330459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No Ramping Constraints – Load Peak </a:t>
            </a:r>
            <a:endParaRPr lang="en-US" dirty="0"/>
          </a:p>
        </p:txBody>
      </p:sp>
      <p:sp>
        <p:nvSpPr>
          <p:cNvPr id="3" name="Content Placeholder 2"/>
          <p:cNvSpPr>
            <a:spLocks noGrp="1"/>
          </p:cNvSpPr>
          <p:nvPr>
            <p:ph idx="1"/>
          </p:nvPr>
        </p:nvSpPr>
        <p:spPr>
          <a:xfrm>
            <a:off x="457200" y="838200"/>
            <a:ext cx="8229600" cy="5410200"/>
          </a:xfrm>
        </p:spPr>
        <p:txBody>
          <a:bodyPr/>
          <a:lstStyle/>
          <a:p>
            <a:r>
              <a:rPr lang="en-US" sz="1800" dirty="0" smtClean="0"/>
              <a:t>Resource Parameters</a:t>
            </a:r>
          </a:p>
          <a:p>
            <a:pPr>
              <a:buNone/>
            </a:pPr>
            <a:endParaRPr lang="en-US" sz="1800" dirty="0" smtClean="0"/>
          </a:p>
          <a:p>
            <a:endParaRPr lang="en-US" dirty="0" smtClean="0"/>
          </a:p>
          <a:p>
            <a:endParaRPr lang="en-US" dirty="0" smtClean="0"/>
          </a:p>
          <a:p>
            <a:endParaRPr lang="en-US" dirty="0" smtClean="0"/>
          </a:p>
          <a:p>
            <a:endParaRPr lang="en-US" dirty="0" smtClean="0"/>
          </a:p>
          <a:p>
            <a:r>
              <a:rPr lang="en-US" sz="1800" dirty="0" smtClean="0"/>
              <a:t>Price Curves</a:t>
            </a:r>
          </a:p>
          <a:p>
            <a:endParaRPr lang="en-US" sz="1800" dirty="0" smtClean="0"/>
          </a:p>
          <a:p>
            <a:pPr>
              <a:buNone/>
            </a:pPr>
            <a:endParaRPr lang="en-US" sz="1800" dirty="0" smtClean="0"/>
          </a:p>
        </p:txBody>
      </p:sp>
      <p:sp>
        <p:nvSpPr>
          <p:cNvPr id="4" name="Footer Placeholder 3"/>
          <p:cNvSpPr>
            <a:spLocks noGrp="1"/>
          </p:cNvSpPr>
          <p:nvPr>
            <p:ph type="ftr" sz="quarter" idx="11"/>
          </p:nvPr>
        </p:nvSpPr>
        <p:spPr/>
        <p:txBody>
          <a:bodyPr/>
          <a:lstStyle/>
          <a:p>
            <a:pPr>
              <a:defRPr/>
            </a:pPr>
            <a:r>
              <a:rPr lang="en-US" smtClean="0"/>
              <a:t> </a:t>
            </a:r>
            <a:endParaRPr lang="en-US" dirty="0"/>
          </a:p>
        </p:txBody>
      </p:sp>
      <p:sp>
        <p:nvSpPr>
          <p:cNvPr id="5" name="Date Placeholder 4"/>
          <p:cNvSpPr>
            <a:spLocks noGrp="1"/>
          </p:cNvSpPr>
          <p:nvPr>
            <p:ph type="dt" sz="half" idx="12"/>
          </p:nvPr>
        </p:nvSpPr>
        <p:spPr/>
        <p:txBody>
          <a:bodyPr/>
          <a:lstStyle/>
          <a:p>
            <a:pPr>
              <a:defRPr/>
            </a:pPr>
            <a:r>
              <a:rPr lang="en-US" dirty="0" smtClean="0"/>
              <a:t>November 28, 2011</a:t>
            </a:r>
            <a:endParaRPr lang="en-US" dirty="0"/>
          </a:p>
        </p:txBody>
      </p:sp>
      <p:cxnSp>
        <p:nvCxnSpPr>
          <p:cNvPr id="10" name="Straight Arrow Connector 9"/>
          <p:cNvCxnSpPr/>
          <p:nvPr/>
        </p:nvCxnSpPr>
        <p:spPr>
          <a:xfrm flipV="1">
            <a:off x="1447800" y="3505200"/>
            <a:ext cx="0" cy="2133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1219200" y="5410200"/>
            <a:ext cx="2819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066800" y="5421868"/>
            <a:ext cx="381000" cy="338554"/>
          </a:xfrm>
          <a:prstGeom prst="rect">
            <a:avLst/>
          </a:prstGeom>
          <a:noFill/>
        </p:spPr>
        <p:txBody>
          <a:bodyPr wrap="square" rtlCol="0">
            <a:spAutoFit/>
          </a:bodyPr>
          <a:lstStyle/>
          <a:p>
            <a:r>
              <a:rPr lang="en-US" sz="1600" dirty="0" smtClean="0"/>
              <a:t>0</a:t>
            </a:r>
            <a:endParaRPr lang="en-US" sz="1600" dirty="0"/>
          </a:p>
        </p:txBody>
      </p:sp>
      <p:sp>
        <p:nvSpPr>
          <p:cNvPr id="16" name="TextBox 15"/>
          <p:cNvSpPr txBox="1"/>
          <p:nvPr/>
        </p:nvSpPr>
        <p:spPr>
          <a:xfrm>
            <a:off x="1981200" y="5410200"/>
            <a:ext cx="381000" cy="338554"/>
          </a:xfrm>
          <a:prstGeom prst="rect">
            <a:avLst/>
          </a:prstGeom>
          <a:noFill/>
        </p:spPr>
        <p:txBody>
          <a:bodyPr wrap="square" rtlCol="0">
            <a:spAutoFit/>
          </a:bodyPr>
          <a:lstStyle/>
          <a:p>
            <a:r>
              <a:rPr lang="en-US" sz="1600" dirty="0" smtClean="0"/>
              <a:t>5</a:t>
            </a:r>
            <a:endParaRPr lang="en-US" sz="1600" dirty="0"/>
          </a:p>
        </p:txBody>
      </p:sp>
      <p:sp>
        <p:nvSpPr>
          <p:cNvPr id="17" name="TextBox 16"/>
          <p:cNvSpPr txBox="1"/>
          <p:nvPr/>
        </p:nvSpPr>
        <p:spPr>
          <a:xfrm>
            <a:off x="3048000" y="5486400"/>
            <a:ext cx="533400" cy="338554"/>
          </a:xfrm>
          <a:prstGeom prst="rect">
            <a:avLst/>
          </a:prstGeom>
          <a:noFill/>
        </p:spPr>
        <p:txBody>
          <a:bodyPr wrap="square" rtlCol="0">
            <a:spAutoFit/>
          </a:bodyPr>
          <a:lstStyle/>
          <a:p>
            <a:r>
              <a:rPr lang="en-US" sz="1600" dirty="0" smtClean="0"/>
              <a:t>15</a:t>
            </a:r>
            <a:endParaRPr lang="en-US" sz="1600" dirty="0"/>
          </a:p>
        </p:txBody>
      </p:sp>
      <p:cxnSp>
        <p:nvCxnSpPr>
          <p:cNvPr id="19" name="Straight Connector 18"/>
          <p:cNvCxnSpPr/>
          <p:nvPr/>
        </p:nvCxnSpPr>
        <p:spPr>
          <a:xfrm flipV="1">
            <a:off x="2133600" y="4419600"/>
            <a:ext cx="0" cy="990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3352800" y="4419600"/>
            <a:ext cx="0" cy="990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1447800" y="5017532"/>
            <a:ext cx="685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133600" y="4648200"/>
            <a:ext cx="1219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524000" y="4648200"/>
            <a:ext cx="457200" cy="338554"/>
          </a:xfrm>
          <a:prstGeom prst="rect">
            <a:avLst/>
          </a:prstGeom>
          <a:noFill/>
        </p:spPr>
        <p:txBody>
          <a:bodyPr wrap="square" rtlCol="0">
            <a:spAutoFit/>
          </a:bodyPr>
          <a:lstStyle/>
          <a:p>
            <a:r>
              <a:rPr lang="en-US" sz="1600" dirty="0" smtClean="0"/>
              <a:t>10</a:t>
            </a:r>
            <a:endParaRPr lang="en-US" sz="1600" dirty="0"/>
          </a:p>
        </p:txBody>
      </p:sp>
      <p:sp>
        <p:nvSpPr>
          <p:cNvPr id="33" name="TextBox 32"/>
          <p:cNvSpPr txBox="1"/>
          <p:nvPr/>
        </p:nvSpPr>
        <p:spPr>
          <a:xfrm>
            <a:off x="2514600" y="4267200"/>
            <a:ext cx="457200" cy="338554"/>
          </a:xfrm>
          <a:prstGeom prst="rect">
            <a:avLst/>
          </a:prstGeom>
          <a:noFill/>
        </p:spPr>
        <p:txBody>
          <a:bodyPr wrap="square" rtlCol="0">
            <a:spAutoFit/>
          </a:bodyPr>
          <a:lstStyle/>
          <a:p>
            <a:r>
              <a:rPr lang="en-US" sz="1600" dirty="0" smtClean="0"/>
              <a:t>20</a:t>
            </a:r>
            <a:endParaRPr lang="en-US" sz="1600" dirty="0"/>
          </a:p>
        </p:txBody>
      </p:sp>
      <p:sp>
        <p:nvSpPr>
          <p:cNvPr id="34" name="TextBox 33"/>
          <p:cNvSpPr txBox="1"/>
          <p:nvPr/>
        </p:nvSpPr>
        <p:spPr>
          <a:xfrm>
            <a:off x="533400" y="3352800"/>
            <a:ext cx="914400" cy="338554"/>
          </a:xfrm>
          <a:prstGeom prst="rect">
            <a:avLst/>
          </a:prstGeom>
          <a:noFill/>
        </p:spPr>
        <p:txBody>
          <a:bodyPr wrap="square" rtlCol="0">
            <a:spAutoFit/>
          </a:bodyPr>
          <a:lstStyle/>
          <a:p>
            <a:pPr algn="r"/>
            <a:r>
              <a:rPr lang="en-US" sz="1600" dirty="0" smtClean="0"/>
              <a:t>$/</a:t>
            </a:r>
            <a:r>
              <a:rPr lang="en-US" sz="1600" dirty="0" err="1" smtClean="0"/>
              <a:t>MWh</a:t>
            </a:r>
            <a:endParaRPr lang="en-US" sz="1600" dirty="0"/>
          </a:p>
        </p:txBody>
      </p:sp>
      <p:sp>
        <p:nvSpPr>
          <p:cNvPr id="35" name="TextBox 34"/>
          <p:cNvSpPr txBox="1"/>
          <p:nvPr/>
        </p:nvSpPr>
        <p:spPr>
          <a:xfrm>
            <a:off x="3505200" y="5040868"/>
            <a:ext cx="685800" cy="338554"/>
          </a:xfrm>
          <a:prstGeom prst="rect">
            <a:avLst/>
          </a:prstGeom>
          <a:noFill/>
        </p:spPr>
        <p:txBody>
          <a:bodyPr wrap="square" rtlCol="0">
            <a:spAutoFit/>
          </a:bodyPr>
          <a:lstStyle/>
          <a:p>
            <a:r>
              <a:rPr lang="en-US" sz="1600" dirty="0" smtClean="0"/>
              <a:t>MW</a:t>
            </a:r>
            <a:endParaRPr lang="en-US" sz="1600" dirty="0"/>
          </a:p>
        </p:txBody>
      </p:sp>
      <p:cxnSp>
        <p:nvCxnSpPr>
          <p:cNvPr id="36" name="Straight Arrow Connector 35"/>
          <p:cNvCxnSpPr/>
          <p:nvPr/>
        </p:nvCxnSpPr>
        <p:spPr>
          <a:xfrm flipV="1">
            <a:off x="5029200" y="3505200"/>
            <a:ext cx="0" cy="2133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4800600" y="5410200"/>
            <a:ext cx="2819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724400" y="5421868"/>
            <a:ext cx="381000" cy="338554"/>
          </a:xfrm>
          <a:prstGeom prst="rect">
            <a:avLst/>
          </a:prstGeom>
          <a:noFill/>
        </p:spPr>
        <p:txBody>
          <a:bodyPr wrap="square" rtlCol="0">
            <a:spAutoFit/>
          </a:bodyPr>
          <a:lstStyle/>
          <a:p>
            <a:r>
              <a:rPr lang="en-US" sz="1600" dirty="0" smtClean="0"/>
              <a:t>0</a:t>
            </a:r>
            <a:endParaRPr lang="en-US" sz="1600" dirty="0"/>
          </a:p>
        </p:txBody>
      </p:sp>
      <p:sp>
        <p:nvSpPr>
          <p:cNvPr id="39" name="TextBox 38"/>
          <p:cNvSpPr txBox="1"/>
          <p:nvPr/>
        </p:nvSpPr>
        <p:spPr>
          <a:xfrm>
            <a:off x="5562600" y="5410200"/>
            <a:ext cx="381000" cy="338554"/>
          </a:xfrm>
          <a:prstGeom prst="rect">
            <a:avLst/>
          </a:prstGeom>
          <a:noFill/>
        </p:spPr>
        <p:txBody>
          <a:bodyPr wrap="square" rtlCol="0">
            <a:spAutoFit/>
          </a:bodyPr>
          <a:lstStyle/>
          <a:p>
            <a:r>
              <a:rPr lang="en-US" sz="1600" dirty="0" smtClean="0"/>
              <a:t>5</a:t>
            </a:r>
            <a:endParaRPr lang="en-US" sz="1600" dirty="0"/>
          </a:p>
        </p:txBody>
      </p:sp>
      <p:sp>
        <p:nvSpPr>
          <p:cNvPr id="40" name="TextBox 39"/>
          <p:cNvSpPr txBox="1"/>
          <p:nvPr/>
        </p:nvSpPr>
        <p:spPr>
          <a:xfrm>
            <a:off x="6705600" y="5421868"/>
            <a:ext cx="533400" cy="338554"/>
          </a:xfrm>
          <a:prstGeom prst="rect">
            <a:avLst/>
          </a:prstGeom>
          <a:noFill/>
        </p:spPr>
        <p:txBody>
          <a:bodyPr wrap="square" rtlCol="0">
            <a:spAutoFit/>
          </a:bodyPr>
          <a:lstStyle/>
          <a:p>
            <a:r>
              <a:rPr lang="en-US" sz="1600" dirty="0" smtClean="0"/>
              <a:t>15</a:t>
            </a:r>
            <a:endParaRPr lang="en-US" sz="1600" dirty="0"/>
          </a:p>
        </p:txBody>
      </p:sp>
      <p:cxnSp>
        <p:nvCxnSpPr>
          <p:cNvPr id="41" name="Straight Connector 40"/>
          <p:cNvCxnSpPr/>
          <p:nvPr/>
        </p:nvCxnSpPr>
        <p:spPr>
          <a:xfrm flipV="1">
            <a:off x="5715000" y="3733800"/>
            <a:ext cx="0" cy="1676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6934200" y="3733800"/>
            <a:ext cx="0" cy="1676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5029200" y="4255532"/>
            <a:ext cx="685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5715000" y="3886200"/>
            <a:ext cx="1219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5105400" y="3886200"/>
            <a:ext cx="457200" cy="338554"/>
          </a:xfrm>
          <a:prstGeom prst="rect">
            <a:avLst/>
          </a:prstGeom>
          <a:noFill/>
        </p:spPr>
        <p:txBody>
          <a:bodyPr wrap="square" rtlCol="0">
            <a:spAutoFit/>
          </a:bodyPr>
          <a:lstStyle/>
          <a:p>
            <a:r>
              <a:rPr lang="en-US" sz="1600" dirty="0" smtClean="0"/>
              <a:t>30</a:t>
            </a:r>
            <a:endParaRPr lang="en-US" sz="1600" dirty="0"/>
          </a:p>
        </p:txBody>
      </p:sp>
      <p:sp>
        <p:nvSpPr>
          <p:cNvPr id="46" name="TextBox 45"/>
          <p:cNvSpPr txBox="1"/>
          <p:nvPr/>
        </p:nvSpPr>
        <p:spPr>
          <a:xfrm>
            <a:off x="6096000" y="3505200"/>
            <a:ext cx="457200" cy="338554"/>
          </a:xfrm>
          <a:prstGeom prst="rect">
            <a:avLst/>
          </a:prstGeom>
          <a:noFill/>
        </p:spPr>
        <p:txBody>
          <a:bodyPr wrap="square" rtlCol="0">
            <a:spAutoFit/>
          </a:bodyPr>
          <a:lstStyle/>
          <a:p>
            <a:r>
              <a:rPr lang="en-US" sz="1600" dirty="0" smtClean="0"/>
              <a:t>40</a:t>
            </a:r>
            <a:endParaRPr lang="en-US" sz="1600" dirty="0"/>
          </a:p>
        </p:txBody>
      </p:sp>
      <p:sp>
        <p:nvSpPr>
          <p:cNvPr id="47" name="TextBox 46"/>
          <p:cNvSpPr txBox="1"/>
          <p:nvPr/>
        </p:nvSpPr>
        <p:spPr>
          <a:xfrm>
            <a:off x="4114800" y="3352800"/>
            <a:ext cx="914400" cy="338554"/>
          </a:xfrm>
          <a:prstGeom prst="rect">
            <a:avLst/>
          </a:prstGeom>
          <a:noFill/>
        </p:spPr>
        <p:txBody>
          <a:bodyPr wrap="square" rtlCol="0">
            <a:spAutoFit/>
          </a:bodyPr>
          <a:lstStyle/>
          <a:p>
            <a:pPr algn="r"/>
            <a:r>
              <a:rPr lang="en-US" sz="1600" dirty="0" smtClean="0"/>
              <a:t>$/</a:t>
            </a:r>
            <a:r>
              <a:rPr lang="en-US" sz="1600" dirty="0" err="1" smtClean="0"/>
              <a:t>MWh</a:t>
            </a:r>
            <a:endParaRPr lang="en-US" sz="1600" dirty="0"/>
          </a:p>
        </p:txBody>
      </p:sp>
      <p:sp>
        <p:nvSpPr>
          <p:cNvPr id="48" name="TextBox 47"/>
          <p:cNvSpPr txBox="1"/>
          <p:nvPr/>
        </p:nvSpPr>
        <p:spPr>
          <a:xfrm>
            <a:off x="7086600" y="5040868"/>
            <a:ext cx="685800" cy="338554"/>
          </a:xfrm>
          <a:prstGeom prst="rect">
            <a:avLst/>
          </a:prstGeom>
          <a:noFill/>
        </p:spPr>
        <p:txBody>
          <a:bodyPr wrap="square" rtlCol="0">
            <a:spAutoFit/>
          </a:bodyPr>
          <a:lstStyle/>
          <a:p>
            <a:r>
              <a:rPr lang="en-US" sz="1600" dirty="0" smtClean="0"/>
              <a:t>MW</a:t>
            </a:r>
            <a:endParaRPr lang="en-US" sz="1600" dirty="0"/>
          </a:p>
        </p:txBody>
      </p:sp>
      <p:sp>
        <p:nvSpPr>
          <p:cNvPr id="49" name="TextBox 48"/>
          <p:cNvSpPr txBox="1"/>
          <p:nvPr/>
        </p:nvSpPr>
        <p:spPr>
          <a:xfrm>
            <a:off x="2057400" y="5726668"/>
            <a:ext cx="990600" cy="338554"/>
          </a:xfrm>
          <a:prstGeom prst="rect">
            <a:avLst/>
          </a:prstGeom>
          <a:noFill/>
        </p:spPr>
        <p:txBody>
          <a:bodyPr wrap="square" rtlCol="0">
            <a:spAutoFit/>
          </a:bodyPr>
          <a:lstStyle/>
          <a:p>
            <a:r>
              <a:rPr lang="en-US" sz="1600" dirty="0" smtClean="0"/>
              <a:t>Unit 1</a:t>
            </a:r>
            <a:endParaRPr lang="en-US" sz="1600" dirty="0"/>
          </a:p>
        </p:txBody>
      </p:sp>
      <p:sp>
        <p:nvSpPr>
          <p:cNvPr id="50" name="TextBox 49"/>
          <p:cNvSpPr txBox="1"/>
          <p:nvPr/>
        </p:nvSpPr>
        <p:spPr>
          <a:xfrm>
            <a:off x="5791200" y="5715000"/>
            <a:ext cx="990600" cy="338554"/>
          </a:xfrm>
          <a:prstGeom prst="rect">
            <a:avLst/>
          </a:prstGeom>
          <a:noFill/>
        </p:spPr>
        <p:txBody>
          <a:bodyPr wrap="square" rtlCol="0">
            <a:spAutoFit/>
          </a:bodyPr>
          <a:lstStyle/>
          <a:p>
            <a:r>
              <a:rPr lang="en-US" sz="1600" dirty="0" smtClean="0"/>
              <a:t>Unit 2</a:t>
            </a:r>
            <a:endParaRPr lang="en-US" sz="1600" dirty="0"/>
          </a:p>
        </p:txBody>
      </p:sp>
      <p:graphicFrame>
        <p:nvGraphicFramePr>
          <p:cNvPr id="58" name="Table 57"/>
          <p:cNvGraphicFramePr>
            <a:graphicFrameLocks noGrp="1"/>
          </p:cNvGraphicFramePr>
          <p:nvPr/>
        </p:nvGraphicFramePr>
        <p:xfrm>
          <a:off x="1524000" y="1397000"/>
          <a:ext cx="6096000" cy="132080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pPr algn="ctr"/>
                      <a:r>
                        <a:rPr lang="en-US" sz="1600" dirty="0" smtClean="0">
                          <a:solidFill>
                            <a:schemeClr val="tx1"/>
                          </a:solidFill>
                        </a:rPr>
                        <a:t>Resource</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LSL</a:t>
                      </a:r>
                    </a:p>
                    <a:p>
                      <a:pPr algn="ctr"/>
                      <a:r>
                        <a:rPr lang="en-US" sz="1600" dirty="0" smtClean="0">
                          <a:solidFill>
                            <a:schemeClr val="tx1"/>
                          </a:solidFill>
                        </a:rPr>
                        <a:t>(MW)</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HSL</a:t>
                      </a:r>
                    </a:p>
                    <a:p>
                      <a:pPr algn="ctr"/>
                      <a:r>
                        <a:rPr lang="en-US" sz="1600" dirty="0" smtClean="0">
                          <a:solidFill>
                            <a:schemeClr val="tx1"/>
                          </a:solidFill>
                        </a:rPr>
                        <a:t>(MW)</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Ramp Rate</a:t>
                      </a:r>
                    </a:p>
                    <a:p>
                      <a:pPr algn="ctr"/>
                      <a:r>
                        <a:rPr lang="en-US" sz="1600" dirty="0" smtClean="0">
                          <a:solidFill>
                            <a:schemeClr val="tx1"/>
                          </a:solidFill>
                        </a:rPr>
                        <a:t>(MW/min)</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solidFill>
                            <a:schemeClr val="tx1"/>
                          </a:solidFill>
                        </a:rPr>
                        <a:t>Unit 1</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0</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15</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1</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solidFill>
                            <a:schemeClr val="tx1"/>
                          </a:solidFill>
                        </a:rPr>
                        <a:t>Unit 2</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0</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15</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3</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991600" cy="685800"/>
          </a:xfrm>
        </p:spPr>
        <p:txBody>
          <a:bodyPr/>
          <a:lstStyle/>
          <a:p>
            <a:r>
              <a:rPr lang="en-US" dirty="0" smtClean="0"/>
              <a:t>Example 1: No Ramping Constraints – Load Peak     (continued)</a:t>
            </a:r>
            <a:endParaRPr lang="en-US" dirty="0"/>
          </a:p>
        </p:txBody>
      </p:sp>
      <p:sp>
        <p:nvSpPr>
          <p:cNvPr id="3" name="Content Placeholder 2"/>
          <p:cNvSpPr>
            <a:spLocks noGrp="1"/>
          </p:cNvSpPr>
          <p:nvPr>
            <p:ph idx="1"/>
          </p:nvPr>
        </p:nvSpPr>
        <p:spPr>
          <a:xfrm>
            <a:off x="457200" y="838200"/>
            <a:ext cx="8229600" cy="5410200"/>
          </a:xfrm>
        </p:spPr>
        <p:txBody>
          <a:bodyPr/>
          <a:lstStyle/>
          <a:p>
            <a:r>
              <a:rPr lang="en-US" sz="1800" dirty="0" smtClean="0"/>
              <a:t>Current SCED (sequential) System Dispatch</a:t>
            </a:r>
          </a:p>
          <a:p>
            <a:pPr>
              <a:buNone/>
            </a:pPr>
            <a:endParaRPr lang="en-US" sz="1800" dirty="0" smtClean="0"/>
          </a:p>
          <a:p>
            <a:endParaRPr lang="en-US" dirty="0" smtClean="0"/>
          </a:p>
          <a:p>
            <a:endParaRPr lang="en-US" dirty="0" smtClean="0"/>
          </a:p>
          <a:p>
            <a:endParaRPr lang="en-US" dirty="0" smtClean="0"/>
          </a:p>
          <a:p>
            <a:endParaRPr lang="en-US" dirty="0" smtClean="0"/>
          </a:p>
          <a:p>
            <a:endParaRPr lang="en-US" sz="1800" dirty="0" smtClean="0"/>
          </a:p>
          <a:p>
            <a:r>
              <a:rPr lang="en-US" sz="1800" dirty="0" smtClean="0"/>
              <a:t>“Look-Ahead SCED” - RTD System Dispatch</a:t>
            </a:r>
          </a:p>
          <a:p>
            <a:pPr>
              <a:buNone/>
            </a:pPr>
            <a:endParaRPr lang="en-US" sz="1800" dirty="0" smtClean="0"/>
          </a:p>
        </p:txBody>
      </p:sp>
      <p:sp>
        <p:nvSpPr>
          <p:cNvPr id="4" name="Footer Placeholder 3"/>
          <p:cNvSpPr>
            <a:spLocks noGrp="1"/>
          </p:cNvSpPr>
          <p:nvPr>
            <p:ph type="ftr" sz="quarter" idx="11"/>
          </p:nvPr>
        </p:nvSpPr>
        <p:spPr/>
        <p:txBody>
          <a:bodyPr/>
          <a:lstStyle/>
          <a:p>
            <a:pPr>
              <a:defRPr/>
            </a:pPr>
            <a:r>
              <a:rPr lang="en-US" smtClean="0"/>
              <a:t> </a:t>
            </a:r>
            <a:endParaRPr lang="en-US" dirty="0"/>
          </a:p>
        </p:txBody>
      </p:sp>
      <p:sp>
        <p:nvSpPr>
          <p:cNvPr id="5" name="Date Placeholder 4"/>
          <p:cNvSpPr>
            <a:spLocks noGrp="1"/>
          </p:cNvSpPr>
          <p:nvPr>
            <p:ph type="dt" sz="half" idx="12"/>
          </p:nvPr>
        </p:nvSpPr>
        <p:spPr/>
        <p:txBody>
          <a:bodyPr/>
          <a:lstStyle/>
          <a:p>
            <a:pPr>
              <a:defRPr/>
            </a:pPr>
            <a:r>
              <a:rPr lang="en-US" dirty="0" smtClean="0"/>
              <a:t>November 28, 2011</a:t>
            </a:r>
            <a:endParaRPr lang="en-US" dirty="0"/>
          </a:p>
        </p:txBody>
      </p:sp>
      <p:graphicFrame>
        <p:nvGraphicFramePr>
          <p:cNvPr id="52" name="Table 51"/>
          <p:cNvGraphicFramePr>
            <a:graphicFrameLocks noGrp="1"/>
          </p:cNvGraphicFramePr>
          <p:nvPr/>
        </p:nvGraphicFramePr>
        <p:xfrm>
          <a:off x="914400" y="1371600"/>
          <a:ext cx="6096000" cy="1691640"/>
        </p:xfrm>
        <a:graphic>
          <a:graphicData uri="http://schemas.openxmlformats.org/drawingml/2006/table">
            <a:tbl>
              <a:tblPr bandRow="1">
                <a:tableStyleId>{5C22544A-7EE6-4342-B048-85BDC9FD1C3A}</a:tableStyleId>
              </a:tblPr>
              <a:tblGrid>
                <a:gridCol w="1219200"/>
                <a:gridCol w="1219200"/>
                <a:gridCol w="1219200"/>
                <a:gridCol w="1524000"/>
                <a:gridCol w="914400"/>
              </a:tblGrid>
              <a:tr h="370840">
                <a:tc>
                  <a:txBody>
                    <a:bodyPr/>
                    <a:lstStyle/>
                    <a:p>
                      <a:pPr algn="ctr"/>
                      <a:r>
                        <a:rPr lang="en-US" sz="1600" dirty="0" smtClean="0"/>
                        <a:t>Time Interval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GTBD</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System Lambda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Over/Under Generation</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System Costs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27</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40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680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3" name="TextBox 52"/>
          <p:cNvSpPr txBox="1"/>
          <p:nvPr/>
        </p:nvSpPr>
        <p:spPr>
          <a:xfrm>
            <a:off x="7086600" y="2514600"/>
            <a:ext cx="1219200" cy="584775"/>
          </a:xfrm>
          <a:prstGeom prst="rect">
            <a:avLst/>
          </a:prstGeom>
          <a:noFill/>
        </p:spPr>
        <p:txBody>
          <a:bodyPr wrap="square" rtlCol="0">
            <a:spAutoFit/>
          </a:bodyPr>
          <a:lstStyle/>
          <a:p>
            <a:r>
              <a:rPr lang="en-US" sz="1600" dirty="0" smtClean="0"/>
              <a:t>Total Cost</a:t>
            </a:r>
          </a:p>
          <a:p>
            <a:r>
              <a:rPr lang="en-US" sz="1600" dirty="0" smtClean="0"/>
              <a:t>    1140</a:t>
            </a:r>
            <a:endParaRPr lang="en-US" sz="1600" dirty="0"/>
          </a:p>
        </p:txBody>
      </p:sp>
      <p:graphicFrame>
        <p:nvGraphicFramePr>
          <p:cNvPr id="54" name="Table 53"/>
          <p:cNvGraphicFramePr>
            <a:graphicFrameLocks noGrp="1"/>
          </p:cNvGraphicFramePr>
          <p:nvPr/>
        </p:nvGraphicFramePr>
        <p:xfrm>
          <a:off x="914400" y="3810000"/>
          <a:ext cx="6096000" cy="1691640"/>
        </p:xfrm>
        <a:graphic>
          <a:graphicData uri="http://schemas.openxmlformats.org/drawingml/2006/table">
            <a:tbl>
              <a:tblPr bandRow="1">
                <a:tableStyleId>{5C22544A-7EE6-4342-B048-85BDC9FD1C3A}</a:tableStyleId>
              </a:tblPr>
              <a:tblGrid>
                <a:gridCol w="1219200"/>
                <a:gridCol w="1219200"/>
                <a:gridCol w="1219200"/>
                <a:gridCol w="1524000"/>
                <a:gridCol w="914400"/>
              </a:tblGrid>
              <a:tr h="370840">
                <a:tc>
                  <a:txBody>
                    <a:bodyPr/>
                    <a:lstStyle/>
                    <a:p>
                      <a:pPr algn="ctr"/>
                      <a:r>
                        <a:rPr lang="en-US" sz="1600" dirty="0" smtClean="0"/>
                        <a:t>Time Interval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GTBD</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System Lambda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Over/Under Generation</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System Costs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27</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40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680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5" name="TextBox 54"/>
          <p:cNvSpPr txBox="1"/>
          <p:nvPr/>
        </p:nvSpPr>
        <p:spPr>
          <a:xfrm>
            <a:off x="7086600" y="4953000"/>
            <a:ext cx="1219200" cy="584775"/>
          </a:xfrm>
          <a:prstGeom prst="rect">
            <a:avLst/>
          </a:prstGeom>
          <a:noFill/>
        </p:spPr>
        <p:txBody>
          <a:bodyPr wrap="square" rtlCol="0">
            <a:spAutoFit/>
          </a:bodyPr>
          <a:lstStyle/>
          <a:p>
            <a:r>
              <a:rPr lang="en-US" sz="1600" dirty="0" smtClean="0"/>
              <a:t>Total Cost</a:t>
            </a:r>
          </a:p>
          <a:p>
            <a:r>
              <a:rPr lang="en-US" sz="1600" dirty="0" smtClean="0"/>
              <a:t>    1140</a:t>
            </a:r>
            <a:endParaRPr lang="en-US" sz="16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991600" cy="685800"/>
          </a:xfrm>
        </p:spPr>
        <p:txBody>
          <a:bodyPr/>
          <a:lstStyle/>
          <a:p>
            <a:r>
              <a:rPr lang="en-US" dirty="0" smtClean="0"/>
              <a:t>Example 1: No Ramping Constraints – Load Peak     (continued) </a:t>
            </a:r>
            <a:endParaRPr lang="en-US" dirty="0"/>
          </a:p>
        </p:txBody>
      </p:sp>
      <p:sp>
        <p:nvSpPr>
          <p:cNvPr id="3" name="Content Placeholder 2"/>
          <p:cNvSpPr>
            <a:spLocks noGrp="1"/>
          </p:cNvSpPr>
          <p:nvPr>
            <p:ph idx="1"/>
          </p:nvPr>
        </p:nvSpPr>
        <p:spPr>
          <a:xfrm>
            <a:off x="457200" y="838200"/>
            <a:ext cx="8229600" cy="5410200"/>
          </a:xfrm>
        </p:spPr>
        <p:txBody>
          <a:bodyPr/>
          <a:lstStyle/>
          <a:p>
            <a:r>
              <a:rPr lang="en-US" sz="1800" dirty="0" smtClean="0"/>
              <a:t>Current SCED (sequential) </a:t>
            </a:r>
          </a:p>
          <a:p>
            <a:pPr lvl="1"/>
            <a:r>
              <a:rPr lang="en-US" sz="1800" dirty="0" smtClean="0"/>
              <a:t>Unit 1 Dispatch</a:t>
            </a:r>
          </a:p>
          <a:p>
            <a:pPr>
              <a:buNone/>
            </a:pPr>
            <a:endParaRPr lang="en-US" sz="1800" dirty="0" smtClean="0"/>
          </a:p>
          <a:p>
            <a:endParaRPr lang="en-US" dirty="0" smtClean="0"/>
          </a:p>
          <a:p>
            <a:endParaRPr lang="en-US" dirty="0" smtClean="0"/>
          </a:p>
          <a:p>
            <a:endParaRPr lang="en-US" dirty="0" smtClean="0"/>
          </a:p>
          <a:p>
            <a:endParaRPr lang="en-US" dirty="0" smtClean="0"/>
          </a:p>
          <a:p>
            <a:endParaRPr lang="en-US" sz="1800" dirty="0" smtClean="0"/>
          </a:p>
          <a:p>
            <a:pPr lvl="1"/>
            <a:r>
              <a:rPr lang="en-US" sz="1800" dirty="0" smtClean="0"/>
              <a:t>Unit 2 Dispatch</a:t>
            </a:r>
          </a:p>
          <a:p>
            <a:pPr lvl="1"/>
            <a:endParaRPr lang="en-US" sz="1800" dirty="0" smtClean="0"/>
          </a:p>
          <a:p>
            <a:pPr>
              <a:buNone/>
            </a:pPr>
            <a:endParaRPr lang="en-US" sz="1800" dirty="0" smtClean="0"/>
          </a:p>
        </p:txBody>
      </p:sp>
      <p:sp>
        <p:nvSpPr>
          <p:cNvPr id="4" name="Footer Placeholder 3"/>
          <p:cNvSpPr>
            <a:spLocks noGrp="1"/>
          </p:cNvSpPr>
          <p:nvPr>
            <p:ph type="ftr" sz="quarter" idx="11"/>
          </p:nvPr>
        </p:nvSpPr>
        <p:spPr/>
        <p:txBody>
          <a:bodyPr/>
          <a:lstStyle/>
          <a:p>
            <a:pPr>
              <a:defRPr/>
            </a:pPr>
            <a:r>
              <a:rPr lang="en-US" smtClean="0"/>
              <a:t> </a:t>
            </a:r>
            <a:endParaRPr lang="en-US" dirty="0"/>
          </a:p>
        </p:txBody>
      </p:sp>
      <p:sp>
        <p:nvSpPr>
          <p:cNvPr id="5" name="Date Placeholder 4"/>
          <p:cNvSpPr>
            <a:spLocks noGrp="1"/>
          </p:cNvSpPr>
          <p:nvPr>
            <p:ph type="dt" sz="half" idx="12"/>
          </p:nvPr>
        </p:nvSpPr>
        <p:spPr/>
        <p:txBody>
          <a:bodyPr/>
          <a:lstStyle/>
          <a:p>
            <a:pPr>
              <a:defRPr/>
            </a:pPr>
            <a:r>
              <a:rPr lang="en-US" dirty="0" smtClean="0"/>
              <a:t>November 28, 2011</a:t>
            </a:r>
            <a:endParaRPr lang="en-US" dirty="0"/>
          </a:p>
        </p:txBody>
      </p:sp>
      <p:graphicFrame>
        <p:nvGraphicFramePr>
          <p:cNvPr id="52" name="Table 51"/>
          <p:cNvGraphicFramePr>
            <a:graphicFrameLocks noGrp="1"/>
          </p:cNvGraphicFramePr>
          <p:nvPr/>
        </p:nvGraphicFramePr>
        <p:xfrm>
          <a:off x="609600" y="1600200"/>
          <a:ext cx="7086600" cy="1935480"/>
        </p:xfrm>
        <a:graphic>
          <a:graphicData uri="http://schemas.openxmlformats.org/drawingml/2006/table">
            <a:tbl>
              <a:tblPr bandRow="1">
                <a:tableStyleId>{5C22544A-7EE6-4342-B048-85BDC9FD1C3A}</a:tableStyleId>
              </a:tblPr>
              <a:tblGrid>
                <a:gridCol w="1012371"/>
                <a:gridCol w="569084"/>
                <a:gridCol w="599037"/>
                <a:gridCol w="622998"/>
                <a:gridCol w="778747"/>
                <a:gridCol w="622998"/>
                <a:gridCol w="1090246"/>
                <a:gridCol w="622998"/>
                <a:gridCol w="1168121"/>
              </a:tblGrid>
              <a:tr h="370840">
                <a:tc>
                  <a:txBody>
                    <a:bodyPr/>
                    <a:lstStyle/>
                    <a:p>
                      <a:pPr algn="ctr"/>
                      <a:r>
                        <a:rPr lang="en-US" sz="1600" dirty="0" smtClean="0"/>
                        <a:t>Time Interval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TM</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HDL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Base Point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LMP</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Payment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trike="sngStrike" baseline="0" dirty="0" smtClean="0"/>
                        <a:t>Profit</a:t>
                      </a:r>
                    </a:p>
                    <a:p>
                      <a:pPr algn="ctr"/>
                      <a:r>
                        <a:rPr lang="en-US" sz="1600" dirty="0" smtClean="0"/>
                        <a:t>Payment-Cost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280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9</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40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600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350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280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3" name="TextBox 52"/>
          <p:cNvSpPr txBox="1"/>
          <p:nvPr/>
        </p:nvSpPr>
        <p:spPr>
          <a:xfrm>
            <a:off x="7772400" y="2667000"/>
            <a:ext cx="1219200" cy="584775"/>
          </a:xfrm>
          <a:prstGeom prst="rect">
            <a:avLst/>
          </a:prstGeom>
          <a:noFill/>
        </p:spPr>
        <p:txBody>
          <a:bodyPr wrap="square" rtlCol="0">
            <a:spAutoFit/>
          </a:bodyPr>
          <a:lstStyle/>
          <a:p>
            <a:r>
              <a:rPr lang="en-US" sz="1600" dirty="0" smtClean="0"/>
              <a:t>Net$</a:t>
            </a:r>
          </a:p>
          <a:p>
            <a:r>
              <a:rPr lang="en-US" sz="1600" dirty="0" smtClean="0"/>
              <a:t>    450</a:t>
            </a:r>
            <a:endParaRPr lang="en-US" sz="1600" dirty="0"/>
          </a:p>
        </p:txBody>
      </p:sp>
      <p:graphicFrame>
        <p:nvGraphicFramePr>
          <p:cNvPr id="10" name="Table 9"/>
          <p:cNvGraphicFramePr>
            <a:graphicFrameLocks noGrp="1"/>
          </p:cNvGraphicFramePr>
          <p:nvPr/>
        </p:nvGraphicFramePr>
        <p:xfrm>
          <a:off x="685800" y="4114800"/>
          <a:ext cx="7086600" cy="1935480"/>
        </p:xfrm>
        <a:graphic>
          <a:graphicData uri="http://schemas.openxmlformats.org/drawingml/2006/table">
            <a:tbl>
              <a:tblPr bandRow="1">
                <a:tableStyleId>{5C22544A-7EE6-4342-B048-85BDC9FD1C3A}</a:tableStyleId>
              </a:tblPr>
              <a:tblGrid>
                <a:gridCol w="1012371"/>
                <a:gridCol w="569084"/>
                <a:gridCol w="599037"/>
                <a:gridCol w="622998"/>
                <a:gridCol w="778747"/>
                <a:gridCol w="622998"/>
                <a:gridCol w="1090246"/>
                <a:gridCol w="622998"/>
                <a:gridCol w="1168121"/>
              </a:tblGrid>
              <a:tr h="370840">
                <a:tc>
                  <a:txBody>
                    <a:bodyPr/>
                    <a:lstStyle/>
                    <a:p>
                      <a:pPr algn="ctr"/>
                      <a:r>
                        <a:rPr lang="en-US" sz="1600" dirty="0" smtClean="0"/>
                        <a:t>Time Interval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TM</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HDL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Base Point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LMP</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Payment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trike="sngStrike" baseline="0" dirty="0" smtClean="0"/>
                        <a:t>Profit</a:t>
                      </a:r>
                    </a:p>
                    <a:p>
                      <a:pPr algn="ctr"/>
                      <a:r>
                        <a:rPr lang="en-US" sz="1600" dirty="0" smtClean="0"/>
                        <a:t>Payment-Cost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12</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40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480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430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12</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1" name="TextBox 10"/>
          <p:cNvSpPr txBox="1"/>
          <p:nvPr/>
        </p:nvSpPr>
        <p:spPr>
          <a:xfrm>
            <a:off x="7848600" y="5181600"/>
            <a:ext cx="1219200" cy="584775"/>
          </a:xfrm>
          <a:prstGeom prst="rect">
            <a:avLst/>
          </a:prstGeom>
          <a:noFill/>
        </p:spPr>
        <p:txBody>
          <a:bodyPr wrap="square" rtlCol="0">
            <a:spAutoFit/>
          </a:bodyPr>
          <a:lstStyle/>
          <a:p>
            <a:r>
              <a:rPr lang="en-US" sz="1600" dirty="0" smtClean="0"/>
              <a:t>Net$</a:t>
            </a:r>
          </a:p>
          <a:p>
            <a:r>
              <a:rPr lang="en-US" sz="1600" dirty="0" smtClean="0"/>
              <a:t>    50</a:t>
            </a:r>
            <a:endParaRPr lang="en-US" sz="16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991600" cy="685800"/>
          </a:xfrm>
        </p:spPr>
        <p:txBody>
          <a:bodyPr/>
          <a:lstStyle/>
          <a:p>
            <a:r>
              <a:rPr lang="en-US" dirty="0" smtClean="0"/>
              <a:t>Example 1: No Ramping Constraints – Load Peak     (continued)</a:t>
            </a:r>
            <a:endParaRPr lang="en-US" dirty="0"/>
          </a:p>
        </p:txBody>
      </p:sp>
      <p:sp>
        <p:nvSpPr>
          <p:cNvPr id="3" name="Content Placeholder 2"/>
          <p:cNvSpPr>
            <a:spLocks noGrp="1"/>
          </p:cNvSpPr>
          <p:nvPr>
            <p:ph idx="1"/>
          </p:nvPr>
        </p:nvSpPr>
        <p:spPr>
          <a:xfrm>
            <a:off x="457200" y="838200"/>
            <a:ext cx="8229600" cy="5410200"/>
          </a:xfrm>
        </p:spPr>
        <p:txBody>
          <a:bodyPr/>
          <a:lstStyle/>
          <a:p>
            <a:r>
              <a:rPr lang="en-US" sz="1800" dirty="0" smtClean="0"/>
              <a:t>“Look-Ahead SCED” - RTD</a:t>
            </a:r>
          </a:p>
          <a:p>
            <a:pPr lvl="1"/>
            <a:r>
              <a:rPr lang="en-US" sz="1800" dirty="0" smtClean="0"/>
              <a:t>Unit 1 Dispatch</a:t>
            </a:r>
          </a:p>
          <a:p>
            <a:pPr>
              <a:buNone/>
            </a:pPr>
            <a:endParaRPr lang="en-US" sz="1800" dirty="0" smtClean="0"/>
          </a:p>
          <a:p>
            <a:endParaRPr lang="en-US" dirty="0" smtClean="0"/>
          </a:p>
          <a:p>
            <a:endParaRPr lang="en-US" dirty="0" smtClean="0"/>
          </a:p>
          <a:p>
            <a:endParaRPr lang="en-US" dirty="0" smtClean="0"/>
          </a:p>
          <a:p>
            <a:endParaRPr lang="en-US" dirty="0" smtClean="0"/>
          </a:p>
          <a:p>
            <a:endParaRPr lang="en-US" sz="1800" dirty="0" smtClean="0"/>
          </a:p>
          <a:p>
            <a:pPr lvl="1"/>
            <a:r>
              <a:rPr lang="en-US" sz="1800" dirty="0" smtClean="0"/>
              <a:t>Unit 2 Dispatch</a:t>
            </a:r>
          </a:p>
          <a:p>
            <a:pPr lvl="1"/>
            <a:endParaRPr lang="en-US" sz="1800" dirty="0" smtClean="0"/>
          </a:p>
          <a:p>
            <a:pPr>
              <a:buNone/>
            </a:pPr>
            <a:endParaRPr lang="en-US" sz="1800" dirty="0" smtClean="0"/>
          </a:p>
        </p:txBody>
      </p:sp>
      <p:sp>
        <p:nvSpPr>
          <p:cNvPr id="4" name="Footer Placeholder 3"/>
          <p:cNvSpPr>
            <a:spLocks noGrp="1"/>
          </p:cNvSpPr>
          <p:nvPr>
            <p:ph type="ftr" sz="quarter" idx="11"/>
          </p:nvPr>
        </p:nvSpPr>
        <p:spPr/>
        <p:txBody>
          <a:bodyPr/>
          <a:lstStyle/>
          <a:p>
            <a:pPr>
              <a:defRPr/>
            </a:pPr>
            <a:r>
              <a:rPr lang="en-US" smtClean="0"/>
              <a:t> </a:t>
            </a:r>
            <a:endParaRPr lang="en-US" dirty="0"/>
          </a:p>
        </p:txBody>
      </p:sp>
      <p:sp>
        <p:nvSpPr>
          <p:cNvPr id="5" name="Date Placeholder 4"/>
          <p:cNvSpPr>
            <a:spLocks noGrp="1"/>
          </p:cNvSpPr>
          <p:nvPr>
            <p:ph type="dt" sz="half" idx="12"/>
          </p:nvPr>
        </p:nvSpPr>
        <p:spPr/>
        <p:txBody>
          <a:bodyPr/>
          <a:lstStyle/>
          <a:p>
            <a:pPr>
              <a:defRPr/>
            </a:pPr>
            <a:r>
              <a:rPr lang="en-US" dirty="0" smtClean="0"/>
              <a:t>November 28, 2011</a:t>
            </a:r>
            <a:endParaRPr lang="en-US" dirty="0"/>
          </a:p>
        </p:txBody>
      </p:sp>
      <p:graphicFrame>
        <p:nvGraphicFramePr>
          <p:cNvPr id="52" name="Table 51"/>
          <p:cNvGraphicFramePr>
            <a:graphicFrameLocks noGrp="1"/>
          </p:cNvGraphicFramePr>
          <p:nvPr/>
        </p:nvGraphicFramePr>
        <p:xfrm>
          <a:off x="609600" y="1600200"/>
          <a:ext cx="7086600" cy="1935480"/>
        </p:xfrm>
        <a:graphic>
          <a:graphicData uri="http://schemas.openxmlformats.org/drawingml/2006/table">
            <a:tbl>
              <a:tblPr bandRow="1">
                <a:tableStyleId>{5C22544A-7EE6-4342-B048-85BDC9FD1C3A}</a:tableStyleId>
              </a:tblPr>
              <a:tblGrid>
                <a:gridCol w="1012371"/>
                <a:gridCol w="569084"/>
                <a:gridCol w="599037"/>
                <a:gridCol w="622998"/>
                <a:gridCol w="778747"/>
                <a:gridCol w="622998"/>
                <a:gridCol w="1090246"/>
                <a:gridCol w="622998"/>
                <a:gridCol w="1168121"/>
              </a:tblGrid>
              <a:tr h="370840">
                <a:tc>
                  <a:txBody>
                    <a:bodyPr/>
                    <a:lstStyle/>
                    <a:p>
                      <a:pPr algn="ctr"/>
                      <a:r>
                        <a:rPr lang="en-US" sz="1600" dirty="0" smtClean="0"/>
                        <a:t>Time Interval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TM</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HDL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Base Point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LMP</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Payment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trike="sngStrike" baseline="0" dirty="0" smtClean="0"/>
                        <a:t>Profit</a:t>
                      </a:r>
                    </a:p>
                    <a:p>
                      <a:pPr algn="ctr"/>
                      <a:r>
                        <a:rPr lang="en-US" sz="1600" dirty="0" smtClean="0"/>
                        <a:t>Payment-Cost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280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40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600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350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280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3" name="TextBox 52"/>
          <p:cNvSpPr txBox="1"/>
          <p:nvPr/>
        </p:nvSpPr>
        <p:spPr>
          <a:xfrm>
            <a:off x="7772400" y="2667000"/>
            <a:ext cx="1219200" cy="584775"/>
          </a:xfrm>
          <a:prstGeom prst="rect">
            <a:avLst/>
          </a:prstGeom>
          <a:noFill/>
        </p:spPr>
        <p:txBody>
          <a:bodyPr wrap="square" rtlCol="0">
            <a:spAutoFit/>
          </a:bodyPr>
          <a:lstStyle/>
          <a:p>
            <a:r>
              <a:rPr lang="en-US" sz="1600" dirty="0" smtClean="0"/>
              <a:t>Net$</a:t>
            </a:r>
          </a:p>
          <a:p>
            <a:r>
              <a:rPr lang="en-US" sz="1600" dirty="0" smtClean="0"/>
              <a:t>    450</a:t>
            </a:r>
            <a:endParaRPr lang="en-US" sz="1600" dirty="0"/>
          </a:p>
        </p:txBody>
      </p:sp>
      <p:graphicFrame>
        <p:nvGraphicFramePr>
          <p:cNvPr id="10" name="Table 9"/>
          <p:cNvGraphicFramePr>
            <a:graphicFrameLocks noGrp="1"/>
          </p:cNvGraphicFramePr>
          <p:nvPr/>
        </p:nvGraphicFramePr>
        <p:xfrm>
          <a:off x="685800" y="4114800"/>
          <a:ext cx="7086600" cy="1935480"/>
        </p:xfrm>
        <a:graphic>
          <a:graphicData uri="http://schemas.openxmlformats.org/drawingml/2006/table">
            <a:tbl>
              <a:tblPr bandRow="1">
                <a:tableStyleId>{5C22544A-7EE6-4342-B048-85BDC9FD1C3A}</a:tableStyleId>
              </a:tblPr>
              <a:tblGrid>
                <a:gridCol w="1012371"/>
                <a:gridCol w="569084"/>
                <a:gridCol w="599037"/>
                <a:gridCol w="622998"/>
                <a:gridCol w="778747"/>
                <a:gridCol w="622998"/>
                <a:gridCol w="1090246"/>
                <a:gridCol w="622998"/>
                <a:gridCol w="1168121"/>
              </a:tblGrid>
              <a:tr h="370840">
                <a:tc>
                  <a:txBody>
                    <a:bodyPr/>
                    <a:lstStyle/>
                    <a:p>
                      <a:pPr algn="ctr"/>
                      <a:r>
                        <a:rPr lang="en-US" sz="1600" dirty="0" smtClean="0"/>
                        <a:t>Time Interval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TM</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HDL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Base Point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LMP</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Payment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trike="sngStrike" baseline="0" dirty="0" smtClean="0"/>
                        <a:t>Profit</a:t>
                      </a:r>
                    </a:p>
                    <a:p>
                      <a:pPr algn="ctr"/>
                      <a:r>
                        <a:rPr lang="en-US" sz="1600" dirty="0" smtClean="0"/>
                        <a:t>Payment-Cost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12</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40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480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430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12</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1" name="TextBox 10"/>
          <p:cNvSpPr txBox="1"/>
          <p:nvPr/>
        </p:nvSpPr>
        <p:spPr>
          <a:xfrm>
            <a:off x="7848600" y="5181600"/>
            <a:ext cx="1219200" cy="584775"/>
          </a:xfrm>
          <a:prstGeom prst="rect">
            <a:avLst/>
          </a:prstGeom>
          <a:noFill/>
        </p:spPr>
        <p:txBody>
          <a:bodyPr wrap="square" rtlCol="0">
            <a:spAutoFit/>
          </a:bodyPr>
          <a:lstStyle/>
          <a:p>
            <a:r>
              <a:rPr lang="en-US" sz="1600" dirty="0" smtClean="0"/>
              <a:t>Net$</a:t>
            </a:r>
          </a:p>
          <a:p>
            <a:r>
              <a:rPr lang="en-US" sz="1600" dirty="0" smtClean="0"/>
              <a:t>    50</a:t>
            </a:r>
            <a:endParaRPr lang="en-US" sz="16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Ramping Constraints – Load Peak </a:t>
            </a:r>
            <a:endParaRPr lang="en-US" dirty="0"/>
          </a:p>
        </p:txBody>
      </p:sp>
      <p:sp>
        <p:nvSpPr>
          <p:cNvPr id="3" name="Content Placeholder 2"/>
          <p:cNvSpPr>
            <a:spLocks noGrp="1"/>
          </p:cNvSpPr>
          <p:nvPr>
            <p:ph idx="1"/>
          </p:nvPr>
        </p:nvSpPr>
        <p:spPr>
          <a:xfrm>
            <a:off x="457200" y="838200"/>
            <a:ext cx="8229600" cy="5410200"/>
          </a:xfrm>
        </p:spPr>
        <p:txBody>
          <a:bodyPr/>
          <a:lstStyle/>
          <a:p>
            <a:r>
              <a:rPr lang="en-US" sz="1800" dirty="0" smtClean="0"/>
              <a:t>Resource Parameters</a:t>
            </a:r>
          </a:p>
          <a:p>
            <a:pPr>
              <a:buNone/>
            </a:pPr>
            <a:endParaRPr lang="en-US" sz="1800" dirty="0" smtClean="0"/>
          </a:p>
          <a:p>
            <a:endParaRPr lang="en-US" dirty="0" smtClean="0"/>
          </a:p>
          <a:p>
            <a:endParaRPr lang="en-US" dirty="0" smtClean="0"/>
          </a:p>
          <a:p>
            <a:endParaRPr lang="en-US" dirty="0" smtClean="0"/>
          </a:p>
          <a:p>
            <a:endParaRPr lang="en-US" dirty="0" smtClean="0"/>
          </a:p>
          <a:p>
            <a:r>
              <a:rPr lang="en-US" sz="1800" dirty="0" smtClean="0"/>
              <a:t>Price Curves</a:t>
            </a:r>
          </a:p>
          <a:p>
            <a:endParaRPr lang="en-US" sz="1800" dirty="0" smtClean="0"/>
          </a:p>
          <a:p>
            <a:pPr>
              <a:buNone/>
            </a:pPr>
            <a:endParaRPr lang="en-US" sz="1800" dirty="0" smtClean="0"/>
          </a:p>
        </p:txBody>
      </p:sp>
      <p:sp>
        <p:nvSpPr>
          <p:cNvPr id="4" name="Footer Placeholder 3"/>
          <p:cNvSpPr>
            <a:spLocks noGrp="1"/>
          </p:cNvSpPr>
          <p:nvPr>
            <p:ph type="ftr" sz="quarter" idx="11"/>
          </p:nvPr>
        </p:nvSpPr>
        <p:spPr/>
        <p:txBody>
          <a:bodyPr/>
          <a:lstStyle/>
          <a:p>
            <a:pPr>
              <a:defRPr/>
            </a:pPr>
            <a:r>
              <a:rPr lang="en-US" smtClean="0"/>
              <a:t> </a:t>
            </a:r>
            <a:endParaRPr lang="en-US" dirty="0"/>
          </a:p>
        </p:txBody>
      </p:sp>
      <p:sp>
        <p:nvSpPr>
          <p:cNvPr id="5" name="Date Placeholder 4"/>
          <p:cNvSpPr>
            <a:spLocks noGrp="1"/>
          </p:cNvSpPr>
          <p:nvPr>
            <p:ph type="dt" sz="half" idx="12"/>
          </p:nvPr>
        </p:nvSpPr>
        <p:spPr/>
        <p:txBody>
          <a:bodyPr/>
          <a:lstStyle/>
          <a:p>
            <a:pPr>
              <a:defRPr/>
            </a:pPr>
            <a:r>
              <a:rPr lang="en-US" dirty="0" smtClean="0"/>
              <a:t>November 28, 2011</a:t>
            </a:r>
            <a:endParaRPr lang="en-US" dirty="0"/>
          </a:p>
        </p:txBody>
      </p:sp>
      <p:cxnSp>
        <p:nvCxnSpPr>
          <p:cNvPr id="10" name="Straight Arrow Connector 9"/>
          <p:cNvCxnSpPr/>
          <p:nvPr/>
        </p:nvCxnSpPr>
        <p:spPr>
          <a:xfrm flipV="1">
            <a:off x="1447800" y="3505200"/>
            <a:ext cx="0" cy="2133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1219200" y="5410200"/>
            <a:ext cx="2819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066800" y="5421868"/>
            <a:ext cx="381000" cy="338554"/>
          </a:xfrm>
          <a:prstGeom prst="rect">
            <a:avLst/>
          </a:prstGeom>
          <a:noFill/>
        </p:spPr>
        <p:txBody>
          <a:bodyPr wrap="square" rtlCol="0">
            <a:spAutoFit/>
          </a:bodyPr>
          <a:lstStyle/>
          <a:p>
            <a:r>
              <a:rPr lang="en-US" sz="1600" dirty="0" smtClean="0"/>
              <a:t>0</a:t>
            </a:r>
            <a:endParaRPr lang="en-US" sz="1600" dirty="0"/>
          </a:p>
        </p:txBody>
      </p:sp>
      <p:sp>
        <p:nvSpPr>
          <p:cNvPr id="16" name="TextBox 15"/>
          <p:cNvSpPr txBox="1"/>
          <p:nvPr/>
        </p:nvSpPr>
        <p:spPr>
          <a:xfrm>
            <a:off x="1981200" y="5410200"/>
            <a:ext cx="381000" cy="338554"/>
          </a:xfrm>
          <a:prstGeom prst="rect">
            <a:avLst/>
          </a:prstGeom>
          <a:noFill/>
        </p:spPr>
        <p:txBody>
          <a:bodyPr wrap="square" rtlCol="0">
            <a:spAutoFit/>
          </a:bodyPr>
          <a:lstStyle/>
          <a:p>
            <a:r>
              <a:rPr lang="en-US" sz="1600" dirty="0" smtClean="0"/>
              <a:t>5</a:t>
            </a:r>
            <a:endParaRPr lang="en-US" sz="1600" dirty="0"/>
          </a:p>
        </p:txBody>
      </p:sp>
      <p:sp>
        <p:nvSpPr>
          <p:cNvPr id="17" name="TextBox 16"/>
          <p:cNvSpPr txBox="1"/>
          <p:nvPr/>
        </p:nvSpPr>
        <p:spPr>
          <a:xfrm>
            <a:off x="3048000" y="5486400"/>
            <a:ext cx="533400" cy="338554"/>
          </a:xfrm>
          <a:prstGeom prst="rect">
            <a:avLst/>
          </a:prstGeom>
          <a:noFill/>
        </p:spPr>
        <p:txBody>
          <a:bodyPr wrap="square" rtlCol="0">
            <a:spAutoFit/>
          </a:bodyPr>
          <a:lstStyle/>
          <a:p>
            <a:r>
              <a:rPr lang="en-US" sz="1600" dirty="0" smtClean="0"/>
              <a:t>15</a:t>
            </a:r>
            <a:endParaRPr lang="en-US" sz="1600" dirty="0"/>
          </a:p>
        </p:txBody>
      </p:sp>
      <p:cxnSp>
        <p:nvCxnSpPr>
          <p:cNvPr id="19" name="Straight Connector 18"/>
          <p:cNvCxnSpPr/>
          <p:nvPr/>
        </p:nvCxnSpPr>
        <p:spPr>
          <a:xfrm flipV="1">
            <a:off x="2133600" y="4419600"/>
            <a:ext cx="0" cy="990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3352800" y="4419600"/>
            <a:ext cx="0" cy="990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1447800" y="5017532"/>
            <a:ext cx="685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133600" y="4648200"/>
            <a:ext cx="1219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524000" y="4648200"/>
            <a:ext cx="457200" cy="338554"/>
          </a:xfrm>
          <a:prstGeom prst="rect">
            <a:avLst/>
          </a:prstGeom>
          <a:noFill/>
        </p:spPr>
        <p:txBody>
          <a:bodyPr wrap="square" rtlCol="0">
            <a:spAutoFit/>
          </a:bodyPr>
          <a:lstStyle/>
          <a:p>
            <a:r>
              <a:rPr lang="en-US" sz="1600" dirty="0" smtClean="0"/>
              <a:t>10</a:t>
            </a:r>
            <a:endParaRPr lang="en-US" sz="1600" dirty="0"/>
          </a:p>
        </p:txBody>
      </p:sp>
      <p:sp>
        <p:nvSpPr>
          <p:cNvPr id="33" name="TextBox 32"/>
          <p:cNvSpPr txBox="1"/>
          <p:nvPr/>
        </p:nvSpPr>
        <p:spPr>
          <a:xfrm>
            <a:off x="2514600" y="4267200"/>
            <a:ext cx="457200" cy="338554"/>
          </a:xfrm>
          <a:prstGeom prst="rect">
            <a:avLst/>
          </a:prstGeom>
          <a:noFill/>
        </p:spPr>
        <p:txBody>
          <a:bodyPr wrap="square" rtlCol="0">
            <a:spAutoFit/>
          </a:bodyPr>
          <a:lstStyle/>
          <a:p>
            <a:r>
              <a:rPr lang="en-US" sz="1600" dirty="0" smtClean="0"/>
              <a:t>20</a:t>
            </a:r>
            <a:endParaRPr lang="en-US" sz="1600" dirty="0"/>
          </a:p>
        </p:txBody>
      </p:sp>
      <p:sp>
        <p:nvSpPr>
          <p:cNvPr id="34" name="TextBox 33"/>
          <p:cNvSpPr txBox="1"/>
          <p:nvPr/>
        </p:nvSpPr>
        <p:spPr>
          <a:xfrm>
            <a:off x="533400" y="3352800"/>
            <a:ext cx="914400" cy="338554"/>
          </a:xfrm>
          <a:prstGeom prst="rect">
            <a:avLst/>
          </a:prstGeom>
          <a:noFill/>
        </p:spPr>
        <p:txBody>
          <a:bodyPr wrap="square" rtlCol="0">
            <a:spAutoFit/>
          </a:bodyPr>
          <a:lstStyle/>
          <a:p>
            <a:pPr algn="r"/>
            <a:r>
              <a:rPr lang="en-US" sz="1600" dirty="0" smtClean="0"/>
              <a:t>$/</a:t>
            </a:r>
            <a:r>
              <a:rPr lang="en-US" sz="1600" dirty="0" err="1" smtClean="0"/>
              <a:t>MWh</a:t>
            </a:r>
            <a:endParaRPr lang="en-US" sz="1600" dirty="0"/>
          </a:p>
        </p:txBody>
      </p:sp>
      <p:sp>
        <p:nvSpPr>
          <p:cNvPr id="35" name="TextBox 34"/>
          <p:cNvSpPr txBox="1"/>
          <p:nvPr/>
        </p:nvSpPr>
        <p:spPr>
          <a:xfrm>
            <a:off x="3505200" y="5040868"/>
            <a:ext cx="685800" cy="338554"/>
          </a:xfrm>
          <a:prstGeom prst="rect">
            <a:avLst/>
          </a:prstGeom>
          <a:noFill/>
        </p:spPr>
        <p:txBody>
          <a:bodyPr wrap="square" rtlCol="0">
            <a:spAutoFit/>
          </a:bodyPr>
          <a:lstStyle/>
          <a:p>
            <a:r>
              <a:rPr lang="en-US" sz="1600" dirty="0" smtClean="0"/>
              <a:t>MW</a:t>
            </a:r>
            <a:endParaRPr lang="en-US" sz="1600" dirty="0"/>
          </a:p>
        </p:txBody>
      </p:sp>
      <p:cxnSp>
        <p:nvCxnSpPr>
          <p:cNvPr id="36" name="Straight Arrow Connector 35"/>
          <p:cNvCxnSpPr/>
          <p:nvPr/>
        </p:nvCxnSpPr>
        <p:spPr>
          <a:xfrm flipV="1">
            <a:off x="5029200" y="3505200"/>
            <a:ext cx="0" cy="2133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4800600" y="5410200"/>
            <a:ext cx="2819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724400" y="5421868"/>
            <a:ext cx="381000" cy="338554"/>
          </a:xfrm>
          <a:prstGeom prst="rect">
            <a:avLst/>
          </a:prstGeom>
          <a:noFill/>
        </p:spPr>
        <p:txBody>
          <a:bodyPr wrap="square" rtlCol="0">
            <a:spAutoFit/>
          </a:bodyPr>
          <a:lstStyle/>
          <a:p>
            <a:r>
              <a:rPr lang="en-US" sz="1600" dirty="0" smtClean="0"/>
              <a:t>0</a:t>
            </a:r>
            <a:endParaRPr lang="en-US" sz="1600" dirty="0"/>
          </a:p>
        </p:txBody>
      </p:sp>
      <p:sp>
        <p:nvSpPr>
          <p:cNvPr id="39" name="TextBox 38"/>
          <p:cNvSpPr txBox="1"/>
          <p:nvPr/>
        </p:nvSpPr>
        <p:spPr>
          <a:xfrm>
            <a:off x="5562600" y="5410200"/>
            <a:ext cx="381000" cy="338554"/>
          </a:xfrm>
          <a:prstGeom prst="rect">
            <a:avLst/>
          </a:prstGeom>
          <a:noFill/>
        </p:spPr>
        <p:txBody>
          <a:bodyPr wrap="square" rtlCol="0">
            <a:spAutoFit/>
          </a:bodyPr>
          <a:lstStyle/>
          <a:p>
            <a:r>
              <a:rPr lang="en-US" sz="1600" dirty="0" smtClean="0"/>
              <a:t>5</a:t>
            </a:r>
            <a:endParaRPr lang="en-US" sz="1600" dirty="0"/>
          </a:p>
        </p:txBody>
      </p:sp>
      <p:sp>
        <p:nvSpPr>
          <p:cNvPr id="40" name="TextBox 39"/>
          <p:cNvSpPr txBox="1"/>
          <p:nvPr/>
        </p:nvSpPr>
        <p:spPr>
          <a:xfrm>
            <a:off x="6705600" y="5421868"/>
            <a:ext cx="533400" cy="338554"/>
          </a:xfrm>
          <a:prstGeom prst="rect">
            <a:avLst/>
          </a:prstGeom>
          <a:noFill/>
        </p:spPr>
        <p:txBody>
          <a:bodyPr wrap="square" rtlCol="0">
            <a:spAutoFit/>
          </a:bodyPr>
          <a:lstStyle/>
          <a:p>
            <a:r>
              <a:rPr lang="en-US" sz="1600" dirty="0" smtClean="0"/>
              <a:t>15</a:t>
            </a:r>
            <a:endParaRPr lang="en-US" sz="1600" dirty="0"/>
          </a:p>
        </p:txBody>
      </p:sp>
      <p:cxnSp>
        <p:nvCxnSpPr>
          <p:cNvPr id="41" name="Straight Connector 40"/>
          <p:cNvCxnSpPr/>
          <p:nvPr/>
        </p:nvCxnSpPr>
        <p:spPr>
          <a:xfrm flipV="1">
            <a:off x="5715000" y="3733800"/>
            <a:ext cx="0" cy="1676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6934200" y="3733800"/>
            <a:ext cx="0" cy="1676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5029200" y="4255532"/>
            <a:ext cx="685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5715000" y="3886200"/>
            <a:ext cx="1219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5105400" y="3886200"/>
            <a:ext cx="457200" cy="338554"/>
          </a:xfrm>
          <a:prstGeom prst="rect">
            <a:avLst/>
          </a:prstGeom>
          <a:noFill/>
        </p:spPr>
        <p:txBody>
          <a:bodyPr wrap="square" rtlCol="0">
            <a:spAutoFit/>
          </a:bodyPr>
          <a:lstStyle/>
          <a:p>
            <a:r>
              <a:rPr lang="en-US" sz="1600" dirty="0" smtClean="0"/>
              <a:t>30</a:t>
            </a:r>
            <a:endParaRPr lang="en-US" sz="1600" dirty="0"/>
          </a:p>
        </p:txBody>
      </p:sp>
      <p:sp>
        <p:nvSpPr>
          <p:cNvPr id="46" name="TextBox 45"/>
          <p:cNvSpPr txBox="1"/>
          <p:nvPr/>
        </p:nvSpPr>
        <p:spPr>
          <a:xfrm>
            <a:off x="6096000" y="3505200"/>
            <a:ext cx="457200" cy="338554"/>
          </a:xfrm>
          <a:prstGeom prst="rect">
            <a:avLst/>
          </a:prstGeom>
          <a:noFill/>
        </p:spPr>
        <p:txBody>
          <a:bodyPr wrap="square" rtlCol="0">
            <a:spAutoFit/>
          </a:bodyPr>
          <a:lstStyle/>
          <a:p>
            <a:r>
              <a:rPr lang="en-US" sz="1600" dirty="0" smtClean="0"/>
              <a:t>40</a:t>
            </a:r>
            <a:endParaRPr lang="en-US" sz="1600" dirty="0"/>
          </a:p>
        </p:txBody>
      </p:sp>
      <p:sp>
        <p:nvSpPr>
          <p:cNvPr id="47" name="TextBox 46"/>
          <p:cNvSpPr txBox="1"/>
          <p:nvPr/>
        </p:nvSpPr>
        <p:spPr>
          <a:xfrm>
            <a:off x="4114800" y="3352800"/>
            <a:ext cx="914400" cy="338554"/>
          </a:xfrm>
          <a:prstGeom prst="rect">
            <a:avLst/>
          </a:prstGeom>
          <a:noFill/>
        </p:spPr>
        <p:txBody>
          <a:bodyPr wrap="square" rtlCol="0">
            <a:spAutoFit/>
          </a:bodyPr>
          <a:lstStyle/>
          <a:p>
            <a:pPr algn="r"/>
            <a:r>
              <a:rPr lang="en-US" sz="1600" dirty="0" smtClean="0"/>
              <a:t>$/</a:t>
            </a:r>
            <a:r>
              <a:rPr lang="en-US" sz="1600" dirty="0" err="1" smtClean="0"/>
              <a:t>MWh</a:t>
            </a:r>
            <a:endParaRPr lang="en-US" sz="1600" dirty="0"/>
          </a:p>
        </p:txBody>
      </p:sp>
      <p:sp>
        <p:nvSpPr>
          <p:cNvPr id="48" name="TextBox 47"/>
          <p:cNvSpPr txBox="1"/>
          <p:nvPr/>
        </p:nvSpPr>
        <p:spPr>
          <a:xfrm>
            <a:off x="7086600" y="5040868"/>
            <a:ext cx="685800" cy="338554"/>
          </a:xfrm>
          <a:prstGeom prst="rect">
            <a:avLst/>
          </a:prstGeom>
          <a:noFill/>
        </p:spPr>
        <p:txBody>
          <a:bodyPr wrap="square" rtlCol="0">
            <a:spAutoFit/>
          </a:bodyPr>
          <a:lstStyle/>
          <a:p>
            <a:r>
              <a:rPr lang="en-US" sz="1600" dirty="0" smtClean="0"/>
              <a:t>MW</a:t>
            </a:r>
            <a:endParaRPr lang="en-US" sz="1600" dirty="0"/>
          </a:p>
        </p:txBody>
      </p:sp>
      <p:sp>
        <p:nvSpPr>
          <p:cNvPr id="49" name="TextBox 48"/>
          <p:cNvSpPr txBox="1"/>
          <p:nvPr/>
        </p:nvSpPr>
        <p:spPr>
          <a:xfrm>
            <a:off x="2057400" y="5726668"/>
            <a:ext cx="990600" cy="338554"/>
          </a:xfrm>
          <a:prstGeom prst="rect">
            <a:avLst/>
          </a:prstGeom>
          <a:noFill/>
        </p:spPr>
        <p:txBody>
          <a:bodyPr wrap="square" rtlCol="0">
            <a:spAutoFit/>
          </a:bodyPr>
          <a:lstStyle/>
          <a:p>
            <a:r>
              <a:rPr lang="en-US" sz="1600" dirty="0" smtClean="0"/>
              <a:t>Unit 1</a:t>
            </a:r>
            <a:endParaRPr lang="en-US" sz="1600" dirty="0"/>
          </a:p>
        </p:txBody>
      </p:sp>
      <p:sp>
        <p:nvSpPr>
          <p:cNvPr id="50" name="TextBox 49"/>
          <p:cNvSpPr txBox="1"/>
          <p:nvPr/>
        </p:nvSpPr>
        <p:spPr>
          <a:xfrm>
            <a:off x="5791200" y="5715000"/>
            <a:ext cx="990600" cy="338554"/>
          </a:xfrm>
          <a:prstGeom prst="rect">
            <a:avLst/>
          </a:prstGeom>
          <a:noFill/>
        </p:spPr>
        <p:txBody>
          <a:bodyPr wrap="square" rtlCol="0">
            <a:spAutoFit/>
          </a:bodyPr>
          <a:lstStyle/>
          <a:p>
            <a:r>
              <a:rPr lang="en-US" sz="1600" dirty="0" smtClean="0"/>
              <a:t>Unit 2</a:t>
            </a:r>
            <a:endParaRPr lang="en-US" sz="1600" dirty="0"/>
          </a:p>
        </p:txBody>
      </p:sp>
      <p:graphicFrame>
        <p:nvGraphicFramePr>
          <p:cNvPr id="58" name="Table 57"/>
          <p:cNvGraphicFramePr>
            <a:graphicFrameLocks noGrp="1"/>
          </p:cNvGraphicFramePr>
          <p:nvPr/>
        </p:nvGraphicFramePr>
        <p:xfrm>
          <a:off x="1524000" y="1397000"/>
          <a:ext cx="6096000" cy="132080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pPr algn="ctr"/>
                      <a:r>
                        <a:rPr lang="en-US" sz="1600" dirty="0" smtClean="0">
                          <a:solidFill>
                            <a:schemeClr val="tx1"/>
                          </a:solidFill>
                        </a:rPr>
                        <a:t>Resource</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LSL</a:t>
                      </a:r>
                    </a:p>
                    <a:p>
                      <a:pPr algn="ctr"/>
                      <a:r>
                        <a:rPr lang="en-US" sz="1600" dirty="0" smtClean="0">
                          <a:solidFill>
                            <a:schemeClr val="tx1"/>
                          </a:solidFill>
                        </a:rPr>
                        <a:t>(MW)</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HSL</a:t>
                      </a:r>
                    </a:p>
                    <a:p>
                      <a:pPr algn="ctr"/>
                      <a:r>
                        <a:rPr lang="en-US" sz="1600" dirty="0" smtClean="0">
                          <a:solidFill>
                            <a:schemeClr val="tx1"/>
                          </a:solidFill>
                        </a:rPr>
                        <a:t>(MW)</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Ramp Rate</a:t>
                      </a:r>
                    </a:p>
                    <a:p>
                      <a:pPr algn="ctr"/>
                      <a:r>
                        <a:rPr lang="en-US" sz="1600" dirty="0" smtClean="0">
                          <a:solidFill>
                            <a:schemeClr val="tx1"/>
                          </a:solidFill>
                        </a:rPr>
                        <a:t>(MW/min)</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solidFill>
                            <a:schemeClr val="tx1"/>
                          </a:solidFill>
                        </a:rPr>
                        <a:t>Unit 1</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0</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15</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1</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solidFill>
                            <a:schemeClr val="tx1"/>
                          </a:solidFill>
                        </a:rPr>
                        <a:t>Unit 2</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0</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15</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2</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991600" cy="685800"/>
          </a:xfrm>
        </p:spPr>
        <p:txBody>
          <a:bodyPr/>
          <a:lstStyle/>
          <a:p>
            <a:r>
              <a:rPr lang="en-US" dirty="0" smtClean="0"/>
              <a:t>Example 2: Ramping Constraints – Load Peak          (continued)</a:t>
            </a:r>
            <a:endParaRPr lang="en-US" dirty="0"/>
          </a:p>
        </p:txBody>
      </p:sp>
      <p:sp>
        <p:nvSpPr>
          <p:cNvPr id="3" name="Content Placeholder 2"/>
          <p:cNvSpPr>
            <a:spLocks noGrp="1"/>
          </p:cNvSpPr>
          <p:nvPr>
            <p:ph idx="1"/>
          </p:nvPr>
        </p:nvSpPr>
        <p:spPr>
          <a:xfrm>
            <a:off x="457200" y="838200"/>
            <a:ext cx="8229600" cy="5410200"/>
          </a:xfrm>
        </p:spPr>
        <p:txBody>
          <a:bodyPr/>
          <a:lstStyle/>
          <a:p>
            <a:r>
              <a:rPr lang="en-US" sz="1800" dirty="0" smtClean="0"/>
              <a:t>Current SCED (sequential) System Dispatch</a:t>
            </a:r>
          </a:p>
          <a:p>
            <a:pPr>
              <a:buNone/>
            </a:pPr>
            <a:endParaRPr lang="en-US" sz="1800" dirty="0" smtClean="0"/>
          </a:p>
          <a:p>
            <a:endParaRPr lang="en-US" dirty="0" smtClean="0"/>
          </a:p>
          <a:p>
            <a:endParaRPr lang="en-US" dirty="0" smtClean="0"/>
          </a:p>
          <a:p>
            <a:endParaRPr lang="en-US" dirty="0" smtClean="0"/>
          </a:p>
          <a:p>
            <a:endParaRPr lang="en-US" dirty="0" smtClean="0"/>
          </a:p>
          <a:p>
            <a:endParaRPr lang="en-US" sz="1800" dirty="0" smtClean="0"/>
          </a:p>
          <a:p>
            <a:r>
              <a:rPr lang="en-US" sz="1800" dirty="0" smtClean="0"/>
              <a:t>“Look-Ahead SCED” - RTD System Dispatch</a:t>
            </a:r>
          </a:p>
          <a:p>
            <a:pPr>
              <a:buNone/>
            </a:pPr>
            <a:endParaRPr lang="en-US" sz="1800" dirty="0" smtClean="0"/>
          </a:p>
        </p:txBody>
      </p:sp>
      <p:sp>
        <p:nvSpPr>
          <p:cNvPr id="4" name="Footer Placeholder 3"/>
          <p:cNvSpPr>
            <a:spLocks noGrp="1"/>
          </p:cNvSpPr>
          <p:nvPr>
            <p:ph type="ftr" sz="quarter" idx="11"/>
          </p:nvPr>
        </p:nvSpPr>
        <p:spPr/>
        <p:txBody>
          <a:bodyPr/>
          <a:lstStyle/>
          <a:p>
            <a:pPr>
              <a:defRPr/>
            </a:pPr>
            <a:r>
              <a:rPr lang="en-US" smtClean="0"/>
              <a:t> </a:t>
            </a:r>
            <a:endParaRPr lang="en-US" dirty="0"/>
          </a:p>
        </p:txBody>
      </p:sp>
      <p:sp>
        <p:nvSpPr>
          <p:cNvPr id="5" name="Date Placeholder 4"/>
          <p:cNvSpPr>
            <a:spLocks noGrp="1"/>
          </p:cNvSpPr>
          <p:nvPr>
            <p:ph type="dt" sz="half" idx="12"/>
          </p:nvPr>
        </p:nvSpPr>
        <p:spPr/>
        <p:txBody>
          <a:bodyPr/>
          <a:lstStyle/>
          <a:p>
            <a:pPr>
              <a:defRPr/>
            </a:pPr>
            <a:r>
              <a:rPr lang="en-US" dirty="0" smtClean="0"/>
              <a:t>November 28, 2011</a:t>
            </a:r>
            <a:endParaRPr lang="en-US" dirty="0"/>
          </a:p>
        </p:txBody>
      </p:sp>
      <p:graphicFrame>
        <p:nvGraphicFramePr>
          <p:cNvPr id="52" name="Table 51"/>
          <p:cNvGraphicFramePr>
            <a:graphicFrameLocks noGrp="1"/>
          </p:cNvGraphicFramePr>
          <p:nvPr/>
        </p:nvGraphicFramePr>
        <p:xfrm>
          <a:off x="914400" y="1371600"/>
          <a:ext cx="6096000" cy="1691640"/>
        </p:xfrm>
        <a:graphic>
          <a:graphicData uri="http://schemas.openxmlformats.org/drawingml/2006/table">
            <a:tbl>
              <a:tblPr bandRow="1">
                <a:tableStyleId>{5C22544A-7EE6-4342-B048-85BDC9FD1C3A}</a:tableStyleId>
              </a:tblPr>
              <a:tblGrid>
                <a:gridCol w="1219200"/>
                <a:gridCol w="1219200"/>
                <a:gridCol w="1219200"/>
                <a:gridCol w="1524000"/>
                <a:gridCol w="914400"/>
              </a:tblGrid>
              <a:tr h="370840">
                <a:tc>
                  <a:txBody>
                    <a:bodyPr/>
                    <a:lstStyle/>
                    <a:p>
                      <a:pPr algn="ctr"/>
                      <a:r>
                        <a:rPr lang="en-US" sz="1600" dirty="0" smtClean="0"/>
                        <a:t>Time Interval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GTBD</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System Lambda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Over/Under Generation</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System Costs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27</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2 (Under)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1100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3" name="TextBox 52"/>
          <p:cNvSpPr txBox="1"/>
          <p:nvPr/>
        </p:nvSpPr>
        <p:spPr>
          <a:xfrm>
            <a:off x="7086600" y="2514600"/>
            <a:ext cx="1219200" cy="584775"/>
          </a:xfrm>
          <a:prstGeom prst="rect">
            <a:avLst/>
          </a:prstGeom>
          <a:noFill/>
        </p:spPr>
        <p:txBody>
          <a:bodyPr wrap="square" rtlCol="0">
            <a:spAutoFit/>
          </a:bodyPr>
          <a:lstStyle/>
          <a:p>
            <a:r>
              <a:rPr lang="en-US" sz="1600" dirty="0" smtClean="0"/>
              <a:t>Total Cost</a:t>
            </a:r>
          </a:p>
          <a:p>
            <a:r>
              <a:rPr lang="en-US" sz="1600" dirty="0" smtClean="0"/>
              <a:t>    1560</a:t>
            </a:r>
            <a:endParaRPr lang="en-US" sz="1600" dirty="0"/>
          </a:p>
        </p:txBody>
      </p:sp>
      <p:graphicFrame>
        <p:nvGraphicFramePr>
          <p:cNvPr id="54" name="Table 53"/>
          <p:cNvGraphicFramePr>
            <a:graphicFrameLocks noGrp="1"/>
          </p:cNvGraphicFramePr>
          <p:nvPr/>
        </p:nvGraphicFramePr>
        <p:xfrm>
          <a:off x="914400" y="3810000"/>
          <a:ext cx="6096000" cy="1899920"/>
        </p:xfrm>
        <a:graphic>
          <a:graphicData uri="http://schemas.openxmlformats.org/drawingml/2006/table">
            <a:tbl>
              <a:tblPr bandRow="1">
                <a:tableStyleId>{5C22544A-7EE6-4342-B048-85BDC9FD1C3A}</a:tableStyleId>
              </a:tblPr>
              <a:tblGrid>
                <a:gridCol w="1219200"/>
                <a:gridCol w="1219200"/>
                <a:gridCol w="1219200"/>
                <a:gridCol w="1524000"/>
                <a:gridCol w="914400"/>
              </a:tblGrid>
              <a:tr h="370840">
                <a:tc>
                  <a:txBody>
                    <a:bodyPr/>
                    <a:lstStyle/>
                    <a:p>
                      <a:pPr algn="ctr"/>
                      <a:r>
                        <a:rPr lang="en-US" sz="1600" dirty="0" smtClean="0"/>
                        <a:t>Time Interval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GTBD</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System Lambda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Over/Under Generation</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System Costs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27</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trike="sngStrike" baseline="0" dirty="0" smtClean="0"/>
                        <a:t>50</a:t>
                      </a:r>
                    </a:p>
                    <a:p>
                      <a:pPr algn="ctr"/>
                      <a:r>
                        <a:rPr lang="en-US" sz="1600" strike="noStrike" baseline="0" dirty="0" smtClean="0"/>
                        <a:t>60</a:t>
                      </a:r>
                      <a:endParaRPr lang="en-US" sz="1600" strike="noStrike"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680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5" name="TextBox 54"/>
          <p:cNvSpPr txBox="1"/>
          <p:nvPr/>
        </p:nvSpPr>
        <p:spPr>
          <a:xfrm>
            <a:off x="7086600" y="4953000"/>
            <a:ext cx="1219200" cy="584775"/>
          </a:xfrm>
          <a:prstGeom prst="rect">
            <a:avLst/>
          </a:prstGeom>
          <a:noFill/>
        </p:spPr>
        <p:txBody>
          <a:bodyPr wrap="square" rtlCol="0">
            <a:spAutoFit/>
          </a:bodyPr>
          <a:lstStyle/>
          <a:p>
            <a:r>
              <a:rPr lang="en-US" sz="1600" dirty="0" smtClean="0"/>
              <a:t>Total Cost</a:t>
            </a:r>
          </a:p>
          <a:p>
            <a:r>
              <a:rPr lang="en-US" sz="1600" dirty="0" smtClean="0"/>
              <a:t>    1180</a:t>
            </a:r>
            <a:endParaRPr lang="en-US" sz="16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nvGraphicFramePr>
        <p:xfrm>
          <a:off x="685800" y="4556760"/>
          <a:ext cx="7086600" cy="1935480"/>
        </p:xfrm>
        <a:graphic>
          <a:graphicData uri="http://schemas.openxmlformats.org/drawingml/2006/table">
            <a:tbl>
              <a:tblPr bandRow="1">
                <a:tableStyleId>{5C22544A-7EE6-4342-B048-85BDC9FD1C3A}</a:tableStyleId>
              </a:tblPr>
              <a:tblGrid>
                <a:gridCol w="1012371"/>
                <a:gridCol w="569084"/>
                <a:gridCol w="599037"/>
                <a:gridCol w="622998"/>
                <a:gridCol w="778747"/>
                <a:gridCol w="622998"/>
                <a:gridCol w="1090246"/>
                <a:gridCol w="622998"/>
                <a:gridCol w="1168121"/>
              </a:tblGrid>
              <a:tr h="370840">
                <a:tc>
                  <a:txBody>
                    <a:bodyPr/>
                    <a:lstStyle/>
                    <a:p>
                      <a:pPr algn="ctr"/>
                      <a:r>
                        <a:rPr lang="en-US" sz="1600" dirty="0" smtClean="0"/>
                        <a:t>Interval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TM</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HDL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B.P.</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LMP</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Payment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trike="sngStrike" baseline="0" dirty="0" smtClean="0"/>
                        <a:t>Profit</a:t>
                      </a:r>
                    </a:p>
                    <a:p>
                      <a:pPr algn="ctr"/>
                      <a:r>
                        <a:rPr lang="en-US" sz="1600" dirty="0" smtClean="0"/>
                        <a:t>Payment-Cost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2500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350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2150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 name="Title 1"/>
          <p:cNvSpPr>
            <a:spLocks noGrp="1"/>
          </p:cNvSpPr>
          <p:nvPr>
            <p:ph type="title"/>
          </p:nvPr>
        </p:nvSpPr>
        <p:spPr>
          <a:xfrm>
            <a:off x="152400" y="0"/>
            <a:ext cx="8991600" cy="685800"/>
          </a:xfrm>
        </p:spPr>
        <p:txBody>
          <a:bodyPr/>
          <a:lstStyle/>
          <a:p>
            <a:r>
              <a:rPr lang="en-US" dirty="0" smtClean="0"/>
              <a:t>Example 2: Ramping Constraints – Load Peak           (continued)</a:t>
            </a:r>
            <a:endParaRPr lang="en-US" dirty="0"/>
          </a:p>
        </p:txBody>
      </p:sp>
      <p:sp>
        <p:nvSpPr>
          <p:cNvPr id="3" name="Content Placeholder 2"/>
          <p:cNvSpPr>
            <a:spLocks noGrp="1"/>
          </p:cNvSpPr>
          <p:nvPr>
            <p:ph idx="1"/>
          </p:nvPr>
        </p:nvSpPr>
        <p:spPr>
          <a:xfrm>
            <a:off x="457200" y="838200"/>
            <a:ext cx="8229600" cy="5410200"/>
          </a:xfrm>
        </p:spPr>
        <p:txBody>
          <a:bodyPr/>
          <a:lstStyle/>
          <a:p>
            <a:r>
              <a:rPr lang="en-US" sz="1800" dirty="0" smtClean="0"/>
              <a:t>Current SCED (sequential) </a:t>
            </a:r>
          </a:p>
          <a:p>
            <a:pPr marL="0">
              <a:buNone/>
            </a:pPr>
            <a:r>
              <a:rPr lang="en-US" sz="1800" b="0" dirty="0" smtClean="0"/>
              <a:t>@T+5, the load to be served is 27MW, the system is 2 MW short. The System Lambda is set by the under generation penalty cost of 250$/</a:t>
            </a:r>
            <a:r>
              <a:rPr lang="en-US" sz="1800" b="0" dirty="0" err="1" smtClean="0"/>
              <a:t>MWh</a:t>
            </a:r>
            <a:r>
              <a:rPr lang="en-US" sz="1800" b="0" dirty="0" smtClean="0"/>
              <a:t>.</a:t>
            </a:r>
            <a:endParaRPr lang="en-US" sz="1000" dirty="0" smtClean="0"/>
          </a:p>
          <a:p>
            <a:pPr lvl="1"/>
            <a:r>
              <a:rPr lang="en-US" sz="1800" dirty="0" smtClean="0"/>
              <a:t>Unit 1 Dispatch</a:t>
            </a:r>
          </a:p>
          <a:p>
            <a:pPr>
              <a:buNone/>
            </a:pPr>
            <a:endParaRPr lang="en-US" sz="1800" dirty="0" smtClean="0"/>
          </a:p>
          <a:p>
            <a:endParaRPr lang="en-US" dirty="0" smtClean="0"/>
          </a:p>
          <a:p>
            <a:endParaRPr lang="en-US" dirty="0" smtClean="0"/>
          </a:p>
          <a:p>
            <a:endParaRPr lang="en-US" dirty="0" smtClean="0"/>
          </a:p>
          <a:p>
            <a:pPr lvl="1"/>
            <a:endParaRPr lang="en-US" sz="1800" dirty="0" smtClean="0"/>
          </a:p>
          <a:p>
            <a:pPr lvl="1"/>
            <a:endParaRPr lang="en-US" sz="1800" dirty="0" smtClean="0"/>
          </a:p>
          <a:p>
            <a:pPr lvl="1"/>
            <a:r>
              <a:rPr lang="en-US" sz="1800" dirty="0" smtClean="0"/>
              <a:t>Unit 2 Dispatch</a:t>
            </a:r>
          </a:p>
          <a:p>
            <a:pPr lvl="1"/>
            <a:endParaRPr lang="en-US" sz="1800" dirty="0" smtClean="0"/>
          </a:p>
          <a:p>
            <a:pPr>
              <a:buNone/>
            </a:pPr>
            <a:endParaRPr lang="en-US" sz="1800" dirty="0" smtClean="0"/>
          </a:p>
        </p:txBody>
      </p:sp>
      <p:sp>
        <p:nvSpPr>
          <p:cNvPr id="4" name="Footer Placeholder 3"/>
          <p:cNvSpPr>
            <a:spLocks noGrp="1"/>
          </p:cNvSpPr>
          <p:nvPr>
            <p:ph type="ftr" sz="quarter" idx="11"/>
          </p:nvPr>
        </p:nvSpPr>
        <p:spPr/>
        <p:txBody>
          <a:bodyPr/>
          <a:lstStyle/>
          <a:p>
            <a:pPr>
              <a:defRPr/>
            </a:pPr>
            <a:r>
              <a:rPr lang="en-US" smtClean="0"/>
              <a:t> </a:t>
            </a:r>
            <a:endParaRPr lang="en-US" dirty="0"/>
          </a:p>
        </p:txBody>
      </p:sp>
      <p:sp>
        <p:nvSpPr>
          <p:cNvPr id="5" name="Date Placeholder 4"/>
          <p:cNvSpPr>
            <a:spLocks noGrp="1"/>
          </p:cNvSpPr>
          <p:nvPr>
            <p:ph type="dt" sz="half" idx="12"/>
          </p:nvPr>
        </p:nvSpPr>
        <p:spPr/>
        <p:txBody>
          <a:bodyPr/>
          <a:lstStyle/>
          <a:p>
            <a:pPr>
              <a:defRPr/>
            </a:pPr>
            <a:r>
              <a:rPr lang="en-US" dirty="0" smtClean="0"/>
              <a:t>November 28, 2011</a:t>
            </a:r>
            <a:endParaRPr lang="en-US" dirty="0"/>
          </a:p>
        </p:txBody>
      </p:sp>
      <p:graphicFrame>
        <p:nvGraphicFramePr>
          <p:cNvPr id="52" name="Table 51"/>
          <p:cNvGraphicFramePr>
            <a:graphicFrameLocks noGrp="1"/>
          </p:cNvGraphicFramePr>
          <p:nvPr/>
        </p:nvGraphicFramePr>
        <p:xfrm>
          <a:off x="609600" y="2057400"/>
          <a:ext cx="7086600" cy="1935480"/>
        </p:xfrm>
        <a:graphic>
          <a:graphicData uri="http://schemas.openxmlformats.org/drawingml/2006/table">
            <a:tbl>
              <a:tblPr bandRow="1">
                <a:tableStyleId>{5C22544A-7EE6-4342-B048-85BDC9FD1C3A}</a:tableStyleId>
              </a:tblPr>
              <a:tblGrid>
                <a:gridCol w="1012371"/>
                <a:gridCol w="569084"/>
                <a:gridCol w="599037"/>
                <a:gridCol w="622998"/>
                <a:gridCol w="778747"/>
                <a:gridCol w="622998"/>
                <a:gridCol w="1090246"/>
                <a:gridCol w="622998"/>
                <a:gridCol w="1168121"/>
              </a:tblGrid>
              <a:tr h="370840">
                <a:tc>
                  <a:txBody>
                    <a:bodyPr/>
                    <a:lstStyle/>
                    <a:p>
                      <a:pPr algn="ctr"/>
                      <a:r>
                        <a:rPr lang="en-US" sz="1600" dirty="0" smtClean="0"/>
                        <a:t> Interval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TM</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HDL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B. P.</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LMP</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Payment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trike="sngStrike" baseline="0" dirty="0" smtClean="0"/>
                        <a:t>Profit</a:t>
                      </a:r>
                    </a:p>
                    <a:p>
                      <a:pPr algn="ctr"/>
                      <a:r>
                        <a:rPr lang="en-US" sz="1600" dirty="0" smtClean="0"/>
                        <a:t>Payment-Cost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280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9</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3750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3500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280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3" name="TextBox 52"/>
          <p:cNvSpPr txBox="1"/>
          <p:nvPr/>
        </p:nvSpPr>
        <p:spPr>
          <a:xfrm>
            <a:off x="7772400" y="2667000"/>
            <a:ext cx="1219200" cy="584775"/>
          </a:xfrm>
          <a:prstGeom prst="rect">
            <a:avLst/>
          </a:prstGeom>
          <a:noFill/>
        </p:spPr>
        <p:txBody>
          <a:bodyPr wrap="square" rtlCol="0">
            <a:spAutoFit/>
          </a:bodyPr>
          <a:lstStyle/>
          <a:p>
            <a:r>
              <a:rPr lang="en-US" sz="1600" dirty="0" smtClean="0"/>
              <a:t>Net$</a:t>
            </a:r>
          </a:p>
          <a:p>
            <a:r>
              <a:rPr lang="en-US" sz="1600" dirty="0" smtClean="0"/>
              <a:t>    3600</a:t>
            </a:r>
            <a:endParaRPr lang="en-US" sz="1600" dirty="0"/>
          </a:p>
        </p:txBody>
      </p:sp>
      <p:sp>
        <p:nvSpPr>
          <p:cNvPr id="11" name="TextBox 10"/>
          <p:cNvSpPr txBox="1"/>
          <p:nvPr/>
        </p:nvSpPr>
        <p:spPr>
          <a:xfrm>
            <a:off x="7848600" y="5181600"/>
            <a:ext cx="1219200" cy="584775"/>
          </a:xfrm>
          <a:prstGeom prst="rect">
            <a:avLst/>
          </a:prstGeom>
          <a:noFill/>
        </p:spPr>
        <p:txBody>
          <a:bodyPr wrap="square" rtlCol="0">
            <a:spAutoFit/>
          </a:bodyPr>
          <a:lstStyle/>
          <a:p>
            <a:r>
              <a:rPr lang="en-US" sz="1600" dirty="0" smtClean="0"/>
              <a:t>Net$</a:t>
            </a:r>
          </a:p>
          <a:p>
            <a:r>
              <a:rPr lang="en-US" sz="1600" dirty="0" smtClean="0"/>
              <a:t>    2150</a:t>
            </a:r>
            <a:endParaRPr lang="en-US" sz="16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991600" cy="685800"/>
          </a:xfrm>
        </p:spPr>
        <p:txBody>
          <a:bodyPr/>
          <a:lstStyle/>
          <a:p>
            <a:r>
              <a:rPr lang="en-US" dirty="0" smtClean="0"/>
              <a:t>Example 2: Ramping Constraints – Load Peak          (continued) </a:t>
            </a:r>
            <a:endParaRPr lang="en-US" dirty="0"/>
          </a:p>
        </p:txBody>
      </p:sp>
      <p:sp>
        <p:nvSpPr>
          <p:cNvPr id="3" name="Content Placeholder 2"/>
          <p:cNvSpPr>
            <a:spLocks noGrp="1"/>
          </p:cNvSpPr>
          <p:nvPr>
            <p:ph idx="1"/>
          </p:nvPr>
        </p:nvSpPr>
        <p:spPr>
          <a:xfrm>
            <a:off x="457200" y="838200"/>
            <a:ext cx="8229600" cy="5410200"/>
          </a:xfrm>
        </p:spPr>
        <p:txBody>
          <a:bodyPr/>
          <a:lstStyle/>
          <a:p>
            <a:r>
              <a:rPr lang="en-US" sz="1800" dirty="0" smtClean="0"/>
              <a:t>“Look-Ahead SCED” - RTD </a:t>
            </a:r>
          </a:p>
          <a:p>
            <a:pPr lvl="1"/>
            <a:r>
              <a:rPr lang="en-US" sz="1800" dirty="0" smtClean="0"/>
              <a:t>Unit 1 Dispatch</a:t>
            </a:r>
          </a:p>
          <a:p>
            <a:pPr>
              <a:buNone/>
            </a:pPr>
            <a:endParaRPr lang="en-US" sz="1800" dirty="0" smtClean="0"/>
          </a:p>
          <a:p>
            <a:endParaRPr lang="en-US" dirty="0" smtClean="0"/>
          </a:p>
          <a:p>
            <a:endParaRPr lang="en-US" dirty="0" smtClean="0"/>
          </a:p>
          <a:p>
            <a:endParaRPr lang="en-US" dirty="0" smtClean="0"/>
          </a:p>
          <a:p>
            <a:endParaRPr lang="en-US" dirty="0" smtClean="0"/>
          </a:p>
          <a:p>
            <a:endParaRPr lang="en-US" sz="1800" dirty="0" smtClean="0"/>
          </a:p>
          <a:p>
            <a:pPr lvl="1"/>
            <a:r>
              <a:rPr lang="en-US" sz="1800" dirty="0" smtClean="0"/>
              <a:t>Unit 2 Dispatch</a:t>
            </a:r>
          </a:p>
          <a:p>
            <a:pPr lvl="1"/>
            <a:endParaRPr lang="en-US" sz="1800" dirty="0" smtClean="0"/>
          </a:p>
          <a:p>
            <a:pPr>
              <a:buNone/>
            </a:pPr>
            <a:endParaRPr lang="en-US" sz="1800" dirty="0" smtClean="0"/>
          </a:p>
        </p:txBody>
      </p:sp>
      <p:sp>
        <p:nvSpPr>
          <p:cNvPr id="4" name="Footer Placeholder 3"/>
          <p:cNvSpPr>
            <a:spLocks noGrp="1"/>
          </p:cNvSpPr>
          <p:nvPr>
            <p:ph type="ftr" sz="quarter" idx="11"/>
          </p:nvPr>
        </p:nvSpPr>
        <p:spPr/>
        <p:txBody>
          <a:bodyPr/>
          <a:lstStyle/>
          <a:p>
            <a:pPr>
              <a:defRPr/>
            </a:pPr>
            <a:r>
              <a:rPr lang="en-US" smtClean="0"/>
              <a:t> </a:t>
            </a:r>
            <a:endParaRPr lang="en-US" dirty="0"/>
          </a:p>
        </p:txBody>
      </p:sp>
      <p:sp>
        <p:nvSpPr>
          <p:cNvPr id="5" name="Date Placeholder 4"/>
          <p:cNvSpPr>
            <a:spLocks noGrp="1"/>
          </p:cNvSpPr>
          <p:nvPr>
            <p:ph type="dt" sz="half" idx="12"/>
          </p:nvPr>
        </p:nvSpPr>
        <p:spPr/>
        <p:txBody>
          <a:bodyPr/>
          <a:lstStyle/>
          <a:p>
            <a:pPr>
              <a:defRPr/>
            </a:pPr>
            <a:r>
              <a:rPr lang="en-US" dirty="0" smtClean="0"/>
              <a:t>November 28, 2011</a:t>
            </a:r>
            <a:endParaRPr lang="en-US" dirty="0"/>
          </a:p>
        </p:txBody>
      </p:sp>
      <p:graphicFrame>
        <p:nvGraphicFramePr>
          <p:cNvPr id="52" name="Table 51"/>
          <p:cNvGraphicFramePr>
            <a:graphicFrameLocks noGrp="1"/>
          </p:cNvGraphicFramePr>
          <p:nvPr/>
        </p:nvGraphicFramePr>
        <p:xfrm>
          <a:off x="152400" y="1524000"/>
          <a:ext cx="8305798" cy="2143760"/>
        </p:xfrm>
        <a:graphic>
          <a:graphicData uri="http://schemas.openxmlformats.org/drawingml/2006/table">
            <a:tbl>
              <a:tblPr bandRow="1">
                <a:tableStyleId>{5C22544A-7EE6-4342-B048-85BDC9FD1C3A}</a:tableStyleId>
              </a:tblPr>
              <a:tblGrid>
                <a:gridCol w="844659"/>
                <a:gridCol w="633493"/>
                <a:gridCol w="703881"/>
                <a:gridCol w="633493"/>
                <a:gridCol w="703881"/>
                <a:gridCol w="633493"/>
                <a:gridCol w="633493"/>
                <a:gridCol w="1055822"/>
                <a:gridCol w="703881"/>
                <a:gridCol w="1759702"/>
              </a:tblGrid>
              <a:tr h="370840">
                <a:tc>
                  <a:txBody>
                    <a:bodyPr/>
                    <a:lstStyle/>
                    <a:p>
                      <a:pPr algn="ctr"/>
                      <a:r>
                        <a:rPr lang="en-US" sz="1600" dirty="0" smtClean="0"/>
                        <a:t>Time Interval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TM</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HDL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Base Point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LMP</a:t>
                      </a:r>
                    </a:p>
                    <a:p>
                      <a:pPr algn="ctr"/>
                      <a:r>
                        <a:rPr lang="en-US" sz="1600" dirty="0" smtClean="0"/>
                        <a:t>Multi</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LMP</a:t>
                      </a:r>
                    </a:p>
                    <a:p>
                      <a:pPr algn="ctr"/>
                      <a:r>
                        <a:rPr lang="en-US" sz="1600" dirty="0" smtClean="0"/>
                        <a:t>Final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sz="1600" dirty="0" smtClean="0"/>
                        <a:t>Payment</a:t>
                      </a:r>
                    </a:p>
                    <a:p>
                      <a:pPr algn="ctr"/>
                      <a:r>
                        <a:rPr lang="en-US" sz="1600" dirty="0" smtClean="0"/>
                        <a:t>(LMP Final)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Cost</a:t>
                      </a:r>
                    </a:p>
                    <a:p>
                      <a:pPr algn="ct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trike="sngStrike" baseline="0" dirty="0" smtClean="0"/>
                        <a:t>Profit</a:t>
                      </a:r>
                    </a:p>
                    <a:p>
                      <a:pPr algn="ctr"/>
                      <a:r>
                        <a:rPr lang="en-US" sz="1600" dirty="0" smtClean="0"/>
                        <a:t>Payment-Cost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12</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sz="1600" dirty="0" smtClean="0"/>
                        <a:t>240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190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12</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trike="sngStrike" baseline="0" dirty="0" smtClean="0"/>
                        <a:t>50</a:t>
                      </a:r>
                    </a:p>
                    <a:p>
                      <a:pPr algn="ctr"/>
                      <a:r>
                        <a:rPr lang="en-US" sz="1600" dirty="0" smtClean="0"/>
                        <a:t>60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sz="1600" dirty="0" smtClean="0"/>
                        <a:t>40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sz="1600" strike="sngStrike" baseline="0" dirty="0" smtClean="0"/>
                        <a:t>750</a:t>
                      </a:r>
                    </a:p>
                    <a:p>
                      <a:pPr algn="ctr"/>
                      <a:r>
                        <a:rPr lang="en-US" sz="1600" dirty="0" smtClean="0"/>
                        <a:t>600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sz="1600" dirty="0" smtClean="0"/>
                        <a:t>250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600" strike="sngStrike" baseline="0" dirty="0" smtClean="0"/>
                        <a:t>500</a:t>
                      </a:r>
                    </a:p>
                    <a:p>
                      <a:pPr algn="ctr"/>
                      <a:r>
                        <a:rPr lang="en-US" sz="1600" dirty="0" smtClean="0"/>
                        <a:t>350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370840">
                <a:tc>
                  <a:txBody>
                    <a:bodyPr/>
                    <a:lstStyle/>
                    <a:p>
                      <a:pPr algn="ctr"/>
                      <a:r>
                        <a:rPr lang="en-US" sz="1600" dirty="0" smtClean="0"/>
                        <a:t>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12</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sz="1600" dirty="0" smtClean="0"/>
                        <a:t>240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190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3" name="TextBox 52"/>
          <p:cNvSpPr txBox="1"/>
          <p:nvPr/>
        </p:nvSpPr>
        <p:spPr>
          <a:xfrm>
            <a:off x="8458200" y="1905000"/>
            <a:ext cx="762000" cy="830997"/>
          </a:xfrm>
          <a:prstGeom prst="rect">
            <a:avLst/>
          </a:prstGeom>
          <a:noFill/>
        </p:spPr>
        <p:txBody>
          <a:bodyPr wrap="square" rtlCol="0">
            <a:spAutoFit/>
          </a:bodyPr>
          <a:lstStyle/>
          <a:p>
            <a:r>
              <a:rPr lang="en-US" sz="1600" dirty="0" smtClean="0"/>
              <a:t>Net$</a:t>
            </a:r>
          </a:p>
          <a:p>
            <a:r>
              <a:rPr lang="en-US" sz="1600" dirty="0" smtClean="0"/>
              <a:t> </a:t>
            </a:r>
            <a:r>
              <a:rPr lang="en-US" sz="1600" strike="sngStrike" dirty="0" smtClean="0"/>
              <a:t>600</a:t>
            </a:r>
          </a:p>
          <a:p>
            <a:r>
              <a:rPr lang="en-US" sz="1600" dirty="0" smtClean="0"/>
              <a:t> 450</a:t>
            </a:r>
            <a:endParaRPr lang="en-US" sz="1600" dirty="0"/>
          </a:p>
        </p:txBody>
      </p:sp>
      <p:graphicFrame>
        <p:nvGraphicFramePr>
          <p:cNvPr id="10" name="Table 9"/>
          <p:cNvGraphicFramePr>
            <a:graphicFrameLocks noGrp="1"/>
          </p:cNvGraphicFramePr>
          <p:nvPr/>
        </p:nvGraphicFramePr>
        <p:xfrm>
          <a:off x="228600" y="4114800"/>
          <a:ext cx="8305797" cy="2143760"/>
        </p:xfrm>
        <a:graphic>
          <a:graphicData uri="http://schemas.openxmlformats.org/drawingml/2006/table">
            <a:tbl>
              <a:tblPr bandRow="1">
                <a:tableStyleId>{5C22544A-7EE6-4342-B048-85BDC9FD1C3A}</a:tableStyleId>
              </a:tblPr>
              <a:tblGrid>
                <a:gridCol w="837559"/>
                <a:gridCol w="558373"/>
                <a:gridCol w="697966"/>
                <a:gridCol w="628170"/>
                <a:gridCol w="697966"/>
                <a:gridCol w="697966"/>
                <a:gridCol w="697966"/>
                <a:gridCol w="1046950"/>
                <a:gridCol w="697966"/>
                <a:gridCol w="1744915"/>
              </a:tblGrid>
              <a:tr h="370840">
                <a:tc>
                  <a:txBody>
                    <a:bodyPr/>
                    <a:lstStyle/>
                    <a:p>
                      <a:pPr algn="ctr"/>
                      <a:r>
                        <a:rPr lang="en-US" sz="1600" dirty="0" smtClean="0"/>
                        <a:t>Time Interval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TM</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HDL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Base Point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LMP</a:t>
                      </a:r>
                    </a:p>
                    <a:p>
                      <a:pPr algn="ctr"/>
                      <a:r>
                        <a:rPr lang="en-US" sz="1600" dirty="0" smtClean="0"/>
                        <a:t>Multi</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LMP Final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sz="1600" dirty="0" smtClean="0"/>
                        <a:t>Payment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trike="sngStrike" baseline="0" dirty="0" smtClean="0"/>
                        <a:t>Profit</a:t>
                      </a:r>
                    </a:p>
                    <a:p>
                      <a:pPr algn="ctr"/>
                      <a:r>
                        <a:rPr lang="en-US" sz="1600" dirty="0" smtClean="0"/>
                        <a:t>Payment-Cost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sz="1600" dirty="0" smtClean="0"/>
                        <a:t>40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60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12</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trike="sngStrike" baseline="0" dirty="0" smtClean="0"/>
                        <a:t>50</a:t>
                      </a:r>
                    </a:p>
                    <a:p>
                      <a:pPr algn="ctr"/>
                      <a:r>
                        <a:rPr lang="en-US" sz="1600" dirty="0" smtClean="0"/>
                        <a:t>60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sz="1600" dirty="0" smtClean="0"/>
                        <a:t>40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sz="1600" strike="sngStrike" baseline="0" dirty="0" smtClean="0"/>
                        <a:t>600</a:t>
                      </a:r>
                    </a:p>
                    <a:p>
                      <a:pPr algn="ctr"/>
                      <a:r>
                        <a:rPr lang="en-US" sz="1600" dirty="0" smtClean="0"/>
                        <a:t>480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sz="1600" dirty="0" smtClean="0"/>
                        <a:t>430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600" strike="sngStrike" baseline="0" dirty="0" smtClean="0"/>
                        <a:t>170</a:t>
                      </a:r>
                    </a:p>
                    <a:p>
                      <a:pPr algn="ctr"/>
                      <a:r>
                        <a:rPr lang="en-US" sz="1600" dirty="0" smtClean="0"/>
                        <a:t>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370840">
                <a:tc>
                  <a:txBody>
                    <a:bodyPr/>
                    <a:lstStyle/>
                    <a:p>
                      <a:pPr algn="ctr"/>
                      <a:r>
                        <a:rPr lang="en-US" sz="1600" dirty="0" smtClean="0"/>
                        <a:t>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12</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sz="1600" dirty="0" smtClean="0"/>
                        <a:t>40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60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1" name="TextBox 10"/>
          <p:cNvSpPr txBox="1"/>
          <p:nvPr/>
        </p:nvSpPr>
        <p:spPr>
          <a:xfrm>
            <a:off x="8534400" y="4572000"/>
            <a:ext cx="1219200" cy="830997"/>
          </a:xfrm>
          <a:prstGeom prst="rect">
            <a:avLst/>
          </a:prstGeom>
          <a:noFill/>
        </p:spPr>
        <p:txBody>
          <a:bodyPr wrap="square" rtlCol="0">
            <a:spAutoFit/>
          </a:bodyPr>
          <a:lstStyle/>
          <a:p>
            <a:r>
              <a:rPr lang="en-US" sz="1600" dirty="0" smtClean="0"/>
              <a:t>Net $</a:t>
            </a:r>
          </a:p>
          <a:p>
            <a:r>
              <a:rPr lang="en-US" sz="1600" strike="sngStrike" dirty="0" smtClean="0"/>
              <a:t>130</a:t>
            </a:r>
          </a:p>
          <a:p>
            <a:r>
              <a:rPr lang="en-US" sz="1600" dirty="0" smtClean="0"/>
              <a:t>10</a:t>
            </a:r>
            <a:endParaRPr lang="en-US" sz="1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991600" cy="685800"/>
          </a:xfrm>
        </p:spPr>
        <p:txBody>
          <a:bodyPr/>
          <a:lstStyle/>
          <a:p>
            <a:r>
              <a:rPr lang="en-US" dirty="0" smtClean="0"/>
              <a:t>Example 2: Ramping Constraints – Load Peak          (continued) </a:t>
            </a:r>
            <a:endParaRPr lang="en-US" dirty="0"/>
          </a:p>
        </p:txBody>
      </p:sp>
      <p:sp>
        <p:nvSpPr>
          <p:cNvPr id="3" name="Content Placeholder 2"/>
          <p:cNvSpPr>
            <a:spLocks noGrp="1"/>
          </p:cNvSpPr>
          <p:nvPr>
            <p:ph idx="1"/>
          </p:nvPr>
        </p:nvSpPr>
        <p:spPr>
          <a:xfrm>
            <a:off x="457200" y="838200"/>
            <a:ext cx="8229600" cy="5410200"/>
          </a:xfrm>
          <a:solidFill>
            <a:schemeClr val="bg1"/>
          </a:solidFill>
        </p:spPr>
        <p:txBody>
          <a:bodyPr/>
          <a:lstStyle/>
          <a:p>
            <a:r>
              <a:rPr lang="en-US" sz="1800" dirty="0" smtClean="0"/>
              <a:t>“Look-Ahead SCED” – RTD</a:t>
            </a:r>
          </a:p>
          <a:p>
            <a:pPr>
              <a:buFont typeface="+mj-lt"/>
              <a:buAutoNum type="arabicParenR"/>
            </a:pPr>
            <a:r>
              <a:rPr lang="en-US" sz="1800" b="0" dirty="0" smtClean="0"/>
              <a:t>@T+0, the system </a:t>
            </a:r>
            <a:r>
              <a:rPr lang="en-US" sz="1800" b="0" dirty="0" err="1" smtClean="0"/>
              <a:t>lamda</a:t>
            </a:r>
            <a:r>
              <a:rPr lang="en-US" sz="1800" b="0" dirty="0" smtClean="0"/>
              <a:t> is set by Unit 1 = 20$/</a:t>
            </a:r>
            <a:r>
              <a:rPr lang="en-US" sz="1800" b="0" dirty="0" err="1" smtClean="0"/>
              <a:t>MWh</a:t>
            </a:r>
            <a:r>
              <a:rPr lang="en-US" sz="1800" b="0" dirty="0" smtClean="0"/>
              <a:t>. Unit 2 cost is 30$/</a:t>
            </a:r>
            <a:r>
              <a:rPr lang="en-US" sz="1800" b="0" dirty="0" err="1" smtClean="0"/>
              <a:t>MWh</a:t>
            </a:r>
            <a:r>
              <a:rPr lang="en-US" sz="1800" b="0" dirty="0" smtClean="0"/>
              <a:t> and the price is 20$/</a:t>
            </a:r>
            <a:r>
              <a:rPr lang="en-US" sz="1800" b="0" dirty="0" err="1" smtClean="0"/>
              <a:t>MWh</a:t>
            </a:r>
            <a:r>
              <a:rPr lang="en-US" sz="1800" b="0" dirty="0" smtClean="0"/>
              <a:t>. LMP &lt; offer price for Unit 2 but unit 2 is ramped UP. </a:t>
            </a:r>
          </a:p>
          <a:p>
            <a:pPr>
              <a:buFont typeface="+mj-lt"/>
              <a:buAutoNum type="arabicParenR"/>
            </a:pPr>
            <a:endParaRPr lang="en-US" sz="1800" b="0" dirty="0" smtClean="0"/>
          </a:p>
          <a:p>
            <a:pPr>
              <a:buFont typeface="+mj-lt"/>
              <a:buAutoNum type="arabicParenR"/>
            </a:pPr>
            <a:r>
              <a:rPr lang="en-US" sz="1800" b="0" dirty="0" smtClean="0"/>
              <a:t>@T+5, System Lambda from multi-interval optimization is the change in objective function to a change in demand (by +-1 MW). If system demand changes by +1 MW for T+5, then change in objective function is:</a:t>
            </a:r>
          </a:p>
          <a:p>
            <a:pPr lvl="2">
              <a:buNone/>
            </a:pPr>
            <a:r>
              <a:rPr lang="en-US" sz="1600" dirty="0" smtClean="0"/>
              <a:t>+40 $ for Unit 2 moving up 1 MW for T+5 </a:t>
            </a:r>
          </a:p>
          <a:p>
            <a:pPr lvl="2">
              <a:buNone/>
            </a:pPr>
            <a:r>
              <a:rPr lang="en-US" sz="1600" dirty="0" smtClean="0"/>
              <a:t>+30 $ for Unit 2 moving up 1 MW for T  </a:t>
            </a:r>
          </a:p>
          <a:p>
            <a:pPr lvl="2">
              <a:buNone/>
            </a:pPr>
            <a:r>
              <a:rPr lang="en-US" sz="1600" dirty="0" smtClean="0"/>
              <a:t>-20$ for Unit 1 moving down 1 MW for T</a:t>
            </a:r>
          </a:p>
          <a:p>
            <a:pPr lvl="2">
              <a:buNone/>
            </a:pPr>
            <a:r>
              <a:rPr lang="en-US" sz="1600" dirty="0" smtClean="0">
                <a:solidFill>
                  <a:srgbClr val="FF0000"/>
                </a:solidFill>
              </a:rPr>
              <a:t>+30 $ for Unit 2 moving up 1 MW for T+10  </a:t>
            </a:r>
          </a:p>
          <a:p>
            <a:pPr lvl="2">
              <a:buNone/>
            </a:pPr>
            <a:r>
              <a:rPr lang="en-US" sz="1600" dirty="0" smtClean="0">
                <a:solidFill>
                  <a:srgbClr val="FF0000"/>
                </a:solidFill>
              </a:rPr>
              <a:t>-20$ for Unit 1 moving down 1 MW for T+10</a:t>
            </a:r>
          </a:p>
          <a:p>
            <a:pPr lvl="2">
              <a:buNone/>
            </a:pPr>
            <a:r>
              <a:rPr lang="en-US" sz="1600" u="dbl" dirty="0" smtClean="0"/>
              <a:t>=</a:t>
            </a:r>
            <a:r>
              <a:rPr lang="en-US" sz="1600" u="dbl" strike="sngStrike" dirty="0" smtClean="0">
                <a:solidFill>
                  <a:srgbClr val="FF0000"/>
                </a:solidFill>
              </a:rPr>
              <a:t>50</a:t>
            </a:r>
            <a:r>
              <a:rPr lang="en-US" sz="1600" u="dbl" dirty="0" smtClean="0"/>
              <a:t> 60$</a:t>
            </a:r>
          </a:p>
          <a:p>
            <a:pPr>
              <a:buFont typeface="+mj-lt"/>
              <a:buAutoNum type="arabicParenR"/>
            </a:pPr>
            <a:r>
              <a:rPr lang="en-US" sz="1800" b="0" dirty="0" smtClean="0"/>
              <a:t>@T+10, Unit 1 is marginal. Unit 2 is ramp constrained (DOWN). This is similar to what happens with CURRENT SCED when resource dispatched down to LDL. Here, Unit 2 LMP ($20)  &lt; Offer Price ($30) and is dispatched DOWN.</a:t>
            </a:r>
          </a:p>
        </p:txBody>
      </p:sp>
      <p:sp>
        <p:nvSpPr>
          <p:cNvPr id="4" name="Footer Placeholder 3"/>
          <p:cNvSpPr>
            <a:spLocks noGrp="1"/>
          </p:cNvSpPr>
          <p:nvPr>
            <p:ph type="ftr" sz="quarter" idx="11"/>
          </p:nvPr>
        </p:nvSpPr>
        <p:spPr/>
        <p:txBody>
          <a:bodyPr/>
          <a:lstStyle/>
          <a:p>
            <a:pPr>
              <a:defRPr/>
            </a:pPr>
            <a:r>
              <a:rPr lang="en-US" smtClean="0"/>
              <a:t> </a:t>
            </a:r>
            <a:endParaRPr lang="en-US" dirty="0"/>
          </a:p>
        </p:txBody>
      </p:sp>
      <p:sp>
        <p:nvSpPr>
          <p:cNvPr id="5" name="Date Placeholder 4"/>
          <p:cNvSpPr>
            <a:spLocks noGrp="1"/>
          </p:cNvSpPr>
          <p:nvPr>
            <p:ph type="dt" sz="half" idx="12"/>
          </p:nvPr>
        </p:nvSpPr>
        <p:spPr/>
        <p:txBody>
          <a:bodyPr/>
          <a:lstStyle/>
          <a:p>
            <a:pPr>
              <a:defRPr/>
            </a:pPr>
            <a:r>
              <a:rPr lang="en-US" dirty="0" smtClean="0"/>
              <a:t>November 28, 2011</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Ramping Constraints – Load Valley</a:t>
            </a:r>
            <a:endParaRPr lang="en-US" dirty="0"/>
          </a:p>
        </p:txBody>
      </p:sp>
      <p:sp>
        <p:nvSpPr>
          <p:cNvPr id="3" name="Content Placeholder 2"/>
          <p:cNvSpPr>
            <a:spLocks noGrp="1"/>
          </p:cNvSpPr>
          <p:nvPr>
            <p:ph idx="1"/>
          </p:nvPr>
        </p:nvSpPr>
        <p:spPr>
          <a:xfrm>
            <a:off x="457200" y="838200"/>
            <a:ext cx="8229600" cy="5410200"/>
          </a:xfrm>
        </p:spPr>
        <p:txBody>
          <a:bodyPr/>
          <a:lstStyle/>
          <a:p>
            <a:r>
              <a:rPr lang="en-US" sz="1800" dirty="0" smtClean="0"/>
              <a:t>Resource Parameters</a:t>
            </a:r>
          </a:p>
          <a:p>
            <a:pPr>
              <a:buNone/>
            </a:pPr>
            <a:endParaRPr lang="en-US" sz="1800" dirty="0" smtClean="0"/>
          </a:p>
          <a:p>
            <a:endParaRPr lang="en-US" dirty="0" smtClean="0"/>
          </a:p>
          <a:p>
            <a:endParaRPr lang="en-US" dirty="0" smtClean="0"/>
          </a:p>
          <a:p>
            <a:endParaRPr lang="en-US" dirty="0" smtClean="0"/>
          </a:p>
          <a:p>
            <a:endParaRPr lang="en-US" dirty="0" smtClean="0"/>
          </a:p>
          <a:p>
            <a:r>
              <a:rPr lang="en-US" sz="1800" dirty="0" smtClean="0"/>
              <a:t>Price Curves</a:t>
            </a:r>
          </a:p>
          <a:p>
            <a:endParaRPr lang="en-US" sz="1800" dirty="0" smtClean="0"/>
          </a:p>
          <a:p>
            <a:pPr>
              <a:buNone/>
            </a:pPr>
            <a:endParaRPr lang="en-US" sz="1800" dirty="0" smtClean="0"/>
          </a:p>
        </p:txBody>
      </p:sp>
      <p:sp>
        <p:nvSpPr>
          <p:cNvPr id="4" name="Footer Placeholder 3"/>
          <p:cNvSpPr>
            <a:spLocks noGrp="1"/>
          </p:cNvSpPr>
          <p:nvPr>
            <p:ph type="ftr" sz="quarter" idx="11"/>
          </p:nvPr>
        </p:nvSpPr>
        <p:spPr/>
        <p:txBody>
          <a:bodyPr/>
          <a:lstStyle/>
          <a:p>
            <a:pPr>
              <a:defRPr/>
            </a:pPr>
            <a:r>
              <a:rPr lang="en-US" smtClean="0"/>
              <a:t> </a:t>
            </a:r>
            <a:endParaRPr lang="en-US" dirty="0"/>
          </a:p>
        </p:txBody>
      </p:sp>
      <p:sp>
        <p:nvSpPr>
          <p:cNvPr id="5" name="Date Placeholder 4"/>
          <p:cNvSpPr>
            <a:spLocks noGrp="1"/>
          </p:cNvSpPr>
          <p:nvPr>
            <p:ph type="dt" sz="half" idx="12"/>
          </p:nvPr>
        </p:nvSpPr>
        <p:spPr/>
        <p:txBody>
          <a:bodyPr/>
          <a:lstStyle/>
          <a:p>
            <a:pPr>
              <a:defRPr/>
            </a:pPr>
            <a:r>
              <a:rPr lang="en-US" dirty="0" smtClean="0"/>
              <a:t>November 28, 2011</a:t>
            </a:r>
            <a:endParaRPr lang="en-US" dirty="0"/>
          </a:p>
        </p:txBody>
      </p:sp>
      <p:cxnSp>
        <p:nvCxnSpPr>
          <p:cNvPr id="10" name="Straight Arrow Connector 9"/>
          <p:cNvCxnSpPr/>
          <p:nvPr/>
        </p:nvCxnSpPr>
        <p:spPr>
          <a:xfrm flipV="1">
            <a:off x="1447800" y="3505200"/>
            <a:ext cx="0" cy="2133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1219200" y="5410200"/>
            <a:ext cx="2819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066800" y="5421868"/>
            <a:ext cx="381000" cy="338554"/>
          </a:xfrm>
          <a:prstGeom prst="rect">
            <a:avLst/>
          </a:prstGeom>
          <a:noFill/>
        </p:spPr>
        <p:txBody>
          <a:bodyPr wrap="square" rtlCol="0">
            <a:spAutoFit/>
          </a:bodyPr>
          <a:lstStyle/>
          <a:p>
            <a:r>
              <a:rPr lang="en-US" sz="1600" dirty="0" smtClean="0"/>
              <a:t>0</a:t>
            </a:r>
            <a:endParaRPr lang="en-US" sz="1600" dirty="0"/>
          </a:p>
        </p:txBody>
      </p:sp>
      <p:sp>
        <p:nvSpPr>
          <p:cNvPr id="16" name="TextBox 15"/>
          <p:cNvSpPr txBox="1"/>
          <p:nvPr/>
        </p:nvSpPr>
        <p:spPr>
          <a:xfrm>
            <a:off x="1981200" y="5410200"/>
            <a:ext cx="381000" cy="338554"/>
          </a:xfrm>
          <a:prstGeom prst="rect">
            <a:avLst/>
          </a:prstGeom>
          <a:noFill/>
        </p:spPr>
        <p:txBody>
          <a:bodyPr wrap="square" rtlCol="0">
            <a:spAutoFit/>
          </a:bodyPr>
          <a:lstStyle/>
          <a:p>
            <a:r>
              <a:rPr lang="en-US" sz="1600" dirty="0" smtClean="0"/>
              <a:t>5</a:t>
            </a:r>
            <a:endParaRPr lang="en-US" sz="1600" dirty="0"/>
          </a:p>
        </p:txBody>
      </p:sp>
      <p:sp>
        <p:nvSpPr>
          <p:cNvPr id="17" name="TextBox 16"/>
          <p:cNvSpPr txBox="1"/>
          <p:nvPr/>
        </p:nvSpPr>
        <p:spPr>
          <a:xfrm>
            <a:off x="3048000" y="5486400"/>
            <a:ext cx="533400" cy="338554"/>
          </a:xfrm>
          <a:prstGeom prst="rect">
            <a:avLst/>
          </a:prstGeom>
          <a:noFill/>
        </p:spPr>
        <p:txBody>
          <a:bodyPr wrap="square" rtlCol="0">
            <a:spAutoFit/>
          </a:bodyPr>
          <a:lstStyle/>
          <a:p>
            <a:r>
              <a:rPr lang="en-US" sz="1600" dirty="0" smtClean="0"/>
              <a:t>15</a:t>
            </a:r>
            <a:endParaRPr lang="en-US" sz="1600" dirty="0"/>
          </a:p>
        </p:txBody>
      </p:sp>
      <p:cxnSp>
        <p:nvCxnSpPr>
          <p:cNvPr id="19" name="Straight Connector 18"/>
          <p:cNvCxnSpPr/>
          <p:nvPr/>
        </p:nvCxnSpPr>
        <p:spPr>
          <a:xfrm flipV="1">
            <a:off x="2133600" y="4419600"/>
            <a:ext cx="0" cy="990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3352800" y="4419600"/>
            <a:ext cx="0" cy="990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1447800" y="5017532"/>
            <a:ext cx="685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133600" y="4648200"/>
            <a:ext cx="1219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524000" y="4648200"/>
            <a:ext cx="457200" cy="338554"/>
          </a:xfrm>
          <a:prstGeom prst="rect">
            <a:avLst/>
          </a:prstGeom>
          <a:noFill/>
        </p:spPr>
        <p:txBody>
          <a:bodyPr wrap="square" rtlCol="0">
            <a:spAutoFit/>
          </a:bodyPr>
          <a:lstStyle/>
          <a:p>
            <a:r>
              <a:rPr lang="en-US" sz="1600" dirty="0" smtClean="0"/>
              <a:t>10</a:t>
            </a:r>
            <a:endParaRPr lang="en-US" sz="1600" dirty="0"/>
          </a:p>
        </p:txBody>
      </p:sp>
      <p:sp>
        <p:nvSpPr>
          <p:cNvPr id="33" name="TextBox 32"/>
          <p:cNvSpPr txBox="1"/>
          <p:nvPr/>
        </p:nvSpPr>
        <p:spPr>
          <a:xfrm>
            <a:off x="2514600" y="4267200"/>
            <a:ext cx="457200" cy="338554"/>
          </a:xfrm>
          <a:prstGeom prst="rect">
            <a:avLst/>
          </a:prstGeom>
          <a:noFill/>
        </p:spPr>
        <p:txBody>
          <a:bodyPr wrap="square" rtlCol="0">
            <a:spAutoFit/>
          </a:bodyPr>
          <a:lstStyle/>
          <a:p>
            <a:r>
              <a:rPr lang="en-US" sz="1600" dirty="0" smtClean="0"/>
              <a:t>20</a:t>
            </a:r>
            <a:endParaRPr lang="en-US" sz="1600" dirty="0"/>
          </a:p>
        </p:txBody>
      </p:sp>
      <p:sp>
        <p:nvSpPr>
          <p:cNvPr id="34" name="TextBox 33"/>
          <p:cNvSpPr txBox="1"/>
          <p:nvPr/>
        </p:nvSpPr>
        <p:spPr>
          <a:xfrm>
            <a:off x="533400" y="3352800"/>
            <a:ext cx="914400" cy="338554"/>
          </a:xfrm>
          <a:prstGeom prst="rect">
            <a:avLst/>
          </a:prstGeom>
          <a:noFill/>
        </p:spPr>
        <p:txBody>
          <a:bodyPr wrap="square" rtlCol="0">
            <a:spAutoFit/>
          </a:bodyPr>
          <a:lstStyle/>
          <a:p>
            <a:pPr algn="r"/>
            <a:r>
              <a:rPr lang="en-US" sz="1600" dirty="0" smtClean="0"/>
              <a:t>$/</a:t>
            </a:r>
            <a:r>
              <a:rPr lang="en-US" sz="1600" dirty="0" err="1" smtClean="0"/>
              <a:t>MWh</a:t>
            </a:r>
            <a:endParaRPr lang="en-US" sz="1600" dirty="0"/>
          </a:p>
        </p:txBody>
      </p:sp>
      <p:sp>
        <p:nvSpPr>
          <p:cNvPr id="35" name="TextBox 34"/>
          <p:cNvSpPr txBox="1"/>
          <p:nvPr/>
        </p:nvSpPr>
        <p:spPr>
          <a:xfrm>
            <a:off x="3505200" y="5040868"/>
            <a:ext cx="685800" cy="338554"/>
          </a:xfrm>
          <a:prstGeom prst="rect">
            <a:avLst/>
          </a:prstGeom>
          <a:noFill/>
        </p:spPr>
        <p:txBody>
          <a:bodyPr wrap="square" rtlCol="0">
            <a:spAutoFit/>
          </a:bodyPr>
          <a:lstStyle/>
          <a:p>
            <a:r>
              <a:rPr lang="en-US" sz="1600" dirty="0" smtClean="0"/>
              <a:t>MW</a:t>
            </a:r>
            <a:endParaRPr lang="en-US" sz="1600" dirty="0"/>
          </a:p>
        </p:txBody>
      </p:sp>
      <p:cxnSp>
        <p:nvCxnSpPr>
          <p:cNvPr id="36" name="Straight Arrow Connector 35"/>
          <p:cNvCxnSpPr/>
          <p:nvPr/>
        </p:nvCxnSpPr>
        <p:spPr>
          <a:xfrm flipV="1">
            <a:off x="5029200" y="3505200"/>
            <a:ext cx="0" cy="2133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4800600" y="5410200"/>
            <a:ext cx="2819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724400" y="5421868"/>
            <a:ext cx="381000" cy="338554"/>
          </a:xfrm>
          <a:prstGeom prst="rect">
            <a:avLst/>
          </a:prstGeom>
          <a:noFill/>
        </p:spPr>
        <p:txBody>
          <a:bodyPr wrap="square" rtlCol="0">
            <a:spAutoFit/>
          </a:bodyPr>
          <a:lstStyle/>
          <a:p>
            <a:r>
              <a:rPr lang="en-US" sz="1600" dirty="0" smtClean="0"/>
              <a:t>0</a:t>
            </a:r>
            <a:endParaRPr lang="en-US" sz="1600" dirty="0"/>
          </a:p>
        </p:txBody>
      </p:sp>
      <p:sp>
        <p:nvSpPr>
          <p:cNvPr id="39" name="TextBox 38"/>
          <p:cNvSpPr txBox="1"/>
          <p:nvPr/>
        </p:nvSpPr>
        <p:spPr>
          <a:xfrm>
            <a:off x="5562600" y="5410200"/>
            <a:ext cx="381000" cy="338554"/>
          </a:xfrm>
          <a:prstGeom prst="rect">
            <a:avLst/>
          </a:prstGeom>
          <a:noFill/>
        </p:spPr>
        <p:txBody>
          <a:bodyPr wrap="square" rtlCol="0">
            <a:spAutoFit/>
          </a:bodyPr>
          <a:lstStyle/>
          <a:p>
            <a:r>
              <a:rPr lang="en-US" sz="1600" dirty="0" smtClean="0"/>
              <a:t>5</a:t>
            </a:r>
            <a:endParaRPr lang="en-US" sz="1600" dirty="0"/>
          </a:p>
        </p:txBody>
      </p:sp>
      <p:sp>
        <p:nvSpPr>
          <p:cNvPr id="40" name="TextBox 39"/>
          <p:cNvSpPr txBox="1"/>
          <p:nvPr/>
        </p:nvSpPr>
        <p:spPr>
          <a:xfrm>
            <a:off x="6705600" y="5421868"/>
            <a:ext cx="533400" cy="338554"/>
          </a:xfrm>
          <a:prstGeom prst="rect">
            <a:avLst/>
          </a:prstGeom>
          <a:noFill/>
        </p:spPr>
        <p:txBody>
          <a:bodyPr wrap="square" rtlCol="0">
            <a:spAutoFit/>
          </a:bodyPr>
          <a:lstStyle/>
          <a:p>
            <a:r>
              <a:rPr lang="en-US" sz="1600" dirty="0" smtClean="0"/>
              <a:t>15</a:t>
            </a:r>
            <a:endParaRPr lang="en-US" sz="1600" dirty="0"/>
          </a:p>
        </p:txBody>
      </p:sp>
      <p:cxnSp>
        <p:nvCxnSpPr>
          <p:cNvPr id="41" name="Straight Connector 40"/>
          <p:cNvCxnSpPr/>
          <p:nvPr/>
        </p:nvCxnSpPr>
        <p:spPr>
          <a:xfrm flipV="1">
            <a:off x="5715000" y="3733800"/>
            <a:ext cx="0" cy="1676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6934200" y="3733800"/>
            <a:ext cx="0" cy="1676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5029200" y="4255532"/>
            <a:ext cx="685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5715000" y="3886200"/>
            <a:ext cx="1219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5105400" y="3886200"/>
            <a:ext cx="457200" cy="338554"/>
          </a:xfrm>
          <a:prstGeom prst="rect">
            <a:avLst/>
          </a:prstGeom>
          <a:noFill/>
        </p:spPr>
        <p:txBody>
          <a:bodyPr wrap="square" rtlCol="0">
            <a:spAutoFit/>
          </a:bodyPr>
          <a:lstStyle/>
          <a:p>
            <a:r>
              <a:rPr lang="en-US" sz="1600" dirty="0" smtClean="0"/>
              <a:t>30</a:t>
            </a:r>
            <a:endParaRPr lang="en-US" sz="1600" dirty="0"/>
          </a:p>
        </p:txBody>
      </p:sp>
      <p:sp>
        <p:nvSpPr>
          <p:cNvPr id="46" name="TextBox 45"/>
          <p:cNvSpPr txBox="1"/>
          <p:nvPr/>
        </p:nvSpPr>
        <p:spPr>
          <a:xfrm>
            <a:off x="6096000" y="3505200"/>
            <a:ext cx="457200" cy="338554"/>
          </a:xfrm>
          <a:prstGeom prst="rect">
            <a:avLst/>
          </a:prstGeom>
          <a:noFill/>
        </p:spPr>
        <p:txBody>
          <a:bodyPr wrap="square" rtlCol="0">
            <a:spAutoFit/>
          </a:bodyPr>
          <a:lstStyle/>
          <a:p>
            <a:r>
              <a:rPr lang="en-US" sz="1600" dirty="0" smtClean="0"/>
              <a:t>40</a:t>
            </a:r>
            <a:endParaRPr lang="en-US" sz="1600" dirty="0"/>
          </a:p>
        </p:txBody>
      </p:sp>
      <p:sp>
        <p:nvSpPr>
          <p:cNvPr id="47" name="TextBox 46"/>
          <p:cNvSpPr txBox="1"/>
          <p:nvPr/>
        </p:nvSpPr>
        <p:spPr>
          <a:xfrm>
            <a:off x="4114800" y="3352800"/>
            <a:ext cx="914400" cy="338554"/>
          </a:xfrm>
          <a:prstGeom prst="rect">
            <a:avLst/>
          </a:prstGeom>
          <a:noFill/>
        </p:spPr>
        <p:txBody>
          <a:bodyPr wrap="square" rtlCol="0">
            <a:spAutoFit/>
          </a:bodyPr>
          <a:lstStyle/>
          <a:p>
            <a:pPr algn="r"/>
            <a:r>
              <a:rPr lang="en-US" sz="1600" dirty="0" smtClean="0"/>
              <a:t>$/</a:t>
            </a:r>
            <a:r>
              <a:rPr lang="en-US" sz="1600" dirty="0" err="1" smtClean="0"/>
              <a:t>MWh</a:t>
            </a:r>
            <a:endParaRPr lang="en-US" sz="1600" dirty="0"/>
          </a:p>
        </p:txBody>
      </p:sp>
      <p:sp>
        <p:nvSpPr>
          <p:cNvPr id="48" name="TextBox 47"/>
          <p:cNvSpPr txBox="1"/>
          <p:nvPr/>
        </p:nvSpPr>
        <p:spPr>
          <a:xfrm>
            <a:off x="7086600" y="5040868"/>
            <a:ext cx="685800" cy="338554"/>
          </a:xfrm>
          <a:prstGeom prst="rect">
            <a:avLst/>
          </a:prstGeom>
          <a:noFill/>
        </p:spPr>
        <p:txBody>
          <a:bodyPr wrap="square" rtlCol="0">
            <a:spAutoFit/>
          </a:bodyPr>
          <a:lstStyle/>
          <a:p>
            <a:r>
              <a:rPr lang="en-US" sz="1600" dirty="0" smtClean="0"/>
              <a:t>MW</a:t>
            </a:r>
            <a:endParaRPr lang="en-US" sz="1600" dirty="0"/>
          </a:p>
        </p:txBody>
      </p:sp>
      <p:sp>
        <p:nvSpPr>
          <p:cNvPr id="49" name="TextBox 48"/>
          <p:cNvSpPr txBox="1"/>
          <p:nvPr/>
        </p:nvSpPr>
        <p:spPr>
          <a:xfrm>
            <a:off x="2057400" y="5726668"/>
            <a:ext cx="990600" cy="338554"/>
          </a:xfrm>
          <a:prstGeom prst="rect">
            <a:avLst/>
          </a:prstGeom>
          <a:noFill/>
        </p:spPr>
        <p:txBody>
          <a:bodyPr wrap="square" rtlCol="0">
            <a:spAutoFit/>
          </a:bodyPr>
          <a:lstStyle/>
          <a:p>
            <a:r>
              <a:rPr lang="en-US" sz="1600" dirty="0" smtClean="0"/>
              <a:t>Unit 1</a:t>
            </a:r>
            <a:endParaRPr lang="en-US" sz="1600" dirty="0"/>
          </a:p>
        </p:txBody>
      </p:sp>
      <p:sp>
        <p:nvSpPr>
          <p:cNvPr id="50" name="TextBox 49"/>
          <p:cNvSpPr txBox="1"/>
          <p:nvPr/>
        </p:nvSpPr>
        <p:spPr>
          <a:xfrm>
            <a:off x="5791200" y="5715000"/>
            <a:ext cx="990600" cy="338554"/>
          </a:xfrm>
          <a:prstGeom prst="rect">
            <a:avLst/>
          </a:prstGeom>
          <a:noFill/>
        </p:spPr>
        <p:txBody>
          <a:bodyPr wrap="square" rtlCol="0">
            <a:spAutoFit/>
          </a:bodyPr>
          <a:lstStyle/>
          <a:p>
            <a:r>
              <a:rPr lang="en-US" sz="1600" dirty="0" smtClean="0"/>
              <a:t>Unit 2</a:t>
            </a:r>
            <a:endParaRPr lang="en-US" sz="1600" dirty="0"/>
          </a:p>
        </p:txBody>
      </p:sp>
      <p:graphicFrame>
        <p:nvGraphicFramePr>
          <p:cNvPr id="58" name="Table 57"/>
          <p:cNvGraphicFramePr>
            <a:graphicFrameLocks noGrp="1"/>
          </p:cNvGraphicFramePr>
          <p:nvPr/>
        </p:nvGraphicFramePr>
        <p:xfrm>
          <a:off x="1524000" y="1397000"/>
          <a:ext cx="6096000" cy="132080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pPr algn="ctr"/>
                      <a:r>
                        <a:rPr lang="en-US" sz="1600" dirty="0" smtClean="0">
                          <a:solidFill>
                            <a:schemeClr val="tx1"/>
                          </a:solidFill>
                        </a:rPr>
                        <a:t>Resource</a:t>
                      </a:r>
                      <a:endParaRPr lang="en-US" sz="1600" dirty="0">
                        <a:solidFill>
                          <a:schemeClr val="tx1"/>
                        </a:solidFill>
                      </a:endParaRPr>
                    </a:p>
                  </a:txBody>
                  <a:tcPr/>
                </a:tc>
                <a:tc>
                  <a:txBody>
                    <a:bodyPr/>
                    <a:lstStyle/>
                    <a:p>
                      <a:pPr algn="ctr"/>
                      <a:r>
                        <a:rPr lang="en-US" sz="1600" dirty="0" smtClean="0">
                          <a:solidFill>
                            <a:schemeClr val="tx1"/>
                          </a:solidFill>
                        </a:rPr>
                        <a:t>LSL</a:t>
                      </a:r>
                    </a:p>
                    <a:p>
                      <a:pPr algn="ctr"/>
                      <a:r>
                        <a:rPr lang="en-US" sz="1600" dirty="0" smtClean="0">
                          <a:solidFill>
                            <a:schemeClr val="tx1"/>
                          </a:solidFill>
                        </a:rPr>
                        <a:t>(MW)</a:t>
                      </a:r>
                      <a:endParaRPr lang="en-US" sz="1600" dirty="0">
                        <a:solidFill>
                          <a:schemeClr val="tx1"/>
                        </a:solidFill>
                      </a:endParaRPr>
                    </a:p>
                  </a:txBody>
                  <a:tcPr/>
                </a:tc>
                <a:tc>
                  <a:txBody>
                    <a:bodyPr/>
                    <a:lstStyle/>
                    <a:p>
                      <a:pPr algn="ctr"/>
                      <a:r>
                        <a:rPr lang="en-US" sz="1600" dirty="0" smtClean="0">
                          <a:solidFill>
                            <a:schemeClr val="tx1"/>
                          </a:solidFill>
                        </a:rPr>
                        <a:t>HSL</a:t>
                      </a:r>
                    </a:p>
                    <a:p>
                      <a:pPr algn="ctr"/>
                      <a:r>
                        <a:rPr lang="en-US" sz="1600" dirty="0" smtClean="0">
                          <a:solidFill>
                            <a:schemeClr val="tx1"/>
                          </a:solidFill>
                        </a:rPr>
                        <a:t>(MW)</a:t>
                      </a:r>
                      <a:endParaRPr lang="en-US" sz="1600" dirty="0">
                        <a:solidFill>
                          <a:schemeClr val="tx1"/>
                        </a:solidFill>
                      </a:endParaRPr>
                    </a:p>
                  </a:txBody>
                  <a:tcPr/>
                </a:tc>
                <a:tc>
                  <a:txBody>
                    <a:bodyPr/>
                    <a:lstStyle/>
                    <a:p>
                      <a:pPr algn="ctr"/>
                      <a:r>
                        <a:rPr lang="en-US" sz="1600" dirty="0" smtClean="0">
                          <a:solidFill>
                            <a:schemeClr val="tx1"/>
                          </a:solidFill>
                        </a:rPr>
                        <a:t>Ramp Rate</a:t>
                      </a:r>
                    </a:p>
                    <a:p>
                      <a:pPr algn="ctr"/>
                      <a:r>
                        <a:rPr lang="en-US" sz="1600" dirty="0" smtClean="0">
                          <a:solidFill>
                            <a:schemeClr val="tx1"/>
                          </a:solidFill>
                        </a:rPr>
                        <a:t>(MW/min)</a:t>
                      </a:r>
                      <a:endParaRPr lang="en-US" sz="1600" dirty="0">
                        <a:solidFill>
                          <a:schemeClr val="tx1"/>
                        </a:solidFill>
                      </a:endParaRPr>
                    </a:p>
                  </a:txBody>
                  <a:tcPr/>
                </a:tc>
              </a:tr>
              <a:tr h="370840">
                <a:tc>
                  <a:txBody>
                    <a:bodyPr/>
                    <a:lstStyle/>
                    <a:p>
                      <a:pPr algn="ctr"/>
                      <a:r>
                        <a:rPr lang="en-US" sz="1600" dirty="0" smtClean="0">
                          <a:solidFill>
                            <a:schemeClr val="tx1"/>
                          </a:solidFill>
                        </a:rPr>
                        <a:t>Unit 1</a:t>
                      </a:r>
                      <a:endParaRPr lang="en-US" sz="1600" dirty="0">
                        <a:solidFill>
                          <a:schemeClr val="tx1"/>
                        </a:solidFill>
                      </a:endParaRPr>
                    </a:p>
                  </a:txBody>
                  <a:tcPr/>
                </a:tc>
                <a:tc>
                  <a:txBody>
                    <a:bodyPr/>
                    <a:lstStyle/>
                    <a:p>
                      <a:pPr algn="ctr"/>
                      <a:r>
                        <a:rPr lang="en-US" sz="1600" dirty="0" smtClean="0">
                          <a:solidFill>
                            <a:schemeClr val="tx1"/>
                          </a:solidFill>
                        </a:rPr>
                        <a:t>0</a:t>
                      </a:r>
                      <a:endParaRPr lang="en-US" sz="1600" dirty="0">
                        <a:solidFill>
                          <a:schemeClr val="tx1"/>
                        </a:solidFill>
                      </a:endParaRPr>
                    </a:p>
                  </a:txBody>
                  <a:tcPr/>
                </a:tc>
                <a:tc>
                  <a:txBody>
                    <a:bodyPr/>
                    <a:lstStyle/>
                    <a:p>
                      <a:pPr algn="ctr"/>
                      <a:r>
                        <a:rPr lang="en-US" sz="1600" dirty="0" smtClean="0">
                          <a:solidFill>
                            <a:schemeClr val="tx1"/>
                          </a:solidFill>
                        </a:rPr>
                        <a:t>15</a:t>
                      </a:r>
                      <a:endParaRPr lang="en-US" sz="1600" dirty="0">
                        <a:solidFill>
                          <a:schemeClr val="tx1"/>
                        </a:solidFill>
                      </a:endParaRPr>
                    </a:p>
                  </a:txBody>
                  <a:tcPr/>
                </a:tc>
                <a:tc>
                  <a:txBody>
                    <a:bodyPr/>
                    <a:lstStyle/>
                    <a:p>
                      <a:pPr algn="ctr"/>
                      <a:r>
                        <a:rPr lang="en-US" sz="1600" dirty="0" smtClean="0">
                          <a:solidFill>
                            <a:schemeClr val="tx1"/>
                          </a:solidFill>
                        </a:rPr>
                        <a:t>1</a:t>
                      </a:r>
                      <a:endParaRPr lang="en-US" sz="1600" dirty="0">
                        <a:solidFill>
                          <a:schemeClr val="tx1"/>
                        </a:solidFill>
                      </a:endParaRPr>
                    </a:p>
                  </a:txBody>
                  <a:tcPr/>
                </a:tc>
              </a:tr>
              <a:tr h="370840">
                <a:tc>
                  <a:txBody>
                    <a:bodyPr/>
                    <a:lstStyle/>
                    <a:p>
                      <a:pPr algn="ctr"/>
                      <a:r>
                        <a:rPr lang="en-US" sz="1600" dirty="0" smtClean="0">
                          <a:solidFill>
                            <a:schemeClr val="tx1"/>
                          </a:solidFill>
                        </a:rPr>
                        <a:t>Unit 2</a:t>
                      </a:r>
                      <a:endParaRPr lang="en-US" sz="1600" dirty="0">
                        <a:solidFill>
                          <a:schemeClr val="tx1"/>
                        </a:solidFill>
                      </a:endParaRPr>
                    </a:p>
                  </a:txBody>
                  <a:tcPr/>
                </a:tc>
                <a:tc>
                  <a:txBody>
                    <a:bodyPr/>
                    <a:lstStyle/>
                    <a:p>
                      <a:pPr algn="ctr"/>
                      <a:r>
                        <a:rPr lang="en-US" sz="1600" dirty="0" smtClean="0">
                          <a:solidFill>
                            <a:schemeClr val="tx1"/>
                          </a:solidFill>
                        </a:rPr>
                        <a:t>0</a:t>
                      </a:r>
                      <a:endParaRPr lang="en-US" sz="1600" dirty="0">
                        <a:solidFill>
                          <a:schemeClr val="tx1"/>
                        </a:solidFill>
                      </a:endParaRPr>
                    </a:p>
                  </a:txBody>
                  <a:tcPr/>
                </a:tc>
                <a:tc>
                  <a:txBody>
                    <a:bodyPr/>
                    <a:lstStyle/>
                    <a:p>
                      <a:pPr algn="ctr"/>
                      <a:r>
                        <a:rPr lang="en-US" sz="1600" dirty="0" smtClean="0">
                          <a:solidFill>
                            <a:schemeClr val="tx1"/>
                          </a:solidFill>
                        </a:rPr>
                        <a:t>15</a:t>
                      </a:r>
                      <a:endParaRPr lang="en-US" sz="1600" dirty="0">
                        <a:solidFill>
                          <a:schemeClr val="tx1"/>
                        </a:solidFill>
                      </a:endParaRPr>
                    </a:p>
                  </a:txBody>
                  <a:tcPr/>
                </a:tc>
                <a:tc>
                  <a:txBody>
                    <a:bodyPr/>
                    <a:lstStyle/>
                    <a:p>
                      <a:pPr algn="ctr"/>
                      <a:r>
                        <a:rPr lang="en-US" sz="1600" dirty="0" smtClean="0">
                          <a:solidFill>
                            <a:schemeClr val="tx1"/>
                          </a:solidFill>
                        </a:rPr>
                        <a:t>2</a:t>
                      </a:r>
                      <a:endParaRPr lang="en-US" sz="1600" dirty="0">
                        <a:solidFill>
                          <a:schemeClr val="tx1"/>
                        </a:solidFill>
                      </a:endParaRPr>
                    </a:p>
                  </a:txBody>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1800" dirty="0" smtClean="0"/>
              <a:t>White Paper on </a:t>
            </a:r>
            <a:r>
              <a:rPr lang="en-US" sz="1800" b="1" dirty="0" smtClean="0"/>
              <a:t>“Functional Description Of Core Market Management System (MMS) Applications For  Look-Ahead SCED”</a:t>
            </a:r>
            <a:r>
              <a:rPr lang="en-US" dirty="0" smtClean="0"/>
              <a:t> </a:t>
            </a:r>
          </a:p>
        </p:txBody>
      </p:sp>
      <p:sp>
        <p:nvSpPr>
          <p:cNvPr id="5123" name="Date Placeholder 4"/>
          <p:cNvSpPr>
            <a:spLocks noGrp="1"/>
          </p:cNvSpPr>
          <p:nvPr>
            <p:ph type="dt" sz="quarter" idx="12"/>
          </p:nvPr>
        </p:nvSpPr>
        <p:spPr>
          <a:noFill/>
        </p:spPr>
        <p:txBody>
          <a:bodyPr/>
          <a:lstStyle/>
          <a:p>
            <a:pPr>
              <a:defRPr/>
            </a:pPr>
            <a:r>
              <a:rPr lang="en-US" dirty="0" smtClean="0"/>
              <a:t>November 28, 2011</a:t>
            </a:r>
            <a:endParaRPr lang="en-US" dirty="0"/>
          </a:p>
        </p:txBody>
      </p:sp>
      <p:sp>
        <p:nvSpPr>
          <p:cNvPr id="5124" name="Footer Placeholder 5"/>
          <p:cNvSpPr>
            <a:spLocks noGrp="1"/>
          </p:cNvSpPr>
          <p:nvPr>
            <p:ph type="ftr" sz="quarter" idx="11"/>
          </p:nvPr>
        </p:nvSpPr>
        <p:spPr>
          <a:xfrm>
            <a:off x="6248400" y="6324600"/>
            <a:ext cx="2514600" cy="457200"/>
          </a:xfrm>
          <a:noFill/>
        </p:spPr>
        <p:txBody>
          <a:bodyPr/>
          <a:lstStyle/>
          <a:p>
            <a:r>
              <a:rPr lang="en-US" dirty="0"/>
              <a:t> </a:t>
            </a:r>
          </a:p>
        </p:txBody>
      </p:sp>
      <p:sp>
        <p:nvSpPr>
          <p:cNvPr id="6" name="Content Placeholder 2"/>
          <p:cNvSpPr txBox="1">
            <a:spLocks/>
          </p:cNvSpPr>
          <p:nvPr/>
        </p:nvSpPr>
        <p:spPr bwMode="auto">
          <a:xfrm>
            <a:off x="457200" y="838200"/>
            <a:ext cx="8229600" cy="5562600"/>
          </a:xfrm>
          <a:prstGeom prst="rect">
            <a:avLst/>
          </a:prstGeom>
          <a:noFill/>
          <a:ln w="9525">
            <a:noFill/>
            <a:miter lim="800000"/>
            <a:headEnd/>
            <a:tailEnd/>
          </a:ln>
        </p:spPr>
        <p:txBody>
          <a:bodyPr/>
          <a:lstStyle/>
          <a:p>
            <a:pPr marL="342900" indent="-342900" eaLnBrk="0" hangingPunct="0">
              <a:spcBef>
                <a:spcPct val="20000"/>
              </a:spcBef>
              <a:buFont typeface="+mj-lt"/>
              <a:buAutoNum type="arabicPeriod"/>
              <a:defRPr/>
            </a:pPr>
            <a:endParaRPr lang="en-US" kern="0" dirty="0" smtClean="0">
              <a:latin typeface="+mn-lt"/>
            </a:endParaRPr>
          </a:p>
          <a:p>
            <a:pPr marL="342900" indent="-342900" eaLnBrk="0" hangingPunct="0">
              <a:spcBef>
                <a:spcPct val="20000"/>
              </a:spcBef>
              <a:buFont typeface="+mj-lt"/>
              <a:buAutoNum type="arabicPeriod"/>
              <a:defRPr/>
            </a:pPr>
            <a:r>
              <a:rPr lang="en-US" kern="0" dirty="0" smtClean="0">
                <a:latin typeface="+mn-lt"/>
              </a:rPr>
              <a:t>This </a:t>
            </a:r>
            <a:r>
              <a:rPr lang="en-US" kern="0" dirty="0" smtClean="0">
                <a:latin typeface="+mn-lt"/>
              </a:rPr>
              <a:t>White Paper broadly </a:t>
            </a:r>
            <a:r>
              <a:rPr lang="en-US" kern="0" dirty="0" smtClean="0">
                <a:latin typeface="+mn-lt"/>
              </a:rPr>
              <a:t>describes the concepts that are </a:t>
            </a:r>
            <a:r>
              <a:rPr lang="en-US" kern="0" dirty="0" smtClean="0">
                <a:latin typeface="+mn-lt"/>
              </a:rPr>
              <a:t>proposed </a:t>
            </a:r>
            <a:r>
              <a:rPr lang="en-US" kern="0" dirty="0" smtClean="0">
                <a:latin typeface="+mn-lt"/>
              </a:rPr>
              <a:t> for an ERCOT implementation of  “Look </a:t>
            </a:r>
            <a:r>
              <a:rPr lang="en-US" kern="0" dirty="0" smtClean="0">
                <a:latin typeface="+mn-lt"/>
              </a:rPr>
              <a:t>Ahead SCED”. </a:t>
            </a:r>
            <a:r>
              <a:rPr lang="en-US" kern="0" dirty="0" smtClean="0">
                <a:latin typeface="+mn-lt"/>
              </a:rPr>
              <a:t>This White Paper leverages function and </a:t>
            </a:r>
            <a:r>
              <a:rPr lang="en-US" kern="0" dirty="0" smtClean="0">
                <a:latin typeface="+mn-lt"/>
              </a:rPr>
              <a:t>features</a:t>
            </a:r>
            <a:r>
              <a:rPr lang="en-US" kern="0" dirty="0" smtClean="0">
                <a:latin typeface="+mn-lt"/>
              </a:rPr>
              <a:t> that have been implemented at other ISO’s.</a:t>
            </a:r>
            <a:endParaRPr lang="en-US" kern="0" dirty="0" smtClean="0">
              <a:latin typeface="+mn-lt"/>
            </a:endParaRPr>
          </a:p>
          <a:p>
            <a:pPr marL="342900" indent="-342900" eaLnBrk="0" hangingPunct="0">
              <a:spcBef>
                <a:spcPct val="20000"/>
              </a:spcBef>
              <a:buFont typeface="+mj-lt"/>
              <a:buAutoNum type="arabicPeriod"/>
              <a:defRPr/>
            </a:pPr>
            <a:endParaRPr lang="en-US" dirty="0" smtClean="0"/>
          </a:p>
          <a:p>
            <a:pPr marL="342900" indent="-342900" eaLnBrk="0" hangingPunct="0">
              <a:spcBef>
                <a:spcPct val="20000"/>
              </a:spcBef>
              <a:buFont typeface="+mj-lt"/>
              <a:buAutoNum type="arabicPeriod"/>
              <a:defRPr/>
            </a:pPr>
            <a:r>
              <a:rPr lang="en-US" dirty="0" smtClean="0"/>
              <a:t>The purpose of this White Paper is to provide a starting reference point for discussions with </a:t>
            </a:r>
            <a:r>
              <a:rPr lang="en-US" dirty="0" smtClean="0"/>
              <a:t>Market Participants, IMM and PUCT staff.</a:t>
            </a:r>
            <a:endParaRPr lang="en-US" dirty="0" smtClean="0"/>
          </a:p>
          <a:p>
            <a:pPr marL="342900" indent="-342900" eaLnBrk="0" hangingPunct="0">
              <a:spcBef>
                <a:spcPct val="20000"/>
              </a:spcBef>
              <a:buFont typeface="+mj-lt"/>
              <a:buAutoNum type="arabicPeriod"/>
              <a:defRPr/>
            </a:pPr>
            <a:endParaRPr lang="en-US" kern="0" dirty="0" smtClean="0"/>
          </a:p>
          <a:p>
            <a:pPr marL="342900" indent="-342900" eaLnBrk="0" hangingPunct="0">
              <a:spcBef>
                <a:spcPct val="20000"/>
              </a:spcBef>
              <a:buFont typeface="+mj-lt"/>
              <a:buAutoNum type="arabicPeriod"/>
              <a:defRPr/>
            </a:pPr>
            <a:r>
              <a:rPr lang="en-US" kern="0" dirty="0" smtClean="0"/>
              <a:t>Settlement details including Make Whole provisions are not included in the White </a:t>
            </a:r>
            <a:r>
              <a:rPr lang="en-US" kern="0" dirty="0" smtClean="0"/>
              <a:t>Paper.</a:t>
            </a:r>
            <a:endParaRPr lang="en-US" kern="0" dirty="0" smtClean="0"/>
          </a:p>
          <a:p>
            <a:pPr marL="800100" lvl="1" indent="-342900" eaLnBrk="0" hangingPunct="0">
              <a:spcBef>
                <a:spcPct val="20000"/>
              </a:spcBef>
              <a:buFont typeface="+mj-lt"/>
              <a:buAutoNum type="alphaLcParenR"/>
              <a:defRPr/>
            </a:pPr>
            <a:r>
              <a:rPr lang="en-US" kern="0" dirty="0" smtClean="0"/>
              <a:t>ERCOT </a:t>
            </a:r>
            <a:r>
              <a:rPr lang="en-US" kern="0" dirty="0" smtClean="0"/>
              <a:t>has not addressed the eligibility of a Make Whole for Generation, Load and Storage Resources in the White </a:t>
            </a:r>
            <a:r>
              <a:rPr lang="en-US" kern="0" dirty="0" smtClean="0"/>
              <a:t>Paper.</a:t>
            </a:r>
            <a:endParaRPr lang="en-US" kern="0" dirty="0" smtClean="0"/>
          </a:p>
          <a:p>
            <a:pPr marL="800100" lvl="1" indent="-342900" eaLnBrk="0" hangingPunct="0">
              <a:spcBef>
                <a:spcPct val="20000"/>
              </a:spcBef>
              <a:buFont typeface="+mj-lt"/>
              <a:buAutoNum type="alphaLcParenR" startAt="2"/>
              <a:defRPr/>
            </a:pPr>
            <a:r>
              <a:rPr lang="en-US" kern="0" dirty="0" smtClean="0"/>
              <a:t>The </a:t>
            </a:r>
            <a:r>
              <a:rPr lang="en-US" kern="0" dirty="0" smtClean="0"/>
              <a:t>commitment and dispatch described in this White Paper can introduce scenarios where Resources would need to be Made Whole. It is the expectation that the mechanics of the Make Whole payment would be developed after the concepts of the “Look Ahead SCED” are agreed upon. </a:t>
            </a:r>
          </a:p>
          <a:p>
            <a:pPr marL="342900" indent="-342900" eaLnBrk="0" hangingPunct="0">
              <a:spcBef>
                <a:spcPct val="20000"/>
              </a:spcBef>
              <a:defRPr/>
            </a:pPr>
            <a:endParaRPr lang="en-US" kern="0" dirty="0" smtClean="0">
              <a:latin typeface="+mn-l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991600" cy="685800"/>
          </a:xfrm>
        </p:spPr>
        <p:txBody>
          <a:bodyPr/>
          <a:lstStyle/>
          <a:p>
            <a:r>
              <a:rPr lang="en-US" dirty="0" smtClean="0"/>
              <a:t>Example 3: Ramping Constraints – Load Valley         (continued)</a:t>
            </a:r>
            <a:endParaRPr lang="en-US" dirty="0"/>
          </a:p>
        </p:txBody>
      </p:sp>
      <p:sp>
        <p:nvSpPr>
          <p:cNvPr id="3" name="Content Placeholder 2"/>
          <p:cNvSpPr>
            <a:spLocks noGrp="1"/>
          </p:cNvSpPr>
          <p:nvPr>
            <p:ph idx="1"/>
          </p:nvPr>
        </p:nvSpPr>
        <p:spPr>
          <a:xfrm>
            <a:off x="533400" y="838200"/>
            <a:ext cx="8229600" cy="5410200"/>
          </a:xfrm>
        </p:spPr>
        <p:txBody>
          <a:bodyPr/>
          <a:lstStyle/>
          <a:p>
            <a:r>
              <a:rPr lang="en-US" sz="1800" dirty="0" smtClean="0"/>
              <a:t>Current SCED (sequential) System Dispatch</a:t>
            </a:r>
          </a:p>
          <a:p>
            <a:pPr>
              <a:buNone/>
            </a:pPr>
            <a:endParaRPr lang="en-US" sz="1800" dirty="0" smtClean="0"/>
          </a:p>
          <a:p>
            <a:endParaRPr lang="en-US" dirty="0" smtClean="0"/>
          </a:p>
          <a:p>
            <a:endParaRPr lang="en-US" dirty="0" smtClean="0"/>
          </a:p>
          <a:p>
            <a:endParaRPr lang="en-US" dirty="0" smtClean="0"/>
          </a:p>
          <a:p>
            <a:endParaRPr lang="en-US" dirty="0" smtClean="0"/>
          </a:p>
          <a:p>
            <a:endParaRPr lang="en-US" sz="1800" dirty="0" smtClean="0"/>
          </a:p>
          <a:p>
            <a:r>
              <a:rPr lang="en-US" sz="1800" dirty="0" smtClean="0"/>
              <a:t>“Look-Ahead SCED” - RTD System Dispatch</a:t>
            </a:r>
          </a:p>
          <a:p>
            <a:pPr>
              <a:buNone/>
            </a:pPr>
            <a:endParaRPr lang="en-US" sz="1800" dirty="0" smtClean="0"/>
          </a:p>
        </p:txBody>
      </p:sp>
      <p:sp>
        <p:nvSpPr>
          <p:cNvPr id="4" name="Footer Placeholder 3"/>
          <p:cNvSpPr>
            <a:spLocks noGrp="1"/>
          </p:cNvSpPr>
          <p:nvPr>
            <p:ph type="ftr" sz="quarter" idx="11"/>
          </p:nvPr>
        </p:nvSpPr>
        <p:spPr/>
        <p:txBody>
          <a:bodyPr/>
          <a:lstStyle/>
          <a:p>
            <a:pPr>
              <a:defRPr/>
            </a:pPr>
            <a:r>
              <a:rPr lang="en-US" smtClean="0"/>
              <a:t> </a:t>
            </a:r>
            <a:endParaRPr lang="en-US" dirty="0"/>
          </a:p>
        </p:txBody>
      </p:sp>
      <p:sp>
        <p:nvSpPr>
          <p:cNvPr id="5" name="Date Placeholder 4"/>
          <p:cNvSpPr>
            <a:spLocks noGrp="1"/>
          </p:cNvSpPr>
          <p:nvPr>
            <p:ph type="dt" sz="half" idx="12"/>
          </p:nvPr>
        </p:nvSpPr>
        <p:spPr/>
        <p:txBody>
          <a:bodyPr/>
          <a:lstStyle/>
          <a:p>
            <a:pPr>
              <a:defRPr/>
            </a:pPr>
            <a:r>
              <a:rPr lang="en-US" dirty="0" smtClean="0"/>
              <a:t>November 28, 2011</a:t>
            </a:r>
            <a:endParaRPr lang="en-US" dirty="0"/>
          </a:p>
        </p:txBody>
      </p:sp>
      <p:graphicFrame>
        <p:nvGraphicFramePr>
          <p:cNvPr id="52" name="Table 51"/>
          <p:cNvGraphicFramePr>
            <a:graphicFrameLocks noGrp="1"/>
          </p:cNvGraphicFramePr>
          <p:nvPr/>
        </p:nvGraphicFramePr>
        <p:xfrm>
          <a:off x="914400" y="1371600"/>
          <a:ext cx="6096000" cy="1691640"/>
        </p:xfrm>
        <a:graphic>
          <a:graphicData uri="http://schemas.openxmlformats.org/drawingml/2006/table">
            <a:tbl>
              <a:tblPr bandRow="1">
                <a:tableStyleId>{5C22544A-7EE6-4342-B048-85BDC9FD1C3A}</a:tableStyleId>
              </a:tblPr>
              <a:tblGrid>
                <a:gridCol w="1219200"/>
                <a:gridCol w="1219200"/>
                <a:gridCol w="1219200"/>
                <a:gridCol w="1524000"/>
                <a:gridCol w="914400"/>
              </a:tblGrid>
              <a:tr h="370840">
                <a:tc>
                  <a:txBody>
                    <a:bodyPr/>
                    <a:lstStyle/>
                    <a:p>
                      <a:pPr algn="ctr"/>
                      <a:r>
                        <a:rPr lang="en-US" sz="1600" dirty="0" smtClean="0"/>
                        <a:t>Time Interval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GTBD</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System Lambda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Over/Under Generation</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System Costs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7</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2 (Over)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590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3" name="TextBox 52"/>
          <p:cNvSpPr txBox="1"/>
          <p:nvPr/>
        </p:nvSpPr>
        <p:spPr>
          <a:xfrm>
            <a:off x="7086600" y="2514600"/>
            <a:ext cx="1219200" cy="584775"/>
          </a:xfrm>
          <a:prstGeom prst="rect">
            <a:avLst/>
          </a:prstGeom>
          <a:noFill/>
        </p:spPr>
        <p:txBody>
          <a:bodyPr wrap="square" rtlCol="0">
            <a:spAutoFit/>
          </a:bodyPr>
          <a:lstStyle/>
          <a:p>
            <a:r>
              <a:rPr lang="en-US" sz="1600" dirty="0" smtClean="0"/>
              <a:t>Total Cost</a:t>
            </a:r>
          </a:p>
          <a:p>
            <a:r>
              <a:rPr lang="en-US" sz="1600" dirty="0" smtClean="0"/>
              <a:t>    1050</a:t>
            </a:r>
            <a:endParaRPr lang="en-US" sz="1600" dirty="0"/>
          </a:p>
        </p:txBody>
      </p:sp>
      <p:graphicFrame>
        <p:nvGraphicFramePr>
          <p:cNvPr id="54" name="Table 53"/>
          <p:cNvGraphicFramePr>
            <a:graphicFrameLocks noGrp="1"/>
          </p:cNvGraphicFramePr>
          <p:nvPr/>
        </p:nvGraphicFramePr>
        <p:xfrm>
          <a:off x="914400" y="3810000"/>
          <a:ext cx="6096000" cy="1691640"/>
        </p:xfrm>
        <a:graphic>
          <a:graphicData uri="http://schemas.openxmlformats.org/drawingml/2006/table">
            <a:tbl>
              <a:tblPr bandRow="1">
                <a:tableStyleId>{5C22544A-7EE6-4342-B048-85BDC9FD1C3A}</a:tableStyleId>
              </a:tblPr>
              <a:tblGrid>
                <a:gridCol w="1219200"/>
                <a:gridCol w="1219200"/>
                <a:gridCol w="1219200"/>
                <a:gridCol w="1524000"/>
                <a:gridCol w="914400"/>
              </a:tblGrid>
              <a:tr h="370840">
                <a:tc>
                  <a:txBody>
                    <a:bodyPr/>
                    <a:lstStyle/>
                    <a:p>
                      <a:pPr algn="ctr"/>
                      <a:r>
                        <a:rPr lang="en-US" sz="1600" dirty="0" smtClean="0"/>
                        <a:t>Time Interval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GTBD</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System Lambda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Over/Under Generation</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System Costs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7</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90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5" name="TextBox 54"/>
          <p:cNvSpPr txBox="1"/>
          <p:nvPr/>
        </p:nvSpPr>
        <p:spPr>
          <a:xfrm>
            <a:off x="7086600" y="4953000"/>
            <a:ext cx="1219200" cy="584775"/>
          </a:xfrm>
          <a:prstGeom prst="rect">
            <a:avLst/>
          </a:prstGeom>
          <a:noFill/>
        </p:spPr>
        <p:txBody>
          <a:bodyPr wrap="square" rtlCol="0">
            <a:spAutoFit/>
          </a:bodyPr>
          <a:lstStyle/>
          <a:p>
            <a:r>
              <a:rPr lang="en-US" sz="1600" dirty="0" smtClean="0"/>
              <a:t>Total Cost</a:t>
            </a:r>
          </a:p>
          <a:p>
            <a:r>
              <a:rPr lang="en-US" sz="1600" dirty="0" smtClean="0"/>
              <a:t>    590</a:t>
            </a:r>
            <a:endParaRPr lang="en-US" sz="16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nvGraphicFramePr>
        <p:xfrm>
          <a:off x="685800" y="4556760"/>
          <a:ext cx="7086600" cy="1935480"/>
        </p:xfrm>
        <a:graphic>
          <a:graphicData uri="http://schemas.openxmlformats.org/drawingml/2006/table">
            <a:tbl>
              <a:tblPr bandRow="1">
                <a:tableStyleId>{5C22544A-7EE6-4342-B048-85BDC9FD1C3A}</a:tableStyleId>
              </a:tblPr>
              <a:tblGrid>
                <a:gridCol w="1012371"/>
                <a:gridCol w="569084"/>
                <a:gridCol w="599037"/>
                <a:gridCol w="622998"/>
                <a:gridCol w="778747"/>
                <a:gridCol w="622998"/>
                <a:gridCol w="1090246"/>
                <a:gridCol w="622998"/>
                <a:gridCol w="1168121"/>
              </a:tblGrid>
              <a:tr h="370840">
                <a:tc>
                  <a:txBody>
                    <a:bodyPr/>
                    <a:lstStyle/>
                    <a:p>
                      <a:pPr algn="ctr"/>
                      <a:r>
                        <a:rPr lang="en-US" sz="1600" dirty="0" smtClean="0"/>
                        <a:t>Time Interval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TM</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HDL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Base Point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LMP</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Payment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trike="sngStrike" baseline="0" dirty="0" smtClean="0"/>
                        <a:t>Profit</a:t>
                      </a:r>
                    </a:p>
                    <a:p>
                      <a:pPr algn="ctr"/>
                      <a:r>
                        <a:rPr lang="en-US" sz="1600" dirty="0" smtClean="0"/>
                        <a:t>Payment-Cost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 name="Title 1"/>
          <p:cNvSpPr>
            <a:spLocks noGrp="1"/>
          </p:cNvSpPr>
          <p:nvPr>
            <p:ph type="title"/>
          </p:nvPr>
        </p:nvSpPr>
        <p:spPr>
          <a:xfrm>
            <a:off x="152400" y="0"/>
            <a:ext cx="8991600" cy="685800"/>
          </a:xfrm>
        </p:spPr>
        <p:txBody>
          <a:bodyPr/>
          <a:lstStyle/>
          <a:p>
            <a:r>
              <a:rPr lang="en-US" dirty="0" smtClean="0"/>
              <a:t>Example 3: Ramping Constraints – Load Valley         (continued)</a:t>
            </a:r>
            <a:endParaRPr lang="en-US" dirty="0"/>
          </a:p>
        </p:txBody>
      </p:sp>
      <p:sp>
        <p:nvSpPr>
          <p:cNvPr id="3" name="Content Placeholder 2"/>
          <p:cNvSpPr>
            <a:spLocks noGrp="1"/>
          </p:cNvSpPr>
          <p:nvPr>
            <p:ph idx="1"/>
          </p:nvPr>
        </p:nvSpPr>
        <p:spPr>
          <a:xfrm>
            <a:off x="457200" y="838200"/>
            <a:ext cx="8229600" cy="5410200"/>
          </a:xfrm>
        </p:spPr>
        <p:txBody>
          <a:bodyPr/>
          <a:lstStyle/>
          <a:p>
            <a:r>
              <a:rPr lang="en-US" sz="1800" dirty="0" smtClean="0"/>
              <a:t>Current SCED (sequential) </a:t>
            </a:r>
          </a:p>
          <a:p>
            <a:pPr>
              <a:buNone/>
            </a:pPr>
            <a:r>
              <a:rPr lang="en-US" sz="1800" b="0" dirty="0" smtClean="0"/>
              <a:t>@T+5, the load to be served is 9MW, the system is 2 MW over. The System Lambda is set by the over generation penalty cost of 250$/</a:t>
            </a:r>
            <a:r>
              <a:rPr lang="en-US" sz="1800" b="0" dirty="0" err="1" smtClean="0"/>
              <a:t>MWh</a:t>
            </a:r>
            <a:r>
              <a:rPr lang="en-US" sz="1800" b="0" dirty="0" smtClean="0"/>
              <a:t>.</a:t>
            </a:r>
            <a:endParaRPr lang="en-US" sz="1000" dirty="0" smtClean="0"/>
          </a:p>
          <a:p>
            <a:pPr lvl="1"/>
            <a:r>
              <a:rPr lang="en-US" sz="1800" dirty="0" smtClean="0"/>
              <a:t>Unit 1 Dispatch</a:t>
            </a:r>
          </a:p>
          <a:p>
            <a:pPr>
              <a:buNone/>
            </a:pPr>
            <a:endParaRPr lang="en-US" sz="1800" dirty="0" smtClean="0"/>
          </a:p>
          <a:p>
            <a:endParaRPr lang="en-US" dirty="0" smtClean="0"/>
          </a:p>
          <a:p>
            <a:endParaRPr lang="en-US" dirty="0" smtClean="0"/>
          </a:p>
          <a:p>
            <a:endParaRPr lang="en-US" dirty="0" smtClean="0"/>
          </a:p>
          <a:p>
            <a:endParaRPr lang="en-US" dirty="0" smtClean="0"/>
          </a:p>
          <a:p>
            <a:pPr lvl="1"/>
            <a:endParaRPr lang="en-US" sz="1800" dirty="0" smtClean="0"/>
          </a:p>
          <a:p>
            <a:pPr lvl="1"/>
            <a:r>
              <a:rPr lang="en-US" sz="1800" dirty="0" smtClean="0"/>
              <a:t>Unit 2 Dispatch</a:t>
            </a:r>
          </a:p>
          <a:p>
            <a:pPr lvl="1"/>
            <a:endParaRPr lang="en-US" sz="1800" dirty="0" smtClean="0"/>
          </a:p>
          <a:p>
            <a:pPr>
              <a:buNone/>
            </a:pPr>
            <a:endParaRPr lang="en-US" sz="1800" dirty="0" smtClean="0"/>
          </a:p>
        </p:txBody>
      </p:sp>
      <p:sp>
        <p:nvSpPr>
          <p:cNvPr id="4" name="Footer Placeholder 3"/>
          <p:cNvSpPr>
            <a:spLocks noGrp="1"/>
          </p:cNvSpPr>
          <p:nvPr>
            <p:ph type="ftr" sz="quarter" idx="11"/>
          </p:nvPr>
        </p:nvSpPr>
        <p:spPr/>
        <p:txBody>
          <a:bodyPr/>
          <a:lstStyle/>
          <a:p>
            <a:pPr>
              <a:defRPr/>
            </a:pPr>
            <a:r>
              <a:rPr lang="en-US" smtClean="0"/>
              <a:t> </a:t>
            </a:r>
            <a:endParaRPr lang="en-US" dirty="0"/>
          </a:p>
        </p:txBody>
      </p:sp>
      <p:sp>
        <p:nvSpPr>
          <p:cNvPr id="5" name="Date Placeholder 4"/>
          <p:cNvSpPr>
            <a:spLocks noGrp="1"/>
          </p:cNvSpPr>
          <p:nvPr>
            <p:ph type="dt" sz="half" idx="12"/>
          </p:nvPr>
        </p:nvSpPr>
        <p:spPr/>
        <p:txBody>
          <a:bodyPr/>
          <a:lstStyle/>
          <a:p>
            <a:pPr>
              <a:defRPr/>
            </a:pPr>
            <a:r>
              <a:rPr lang="en-US" dirty="0" smtClean="0"/>
              <a:t>November 28, 2011</a:t>
            </a:r>
            <a:endParaRPr lang="en-US" dirty="0"/>
          </a:p>
        </p:txBody>
      </p:sp>
      <p:graphicFrame>
        <p:nvGraphicFramePr>
          <p:cNvPr id="52" name="Table 51"/>
          <p:cNvGraphicFramePr>
            <a:graphicFrameLocks noGrp="1"/>
          </p:cNvGraphicFramePr>
          <p:nvPr/>
        </p:nvGraphicFramePr>
        <p:xfrm>
          <a:off x="609600" y="2057400"/>
          <a:ext cx="7086600" cy="1935480"/>
        </p:xfrm>
        <a:graphic>
          <a:graphicData uri="http://schemas.openxmlformats.org/drawingml/2006/table">
            <a:tbl>
              <a:tblPr bandRow="1">
                <a:tableStyleId>{5C22544A-7EE6-4342-B048-85BDC9FD1C3A}</a:tableStyleId>
              </a:tblPr>
              <a:tblGrid>
                <a:gridCol w="1012371"/>
                <a:gridCol w="569084"/>
                <a:gridCol w="599037"/>
                <a:gridCol w="622998"/>
                <a:gridCol w="778747"/>
                <a:gridCol w="622998"/>
                <a:gridCol w="1090246"/>
                <a:gridCol w="622998"/>
                <a:gridCol w="1168121"/>
              </a:tblGrid>
              <a:tr h="370840">
                <a:tc>
                  <a:txBody>
                    <a:bodyPr/>
                    <a:lstStyle/>
                    <a:p>
                      <a:pPr algn="ctr"/>
                      <a:r>
                        <a:rPr lang="en-US" sz="1600" dirty="0" smtClean="0"/>
                        <a:t>Time Interval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TM</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HDL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Base Point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LMP</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Payment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trike="sngStrike" baseline="0" dirty="0" smtClean="0"/>
                        <a:t>Profit</a:t>
                      </a:r>
                    </a:p>
                    <a:p>
                      <a:pPr algn="ctr"/>
                      <a:r>
                        <a:rPr lang="en-US" sz="1600" dirty="0" smtClean="0"/>
                        <a:t>Payment-Cost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9</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280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9</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9</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-2250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-2380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9</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280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50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3" name="TextBox 52"/>
          <p:cNvSpPr txBox="1"/>
          <p:nvPr/>
        </p:nvSpPr>
        <p:spPr>
          <a:xfrm>
            <a:off x="7772400" y="2667000"/>
            <a:ext cx="1219200" cy="584775"/>
          </a:xfrm>
          <a:prstGeom prst="rect">
            <a:avLst/>
          </a:prstGeom>
          <a:noFill/>
        </p:spPr>
        <p:txBody>
          <a:bodyPr wrap="square" rtlCol="0">
            <a:spAutoFit/>
          </a:bodyPr>
          <a:lstStyle/>
          <a:p>
            <a:r>
              <a:rPr lang="en-US" sz="1600" dirty="0" smtClean="0"/>
              <a:t>Net$</a:t>
            </a:r>
          </a:p>
          <a:p>
            <a:r>
              <a:rPr lang="en-US" sz="1600" dirty="0" smtClean="0"/>
              <a:t>    -2280</a:t>
            </a:r>
            <a:endParaRPr lang="en-US" sz="1600" dirty="0"/>
          </a:p>
        </p:txBody>
      </p:sp>
      <p:sp>
        <p:nvSpPr>
          <p:cNvPr id="11" name="TextBox 10"/>
          <p:cNvSpPr txBox="1"/>
          <p:nvPr/>
        </p:nvSpPr>
        <p:spPr>
          <a:xfrm>
            <a:off x="7848600" y="5181600"/>
            <a:ext cx="1219200" cy="584775"/>
          </a:xfrm>
          <a:prstGeom prst="rect">
            <a:avLst/>
          </a:prstGeom>
          <a:noFill/>
        </p:spPr>
        <p:txBody>
          <a:bodyPr wrap="square" rtlCol="0">
            <a:spAutoFit/>
          </a:bodyPr>
          <a:lstStyle/>
          <a:p>
            <a:r>
              <a:rPr lang="en-US" sz="1600" dirty="0" smtClean="0"/>
              <a:t>Net$</a:t>
            </a:r>
          </a:p>
          <a:p>
            <a:r>
              <a:rPr lang="en-US" sz="1600" dirty="0" smtClean="0"/>
              <a:t>0</a:t>
            </a:r>
            <a:endParaRPr lang="en-US" sz="16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991600" cy="685800"/>
          </a:xfrm>
        </p:spPr>
        <p:txBody>
          <a:bodyPr/>
          <a:lstStyle/>
          <a:p>
            <a:r>
              <a:rPr lang="en-US" dirty="0" smtClean="0"/>
              <a:t>Example 3: Ramping Constraints – Load Valley         (continued)</a:t>
            </a:r>
            <a:endParaRPr lang="en-US" dirty="0"/>
          </a:p>
        </p:txBody>
      </p:sp>
      <p:sp>
        <p:nvSpPr>
          <p:cNvPr id="3" name="Content Placeholder 2"/>
          <p:cNvSpPr>
            <a:spLocks noGrp="1"/>
          </p:cNvSpPr>
          <p:nvPr>
            <p:ph idx="1"/>
          </p:nvPr>
        </p:nvSpPr>
        <p:spPr>
          <a:xfrm>
            <a:off x="457200" y="838200"/>
            <a:ext cx="8229600" cy="5410200"/>
          </a:xfrm>
        </p:spPr>
        <p:txBody>
          <a:bodyPr/>
          <a:lstStyle/>
          <a:p>
            <a:r>
              <a:rPr lang="en-US" sz="1800" dirty="0" smtClean="0"/>
              <a:t>“Look-Ahead SCED” - RTD </a:t>
            </a:r>
          </a:p>
          <a:p>
            <a:pPr lvl="1"/>
            <a:r>
              <a:rPr lang="en-US" sz="1800" dirty="0" smtClean="0"/>
              <a:t>Unit 1 Dispatch</a:t>
            </a:r>
          </a:p>
          <a:p>
            <a:pPr>
              <a:buNone/>
            </a:pPr>
            <a:endParaRPr lang="en-US" sz="1800" dirty="0" smtClean="0"/>
          </a:p>
          <a:p>
            <a:endParaRPr lang="en-US" dirty="0" smtClean="0"/>
          </a:p>
          <a:p>
            <a:endParaRPr lang="en-US" dirty="0" smtClean="0"/>
          </a:p>
          <a:p>
            <a:endParaRPr lang="en-US" dirty="0" smtClean="0"/>
          </a:p>
          <a:p>
            <a:endParaRPr lang="en-US" dirty="0" smtClean="0"/>
          </a:p>
          <a:p>
            <a:endParaRPr lang="en-US" sz="1800" dirty="0" smtClean="0"/>
          </a:p>
          <a:p>
            <a:pPr lvl="1"/>
            <a:r>
              <a:rPr lang="en-US" sz="1800" dirty="0" smtClean="0"/>
              <a:t>Unit 2 Dispatch</a:t>
            </a:r>
          </a:p>
          <a:p>
            <a:pPr lvl="1"/>
            <a:endParaRPr lang="en-US" sz="1800" dirty="0" smtClean="0"/>
          </a:p>
          <a:p>
            <a:pPr>
              <a:buNone/>
            </a:pPr>
            <a:endParaRPr lang="en-US" sz="1800" dirty="0" smtClean="0"/>
          </a:p>
        </p:txBody>
      </p:sp>
      <p:sp>
        <p:nvSpPr>
          <p:cNvPr id="4" name="Footer Placeholder 3"/>
          <p:cNvSpPr>
            <a:spLocks noGrp="1"/>
          </p:cNvSpPr>
          <p:nvPr>
            <p:ph type="ftr" sz="quarter" idx="11"/>
          </p:nvPr>
        </p:nvSpPr>
        <p:spPr/>
        <p:txBody>
          <a:bodyPr/>
          <a:lstStyle/>
          <a:p>
            <a:pPr>
              <a:defRPr/>
            </a:pPr>
            <a:r>
              <a:rPr lang="en-US" smtClean="0"/>
              <a:t> </a:t>
            </a:r>
            <a:endParaRPr lang="en-US" dirty="0"/>
          </a:p>
        </p:txBody>
      </p:sp>
      <p:sp>
        <p:nvSpPr>
          <p:cNvPr id="5" name="Date Placeholder 4"/>
          <p:cNvSpPr>
            <a:spLocks noGrp="1"/>
          </p:cNvSpPr>
          <p:nvPr>
            <p:ph type="dt" sz="half" idx="12"/>
          </p:nvPr>
        </p:nvSpPr>
        <p:spPr/>
        <p:txBody>
          <a:bodyPr/>
          <a:lstStyle/>
          <a:p>
            <a:pPr>
              <a:defRPr/>
            </a:pPr>
            <a:r>
              <a:rPr lang="en-US" dirty="0" smtClean="0"/>
              <a:t>November 28, 2011</a:t>
            </a:r>
            <a:endParaRPr lang="en-US" dirty="0"/>
          </a:p>
        </p:txBody>
      </p:sp>
      <p:graphicFrame>
        <p:nvGraphicFramePr>
          <p:cNvPr id="52" name="Table 51"/>
          <p:cNvGraphicFramePr>
            <a:graphicFrameLocks noGrp="1"/>
          </p:cNvGraphicFramePr>
          <p:nvPr/>
        </p:nvGraphicFramePr>
        <p:xfrm>
          <a:off x="609600" y="1600200"/>
          <a:ext cx="7086600" cy="1935480"/>
        </p:xfrm>
        <a:graphic>
          <a:graphicData uri="http://schemas.openxmlformats.org/drawingml/2006/table">
            <a:tbl>
              <a:tblPr bandRow="1">
                <a:tableStyleId>{5C22544A-7EE6-4342-B048-85BDC9FD1C3A}</a:tableStyleId>
              </a:tblPr>
              <a:tblGrid>
                <a:gridCol w="1012371"/>
                <a:gridCol w="569084"/>
                <a:gridCol w="599037"/>
                <a:gridCol w="622998"/>
                <a:gridCol w="778747"/>
                <a:gridCol w="622998"/>
                <a:gridCol w="1090246"/>
                <a:gridCol w="622998"/>
                <a:gridCol w="1168121"/>
              </a:tblGrid>
              <a:tr h="370840">
                <a:tc>
                  <a:txBody>
                    <a:bodyPr/>
                    <a:lstStyle/>
                    <a:p>
                      <a:pPr algn="ctr"/>
                      <a:r>
                        <a:rPr lang="en-US" sz="1600" dirty="0" smtClean="0"/>
                        <a:t>Time Interval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TM</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HDL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Base Point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LMP</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Payment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trike="sngStrike" baseline="0" dirty="0" smtClean="0"/>
                        <a:t>Profit</a:t>
                      </a:r>
                    </a:p>
                    <a:p>
                      <a:pPr algn="ctr"/>
                      <a:r>
                        <a:rPr lang="en-US" sz="1600" dirty="0" smtClean="0"/>
                        <a:t>Payment-Cost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12</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360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190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170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12</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7</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70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90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7</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12</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360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190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170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3" name="TextBox 52"/>
          <p:cNvSpPr txBox="1"/>
          <p:nvPr/>
        </p:nvSpPr>
        <p:spPr>
          <a:xfrm>
            <a:off x="7772400" y="2667000"/>
            <a:ext cx="1219200" cy="584775"/>
          </a:xfrm>
          <a:prstGeom prst="rect">
            <a:avLst/>
          </a:prstGeom>
          <a:noFill/>
        </p:spPr>
        <p:txBody>
          <a:bodyPr wrap="square" rtlCol="0">
            <a:spAutoFit/>
          </a:bodyPr>
          <a:lstStyle/>
          <a:p>
            <a:r>
              <a:rPr lang="en-US" sz="1600" dirty="0" smtClean="0"/>
              <a:t>Net$</a:t>
            </a:r>
          </a:p>
          <a:p>
            <a:r>
              <a:rPr lang="en-US" sz="1600" dirty="0" smtClean="0"/>
              <a:t>    320</a:t>
            </a:r>
            <a:endParaRPr lang="en-US" sz="1600" dirty="0"/>
          </a:p>
        </p:txBody>
      </p:sp>
      <p:graphicFrame>
        <p:nvGraphicFramePr>
          <p:cNvPr id="10" name="Table 9"/>
          <p:cNvGraphicFramePr>
            <a:graphicFrameLocks noGrp="1"/>
          </p:cNvGraphicFramePr>
          <p:nvPr/>
        </p:nvGraphicFramePr>
        <p:xfrm>
          <a:off x="685800" y="4114800"/>
          <a:ext cx="7086600" cy="1935480"/>
        </p:xfrm>
        <a:graphic>
          <a:graphicData uri="http://schemas.openxmlformats.org/drawingml/2006/table">
            <a:tbl>
              <a:tblPr bandRow="1">
                <a:tableStyleId>{5C22544A-7EE6-4342-B048-85BDC9FD1C3A}</a:tableStyleId>
              </a:tblPr>
              <a:tblGrid>
                <a:gridCol w="1012371"/>
                <a:gridCol w="569084"/>
                <a:gridCol w="599037"/>
                <a:gridCol w="622998"/>
                <a:gridCol w="778747"/>
                <a:gridCol w="622998"/>
                <a:gridCol w="1090246"/>
                <a:gridCol w="622998"/>
                <a:gridCol w="1168121"/>
              </a:tblGrid>
              <a:tr h="370840">
                <a:tc>
                  <a:txBody>
                    <a:bodyPr/>
                    <a:lstStyle/>
                    <a:p>
                      <a:pPr algn="ctr"/>
                      <a:r>
                        <a:rPr lang="en-US" sz="1600" dirty="0" smtClean="0"/>
                        <a:t>Time Interval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TM</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HDL</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Base Point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LMP</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Payment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trike="sngStrike" baseline="0" dirty="0" smtClean="0"/>
                        <a:t>Profit</a:t>
                      </a:r>
                    </a:p>
                    <a:p>
                      <a:pPr algn="ctr"/>
                      <a:r>
                        <a:rPr lang="en-US" sz="1600" dirty="0" smtClean="0"/>
                        <a:t>Payment-Cost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60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60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dirty="0" smtClean="0"/>
                        <a:t>T+10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n/a</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2</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30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60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60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1" name="TextBox 10"/>
          <p:cNvSpPr txBox="1"/>
          <p:nvPr/>
        </p:nvSpPr>
        <p:spPr>
          <a:xfrm>
            <a:off x="7848600" y="5181600"/>
            <a:ext cx="1219200" cy="584775"/>
          </a:xfrm>
          <a:prstGeom prst="rect">
            <a:avLst/>
          </a:prstGeom>
          <a:noFill/>
        </p:spPr>
        <p:txBody>
          <a:bodyPr wrap="square" rtlCol="0">
            <a:spAutoFit/>
          </a:bodyPr>
          <a:lstStyle/>
          <a:p>
            <a:r>
              <a:rPr lang="en-US" sz="1600" dirty="0" smtClean="0"/>
              <a:t>Net$</a:t>
            </a:r>
          </a:p>
          <a:p>
            <a:r>
              <a:rPr lang="en-US" sz="1600" dirty="0" smtClean="0"/>
              <a:t>    0</a:t>
            </a:r>
            <a:endParaRPr lang="en-US" sz="16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991600" cy="685800"/>
          </a:xfrm>
        </p:spPr>
        <p:txBody>
          <a:bodyPr/>
          <a:lstStyle/>
          <a:p>
            <a:r>
              <a:rPr lang="en-US" dirty="0" smtClean="0"/>
              <a:t>Example 3: Ramping Constraints – Load Valley         (continued) </a:t>
            </a:r>
            <a:endParaRPr lang="en-US" dirty="0"/>
          </a:p>
        </p:txBody>
      </p:sp>
      <p:sp>
        <p:nvSpPr>
          <p:cNvPr id="3" name="Content Placeholder 2"/>
          <p:cNvSpPr>
            <a:spLocks noGrp="1"/>
          </p:cNvSpPr>
          <p:nvPr>
            <p:ph idx="1"/>
          </p:nvPr>
        </p:nvSpPr>
        <p:spPr>
          <a:xfrm>
            <a:off x="457200" y="838200"/>
            <a:ext cx="8229600" cy="5410200"/>
          </a:xfrm>
        </p:spPr>
        <p:txBody>
          <a:bodyPr/>
          <a:lstStyle/>
          <a:p>
            <a:r>
              <a:rPr lang="en-US" sz="1800" dirty="0" smtClean="0"/>
              <a:t>“Look-Ahead SCED” – RTD</a:t>
            </a:r>
          </a:p>
          <a:p>
            <a:pPr>
              <a:buNone/>
            </a:pPr>
            <a:endParaRPr lang="en-US" sz="1800" dirty="0" smtClean="0"/>
          </a:p>
          <a:p>
            <a:pPr>
              <a:buFont typeface="+mj-lt"/>
              <a:buAutoNum type="arabicParenR"/>
            </a:pPr>
            <a:r>
              <a:rPr lang="en-US" sz="1800" b="0" dirty="0" smtClean="0"/>
              <a:t>@T+0, The System Lambda is set by Unit 2 is 30$/</a:t>
            </a:r>
            <a:r>
              <a:rPr lang="en-US" sz="1800" b="0" dirty="0" err="1" smtClean="0"/>
              <a:t>MWh</a:t>
            </a:r>
            <a:r>
              <a:rPr lang="en-US" sz="1800" b="0" dirty="0" smtClean="0"/>
              <a:t>. Unit 1 cost is 20$/</a:t>
            </a:r>
            <a:r>
              <a:rPr lang="en-US" sz="1800" b="0" dirty="0" err="1" smtClean="0"/>
              <a:t>MWh</a:t>
            </a:r>
            <a:r>
              <a:rPr lang="en-US" sz="1800" b="0" dirty="0" smtClean="0"/>
              <a:t> and the price is 30$/</a:t>
            </a:r>
            <a:r>
              <a:rPr lang="en-US" sz="1800" b="0" dirty="0" err="1" smtClean="0"/>
              <a:t>MWh</a:t>
            </a:r>
            <a:r>
              <a:rPr lang="en-US" sz="1800" b="0" dirty="0" smtClean="0"/>
              <a:t>. LMP &gt; offer price for Unit 1 but Unit 1 is ramped DOWN.</a:t>
            </a:r>
          </a:p>
          <a:p>
            <a:pPr>
              <a:buFont typeface="+mj-lt"/>
              <a:buAutoNum type="arabicParenR"/>
            </a:pPr>
            <a:endParaRPr lang="en-US" sz="1800" b="0" dirty="0" smtClean="0"/>
          </a:p>
          <a:p>
            <a:pPr>
              <a:buFont typeface="+mj-lt"/>
              <a:buAutoNum type="arabicParenR"/>
            </a:pPr>
            <a:r>
              <a:rPr lang="en-US" sz="1800" b="0" dirty="0" smtClean="0"/>
              <a:t>@T+5, System Lambda is the change in objective function to a change in demand (by +-1 MW). If system demand changes by +1 MW for T+5, then change in objective function is:</a:t>
            </a:r>
          </a:p>
          <a:p>
            <a:pPr lvl="2">
              <a:buNone/>
            </a:pPr>
            <a:r>
              <a:rPr lang="en-US" sz="1600" dirty="0" smtClean="0"/>
              <a:t>+20 $ for Unit 1 moving up 1 MW for T+5</a:t>
            </a:r>
          </a:p>
          <a:p>
            <a:pPr lvl="2">
              <a:buNone/>
            </a:pPr>
            <a:r>
              <a:rPr lang="en-US" sz="1600" dirty="0" smtClean="0"/>
              <a:t>+20 $ for Unit 1 moving up 1 MW for T </a:t>
            </a:r>
          </a:p>
          <a:p>
            <a:pPr lvl="2">
              <a:buNone/>
            </a:pPr>
            <a:r>
              <a:rPr lang="en-US" sz="1600" dirty="0" smtClean="0"/>
              <a:t>-30$ for Unit 2 moving down 1 MW for T</a:t>
            </a:r>
          </a:p>
          <a:p>
            <a:pPr lvl="2">
              <a:buNone/>
            </a:pPr>
            <a:r>
              <a:rPr lang="en-US" sz="1600" dirty="0" smtClean="0"/>
              <a:t>=10$</a:t>
            </a:r>
          </a:p>
          <a:p>
            <a:pPr>
              <a:buFont typeface="+mj-lt"/>
              <a:buAutoNum type="arabicParenR"/>
            </a:pPr>
            <a:r>
              <a:rPr lang="en-US" sz="1800" b="0" dirty="0" smtClean="0"/>
              <a:t>@T+10, Unit 2 is marginal. Unit 1 is ramp constrained (UP). This is similar to what happens with CURRENT SCED when resource dispatched up to HDL. Here, Unit 1 LMP ($30)  &gt; Offer Price ($20) and is dispatched UP.</a:t>
            </a:r>
          </a:p>
        </p:txBody>
      </p:sp>
      <p:sp>
        <p:nvSpPr>
          <p:cNvPr id="4" name="Footer Placeholder 3"/>
          <p:cNvSpPr>
            <a:spLocks noGrp="1"/>
          </p:cNvSpPr>
          <p:nvPr>
            <p:ph type="ftr" sz="quarter" idx="11"/>
          </p:nvPr>
        </p:nvSpPr>
        <p:spPr/>
        <p:txBody>
          <a:bodyPr/>
          <a:lstStyle/>
          <a:p>
            <a:pPr>
              <a:defRPr/>
            </a:pPr>
            <a:r>
              <a:rPr lang="en-US" smtClean="0"/>
              <a:t> </a:t>
            </a:r>
            <a:endParaRPr lang="en-US" dirty="0"/>
          </a:p>
        </p:txBody>
      </p:sp>
      <p:sp>
        <p:nvSpPr>
          <p:cNvPr id="5" name="Date Placeholder 4"/>
          <p:cNvSpPr>
            <a:spLocks noGrp="1"/>
          </p:cNvSpPr>
          <p:nvPr>
            <p:ph type="dt" sz="half" idx="12"/>
          </p:nvPr>
        </p:nvSpPr>
        <p:spPr/>
        <p:txBody>
          <a:bodyPr/>
          <a:lstStyle/>
          <a:p>
            <a:pPr>
              <a:defRPr/>
            </a:pPr>
            <a:r>
              <a:rPr lang="en-US" dirty="0" smtClean="0"/>
              <a:t>November 28, 2011</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smtClean="0"/>
              <a:t>“</a:t>
            </a:r>
            <a:r>
              <a:rPr lang="en-US" dirty="0" smtClean="0"/>
              <a:t>Look Ahead SCED” </a:t>
            </a:r>
          </a:p>
        </p:txBody>
      </p:sp>
      <p:sp>
        <p:nvSpPr>
          <p:cNvPr id="5123" name="Date Placeholder 4"/>
          <p:cNvSpPr>
            <a:spLocks noGrp="1"/>
          </p:cNvSpPr>
          <p:nvPr>
            <p:ph type="dt" sz="quarter" idx="12"/>
          </p:nvPr>
        </p:nvSpPr>
        <p:spPr>
          <a:noFill/>
        </p:spPr>
        <p:txBody>
          <a:bodyPr/>
          <a:lstStyle/>
          <a:p>
            <a:pPr>
              <a:defRPr/>
            </a:pPr>
            <a:r>
              <a:rPr lang="en-US" dirty="0" smtClean="0"/>
              <a:t>November 28, 2011</a:t>
            </a:r>
            <a:endParaRPr lang="en-US" dirty="0"/>
          </a:p>
        </p:txBody>
      </p:sp>
      <p:sp>
        <p:nvSpPr>
          <p:cNvPr id="5124" name="Footer Placeholder 5"/>
          <p:cNvSpPr>
            <a:spLocks noGrp="1"/>
          </p:cNvSpPr>
          <p:nvPr>
            <p:ph type="ftr" sz="quarter" idx="11"/>
          </p:nvPr>
        </p:nvSpPr>
        <p:spPr>
          <a:xfrm>
            <a:off x="6248400" y="6324600"/>
            <a:ext cx="2514600" cy="457200"/>
          </a:xfrm>
          <a:noFill/>
        </p:spPr>
        <p:txBody>
          <a:bodyPr/>
          <a:lstStyle/>
          <a:p>
            <a:r>
              <a:rPr lang="en-US" dirty="0"/>
              <a:t> </a:t>
            </a:r>
          </a:p>
        </p:txBody>
      </p:sp>
      <p:sp>
        <p:nvSpPr>
          <p:cNvPr id="14" name="TextBox 13"/>
          <p:cNvSpPr txBox="1"/>
          <p:nvPr/>
        </p:nvSpPr>
        <p:spPr>
          <a:xfrm>
            <a:off x="152400" y="457200"/>
            <a:ext cx="8686800" cy="6001643"/>
          </a:xfrm>
          <a:prstGeom prst="rect">
            <a:avLst/>
          </a:prstGeom>
          <a:noFill/>
        </p:spPr>
        <p:txBody>
          <a:bodyPr wrap="square" rtlCol="0">
            <a:spAutoFit/>
          </a:bodyPr>
          <a:lstStyle/>
          <a:p>
            <a:pPr marL="342900" lvl="0" indent="-342900"/>
            <a:endParaRPr lang="en-US" sz="2000" b="1" u="sng" dirty="0" smtClean="0"/>
          </a:p>
          <a:p>
            <a:pPr marL="342900" lvl="0" indent="-342900">
              <a:buFont typeface="+mj-lt"/>
              <a:buAutoNum type="arabicPeriod"/>
            </a:pPr>
            <a:endParaRPr lang="en-US" sz="2000" b="1" u="sng" dirty="0" smtClean="0"/>
          </a:p>
          <a:p>
            <a:pPr marL="800100" lvl="1" indent="-342900">
              <a:buFont typeface="+mj-lt"/>
              <a:buAutoNum type="alphaLcParenR"/>
            </a:pPr>
            <a:r>
              <a:rPr lang="en-US" sz="2000" b="1" dirty="0" smtClean="0"/>
              <a:t>Significant </a:t>
            </a:r>
            <a:r>
              <a:rPr lang="en-US" sz="2000" b="1" dirty="0" smtClean="0"/>
              <a:t>upgrade </a:t>
            </a:r>
            <a:r>
              <a:rPr lang="en-US" sz="2000" b="1" dirty="0" smtClean="0"/>
              <a:t>to the Real-Time </a:t>
            </a:r>
            <a:r>
              <a:rPr lang="en-US" sz="2000" b="1" dirty="0" smtClean="0"/>
              <a:t>Market functionality.</a:t>
            </a:r>
            <a:endParaRPr lang="en-US" sz="2000" b="1" dirty="0" smtClean="0"/>
          </a:p>
          <a:p>
            <a:pPr marL="800100" lvl="1" indent="-342900">
              <a:buFont typeface="+mj-lt"/>
              <a:buAutoNum type="alphaLcParenR"/>
            </a:pPr>
            <a:endParaRPr lang="en-US" sz="2000" b="1" dirty="0" smtClean="0"/>
          </a:p>
          <a:p>
            <a:pPr marL="800100" lvl="1" indent="-342900">
              <a:buFont typeface="+mj-lt"/>
              <a:buAutoNum type="alphaLcParenR"/>
            </a:pPr>
            <a:r>
              <a:rPr lang="en-US" sz="2000" b="1" dirty="0" smtClean="0"/>
              <a:t>Requires rigorous involvement of </a:t>
            </a:r>
            <a:r>
              <a:rPr lang="en-US" sz="2000" b="1" dirty="0" smtClean="0"/>
              <a:t>ERCOT staff, Market Participants, IMM and PUCT staff.</a:t>
            </a:r>
            <a:endParaRPr lang="en-US" sz="2000" b="1" dirty="0" smtClean="0"/>
          </a:p>
          <a:p>
            <a:pPr marL="800100" lvl="1" indent="-342900">
              <a:buFont typeface="+mj-lt"/>
              <a:buAutoNum type="alphaLcParenR"/>
            </a:pPr>
            <a:endParaRPr lang="en-US" sz="2000" b="1" dirty="0" smtClean="0"/>
          </a:p>
          <a:p>
            <a:pPr marL="800100" lvl="1" indent="-342900">
              <a:buFont typeface="+mj-lt"/>
              <a:buAutoNum type="alphaLcParenR"/>
            </a:pPr>
            <a:r>
              <a:rPr lang="en-US" sz="2000" b="1" dirty="0" smtClean="0"/>
              <a:t>“Look Ahead SCED” functionality at other ISO’s are implemented as a package of two applications. One that perform a simultaneous multi-interval commitment and the other that performs a simultaneous multi-interval dispatch.</a:t>
            </a:r>
          </a:p>
          <a:p>
            <a:pPr marL="800100" lvl="1" indent="-342900">
              <a:buFont typeface="+mj-lt"/>
              <a:buAutoNum type="alphaLcParenR"/>
            </a:pPr>
            <a:endParaRPr lang="en-US" sz="2000" b="1" dirty="0" smtClean="0"/>
          </a:p>
          <a:p>
            <a:pPr marL="800100" lvl="1" indent="-342900">
              <a:buFont typeface="+mj-lt"/>
              <a:buAutoNum type="alphaLcParenR"/>
            </a:pPr>
            <a:r>
              <a:rPr lang="en-US" sz="2000" b="1" dirty="0" smtClean="0"/>
              <a:t>All major vendors have architected their solutions for “Look Ahead SCED” to comprise of a simultaneous multi-interval commitment application and a </a:t>
            </a:r>
            <a:r>
              <a:rPr lang="en-US" sz="2000" b="1" dirty="0" smtClean="0"/>
              <a:t>simultaneous </a:t>
            </a:r>
            <a:r>
              <a:rPr lang="en-US" sz="2000" b="1" dirty="0" smtClean="0"/>
              <a:t>multi-interval dispatch application.</a:t>
            </a:r>
          </a:p>
          <a:p>
            <a:pPr marL="800100" lvl="1" indent="-342900">
              <a:buFont typeface="+mj-lt"/>
              <a:buAutoNum type="alphaLcParenR"/>
            </a:pPr>
            <a:endParaRPr lang="en-US" sz="1600" b="1" dirty="0" smtClean="0"/>
          </a:p>
          <a:p>
            <a:pPr marL="342900" indent="-342900"/>
            <a:endParaRPr lang="en-US" sz="1600" b="1" dirty="0" smtClean="0"/>
          </a:p>
          <a:p>
            <a:pPr marL="342900" lvl="0" indent="-342900">
              <a:buFont typeface="+mj-lt"/>
              <a:buAutoNum type="arabicPeriod"/>
            </a:pPr>
            <a:endParaRPr lang="en-US" sz="1600" b="1" dirty="0" smtClean="0"/>
          </a:p>
          <a:p>
            <a:pPr marL="342900" lvl="0" indent="-342900">
              <a:buFont typeface="+mj-lt"/>
              <a:buAutoNum type="arabicPeriod"/>
            </a:pPr>
            <a:endParaRPr lang="en-US" sz="1600" b="1"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dirty="0" smtClean="0"/>
              <a:t> </a:t>
            </a:r>
            <a:endParaRPr lang="en-US" dirty="0"/>
          </a:p>
        </p:txBody>
      </p:sp>
      <p:sp>
        <p:nvSpPr>
          <p:cNvPr id="3" name="Date Placeholder 2"/>
          <p:cNvSpPr>
            <a:spLocks noGrp="1"/>
          </p:cNvSpPr>
          <p:nvPr>
            <p:ph type="dt" sz="half" idx="12"/>
          </p:nvPr>
        </p:nvSpPr>
        <p:spPr/>
        <p:txBody>
          <a:bodyPr/>
          <a:lstStyle/>
          <a:p>
            <a:pPr>
              <a:defRPr/>
            </a:pPr>
            <a:r>
              <a:rPr lang="en-US" dirty="0" smtClean="0"/>
              <a:t>November 28, 2011</a:t>
            </a:r>
            <a:endParaRPr lang="en-US" dirty="0"/>
          </a:p>
        </p:txBody>
      </p:sp>
      <p:graphicFrame>
        <p:nvGraphicFramePr>
          <p:cNvPr id="4" name="Table 3"/>
          <p:cNvGraphicFramePr>
            <a:graphicFrameLocks noGrp="1"/>
          </p:cNvGraphicFramePr>
          <p:nvPr/>
        </p:nvGraphicFramePr>
        <p:xfrm>
          <a:off x="304800" y="838200"/>
          <a:ext cx="8686800" cy="5379111"/>
        </p:xfrm>
        <a:graphic>
          <a:graphicData uri="http://schemas.openxmlformats.org/drawingml/2006/table">
            <a:tbl>
              <a:tblPr/>
              <a:tblGrid>
                <a:gridCol w="1681316"/>
                <a:gridCol w="1232965"/>
                <a:gridCol w="819519"/>
                <a:gridCol w="1029928"/>
                <a:gridCol w="1008791"/>
                <a:gridCol w="952745"/>
                <a:gridCol w="1289010"/>
                <a:gridCol w="672526"/>
              </a:tblGrid>
              <a:tr h="280335">
                <a:tc>
                  <a:txBody>
                    <a:bodyPr/>
                    <a:lstStyle/>
                    <a:p>
                      <a:pPr marL="0" marR="0" algn="ctr">
                        <a:lnSpc>
                          <a:spcPct val="115000"/>
                        </a:lnSpc>
                        <a:spcBef>
                          <a:spcPts val="0"/>
                        </a:spcBef>
                        <a:spcAft>
                          <a:spcPts val="0"/>
                        </a:spcAft>
                      </a:pPr>
                      <a:r>
                        <a:rPr lang="en-US" sz="1200" b="1" dirty="0">
                          <a:latin typeface="Arial"/>
                          <a:ea typeface="Calibri"/>
                          <a:cs typeface="Times New Roman"/>
                        </a:rPr>
                        <a:t>FEATURE</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latin typeface="Arial"/>
                          <a:ea typeface="Calibri"/>
                          <a:cs typeface="Times New Roman"/>
                        </a:rPr>
                        <a:t>PJM</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latin typeface="Arial"/>
                          <a:ea typeface="Calibri"/>
                          <a:cs typeface="Times New Roman"/>
                        </a:rPr>
                        <a:t>MISO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latin typeface="Arial"/>
                          <a:ea typeface="Calibri"/>
                          <a:cs typeface="Times New Roman"/>
                        </a:rPr>
                        <a:t>NEISO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latin typeface="Arial"/>
                          <a:ea typeface="Calibri"/>
                          <a:cs typeface="Times New Roman"/>
                        </a:rPr>
                        <a:t>NYISO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latin typeface="Arial"/>
                          <a:ea typeface="Calibri"/>
                          <a:cs typeface="Times New Roman"/>
                        </a:rPr>
                        <a:t>SPP</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latin typeface="Arial"/>
                          <a:ea typeface="Calibri"/>
                          <a:cs typeface="Times New Roman"/>
                        </a:rPr>
                        <a:t>CAISO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latin typeface="Arial"/>
                          <a:ea typeface="Calibri"/>
                          <a:cs typeface="Times New Roman"/>
                        </a:rPr>
                        <a:t>ERCOT</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0671">
                <a:tc>
                  <a:txBody>
                    <a:bodyPr/>
                    <a:lstStyle/>
                    <a:p>
                      <a:pPr marL="0" marR="0">
                        <a:lnSpc>
                          <a:spcPct val="115000"/>
                        </a:lnSpc>
                        <a:spcBef>
                          <a:spcPts val="0"/>
                        </a:spcBef>
                        <a:spcAft>
                          <a:spcPts val="0"/>
                        </a:spcAft>
                      </a:pPr>
                      <a:r>
                        <a:rPr lang="en-US" sz="1200" b="1" dirty="0">
                          <a:latin typeface="Arial"/>
                          <a:ea typeface="Calibri"/>
                          <a:cs typeface="Times New Roman"/>
                        </a:rPr>
                        <a:t>15-Minute</a:t>
                      </a:r>
                      <a:endParaRPr lang="en-US" sz="1200" dirty="0">
                        <a:latin typeface="Calibri"/>
                        <a:ea typeface="Calibri"/>
                        <a:cs typeface="Times New Roman"/>
                      </a:endParaRPr>
                    </a:p>
                    <a:p>
                      <a:pPr marL="0" marR="0">
                        <a:lnSpc>
                          <a:spcPct val="115000"/>
                        </a:lnSpc>
                        <a:spcBef>
                          <a:spcPts val="0"/>
                        </a:spcBef>
                        <a:spcAft>
                          <a:spcPts val="0"/>
                        </a:spcAft>
                      </a:pPr>
                      <a:r>
                        <a:rPr lang="en-US" sz="1200" b="1" dirty="0">
                          <a:latin typeface="Arial"/>
                          <a:ea typeface="Calibri"/>
                          <a:cs typeface="Times New Roman"/>
                        </a:rPr>
                        <a:t> Load Forecasting</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2 hr period</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No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No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2 ½ hour period</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No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5 hr period</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No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0671">
                <a:tc>
                  <a:txBody>
                    <a:bodyPr/>
                    <a:lstStyle/>
                    <a:p>
                      <a:pPr marL="0" marR="0">
                        <a:lnSpc>
                          <a:spcPct val="115000"/>
                        </a:lnSpc>
                        <a:spcBef>
                          <a:spcPts val="0"/>
                        </a:spcBef>
                        <a:spcAft>
                          <a:spcPts val="0"/>
                        </a:spcAft>
                      </a:pPr>
                      <a:r>
                        <a:rPr lang="en-US" sz="1200" b="1" dirty="0">
                          <a:latin typeface="Arial"/>
                          <a:ea typeface="Calibri"/>
                          <a:cs typeface="Times New Roman"/>
                        </a:rPr>
                        <a:t>5-Minute</a:t>
                      </a:r>
                      <a:endParaRPr lang="en-US" sz="1200" dirty="0">
                        <a:latin typeface="Calibri"/>
                        <a:ea typeface="Calibri"/>
                        <a:cs typeface="Times New Roman"/>
                      </a:endParaRPr>
                    </a:p>
                    <a:p>
                      <a:pPr marL="0" marR="0">
                        <a:lnSpc>
                          <a:spcPct val="115000"/>
                        </a:lnSpc>
                        <a:spcBef>
                          <a:spcPts val="0"/>
                        </a:spcBef>
                        <a:spcAft>
                          <a:spcPts val="0"/>
                        </a:spcAft>
                      </a:pPr>
                      <a:r>
                        <a:rPr lang="en-US" sz="1200" b="1" dirty="0">
                          <a:latin typeface="Arial"/>
                          <a:ea typeface="Calibri"/>
                          <a:cs typeface="Times New Roman"/>
                        </a:rPr>
                        <a:t>Load Forecasting</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20 min period (?)</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1 hr period</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No</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1 hr period</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10 hr period (!)</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1 hr period</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smtClean="0">
                          <a:latin typeface="Arial"/>
                          <a:ea typeface="Calibri"/>
                          <a:cs typeface="Times New Roman"/>
                        </a:rPr>
                        <a:t>Not used</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21248">
                <a:tc>
                  <a:txBody>
                    <a:bodyPr/>
                    <a:lstStyle/>
                    <a:p>
                      <a:pPr marL="0" marR="0">
                        <a:lnSpc>
                          <a:spcPct val="115000"/>
                        </a:lnSpc>
                        <a:spcBef>
                          <a:spcPts val="0"/>
                        </a:spcBef>
                        <a:spcAft>
                          <a:spcPts val="0"/>
                        </a:spcAft>
                      </a:pPr>
                      <a:r>
                        <a:rPr lang="en-US" sz="1200" b="1" dirty="0" smtClean="0">
                          <a:latin typeface="Arial"/>
                          <a:ea typeface="Calibri"/>
                          <a:cs typeface="Times New Roman"/>
                        </a:rPr>
                        <a:t>Look-Ahead</a:t>
                      </a:r>
                      <a:r>
                        <a:rPr lang="en-US" sz="1200" b="1" baseline="0" dirty="0" smtClean="0">
                          <a:latin typeface="Arial"/>
                          <a:ea typeface="Calibri"/>
                          <a:cs typeface="Times New Roman"/>
                        </a:rPr>
                        <a:t> Commitment</a:t>
                      </a:r>
                      <a:r>
                        <a:rPr lang="en-US" sz="1200" b="1" dirty="0" smtClean="0">
                          <a:latin typeface="Arial"/>
                          <a:ea typeface="Calibri"/>
                          <a:cs typeface="Times New Roman"/>
                        </a:rPr>
                        <a:t>-</a:t>
                      </a:r>
                      <a:endParaRPr lang="en-US" sz="1200" dirty="0">
                        <a:latin typeface="Calibri"/>
                        <a:ea typeface="Calibri"/>
                        <a:cs typeface="Times New Roman"/>
                      </a:endParaRPr>
                    </a:p>
                    <a:p>
                      <a:pPr marL="0" marR="0">
                        <a:lnSpc>
                          <a:spcPct val="115000"/>
                        </a:lnSpc>
                        <a:spcBef>
                          <a:spcPts val="0"/>
                        </a:spcBef>
                        <a:spcAft>
                          <a:spcPts val="0"/>
                        </a:spcAft>
                      </a:pPr>
                      <a:r>
                        <a:rPr lang="en-US" sz="1200" b="1" dirty="0">
                          <a:latin typeface="Arial"/>
                          <a:ea typeface="Calibri"/>
                          <a:cs typeface="Times New Roman"/>
                        </a:rPr>
                        <a:t> SCUC</a:t>
                      </a:r>
                      <a:endParaRPr lang="en-US" sz="1200" dirty="0">
                        <a:latin typeface="Calibri"/>
                        <a:ea typeface="Calibri"/>
                        <a:cs typeface="Times New Roman"/>
                      </a:endParaRPr>
                    </a:p>
                    <a:p>
                      <a:pPr marL="0" marR="0">
                        <a:lnSpc>
                          <a:spcPct val="115000"/>
                        </a:lnSpc>
                        <a:spcBef>
                          <a:spcPts val="0"/>
                        </a:spcBef>
                        <a:spcAft>
                          <a:spcPts val="0"/>
                        </a:spcAft>
                      </a:pPr>
                      <a:r>
                        <a:rPr lang="en-US" sz="1200" b="1" dirty="0">
                          <a:latin typeface="Arial"/>
                          <a:ea typeface="Calibri"/>
                          <a:cs typeface="Times New Roman"/>
                        </a:rPr>
                        <a:t>(QSGR commitment)</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IT SCED </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1- 2 hr period</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(new proposal)</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15000"/>
                        </a:lnSpc>
                        <a:spcBef>
                          <a:spcPts val="0"/>
                        </a:spcBef>
                        <a:spcAft>
                          <a:spcPts val="0"/>
                        </a:spcAft>
                      </a:pPr>
                      <a:r>
                        <a:rPr lang="en-US" sz="1200" dirty="0">
                          <a:latin typeface="Arial"/>
                          <a:ea typeface="Calibri"/>
                          <a:cs typeface="Times New Roman"/>
                        </a:rPr>
                        <a:t>No</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(Resource Adequacy Assessment)</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RTC for 2 ½ hour period</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15000"/>
                        </a:lnSpc>
                        <a:spcBef>
                          <a:spcPts val="0"/>
                        </a:spcBef>
                        <a:spcAft>
                          <a:spcPts val="0"/>
                        </a:spcAft>
                      </a:pPr>
                      <a:r>
                        <a:rPr lang="en-US" sz="1200" dirty="0">
                          <a:latin typeface="Arial"/>
                          <a:ea typeface="Calibri"/>
                          <a:cs typeface="Times New Roman"/>
                        </a:rPr>
                        <a:t>No</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Intraday RUC</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HASP 4 1/2 hr period</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RTUC up to 2 hr period</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15000"/>
                        </a:lnSpc>
                        <a:spcBef>
                          <a:spcPts val="0"/>
                        </a:spcBef>
                        <a:spcAft>
                          <a:spcPts val="0"/>
                        </a:spcAft>
                      </a:pPr>
                      <a:r>
                        <a:rPr lang="en-US" sz="1200" dirty="0">
                          <a:latin typeface="Arial"/>
                          <a:ea typeface="Calibri"/>
                          <a:cs typeface="Times New Roman"/>
                        </a:rPr>
                        <a:t>No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056997">
                <a:tc>
                  <a:txBody>
                    <a:bodyPr/>
                    <a:lstStyle/>
                    <a:p>
                      <a:pPr marL="0" marR="0">
                        <a:lnSpc>
                          <a:spcPct val="115000"/>
                        </a:lnSpc>
                        <a:spcBef>
                          <a:spcPts val="0"/>
                        </a:spcBef>
                        <a:spcAft>
                          <a:spcPts val="0"/>
                        </a:spcAft>
                      </a:pPr>
                      <a:r>
                        <a:rPr lang="en-US" sz="1200" b="1" dirty="0" smtClean="0">
                          <a:latin typeface="Arial"/>
                          <a:ea typeface="Calibri"/>
                          <a:cs typeface="Times New Roman"/>
                        </a:rPr>
                        <a:t>Look-Ahead Dispatch</a:t>
                      </a:r>
                      <a:endParaRPr lang="en-US" sz="1200" dirty="0">
                        <a:latin typeface="Calibri"/>
                        <a:ea typeface="Calibri"/>
                        <a:cs typeface="Times New Roman"/>
                      </a:endParaRPr>
                    </a:p>
                    <a:p>
                      <a:pPr marL="0" marR="0">
                        <a:lnSpc>
                          <a:spcPct val="115000"/>
                        </a:lnSpc>
                        <a:spcBef>
                          <a:spcPts val="0"/>
                        </a:spcBef>
                        <a:spcAft>
                          <a:spcPts val="0"/>
                        </a:spcAft>
                      </a:pP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15000"/>
                        </a:lnSpc>
                        <a:spcBef>
                          <a:spcPts val="0"/>
                        </a:spcBef>
                        <a:spcAft>
                          <a:spcPts val="0"/>
                        </a:spcAft>
                      </a:pPr>
                      <a:r>
                        <a:rPr lang="en-US" sz="1200" dirty="0">
                          <a:latin typeface="Arial"/>
                          <a:ea typeface="Calibri"/>
                          <a:cs typeface="Times New Roman"/>
                        </a:rPr>
                        <a:t>Yes </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RT SCED </a:t>
                      </a:r>
                      <a:endParaRPr lang="en-US" sz="1200" dirty="0">
                        <a:latin typeface="Calibri"/>
                        <a:ea typeface="Calibri"/>
                        <a:cs typeface="Times New Roman"/>
                      </a:endParaRPr>
                    </a:p>
                    <a:p>
                      <a:pPr marL="0" marR="0">
                        <a:lnSpc>
                          <a:spcPct val="115000"/>
                        </a:lnSpc>
                        <a:spcBef>
                          <a:spcPts val="0"/>
                        </a:spcBef>
                        <a:spcAft>
                          <a:spcPts val="0"/>
                        </a:spcAft>
                      </a:pPr>
                      <a:r>
                        <a:rPr lang="en-US" sz="1200" dirty="0" smtClean="0">
                          <a:latin typeface="Arial"/>
                          <a:ea typeface="Calibri"/>
                          <a:cs typeface="Times New Roman"/>
                        </a:rPr>
                        <a:t>10-20 </a:t>
                      </a:r>
                      <a:r>
                        <a:rPr lang="en-US" sz="1200" dirty="0">
                          <a:latin typeface="Arial"/>
                          <a:ea typeface="Calibri"/>
                          <a:cs typeface="Times New Roman"/>
                        </a:rPr>
                        <a:t>min </a:t>
                      </a:r>
                      <a:r>
                        <a:rPr lang="en-US" sz="1200" dirty="0" smtClean="0">
                          <a:latin typeface="Arial"/>
                          <a:ea typeface="Calibri"/>
                          <a:cs typeface="Times New Roman"/>
                        </a:rPr>
                        <a:t>period</a:t>
                      </a:r>
                    </a:p>
                    <a:p>
                      <a:pPr marL="0" marR="0">
                        <a:lnSpc>
                          <a:spcPct val="115000"/>
                        </a:lnSpc>
                        <a:spcBef>
                          <a:spcPts val="0"/>
                        </a:spcBef>
                        <a:spcAft>
                          <a:spcPts val="0"/>
                        </a:spcAft>
                      </a:pPr>
                      <a:r>
                        <a:rPr lang="en-US" sz="1200" dirty="0" smtClean="0">
                          <a:latin typeface="Arial"/>
                          <a:ea typeface="Calibri"/>
                          <a:cs typeface="Times New Roman"/>
                        </a:rPr>
                        <a:t>(multi-interval optimized)</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SCED</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5-min period</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15000"/>
                        </a:lnSpc>
                        <a:spcBef>
                          <a:spcPts val="0"/>
                        </a:spcBef>
                        <a:spcAft>
                          <a:spcPts val="0"/>
                        </a:spcAft>
                      </a:pPr>
                      <a:r>
                        <a:rPr lang="en-US" sz="1200" dirty="0">
                          <a:latin typeface="Arial"/>
                          <a:ea typeface="Calibri"/>
                          <a:cs typeface="Times New Roman"/>
                        </a:rPr>
                        <a:t>No</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SCED</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for 5-min IT scheduling</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RTD for up to 1 hr </a:t>
                      </a:r>
                      <a:r>
                        <a:rPr lang="en-US" sz="1200" dirty="0" smtClean="0">
                          <a:latin typeface="Arial"/>
                          <a:ea typeface="Calibri"/>
                          <a:cs typeface="Times New Roman"/>
                        </a:rPr>
                        <a:t>period</a:t>
                      </a:r>
                    </a:p>
                    <a:p>
                      <a:pPr marL="0" marR="0">
                        <a:lnSpc>
                          <a:spcPct val="115000"/>
                        </a:lnSpc>
                        <a:spcBef>
                          <a:spcPts val="0"/>
                        </a:spcBef>
                        <a:spcAft>
                          <a:spcPts val="0"/>
                        </a:spcAft>
                      </a:pPr>
                      <a:r>
                        <a:rPr lang="en-US" sz="1200" dirty="0" smtClean="0">
                          <a:latin typeface="+mn-lt"/>
                          <a:ea typeface="Calibri"/>
                          <a:cs typeface="Times New Roman"/>
                        </a:rPr>
                        <a:t>(multi-interval optimized)</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At least 2 time intervals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RTID for up to 1 hr </a:t>
                      </a:r>
                      <a:r>
                        <a:rPr lang="en-US" sz="1200" dirty="0" smtClean="0">
                          <a:latin typeface="Arial"/>
                          <a:ea typeface="Calibri"/>
                          <a:cs typeface="Times New Roman"/>
                        </a:rPr>
                        <a:t>period</a:t>
                      </a:r>
                    </a:p>
                    <a:p>
                      <a:pPr marL="0" marR="0">
                        <a:lnSpc>
                          <a:spcPct val="115000"/>
                        </a:lnSpc>
                        <a:spcBef>
                          <a:spcPts val="0"/>
                        </a:spcBef>
                        <a:spcAft>
                          <a:spcPts val="0"/>
                        </a:spcAft>
                      </a:pPr>
                      <a:r>
                        <a:rPr lang="en-US" sz="1200" dirty="0" smtClean="0">
                          <a:latin typeface="+mn-lt"/>
                          <a:ea typeface="Calibri"/>
                          <a:cs typeface="Times New Roman"/>
                        </a:rPr>
                        <a:t>(multi-interval optimized)</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15000"/>
                        </a:lnSpc>
                        <a:spcBef>
                          <a:spcPts val="0"/>
                        </a:spcBef>
                        <a:spcAft>
                          <a:spcPts val="0"/>
                        </a:spcAft>
                      </a:pPr>
                      <a:r>
                        <a:rPr lang="en-US" sz="1200" dirty="0">
                          <a:latin typeface="Arial"/>
                          <a:ea typeface="Calibri"/>
                          <a:cs typeface="Times New Roman"/>
                        </a:rPr>
                        <a:t>No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841006">
                <a:tc>
                  <a:txBody>
                    <a:bodyPr/>
                    <a:lstStyle/>
                    <a:p>
                      <a:pPr marL="0" marR="0">
                        <a:lnSpc>
                          <a:spcPct val="115000"/>
                        </a:lnSpc>
                        <a:spcBef>
                          <a:spcPts val="0"/>
                        </a:spcBef>
                        <a:spcAft>
                          <a:spcPts val="0"/>
                        </a:spcAft>
                      </a:pPr>
                      <a:r>
                        <a:rPr lang="en-US" sz="1200" b="1" dirty="0">
                          <a:latin typeface="Arial"/>
                          <a:ea typeface="Calibri"/>
                          <a:cs typeface="Times New Roman"/>
                        </a:rPr>
                        <a:t>Energy </a:t>
                      </a:r>
                      <a:endParaRPr lang="en-US" sz="1200" dirty="0">
                        <a:latin typeface="Calibri"/>
                        <a:ea typeface="Calibri"/>
                        <a:cs typeface="Times New Roman"/>
                      </a:endParaRPr>
                    </a:p>
                    <a:p>
                      <a:pPr marL="0" marR="0">
                        <a:lnSpc>
                          <a:spcPct val="115000"/>
                        </a:lnSpc>
                        <a:spcBef>
                          <a:spcPts val="0"/>
                        </a:spcBef>
                        <a:spcAft>
                          <a:spcPts val="0"/>
                        </a:spcAft>
                      </a:pPr>
                      <a:r>
                        <a:rPr lang="en-US" sz="1200" b="1" dirty="0">
                          <a:latin typeface="Arial"/>
                          <a:ea typeface="Calibri"/>
                          <a:cs typeface="Times New Roman"/>
                        </a:rPr>
                        <a:t>Ramping Limits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Functions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Functions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single values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Single </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values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functions/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single values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functions/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single values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single values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0671">
                <a:tc>
                  <a:txBody>
                    <a:bodyPr/>
                    <a:lstStyle/>
                    <a:p>
                      <a:pPr marL="0" marR="0">
                        <a:lnSpc>
                          <a:spcPct val="115000"/>
                        </a:lnSpc>
                        <a:spcBef>
                          <a:spcPts val="0"/>
                        </a:spcBef>
                        <a:spcAft>
                          <a:spcPts val="0"/>
                        </a:spcAft>
                      </a:pPr>
                      <a:r>
                        <a:rPr lang="en-US" sz="1200" b="1" dirty="0">
                          <a:latin typeface="Arial"/>
                          <a:ea typeface="Calibri"/>
                          <a:cs typeface="Times New Roman"/>
                        </a:rPr>
                        <a:t>Ancillary Service </a:t>
                      </a:r>
                      <a:endParaRPr lang="en-US" sz="1200" dirty="0">
                        <a:latin typeface="Calibri"/>
                        <a:ea typeface="Calibri"/>
                        <a:cs typeface="Times New Roman"/>
                      </a:endParaRPr>
                    </a:p>
                    <a:p>
                      <a:pPr marL="0" marR="0">
                        <a:lnSpc>
                          <a:spcPct val="115000"/>
                        </a:lnSpc>
                        <a:spcBef>
                          <a:spcPts val="0"/>
                        </a:spcBef>
                        <a:spcAft>
                          <a:spcPts val="0"/>
                        </a:spcAft>
                      </a:pPr>
                      <a:r>
                        <a:rPr lang="en-US" sz="1200" b="1" dirty="0">
                          <a:latin typeface="Arial"/>
                          <a:ea typeface="Calibri"/>
                          <a:cs typeface="Times New Roman"/>
                        </a:rPr>
                        <a:t>Regions for deliverability</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2 zones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seasonal</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Seasonal</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No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itle 1"/>
          <p:cNvSpPr txBox="1">
            <a:spLocks/>
          </p:cNvSpPr>
          <p:nvPr/>
        </p:nvSpPr>
        <p:spPr>
          <a:xfrm>
            <a:off x="152400" y="76200"/>
            <a:ext cx="8686800" cy="6096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mj-lt"/>
                <a:ea typeface="+mj-ea"/>
                <a:cs typeface="+mj-cs"/>
              </a:rPr>
              <a:t>Comparison of Real-Time Market Features</a:t>
            </a:r>
            <a:endParaRPr kumimoji="0" lang="en-US" sz="2000" b="0" i="0" u="none" strike="noStrike" kern="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dirty="0" smtClean="0"/>
              <a:t> </a:t>
            </a:r>
            <a:endParaRPr lang="en-US" dirty="0"/>
          </a:p>
        </p:txBody>
      </p:sp>
      <p:sp>
        <p:nvSpPr>
          <p:cNvPr id="3" name="Date Placeholder 2"/>
          <p:cNvSpPr>
            <a:spLocks noGrp="1"/>
          </p:cNvSpPr>
          <p:nvPr>
            <p:ph type="dt" sz="half" idx="12"/>
          </p:nvPr>
        </p:nvSpPr>
        <p:spPr/>
        <p:txBody>
          <a:bodyPr/>
          <a:lstStyle/>
          <a:p>
            <a:pPr>
              <a:defRPr/>
            </a:pPr>
            <a:r>
              <a:rPr lang="en-US" dirty="0" smtClean="0"/>
              <a:t>November 28, 2011</a:t>
            </a:r>
            <a:endParaRPr lang="en-US" dirty="0"/>
          </a:p>
        </p:txBody>
      </p:sp>
      <p:graphicFrame>
        <p:nvGraphicFramePr>
          <p:cNvPr id="4" name="Table 3"/>
          <p:cNvGraphicFramePr>
            <a:graphicFrameLocks noGrp="1"/>
          </p:cNvGraphicFramePr>
          <p:nvPr/>
        </p:nvGraphicFramePr>
        <p:xfrm>
          <a:off x="304800" y="838200"/>
          <a:ext cx="8686800" cy="5257800"/>
        </p:xfrm>
        <a:graphic>
          <a:graphicData uri="http://schemas.openxmlformats.org/drawingml/2006/table">
            <a:tbl>
              <a:tblPr/>
              <a:tblGrid>
                <a:gridCol w="1681316"/>
                <a:gridCol w="1290484"/>
                <a:gridCol w="895226"/>
                <a:gridCol w="896702"/>
                <a:gridCol w="1008791"/>
                <a:gridCol w="952745"/>
                <a:gridCol w="1289010"/>
                <a:gridCol w="672526"/>
              </a:tblGrid>
              <a:tr h="136345">
                <a:tc>
                  <a:txBody>
                    <a:bodyPr/>
                    <a:lstStyle/>
                    <a:p>
                      <a:pPr marL="0" marR="0" algn="ctr">
                        <a:lnSpc>
                          <a:spcPct val="115000"/>
                        </a:lnSpc>
                        <a:spcBef>
                          <a:spcPts val="0"/>
                        </a:spcBef>
                        <a:spcAft>
                          <a:spcPts val="0"/>
                        </a:spcAft>
                      </a:pPr>
                      <a:r>
                        <a:rPr lang="en-US" sz="1200" b="1" dirty="0">
                          <a:latin typeface="Arial"/>
                          <a:ea typeface="Calibri"/>
                          <a:cs typeface="Times New Roman"/>
                        </a:rPr>
                        <a:t>FEATURE</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latin typeface="Arial"/>
                          <a:ea typeface="Calibri"/>
                          <a:cs typeface="Times New Roman"/>
                        </a:rPr>
                        <a:t>PJM</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latin typeface="Arial"/>
                          <a:ea typeface="Calibri"/>
                          <a:cs typeface="Times New Roman"/>
                        </a:rPr>
                        <a:t>MISO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latin typeface="Arial"/>
                          <a:ea typeface="Calibri"/>
                          <a:cs typeface="Times New Roman"/>
                        </a:rPr>
                        <a:t>NEISO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latin typeface="Arial"/>
                          <a:ea typeface="Calibri"/>
                          <a:cs typeface="Times New Roman"/>
                        </a:rPr>
                        <a:t>NYISO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latin typeface="Arial"/>
                          <a:ea typeface="Calibri"/>
                          <a:cs typeface="Times New Roman"/>
                        </a:rPr>
                        <a:t>SPP</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latin typeface="Arial"/>
                          <a:ea typeface="Calibri"/>
                          <a:cs typeface="Times New Roman"/>
                        </a:rPr>
                        <a:t>CAISO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latin typeface="Arial"/>
                          <a:ea typeface="Calibri"/>
                          <a:cs typeface="Times New Roman"/>
                        </a:rPr>
                        <a:t>ERCOT</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5564">
                <a:tc>
                  <a:txBody>
                    <a:bodyPr/>
                    <a:lstStyle/>
                    <a:p>
                      <a:pPr marL="0" marR="0">
                        <a:lnSpc>
                          <a:spcPct val="115000"/>
                        </a:lnSpc>
                        <a:spcBef>
                          <a:spcPts val="0"/>
                        </a:spcBef>
                        <a:spcAft>
                          <a:spcPts val="0"/>
                        </a:spcAft>
                      </a:pPr>
                      <a:r>
                        <a:rPr lang="en-US" sz="1200" b="1" dirty="0">
                          <a:latin typeface="Arial"/>
                          <a:ea typeface="Calibri"/>
                          <a:cs typeface="Times New Roman"/>
                        </a:rPr>
                        <a:t>Ancillary Service Co-Optimization</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Both IT SCED and RT SCED</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LOC/no AS offers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Both RTC and RTD</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in RTUC</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No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043">
                <a:tc>
                  <a:txBody>
                    <a:bodyPr/>
                    <a:lstStyle/>
                    <a:p>
                      <a:pPr marL="0" marR="0">
                        <a:lnSpc>
                          <a:spcPct val="115000"/>
                        </a:lnSpc>
                        <a:spcBef>
                          <a:spcPts val="0"/>
                        </a:spcBef>
                        <a:spcAft>
                          <a:spcPts val="0"/>
                        </a:spcAft>
                      </a:pPr>
                      <a:r>
                        <a:rPr lang="en-US" sz="1200" b="1" dirty="0">
                          <a:latin typeface="Arial"/>
                          <a:ea typeface="Calibri"/>
                          <a:cs typeface="Times New Roman"/>
                        </a:rPr>
                        <a:t>Ancillary Service Substitution</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No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No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9035">
                <a:tc>
                  <a:txBody>
                    <a:bodyPr/>
                    <a:lstStyle/>
                    <a:p>
                      <a:pPr marL="0" marR="0">
                        <a:lnSpc>
                          <a:spcPct val="115000"/>
                        </a:lnSpc>
                        <a:spcBef>
                          <a:spcPts val="0"/>
                        </a:spcBef>
                        <a:spcAft>
                          <a:spcPts val="0"/>
                        </a:spcAft>
                      </a:pPr>
                      <a:r>
                        <a:rPr lang="en-US" sz="1200" b="1" dirty="0">
                          <a:latin typeface="Arial"/>
                          <a:ea typeface="Calibri"/>
                          <a:cs typeface="Times New Roman"/>
                        </a:rPr>
                        <a:t>Ancillary Service </a:t>
                      </a:r>
                      <a:endParaRPr lang="en-US" sz="1200" dirty="0">
                        <a:latin typeface="Calibri"/>
                        <a:ea typeface="Calibri"/>
                        <a:cs typeface="Times New Roman"/>
                      </a:endParaRPr>
                    </a:p>
                    <a:p>
                      <a:pPr marL="0" marR="0">
                        <a:lnSpc>
                          <a:spcPct val="115000"/>
                        </a:lnSpc>
                        <a:spcBef>
                          <a:spcPts val="0"/>
                        </a:spcBef>
                        <a:spcAft>
                          <a:spcPts val="0"/>
                        </a:spcAft>
                      </a:pPr>
                      <a:r>
                        <a:rPr lang="en-US" sz="1200" b="1" dirty="0">
                          <a:latin typeface="Arial"/>
                          <a:ea typeface="Calibri"/>
                          <a:cs typeface="Times New Roman"/>
                        </a:rPr>
                        <a:t>Ramping Limits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single values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single values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single values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single </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values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single </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values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single </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values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No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9035">
                <a:tc>
                  <a:txBody>
                    <a:bodyPr/>
                    <a:lstStyle/>
                    <a:p>
                      <a:pPr marL="0" marR="0">
                        <a:lnSpc>
                          <a:spcPct val="115000"/>
                        </a:lnSpc>
                        <a:spcBef>
                          <a:spcPts val="0"/>
                        </a:spcBef>
                        <a:spcAft>
                          <a:spcPts val="0"/>
                        </a:spcAft>
                      </a:pPr>
                      <a:r>
                        <a:rPr lang="en-US" sz="1200" b="1" dirty="0">
                          <a:latin typeface="Arial"/>
                          <a:ea typeface="Calibri"/>
                          <a:cs typeface="Times New Roman"/>
                        </a:rPr>
                        <a:t>Ramp Rate </a:t>
                      </a:r>
                      <a:endParaRPr lang="en-US" sz="1200" dirty="0">
                        <a:latin typeface="Calibri"/>
                        <a:ea typeface="Calibri"/>
                        <a:cs typeface="Times New Roman"/>
                      </a:endParaRPr>
                    </a:p>
                    <a:p>
                      <a:pPr marL="0" marR="0">
                        <a:lnSpc>
                          <a:spcPct val="115000"/>
                        </a:lnSpc>
                        <a:spcBef>
                          <a:spcPts val="0"/>
                        </a:spcBef>
                        <a:spcAft>
                          <a:spcPts val="0"/>
                        </a:spcAft>
                      </a:pPr>
                      <a:r>
                        <a:rPr lang="en-US" sz="1200" b="1" dirty="0">
                          <a:latin typeface="Arial"/>
                          <a:ea typeface="Calibri"/>
                          <a:cs typeface="Times New Roman"/>
                        </a:rPr>
                        <a:t>Sharing</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Partial and separate ASO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No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No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Partial/</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Configurable</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Partial/</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configurable</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Yes</a:t>
                      </a:r>
                      <a:endParaRPr lang="en-US" sz="1200" dirty="0">
                        <a:latin typeface="Calibri"/>
                        <a:ea typeface="Calibri"/>
                        <a:cs typeface="Times New Roman"/>
                      </a:endParaRPr>
                    </a:p>
                    <a:p>
                      <a:pPr marL="0" marR="0">
                        <a:lnSpc>
                          <a:spcPct val="115000"/>
                        </a:lnSpc>
                        <a:spcBef>
                          <a:spcPts val="0"/>
                        </a:spcBef>
                        <a:spcAft>
                          <a:spcPts val="0"/>
                        </a:spcAft>
                      </a:pPr>
                      <a:r>
                        <a:rPr lang="en-US" sz="1200" dirty="0">
                          <a:latin typeface="Arial"/>
                          <a:ea typeface="Calibri"/>
                          <a:cs typeface="Times New Roman"/>
                        </a:rPr>
                        <a:t>Partial En/</a:t>
                      </a:r>
                      <a:r>
                        <a:rPr lang="en-US" sz="1200" dirty="0" err="1">
                          <a:latin typeface="Arial"/>
                          <a:ea typeface="Calibri"/>
                          <a:cs typeface="Times New Roman"/>
                        </a:rPr>
                        <a:t>Reg</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690">
                <a:tc>
                  <a:txBody>
                    <a:bodyPr/>
                    <a:lstStyle/>
                    <a:p>
                      <a:pPr marL="0" marR="0">
                        <a:lnSpc>
                          <a:spcPct val="115000"/>
                        </a:lnSpc>
                        <a:spcBef>
                          <a:spcPts val="0"/>
                        </a:spcBef>
                        <a:spcAft>
                          <a:spcPts val="0"/>
                        </a:spcAft>
                      </a:pPr>
                      <a:r>
                        <a:rPr lang="en-US" sz="1200" b="1">
                          <a:latin typeface="Arial"/>
                          <a:ea typeface="Calibri"/>
                          <a:cs typeface="Times New Roman"/>
                        </a:rPr>
                        <a:t>Transmission Constraints</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Arial"/>
                          <a:ea typeface="Calibri"/>
                          <a:cs typeface="Times New Roman"/>
                        </a:rPr>
                        <a:t>Yes</a:t>
                      </a:r>
                      <a:endParaRPr lang="en-US" sz="1200">
                        <a:latin typeface="Calibri"/>
                        <a:ea typeface="Calibri"/>
                        <a:cs typeface="Times New Roman"/>
                      </a:endParaRPr>
                    </a:p>
                    <a:p>
                      <a:pPr marL="0" marR="0">
                        <a:lnSpc>
                          <a:spcPct val="115000"/>
                        </a:lnSpc>
                        <a:spcBef>
                          <a:spcPts val="0"/>
                        </a:spcBef>
                        <a:spcAft>
                          <a:spcPts val="0"/>
                        </a:spcAft>
                      </a:pPr>
                      <a:r>
                        <a:rPr lang="en-US" sz="1200">
                          <a:latin typeface="Arial"/>
                          <a:ea typeface="Calibri"/>
                          <a:cs typeface="Times New Roman"/>
                        </a:rPr>
                        <a:t>Zonal</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Arial"/>
                          <a:ea typeface="Calibri"/>
                          <a:cs typeface="Times New Roman"/>
                        </a:rPr>
                        <a:t>Yes</a:t>
                      </a:r>
                      <a:endParaRPr lang="en-US" sz="1200">
                        <a:latin typeface="Calibri"/>
                        <a:ea typeface="Calibri"/>
                        <a:cs typeface="Times New Roman"/>
                      </a:endParaRPr>
                    </a:p>
                    <a:p>
                      <a:pPr marL="0" marR="0">
                        <a:lnSpc>
                          <a:spcPct val="115000"/>
                        </a:lnSpc>
                        <a:spcBef>
                          <a:spcPts val="0"/>
                        </a:spcBef>
                        <a:spcAft>
                          <a:spcPts val="0"/>
                        </a:spcAft>
                      </a:pPr>
                      <a:r>
                        <a:rPr lang="en-US" sz="1200">
                          <a:latin typeface="Arial"/>
                          <a:ea typeface="Calibri"/>
                          <a:cs typeface="Times New Roman"/>
                        </a:rPr>
                        <a:t>Nodal</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Arial"/>
                          <a:ea typeface="Calibri"/>
                          <a:cs typeface="Times New Roman"/>
                        </a:rPr>
                        <a:t>Yes</a:t>
                      </a:r>
                      <a:endParaRPr lang="en-US" sz="1200">
                        <a:latin typeface="Calibri"/>
                        <a:ea typeface="Calibri"/>
                        <a:cs typeface="Times New Roman"/>
                      </a:endParaRPr>
                    </a:p>
                    <a:p>
                      <a:pPr marL="0" marR="0">
                        <a:lnSpc>
                          <a:spcPct val="115000"/>
                        </a:lnSpc>
                        <a:spcBef>
                          <a:spcPts val="0"/>
                        </a:spcBef>
                        <a:spcAft>
                          <a:spcPts val="0"/>
                        </a:spcAft>
                      </a:pPr>
                      <a:r>
                        <a:rPr lang="en-US" sz="1200">
                          <a:latin typeface="Arial"/>
                          <a:ea typeface="Calibri"/>
                          <a:cs typeface="Times New Roman"/>
                        </a:rPr>
                        <a:t>Zonal(?)</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Arial"/>
                          <a:ea typeface="Calibri"/>
                          <a:cs typeface="Times New Roman"/>
                        </a:rPr>
                        <a:t>Yes</a:t>
                      </a:r>
                      <a:endParaRPr lang="en-US" sz="1200">
                        <a:latin typeface="Calibri"/>
                        <a:ea typeface="Calibri"/>
                        <a:cs typeface="Times New Roman"/>
                      </a:endParaRPr>
                    </a:p>
                    <a:p>
                      <a:pPr marL="0" marR="0">
                        <a:lnSpc>
                          <a:spcPct val="115000"/>
                        </a:lnSpc>
                        <a:spcBef>
                          <a:spcPts val="0"/>
                        </a:spcBef>
                        <a:spcAft>
                          <a:spcPts val="0"/>
                        </a:spcAft>
                      </a:pPr>
                      <a:r>
                        <a:rPr lang="en-US" sz="1200">
                          <a:latin typeface="Arial"/>
                          <a:ea typeface="Calibri"/>
                          <a:cs typeface="Times New Roman"/>
                        </a:rPr>
                        <a:t>Nodal</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Arial"/>
                          <a:ea typeface="Calibri"/>
                          <a:cs typeface="Times New Roman"/>
                        </a:rPr>
                        <a:t>Yes</a:t>
                      </a:r>
                      <a:endParaRPr lang="en-US" sz="1200">
                        <a:latin typeface="Calibri"/>
                        <a:ea typeface="Calibri"/>
                        <a:cs typeface="Times New Roman"/>
                      </a:endParaRPr>
                    </a:p>
                    <a:p>
                      <a:pPr marL="0" marR="0">
                        <a:lnSpc>
                          <a:spcPct val="115000"/>
                        </a:lnSpc>
                        <a:spcBef>
                          <a:spcPts val="0"/>
                        </a:spcBef>
                        <a:spcAft>
                          <a:spcPts val="0"/>
                        </a:spcAft>
                      </a:pPr>
                      <a:r>
                        <a:rPr lang="en-US" sz="1200">
                          <a:latin typeface="Arial"/>
                          <a:ea typeface="Calibri"/>
                          <a:cs typeface="Times New Roman"/>
                        </a:rPr>
                        <a:t>Nodal</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Arial"/>
                          <a:ea typeface="Calibri"/>
                          <a:cs typeface="Times New Roman"/>
                        </a:rPr>
                        <a:t>Yes</a:t>
                      </a:r>
                      <a:endParaRPr lang="en-US" sz="1200">
                        <a:latin typeface="Calibri"/>
                        <a:ea typeface="Calibri"/>
                        <a:cs typeface="Times New Roman"/>
                      </a:endParaRPr>
                    </a:p>
                    <a:p>
                      <a:pPr marL="0" marR="0">
                        <a:lnSpc>
                          <a:spcPct val="115000"/>
                        </a:lnSpc>
                        <a:spcBef>
                          <a:spcPts val="0"/>
                        </a:spcBef>
                        <a:spcAft>
                          <a:spcPts val="0"/>
                        </a:spcAft>
                      </a:pPr>
                      <a:r>
                        <a:rPr lang="en-US" sz="1200">
                          <a:latin typeface="Arial"/>
                          <a:ea typeface="Calibri"/>
                          <a:cs typeface="Times New Roman"/>
                        </a:rPr>
                        <a:t>Nodal</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Arial"/>
                          <a:ea typeface="Calibri"/>
                          <a:cs typeface="Times New Roman"/>
                        </a:rPr>
                        <a:t>Yes</a:t>
                      </a:r>
                      <a:endParaRPr lang="en-US" sz="1200">
                        <a:latin typeface="Calibri"/>
                        <a:ea typeface="Calibri"/>
                        <a:cs typeface="Times New Roman"/>
                      </a:endParaRPr>
                    </a:p>
                    <a:p>
                      <a:pPr marL="0" marR="0">
                        <a:lnSpc>
                          <a:spcPct val="115000"/>
                        </a:lnSpc>
                        <a:spcBef>
                          <a:spcPts val="0"/>
                        </a:spcBef>
                        <a:spcAft>
                          <a:spcPts val="0"/>
                        </a:spcAft>
                      </a:pPr>
                      <a:r>
                        <a:rPr lang="en-US" sz="1200">
                          <a:latin typeface="Arial"/>
                          <a:ea typeface="Calibri"/>
                          <a:cs typeface="Times New Roman"/>
                        </a:rPr>
                        <a:t>Nodal</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085">
                <a:tc>
                  <a:txBody>
                    <a:bodyPr/>
                    <a:lstStyle/>
                    <a:p>
                      <a:pPr marL="0" marR="0">
                        <a:lnSpc>
                          <a:spcPct val="115000"/>
                        </a:lnSpc>
                        <a:spcBef>
                          <a:spcPts val="0"/>
                        </a:spcBef>
                        <a:spcAft>
                          <a:spcPts val="0"/>
                        </a:spcAft>
                      </a:pPr>
                      <a:r>
                        <a:rPr lang="en-US" sz="1200" b="1">
                          <a:latin typeface="Arial"/>
                          <a:ea typeface="Calibri"/>
                          <a:cs typeface="Times New Roman"/>
                        </a:rPr>
                        <a:t>Demand Response</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Arial"/>
                          <a:ea typeface="Calibri"/>
                          <a:cs typeface="Times New Roman"/>
                        </a:rPr>
                        <a:t>Yes</a:t>
                      </a:r>
                      <a:endParaRPr lang="en-US" sz="1200">
                        <a:latin typeface="Calibri"/>
                        <a:ea typeface="Calibri"/>
                        <a:cs typeface="Times New Roman"/>
                      </a:endParaRPr>
                    </a:p>
                    <a:p>
                      <a:pPr marL="0" marR="0">
                        <a:lnSpc>
                          <a:spcPct val="115000"/>
                        </a:lnSpc>
                        <a:spcBef>
                          <a:spcPts val="0"/>
                        </a:spcBef>
                        <a:spcAft>
                          <a:spcPts val="0"/>
                        </a:spcAft>
                      </a:pPr>
                      <a:r>
                        <a:rPr lang="en-US" sz="1200">
                          <a:latin typeface="Arial"/>
                          <a:ea typeface="Calibri"/>
                          <a:cs typeface="Times New Roman"/>
                        </a:rPr>
                        <a:t>Energy and reserve</a:t>
                      </a:r>
                      <a:endParaRPr lang="en-US" sz="1200">
                        <a:latin typeface="Calibri"/>
                        <a:ea typeface="Calibri"/>
                        <a:cs typeface="Times New Roman"/>
                      </a:endParaRPr>
                    </a:p>
                    <a:p>
                      <a:pPr marL="0" marR="0">
                        <a:lnSpc>
                          <a:spcPct val="115000"/>
                        </a:lnSpc>
                        <a:spcBef>
                          <a:spcPts val="0"/>
                        </a:spcBef>
                        <a:spcAft>
                          <a:spcPts val="0"/>
                        </a:spcAft>
                      </a:pPr>
                      <a:r>
                        <a:rPr lang="en-US" sz="1200">
                          <a:latin typeface="Arial"/>
                          <a:ea typeface="Calibri"/>
                          <a:cs typeface="Times New Roman"/>
                        </a:rPr>
                        <a:t>Price Responsive Demand bids</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Arial"/>
                          <a:ea typeface="Calibri"/>
                          <a:cs typeface="Times New Roman"/>
                        </a:rPr>
                        <a:t>Yes</a:t>
                      </a:r>
                      <a:endParaRPr lang="en-US" sz="1200">
                        <a:latin typeface="Calibri"/>
                        <a:ea typeface="Calibri"/>
                        <a:cs typeface="Times New Roman"/>
                      </a:endParaRPr>
                    </a:p>
                    <a:p>
                      <a:pPr marL="0" marR="0">
                        <a:lnSpc>
                          <a:spcPct val="115000"/>
                        </a:lnSpc>
                        <a:spcBef>
                          <a:spcPts val="0"/>
                        </a:spcBef>
                        <a:spcAft>
                          <a:spcPts val="0"/>
                        </a:spcAft>
                      </a:pPr>
                      <a:r>
                        <a:rPr lang="en-US" sz="1200">
                          <a:latin typeface="Arial"/>
                          <a:ea typeface="Calibri"/>
                          <a:cs typeface="Times New Roman"/>
                        </a:rPr>
                        <a:t>Energy and reserve</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Arial"/>
                          <a:ea typeface="Calibri"/>
                          <a:cs typeface="Times New Roman"/>
                        </a:rPr>
                        <a:t>Yes</a:t>
                      </a:r>
                      <a:endParaRPr lang="en-US" sz="1200">
                        <a:latin typeface="Calibri"/>
                        <a:ea typeface="Calibri"/>
                        <a:cs typeface="Times New Roman"/>
                      </a:endParaRPr>
                    </a:p>
                    <a:p>
                      <a:pPr marL="0" marR="0">
                        <a:lnSpc>
                          <a:spcPct val="115000"/>
                        </a:lnSpc>
                        <a:spcBef>
                          <a:spcPts val="0"/>
                        </a:spcBef>
                        <a:spcAft>
                          <a:spcPts val="0"/>
                        </a:spcAft>
                      </a:pPr>
                      <a:r>
                        <a:rPr lang="en-US" sz="1200">
                          <a:latin typeface="Arial"/>
                          <a:ea typeface="Calibri"/>
                          <a:cs typeface="Times New Roman"/>
                        </a:rPr>
                        <a:t>Energy and reserve</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Arial"/>
                          <a:ea typeface="Calibri"/>
                          <a:cs typeface="Times New Roman"/>
                        </a:rPr>
                        <a:t>Yes</a:t>
                      </a:r>
                      <a:endParaRPr lang="en-US" sz="1200">
                        <a:latin typeface="Calibri"/>
                        <a:ea typeface="Calibri"/>
                        <a:cs typeface="Times New Roman"/>
                      </a:endParaRPr>
                    </a:p>
                    <a:p>
                      <a:pPr marL="0" marR="0">
                        <a:lnSpc>
                          <a:spcPct val="115000"/>
                        </a:lnSpc>
                        <a:spcBef>
                          <a:spcPts val="0"/>
                        </a:spcBef>
                        <a:spcAft>
                          <a:spcPts val="0"/>
                        </a:spcAft>
                      </a:pPr>
                      <a:r>
                        <a:rPr lang="en-US" sz="1200">
                          <a:latin typeface="Arial"/>
                          <a:ea typeface="Calibri"/>
                          <a:cs typeface="Times New Roman"/>
                        </a:rPr>
                        <a:t>Energy and reserve</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Arial"/>
                          <a:ea typeface="Calibri"/>
                          <a:cs typeface="Times New Roman"/>
                        </a:rPr>
                        <a:t>Yes</a:t>
                      </a:r>
                      <a:endParaRPr lang="en-US" sz="1200">
                        <a:latin typeface="Calibri"/>
                        <a:ea typeface="Calibri"/>
                        <a:cs typeface="Times New Roman"/>
                      </a:endParaRPr>
                    </a:p>
                    <a:p>
                      <a:pPr marL="0" marR="0">
                        <a:lnSpc>
                          <a:spcPct val="115000"/>
                        </a:lnSpc>
                        <a:spcBef>
                          <a:spcPts val="0"/>
                        </a:spcBef>
                        <a:spcAft>
                          <a:spcPts val="0"/>
                        </a:spcAft>
                      </a:pPr>
                      <a:r>
                        <a:rPr lang="en-US" sz="1200">
                          <a:latin typeface="Arial"/>
                          <a:ea typeface="Calibri"/>
                          <a:cs typeface="Times New Roman"/>
                        </a:rPr>
                        <a:t>Energy and reserve</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Arial"/>
                          <a:ea typeface="Calibri"/>
                          <a:cs typeface="Times New Roman"/>
                        </a:rPr>
                        <a:t>Yes energy and reserve</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Arial"/>
                          <a:ea typeface="Calibri"/>
                          <a:cs typeface="Times New Roman"/>
                        </a:rPr>
                        <a:t>No</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2607">
                <a:tc>
                  <a:txBody>
                    <a:bodyPr/>
                    <a:lstStyle/>
                    <a:p>
                      <a:pPr marL="0" marR="0">
                        <a:lnSpc>
                          <a:spcPct val="115000"/>
                        </a:lnSpc>
                        <a:spcBef>
                          <a:spcPts val="0"/>
                        </a:spcBef>
                        <a:spcAft>
                          <a:spcPts val="0"/>
                        </a:spcAft>
                      </a:pPr>
                      <a:r>
                        <a:rPr lang="en-US" sz="1200" b="1">
                          <a:latin typeface="Arial"/>
                          <a:ea typeface="Calibri"/>
                          <a:cs typeface="Times New Roman"/>
                        </a:rPr>
                        <a:t>Storage Resources </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Arial"/>
                          <a:ea typeface="Calibri"/>
                          <a:cs typeface="Times New Roman"/>
                        </a:rPr>
                        <a:t>Yes</a:t>
                      </a:r>
                      <a:endParaRPr lang="en-US" sz="1200">
                        <a:latin typeface="Calibri"/>
                        <a:ea typeface="Calibri"/>
                        <a:cs typeface="Times New Roman"/>
                      </a:endParaRPr>
                    </a:p>
                    <a:p>
                      <a:pPr marL="0" marR="0">
                        <a:lnSpc>
                          <a:spcPct val="115000"/>
                        </a:lnSpc>
                        <a:spcBef>
                          <a:spcPts val="0"/>
                        </a:spcBef>
                        <a:spcAft>
                          <a:spcPts val="0"/>
                        </a:spcAft>
                      </a:pPr>
                      <a:r>
                        <a:rPr lang="en-US" sz="1200">
                          <a:latin typeface="Arial"/>
                          <a:ea typeface="Calibri"/>
                          <a:cs typeface="Times New Roman"/>
                        </a:rPr>
                        <a:t>DLR Regulation</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Arial"/>
                          <a:ea typeface="Calibri"/>
                          <a:cs typeface="Times New Roman"/>
                        </a:rPr>
                        <a:t>Yes</a:t>
                      </a:r>
                      <a:endParaRPr lang="en-US" sz="1200">
                        <a:latin typeface="Calibri"/>
                        <a:ea typeface="Calibri"/>
                        <a:cs typeface="Times New Roman"/>
                      </a:endParaRPr>
                    </a:p>
                    <a:p>
                      <a:pPr marL="0" marR="0">
                        <a:lnSpc>
                          <a:spcPct val="115000"/>
                        </a:lnSpc>
                        <a:spcBef>
                          <a:spcPts val="0"/>
                        </a:spcBef>
                        <a:spcAft>
                          <a:spcPts val="0"/>
                        </a:spcAft>
                      </a:pPr>
                      <a:r>
                        <a:rPr lang="en-US" sz="1200">
                          <a:latin typeface="Arial"/>
                          <a:ea typeface="Calibri"/>
                          <a:cs typeface="Times New Roman"/>
                        </a:rPr>
                        <a:t>DLR Regulation</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Arial"/>
                          <a:ea typeface="Calibri"/>
                          <a:cs typeface="Times New Roman"/>
                        </a:rPr>
                        <a:t>Yes</a:t>
                      </a:r>
                      <a:endParaRPr lang="en-US" sz="1200">
                        <a:latin typeface="Calibri"/>
                        <a:ea typeface="Calibri"/>
                        <a:cs typeface="Times New Roman"/>
                      </a:endParaRPr>
                    </a:p>
                    <a:p>
                      <a:pPr marL="0" marR="0">
                        <a:lnSpc>
                          <a:spcPct val="115000"/>
                        </a:lnSpc>
                        <a:spcBef>
                          <a:spcPts val="0"/>
                        </a:spcBef>
                        <a:spcAft>
                          <a:spcPts val="0"/>
                        </a:spcAft>
                      </a:pPr>
                      <a:r>
                        <a:rPr lang="en-US" sz="1200">
                          <a:latin typeface="Arial"/>
                          <a:ea typeface="Calibri"/>
                          <a:cs typeface="Times New Roman"/>
                        </a:rPr>
                        <a:t>DLR Regulation</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Arial"/>
                          <a:ea typeface="Calibri"/>
                          <a:cs typeface="Times New Roman"/>
                        </a:rPr>
                        <a:t>Yes</a:t>
                      </a:r>
                      <a:endParaRPr lang="en-US" sz="1200">
                        <a:latin typeface="Calibri"/>
                        <a:ea typeface="Calibri"/>
                        <a:cs typeface="Times New Roman"/>
                      </a:endParaRPr>
                    </a:p>
                    <a:p>
                      <a:pPr marL="0" marR="0">
                        <a:lnSpc>
                          <a:spcPct val="115000"/>
                        </a:lnSpc>
                        <a:spcBef>
                          <a:spcPts val="0"/>
                        </a:spcBef>
                        <a:spcAft>
                          <a:spcPts val="0"/>
                        </a:spcAft>
                      </a:pPr>
                      <a:r>
                        <a:rPr lang="en-US" sz="1200">
                          <a:latin typeface="Arial"/>
                          <a:ea typeface="Calibri"/>
                          <a:cs typeface="Times New Roman"/>
                        </a:rPr>
                        <a:t>DLR Regulation</a:t>
                      </a:r>
                      <a:endParaRPr lang="en-US" sz="1200">
                        <a:latin typeface="Calibri"/>
                        <a:ea typeface="Calibri"/>
                        <a:cs typeface="Times New Roman"/>
                      </a:endParaRPr>
                    </a:p>
                    <a:p>
                      <a:pPr marL="0" marR="0">
                        <a:lnSpc>
                          <a:spcPct val="115000"/>
                        </a:lnSpc>
                        <a:spcBef>
                          <a:spcPts val="0"/>
                        </a:spcBef>
                        <a:spcAft>
                          <a:spcPts val="0"/>
                        </a:spcAft>
                      </a:pPr>
                      <a:r>
                        <a:rPr lang="en-US" sz="1200">
                          <a:latin typeface="Arial"/>
                          <a:ea typeface="Calibri"/>
                          <a:cs typeface="Times New Roman"/>
                        </a:rPr>
                        <a:t>and Pump Storage Hydro</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Arial"/>
                          <a:ea typeface="Calibri"/>
                          <a:cs typeface="Times New Roman"/>
                        </a:rPr>
                        <a:t>Yes</a:t>
                      </a:r>
                      <a:endParaRPr lang="en-US" sz="1200">
                        <a:latin typeface="Calibri"/>
                        <a:ea typeface="Calibri"/>
                        <a:cs typeface="Times New Roman"/>
                      </a:endParaRPr>
                    </a:p>
                    <a:p>
                      <a:pPr marL="0" marR="0">
                        <a:lnSpc>
                          <a:spcPct val="115000"/>
                        </a:lnSpc>
                        <a:spcBef>
                          <a:spcPts val="0"/>
                        </a:spcBef>
                        <a:spcAft>
                          <a:spcPts val="0"/>
                        </a:spcAft>
                      </a:pPr>
                      <a:r>
                        <a:rPr lang="en-US" sz="1200">
                          <a:latin typeface="Arial"/>
                          <a:ea typeface="Calibri"/>
                          <a:cs typeface="Times New Roman"/>
                        </a:rPr>
                        <a:t>DLR Regulation</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Arial"/>
                          <a:ea typeface="Calibri"/>
                          <a:cs typeface="Times New Roman"/>
                        </a:rPr>
                        <a:t>Yes</a:t>
                      </a:r>
                      <a:endParaRPr lang="en-US" sz="1200">
                        <a:latin typeface="Calibri"/>
                        <a:ea typeface="Calibri"/>
                        <a:cs typeface="Times New Roman"/>
                      </a:endParaRPr>
                    </a:p>
                    <a:p>
                      <a:pPr marL="0" marR="0">
                        <a:lnSpc>
                          <a:spcPct val="115000"/>
                        </a:lnSpc>
                        <a:spcBef>
                          <a:spcPts val="0"/>
                        </a:spcBef>
                        <a:spcAft>
                          <a:spcPts val="0"/>
                        </a:spcAft>
                      </a:pPr>
                      <a:r>
                        <a:rPr lang="en-US" sz="1200">
                          <a:latin typeface="Arial"/>
                          <a:ea typeface="Calibri"/>
                          <a:cs typeface="Times New Roman"/>
                        </a:rPr>
                        <a:t>DLR Regulation and Pump Storage Hydro</a:t>
                      </a:r>
                      <a:endParaRPr lang="en-US" sz="120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Calibri"/>
                          <a:cs typeface="Times New Roman"/>
                        </a:rPr>
                        <a:t>No</a:t>
                      </a:r>
                      <a:endParaRPr lang="en-US" sz="1200" dirty="0">
                        <a:latin typeface="Calibri"/>
                        <a:ea typeface="Calibri"/>
                        <a:cs typeface="Times New Roman"/>
                      </a:endParaRPr>
                    </a:p>
                  </a:txBody>
                  <a:tcPr marL="38787" marR="387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itle 1"/>
          <p:cNvSpPr txBox="1">
            <a:spLocks/>
          </p:cNvSpPr>
          <p:nvPr/>
        </p:nvSpPr>
        <p:spPr>
          <a:xfrm>
            <a:off x="152400" y="76200"/>
            <a:ext cx="8686800" cy="6096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mj-lt"/>
                <a:ea typeface="+mj-ea"/>
                <a:cs typeface="+mj-cs"/>
              </a:rPr>
              <a:t>Comparison of Real-Time Market Features (continued)</a:t>
            </a:r>
            <a:endParaRPr kumimoji="0" lang="en-US" sz="2000" b="0" i="0" u="none" strike="noStrike" kern="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152400" y="457201"/>
            <a:ext cx="8991600" cy="6463308"/>
          </a:xfrm>
          <a:prstGeom prst="rect">
            <a:avLst/>
          </a:prstGeom>
          <a:noFill/>
        </p:spPr>
        <p:txBody>
          <a:bodyPr wrap="square" rtlCol="0">
            <a:spAutoFit/>
          </a:bodyPr>
          <a:lstStyle/>
          <a:p>
            <a:pPr marL="342900" lvl="0" indent="-342900">
              <a:buFont typeface="+mj-lt"/>
              <a:buAutoNum type="arabicPeriod"/>
            </a:pPr>
            <a:endParaRPr lang="en-US" sz="1600" b="1" u="sng" dirty="0" smtClean="0"/>
          </a:p>
          <a:p>
            <a:pPr marL="342900" lvl="0" indent="-342900">
              <a:buFont typeface="+mj-lt"/>
              <a:buAutoNum type="arabicPeriod"/>
            </a:pPr>
            <a:endParaRPr lang="en-US" sz="1600" b="1" dirty="0" smtClean="0"/>
          </a:p>
          <a:p>
            <a:pPr marL="457200" lvl="0" indent="-457200"/>
            <a:r>
              <a:rPr lang="en-US" sz="2000" b="1" u="sng" dirty="0" smtClean="0"/>
              <a:t>Implementation Approach</a:t>
            </a:r>
            <a:endParaRPr lang="en-US" sz="2000" b="1" u="sng" dirty="0" smtClean="0"/>
          </a:p>
          <a:p>
            <a:pPr marL="342900" lvl="0" indent="-342900">
              <a:buFont typeface="+mj-lt"/>
              <a:buAutoNum type="arabicPeriod"/>
            </a:pPr>
            <a:endParaRPr lang="en-US" sz="2000" b="1" u="sng" dirty="0" smtClean="0"/>
          </a:p>
          <a:p>
            <a:pPr marL="800100" lvl="1" indent="-342900">
              <a:buFont typeface="+mj-lt"/>
              <a:buAutoNum type="alphaLcParenR"/>
            </a:pPr>
            <a:r>
              <a:rPr lang="en-US" sz="2000" dirty="0" smtClean="0"/>
              <a:t>Phased implementation.</a:t>
            </a:r>
          </a:p>
          <a:p>
            <a:pPr marL="800100" lvl="1" indent="-342900">
              <a:buFont typeface="+mj-lt"/>
              <a:buAutoNum type="alphaLcParenR"/>
            </a:pPr>
            <a:endParaRPr lang="en-US" sz="2000" dirty="0" smtClean="0"/>
          </a:p>
          <a:p>
            <a:pPr marL="800100" lvl="1" indent="-342900">
              <a:buFont typeface="+mj-lt"/>
              <a:buAutoNum type="alphaLcParenR"/>
            </a:pPr>
            <a:r>
              <a:rPr lang="en-US" sz="2000" dirty="0" smtClean="0"/>
              <a:t>Develop requirements / draft protocols for a given phase.</a:t>
            </a:r>
          </a:p>
          <a:p>
            <a:pPr marL="800100" lvl="1" indent="-342900">
              <a:buFont typeface="+mj-lt"/>
              <a:buAutoNum type="alphaLcParenR"/>
            </a:pPr>
            <a:endParaRPr lang="en-US" sz="2000" dirty="0" smtClean="0"/>
          </a:p>
          <a:p>
            <a:pPr marL="800100" lvl="1" indent="-342900">
              <a:buFont typeface="+mj-lt"/>
              <a:buAutoNum type="alphaLcParenR"/>
            </a:pPr>
            <a:r>
              <a:rPr lang="en-US" sz="2000" dirty="0" smtClean="0"/>
              <a:t>Components of “Look Ahead SCED” will be rolled into production in STUDY mode. i.e. outputs are </a:t>
            </a:r>
            <a:r>
              <a:rPr lang="en-US" sz="2000" u="sng" dirty="0" smtClean="0"/>
              <a:t>NOT binding.</a:t>
            </a:r>
          </a:p>
          <a:p>
            <a:pPr marL="800100" lvl="1" indent="-342900">
              <a:buFont typeface="+mj-lt"/>
              <a:buAutoNum type="alphaLcParenR"/>
            </a:pPr>
            <a:endParaRPr lang="en-US" sz="2000" u="sng" dirty="0" smtClean="0"/>
          </a:p>
          <a:p>
            <a:pPr marL="1314450" lvl="2" indent="-400050">
              <a:buFont typeface="+mj-lt"/>
              <a:buAutoNum type="romanLcPeriod"/>
            </a:pPr>
            <a:r>
              <a:rPr lang="en-US" sz="2000" dirty="0" smtClean="0"/>
              <a:t>Similar to open-loop LFC testing prior to nodal go-live.</a:t>
            </a:r>
          </a:p>
          <a:p>
            <a:pPr marL="1314450" lvl="2" indent="-400050">
              <a:buFont typeface="+mj-lt"/>
              <a:buAutoNum type="romanLcPeriod"/>
            </a:pPr>
            <a:r>
              <a:rPr lang="en-US" sz="2000" dirty="0" smtClean="0"/>
              <a:t>Utilize actual production data to verify/analyze non-binding results. </a:t>
            </a:r>
          </a:p>
          <a:p>
            <a:pPr marL="800100" lvl="1" indent="-342900">
              <a:buFont typeface="+mj-lt"/>
              <a:buAutoNum type="alphaLcParenR"/>
            </a:pPr>
            <a:endParaRPr lang="en-US" sz="2000" dirty="0" smtClean="0"/>
          </a:p>
          <a:p>
            <a:pPr marL="800100" lvl="1" indent="-342900">
              <a:buFont typeface="+mj-lt"/>
              <a:buAutoNum type="alphaLcParenR"/>
            </a:pPr>
            <a:r>
              <a:rPr lang="en-US" sz="2000" dirty="0" smtClean="0"/>
              <a:t>ERCOT will present </a:t>
            </a:r>
            <a:r>
              <a:rPr lang="en-US" sz="2000" dirty="0" smtClean="0"/>
              <a:t>&amp; review results </a:t>
            </a:r>
            <a:r>
              <a:rPr lang="en-US" sz="2000" dirty="0" smtClean="0"/>
              <a:t>for </a:t>
            </a:r>
            <a:r>
              <a:rPr lang="en-US" sz="2000" dirty="0" smtClean="0"/>
              <a:t>each implemented phase</a:t>
            </a:r>
          </a:p>
          <a:p>
            <a:pPr marL="857250" lvl="1" indent="-400050">
              <a:buFont typeface="+mj-lt"/>
              <a:buAutoNum type="alphaLcParenR" startAt="5"/>
            </a:pPr>
            <a:endParaRPr lang="en-US" sz="2000" dirty="0" smtClean="0"/>
          </a:p>
          <a:p>
            <a:pPr marL="857250" lvl="1" indent="-400050">
              <a:buFont typeface="+mj-lt"/>
              <a:buAutoNum type="alphaLcParenR" startAt="5"/>
            </a:pPr>
            <a:r>
              <a:rPr lang="en-US" sz="2000" dirty="0" smtClean="0"/>
              <a:t>Finalize &amp; Approve Protocols.</a:t>
            </a:r>
          </a:p>
          <a:p>
            <a:pPr marL="857250" lvl="1" indent="-400050"/>
            <a:endParaRPr lang="en-US" sz="1600" dirty="0" smtClean="0"/>
          </a:p>
          <a:p>
            <a:pPr marL="857250" lvl="1" indent="-400050">
              <a:buFont typeface="+mj-lt"/>
              <a:buAutoNum type="alphaLcParenR"/>
            </a:pPr>
            <a:endParaRPr lang="en-US" sz="1600" dirty="0" smtClean="0"/>
          </a:p>
          <a:p>
            <a:pPr marL="800100" lvl="1" indent="-342900">
              <a:buFont typeface="+mj-lt"/>
              <a:buAutoNum type="alphaLcParenR"/>
            </a:pPr>
            <a:endParaRPr lang="en-US" sz="1600" dirty="0" smtClean="0"/>
          </a:p>
          <a:p>
            <a:pPr marL="342900" lvl="0" indent="-342900"/>
            <a:endParaRPr lang="en-US" sz="1600" b="1" dirty="0" smtClean="0"/>
          </a:p>
          <a:p>
            <a:endParaRPr lang="en-US" dirty="0"/>
          </a:p>
        </p:txBody>
      </p:sp>
      <p:sp>
        <p:nvSpPr>
          <p:cNvPr id="5122" name="Title 1"/>
          <p:cNvSpPr>
            <a:spLocks noGrp="1"/>
          </p:cNvSpPr>
          <p:nvPr>
            <p:ph type="title"/>
          </p:nvPr>
        </p:nvSpPr>
        <p:spPr/>
        <p:txBody>
          <a:bodyPr/>
          <a:lstStyle/>
          <a:p>
            <a:r>
              <a:rPr lang="en-US" dirty="0" smtClean="0"/>
              <a:t>Moving Forward on “Look Ahead SCED</a:t>
            </a:r>
            <a:r>
              <a:rPr lang="en-US" dirty="0" smtClean="0"/>
              <a:t>”</a:t>
            </a:r>
            <a:endParaRPr lang="en-US" dirty="0" smtClean="0"/>
          </a:p>
        </p:txBody>
      </p:sp>
      <p:sp>
        <p:nvSpPr>
          <p:cNvPr id="5123" name="Date Placeholder 4"/>
          <p:cNvSpPr>
            <a:spLocks noGrp="1"/>
          </p:cNvSpPr>
          <p:nvPr>
            <p:ph type="dt" sz="quarter" idx="12"/>
          </p:nvPr>
        </p:nvSpPr>
        <p:spPr>
          <a:noFill/>
        </p:spPr>
        <p:txBody>
          <a:bodyPr/>
          <a:lstStyle/>
          <a:p>
            <a:pPr>
              <a:defRPr/>
            </a:pPr>
            <a:r>
              <a:rPr lang="en-US" dirty="0" smtClean="0"/>
              <a:t>November 28, 2011</a:t>
            </a:r>
            <a:endParaRPr lang="en-US" dirty="0"/>
          </a:p>
        </p:txBody>
      </p:sp>
      <p:sp>
        <p:nvSpPr>
          <p:cNvPr id="5124" name="Footer Placeholder 5"/>
          <p:cNvSpPr>
            <a:spLocks noGrp="1"/>
          </p:cNvSpPr>
          <p:nvPr>
            <p:ph type="ftr" sz="quarter" idx="11"/>
          </p:nvPr>
        </p:nvSpPr>
        <p:spPr>
          <a:xfrm>
            <a:off x="6248400" y="6324600"/>
            <a:ext cx="2514600" cy="457200"/>
          </a:xfrm>
          <a:noFill/>
        </p:spPr>
        <p:txBody>
          <a:bodyPr/>
          <a:lstStyle/>
          <a:p>
            <a:r>
              <a:rPr lang="en-US" dirty="0"/>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p:cNvGraphicFramePr>
            <a:graphicFrameLocks noChangeAspect="1"/>
          </p:cNvGraphicFramePr>
          <p:nvPr/>
        </p:nvGraphicFramePr>
        <p:xfrm>
          <a:off x="304800" y="467450"/>
          <a:ext cx="8153400" cy="6303396"/>
        </p:xfrm>
        <a:graphic>
          <a:graphicData uri="http://schemas.openxmlformats.org/presentationml/2006/ole">
            <p:oleObj spid="_x0000_s81922" name="Acrobat Document" r:id="rId4" imgW="7542857" imgH="5830114" progId="AcroExch.Document.7">
              <p:embed/>
            </p:oleObj>
          </a:graphicData>
        </a:graphic>
      </p:graphicFrame>
      <p:sp>
        <p:nvSpPr>
          <p:cNvPr id="5122" name="Title 1"/>
          <p:cNvSpPr>
            <a:spLocks noGrp="1"/>
          </p:cNvSpPr>
          <p:nvPr>
            <p:ph type="title"/>
          </p:nvPr>
        </p:nvSpPr>
        <p:spPr/>
        <p:txBody>
          <a:bodyPr/>
          <a:lstStyle/>
          <a:p>
            <a:r>
              <a:rPr lang="en-US" dirty="0" smtClean="0"/>
              <a:t>Moving Forward on “Look Ahead SCED</a:t>
            </a:r>
            <a:r>
              <a:rPr lang="en-US" dirty="0" smtClean="0"/>
              <a:t>”</a:t>
            </a:r>
            <a:endParaRPr lang="en-US" dirty="0" smtClean="0"/>
          </a:p>
        </p:txBody>
      </p:sp>
      <p:sp>
        <p:nvSpPr>
          <p:cNvPr id="5123" name="Date Placeholder 4"/>
          <p:cNvSpPr>
            <a:spLocks noGrp="1"/>
          </p:cNvSpPr>
          <p:nvPr>
            <p:ph type="dt" sz="quarter" idx="12"/>
          </p:nvPr>
        </p:nvSpPr>
        <p:spPr>
          <a:noFill/>
        </p:spPr>
        <p:txBody>
          <a:bodyPr/>
          <a:lstStyle/>
          <a:p>
            <a:pPr>
              <a:defRPr/>
            </a:pPr>
            <a:r>
              <a:rPr lang="en-US" dirty="0" smtClean="0"/>
              <a:t>November 28, 2011</a:t>
            </a:r>
            <a:endParaRPr lang="en-US" dirty="0"/>
          </a:p>
        </p:txBody>
      </p:sp>
      <p:sp>
        <p:nvSpPr>
          <p:cNvPr id="5124" name="Footer Placeholder 5"/>
          <p:cNvSpPr>
            <a:spLocks noGrp="1"/>
          </p:cNvSpPr>
          <p:nvPr>
            <p:ph type="ftr" sz="quarter" idx="11"/>
          </p:nvPr>
        </p:nvSpPr>
        <p:spPr>
          <a:xfrm>
            <a:off x="6248400" y="6324600"/>
            <a:ext cx="2514600" cy="457200"/>
          </a:xfrm>
          <a:noFill/>
        </p:spPr>
        <p:txBody>
          <a:bodyPr/>
          <a:lstStyle/>
          <a:p>
            <a:r>
              <a:rPr lang="en-US" dirty="0"/>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smtClean="0"/>
              <a:t>Moving Forward on “Look Ahead SCED</a:t>
            </a:r>
            <a:r>
              <a:rPr lang="en-US" dirty="0" smtClean="0"/>
              <a:t>”</a:t>
            </a:r>
            <a:endParaRPr lang="en-US" dirty="0" smtClean="0"/>
          </a:p>
        </p:txBody>
      </p:sp>
      <p:sp>
        <p:nvSpPr>
          <p:cNvPr id="5123" name="Date Placeholder 4"/>
          <p:cNvSpPr>
            <a:spLocks noGrp="1"/>
          </p:cNvSpPr>
          <p:nvPr>
            <p:ph type="dt" sz="quarter" idx="12"/>
          </p:nvPr>
        </p:nvSpPr>
        <p:spPr>
          <a:noFill/>
        </p:spPr>
        <p:txBody>
          <a:bodyPr/>
          <a:lstStyle/>
          <a:p>
            <a:pPr>
              <a:defRPr/>
            </a:pPr>
            <a:r>
              <a:rPr lang="en-US" dirty="0" smtClean="0"/>
              <a:t>November 28, 2011</a:t>
            </a:r>
            <a:endParaRPr lang="en-US" dirty="0"/>
          </a:p>
        </p:txBody>
      </p:sp>
      <p:sp>
        <p:nvSpPr>
          <p:cNvPr id="5124" name="Footer Placeholder 5"/>
          <p:cNvSpPr>
            <a:spLocks noGrp="1"/>
          </p:cNvSpPr>
          <p:nvPr>
            <p:ph type="ftr" sz="quarter" idx="11"/>
          </p:nvPr>
        </p:nvSpPr>
        <p:spPr>
          <a:xfrm>
            <a:off x="6248400" y="6324600"/>
            <a:ext cx="2514600" cy="457200"/>
          </a:xfrm>
          <a:noFill/>
        </p:spPr>
        <p:txBody>
          <a:bodyPr/>
          <a:lstStyle/>
          <a:p>
            <a:r>
              <a:rPr lang="en-US" dirty="0"/>
              <a:t> </a:t>
            </a:r>
          </a:p>
        </p:txBody>
      </p:sp>
      <p:graphicFrame>
        <p:nvGraphicFramePr>
          <p:cNvPr id="6" name="Table 5"/>
          <p:cNvGraphicFramePr>
            <a:graphicFrameLocks noGrp="1"/>
          </p:cNvGraphicFramePr>
          <p:nvPr/>
        </p:nvGraphicFramePr>
        <p:xfrm>
          <a:off x="228600" y="1397000"/>
          <a:ext cx="8763000" cy="4851400"/>
        </p:xfrm>
        <a:graphic>
          <a:graphicData uri="http://schemas.openxmlformats.org/drawingml/2006/table">
            <a:tbl>
              <a:tblPr firstRow="1" bandRow="1">
                <a:tableStyleId>{5C22544A-7EE6-4342-B048-85BDC9FD1C3A}</a:tableStyleId>
              </a:tblPr>
              <a:tblGrid>
                <a:gridCol w="1143000"/>
                <a:gridCol w="1143000"/>
                <a:gridCol w="3810000"/>
                <a:gridCol w="2667000"/>
              </a:tblGrid>
              <a:tr h="370840">
                <a:tc>
                  <a:txBody>
                    <a:bodyPr/>
                    <a:lstStyle/>
                    <a:p>
                      <a:r>
                        <a:rPr lang="en-US" dirty="0" smtClean="0">
                          <a:solidFill>
                            <a:schemeClr val="tx1"/>
                          </a:solidFill>
                        </a:rPr>
                        <a:t>Phase</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solidFill>
                            <a:schemeClr val="tx1"/>
                          </a:solidFill>
                        </a:rPr>
                        <a:t>Timeline</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solidFill>
                            <a:schemeClr val="tx1"/>
                          </a:solidFill>
                        </a:rPr>
                        <a:t>Feature Implemented</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solidFill>
                            <a:schemeClr val="tx1"/>
                          </a:solidFill>
                        </a:rPr>
                        <a:t>Comment</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dirty="0" smtClean="0"/>
                        <a:t>Phase -1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Summer 2012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Short-Term future</a:t>
                      </a:r>
                      <a:r>
                        <a:rPr lang="en-US" baseline="0" dirty="0" smtClean="0"/>
                        <a:t> Advisory/Indicative Base Points and LMPs using basic version of RTD.</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Will initially run</a:t>
                      </a:r>
                      <a:r>
                        <a:rPr lang="en-US" baseline="0" dirty="0" smtClean="0"/>
                        <a:t> in Open-Loop </a:t>
                      </a:r>
                      <a:r>
                        <a:rPr lang="en-US" baseline="0" dirty="0" err="1" smtClean="0"/>
                        <a:t>i.e</a:t>
                      </a:r>
                      <a:r>
                        <a:rPr lang="en-US" baseline="0" dirty="0" smtClean="0"/>
                        <a:t> o</a:t>
                      </a:r>
                      <a:r>
                        <a:rPr lang="en-US" dirty="0" smtClean="0"/>
                        <a:t>utputs (Base Points,</a:t>
                      </a:r>
                      <a:r>
                        <a:rPr lang="en-US" baseline="0" dirty="0" smtClean="0"/>
                        <a:t> LMPs) are Advisory/Indicative. i.e.  </a:t>
                      </a:r>
                      <a:r>
                        <a:rPr lang="en-US" b="1" baseline="0" dirty="0" smtClean="0"/>
                        <a:t>non-binding</a:t>
                      </a:r>
                      <a:r>
                        <a:rPr lang="en-US" baseline="0" dirty="0" smtClean="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dirty="0" smtClean="0"/>
                        <a:t>Phase-2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Summer 2013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Commitment for QSGR and Load Resources with intra-hour</a:t>
                      </a:r>
                      <a:r>
                        <a:rPr lang="en-US" baseline="0" dirty="0" smtClean="0"/>
                        <a:t> temporal constraints using basic version of RTC.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Will initially run in Open-Loop i.e. outputs</a:t>
                      </a:r>
                      <a:r>
                        <a:rPr lang="en-US" baseline="0" dirty="0" smtClean="0"/>
                        <a:t> (</a:t>
                      </a:r>
                      <a:r>
                        <a:rPr lang="en-US" dirty="0" smtClean="0"/>
                        <a:t>Commitment instructions)</a:t>
                      </a:r>
                      <a:r>
                        <a:rPr lang="en-US" baseline="0" dirty="0" smtClean="0"/>
                        <a:t> are Advisory/Indicative. i.e. </a:t>
                      </a:r>
                      <a:r>
                        <a:rPr lang="en-US" b="1" baseline="0" dirty="0" smtClean="0"/>
                        <a:t>non-binding</a:t>
                      </a:r>
                      <a:r>
                        <a:rPr lang="en-US" baseline="0" dirty="0" smtClean="0"/>
                        <a: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dirty="0" smtClean="0"/>
                        <a:t>Phase-3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Spring</a:t>
                      </a:r>
                      <a:r>
                        <a:rPr lang="en-US" baseline="0" dirty="0" smtClean="0"/>
                        <a:t> 2014</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Real-Time Ancillary Service and Energy Co-optimization using RTC.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dirty="0" smtClean="0"/>
                        <a:t>Phase-4</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Fall 2015</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Transmission constraints for future intervals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17335</TotalTime>
  <Words>3381</Words>
  <Application>Microsoft Office PowerPoint</Application>
  <PresentationFormat>On-screen Show (4:3)</PresentationFormat>
  <Paragraphs>1339</Paragraphs>
  <Slides>33</Slides>
  <Notes>7</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33</vt:i4>
      </vt:variant>
    </vt:vector>
  </HeadingPairs>
  <TitlesOfParts>
    <vt:vector size="36" baseType="lpstr">
      <vt:lpstr>Custom Design</vt:lpstr>
      <vt:lpstr>Acrobat Document</vt:lpstr>
      <vt:lpstr>Document</vt:lpstr>
      <vt:lpstr> “Look Ahead SCED”  </vt:lpstr>
      <vt:lpstr>Goals of  “Look-Ahead SCED” </vt:lpstr>
      <vt:lpstr>White Paper on “Functional Description Of Core Market Management System (MMS) Applications For  Look-Ahead SCED” </vt:lpstr>
      <vt:lpstr>“Look Ahead SCED” </vt:lpstr>
      <vt:lpstr>Slide 5</vt:lpstr>
      <vt:lpstr>Slide 6</vt:lpstr>
      <vt:lpstr>Moving Forward on “Look Ahead SCED”</vt:lpstr>
      <vt:lpstr>Moving Forward on “Look Ahead SCED”</vt:lpstr>
      <vt:lpstr>Moving Forward on “Look Ahead SCED”</vt:lpstr>
      <vt:lpstr>Moving Forward on “Look Ahead SCED”</vt:lpstr>
      <vt:lpstr>Slide 11</vt:lpstr>
      <vt:lpstr>Main Components of “Look-Ahead SCED” </vt:lpstr>
      <vt:lpstr>Phase-1: Summer 2012</vt:lpstr>
      <vt:lpstr>Phase-1: Summer 2012</vt:lpstr>
      <vt:lpstr>Phase-1: Summer 2012</vt:lpstr>
      <vt:lpstr>Phase-1: Summer 2012</vt:lpstr>
      <vt:lpstr>Comparison of Current SCED And Real-Time Dispatch (RTD) Concepts</vt:lpstr>
      <vt:lpstr>Comparison of Current SCED And Real-Time Dispatch (RTD) Ramp Constraints: LMP, Base Point, Offer Price Relationship</vt:lpstr>
      <vt:lpstr>Slide 19</vt:lpstr>
      <vt:lpstr>Example 1: No Ramping Constraints – Load Peak </vt:lpstr>
      <vt:lpstr>Example 1: No Ramping Constraints – Load Peak     (continued)</vt:lpstr>
      <vt:lpstr>Example 1: No Ramping Constraints – Load Peak     (continued) </vt:lpstr>
      <vt:lpstr>Example 1: No Ramping Constraints – Load Peak     (continued)</vt:lpstr>
      <vt:lpstr>Example 2: Ramping Constraints – Load Peak </vt:lpstr>
      <vt:lpstr>Example 2: Ramping Constraints – Load Peak          (continued)</vt:lpstr>
      <vt:lpstr>Example 2: Ramping Constraints – Load Peak           (continued)</vt:lpstr>
      <vt:lpstr>Example 2: Ramping Constraints – Load Peak          (continued) </vt:lpstr>
      <vt:lpstr>Example 2: Ramping Constraints – Load Peak          (continued) </vt:lpstr>
      <vt:lpstr>Example 3: Ramping Constraints – Load Valley</vt:lpstr>
      <vt:lpstr>Example 3: Ramping Constraints – Load Valley         (continued)</vt:lpstr>
      <vt:lpstr>Example 3: Ramping Constraints – Load Valley         (continued)</vt:lpstr>
      <vt:lpstr>Example 3: Ramping Constraints – Load Valley         (continued)</vt:lpstr>
      <vt:lpstr>Example 3: Ramping Constraints – Load Valley         (continued)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Lao Shu</dc:creator>
  <cp:lastModifiedBy>smoorty</cp:lastModifiedBy>
  <cp:revision>590</cp:revision>
  <dcterms:created xsi:type="dcterms:W3CDTF">2005-04-21T14:28:35Z</dcterms:created>
  <dcterms:modified xsi:type="dcterms:W3CDTF">2011-11-21T21:06:16Z</dcterms:modified>
</cp:coreProperties>
</file>