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319" r:id="rId3"/>
    <p:sldId id="334" r:id="rId4"/>
    <p:sldId id="341" r:id="rId5"/>
    <p:sldId id="314" r:id="rId6"/>
    <p:sldId id="318" r:id="rId7"/>
    <p:sldId id="339" r:id="rId8"/>
    <p:sldId id="343" r:id="rId9"/>
    <p:sldId id="332" r:id="rId10"/>
    <p:sldId id="342" r:id="rId11"/>
    <p:sldId id="315" r:id="rId12"/>
    <p:sldId id="317" r:id="rId13"/>
    <p:sldId id="331" r:id="rId14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8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98" d="100"/>
          <a:sy n="98" d="100"/>
        </p:scale>
        <p:origin x="-27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D88026-8109-4891-A51D-030F878889D9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98DE77-3E65-426A-AE6D-137DB29D5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 txBox="1">
            <a:spLocks noGrp="1" noChangeArrowheads="1"/>
          </p:cNvSpPr>
          <p:nvPr/>
        </p:nvSpPr>
        <p:spPr bwMode="auto">
          <a:xfrm>
            <a:off x="397510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/>
          <a:lstStyle/>
          <a:p>
            <a:pPr algn="r" defTabSz="930275"/>
            <a:fld id="{1CBE3F61-3B6A-4CFF-A240-9BEC1C621E83}" type="datetime1">
              <a:rPr lang="en-US" sz="1200"/>
              <a:pPr algn="r" defTabSz="930275"/>
              <a:t>11/7/2011</a:t>
            </a:fld>
            <a:endParaRPr lang="en-US" sz="1200"/>
          </a:p>
        </p:txBody>
      </p:sp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97510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 anchor="b"/>
          <a:lstStyle/>
          <a:p>
            <a:pPr algn="r" defTabSz="930275"/>
            <a:fld id="{1293ADB8-1334-4CE4-BBCD-6A36BBA359C5}" type="slidenum">
              <a:rPr lang="en-US" sz="1200"/>
              <a:pPr algn="r" defTabSz="930275"/>
              <a:t>1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700088"/>
            <a:ext cx="4651375" cy="3487737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4419600"/>
            <a:ext cx="5613400" cy="4186238"/>
          </a:xfrm>
          <a:noFill/>
          <a:ln/>
        </p:spPr>
        <p:txBody>
          <a:bodyPr lIns="93260" tIns="46634" rIns="93260" bIns="4663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 txBox="1">
            <a:spLocks noGrp="1" noChangeArrowheads="1"/>
          </p:cNvSpPr>
          <p:nvPr/>
        </p:nvSpPr>
        <p:spPr bwMode="auto">
          <a:xfrm>
            <a:off x="397510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/>
          <a:lstStyle/>
          <a:p>
            <a:pPr algn="r" defTabSz="930275"/>
            <a:fld id="{2D322BE2-AECC-4C70-A267-4135B704AA84}" type="datetime1">
              <a:rPr lang="en-US" sz="1200"/>
              <a:pPr algn="r" defTabSz="930275"/>
              <a:t>11/7/2011</a:t>
            </a:fld>
            <a:endParaRPr lang="en-US" sz="1200"/>
          </a:p>
        </p:txBody>
      </p:sp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97510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 anchor="b"/>
          <a:lstStyle/>
          <a:p>
            <a:pPr algn="r" defTabSz="930275"/>
            <a:fld id="{D59072A3-D9B0-4B66-83A3-13B4B62BBB74}" type="slidenum">
              <a:rPr lang="en-US" sz="1200"/>
              <a:pPr algn="r" defTabSz="930275"/>
              <a:t>2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4419600"/>
            <a:ext cx="5613400" cy="4187825"/>
          </a:xfrm>
          <a:noFill/>
          <a:ln/>
        </p:spPr>
        <p:txBody>
          <a:bodyPr lIns="93260" tIns="46634" rIns="93260" bIns="4663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 txBox="1">
            <a:spLocks noGrp="1" noChangeArrowheads="1"/>
          </p:cNvSpPr>
          <p:nvPr/>
        </p:nvSpPr>
        <p:spPr bwMode="auto">
          <a:xfrm>
            <a:off x="397510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/>
          <a:lstStyle/>
          <a:p>
            <a:pPr algn="r" defTabSz="930275"/>
            <a:fld id="{9AC2932D-B554-415B-820A-E04E0690A182}" type="datetime1">
              <a:rPr lang="en-US" sz="1200"/>
              <a:pPr algn="r" defTabSz="930275"/>
              <a:t>11/7/2011</a:t>
            </a:fld>
            <a:endParaRPr lang="en-US" sz="1200"/>
          </a:p>
        </p:txBody>
      </p:sp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97510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 anchor="b"/>
          <a:lstStyle/>
          <a:p>
            <a:pPr algn="r" defTabSz="930275"/>
            <a:fld id="{DA06F0A4-FC04-493A-81B0-E6764C86DC7A}" type="slidenum">
              <a:rPr lang="en-US" sz="1200"/>
              <a:pPr algn="r" defTabSz="930275"/>
              <a:t>8</a:t>
            </a:fld>
            <a:endParaRPr 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700088"/>
            <a:ext cx="4651375" cy="3487737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4419600"/>
            <a:ext cx="5613400" cy="4186238"/>
          </a:xfrm>
          <a:noFill/>
          <a:ln/>
        </p:spPr>
        <p:txBody>
          <a:bodyPr lIns="93260" tIns="46634" rIns="93260" bIns="4663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 txBox="1">
            <a:spLocks noGrp="1" noChangeArrowheads="1"/>
          </p:cNvSpPr>
          <p:nvPr/>
        </p:nvSpPr>
        <p:spPr bwMode="auto">
          <a:xfrm>
            <a:off x="397510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/>
          <a:lstStyle/>
          <a:p>
            <a:pPr algn="r" defTabSz="930275"/>
            <a:fld id="{2FBF3702-59E2-43A1-A15B-410856F6F458}" type="datetime1">
              <a:rPr lang="en-US" sz="1200"/>
              <a:pPr algn="r" defTabSz="930275"/>
              <a:t>11/7/2011</a:t>
            </a:fld>
            <a:endParaRPr lang="en-US" sz="1200"/>
          </a:p>
        </p:txBody>
      </p:sp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975100" y="883920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60" tIns="46634" rIns="93260" bIns="46634" anchor="b"/>
          <a:lstStyle/>
          <a:p>
            <a:pPr algn="r" defTabSz="930275"/>
            <a:fld id="{C84BAD94-66E5-47B2-BE43-CD4D8498BF8A}" type="slidenum">
              <a:rPr lang="en-US" sz="1200"/>
              <a:pPr algn="r" defTabSz="930275"/>
              <a:t>12</a:t>
            </a:fld>
            <a:endParaRPr lang="en-US" sz="120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4419600"/>
            <a:ext cx="5613400" cy="4187825"/>
          </a:xfrm>
          <a:noFill/>
          <a:ln/>
        </p:spPr>
        <p:txBody>
          <a:bodyPr lIns="93260" tIns="46634" rIns="93260" bIns="4663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8F028-0247-4215-B5A8-0F32ABB4AB85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47AC1-AAB3-4B3F-9D4E-6BDDF162F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2B62-16D7-4590-AC03-10131E73734C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71741-3FBE-4082-9471-9143952F9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AD3F1-3969-484D-846E-BA156956018F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C14D4-4795-4C09-8C2B-DDCCE1D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923A5-6A19-43AB-A686-A3A7D1D75A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68553-364C-4A97-A7EB-D939181FC6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3F7D6-25B6-4ADF-BA8B-6036083A67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47FA5-1687-4964-A85F-1F065B0B68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7FF22-7823-4D77-BBA9-0E95A3494D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A1D38-E7F6-46AB-BA05-1D0104D950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7E347-A9D9-45F7-B63A-4200E77496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B3E1A-2CD7-48CA-9FE6-7EA9F1C98213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2BB36-29A4-4351-9820-1E2A3CE46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0BF8-18D5-4C86-9D02-B4ED1FD65C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195F5-DF5D-47F6-AD2E-9B2568610F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C00B5-5D71-42F5-96CC-9791AAA3B2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B80CF-73DF-4823-A269-793C8C3C7F72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3AD5-3A55-44DE-946E-B2E70E6F9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AAE55-582D-445B-9ADC-DF350D282443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A0EF7-2EB7-4A07-8BB6-0F63F4E21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CDAEC-9486-42B7-8BD0-64B38755E0D8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651CD-67D3-445A-92A1-3216E75DD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3A127-0B66-4534-A9B5-2B7563551371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FECDF-283D-4E79-AB75-AB3364066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872C7-3CD8-477C-9516-FBD6114A1098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36253-EC08-46B7-9CD2-F776ABEA9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95DE3-7ACD-4BC1-AE11-9C707C4696C4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DA470-1F00-4BAE-8E6A-D7EBAEEC8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2E0E4-D415-47E6-BC98-C3FEB218D7F3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9CC52-6275-4D72-B7BA-0FB93F248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3710F3-1A41-40DC-86E0-1831ABC6BD3A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C17493-A888-4E45-9380-D25F3969A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CA62C0B-98BA-43B2-B93C-4B2866232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317" name="Picture 8" descr="logo_C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99BDE908-850E-40D8-ACEE-8A5A633F7F6F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601913"/>
            <a:ext cx="9144000" cy="1476375"/>
          </a:xfrm>
        </p:spPr>
        <p:txBody>
          <a:bodyPr/>
          <a:lstStyle/>
          <a:p>
            <a:pPr eaLnBrk="1" hangingPunct="1"/>
            <a:r>
              <a:rPr lang="en-US" sz="3200" smtClean="0"/>
              <a:t>Potential Planning &amp; Operations Enhancements</a:t>
            </a:r>
            <a:br>
              <a:rPr lang="en-US" sz="3200" smtClean="0"/>
            </a:br>
            <a:r>
              <a:rPr lang="en-US" sz="2500" smtClean="0"/>
              <a:t/>
            </a:r>
            <a:br>
              <a:rPr lang="en-US" sz="2500" smtClean="0"/>
            </a:br>
            <a:r>
              <a:rPr lang="en-US" sz="2500" smtClean="0"/>
              <a:t>Luminant Energy</a:t>
            </a:r>
            <a:br>
              <a:rPr lang="en-US" sz="2500" smtClean="0"/>
            </a:br>
            <a:r>
              <a:rPr lang="en-US" sz="1300" smtClean="0">
                <a:solidFill>
                  <a:schemeClr val="bg1"/>
                </a:solidFill>
              </a:rPr>
              <a:t> </a:t>
            </a:r>
            <a:r>
              <a:rPr lang="en-US" sz="3200" smtClean="0">
                <a:solidFill>
                  <a:schemeClr val="bg1"/>
                </a:solidFill>
              </a:rPr>
              <a:t/>
            </a:r>
            <a:br>
              <a:rPr lang="en-US" sz="3200" smtClean="0">
                <a:solidFill>
                  <a:schemeClr val="bg1"/>
                </a:solidFill>
              </a:rPr>
            </a:br>
            <a:endParaRPr lang="en-US" sz="1600" i="1" smtClean="0">
              <a:solidFill>
                <a:schemeClr val="bg1"/>
              </a:solidFill>
            </a:endParaRPr>
          </a:p>
        </p:txBody>
      </p:sp>
      <p:sp>
        <p:nvSpPr>
          <p:cNvPr id="26626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76250" y="5715000"/>
            <a:ext cx="8207375" cy="344488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solidFill>
                  <a:srgbClr val="898989"/>
                </a:solidFill>
              </a:rPr>
              <a:t>November 10,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6907334-D16C-4BB4-B63F-0C7DA3DF566A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10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9938" name="TextBox 10"/>
          <p:cNvSpPr txBox="1">
            <a:spLocks noChangeArrowheads="1"/>
          </p:cNvSpPr>
          <p:nvPr/>
        </p:nvSpPr>
        <p:spPr bwMode="auto">
          <a:xfrm>
            <a:off x="150813" y="6162675"/>
            <a:ext cx="88614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Four (4) of the top 20 EEA post-contingency overloads were identified</a:t>
            </a:r>
          </a:p>
        </p:txBody>
      </p:sp>
      <p:sp>
        <p:nvSpPr>
          <p:cNvPr id="39939" name="Content Placeholder 2"/>
          <p:cNvSpPr>
            <a:spLocks/>
          </p:cNvSpPr>
          <p:nvPr/>
        </p:nvSpPr>
        <p:spPr bwMode="auto">
          <a:xfrm>
            <a:off x="1219200" y="5638800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>
                <a:latin typeface="Calibri" pitchFamily="34" charset="0"/>
              </a:rPr>
              <a:t>Note: this is the top 20 (in max loading) out of 72 EEA related overloads</a:t>
            </a:r>
          </a:p>
        </p:txBody>
      </p:sp>
      <p:sp>
        <p:nvSpPr>
          <p:cNvPr id="39940" name="Title 1"/>
          <p:cNvSpPr>
            <a:spLocks/>
          </p:cNvSpPr>
          <p:nvPr/>
        </p:nvSpPr>
        <p:spPr bwMode="auto">
          <a:xfrm>
            <a:off x="228600" y="2286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>
                <a:latin typeface="Calibri" pitchFamily="34" charset="0"/>
              </a:rPr>
              <a:t>Is the 5-Yr Plan Already Identifying These Issues?</a:t>
            </a:r>
            <a:br>
              <a:rPr lang="en-US" sz="3200">
                <a:latin typeface="Calibri" pitchFamily="34" charset="0"/>
              </a:rPr>
            </a:br>
            <a:r>
              <a:rPr lang="en-US" sz="1500">
                <a:latin typeface="Calibri" pitchFamily="34" charset="0"/>
              </a:rPr>
              <a:t>Examining data from </a:t>
            </a:r>
            <a:r>
              <a:rPr lang="en-US" sz="1500" u="sng">
                <a:latin typeface="Calibri" pitchFamily="34" charset="0"/>
              </a:rPr>
              <a:t>EEA time periods</a:t>
            </a:r>
            <a:r>
              <a:rPr lang="en-US" sz="1500">
                <a:latin typeface="Calibri" pitchFamily="34" charset="0"/>
              </a:rPr>
              <a:t> during of August 2011 to minimize impact of transmission outages</a:t>
            </a:r>
          </a:p>
        </p:txBody>
      </p:sp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550" y="1066800"/>
            <a:ext cx="65722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How Long Do These Overloads Typically Last?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4ED73675-D9F2-41D3-9BA7-D9957BCED568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11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0963" name="TextBox 10"/>
          <p:cNvSpPr txBox="1">
            <a:spLocks noChangeArrowheads="1"/>
          </p:cNvSpPr>
          <p:nvPr/>
        </p:nvSpPr>
        <p:spPr bwMode="auto">
          <a:xfrm>
            <a:off x="150813" y="6019800"/>
            <a:ext cx="88614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During a sample 2 week period in July</a:t>
            </a:r>
            <a:r>
              <a:rPr lang="en-US" sz="2400" i="1" baseline="30000">
                <a:latin typeface="Calibri" pitchFamily="34" charset="0"/>
              </a:rPr>
              <a:t>1</a:t>
            </a:r>
            <a:r>
              <a:rPr lang="en-US" sz="2400" i="1">
                <a:latin typeface="Calibri" pitchFamily="34" charset="0"/>
              </a:rPr>
              <a:t>, the NSA</a:t>
            </a:r>
            <a:r>
              <a:rPr lang="en-US" sz="2400" i="1" baseline="30000">
                <a:latin typeface="Calibri" pitchFamily="34" charset="0"/>
              </a:rPr>
              <a:t>2</a:t>
            </a:r>
            <a:r>
              <a:rPr lang="en-US" sz="2400" i="1">
                <a:latin typeface="Calibri" pitchFamily="34" charset="0"/>
              </a:rPr>
              <a:t> &gt; 100% for ~32 hours</a:t>
            </a:r>
          </a:p>
        </p:txBody>
      </p:sp>
      <p:sp>
        <p:nvSpPr>
          <p:cNvPr id="40964" name="Content Placeholder 2"/>
          <p:cNvSpPr>
            <a:spLocks/>
          </p:cNvSpPr>
          <p:nvPr/>
        </p:nvSpPr>
        <p:spPr bwMode="auto">
          <a:xfrm>
            <a:off x="76200" y="6477000"/>
            <a:ext cx="853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1200">
                <a:latin typeface="Calibri" pitchFamily="34" charset="0"/>
              </a:rPr>
              <a:t>1) By late July, Luminant proposed a RAP that ERCOT implemented on August 2, 2011.  2) NSA is Network Security Analyzer</a:t>
            </a:r>
          </a:p>
        </p:txBody>
      </p:sp>
      <p:pic>
        <p:nvPicPr>
          <p:cNvPr id="4096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3" y="609600"/>
            <a:ext cx="7805737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3" y="1066800"/>
            <a:ext cx="9031287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C85EF38-375D-4713-9B25-8F7C5343E809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12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1987" name="Title 1"/>
          <p:cNvSpPr>
            <a:spLocks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100">
                <a:latin typeface="Calibri" pitchFamily="34" charset="0"/>
              </a:rPr>
              <a:t>Co-Benefits Of Increased Operational Efficiency</a:t>
            </a:r>
          </a:p>
        </p:txBody>
      </p:sp>
      <p:sp>
        <p:nvSpPr>
          <p:cNvPr id="41988" name="TextBox 10"/>
          <p:cNvSpPr txBox="1">
            <a:spLocks noChangeArrowheads="1"/>
          </p:cNvSpPr>
          <p:nvPr/>
        </p:nvSpPr>
        <p:spPr bwMode="auto">
          <a:xfrm>
            <a:off x="150813" y="5540375"/>
            <a:ext cx="88614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During the first 10 months after Nodal Go-Live, 32% of all congestion cost occurred due to SCED irresolvable episodes lasting 30+ minutes</a:t>
            </a:r>
          </a:p>
        </p:txBody>
      </p:sp>
      <p:sp>
        <p:nvSpPr>
          <p:cNvPr id="41989" name="Line 9"/>
          <p:cNvSpPr>
            <a:spLocks noChangeShapeType="1"/>
          </p:cNvSpPr>
          <p:nvPr/>
        </p:nvSpPr>
        <p:spPr bwMode="auto">
          <a:xfrm flipV="1">
            <a:off x="2438400" y="1781175"/>
            <a:ext cx="4141788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0" name="Line 10"/>
          <p:cNvSpPr>
            <a:spLocks noChangeShapeType="1"/>
          </p:cNvSpPr>
          <p:nvPr/>
        </p:nvSpPr>
        <p:spPr bwMode="auto">
          <a:xfrm>
            <a:off x="3276600" y="3248025"/>
            <a:ext cx="3124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Text Box 12"/>
          <p:cNvSpPr txBox="1">
            <a:spLocks noChangeArrowheads="1"/>
          </p:cNvSpPr>
          <p:nvPr/>
        </p:nvSpPr>
        <p:spPr bwMode="auto">
          <a:xfrm>
            <a:off x="1416050" y="1149350"/>
            <a:ext cx="204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$588 Million total congestion rent</a:t>
            </a:r>
          </a:p>
        </p:txBody>
      </p:sp>
      <p:sp>
        <p:nvSpPr>
          <p:cNvPr id="41992" name="Text Box 13"/>
          <p:cNvSpPr txBox="1">
            <a:spLocks noChangeArrowheads="1"/>
          </p:cNvSpPr>
          <p:nvPr/>
        </p:nvSpPr>
        <p:spPr bwMode="auto">
          <a:xfrm>
            <a:off x="5011738" y="1139825"/>
            <a:ext cx="3209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$191 Million SCED Irresolvable congestion 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F20EA0B-1C0E-4F16-97E9-399DC92630FB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2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495300" y="2286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Executive Summary</a:t>
            </a:r>
          </a:p>
        </p:txBody>
      </p:sp>
      <p:sp>
        <p:nvSpPr>
          <p:cNvPr id="28675" name="TextBox 22"/>
          <p:cNvSpPr txBox="1">
            <a:spLocks noChangeArrowheads="1"/>
          </p:cNvSpPr>
          <p:nvPr/>
        </p:nvSpPr>
        <p:spPr bwMode="auto">
          <a:xfrm>
            <a:off x="333375" y="914400"/>
            <a:ext cx="8488363" cy="526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u="sng"/>
              <a:t>October 21, 2011 Special ROS Meeting</a:t>
            </a:r>
            <a:endParaRPr lang="en-US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We learned that ERCOT has 30 minutes to develop a Mitigation Plan (MP) for SCED Irresolvable events  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If they can do so, then there is no reliability issue in Operations.  </a:t>
            </a: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If they do not, then a transmission watch is issued (and very few were ever issued).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Most of these MPs involve post-contingency load shed plan of some sort.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US" sz="1200"/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u="sng"/>
              <a:t>Key Questions to Answer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Are we all comfortable with a heavy reliance on MPs involving load shed?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Is that how the Board wants us to plan to operate the system?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US" sz="1200"/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u="sng"/>
              <a:t>Purpose of this Presentation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Illustrate operational exposure still being missed by 5-Year Plan process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Suggestions to streamline RPG process for 5-Year Plan reliability projects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Request that ROS pursue LCRA’s suggestion to form an ah-hoc task force to take a closer look at these 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85248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3200" smtClean="0"/>
              <a:t>Operational Exposure During August 2011 EEAs </a:t>
            </a:r>
            <a:r>
              <a:rPr lang="en-US" sz="1400" smtClean="0"/>
              <a:t>Review of Sample Post Contingency Loading During August 2011 EEA Events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100ABB8A-546E-4989-8700-7A33D2D7BD07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0724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762000"/>
            <a:ext cx="43894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ounded Rectangle 19"/>
          <p:cNvSpPr/>
          <p:nvPr/>
        </p:nvSpPr>
        <p:spPr>
          <a:xfrm>
            <a:off x="609600" y="6324600"/>
            <a:ext cx="533400" cy="4572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0726" name="Picture 1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762000"/>
            <a:ext cx="43894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Content Placeholder 2"/>
          <p:cNvSpPr>
            <a:spLocks/>
          </p:cNvSpPr>
          <p:nvPr/>
        </p:nvSpPr>
        <p:spPr bwMode="auto">
          <a:xfrm>
            <a:off x="1285875" y="6553200"/>
            <a:ext cx="6346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1200">
                <a:latin typeface="Calibri" pitchFamily="34" charset="0"/>
              </a:rPr>
              <a:t>Refer to slide 9 &amp; 10 in the Appendix for more August 2011 EEA related post-contingency overloads</a:t>
            </a:r>
          </a:p>
        </p:txBody>
      </p:sp>
      <p:pic>
        <p:nvPicPr>
          <p:cNvPr id="30728" name="Picture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495675"/>
            <a:ext cx="43894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30713" y="3495675"/>
            <a:ext cx="43894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>
          <a:xfrm>
            <a:off x="228600" y="228600"/>
            <a:ext cx="86868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Is the 5-Yr Plan Already Identifying These Issues?</a:t>
            </a:r>
            <a:br>
              <a:rPr lang="en-US" sz="3200" smtClean="0"/>
            </a:br>
            <a:r>
              <a:rPr lang="en-US" sz="1500" smtClean="0"/>
              <a:t>Examining data from 2PM to 8PM during July – August 2011 to minimize impact of transmission outages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29D9750B-10B5-406C-98A7-53EBF3C64436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4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1747" name="TextBox 10"/>
          <p:cNvSpPr txBox="1">
            <a:spLocks noChangeArrowheads="1"/>
          </p:cNvSpPr>
          <p:nvPr/>
        </p:nvSpPr>
        <p:spPr bwMode="auto">
          <a:xfrm>
            <a:off x="150813" y="5715000"/>
            <a:ext cx="88614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One (1) of the 14 SCED non EEA “insecure” constraints</a:t>
            </a:r>
            <a:r>
              <a:rPr lang="en-US" sz="2400" i="1" baseline="30000">
                <a:latin typeface="Calibri" pitchFamily="34" charset="0"/>
              </a:rPr>
              <a:t>1</a:t>
            </a:r>
            <a:r>
              <a:rPr lang="en-US" sz="2400" i="1">
                <a:latin typeface="Calibri" pitchFamily="34" charset="0"/>
              </a:rPr>
              <a:t> were identified by the 5-Year Plan.  Half have no TPIT project identified.</a:t>
            </a:r>
          </a:p>
        </p:txBody>
      </p:sp>
      <p:sp>
        <p:nvSpPr>
          <p:cNvPr id="31750" name="Content Placeholder 2"/>
          <p:cNvSpPr>
            <a:spLocks/>
          </p:cNvSpPr>
          <p:nvPr/>
        </p:nvSpPr>
        <p:spPr bwMode="auto">
          <a:xfrm>
            <a:off x="76200" y="6553200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1200">
                <a:latin typeface="Calibri" pitchFamily="34" charset="0"/>
              </a:rPr>
              <a:t>1) Insecure as described in Protocol Section 6.5.7.1.10 for 30 or more consecutive minutes</a:t>
            </a:r>
          </a:p>
        </p:txBody>
      </p:sp>
      <p:grpSp>
        <p:nvGrpSpPr>
          <p:cNvPr id="31755" name="Group 11"/>
          <p:cNvGrpSpPr>
            <a:grpSpLocks/>
          </p:cNvGrpSpPr>
          <p:nvPr/>
        </p:nvGrpSpPr>
        <p:grpSpPr bwMode="auto">
          <a:xfrm>
            <a:off x="381000" y="1400175"/>
            <a:ext cx="8291513" cy="3857625"/>
            <a:chOff x="240" y="882"/>
            <a:chExt cx="5223" cy="2430"/>
          </a:xfrm>
        </p:grpSpPr>
        <p:sp>
          <p:nvSpPr>
            <p:cNvPr id="31748" name="Content Placeholder 2"/>
            <p:cNvSpPr>
              <a:spLocks/>
            </p:cNvSpPr>
            <p:nvPr/>
          </p:nvSpPr>
          <p:spPr bwMode="auto">
            <a:xfrm>
              <a:off x="240" y="3120"/>
              <a:ext cx="475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 typeface="Arial" charset="0"/>
                <a:buNone/>
              </a:pPr>
              <a:r>
                <a:rPr lang="en-US">
                  <a:latin typeface="Calibri" pitchFamily="34" charset="0"/>
                </a:rPr>
                <a:t>Note: non EEA related overloads in SCED</a:t>
              </a:r>
            </a:p>
          </p:txBody>
        </p:sp>
        <p:pic>
          <p:nvPicPr>
            <p:cNvPr id="31749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0" y="882"/>
              <a:ext cx="5223" cy="2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1" name="Line 8"/>
            <p:cNvSpPr>
              <a:spLocks noChangeShapeType="1"/>
            </p:cNvSpPr>
            <p:nvPr/>
          </p:nvSpPr>
          <p:spPr bwMode="auto">
            <a:xfrm>
              <a:off x="672" y="3312"/>
              <a:ext cx="4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Text Box 10"/>
            <p:cNvSpPr txBox="1">
              <a:spLocks noChangeArrowheads="1"/>
            </p:cNvSpPr>
            <p:nvPr/>
          </p:nvSpPr>
          <p:spPr bwMode="auto">
            <a:xfrm>
              <a:off x="3095" y="1147"/>
              <a:ext cx="562" cy="2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/>
                <a:t>Congestion</a:t>
              </a:r>
            </a:p>
            <a:p>
              <a:pPr algn="ctr">
                <a:spcBef>
                  <a:spcPct val="50000"/>
                </a:spcBef>
              </a:pPr>
              <a:r>
                <a:rPr lang="en-US" sz="1000" b="1"/>
                <a:t>Rent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3200" smtClean="0"/>
              <a:t>How Long Do These Overloads Typically Last?</a:t>
            </a:r>
            <a:br>
              <a:rPr lang="en-US" sz="3200" smtClean="0"/>
            </a:br>
            <a:r>
              <a:rPr lang="en-US" sz="1400" smtClean="0"/>
              <a:t>View of Post Contingency Loading of NW Carrollton – Lake Point 138 kV Line on select SCED Irresolvable Days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9B89D171-5AB9-4167-A2C7-AC78DCE80686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5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2771" name="TextBox 10"/>
          <p:cNvSpPr txBox="1">
            <a:spLocks noChangeArrowheads="1"/>
          </p:cNvSpPr>
          <p:nvPr/>
        </p:nvSpPr>
        <p:spPr bwMode="auto">
          <a:xfrm>
            <a:off x="150813" y="6134100"/>
            <a:ext cx="899318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Post contingency overload duration 2.5X longer than SCED Irresolvable</a:t>
            </a:r>
          </a:p>
        </p:txBody>
      </p:sp>
      <p:pic>
        <p:nvPicPr>
          <p:cNvPr id="32772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" y="692150"/>
            <a:ext cx="407670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692150"/>
            <a:ext cx="407670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" y="3352800"/>
            <a:ext cx="407670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3900" y="3352800"/>
            <a:ext cx="4076700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533400"/>
          </a:xfrm>
        </p:spPr>
        <p:txBody>
          <a:bodyPr/>
          <a:lstStyle/>
          <a:p>
            <a:pPr eaLnBrk="1" hangingPunct="1"/>
            <a:r>
              <a:rPr lang="en-US" sz="3100" smtClean="0"/>
              <a:t>Are There Process Improvements That Can Help?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A95633DB-9B19-4710-94BF-E0F0249E352D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6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3795" name="TextBox 10"/>
          <p:cNvSpPr txBox="1">
            <a:spLocks noChangeArrowheads="1"/>
          </p:cNvSpPr>
          <p:nvPr/>
        </p:nvSpPr>
        <p:spPr bwMode="auto">
          <a:xfrm>
            <a:off x="150813" y="5835650"/>
            <a:ext cx="88614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Of the 26 transmission upgrades recommended by the 5-Year Plan for summer 2011, few were implemented due to process barriers</a:t>
            </a:r>
          </a:p>
        </p:txBody>
      </p:sp>
      <p:pic>
        <p:nvPicPr>
          <p:cNvPr id="3380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7425" y="682625"/>
            <a:ext cx="6873875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2"/>
          <p:cNvSpPr>
            <a:spLocks noGrp="1"/>
          </p:cNvSpPr>
          <p:nvPr>
            <p:ph type="title" idx="4294967295"/>
          </p:nvPr>
        </p:nvSpPr>
        <p:spPr>
          <a:xfrm>
            <a:off x="152400" y="228600"/>
            <a:ext cx="8991600" cy="715963"/>
          </a:xfrm>
        </p:spPr>
        <p:txBody>
          <a:bodyPr/>
          <a:lstStyle/>
          <a:p>
            <a:r>
              <a:rPr lang="en-US" sz="3000" b="1" smtClean="0"/>
              <a:t>Are There Some Process Improvements That Can Help?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903288"/>
            <a:ext cx="8229600" cy="4525962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z="2200" b="1" smtClean="0"/>
              <a:t>Timely 5-Year Plan </a:t>
            </a:r>
            <a:r>
              <a:rPr lang="en-US" sz="2200" smtClean="0"/>
              <a:t>– Establish an earlier, consistent publishing date for the 5-year plan.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The 2010 5-Year Plan was published in March 2011.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17 of 26 projects needed by summer 2011 had been newly identified in the 2010 Plan.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z="2200" b="1" smtClean="0"/>
              <a:t>Optimize RPG Review Process </a:t>
            </a:r>
            <a:r>
              <a:rPr lang="en-US" sz="2200" smtClean="0"/>
              <a:t>– Streamline RPG approval process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RPG review was required for many of the aforementioned projects (6-9 month delay)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Exempt all 5-Year Plan ‘reliability’ endorsed projects costing less than $50 million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Grant ‘urgent’ RPG review of all remaining projects with a need date of less than 36 months.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z="2200" b="1" smtClean="0"/>
              <a:t>Facilitate RAP Development </a:t>
            </a:r>
            <a:r>
              <a:rPr lang="en-US" sz="2200" smtClean="0"/>
              <a:t>– Clarify assignment of responsibility for RAP development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No clear linkage of RAP recommendation in 5-Year Plan to implementation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sz="200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sz="2600" smtClean="0"/>
          </a:p>
        </p:txBody>
      </p:sp>
      <p:sp>
        <p:nvSpPr>
          <p:cNvPr id="5" name="Rectangle 4"/>
          <p:cNvSpPr/>
          <p:nvPr/>
        </p:nvSpPr>
        <p:spPr>
          <a:xfrm>
            <a:off x="228600" y="5697538"/>
            <a:ext cx="8610600" cy="8556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381000" y="5667375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Calibri" pitchFamily="34" charset="0"/>
              </a:rPr>
              <a:t>These suggested improvements can be reviewed further in the ad-hoc ROS task force.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601913"/>
            <a:ext cx="9144000" cy="1476375"/>
          </a:xfrm>
        </p:spPr>
        <p:txBody>
          <a:bodyPr/>
          <a:lstStyle/>
          <a:p>
            <a:pPr eaLnBrk="1" hangingPunct="1"/>
            <a:r>
              <a:rPr lang="en-US" sz="3200" smtClean="0"/>
              <a:t>Appendix</a:t>
            </a:r>
            <a:endParaRPr lang="en-US" sz="1600" i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85248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3200" smtClean="0"/>
              <a:t>Operational Exposure During August 2011 EEAs </a:t>
            </a:r>
            <a:r>
              <a:rPr lang="en-US" sz="1400" smtClean="0"/>
              <a:t>Review of Sample Post Contingency Loading During August 2011 EEA Events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5532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E1EA871F-4810-44E2-8BC7-073610C30B79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9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8916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3" y="762000"/>
            <a:ext cx="43894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505200"/>
            <a:ext cx="43894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ounded Rectangle 19"/>
          <p:cNvSpPr/>
          <p:nvPr/>
        </p:nvSpPr>
        <p:spPr>
          <a:xfrm>
            <a:off x="609600" y="6324600"/>
            <a:ext cx="533400" cy="4572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8919" name="Picture 7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1188" y="3543300"/>
            <a:ext cx="43894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38650" y="744538"/>
            <a:ext cx="43894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2829</TotalTime>
  <Words>607</Words>
  <Application>Microsoft Office PowerPoint</Application>
  <PresentationFormat>On-screen Show (4:3)</PresentationFormat>
  <Paragraphs>69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Arial Black</vt:lpstr>
      <vt:lpstr>Times New Roman</vt:lpstr>
      <vt:lpstr>Office Theme</vt:lpstr>
      <vt:lpstr>Custom Design</vt:lpstr>
      <vt:lpstr>Custom Design</vt:lpstr>
      <vt:lpstr>Potential Planning &amp; Operations Enhancements  Luminant Energy   </vt:lpstr>
      <vt:lpstr>Slide 2</vt:lpstr>
      <vt:lpstr>Operational Exposure During August 2011 EEAs Review of Sample Post Contingency Loading During August 2011 EEA Events</vt:lpstr>
      <vt:lpstr>Is the 5-Yr Plan Already Identifying These Issues? Examining data from 2PM to 8PM during July – August 2011 to minimize impact of transmission outages</vt:lpstr>
      <vt:lpstr>How Long Do These Overloads Typically Last? View of Post Contingency Loading of NW Carrollton – Lake Point 138 kV Line on select SCED Irresolvable Days</vt:lpstr>
      <vt:lpstr>Are There Process Improvements That Can Help?</vt:lpstr>
      <vt:lpstr>Are There Some Process Improvements That Can Help?</vt:lpstr>
      <vt:lpstr>Appendix</vt:lpstr>
      <vt:lpstr>Operational Exposure During August 2011 EEAs Review of Sample Post Contingency Loading During August 2011 EEA Events</vt:lpstr>
      <vt:lpstr>Slide 10</vt:lpstr>
      <vt:lpstr>How Long Do These Overloads Typically Last?</vt:lpstr>
      <vt:lpstr>Slide 12</vt:lpstr>
    </vt:vector>
  </TitlesOfParts>
  <Company>EFH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RDE</dc:creator>
  <cp:lastModifiedBy>Shannon Caraway</cp:lastModifiedBy>
  <cp:revision>116</cp:revision>
  <dcterms:created xsi:type="dcterms:W3CDTF">2011-09-19T19:45:45Z</dcterms:created>
  <dcterms:modified xsi:type="dcterms:W3CDTF">2011-11-07T22:12:02Z</dcterms:modified>
</cp:coreProperties>
</file>