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</p:sldMasterIdLst>
  <p:notesMasterIdLst>
    <p:notesMasterId r:id="rId5"/>
  </p:notesMasterIdLst>
  <p:handoutMasterIdLst>
    <p:handoutMasterId r:id="rId6"/>
  </p:handoutMasterIdLst>
  <p:sldIdLst>
    <p:sldId id="913" r:id="rId2"/>
    <p:sldId id="1181" r:id="rId3"/>
    <p:sldId id="1182" r:id="rId4"/>
  </p:sldIdLst>
  <p:sldSz cx="9144000" cy="6858000" type="screen4x3"/>
  <p:notesSz cx="68580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R Spangler" initials="" lastIdx="1" clrIdx="0"/>
  <p:cmAuthor id="1" name="jayson" initials="j" lastIdx="8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3333FF"/>
    <a:srgbClr val="BBE0E3"/>
    <a:srgbClr val="66CCFF"/>
    <a:srgbClr val="0000CC"/>
    <a:srgbClr val="95CE7E"/>
    <a:srgbClr val="008080"/>
    <a:srgbClr val="89A4A7"/>
    <a:srgbClr val="000000"/>
    <a:srgbClr val="FFFF80"/>
    <a:srgbClr val="D9D9D9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460" autoAdjust="0"/>
    <p:restoredTop sz="70460" autoAdjust="0"/>
  </p:normalViewPr>
  <p:slideViewPr>
    <p:cSldViewPr>
      <p:cViewPr varScale="1">
        <p:scale>
          <a:sx n="105" d="100"/>
          <a:sy n="105" d="100"/>
        </p:scale>
        <p:origin x="-222" y="-96"/>
      </p:cViewPr>
      <p:guideLst>
        <p:guide orient="horz" pos="4224"/>
        <p:guide pos="1536"/>
      </p:guideLst>
    </p:cSldViewPr>
  </p:slideViewPr>
  <p:outlineViewPr>
    <p:cViewPr>
      <p:scale>
        <a:sx n="33" d="100"/>
        <a:sy n="33" d="100"/>
      </p:scale>
      <p:origin x="0" y="1233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commentAuthors" Target="comment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11" Type="http://schemas.openxmlformats.org/officeDocument/2006/relationships/tableStyles" Target="tableStyles.xml"/><Relationship Id="rId5" Type="http://schemas.openxmlformats.org/officeDocument/2006/relationships/notesMaster" Target="notesMasters/notesMaster1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71598" cy="465445"/>
          </a:xfrm>
          <a:prstGeom prst="rect">
            <a:avLst/>
          </a:prstGeom>
        </p:spPr>
        <p:txBody>
          <a:bodyPr vert="horz" lIns="93167" tIns="46584" rIns="93167" bIns="46584" rtlCol="0"/>
          <a:lstStyle>
            <a:lvl1pPr algn="l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888" y="1"/>
            <a:ext cx="2971598" cy="465445"/>
          </a:xfrm>
          <a:prstGeom prst="rect">
            <a:avLst/>
          </a:prstGeom>
        </p:spPr>
        <p:txBody>
          <a:bodyPr vert="horz" lIns="93167" tIns="46584" rIns="93167" bIns="46584" rtlCol="0"/>
          <a:lstStyle>
            <a:lvl1pPr algn="r">
              <a:defRPr sz="1200"/>
            </a:lvl1pPr>
          </a:lstStyle>
          <a:p>
            <a:pPr>
              <a:defRPr/>
            </a:pPr>
            <a:fld id="{11017BCC-E6BE-4940-81FD-1E03ACFA3727}" type="datetimeFigureOut">
              <a:rPr lang="en-US"/>
              <a:pPr>
                <a:defRPr/>
              </a:pPr>
              <a:t>10/27/2011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395"/>
            <a:ext cx="2971598" cy="465445"/>
          </a:xfrm>
          <a:prstGeom prst="rect">
            <a:avLst/>
          </a:prstGeom>
        </p:spPr>
        <p:txBody>
          <a:bodyPr vert="horz" lIns="93167" tIns="46584" rIns="93167" bIns="46584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888" y="8829395"/>
            <a:ext cx="2971598" cy="465445"/>
          </a:xfrm>
          <a:prstGeom prst="rect">
            <a:avLst/>
          </a:prstGeom>
        </p:spPr>
        <p:txBody>
          <a:bodyPr vert="horz" lIns="93167" tIns="46584" rIns="93167" bIns="46584" rtlCol="0" anchor="b"/>
          <a:lstStyle>
            <a:lvl1pPr algn="r">
              <a:defRPr sz="1200"/>
            </a:lvl1pPr>
          </a:lstStyle>
          <a:p>
            <a:pPr>
              <a:defRPr/>
            </a:pPr>
            <a:fld id="{38093490-9912-4A9F-A4BD-92AC078B652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80448853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971598" cy="4654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7" tIns="46584" rIns="93167" bIns="46584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888" y="1"/>
            <a:ext cx="2971598" cy="4654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7" tIns="46584" rIns="93167" bIns="46584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049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6104" y="4415479"/>
            <a:ext cx="5485794" cy="4184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7" tIns="46584" rIns="93167" bIns="4658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9395"/>
            <a:ext cx="2971598" cy="4654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7" tIns="46584" rIns="93167" bIns="46584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888" y="8829395"/>
            <a:ext cx="2971598" cy="4654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7" tIns="46584" rIns="93167" bIns="46584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28BAD4CB-4874-491C-9927-15050B987E1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01454888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>
              <a:latin typeface="Arial" charset="0"/>
            </a:endParaRPr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9A459D8-30E1-42C2-A229-3C3DDFB44C5D}" type="slidenum">
              <a:rPr lang="en-US" smtClean="0">
                <a:latin typeface="Arial" charset="0"/>
              </a:rPr>
              <a:pPr/>
              <a:t>1</a:t>
            </a:fld>
            <a:endParaRPr lang="en-US" dirty="0" smtClean="0">
              <a:latin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logo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304800"/>
            <a:ext cx="1295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634365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tx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6276975" cy="476250"/>
          </a:xfrm>
        </p:spPr>
        <p:txBody>
          <a:bodyPr/>
          <a:lstStyle>
            <a:lvl1pPr>
              <a:defRPr sz="18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dirty="0" smtClean="0"/>
              <a:t>19 October 2010</a:t>
            </a:r>
            <a:endParaRPr lang="en-US" dirty="0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2333625" y="5067300"/>
            <a:ext cx="6276975" cy="419100"/>
          </a:xfrm>
        </p:spPr>
        <p:txBody>
          <a:bodyPr/>
          <a:lstStyle>
            <a:lvl1pPr algn="l">
              <a:defRPr sz="18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dirty="0" smtClean="0"/>
              <a:t>ERCOT Board of Directors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0C0548-1196-45CA-9265-FFC2E4480E0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ERCOT Board of Directors</a:t>
            </a:r>
            <a:endParaRPr lang="en-US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19 October 2010</a:t>
            </a:r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C60E7B-99BA-4EE9-ACF2-1FB700CF708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ERCOT Board of Directors</a:t>
            </a:r>
            <a:endParaRPr lang="en-US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19 October 2010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8B1003-FEF6-4A79-8E06-50505995D10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ERCOT Board of Directors</a:t>
            </a:r>
            <a:endParaRPr lang="en-US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19 October 2010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D73E1D-2175-476C-95F0-DD1F0D7F2BA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ERCOT Board of Directors</a:t>
            </a:r>
            <a:endParaRPr lang="en-US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19 October 2010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271F08-685E-439E-A5F9-EF10C2F8F6D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ERCOT Board of Directors</a:t>
            </a:r>
            <a:endParaRPr lang="en-US" dirty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19 October 2010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0EAF47-AC5B-4501-9EA4-A019C7C6877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ERCOT Board of Directors</a:t>
            </a:r>
            <a:endParaRPr lang="en-US" dirty="0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19 October 2010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B89698-008F-44BB-A01B-2E99281A2F2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ERCOT Board of Directors</a:t>
            </a:r>
            <a:endParaRPr lang="en-US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19 October 2010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95C91E-37DF-45B9-9897-085381BDD85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ERCOT Board of Directors</a:t>
            </a:r>
            <a:endParaRPr lang="en-US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19 October 2010</a:t>
            </a:r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A64BAB-08A7-4E89-AEF0-03245923B63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ERCOT Board of Directors</a:t>
            </a:r>
            <a:endParaRPr lang="en-US" dirty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19 October 2010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1F8CA8-B961-4746-9A15-77849F7A9E2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ERCOT Board of Directors</a:t>
            </a:r>
            <a:endParaRPr lang="en-US" dirty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19 October 2010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BD168529-E4D5-4C6E-9173-CACF75B4B8D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23559" name="Rectangle 7"/>
          <p:cNvSpPr>
            <a:spLocks noChangeArrowheads="1"/>
          </p:cNvSpPr>
          <p:nvPr userDrawn="1"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pic>
        <p:nvPicPr>
          <p:cNvPr id="1029" name="Picture 8" descr="logo_C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3500" y="6289675"/>
            <a:ext cx="854075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r>
              <a:rPr lang="en-US" dirty="0" smtClean="0"/>
              <a:t>ERCOT Business Integration</a:t>
            </a:r>
            <a:endParaRPr lang="en-US" dirty="0"/>
          </a:p>
        </p:txBody>
      </p:sp>
      <p:sp>
        <p:nvSpPr>
          <p:cNvPr id="23563" name="Line 11"/>
          <p:cNvSpPr>
            <a:spLocks noChangeShapeType="1"/>
          </p:cNvSpPr>
          <p:nvPr userDrawn="1"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r>
              <a:rPr lang="en-US" dirty="0" smtClean="0"/>
              <a:t>November 2010</a:t>
            </a:r>
            <a:endParaRPr lang="en-US" dirty="0"/>
          </a:p>
        </p:txBody>
      </p:sp>
      <p:sp>
        <p:nvSpPr>
          <p:cNvPr id="23564" name="Line 12"/>
          <p:cNvSpPr>
            <a:spLocks noChangeShapeType="1"/>
          </p:cNvSpPr>
          <p:nvPr userDrawn="1"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23565" name="Rectangle 13"/>
          <p:cNvSpPr>
            <a:spLocks noChangeArrowheads="1"/>
          </p:cNvSpPr>
          <p:nvPr/>
        </p:nvSpPr>
        <p:spPr bwMode="auto">
          <a:xfrm>
            <a:off x="3429000" y="647700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fld id="{7364692B-A5FB-48FB-81AD-27499ADF5686}" type="slidenum">
              <a:rPr lang="en-US" sz="1200"/>
              <a:pPr algn="ctr">
                <a:defRPr/>
              </a:pPr>
              <a:t>‹#›</a:t>
            </a:fld>
            <a:endParaRPr 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0" r:id="rId3"/>
    <p:sldLayoutId id="2147483659" r:id="rId4"/>
    <p:sldLayoutId id="2147483658" r:id="rId5"/>
    <p:sldLayoutId id="2147483657" r:id="rId6"/>
    <p:sldLayoutId id="2147483656" r:id="rId7"/>
    <p:sldLayoutId id="2147483655" r:id="rId8"/>
    <p:sldLayoutId id="2147483654" r:id="rId9"/>
    <p:sldLayoutId id="2147483653" r:id="rId10"/>
    <p:sldLayoutId id="2147483652" r:id="rId11"/>
  </p:sldLayoutIdLst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381000" y="3886200"/>
            <a:ext cx="8382000" cy="1219200"/>
          </a:xfrm>
        </p:spPr>
        <p:txBody>
          <a:bodyPr/>
          <a:lstStyle/>
          <a:p>
            <a:pPr algn="ctr" eaLnBrk="1" hangingPunct="1">
              <a:spcBef>
                <a:spcPts val="0"/>
              </a:spcBef>
            </a:pPr>
            <a:r>
              <a:rPr lang="en-US" sz="1800" b="1" dirty="0" smtClean="0"/>
              <a:t>TAC</a:t>
            </a:r>
            <a:endParaRPr lang="en-US" sz="1800" b="1" dirty="0" smtClean="0"/>
          </a:p>
          <a:p>
            <a:pPr algn="ctr" eaLnBrk="1" hangingPunct="1">
              <a:spcBef>
                <a:spcPts val="0"/>
              </a:spcBef>
            </a:pPr>
            <a:r>
              <a:rPr lang="en-US" sz="1800" b="1" dirty="0" smtClean="0"/>
              <a:t>November 3, </a:t>
            </a:r>
            <a:r>
              <a:rPr lang="en-US" sz="1800" b="1" dirty="0" smtClean="0"/>
              <a:t>2011</a:t>
            </a:r>
          </a:p>
        </p:txBody>
      </p:sp>
      <p:sp>
        <p:nvSpPr>
          <p:cNvPr id="5122" name="Rectangle 18"/>
          <p:cNvSpPr>
            <a:spLocks noGrp="1" noChangeArrowheads="1"/>
          </p:cNvSpPr>
          <p:nvPr>
            <p:ph type="ctrTitle"/>
          </p:nvPr>
        </p:nvSpPr>
        <p:spPr>
          <a:xfrm>
            <a:off x="1600200" y="2038350"/>
            <a:ext cx="6477000" cy="1238250"/>
          </a:xfrm>
        </p:spPr>
        <p:txBody>
          <a:bodyPr/>
          <a:lstStyle/>
          <a:p>
            <a:pPr algn="ctr" eaLnBrk="1" hangingPunct="1"/>
            <a:r>
              <a:rPr lang="en-US" sz="2400" dirty="0" smtClean="0"/>
              <a:t>TAC Annual Review of Protocol Defined Parameters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TAC Annual Review of Protocol Defined Parameters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85800"/>
            <a:ext cx="9144000" cy="5562600"/>
          </a:xfrm>
        </p:spPr>
        <p:txBody>
          <a:bodyPr/>
          <a:lstStyle/>
          <a:p>
            <a:pPr marL="568325">
              <a:buNone/>
            </a:pPr>
            <a:r>
              <a:rPr lang="en-US" sz="1600" dirty="0" smtClean="0"/>
              <a:t>Item (1)(a)(iii) of Protocol Section 7.5.5.3</a:t>
            </a:r>
            <a:r>
              <a:rPr lang="en-US" sz="1600" dirty="0" smtClean="0"/>
              <a:t>, Auction </a:t>
            </a:r>
            <a:r>
              <a:rPr lang="en-US" sz="1600" dirty="0" smtClean="0"/>
              <a:t>Process, states:</a:t>
            </a:r>
            <a:endParaRPr lang="en-US" sz="1600" dirty="0" smtClean="0"/>
          </a:p>
          <a:p>
            <a:pPr lvl="1"/>
            <a:r>
              <a:rPr lang="en-US" sz="1600" dirty="0" smtClean="0"/>
              <a:t>The additional credit requirement for all awarded PTP Obligations, which is $A per MW per hour, plus the absolute value of the PTP Obligation bid price multiplied by M. The values of A and M Shall be posted on the MIS Public Area. </a:t>
            </a:r>
            <a:r>
              <a:rPr lang="en-US" sz="1600" u="sng" dirty="0" smtClean="0"/>
              <a:t>TAC shall review these values at least annually and may recommend, to the ERCOT Board, changes to these values </a:t>
            </a:r>
            <a:r>
              <a:rPr lang="en-US" sz="1600" dirty="0" smtClean="0"/>
              <a:t>that become effective at least 30 days prior to a monthly CRR Auction and 60 days prior to an annual CRR Auction. Any changes to these values shall be posted on the MIS Public Area within </a:t>
            </a:r>
            <a:r>
              <a:rPr lang="en-US" sz="1600" dirty="0" smtClean="0"/>
              <a:t>three </a:t>
            </a:r>
            <a:r>
              <a:rPr lang="en-US" sz="1600" dirty="0" smtClean="0"/>
              <a:t>Business Days of ERCOT Board approval</a:t>
            </a:r>
            <a:r>
              <a:rPr lang="en-US" sz="1600" dirty="0" smtClean="0"/>
              <a:t>.</a:t>
            </a:r>
          </a:p>
          <a:p>
            <a:pPr>
              <a:buNone/>
            </a:pPr>
            <a:endParaRPr lang="en-US" sz="800" dirty="0" smtClean="0"/>
          </a:p>
          <a:p>
            <a:pPr marL="568325">
              <a:buNone/>
            </a:pPr>
            <a:r>
              <a:rPr lang="en-US" sz="1600" dirty="0" smtClean="0"/>
              <a:t>Protocol Section </a:t>
            </a:r>
            <a:r>
              <a:rPr lang="en-US" sz="1600" dirty="0" smtClean="0"/>
              <a:t>16.11.4.5, Determination of the Counter-Party Future Credit </a:t>
            </a:r>
            <a:r>
              <a:rPr lang="en-US" sz="1600" dirty="0" smtClean="0"/>
              <a:t>Exposure</a:t>
            </a:r>
            <a:r>
              <a:rPr lang="en-US" sz="1600" dirty="0" smtClean="0"/>
              <a:t>, states:</a:t>
            </a:r>
          </a:p>
          <a:p>
            <a:pPr lvl="1"/>
            <a:r>
              <a:rPr lang="en-US" sz="1600" dirty="0" smtClean="0"/>
              <a:t>The </a:t>
            </a:r>
            <a:r>
              <a:rPr lang="en-US" sz="1600" dirty="0" smtClean="0"/>
              <a:t>parameters to determine ACPE (X and Y) shall be posted on the MIS Public Area. The Technical Advisory Committee (</a:t>
            </a:r>
            <a:r>
              <a:rPr lang="en-US" sz="1600" u="sng" dirty="0" smtClean="0"/>
              <a:t>TAC) shall review these values at least annually and may recommend to the ERCOT Board changes to these values</a:t>
            </a:r>
            <a:r>
              <a:rPr lang="en-US" sz="1600" dirty="0" smtClean="0"/>
              <a:t>. If changes to these values are approved by the ERCOT Board, such revised values shall be posted on the MIS Public Area within three Business Days of ERCOT Board approval</a:t>
            </a:r>
            <a:r>
              <a:rPr lang="en-US" sz="1600" dirty="0" smtClean="0"/>
              <a:t>.</a:t>
            </a:r>
          </a:p>
          <a:p>
            <a:pPr marL="460375">
              <a:buNone/>
            </a:pPr>
            <a:r>
              <a:rPr lang="en-US" sz="1600" dirty="0" smtClean="0"/>
              <a:t>Current </a:t>
            </a:r>
            <a:r>
              <a:rPr lang="en-US" sz="1600" dirty="0" smtClean="0"/>
              <a:t>values</a:t>
            </a:r>
          </a:p>
          <a:p>
            <a:pPr marL="460375">
              <a:buNone/>
            </a:pPr>
            <a:r>
              <a:rPr lang="en-US" sz="1600" b="0" dirty="0" smtClean="0"/>
              <a:t>A  = $0.75 and M = 0</a:t>
            </a:r>
          </a:p>
          <a:p>
            <a:pPr marL="460375">
              <a:buNone/>
            </a:pPr>
            <a:r>
              <a:rPr lang="en-US" sz="1600" b="0" dirty="0" smtClean="0"/>
              <a:t>X = $1.00 and Y = $1.50</a:t>
            </a:r>
          </a:p>
          <a:p>
            <a:pPr marL="460375">
              <a:buNone/>
            </a:pPr>
            <a:r>
              <a:rPr lang="en-US" sz="1600" dirty="0" smtClean="0"/>
              <a:t>Values reviewed at 10/26/11 CWG/MCWG Meeting.  </a:t>
            </a:r>
          </a:p>
          <a:p>
            <a:pPr marL="460375">
              <a:buNone/>
            </a:pPr>
            <a:r>
              <a:rPr lang="en-US" sz="1600" dirty="0" smtClean="0"/>
              <a:t>Item is scheduled for November WMS and recommendation will be made to December TAC.</a:t>
            </a:r>
            <a:endParaRPr lang="en-US" sz="160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TAC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November 3, 2011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TAC Annual Review of Protocol Defined Parameters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85800"/>
            <a:ext cx="9144000" cy="5562600"/>
          </a:xfrm>
        </p:spPr>
        <p:txBody>
          <a:bodyPr/>
          <a:lstStyle/>
          <a:p>
            <a:pPr marL="568325">
              <a:buNone/>
            </a:pPr>
            <a:r>
              <a:rPr lang="en-US" sz="1600" dirty="0" smtClean="0"/>
              <a:t>Item (8) of Protocol Section 3.8</a:t>
            </a:r>
            <a:r>
              <a:rPr lang="en-US" sz="1600" dirty="0" smtClean="0"/>
              <a:t>, </a:t>
            </a:r>
            <a:r>
              <a:rPr lang="en-US" sz="1600" dirty="0" smtClean="0"/>
              <a:t>Auction </a:t>
            </a:r>
            <a:r>
              <a:rPr lang="en-US" sz="1600" dirty="0" smtClean="0"/>
              <a:t>Process, states:</a:t>
            </a:r>
            <a:endParaRPr lang="en-US" sz="1600" dirty="0" smtClean="0"/>
          </a:p>
          <a:p>
            <a:pPr lvl="1"/>
            <a:r>
              <a:rPr lang="en-US" sz="1600" dirty="0" smtClean="0"/>
              <a:t>If a QSGR comes On-Line as a result of a Base Point less than its COP LSL, the QSE representing the QSGR may request a manual override from the ERCOT Operator within the first ten minutes after the SCED time stamp, and the ERCOT Operator shall set the Low Dispatch Limit (LDL) to a level greater than or equal to the COP LSL; the energy produced shall be settled pursuant to Section 6.6.9, Emergency Operations Settlement. If the manual override is requested, the first q consecutive Settlement Intervals beginning with the Settlement Interval in which the Base Point less than the QSGR’s COP LSL is given shall be settled pursuant to Section 6.6.9. </a:t>
            </a:r>
            <a:r>
              <a:rPr lang="en-US" sz="1600" u="sng" dirty="0" smtClean="0"/>
              <a:t>The value of q shall be reviewed at least annually by TAC. </a:t>
            </a:r>
            <a:r>
              <a:rPr lang="en-US" sz="1600" dirty="0" smtClean="0"/>
              <a:t>The value of q shall be provided to the market via Market Notice within three Business Days after a TAC approval of a change in value and the new value shall be effective on the first day of the next month. Following a SCED QSGR deployment, the QSGR is expected to follow the SCED Base Points</a:t>
            </a:r>
            <a:r>
              <a:rPr lang="en-US" sz="1600" dirty="0" smtClean="0"/>
              <a:t>.</a:t>
            </a:r>
            <a:endParaRPr lang="en-US" sz="800" dirty="0" smtClean="0"/>
          </a:p>
          <a:p>
            <a:pPr marL="460375">
              <a:buNone/>
            </a:pPr>
            <a:endParaRPr lang="en-US" sz="1600" dirty="0" smtClean="0"/>
          </a:p>
          <a:p>
            <a:pPr marL="460375">
              <a:buNone/>
            </a:pPr>
            <a:r>
              <a:rPr lang="en-US" sz="1600" dirty="0" smtClean="0"/>
              <a:t>Current value of q = 2</a:t>
            </a:r>
            <a:endParaRPr lang="en-US" sz="1600" dirty="0" smtClean="0"/>
          </a:p>
          <a:p>
            <a:pPr marL="460375">
              <a:buNone/>
            </a:pPr>
            <a:endParaRPr lang="en-US" sz="1600" dirty="0" smtClean="0"/>
          </a:p>
          <a:p>
            <a:pPr marL="460375">
              <a:buNone/>
            </a:pPr>
            <a:r>
              <a:rPr lang="en-US" sz="1600" dirty="0" smtClean="0"/>
              <a:t>October WMS requested QMWG to review and report back to November WMS.</a:t>
            </a:r>
            <a:endParaRPr lang="en-US" sz="1600" dirty="0" smtClean="0"/>
          </a:p>
          <a:p>
            <a:pPr marL="460375">
              <a:buNone/>
            </a:pPr>
            <a:r>
              <a:rPr lang="en-US" sz="1600" dirty="0" smtClean="0"/>
              <a:t>Item is scheduled for November WMS and recommendation will be made to December TAC.</a:t>
            </a:r>
            <a:endParaRPr lang="en-US" sz="160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TAC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November 3, 2011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44793</TotalTime>
  <Words>543</Words>
  <Application>Microsoft Office PowerPoint</Application>
  <PresentationFormat>On-screen Show (4:3)</PresentationFormat>
  <Paragraphs>27</Paragraphs>
  <Slides>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Custom Design</vt:lpstr>
      <vt:lpstr>TAC Annual Review of Protocol Defined Parameters</vt:lpstr>
      <vt:lpstr>TAC Annual Review of Protocol Defined Parameters</vt:lpstr>
      <vt:lpstr>TAC Annual Review of Protocol Defined Parameters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Instructions</dc:title>
  <dc:creator>Jim Bohart</dc:creator>
  <cp:lastModifiedBy>110311 TAC</cp:lastModifiedBy>
  <cp:revision>2233</cp:revision>
  <dcterms:created xsi:type="dcterms:W3CDTF">2005-04-21T14:28:35Z</dcterms:created>
  <dcterms:modified xsi:type="dcterms:W3CDTF">2011-10-27T20:42:52Z</dcterms:modified>
</cp:coreProperties>
</file>