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372" r:id="rId2"/>
    <p:sldId id="302" r:id="rId3"/>
    <p:sldId id="382" r:id="rId4"/>
    <p:sldId id="374" r:id="rId5"/>
    <p:sldId id="376" r:id="rId6"/>
    <p:sldId id="380" r:id="rId7"/>
    <p:sldId id="381" r:id="rId8"/>
    <p:sldId id="327" r:id="rId9"/>
    <p:sldId id="385" r:id="rId10"/>
    <p:sldId id="386" r:id="rId11"/>
  </p:sldIdLst>
  <p:sldSz cx="9144000" cy="6858000" type="screen4x3"/>
  <p:notesSz cx="7010400" cy="9296400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Troy Anderson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dirty="0" smtClean="0">
                <a:latin typeface="+mn-lt"/>
              </a:rPr>
              <a:t>ERCOT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Enterprise Project Portfolio Management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October 20,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Portfolio – </a:t>
            </a:r>
            <a:r>
              <a:rPr lang="en-US" sz="1800" dirty="0" smtClean="0"/>
              <a:t>Multi-Year PPL and 2012 Release Plan</a:t>
            </a:r>
            <a:endParaRPr lang="en-US" sz="1800" dirty="0" smtClean="0"/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340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In August, the Board approved 2012 project funding in the amount of $15M</a:t>
            </a:r>
            <a:endParaRPr lang="en-US" sz="1800" dirty="0" smtClean="0"/>
          </a:p>
          <a:p>
            <a:pPr lvl="1" eaLnBrk="1" hangingPunct="1"/>
            <a:r>
              <a:rPr lang="en-US" sz="1600" dirty="0" smtClean="0"/>
              <a:t>The supporting PPL materials included project forecasts for 2012-2014</a:t>
            </a:r>
          </a:p>
          <a:p>
            <a:pPr lvl="1" eaLnBrk="1" hangingPunct="1"/>
            <a:r>
              <a:rPr lang="en-US" sz="1600" dirty="0" smtClean="0"/>
              <a:t>The PPL format is being changed to accommodate a multi-year view</a:t>
            </a:r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sz="1800" dirty="0" smtClean="0"/>
              <a:t>Also in progress is a forecast of project implementations in 2012</a:t>
            </a:r>
          </a:p>
          <a:p>
            <a:pPr lvl="1" eaLnBrk="1" hangingPunct="1"/>
            <a:r>
              <a:rPr lang="en-US" sz="1600" dirty="0" smtClean="0"/>
              <a:t>6 releases (1 every other month)</a:t>
            </a:r>
          </a:p>
          <a:p>
            <a:pPr lvl="2" eaLnBrk="1" hangingPunct="1"/>
            <a:r>
              <a:rPr lang="en-US" sz="1400" dirty="0" smtClean="0"/>
              <a:t>Occasional off-cycle releases when necessary</a:t>
            </a:r>
            <a:endParaRPr lang="en-US" sz="1400" dirty="0" smtClean="0"/>
          </a:p>
          <a:p>
            <a:pPr lvl="1" eaLnBrk="1" hangingPunct="1"/>
            <a:r>
              <a:rPr lang="en-US" sz="1600" dirty="0" smtClean="0"/>
              <a:t>Includes projects forecasted on the Board-approved PPL… plus…</a:t>
            </a:r>
          </a:p>
          <a:p>
            <a:pPr lvl="1" eaLnBrk="1" hangingPunct="1"/>
            <a:r>
              <a:rPr lang="en-US" sz="1600" dirty="0" smtClean="0"/>
              <a:t>Revision Requests approved in the stakeholder process since August</a:t>
            </a:r>
          </a:p>
          <a:p>
            <a:pPr lvl="2" eaLnBrk="1" hangingPunct="1"/>
            <a:r>
              <a:rPr lang="en-US" sz="1400" dirty="0" smtClean="0"/>
              <a:t>17 NPRRs and 1 SCR</a:t>
            </a:r>
          </a:p>
          <a:p>
            <a:pPr lvl="1" eaLnBrk="1" hangingPunct="1"/>
            <a:r>
              <a:rPr lang="en-US" sz="1600" dirty="0" smtClean="0"/>
              <a:t>Projects in the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2012 release will be initiating in November/December</a:t>
            </a:r>
          </a:p>
          <a:p>
            <a:pPr lvl="2" eaLnBrk="1" hangingPunct="1"/>
            <a:endParaRPr lang="en-US" sz="1400" dirty="0" smtClean="0"/>
          </a:p>
          <a:p>
            <a:pPr eaLnBrk="1" hangingPunct="1"/>
            <a:r>
              <a:rPr lang="en-US" sz="1800" dirty="0" smtClean="0"/>
              <a:t>The new PPL and release plan will be presented to PRS in November</a:t>
            </a:r>
          </a:p>
          <a:p>
            <a:pPr lvl="1" eaLnBrk="1" hangingPunct="1"/>
            <a:r>
              <a:rPr lang="en-US" sz="1600" dirty="0" smtClean="0"/>
              <a:t>Resourc</a:t>
            </a:r>
            <a:r>
              <a:rPr lang="en-US" sz="1600" dirty="0" smtClean="0"/>
              <a:t>e availability analysis currently underway</a:t>
            </a:r>
          </a:p>
          <a:p>
            <a:pPr lvl="1" eaLnBrk="1" hangingPunct="1"/>
            <a:endParaRPr lang="en-US" sz="1600" dirty="0"/>
          </a:p>
          <a:p>
            <a:pPr eaLnBrk="1" hangingPunct="1"/>
            <a:r>
              <a:rPr lang="en-US" sz="1800" dirty="0" smtClean="0"/>
              <a:t>An added benefit to the multi-year PPL is that the yearly project prioritization process should become a confirmation of what is planned for the upcoming year (rather than the current bottom up approach)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6142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  <a:defRPr/>
            </a:pPr>
            <a:r>
              <a:rPr lang="en-US" sz="1800" dirty="0" smtClean="0"/>
              <a:t>2011 Project Portfolio Update</a:t>
            </a:r>
            <a:r>
              <a:rPr lang="en-US" sz="1800" dirty="0"/>
              <a:t>					</a:t>
            </a:r>
            <a:r>
              <a:rPr lang="en-US" sz="1600" dirty="0"/>
              <a:t>p. 3-7</a:t>
            </a:r>
          </a:p>
          <a:p>
            <a:pPr marL="971550" lvl="2" eaLnBrk="1" hangingPunct="1">
              <a:tabLst>
                <a:tab pos="1143000" algn="l"/>
                <a:tab pos="2514600" algn="l"/>
              </a:tabLst>
              <a:defRPr/>
            </a:pPr>
            <a:r>
              <a:rPr lang="en-US" sz="1600" dirty="0" smtClean="0"/>
              <a:t>Upcoming Project Go-Lives</a:t>
            </a:r>
          </a:p>
          <a:p>
            <a:pPr marL="971550" lvl="2" eaLnBrk="1" hangingPunct="1">
              <a:tabLst>
                <a:tab pos="1143000" algn="l"/>
                <a:tab pos="2514600" algn="l"/>
              </a:tabLst>
              <a:defRPr/>
            </a:pPr>
            <a:r>
              <a:rPr lang="en-US" sz="1600" dirty="0"/>
              <a:t>Project Portfolio Gantt </a:t>
            </a:r>
            <a:r>
              <a:rPr lang="en-US" sz="1600" dirty="0" smtClean="0"/>
              <a:t>Chart</a:t>
            </a:r>
            <a:endParaRPr lang="en-US" sz="16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</a:tabLst>
              <a:defRPr/>
            </a:pPr>
            <a:endParaRPr lang="en-US" sz="1400" dirty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  <a:defRPr/>
            </a:pPr>
            <a:r>
              <a:rPr lang="en-US" sz="1800" dirty="0"/>
              <a:t>2011 Project </a:t>
            </a:r>
            <a:r>
              <a:rPr lang="en-US" sz="1800" dirty="0" smtClean="0"/>
              <a:t>Spending Update </a:t>
            </a:r>
            <a:r>
              <a:rPr lang="en-US" sz="1800" dirty="0"/>
              <a:t>				</a:t>
            </a:r>
            <a:r>
              <a:rPr lang="en-US" sz="1600" dirty="0"/>
              <a:t>p. </a:t>
            </a:r>
            <a:r>
              <a:rPr lang="en-US" sz="1600" dirty="0" smtClean="0"/>
              <a:t>8</a:t>
            </a:r>
            <a:endParaRPr lang="en-US" dirty="0"/>
          </a:p>
          <a:p>
            <a:pPr marL="571500" lvl="1" indent="-228600" eaLnBrk="1" hangingPunct="1">
              <a:buFontTx/>
              <a:buNone/>
              <a:tabLst>
                <a:tab pos="1143000" algn="l"/>
                <a:tab pos="2514600" algn="l"/>
              </a:tabLst>
              <a:defRPr/>
            </a:pPr>
            <a:endParaRPr lang="en-US" sz="1400" dirty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  <a:defRPr/>
            </a:pPr>
            <a:r>
              <a:rPr lang="en-US" sz="1800" dirty="0" smtClean="0"/>
              <a:t>ERCOT FTE Tracking</a:t>
            </a:r>
            <a:r>
              <a:rPr lang="en-US" sz="1800" dirty="0"/>
              <a:t>					</a:t>
            </a:r>
            <a:r>
              <a:rPr lang="en-US" sz="1600" dirty="0"/>
              <a:t>p. </a:t>
            </a:r>
            <a:r>
              <a:rPr lang="en-US" sz="1600" dirty="0" smtClean="0"/>
              <a:t>9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  <a:defRPr/>
            </a:pPr>
            <a:endParaRPr lang="en-US" sz="1400" dirty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  <a:defRPr/>
            </a:pPr>
            <a:r>
              <a:rPr lang="en-US" sz="1800" dirty="0" smtClean="0"/>
              <a:t>Multi-Year PPL Update and 2012 Release Plan</a:t>
            </a:r>
            <a:r>
              <a:rPr lang="en-US" sz="1800" dirty="0"/>
              <a:t>			</a:t>
            </a:r>
            <a:r>
              <a:rPr lang="en-US" sz="1600" dirty="0"/>
              <a:t>p. </a:t>
            </a:r>
            <a:r>
              <a:rPr lang="en-US" sz="1600" dirty="0" smtClean="0"/>
              <a:t>10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Portfolio – Upcoming Activities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102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Planned for </a:t>
            </a:r>
            <a:r>
              <a:rPr lang="en-US" sz="1600" dirty="0" smtClean="0"/>
              <a:t>October / </a:t>
            </a:r>
            <a:r>
              <a:rPr lang="en-US" sz="1400" i="1" dirty="0" smtClean="0"/>
              <a:t>(No November release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 lvl="1" eaLnBrk="1" hangingPunct="1"/>
            <a:r>
              <a:rPr lang="en-US" sz="1400" dirty="0" smtClean="0"/>
              <a:t>PR-10055 </a:t>
            </a:r>
            <a:r>
              <a:rPr lang="en-US" sz="1400" dirty="0"/>
              <a:t>– Data </a:t>
            </a:r>
            <a:r>
              <a:rPr lang="en-US" sz="1400" dirty="0" err="1" smtClean="0"/>
              <a:t>Agg</a:t>
            </a:r>
            <a:r>
              <a:rPr lang="en-US" sz="1400" dirty="0" smtClean="0"/>
              <a:t> Performance Improvements</a:t>
            </a:r>
            <a:endParaRPr lang="en-US" sz="1400" dirty="0"/>
          </a:p>
          <a:p>
            <a:pPr lvl="2" eaLnBrk="1" hangingPunct="1"/>
            <a:r>
              <a:rPr lang="en-US" sz="1200" dirty="0" smtClean="0"/>
              <a:t>Project to address data aggregation processing performance risk</a:t>
            </a:r>
          </a:p>
          <a:p>
            <a:pPr lvl="1" eaLnBrk="1" hangingPunct="1"/>
            <a:r>
              <a:rPr lang="en-US" sz="1400" dirty="0" smtClean="0"/>
              <a:t>NPRR258 – Sync with PRR824 and PRR833 and Additional Clarifications</a:t>
            </a:r>
          </a:p>
          <a:p>
            <a:pPr lvl="1" eaLnBrk="1" hangingPunct="1"/>
            <a:r>
              <a:rPr lang="en-US" sz="1400" dirty="0" smtClean="0"/>
              <a:t>SCR762 </a:t>
            </a:r>
            <a:r>
              <a:rPr lang="en-US" sz="1400" dirty="0"/>
              <a:t>– </a:t>
            </a:r>
            <a:r>
              <a:rPr lang="en-US" sz="1400" dirty="0" smtClean="0"/>
              <a:t>Enable Single Step Cancel/Resubmit of Trades</a:t>
            </a:r>
          </a:p>
          <a:p>
            <a:pPr lvl="1" eaLnBrk="1" hangingPunct="1"/>
            <a:r>
              <a:rPr lang="en-US" sz="1400" dirty="0" smtClean="0"/>
              <a:t>NPRR320 </a:t>
            </a:r>
            <a:r>
              <a:rPr lang="en-US" sz="1400" dirty="0"/>
              <a:t>– </a:t>
            </a:r>
            <a:r>
              <a:rPr lang="en-US" sz="1400" dirty="0" smtClean="0"/>
              <a:t>Minimum PTP Option Bid and Settlement</a:t>
            </a:r>
          </a:p>
          <a:p>
            <a:pPr lvl="1" eaLnBrk="1" hangingPunct="1"/>
            <a:r>
              <a:rPr lang="en-US" sz="1400" dirty="0" smtClean="0"/>
              <a:t>SCR766 </a:t>
            </a:r>
            <a:r>
              <a:rPr lang="en-US" sz="1400" dirty="0"/>
              <a:t>– </a:t>
            </a:r>
            <a:r>
              <a:rPr lang="en-US" sz="1400" dirty="0" smtClean="0"/>
              <a:t>Load Zone and Hub LMPs Distributed by </a:t>
            </a:r>
            <a:r>
              <a:rPr lang="en-US" sz="1400" dirty="0" smtClean="0"/>
              <a:t>ICCP</a:t>
            </a:r>
          </a:p>
          <a:p>
            <a:pPr lvl="1" eaLnBrk="1" hangingPunct="1"/>
            <a:r>
              <a:rPr lang="en-US" sz="1400" dirty="0" smtClean="0"/>
              <a:t>IT Security Infrastructure Upgrade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SCR764 </a:t>
            </a:r>
            <a:r>
              <a:rPr lang="en-US" sz="1400" dirty="0"/>
              <a:t>– Public Access to Select MIS Dashboards</a:t>
            </a:r>
          </a:p>
          <a:p>
            <a:pPr lvl="2" eaLnBrk="1" hangingPunct="1"/>
            <a:r>
              <a:rPr lang="en-US" sz="1200" dirty="0"/>
              <a:t>Oct. – 3</a:t>
            </a:r>
            <a:r>
              <a:rPr lang="en-US" sz="1200" baseline="30000" dirty="0"/>
              <a:t>rd</a:t>
            </a:r>
            <a:r>
              <a:rPr lang="en-US" sz="1200" dirty="0"/>
              <a:t> phase – SCED Up/Down </a:t>
            </a:r>
            <a:r>
              <a:rPr lang="en-US" sz="1200" dirty="0" smtClean="0"/>
              <a:t>Dashboard</a:t>
            </a:r>
            <a:endParaRPr lang="en-US" sz="1400" dirty="0"/>
          </a:p>
          <a:p>
            <a:pPr lvl="1" eaLnBrk="1" hangingPunct="1"/>
            <a:r>
              <a:rPr lang="en-US" sz="1400" dirty="0"/>
              <a:t>SCR760 – Recommended Changes Needed for Information Model </a:t>
            </a:r>
            <a:r>
              <a:rPr lang="en-US" sz="1400" dirty="0" err="1"/>
              <a:t>Mgr</a:t>
            </a:r>
            <a:r>
              <a:rPr lang="en-US" sz="1400" dirty="0"/>
              <a:t> and Topology Processor</a:t>
            </a:r>
          </a:p>
          <a:p>
            <a:pPr lvl="2" eaLnBrk="1" hangingPunct="1"/>
            <a:r>
              <a:rPr lang="en-US" sz="1200" dirty="0"/>
              <a:t>Oct. – Deliverables 3, 7, and 8</a:t>
            </a:r>
          </a:p>
          <a:p>
            <a:pPr lvl="1" eaLnBrk="1" hangingPunct="1"/>
            <a:r>
              <a:rPr lang="en-US" sz="1400" dirty="0"/>
              <a:t>Stabilization/Deferred Defects</a:t>
            </a:r>
          </a:p>
          <a:p>
            <a:pPr lvl="2" eaLnBrk="1" hangingPunct="1"/>
            <a:r>
              <a:rPr lang="en-US" sz="1200" dirty="0"/>
              <a:t>Oct. – Release 9</a:t>
            </a:r>
          </a:p>
          <a:p>
            <a:pPr lvl="1" eaLnBrk="1" hangingPunct="1"/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52600" y="6248400"/>
            <a:ext cx="6172200" cy="437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Note:  Projected Go-Live dates are subject to change.</a:t>
            </a:r>
            <a:br>
              <a:rPr lang="en-US" sz="1400" b="0" dirty="0" smtClean="0"/>
            </a:br>
            <a:r>
              <a:rPr lang="en-US" sz="1400" b="0" dirty="0" smtClean="0"/>
              <a:t>Please watch for market notices as the effective dates approach.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6903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dirty="0" smtClean="0"/>
              <a:t>Project Portfolio </a:t>
            </a:r>
            <a:r>
              <a:rPr lang="en-US" dirty="0"/>
              <a:t>Status – as of </a:t>
            </a:r>
            <a:r>
              <a:rPr lang="en-US" dirty="0" smtClean="0"/>
              <a:t>10/17/2011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647700"/>
            <a:ext cx="9096375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dirty="0"/>
              <a:t>Project Portfolio Status – as of 10/17/2011</a:t>
            </a: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600075"/>
            <a:ext cx="9058275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dirty="0"/>
              <a:t>Project Portfolio Status – as of 10/17/2011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595313"/>
            <a:ext cx="9058275" cy="566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dirty="0"/>
              <a:t>Project Portfolio Status – as of 10/17/2011</a:t>
            </a: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595313"/>
            <a:ext cx="9058275" cy="566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4238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2011 Project Spending Update – </a:t>
            </a:r>
            <a:r>
              <a:rPr lang="en-US" dirty="0"/>
              <a:t>10/17/2011</a:t>
            </a:r>
            <a:endParaRPr lang="en-US" dirty="0" smtClean="0"/>
          </a:p>
        </p:txBody>
      </p:sp>
      <p:graphicFrame>
        <p:nvGraphicFramePr>
          <p:cNvPr id="224259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83260559"/>
              </p:ext>
            </p:extLst>
          </p:nvPr>
        </p:nvGraphicFramePr>
        <p:xfrm>
          <a:off x="190500" y="1303337"/>
          <a:ext cx="8763000" cy="1660526"/>
        </p:xfrm>
        <a:graphic>
          <a:graphicData uri="http://schemas.openxmlformats.org/drawingml/2006/table">
            <a:tbl>
              <a:tblPr/>
              <a:tblGrid>
                <a:gridCol w="1828801"/>
                <a:gridCol w="1600200"/>
                <a:gridCol w="1828800"/>
                <a:gridCol w="1828800"/>
                <a:gridCol w="1676399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 Center Hardware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$ 33,715,000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$ 28,178,937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24,548,629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20,911,765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Other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7,627,112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3,689,343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$ 41,900,000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$ 36,363,937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32,175,741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24,601,108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03704" y="3352800"/>
            <a:ext cx="4724401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 Data Center Hardware Budget reduced by the amount of purchasing accelerated from 2011 to 2010 (~$5.5M)</a:t>
            </a:r>
            <a:endParaRPr lang="en-US" sz="14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1752600"/>
            <a:ext cx="228600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</a:t>
            </a:r>
            <a:endParaRPr lang="en-US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 FTE Tracking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542929"/>
              </p:ext>
            </p:extLst>
          </p:nvPr>
        </p:nvGraphicFramePr>
        <p:xfrm>
          <a:off x="152400" y="762000"/>
          <a:ext cx="8839200" cy="5453694"/>
        </p:xfrm>
        <a:graphic>
          <a:graphicData uri="http://schemas.openxmlformats.org/drawingml/2006/table">
            <a:tbl>
              <a:tblPr/>
              <a:tblGrid>
                <a:gridCol w="963859"/>
                <a:gridCol w="887363"/>
                <a:gridCol w="1503161"/>
                <a:gridCol w="1361642"/>
                <a:gridCol w="1135977"/>
                <a:gridCol w="814690"/>
                <a:gridCol w="2172508"/>
              </a:tblGrid>
              <a:tr h="35879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Summary of FTE Impact of Revision Requests - By Department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828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Board Approved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Incremental Labor Impact of Change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 ERCOT Staffing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84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Revision Request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Division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 Name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Labor Effort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(in FTEs)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Additional FTEs Required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Budget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Status / Comments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SCR760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Network Modeling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NPRR286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Corporate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Credit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2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NPRR320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Congestion Revenue Rights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Manual workaround no longer needed after project implementation in October 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2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NPRR343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Market Analysis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Manual workaround no longer needed after project implementation in December 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7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NPRR365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Outage Coordination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$240k-$260k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- 9/20/2011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NOGRR054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Board-Approved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6.80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In-Flight at TAC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In-Flight  at TAC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 of All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6.80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212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33331</TotalTime>
  <Words>549</Words>
  <Application>Microsoft Office PowerPoint</Application>
  <PresentationFormat>On-screen Show (4:3)</PresentationFormat>
  <Paragraphs>161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PowerPoint Presentation</vt:lpstr>
      <vt:lpstr>Business Integration Update – Agenda</vt:lpstr>
      <vt:lpstr>Project Portfolio – Upcoming Activities</vt:lpstr>
      <vt:lpstr>Project Portfolio Status – as of 10/17/2011</vt:lpstr>
      <vt:lpstr>Project Portfolio Status – as of 10/17/2011</vt:lpstr>
      <vt:lpstr>Project Portfolio Status – as of 10/17/2011</vt:lpstr>
      <vt:lpstr>Project Portfolio Status – as of 10/17/2011</vt:lpstr>
      <vt:lpstr>2011 Project Spending Update – 10/17/2011</vt:lpstr>
      <vt:lpstr>ERCOT FTE Tracking</vt:lpstr>
      <vt:lpstr>Project Portfolio – Multi-Year PPL and 2012 Release Plan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Anderson, Troy</cp:lastModifiedBy>
  <cp:revision>913</cp:revision>
  <dcterms:created xsi:type="dcterms:W3CDTF">2005-04-21T14:28:35Z</dcterms:created>
  <dcterms:modified xsi:type="dcterms:W3CDTF">2011-10-19T20:07:33Z</dcterms:modified>
</cp:coreProperties>
</file>