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6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6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98F889BB-2D11-4668-B37F-63D9B0AA7A0B}" type="datetimeFigureOut">
              <a:rPr lang="en-US" smtClean="0"/>
              <a:pPr/>
              <a:t>9/27/2011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9A3E4616-3081-4326-B693-AF487CFAC6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7251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129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143000"/>
            <a:ext cx="9144000" cy="5715000"/>
          </a:xfrm>
          <a:prstGeom prst="rect">
            <a:avLst/>
          </a:prstGeom>
          <a:solidFill>
            <a:srgbClr val="5469A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343150" y="3581400"/>
            <a:ext cx="6343650" cy="1143000"/>
          </a:xfrm>
        </p:spPr>
        <p:txBody>
          <a:bodyPr/>
          <a:lstStyle>
            <a:lvl1pPr marL="0" indent="0">
              <a:buFontTx/>
              <a:buNone/>
              <a:defRPr b="0">
                <a:solidFill>
                  <a:schemeClr val="bg1"/>
                </a:solidFill>
                <a:latin typeface="Arial Black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333625" y="1905000"/>
            <a:ext cx="6477000" cy="12414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2333625" y="5467350"/>
            <a:ext cx="6276975" cy="476250"/>
          </a:xfrm>
        </p:spPr>
        <p:txBody>
          <a:bodyPr/>
          <a:lstStyle>
            <a:lvl1pPr>
              <a:defRPr sz="1800" b="1" smtClean="0">
                <a:solidFill>
                  <a:schemeClr val="bg1"/>
                </a:solidFill>
              </a:defRPr>
            </a:lvl1pPr>
          </a:lstStyle>
          <a:p>
            <a:fld id="{AF3AB648-CA69-47A7-9956-7C2DD4FD1D03}" type="datetimeFigureOut">
              <a:rPr lang="en-US" smtClean="0"/>
              <a:pPr/>
              <a:t>9/27/2011</a:t>
            </a:fld>
            <a:endParaRPr lang="en-US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33625" y="5067300"/>
            <a:ext cx="6276975" cy="419100"/>
          </a:xfrm>
        </p:spPr>
        <p:txBody>
          <a:bodyPr/>
          <a:lstStyle>
            <a:lvl1pPr algn="l">
              <a:defRPr sz="1800" b="1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43598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8C42B-98E9-4CE7-BDDA-886F4FFEF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3AB648-CA69-47A7-9956-7C2DD4FD1D03}" type="datetimeFigureOut">
              <a:rPr lang="en-US" smtClean="0"/>
              <a:pPr/>
              <a:t>9/27/2011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7448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0"/>
            <a:ext cx="21717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0"/>
            <a:ext cx="63627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8C42B-98E9-4CE7-BDDA-886F4FFEF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3AB648-CA69-47A7-9956-7C2DD4FD1D03}" type="datetimeFigureOut">
              <a:rPr lang="en-US" smtClean="0"/>
              <a:pPr/>
              <a:t>9/27/2011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4576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8C42B-98E9-4CE7-BDDA-886F4FFEF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3AB648-CA69-47A7-9956-7C2DD4FD1D03}" type="datetimeFigureOut">
              <a:rPr lang="en-US" smtClean="0"/>
              <a:pPr/>
              <a:t>9/27/2011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9176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8C42B-98E9-4CE7-BDDA-886F4FFEF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3AB648-CA69-47A7-9956-7C2DD4FD1D03}" type="datetimeFigureOut">
              <a:rPr lang="en-US" smtClean="0"/>
              <a:pPr/>
              <a:t>9/27/2011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2065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8C42B-98E9-4CE7-BDDA-886F4FFEF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3AB648-CA69-47A7-9956-7C2DD4FD1D03}" type="datetimeFigureOut">
              <a:rPr lang="en-US" smtClean="0"/>
              <a:pPr/>
              <a:t>9/27/2011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51334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8C42B-98E9-4CE7-BDDA-886F4FFEF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3AB648-CA69-47A7-9956-7C2DD4FD1D03}" type="datetimeFigureOut">
              <a:rPr lang="en-US" smtClean="0"/>
              <a:pPr/>
              <a:t>9/27/2011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92378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8C42B-98E9-4CE7-BDDA-886F4FFEF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3AB648-CA69-47A7-9956-7C2DD4FD1D03}" type="datetimeFigureOut">
              <a:rPr lang="en-US" smtClean="0"/>
              <a:pPr/>
              <a:t>9/27/2011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15523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8C42B-98E9-4CE7-BDDA-886F4FFEF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3AB648-CA69-47A7-9956-7C2DD4FD1D03}" type="datetimeFigureOut">
              <a:rPr lang="en-US" smtClean="0"/>
              <a:pPr/>
              <a:t>9/27/2011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00728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8C42B-98E9-4CE7-BDDA-886F4FFEF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3AB648-CA69-47A7-9956-7C2DD4FD1D03}" type="datetimeFigureOut">
              <a:rPr lang="en-US" smtClean="0"/>
              <a:pPr/>
              <a:t>9/27/2011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436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8C42B-98E9-4CE7-BDDA-886F4FFEF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3AB648-CA69-47A7-9956-7C2DD4FD1D03}" type="datetimeFigureOut">
              <a:rPr lang="en-US" smtClean="0"/>
              <a:pPr/>
              <a:t>9/27/2011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20174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fld id="{F338C42B-98E9-4CE7-BDDA-886F4FFEF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6235700"/>
            <a:ext cx="9144000" cy="622300"/>
          </a:xfrm>
          <a:prstGeom prst="rect">
            <a:avLst/>
          </a:prstGeom>
          <a:solidFill>
            <a:srgbClr val="ECECE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29" name="Picture 8" descr="logo_C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6289675"/>
            <a:ext cx="85407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5469A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0"/>
            <a:ext cx="8686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endParaRPr lang="en-US"/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>
            <a:off x="1069975" y="6457950"/>
            <a:ext cx="0" cy="219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457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fld id="{AF3AB648-CA69-47A7-9956-7C2DD4FD1D03}" type="datetimeFigureOut">
              <a:rPr lang="en-US" smtClean="0"/>
              <a:pPr/>
              <a:t>9/27/2011</a:t>
            </a:fld>
            <a:endParaRPr lang="en-US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0" y="6731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3429000" y="64770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fld id="{AF632803-ED4E-4261-BE16-E0D8356A80B4}" type="slidenum">
              <a:rPr lang="en-US" sz="1200"/>
              <a:pPr algn="ctr">
                <a:defRPr/>
              </a:pPr>
              <a:t>‹#›</a:t>
            </a:fld>
            <a:endParaRPr 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dirty="0" smtClean="0"/>
              <a:t>Bert Lathrop</a:t>
            </a:r>
          </a:p>
          <a:p>
            <a:pPr algn="r"/>
            <a:r>
              <a:rPr lang="en-US" dirty="0" smtClean="0"/>
              <a:t>Director, IT Infrastructure</a:t>
            </a:r>
          </a:p>
          <a:p>
            <a:pPr algn="r"/>
            <a:r>
              <a:rPr lang="en-US" dirty="0" smtClean="0"/>
              <a:t>10/6/2011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dirty="0" smtClean="0"/>
              <a:t>WAN Management Fee - </a:t>
            </a:r>
            <a:br>
              <a:rPr lang="en-US" dirty="0" smtClean="0"/>
            </a:br>
            <a:r>
              <a:rPr lang="en-US" dirty="0" smtClean="0"/>
              <a:t>Billing Changes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5283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Ongoing Cost Allocation Alternatives Considered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86400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 smtClean="0"/>
              <a:t>Option </a:t>
            </a:r>
            <a:r>
              <a:rPr lang="en-US" sz="1600" dirty="0"/>
              <a:t>1 </a:t>
            </a:r>
            <a:r>
              <a:rPr lang="en-US" sz="1600" b="0" dirty="0"/>
              <a:t>(ERCOT recommendation)</a:t>
            </a:r>
          </a:p>
          <a:p>
            <a:r>
              <a:rPr lang="en-US" sz="1600" b="0" dirty="0" smtClean="0"/>
              <a:t>Evenly </a:t>
            </a:r>
            <a:r>
              <a:rPr lang="en-US" sz="1600" b="0" dirty="0"/>
              <a:t>distribute AT&amp;T costs to all </a:t>
            </a:r>
            <a:r>
              <a:rPr lang="en-US" sz="1600" b="0" dirty="0" smtClean="0"/>
              <a:t>MPs</a:t>
            </a:r>
          </a:p>
          <a:p>
            <a:r>
              <a:rPr lang="en-US" sz="1600" b="0" dirty="0" smtClean="0"/>
              <a:t>Distribute Sprint WAN </a:t>
            </a:r>
            <a:r>
              <a:rPr lang="en-US" sz="1600" b="0" dirty="0"/>
              <a:t>costs to only MPs with MPLS </a:t>
            </a:r>
            <a:r>
              <a:rPr lang="en-US" sz="1600" b="0" dirty="0" smtClean="0"/>
              <a:t>connections</a:t>
            </a:r>
          </a:p>
          <a:p>
            <a:r>
              <a:rPr lang="en-US" sz="1600" b="0" dirty="0" smtClean="0"/>
              <a:t>Evenly distribute ERCOT equipment management/maintenance costs to all MPs</a:t>
            </a:r>
          </a:p>
          <a:p>
            <a:r>
              <a:rPr lang="en-US" sz="1600" b="0" dirty="0" smtClean="0"/>
              <a:t>Evenly distribute ERCOT personnel costs to all MPs </a:t>
            </a:r>
          </a:p>
          <a:p>
            <a:r>
              <a:rPr lang="en-US" sz="1600" b="0" dirty="0" smtClean="0"/>
              <a:t>Most fair alternative considered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1600" dirty="0" smtClean="0"/>
              <a:t>Option 2</a:t>
            </a:r>
            <a:endParaRPr lang="en-US" sz="1600" dirty="0"/>
          </a:p>
          <a:p>
            <a:r>
              <a:rPr lang="en-US" sz="1600" b="0" dirty="0" smtClean="0"/>
              <a:t>Evenly distribute costs across all MPs for all services </a:t>
            </a:r>
          </a:p>
          <a:p>
            <a:r>
              <a:rPr lang="en-US" sz="1600" b="0" dirty="0" smtClean="0"/>
              <a:t>Unfairly burdens certain MPs with limited use of WAN services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1600" dirty="0" smtClean="0"/>
              <a:t>Option 3</a:t>
            </a:r>
          </a:p>
          <a:p>
            <a:r>
              <a:rPr lang="en-US" sz="1600" b="0" dirty="0" smtClean="0"/>
              <a:t>Distribute cost based on percentage of spend as it relates to WAN fees</a:t>
            </a:r>
          </a:p>
          <a:p>
            <a:r>
              <a:rPr lang="en-US" sz="1600" b="0" dirty="0" smtClean="0"/>
              <a:t>Unfairly burdens certain MPs with extended long-haul costs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1600" dirty="0" smtClean="0"/>
              <a:t>Option 4</a:t>
            </a:r>
          </a:p>
          <a:p>
            <a:r>
              <a:rPr lang="en-US" sz="1600" b="0" dirty="0" smtClean="0"/>
              <a:t>Bill a flat rate to Market based on projections from previous year</a:t>
            </a:r>
          </a:p>
          <a:p>
            <a:r>
              <a:rPr lang="en-US" sz="1600" b="0" dirty="0" smtClean="0"/>
              <a:t>Unfairly burdens certain MPs with limited use of WAN services</a:t>
            </a:r>
          </a:p>
          <a:p>
            <a:r>
              <a:rPr lang="en-US" sz="1600" b="0" dirty="0" smtClean="0"/>
              <a:t>May not accurately reflect actual costs</a:t>
            </a:r>
          </a:p>
          <a:p>
            <a:pPr marL="457200" indent="-457200">
              <a:buNone/>
            </a:pPr>
            <a:endParaRPr lang="en-US" sz="1600" b="0" dirty="0" smtClean="0"/>
          </a:p>
        </p:txBody>
      </p:sp>
    </p:spTree>
    <p:extLst>
      <p:ext uri="{BB962C8B-B14F-4D97-AF65-F5344CB8AC3E}">
        <p14:creationId xmlns="" xmlns:p14="http://schemas.microsoft.com/office/powerpoint/2010/main" val="310844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ERCOT support required for activating a new MP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400" dirty="0"/>
              <a:t>Billing MPs who join the ERCOT WAN an “activation fee” </a:t>
            </a:r>
            <a:r>
              <a:rPr lang="en-US" sz="1400" dirty="0" smtClean="0"/>
              <a:t>that </a:t>
            </a:r>
            <a:r>
              <a:rPr lang="en-US" sz="1400" dirty="0"/>
              <a:t>includes time spent:</a:t>
            </a:r>
          </a:p>
          <a:p>
            <a:pPr lvl="1"/>
            <a:r>
              <a:rPr lang="en-US" sz="1400" dirty="0"/>
              <a:t>Initial discussion with MP and Client </a:t>
            </a:r>
            <a:r>
              <a:rPr lang="en-US" sz="1400" dirty="0" smtClean="0"/>
              <a:t>Relations</a:t>
            </a:r>
            <a:endParaRPr lang="en-US" sz="1400" dirty="0"/>
          </a:p>
          <a:p>
            <a:pPr lvl="1"/>
            <a:r>
              <a:rPr lang="en-US" sz="1400" dirty="0"/>
              <a:t>Preparing </a:t>
            </a:r>
            <a:r>
              <a:rPr lang="en-US" sz="1400" dirty="0" smtClean="0"/>
              <a:t>estimates</a:t>
            </a:r>
            <a:endParaRPr lang="en-US" sz="1400" dirty="0"/>
          </a:p>
          <a:p>
            <a:pPr lvl="1"/>
            <a:r>
              <a:rPr lang="en-US" sz="1400" dirty="0"/>
              <a:t>Ordering circuits and managing installation </a:t>
            </a:r>
          </a:p>
          <a:p>
            <a:pPr lvl="1"/>
            <a:r>
              <a:rPr lang="en-US" sz="1400" dirty="0"/>
              <a:t>Ordering </a:t>
            </a:r>
            <a:r>
              <a:rPr lang="en-US" sz="1400" dirty="0" smtClean="0"/>
              <a:t>equipment</a:t>
            </a:r>
            <a:endParaRPr lang="en-US" sz="1400" dirty="0"/>
          </a:p>
          <a:p>
            <a:pPr lvl="1"/>
            <a:r>
              <a:rPr lang="en-US" sz="1400" dirty="0"/>
              <a:t>Scheduling and coordinating equipment installation </a:t>
            </a:r>
          </a:p>
          <a:p>
            <a:pPr lvl="1"/>
            <a:r>
              <a:rPr lang="en-US" sz="1400" dirty="0"/>
              <a:t>Consulting </a:t>
            </a:r>
            <a:r>
              <a:rPr lang="en-US" sz="1400" dirty="0" smtClean="0"/>
              <a:t>with MP </a:t>
            </a:r>
            <a:r>
              <a:rPr lang="en-US" sz="1400" dirty="0"/>
              <a:t>on technical issues </a:t>
            </a:r>
          </a:p>
          <a:p>
            <a:pPr lvl="1"/>
            <a:r>
              <a:rPr lang="en-US" sz="1400" dirty="0"/>
              <a:t>System Operations discussions and turret configuration </a:t>
            </a:r>
          </a:p>
          <a:p>
            <a:pPr lvl="1"/>
            <a:r>
              <a:rPr lang="en-US" sz="1400" dirty="0"/>
              <a:t>ERCOT core site </a:t>
            </a:r>
            <a:r>
              <a:rPr lang="en-US" sz="1400" dirty="0" smtClean="0"/>
              <a:t>networking equipment configuration</a:t>
            </a:r>
            <a:endParaRPr lang="en-US" sz="1400" dirty="0"/>
          </a:p>
          <a:p>
            <a:pPr lvl="1"/>
            <a:r>
              <a:rPr lang="en-US" sz="1400" dirty="0" smtClean="0"/>
              <a:t>Connectivity Testing</a:t>
            </a:r>
          </a:p>
          <a:p>
            <a:pPr lvl="1"/>
            <a:r>
              <a:rPr lang="en-US" sz="1400" dirty="0" smtClean="0"/>
              <a:t>Qualification</a:t>
            </a:r>
          </a:p>
          <a:p>
            <a:pPr lvl="1"/>
            <a:r>
              <a:rPr lang="en-US" sz="1400" dirty="0" smtClean="0"/>
              <a:t>Database loads</a:t>
            </a:r>
          </a:p>
          <a:p>
            <a:pPr lvl="1"/>
            <a:r>
              <a:rPr lang="en-US" sz="1400" dirty="0" smtClean="0"/>
              <a:t>Planning</a:t>
            </a:r>
          </a:p>
          <a:p>
            <a:pPr lvl="1"/>
            <a:r>
              <a:rPr lang="en-US" sz="1400" dirty="0" smtClean="0"/>
              <a:t>Studies</a:t>
            </a:r>
          </a:p>
          <a:p>
            <a:pPr lvl="1"/>
            <a:r>
              <a:rPr lang="en-US" sz="1400" dirty="0" smtClean="0"/>
              <a:t>MP Control Room consultation</a:t>
            </a:r>
            <a:endParaRPr lang="en-US" sz="1400" dirty="0"/>
          </a:p>
          <a:p>
            <a:pPr lvl="1"/>
            <a:r>
              <a:rPr lang="en-US" sz="1400" dirty="0"/>
              <a:t>Updating ERCOT documentation with MP information </a:t>
            </a:r>
          </a:p>
          <a:p>
            <a:pPr lvl="1"/>
            <a:r>
              <a:rPr lang="en-US" sz="1400" dirty="0" smtClean="0"/>
              <a:t>Setting up account for MP </a:t>
            </a:r>
            <a:r>
              <a:rPr lang="en-US" sz="1400" dirty="0"/>
              <a:t>in </a:t>
            </a:r>
            <a:r>
              <a:rPr lang="en-US" sz="1400" dirty="0" smtClean="0"/>
              <a:t>accounts receivable system </a:t>
            </a:r>
          </a:p>
          <a:p>
            <a:pPr lvl="1"/>
            <a:endParaRPr lang="en-US" sz="1400" dirty="0" smtClean="0"/>
          </a:p>
          <a:p>
            <a:pPr lvl="1"/>
            <a:endParaRPr lang="en-US" sz="1400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5495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 smtClean="0"/>
              <a:t>Provide background information on Market Participant direct WAN connectivity </a:t>
            </a:r>
          </a:p>
          <a:p>
            <a:pPr lvl="1"/>
            <a:r>
              <a:rPr lang="en-US" sz="1600" dirty="0" smtClean="0"/>
              <a:t>Nature &amp; Purpose</a:t>
            </a:r>
          </a:p>
          <a:p>
            <a:pPr lvl="1"/>
            <a:r>
              <a:rPr lang="en-US" sz="1600" dirty="0" smtClean="0"/>
              <a:t>Current ERCOT billing practices</a:t>
            </a:r>
          </a:p>
          <a:p>
            <a:r>
              <a:rPr lang="en-US" sz="1600" dirty="0" smtClean="0"/>
              <a:t>Discuss proposed changes to billing practices </a:t>
            </a:r>
          </a:p>
          <a:p>
            <a:pPr lvl="1"/>
            <a:r>
              <a:rPr lang="en-US" sz="1600" dirty="0" smtClean="0"/>
              <a:t>Overview of cost components</a:t>
            </a:r>
          </a:p>
          <a:p>
            <a:pPr lvl="1"/>
            <a:r>
              <a:rPr lang="en-US" sz="1600" dirty="0" smtClean="0"/>
              <a:t>New proposal development methodology</a:t>
            </a:r>
          </a:p>
          <a:p>
            <a:pPr lvl="1"/>
            <a:r>
              <a:rPr lang="en-US" sz="1600" dirty="0" smtClean="0"/>
              <a:t>Change impact overview</a:t>
            </a:r>
          </a:p>
        </p:txBody>
      </p:sp>
    </p:spTree>
    <p:extLst>
      <p:ext uri="{BB962C8B-B14F-4D97-AF65-F5344CB8AC3E}">
        <p14:creationId xmlns="" xmlns:p14="http://schemas.microsoft.com/office/powerpoint/2010/main" val="1238182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4724400"/>
          </a:xfrm>
        </p:spPr>
        <p:txBody>
          <a:bodyPr/>
          <a:lstStyle/>
          <a:p>
            <a:r>
              <a:rPr lang="en-US" sz="1600" dirty="0" smtClean="0"/>
              <a:t>Network Connectivity to Market Participants (MPs)</a:t>
            </a:r>
          </a:p>
          <a:p>
            <a:pPr lvl="1"/>
            <a:r>
              <a:rPr lang="en-US" sz="1600" dirty="0" smtClean="0"/>
              <a:t>Direct WAN connectivity to over 100 MP sites, offering QSEs and TDSPs an effective, reliable path to transact with ERCOT</a:t>
            </a:r>
          </a:p>
          <a:p>
            <a:pPr lvl="1"/>
            <a:r>
              <a:rPr lang="en-US" sz="1600" dirty="0" smtClean="0"/>
              <a:t>This connectivity, mandatory for Level 3 &amp; 4 QSEs and TSPs, is separate and distinct from Internet connectivity</a:t>
            </a:r>
          </a:p>
          <a:p>
            <a:pPr lvl="1"/>
            <a:r>
              <a:rPr lang="en-US" sz="1600" dirty="0" smtClean="0"/>
              <a:t>It is provided as a managed service through a highly available network comprised of two diverse carriers</a:t>
            </a:r>
          </a:p>
          <a:p>
            <a:pPr lvl="1"/>
            <a:r>
              <a:rPr lang="en-US" sz="1600" dirty="0" smtClean="0"/>
              <a:t>Voice Services (including Hotline) and Data Services (diverse application portfolio, details in appendix on page 9)</a:t>
            </a:r>
          </a:p>
          <a:p>
            <a:r>
              <a:rPr lang="en-US" sz="1600" dirty="0" smtClean="0"/>
              <a:t>Current Billing Practices</a:t>
            </a:r>
          </a:p>
          <a:p>
            <a:pPr lvl="1"/>
            <a:r>
              <a:rPr lang="en-US" sz="1600" dirty="0" smtClean="0"/>
              <a:t>MPs are only billed for services that are directly attributable to each of them, including regulatory charges and taxes </a:t>
            </a:r>
          </a:p>
          <a:p>
            <a:pPr lvl="1"/>
            <a:r>
              <a:rPr lang="en-US" sz="1600" dirty="0" smtClean="0"/>
              <a:t>These costs can vary significantly based on distance to MP’s site and bandwidth requirements</a:t>
            </a:r>
          </a:p>
          <a:p>
            <a:pPr lvl="1"/>
            <a:r>
              <a:rPr lang="en-US" sz="1600" dirty="0" smtClean="0"/>
              <a:t>ERCOT absorbs the balance of all other costs, e.g. support personnel costs and 3</a:t>
            </a:r>
            <a:r>
              <a:rPr lang="en-US" sz="1600" baseline="30000" dirty="0" smtClean="0"/>
              <a:t>rd</a:t>
            </a:r>
            <a:r>
              <a:rPr lang="en-US" sz="1600" dirty="0" smtClean="0"/>
              <a:t> party expenses related to shared network components</a:t>
            </a:r>
          </a:p>
          <a:p>
            <a:pPr lvl="1"/>
            <a:r>
              <a:rPr lang="en-US" sz="1600" dirty="0" smtClean="0"/>
              <a:t>These unbilled expenses are currently funded out of the System Administration Fee  </a:t>
            </a:r>
          </a:p>
          <a:p>
            <a:pPr lvl="1"/>
            <a:r>
              <a:rPr lang="en-US" sz="1600" dirty="0" smtClean="0"/>
              <a:t>2012 budget is predicated on a shift of these absorbed costs to the MPs who use this service</a:t>
            </a:r>
          </a:p>
        </p:txBody>
      </p:sp>
    </p:spTree>
    <p:extLst>
      <p:ext uri="{BB962C8B-B14F-4D97-AF65-F5344CB8AC3E}">
        <p14:creationId xmlns="" xmlns:p14="http://schemas.microsoft.com/office/powerpoint/2010/main" val="988051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Components – Monthly Average from 10/2010 to </a:t>
            </a:r>
            <a:r>
              <a:rPr lang="en-US" dirty="0" smtClean="0"/>
              <a:t>3/2011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724400"/>
          </a:xfrm>
        </p:spPr>
        <p:txBody>
          <a:bodyPr/>
          <a:lstStyle/>
          <a:p>
            <a:pPr marL="0" indent="0"/>
            <a:r>
              <a:rPr lang="en-US" sz="1800" dirty="0" smtClean="0"/>
              <a:t> Expenses currently billed to MPs</a:t>
            </a:r>
          </a:p>
          <a:p>
            <a:pPr marL="400050" lvl="1" indent="0"/>
            <a:r>
              <a:rPr lang="en-US" sz="1800" dirty="0" smtClean="0"/>
              <a:t> Network carrier costs 			$172,500</a:t>
            </a:r>
          </a:p>
          <a:p>
            <a:pPr marL="0" indent="0"/>
            <a:r>
              <a:rPr lang="en-US" sz="1800" dirty="0" smtClean="0"/>
              <a:t> Expenses absorbed by ERCOT</a:t>
            </a:r>
          </a:p>
          <a:p>
            <a:pPr marL="400050" lvl="1" indent="0"/>
            <a:r>
              <a:rPr lang="en-US" sz="1800" dirty="0" smtClean="0"/>
              <a:t> Network carrier costs				    23,000   [1]</a:t>
            </a:r>
          </a:p>
          <a:p>
            <a:pPr marL="400050" lvl="1" indent="0"/>
            <a:r>
              <a:rPr lang="en-US" sz="1800" dirty="0" smtClean="0"/>
              <a:t> 3</a:t>
            </a:r>
            <a:r>
              <a:rPr lang="en-US" sz="1800" baseline="30000" dirty="0" smtClean="0"/>
              <a:t>rd</a:t>
            </a:r>
            <a:r>
              <a:rPr lang="en-US" sz="1800" dirty="0" smtClean="0"/>
              <a:t> Party Network management		      2,500</a:t>
            </a:r>
          </a:p>
          <a:p>
            <a:pPr marL="400050" lvl="1" indent="0"/>
            <a:r>
              <a:rPr lang="en-US" sz="1800" dirty="0" smtClean="0"/>
              <a:t> ERCOT labor (installations &amp; support)		</a:t>
            </a:r>
            <a:r>
              <a:rPr lang="en-US" sz="1800" u="sng" dirty="0" smtClean="0"/>
              <a:t>    </a:t>
            </a:r>
            <a:r>
              <a:rPr lang="en-US" sz="1800" u="sng" dirty="0" smtClean="0"/>
              <a:t>27,100</a:t>
            </a:r>
            <a:r>
              <a:rPr lang="en-US" sz="1800" dirty="0" smtClean="0"/>
              <a:t>   </a:t>
            </a:r>
            <a:r>
              <a:rPr lang="en-US" sz="1800" dirty="0" smtClean="0"/>
              <a:t>[2]</a:t>
            </a:r>
          </a:p>
          <a:p>
            <a:pPr marL="400050" lvl="1" indent="0">
              <a:buNone/>
            </a:pPr>
            <a:r>
              <a:rPr lang="en-US" sz="1800" dirty="0" smtClean="0"/>
              <a:t>Sub-Total					$  </a:t>
            </a:r>
            <a:r>
              <a:rPr lang="en-US" sz="1800" dirty="0" smtClean="0"/>
              <a:t>52,600</a:t>
            </a:r>
            <a:endParaRPr lang="en-US" sz="1800" dirty="0" smtClean="0"/>
          </a:p>
          <a:p>
            <a:pPr marL="0" indent="0"/>
            <a:r>
              <a:rPr lang="en-US" sz="1800" dirty="0" smtClean="0"/>
              <a:t> $</a:t>
            </a:r>
            <a:r>
              <a:rPr lang="en-US" sz="1800" dirty="0" smtClean="0"/>
              <a:t>52,600, the overhead that ERCOT currently absorbs, represents a 30</a:t>
            </a:r>
            <a:r>
              <a:rPr lang="en-US" sz="1800" dirty="0" smtClean="0"/>
              <a:t>% </a:t>
            </a:r>
            <a:r>
              <a:rPr lang="en-US" sz="1800" dirty="0" smtClean="0"/>
              <a:t>increase over of </a:t>
            </a:r>
            <a:r>
              <a:rPr lang="en-US" sz="1800" dirty="0" smtClean="0"/>
              <a:t>the </a:t>
            </a:r>
            <a:r>
              <a:rPr lang="en-US" sz="1800" dirty="0" smtClean="0"/>
              <a:t>total amount </a:t>
            </a:r>
            <a:r>
              <a:rPr lang="en-US" sz="1800" dirty="0" smtClean="0"/>
              <a:t>billed out </a:t>
            </a:r>
            <a:r>
              <a:rPr lang="en-US" sz="1800" dirty="0" smtClean="0"/>
              <a:t>to Market Participants</a:t>
            </a:r>
            <a:endParaRPr lang="en-US" sz="1800" dirty="0" smtClean="0"/>
          </a:p>
          <a:p>
            <a:pPr marL="0" indent="0"/>
            <a:endParaRPr lang="en-US" sz="1800" dirty="0" smtClean="0"/>
          </a:p>
          <a:p>
            <a:pPr marL="0" indent="0"/>
            <a:endParaRPr lang="en-US" sz="1800" dirty="0" smtClean="0"/>
          </a:p>
          <a:p>
            <a:pPr marL="0" indent="0"/>
            <a:endParaRPr lang="en-US" sz="18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[1] These costs are trending higher as additional bandwidth is deployed to support additional MPs, which places additional risk on ERCOT’s operating budget</a:t>
            </a:r>
          </a:p>
          <a:p>
            <a:pPr marL="0" indent="0">
              <a:buNone/>
            </a:pPr>
            <a:r>
              <a:rPr lang="en-US" sz="1400" dirty="0" smtClean="0"/>
              <a:t>[2] Estimate based on a flat rate of $</a:t>
            </a:r>
            <a:r>
              <a:rPr lang="en-US" sz="1400" dirty="0" smtClean="0"/>
              <a:t>67/hour including overhead</a:t>
            </a:r>
            <a:endParaRPr lang="en-US" sz="1400" dirty="0" smtClean="0"/>
          </a:p>
        </p:txBody>
      </p:sp>
    </p:spTree>
    <p:extLst>
      <p:ext uri="{BB962C8B-B14F-4D97-AF65-F5344CB8AC3E}">
        <p14:creationId xmlns="" xmlns:p14="http://schemas.microsoft.com/office/powerpoint/2010/main" val="337766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Proposal Development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Identified telecom costs not currently billed to MPs</a:t>
            </a:r>
          </a:p>
          <a:p>
            <a:r>
              <a:rPr lang="en-US" dirty="0" smtClean="0"/>
              <a:t>Eliminated those costs that are broadly consumed, </a:t>
            </a:r>
            <a:r>
              <a:rPr lang="en-US" dirty="0" err="1" smtClean="0"/>
              <a:t>e.g</a:t>
            </a:r>
            <a:r>
              <a:rPr lang="en-US" dirty="0" smtClean="0"/>
              <a:t> Internet or </a:t>
            </a:r>
            <a:r>
              <a:rPr lang="en-US" dirty="0" err="1" smtClean="0"/>
              <a:t>Webex</a:t>
            </a:r>
            <a:r>
              <a:rPr lang="en-US" dirty="0" smtClean="0"/>
              <a:t> conferencing</a:t>
            </a:r>
          </a:p>
          <a:p>
            <a:r>
              <a:rPr lang="en-US" dirty="0" smtClean="0"/>
              <a:t>Consulted with Legal, Client Services, Accounting, Credit, Treasury, and Finance departments on task analysis and costs</a:t>
            </a:r>
          </a:p>
          <a:p>
            <a:r>
              <a:rPr lang="en-US" dirty="0" smtClean="0"/>
              <a:t>Performed task analysis for MP activation and ongoing support (see sample on page 11)</a:t>
            </a:r>
          </a:p>
          <a:p>
            <a:r>
              <a:rPr lang="en-US" dirty="0" smtClean="0"/>
              <a:t>Developed a one-time activation fee</a:t>
            </a:r>
          </a:p>
          <a:p>
            <a:r>
              <a:rPr lang="en-US" dirty="0" smtClean="0"/>
              <a:t>Defined a cost allocation method for ongoing support after evaluating four alternatives (see page 10)</a:t>
            </a:r>
          </a:p>
          <a:p>
            <a:r>
              <a:rPr lang="en-US" dirty="0" smtClean="0"/>
              <a:t>Benchmarked our approach with other ISOs </a:t>
            </a:r>
          </a:p>
          <a:p>
            <a:r>
              <a:rPr lang="en-US" dirty="0" smtClean="0"/>
              <a:t>Consulted with Internal Audit on final recommendation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119615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 Overview</a:t>
            </a:r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04800" y="2247901"/>
          <a:ext cx="8574299" cy="2552700"/>
        </p:xfrm>
        <a:graphic>
          <a:graphicData uri="http://schemas.openxmlformats.org/presentationml/2006/ole">
            <p:oleObj spid="_x0000_s1026" name="Worksheet" r:id="rId3" imgW="7934345" imgH="2362200" progId="Excel.Shee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292853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Recommendations and Next Steps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Recommendations</a:t>
            </a:r>
          </a:p>
          <a:p>
            <a:pPr lvl="1"/>
            <a:r>
              <a:rPr lang="en-US" dirty="0" smtClean="0"/>
              <a:t>Bill MPs a one-time fee at time of on-boarding for all related project costs</a:t>
            </a:r>
          </a:p>
          <a:p>
            <a:pPr lvl="1"/>
            <a:r>
              <a:rPr lang="en-US" dirty="0" smtClean="0"/>
              <a:t>Allocate unbilled ongoing costs per our recommended methodology</a:t>
            </a:r>
          </a:p>
          <a:p>
            <a:r>
              <a:rPr lang="en-US" dirty="0" smtClean="0"/>
              <a:t>Next Steps</a:t>
            </a:r>
          </a:p>
          <a:p>
            <a:pPr lvl="1"/>
            <a:r>
              <a:rPr lang="en-US" dirty="0" smtClean="0"/>
              <a:t>Obtain board concurrence on plan</a:t>
            </a:r>
          </a:p>
          <a:p>
            <a:pPr lvl="1"/>
            <a:r>
              <a:rPr lang="en-US" dirty="0" smtClean="0"/>
              <a:t>Communicate to the market</a:t>
            </a:r>
          </a:p>
          <a:p>
            <a:pPr lvl="1"/>
            <a:r>
              <a:rPr lang="en-US" dirty="0" smtClean="0"/>
              <a:t>Modify, as necessary, any Market Participant WAN Agreements</a:t>
            </a:r>
          </a:p>
          <a:p>
            <a:pPr lvl="1"/>
            <a:r>
              <a:rPr lang="en-US" dirty="0" smtClean="0"/>
              <a:t>Initiate new billing practice in January 2012</a:t>
            </a:r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49564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 txBox="1">
            <a:spLocks/>
          </p:cNvSpPr>
          <p:nvPr/>
        </p:nvSpPr>
        <p:spPr bwMode="auto">
          <a:xfrm>
            <a:off x="1447800" y="3048000"/>
            <a:ext cx="63436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Appendices</a:t>
            </a:r>
          </a:p>
        </p:txBody>
      </p:sp>
    </p:spTree>
    <p:extLst>
      <p:ext uri="{BB962C8B-B14F-4D97-AF65-F5344CB8AC3E}">
        <p14:creationId xmlns="" xmlns:p14="http://schemas.microsoft.com/office/powerpoint/2010/main" val="2829809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Services Delivered Over ERCOT WAN to MPs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96592244"/>
              </p:ext>
            </p:extLst>
          </p:nvPr>
        </p:nvGraphicFramePr>
        <p:xfrm>
          <a:off x="457200" y="1066800"/>
          <a:ext cx="8153400" cy="459168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43200"/>
                <a:gridCol w="1447800"/>
                <a:gridCol w="3962400"/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Service Name</a:t>
                      </a:r>
                      <a:endParaRPr lang="en-US" sz="16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Availability</a:t>
                      </a:r>
                      <a:endParaRPr 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Summary of Service</a:t>
                      </a:r>
                      <a:endParaRPr 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Market Operation System Document Type Definition (MOSDTD)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WAN Only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Application Programmable Interface (API) definitions for Market Operation System (MOS) website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Market Operation System Public (MOSPUBLIC)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Internet Only</a:t>
                      </a: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Website for public data from the Market Operations System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Market Operation System Texas Market Link (MOSTML)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WAN/Internet</a:t>
                      </a: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Website for Market Participant specific data, including bids and schedule submissions. Provides Market Participants the ability to query schedule data.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MIS Market Information Service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WAN/Internet</a:t>
                      </a: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Proxy website for many of the ERCOT services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PI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WAN/Internet</a:t>
                      </a: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Website for reports, ESIID lookups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Texas Market Link Retail (TMLRETAIL)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WAN/Internet</a:t>
                      </a: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Website supplying Black Start and ‘Reliability Must Run’  (RMR) data to Market Participants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ESERVICE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WAN Only</a:t>
                      </a: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Website for requesting services and submitting disputes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>
                          <a:effectLst/>
                        </a:rPr>
                        <a:t>Market Information Service Application Programmable Interface (MISAPI)</a:t>
                      </a:r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WAN/Internet</a:t>
                      </a: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Nodal website for Market Participants to submit bids and schedules, as well as query data and reports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Texas Market Link (TML)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WAN/Internet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 smtClean="0">
                          <a:effectLst/>
                        </a:rPr>
                        <a:t>Texas Market Link (Portal) Website for providing Market Participants a central location for all Zonal data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Inter Control Center Protocol (ICCP)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WAN Only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Real Time Grid monitoring and Frequency Control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smtClean="0">
                          <a:effectLst/>
                        </a:rPr>
                        <a:t>Market Operation System (MOS)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WAN Only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 smtClean="0">
                          <a:effectLst/>
                        </a:rPr>
                        <a:t>Website for Market Participants to submit bids and schedules, as well as query schedule data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80138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88BD2156EA454E8F8EE5E26FDBADA6" ma:contentTypeVersion="6" ma:contentTypeDescription="Create a new document." ma:contentTypeScope="" ma:versionID="7f0d533d94b3a0651b0f85c1f19411c1">
  <xsd:schema xmlns:xsd="http://www.w3.org/2001/XMLSchema" xmlns:xs="http://www.w3.org/2001/XMLSchema" xmlns:p="http://schemas.microsoft.com/office/2006/metadata/properties" xmlns:ns1="http://schemas.microsoft.com/sharepoint/v3" xmlns:ns2="c34af464-7aa1-4edd-9be4-83dffc1cb926" xmlns:ns3="http://schemas.microsoft.com/sharepoint/v4" targetNamespace="http://schemas.microsoft.com/office/2006/metadata/properties" ma:root="true" ma:fieldsID="fab62de012bce9d021b1c00ce7e2c587" ns1:_="" ns2:_="" ns3:_="">
    <xsd:import namespace="http://schemas.microsoft.com/sharepoint/v3"/>
    <xsd:import namespace="c34af464-7aa1-4edd-9be4-83dffc1cb926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Information_x0020_Classification"/>
                <xsd:element ref="ns1:EmailSender" minOccurs="0"/>
                <xsd:element ref="ns1:EmailTo" minOccurs="0"/>
                <xsd:element ref="ns1:EmailCc" minOccurs="0"/>
                <xsd:element ref="ns1:EmailFrom" minOccurs="0"/>
                <xsd:element ref="ns1:EmailSubject" minOccurs="0"/>
                <xsd:element ref="ns3:EmailHead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EmailSender" ma:index="9" nillable="true" ma:displayName="E-Mail Sender" ma:hidden="true" ma:internalName="EmailSender">
      <xsd:simpleType>
        <xsd:restriction base="dms:Note">
          <xsd:maxLength value="255"/>
        </xsd:restriction>
      </xsd:simpleType>
    </xsd:element>
    <xsd:element name="EmailTo" ma:index="10" nillable="true" ma:displayName="E-Mail To" ma:hidden="true" ma:internalName="EmailTo">
      <xsd:simpleType>
        <xsd:restriction base="dms:Note">
          <xsd:maxLength value="255"/>
        </xsd:restriction>
      </xsd:simpleType>
    </xsd:element>
    <xsd:element name="EmailCc" ma:index="11" nillable="true" ma:displayName="E-Mail Cc" ma:hidden="true" ma:internalName="EmailCc">
      <xsd:simpleType>
        <xsd:restriction base="dms:Note">
          <xsd:maxLength value="255"/>
        </xsd:restriction>
      </xsd:simpleType>
    </xsd:element>
    <xsd:element name="EmailFrom" ma:index="12" nillable="true" ma:displayName="E-Mail From" ma:hidden="true" ma:internalName="EmailFrom">
      <xsd:simpleType>
        <xsd:restriction base="dms:Text"/>
      </xsd:simpleType>
    </xsd:element>
    <xsd:element name="EmailSubject" ma:index="13" nillable="true" ma:displayName="E-Mail Subject" ma:hidden="true" ma:internalName="EmailSubject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EmailHeaders" ma:index="14" nillable="true" ma:displayName="E-Mail Headers" ma:hidden="true" ma:internalName="EmailHeaders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mailTo xmlns="http://schemas.microsoft.com/sharepoint/v3" xsi:nil="true"/>
    <EmailHeaders xmlns="http://schemas.microsoft.com/sharepoint/v4" xsi:nil="true"/>
    <EmailSender xmlns="http://schemas.microsoft.com/sharepoint/v3" xsi:nil="true"/>
    <EmailFrom xmlns="http://schemas.microsoft.com/sharepoint/v3" xsi:nil="true"/>
    <EmailSubject xmlns="http://schemas.microsoft.com/sharepoint/v3" xsi:nil="true"/>
    <Information_x0020_Classification xmlns="c34af464-7aa1-4edd-9be4-83dffc1cb926">ERCOT Limited</Information_x0020_Classification>
    <EmailCc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AEDFBA20-2F1D-43FA-AF9B-8FC17F9A34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c34af464-7aa1-4edd-9be4-83dffc1cb926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42027D6-2372-4CFE-BB47-DCC14B649C2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3C61DA8-B79D-4838-AB45-B3505E8F5A08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microsoft.com/sharepoint/v3"/>
    <ds:schemaRef ds:uri="c34af464-7aa1-4edd-9be4-83dffc1cb926"/>
    <ds:schemaRef ds:uri="http://schemas.microsoft.com/sharepoint/v4"/>
    <ds:schemaRef ds:uri="http://schemas.openxmlformats.org/package/2006/metadata/core-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ercot pp template</Template>
  <TotalTime>6455</TotalTime>
  <Words>851</Words>
  <Application>Microsoft Office PowerPoint</Application>
  <PresentationFormat>On-screen Show (4:3)</PresentationFormat>
  <Paragraphs>132</Paragraphs>
  <Slides>11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Custom Design</vt:lpstr>
      <vt:lpstr>Worksheet</vt:lpstr>
      <vt:lpstr>WAN Management Fee -  Billing Changes</vt:lpstr>
      <vt:lpstr>Agenda</vt:lpstr>
      <vt:lpstr>Background</vt:lpstr>
      <vt:lpstr>Cost Components – Monthly Average from 10/2010 to 3/2011</vt:lpstr>
      <vt:lpstr>New Proposal Development Methodology</vt:lpstr>
      <vt:lpstr>Impact Overview</vt:lpstr>
      <vt:lpstr>Recommendations and Next Steps </vt:lpstr>
      <vt:lpstr>Slide 8</vt:lpstr>
      <vt:lpstr>Data Services Delivered Over ERCOT WAN to MPs</vt:lpstr>
      <vt:lpstr>Ongoing Cost Allocation Alternatives Considered</vt:lpstr>
      <vt:lpstr>ERCOT support required for activating a new MP</vt:lpstr>
    </vt:vector>
  </TitlesOfParts>
  <Company>The Electric Reliability Council of Texas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Fisher</dc:creator>
  <cp:lastModifiedBy>Bert J. Lathrop</cp:lastModifiedBy>
  <cp:revision>181</cp:revision>
  <cp:lastPrinted>2011-08-24T16:04:29Z</cp:lastPrinted>
  <dcterms:created xsi:type="dcterms:W3CDTF">2011-05-03T21:46:50Z</dcterms:created>
  <dcterms:modified xsi:type="dcterms:W3CDTF">2011-09-27T23:18:52Z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0x0101000388BD2156EA454E8F8EE5E26FDBADA6</vt:lpwstr>
  </property>
</Properties>
</file>