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0"/>
  </p:notesMasterIdLst>
  <p:sldIdLst>
    <p:sldId id="258" r:id="rId2"/>
    <p:sldId id="374" r:id="rId3"/>
    <p:sldId id="293" r:id="rId4"/>
    <p:sldId id="537" r:id="rId5"/>
    <p:sldId id="568" r:id="rId6"/>
    <p:sldId id="600" r:id="rId7"/>
    <p:sldId id="601" r:id="rId8"/>
    <p:sldId id="602" r:id="rId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F146"/>
    <a:srgbClr val="FF9900"/>
    <a:srgbClr val="FF3300"/>
    <a:srgbClr val="40949A"/>
    <a:srgbClr val="DDDDDD"/>
    <a:srgbClr val="0000CC"/>
    <a:srgbClr val="5469A2"/>
    <a:srgbClr val="29417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04" autoAdjust="0"/>
    <p:restoredTop sz="94059" autoAdjust="0"/>
  </p:normalViewPr>
  <p:slideViewPr>
    <p:cSldViewPr>
      <p:cViewPr>
        <p:scale>
          <a:sx n="90" d="100"/>
          <a:sy n="90" d="100"/>
        </p:scale>
        <p:origin x="-642" y="-294"/>
      </p:cViewPr>
      <p:guideLst>
        <p:guide orient="horz" pos="4224"/>
        <p:guide pos="15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76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76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76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276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EB09544-58B3-4D49-85B1-9E59211D425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p:spPr>
        <p:txBody>
          <a:bodyPr/>
          <a:lstStyle/>
          <a:p>
            <a:endParaRPr lang="en-US" smtClean="0"/>
          </a:p>
        </p:txBody>
      </p:sp>
      <p:sp>
        <p:nvSpPr>
          <p:cNvPr id="17412" name="Slide Number Placeholder 3"/>
          <p:cNvSpPr>
            <a:spLocks noGrp="1"/>
          </p:cNvSpPr>
          <p:nvPr>
            <p:ph type="sldNum" sz="quarter" idx="5"/>
          </p:nvPr>
        </p:nvSpPr>
        <p:spPr>
          <a:noFill/>
        </p:spPr>
        <p:txBody>
          <a:bodyPr/>
          <a:lstStyle/>
          <a:p>
            <a:fld id="{A1E5930A-C3E2-461A-8353-94147650017D}" type="slidenum">
              <a:rPr lang="en-US" smtClean="0"/>
              <a:pPr/>
              <a:t>2</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CA0AEE7-A668-4662-8C23-43D9B7B23A6C}" type="slidenum">
              <a:rPr lang="en-US" sz="1200"/>
              <a:pPr algn="r"/>
              <a:t>3</a:t>
            </a:fld>
            <a:endParaRPr lang="en-US"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E2C7895-666E-4120-B484-4B48A97FFF4E}" type="slidenum">
              <a:rPr lang="en-US" sz="1200"/>
              <a:pPr algn="r"/>
              <a:t>5</a:t>
            </a:fld>
            <a:endParaRPr lang="en-US" sz="120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E2C7895-666E-4120-B484-4B48A97FFF4E}" type="slidenum">
              <a:rPr lang="en-US" sz="1200"/>
              <a:pPr algn="r"/>
              <a:t>6</a:t>
            </a:fld>
            <a:endParaRPr lang="en-US" sz="120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E2C7895-666E-4120-B484-4B48A97FFF4E}" type="slidenum">
              <a:rPr lang="en-US" sz="1200"/>
              <a:pPr algn="r"/>
              <a:t>7</a:t>
            </a:fld>
            <a:endParaRPr lang="en-US" sz="120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E2C7895-666E-4120-B484-4B48A97FFF4E}" type="slidenum">
              <a:rPr lang="en-US" sz="1200"/>
              <a:pPr algn="r"/>
              <a:t>8</a:t>
            </a:fld>
            <a:endParaRPr lang="en-US" sz="120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4"/>
          <p:cNvSpPr>
            <a:spLocks noChangeShapeType="1"/>
          </p:cNvSpPr>
          <p:nvPr userDrawn="1"/>
        </p:nvSpPr>
        <p:spPr bwMode="auto">
          <a:xfrm>
            <a:off x="0" y="1143000"/>
            <a:ext cx="9144000" cy="0"/>
          </a:xfrm>
          <a:prstGeom prst="line">
            <a:avLst/>
          </a:prstGeom>
          <a:noFill/>
          <a:ln w="57150">
            <a:solidFill>
              <a:schemeClr val="hlink"/>
            </a:solidFill>
            <a:round/>
            <a:headEnd/>
            <a:tailEnd/>
          </a:ln>
          <a:effectLst/>
        </p:spPr>
        <p:txBody>
          <a:bodyPr/>
          <a:lstStyle/>
          <a:p>
            <a:pPr>
              <a:defRPr/>
            </a:pPr>
            <a:endParaRPr lang="en-US"/>
          </a:p>
        </p:txBody>
      </p:sp>
      <p:sp>
        <p:nvSpPr>
          <p:cNvPr id="43010" name="Rectangle 2"/>
          <p:cNvSpPr>
            <a:spLocks noGrp="1" noChangeArrowheads="1"/>
          </p:cNvSpPr>
          <p:nvPr>
            <p:ph type="subTitle" idx="1"/>
          </p:nvPr>
        </p:nvSpPr>
        <p:spPr>
          <a:xfrm>
            <a:off x="2343150" y="3581400"/>
            <a:ext cx="6343650" cy="1143000"/>
          </a:xfrm>
        </p:spPr>
        <p:txBody>
          <a:bodyPr/>
          <a:lstStyle>
            <a:lvl1pPr marL="0" indent="0">
              <a:buFontTx/>
              <a:buNone/>
              <a:defRPr b="0">
                <a:solidFill>
                  <a:schemeClr val="tx1"/>
                </a:solidFill>
                <a:latin typeface="Arial Black" pitchFamily="34" charset="0"/>
              </a:defRPr>
            </a:lvl1pPr>
          </a:lstStyle>
          <a:p>
            <a:r>
              <a:rPr lang="en-US"/>
              <a:t>Click to edit Master subtitle style</a:t>
            </a:r>
          </a:p>
        </p:txBody>
      </p:sp>
      <p:sp>
        <p:nvSpPr>
          <p:cNvPr id="43015" name="Rectangle 7"/>
          <p:cNvSpPr>
            <a:spLocks noGrp="1" noChangeArrowheads="1"/>
          </p:cNvSpPr>
          <p:nvPr>
            <p:ph type="ctrTitle"/>
          </p:nvPr>
        </p:nvSpPr>
        <p:spPr>
          <a:xfrm>
            <a:off x="2333625" y="1905000"/>
            <a:ext cx="6477000" cy="1241425"/>
          </a:xfrm>
        </p:spPr>
        <p:txBody>
          <a:bodyPr/>
          <a:lstStyle>
            <a:lvl1pPr>
              <a:defRPr sz="2800">
                <a:solidFill>
                  <a:schemeClr val="tx1"/>
                </a:solidFill>
              </a:defRPr>
            </a:lvl1pPr>
          </a:lstStyle>
          <a:p>
            <a:r>
              <a:rPr lang="en-US"/>
              <a:t>Click to edit Master title style</a:t>
            </a:r>
          </a:p>
        </p:txBody>
      </p:sp>
      <p:sp>
        <p:nvSpPr>
          <p:cNvPr id="5" name="Rectangle 10"/>
          <p:cNvSpPr>
            <a:spLocks noGrp="1" noChangeArrowheads="1"/>
          </p:cNvSpPr>
          <p:nvPr>
            <p:ph type="dt" sz="half" idx="10"/>
          </p:nvPr>
        </p:nvSpPr>
        <p:spPr>
          <a:xfrm>
            <a:off x="2333625" y="5467350"/>
            <a:ext cx="6276975" cy="476250"/>
          </a:xfrm>
        </p:spPr>
        <p:txBody>
          <a:bodyPr/>
          <a:lstStyle>
            <a:lvl1pPr>
              <a:defRPr sz="1800" b="1">
                <a:solidFill>
                  <a:schemeClr val="tx1"/>
                </a:solidFill>
              </a:defRPr>
            </a:lvl1pPr>
          </a:lstStyle>
          <a:p>
            <a:pPr>
              <a:defRPr/>
            </a:pPr>
            <a:r>
              <a:rPr lang="en-US"/>
              <a:t>August 5, 2010</a:t>
            </a:r>
          </a:p>
        </p:txBody>
      </p:sp>
      <p:sp>
        <p:nvSpPr>
          <p:cNvPr id="6" name="Rectangle 15"/>
          <p:cNvSpPr>
            <a:spLocks noGrp="1" noChangeArrowheads="1"/>
          </p:cNvSpPr>
          <p:nvPr>
            <p:ph type="ftr" sz="quarter" idx="11"/>
          </p:nvPr>
        </p:nvSpPr>
        <p:spPr>
          <a:xfrm>
            <a:off x="2333625" y="5067300"/>
            <a:ext cx="6276975" cy="419100"/>
          </a:xfrm>
        </p:spPr>
        <p:txBody>
          <a:bodyPr/>
          <a:lstStyle>
            <a:lvl1pPr algn="l">
              <a:defRPr sz="1800" b="1">
                <a:solidFill>
                  <a:schemeClr val="tx1"/>
                </a:solidFill>
              </a:defRPr>
            </a:lvl1pPr>
          </a:lstStyle>
          <a:p>
            <a:pPr>
              <a:defRPr/>
            </a:pPr>
            <a:r>
              <a:rPr lang="en-US"/>
              <a:t>PRS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31CE1502-FD1A-4793-913E-1255B3D456EB}"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0"/>
            <a:ext cx="21717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0"/>
            <a:ext cx="63627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6E7A9EBF-27A9-4F33-AC8F-E7B4500451C7}"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86800" cy="685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066800"/>
            <a:ext cx="8229600" cy="4724400"/>
          </a:xfrm>
        </p:spPr>
        <p:txBody>
          <a:bodyPr/>
          <a:lstStyle/>
          <a:p>
            <a:pPr lvl="0"/>
            <a:endParaRPr lang="en-US" noProof="0"/>
          </a:p>
        </p:txBody>
      </p:sp>
      <p:sp>
        <p:nvSpPr>
          <p:cNvPr id="4" name="Rectangle 6"/>
          <p:cNvSpPr>
            <a:spLocks noGrp="1" noChangeArrowheads="1"/>
          </p:cNvSpPr>
          <p:nvPr>
            <p:ph type="sldNum" sz="quarter" idx="10"/>
          </p:nvPr>
        </p:nvSpPr>
        <p:spPr>
          <a:ln/>
        </p:spPr>
        <p:txBody>
          <a:bodyPr/>
          <a:lstStyle>
            <a:lvl1pPr>
              <a:defRPr/>
            </a:lvl1pPr>
          </a:lstStyle>
          <a:p>
            <a:pPr>
              <a:defRPr/>
            </a:pPr>
            <a:fld id="{1E95493C-347F-4F2A-B84A-D44003A6C80C}"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1C32BA24-F209-4BD7-B59F-A786E386E5F9}"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1C0F0B9B-F071-405F-8201-27070BA2B0A0}"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61D8F3F6-E332-4EAD-8B30-6970F6E8B10C}"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B19FDC05-826E-47C1-9B37-8FABF4D7EF4A}" type="slidenum">
              <a:rPr lang="en-US"/>
              <a:pPr>
                <a:defRPr/>
              </a:pPr>
              <a:t>‹#›</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9"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5523BCB5-E32C-4EB2-9C32-01F5403672ED}" type="slidenum">
              <a:rPr lang="en-US"/>
              <a:pPr>
                <a:defRPr/>
              </a:pPr>
              <a:t>‹#›</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5"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8668AABF-5894-42C3-8D9E-A14876659E73}" type="slidenum">
              <a:rPr lang="en-US"/>
              <a:pPr>
                <a:defRPr/>
              </a:pPr>
              <a:t>‹#›</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4"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A14B7AF0-C1B4-43C4-9603-551ABA2530E5}"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E8997BA8-2F8A-4114-9031-EE2731F654B0}"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457200" y="10668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5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6EAFACCF-B851-400D-8985-CBD2406DD522}" type="slidenum">
              <a:rPr lang="en-US"/>
              <a:pPr>
                <a:defRPr/>
              </a:pPr>
              <a:t>‹#›</a:t>
            </a:fld>
            <a:endParaRPr lang="en-US"/>
          </a:p>
        </p:txBody>
      </p:sp>
      <p:sp>
        <p:nvSpPr>
          <p:cNvPr id="23559" name="Rectangle 7"/>
          <p:cNvSpPr>
            <a:spLocks noChangeArrowheads="1"/>
          </p:cNvSpPr>
          <p:nvPr userDrawn="1"/>
        </p:nvSpPr>
        <p:spPr bwMode="auto">
          <a:xfrm>
            <a:off x="0" y="6235700"/>
            <a:ext cx="9144000" cy="622300"/>
          </a:xfrm>
          <a:prstGeom prst="rect">
            <a:avLst/>
          </a:prstGeom>
          <a:solidFill>
            <a:srgbClr val="ECECE2"/>
          </a:solidFill>
          <a:ln w="9525">
            <a:noFill/>
            <a:miter lim="800000"/>
            <a:headEnd/>
            <a:tailEnd/>
          </a:ln>
          <a:effectLst/>
        </p:spPr>
        <p:txBody>
          <a:bodyPr wrap="none" anchor="ctr"/>
          <a:lstStyle/>
          <a:p>
            <a:pPr>
              <a:defRPr/>
            </a:pPr>
            <a:endParaRPr lang="en-US"/>
          </a:p>
        </p:txBody>
      </p:sp>
      <p:sp>
        <p:nvSpPr>
          <p:cNvPr id="1029" name="Rectangle 2"/>
          <p:cNvSpPr>
            <a:spLocks noGrp="1" noChangeArrowheads="1"/>
          </p:cNvSpPr>
          <p:nvPr>
            <p:ph type="title"/>
          </p:nvPr>
        </p:nvSpPr>
        <p:spPr bwMode="auto">
          <a:xfrm>
            <a:off x="152400" y="0"/>
            <a:ext cx="86868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3557" name="Rectangle 5"/>
          <p:cNvSpPr>
            <a:spLocks noGrp="1" noChangeArrowheads="1"/>
          </p:cNvSpPr>
          <p:nvPr>
            <p:ph type="ftr" sz="quarter" idx="3"/>
          </p:nvPr>
        </p:nvSpPr>
        <p:spPr bwMode="auto">
          <a:xfrm>
            <a:off x="6248400" y="6457950"/>
            <a:ext cx="2514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r>
              <a:rPr lang="en-US"/>
              <a:t>PRS</a:t>
            </a:r>
          </a:p>
        </p:txBody>
      </p:sp>
      <p:sp>
        <p:nvSpPr>
          <p:cNvPr id="23563" name="Line 11"/>
          <p:cNvSpPr>
            <a:spLocks noChangeShapeType="1"/>
          </p:cNvSpPr>
          <p:nvPr userDrawn="1"/>
        </p:nvSpPr>
        <p:spPr bwMode="auto">
          <a:xfrm>
            <a:off x="1069975" y="6457950"/>
            <a:ext cx="0" cy="219075"/>
          </a:xfrm>
          <a:prstGeom prst="line">
            <a:avLst/>
          </a:prstGeom>
          <a:noFill/>
          <a:ln w="9525">
            <a:solidFill>
              <a:schemeClr val="tx1"/>
            </a:solidFill>
            <a:round/>
            <a:headEnd/>
            <a:tailEnd/>
          </a:ln>
          <a:effectLst/>
        </p:spPr>
        <p:txBody>
          <a:bodyPr/>
          <a:lstStyle/>
          <a:p>
            <a:pPr>
              <a:defRPr/>
            </a:pPr>
            <a:endParaRPr lang="en-US"/>
          </a:p>
        </p:txBody>
      </p:sp>
      <p:sp>
        <p:nvSpPr>
          <p:cNvPr id="23556" name="Rectangle 4"/>
          <p:cNvSpPr>
            <a:spLocks noGrp="1" noChangeArrowheads="1"/>
          </p:cNvSpPr>
          <p:nvPr>
            <p:ph type="dt" sz="half" idx="2"/>
          </p:nvPr>
        </p:nvSpPr>
        <p:spPr bwMode="auto">
          <a:xfrm>
            <a:off x="1143000" y="64579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a:t>August 5, 2010</a:t>
            </a:r>
          </a:p>
        </p:txBody>
      </p:sp>
      <p:sp>
        <p:nvSpPr>
          <p:cNvPr id="23564" name="Line 12"/>
          <p:cNvSpPr>
            <a:spLocks noChangeShapeType="1"/>
          </p:cNvSpPr>
          <p:nvPr userDrawn="1"/>
        </p:nvSpPr>
        <p:spPr bwMode="auto">
          <a:xfrm>
            <a:off x="0" y="673100"/>
            <a:ext cx="9144000" cy="0"/>
          </a:xfrm>
          <a:prstGeom prst="line">
            <a:avLst/>
          </a:prstGeom>
          <a:noFill/>
          <a:ln w="57150">
            <a:solidFill>
              <a:schemeClr val="hlink"/>
            </a:solidFill>
            <a:round/>
            <a:headEnd/>
            <a:tailEnd/>
          </a:ln>
          <a:effectLst/>
        </p:spPr>
        <p:txBody>
          <a:bodyPr/>
          <a:lstStyle/>
          <a:p>
            <a:pPr>
              <a:defRPr/>
            </a:pPr>
            <a:endParaRPr lang="en-US"/>
          </a:p>
        </p:txBody>
      </p:sp>
      <p:sp>
        <p:nvSpPr>
          <p:cNvPr id="23565" name="Rectangle 13"/>
          <p:cNvSpPr>
            <a:spLocks noChangeArrowheads="1"/>
          </p:cNvSpPr>
          <p:nvPr/>
        </p:nvSpPr>
        <p:spPr bwMode="auto">
          <a:xfrm>
            <a:off x="3429000" y="6477000"/>
            <a:ext cx="2514600" cy="457200"/>
          </a:xfrm>
          <a:prstGeom prst="rect">
            <a:avLst/>
          </a:prstGeom>
          <a:noFill/>
          <a:ln w="9525">
            <a:noFill/>
            <a:miter lim="800000"/>
            <a:headEnd/>
            <a:tailEnd/>
          </a:ln>
          <a:effectLst/>
        </p:spPr>
        <p:txBody>
          <a:bodyPr/>
          <a:lstStyle/>
          <a:p>
            <a:pPr algn="ctr">
              <a:defRPr/>
            </a:pPr>
            <a:fld id="{37971777-27B0-4DD4-BEB4-3E42A99A4635}" type="slidenum">
              <a:rPr lang="en-US" sz="1200"/>
              <a:pPr algn="ctr">
                <a:defRPr/>
              </a:pPr>
              <a:t>‹#›</a:t>
            </a:fld>
            <a:endParaRPr lang="en-US" sz="1200"/>
          </a:p>
        </p:txBody>
      </p:sp>
    </p:spTree>
  </p:cSld>
  <p:clrMap bg1="lt1" tx1="dk1" bg2="lt2" tx2="dk2" accent1="accent1" accent2="accent2" accent3="accent3" accent4="accent4" accent5="accent5" accent6="accent6" hlink="hlink" folHlink="folHlink"/>
  <p:sldLayoutIdLst>
    <p:sldLayoutId id="2147484111" r:id="rId1"/>
    <p:sldLayoutId id="2147484100" r:id="rId2"/>
    <p:sldLayoutId id="2147484101" r:id="rId3"/>
    <p:sldLayoutId id="2147484102" r:id="rId4"/>
    <p:sldLayoutId id="2147484103" r:id="rId5"/>
    <p:sldLayoutId id="2147484104" r:id="rId6"/>
    <p:sldLayoutId id="2147484105" r:id="rId7"/>
    <p:sldLayoutId id="2147484106" r:id="rId8"/>
    <p:sldLayoutId id="2147484107" r:id="rId9"/>
    <p:sldLayoutId id="2147484108" r:id="rId10"/>
    <p:sldLayoutId id="2147484109" r:id="rId11"/>
    <p:sldLayoutId id="2147484110" r:id="rId12"/>
  </p:sldLayoutIdLst>
  <p:hf sldNum="0" hdr="0" ftr="0" dt="0"/>
  <p:txStyles>
    <p:titleStyle>
      <a:lvl1pPr algn="l" rtl="0" eaLnBrk="0" fontAlgn="base" hangingPunct="0">
        <a:spcBef>
          <a:spcPct val="0"/>
        </a:spcBef>
        <a:spcAft>
          <a:spcPct val="0"/>
        </a:spcAft>
        <a:defRPr sz="2000">
          <a:solidFill>
            <a:schemeClr val="tx1"/>
          </a:solidFill>
          <a:latin typeface="+mj-lt"/>
          <a:ea typeface="+mj-ea"/>
          <a:cs typeface="+mj-cs"/>
        </a:defRPr>
      </a:lvl1pPr>
      <a:lvl2pPr algn="l" rtl="0" eaLnBrk="0" fontAlgn="base" hangingPunct="0">
        <a:spcBef>
          <a:spcPct val="0"/>
        </a:spcBef>
        <a:spcAft>
          <a:spcPct val="0"/>
        </a:spcAft>
        <a:defRPr sz="2000">
          <a:solidFill>
            <a:schemeClr val="tx1"/>
          </a:solidFill>
          <a:latin typeface="Arial Black" pitchFamily="34" charset="0"/>
        </a:defRPr>
      </a:lvl2pPr>
      <a:lvl3pPr algn="l" rtl="0" eaLnBrk="0" fontAlgn="base" hangingPunct="0">
        <a:spcBef>
          <a:spcPct val="0"/>
        </a:spcBef>
        <a:spcAft>
          <a:spcPct val="0"/>
        </a:spcAft>
        <a:defRPr sz="2000">
          <a:solidFill>
            <a:schemeClr val="tx1"/>
          </a:solidFill>
          <a:latin typeface="Arial Black" pitchFamily="34" charset="0"/>
        </a:defRPr>
      </a:lvl3pPr>
      <a:lvl4pPr algn="l" rtl="0" eaLnBrk="0" fontAlgn="base" hangingPunct="0">
        <a:spcBef>
          <a:spcPct val="0"/>
        </a:spcBef>
        <a:spcAft>
          <a:spcPct val="0"/>
        </a:spcAft>
        <a:defRPr sz="2000">
          <a:solidFill>
            <a:schemeClr val="tx1"/>
          </a:solidFill>
          <a:latin typeface="Arial Black" pitchFamily="34" charset="0"/>
        </a:defRPr>
      </a:lvl4pPr>
      <a:lvl5pPr algn="l" rtl="0" eaLnBrk="0" fontAlgn="base" hangingPunct="0">
        <a:spcBef>
          <a:spcPct val="0"/>
        </a:spcBef>
        <a:spcAft>
          <a:spcPct val="0"/>
        </a:spcAft>
        <a:defRPr sz="2000">
          <a:solidFill>
            <a:schemeClr val="tx1"/>
          </a:solidFill>
          <a:latin typeface="Arial Black" pitchFamily="34" charset="0"/>
        </a:defRPr>
      </a:lvl5pPr>
      <a:lvl6pPr marL="457200" algn="l" rtl="0" fontAlgn="base">
        <a:spcBef>
          <a:spcPct val="0"/>
        </a:spcBef>
        <a:spcAft>
          <a:spcPct val="0"/>
        </a:spcAft>
        <a:defRPr sz="2000">
          <a:solidFill>
            <a:schemeClr val="bg1"/>
          </a:solidFill>
          <a:latin typeface="Arial Black" pitchFamily="34" charset="0"/>
        </a:defRPr>
      </a:lvl6pPr>
      <a:lvl7pPr marL="914400" algn="l" rtl="0" fontAlgn="base">
        <a:spcBef>
          <a:spcPct val="0"/>
        </a:spcBef>
        <a:spcAft>
          <a:spcPct val="0"/>
        </a:spcAft>
        <a:defRPr sz="2000">
          <a:solidFill>
            <a:schemeClr val="bg1"/>
          </a:solidFill>
          <a:latin typeface="Arial Black" pitchFamily="34" charset="0"/>
        </a:defRPr>
      </a:lvl7pPr>
      <a:lvl8pPr marL="1371600" algn="l" rtl="0" fontAlgn="base">
        <a:spcBef>
          <a:spcPct val="0"/>
        </a:spcBef>
        <a:spcAft>
          <a:spcPct val="0"/>
        </a:spcAft>
        <a:defRPr sz="2000">
          <a:solidFill>
            <a:schemeClr val="bg1"/>
          </a:solidFill>
          <a:latin typeface="Arial Black" pitchFamily="34" charset="0"/>
        </a:defRPr>
      </a:lvl8pPr>
      <a:lvl9pPr marL="1828800" algn="l" rtl="0" fontAlgn="base">
        <a:spcBef>
          <a:spcPct val="0"/>
        </a:spcBef>
        <a:spcAft>
          <a:spcPct val="0"/>
        </a:spcAft>
        <a:defRPr sz="2000">
          <a:solidFill>
            <a:schemeClr val="bg1"/>
          </a:solidFill>
          <a:latin typeface="Arial Black" pitchFamily="34" charset="0"/>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8"/>
          <p:cNvSpPr>
            <a:spLocks noGrp="1" noChangeArrowheads="1"/>
          </p:cNvSpPr>
          <p:nvPr>
            <p:ph type="ctrTitle"/>
          </p:nvPr>
        </p:nvSpPr>
        <p:spPr>
          <a:xfrm>
            <a:off x="2333625" y="1905000"/>
            <a:ext cx="6019800" cy="1238250"/>
          </a:xfrm>
        </p:spPr>
        <p:txBody>
          <a:bodyPr/>
          <a:lstStyle/>
          <a:p>
            <a:pPr eaLnBrk="1" hangingPunct="1"/>
            <a:r>
              <a:rPr lang="en-US" smtClean="0"/>
              <a:t>Protocol Revision Subcommittee</a:t>
            </a:r>
          </a:p>
        </p:txBody>
      </p:sp>
      <p:sp>
        <p:nvSpPr>
          <p:cNvPr id="3075" name="Rectangle 20"/>
          <p:cNvSpPr>
            <a:spLocks noGrp="1" noChangeArrowheads="1"/>
          </p:cNvSpPr>
          <p:nvPr>
            <p:ph type="subTitle" idx="1"/>
          </p:nvPr>
        </p:nvSpPr>
        <p:spPr/>
        <p:txBody>
          <a:bodyPr/>
          <a:lstStyle/>
          <a:p>
            <a:pPr eaLnBrk="1" hangingPunct="1"/>
            <a:r>
              <a:rPr lang="en-US" dirty="0" smtClean="0"/>
              <a:t>Sandy Morris</a:t>
            </a:r>
          </a:p>
          <a:p>
            <a:pPr eaLnBrk="1" hangingPunct="1"/>
            <a:endParaRPr lang="en-US" dirty="0" smtClean="0"/>
          </a:p>
          <a:p>
            <a:pPr eaLnBrk="1" hangingPunct="1"/>
            <a:r>
              <a:rPr lang="en-US" dirty="0" smtClean="0"/>
              <a:t>October 6, 2011</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Rot="1" noChangeArrowheads="1"/>
          </p:cNvSpPr>
          <p:nvPr/>
        </p:nvSpPr>
        <p:spPr bwMode="auto">
          <a:xfrm>
            <a:off x="304800" y="0"/>
            <a:ext cx="8229600" cy="792163"/>
          </a:xfrm>
          <a:prstGeom prst="rect">
            <a:avLst/>
          </a:prstGeom>
          <a:noFill/>
          <a:ln w="9525">
            <a:noFill/>
            <a:miter lim="800000"/>
            <a:headEnd/>
            <a:tailEnd/>
          </a:ln>
        </p:spPr>
        <p:txBody>
          <a:bodyPr anchor="ctr"/>
          <a:lstStyle/>
          <a:p>
            <a:pPr>
              <a:defRPr/>
            </a:pPr>
            <a:r>
              <a:rPr lang="en-US" sz="2000" kern="0" dirty="0">
                <a:latin typeface="+mj-lt"/>
                <a:ea typeface="+mj-ea"/>
                <a:cs typeface="+mj-cs"/>
              </a:rPr>
              <a:t>Summary of Revision Requests</a:t>
            </a:r>
          </a:p>
        </p:txBody>
      </p:sp>
      <p:sp>
        <p:nvSpPr>
          <p:cNvPr id="4099" name="Rectangle 3"/>
          <p:cNvSpPr txBox="1">
            <a:spLocks noChangeArrowheads="1"/>
          </p:cNvSpPr>
          <p:nvPr/>
        </p:nvSpPr>
        <p:spPr bwMode="auto">
          <a:xfrm>
            <a:off x="304800" y="990600"/>
            <a:ext cx="8153400" cy="5638800"/>
          </a:xfrm>
          <a:prstGeom prst="rect">
            <a:avLst/>
          </a:prstGeom>
          <a:noFill/>
          <a:ln w="9525">
            <a:noFill/>
            <a:miter lim="800000"/>
            <a:headEnd/>
            <a:tailEnd/>
          </a:ln>
        </p:spPr>
        <p:txBody>
          <a:bodyPr/>
          <a:lstStyle/>
          <a:p>
            <a:pPr>
              <a:buClr>
                <a:schemeClr val="tx1"/>
              </a:buClr>
            </a:pPr>
            <a:r>
              <a:rPr lang="en-US" sz="2400" b="1" dirty="0" smtClean="0"/>
              <a:t>4 </a:t>
            </a:r>
            <a:r>
              <a:rPr lang="en-US" sz="2400" b="1" dirty="0"/>
              <a:t>NPRRs Recommended for Approval</a:t>
            </a:r>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idx="4294967295"/>
          </p:nvPr>
        </p:nvSpPr>
        <p:spPr>
          <a:xfrm>
            <a:off x="304800" y="0"/>
            <a:ext cx="8229600" cy="792163"/>
          </a:xfrm>
        </p:spPr>
        <p:txBody>
          <a:bodyPr/>
          <a:lstStyle/>
          <a:p>
            <a:pPr eaLnBrk="1" hangingPunct="1"/>
            <a:r>
              <a:rPr lang="en-US" smtClean="0"/>
              <a:t>Items for a Vote</a:t>
            </a:r>
          </a:p>
        </p:txBody>
      </p:sp>
      <p:sp>
        <p:nvSpPr>
          <p:cNvPr id="5123" name="Rectangle 3"/>
          <p:cNvSpPr>
            <a:spLocks noGrp="1" noChangeArrowheads="1"/>
          </p:cNvSpPr>
          <p:nvPr>
            <p:ph type="body" idx="4294967295"/>
          </p:nvPr>
        </p:nvSpPr>
        <p:spPr>
          <a:xfrm>
            <a:off x="228600" y="838200"/>
            <a:ext cx="8153400" cy="5638800"/>
          </a:xfrm>
        </p:spPr>
        <p:txBody>
          <a:bodyPr/>
          <a:lstStyle/>
          <a:p>
            <a:pPr>
              <a:lnSpc>
                <a:spcPct val="90000"/>
              </a:lnSpc>
              <a:defRPr/>
            </a:pPr>
            <a:r>
              <a:rPr lang="en-US" sz="1800" u="sng" dirty="0" smtClean="0"/>
              <a:t>Unanimous Recommendations with No Impacts</a:t>
            </a:r>
          </a:p>
          <a:p>
            <a:pPr lvl="1">
              <a:lnSpc>
                <a:spcPct val="90000"/>
              </a:lnSpc>
              <a:defRPr/>
            </a:pPr>
            <a:r>
              <a:rPr lang="en-US" sz="1800" b="1" i="1" dirty="0" smtClean="0">
                <a:solidFill>
                  <a:schemeClr val="tx1"/>
                </a:solidFill>
                <a:latin typeface="+mn-lt"/>
              </a:rPr>
              <a:t>NPRR399, Updates to Protocol Sections Related to Settlements and Billing</a:t>
            </a:r>
            <a:endParaRPr lang="en-US" sz="1800" b="1" i="1" cap="small" dirty="0" smtClean="0">
              <a:solidFill>
                <a:srgbClr val="FF0000"/>
              </a:solidFill>
            </a:endParaRPr>
          </a:p>
          <a:p>
            <a:pPr lvl="1">
              <a:lnSpc>
                <a:spcPct val="90000"/>
              </a:lnSpc>
              <a:defRPr/>
            </a:pPr>
            <a:endParaRPr lang="en-US" sz="1800" dirty="0" smtClean="0"/>
          </a:p>
          <a:p>
            <a:pPr>
              <a:lnSpc>
                <a:spcPct val="90000"/>
              </a:lnSpc>
              <a:defRPr/>
            </a:pPr>
            <a:r>
              <a:rPr lang="en-US" sz="1800" u="sng" dirty="0" smtClean="0"/>
              <a:t>Unanimous Recommendations with Impacts</a:t>
            </a:r>
          </a:p>
          <a:p>
            <a:pPr lvl="1">
              <a:lnSpc>
                <a:spcPct val="90000"/>
              </a:lnSpc>
              <a:defRPr/>
            </a:pPr>
            <a:r>
              <a:rPr lang="en-US" sz="1800" b="1" i="1" dirty="0" smtClean="0">
                <a:solidFill>
                  <a:schemeClr val="tx1"/>
                </a:solidFill>
                <a:latin typeface="+mn-lt"/>
              </a:rPr>
              <a:t>NPRR395, CRR Auction Offer Award Disclosure</a:t>
            </a:r>
          </a:p>
          <a:p>
            <a:pPr lvl="1">
              <a:lnSpc>
                <a:spcPct val="90000"/>
              </a:lnSpc>
              <a:defRPr/>
            </a:pPr>
            <a:r>
              <a:rPr lang="en-US" sz="1800" b="1" i="1" dirty="0" smtClean="0">
                <a:solidFill>
                  <a:schemeClr val="tx1"/>
                </a:solidFill>
                <a:latin typeface="+mn-lt"/>
              </a:rPr>
              <a:t>NPRR400, Eliminate Unsecured Credit for CRR Auctions and for Future Credit Exposure and Eliminate Netting of FCE with CCE - </a:t>
            </a:r>
            <a:r>
              <a:rPr lang="en-US" sz="1800" b="1" i="1" dirty="0" smtClean="0">
                <a:solidFill>
                  <a:srgbClr val="FF0000"/>
                </a:solidFill>
                <a:latin typeface="+mn-lt"/>
              </a:rPr>
              <a:t>URGENT</a:t>
            </a:r>
            <a:endParaRPr lang="en-US" sz="1800" b="1" i="1" dirty="0" smtClean="0"/>
          </a:p>
          <a:p>
            <a:pPr lvl="1">
              <a:lnSpc>
                <a:spcPct val="90000"/>
              </a:lnSpc>
              <a:buFontTx/>
              <a:buNone/>
              <a:defRPr/>
            </a:pPr>
            <a:endParaRPr lang="en-US" sz="1800" b="1" i="1" dirty="0" smtClean="0"/>
          </a:p>
          <a:p>
            <a:pPr>
              <a:lnSpc>
                <a:spcPct val="90000"/>
              </a:lnSpc>
              <a:defRPr/>
            </a:pPr>
            <a:r>
              <a:rPr lang="en-US" sz="1800" u="sng" dirty="0" smtClean="0"/>
              <a:t>Non-unanimous Recommendations</a:t>
            </a:r>
          </a:p>
          <a:p>
            <a:pPr lvl="1">
              <a:defRPr/>
            </a:pPr>
            <a:r>
              <a:rPr lang="en-US" sz="1800" b="1" i="1" dirty="0" smtClean="0"/>
              <a:t>NPRR398, Changes to Resource Category Minimum-Energy Generic Heat Rates</a:t>
            </a:r>
            <a:r>
              <a:rPr lang="en-US" sz="1600" dirty="0" smtClean="0"/>
              <a:t>	</a:t>
            </a:r>
          </a:p>
          <a:p>
            <a:pPr lvl="1">
              <a:lnSpc>
                <a:spcPct val="90000"/>
              </a:lnSpc>
              <a:buFontTx/>
              <a:buNone/>
              <a:defRPr/>
            </a:pPr>
            <a:endParaRPr lang="en-US" sz="1800" i="1" u="sng" dirty="0" smtClean="0"/>
          </a:p>
          <a:p>
            <a:pPr>
              <a:lnSpc>
                <a:spcPct val="90000"/>
              </a:lnSpc>
              <a:defRPr/>
            </a:pPr>
            <a:r>
              <a:rPr lang="en-US" sz="1800" u="sng" dirty="0" smtClean="0"/>
              <a:t>Rejections or Withdrawals</a:t>
            </a:r>
          </a:p>
          <a:p>
            <a:pPr lvl="1">
              <a:lnSpc>
                <a:spcPct val="90000"/>
              </a:lnSpc>
              <a:defRPr/>
            </a:pPr>
            <a:r>
              <a:rPr lang="en-US" sz="1800" b="1" i="1" dirty="0" smtClean="0"/>
              <a:t>None this month</a:t>
            </a:r>
          </a:p>
          <a:p>
            <a:pPr>
              <a:lnSpc>
                <a:spcPct val="90000"/>
              </a:lnSpc>
              <a:buFontTx/>
              <a:buNone/>
              <a:defRPr/>
            </a:pPr>
            <a:endParaRPr lang="en-US" sz="1600" i="1" dirty="0" smtClean="0">
              <a:solidFill>
                <a:srgbClr val="0070C0"/>
              </a:solidFill>
            </a:endParaRPr>
          </a:p>
          <a:p>
            <a:pPr>
              <a:lnSpc>
                <a:spcPct val="90000"/>
              </a:lnSpc>
              <a:buFontTx/>
              <a:buNone/>
              <a:defRPr/>
            </a:pPr>
            <a:r>
              <a:rPr lang="en-US" sz="1600" b="0" i="1" dirty="0" smtClean="0">
                <a:solidFill>
                  <a:srgbClr val="0070C0"/>
                </a:solidFill>
              </a:rPr>
              <a:t>	</a:t>
            </a:r>
            <a:endParaRPr lang="en-US" sz="1600" b="0" dirty="0" smtClean="0"/>
          </a:p>
          <a:p>
            <a:pPr>
              <a:lnSpc>
                <a:spcPct val="90000"/>
              </a:lnSpc>
              <a:buFontTx/>
              <a:buNone/>
              <a:defRPr/>
            </a:pPr>
            <a:endParaRPr lang="en-US" sz="1600" b="0" i="1" dirty="0" smtClean="0"/>
          </a:p>
          <a:p>
            <a:pPr>
              <a:lnSpc>
                <a:spcPct val="90000"/>
              </a:lnSpc>
              <a:buFontTx/>
              <a:buNone/>
              <a:defRPr/>
            </a:pPr>
            <a:r>
              <a:rPr lang="en-US" sz="1600" b="0" i="1" dirty="0" smtClean="0">
                <a:solidFill>
                  <a:srgbClr val="40949A"/>
                </a:solidFill>
              </a:rPr>
              <a:t>	</a:t>
            </a:r>
          </a:p>
          <a:p>
            <a:pPr>
              <a:lnSpc>
                <a:spcPct val="90000"/>
              </a:lnSpc>
              <a:buFontTx/>
              <a:buNone/>
              <a:defRPr/>
            </a:pPr>
            <a:r>
              <a:rPr lang="en-US" sz="1600" b="0" i="1" dirty="0" smtClean="0">
                <a:solidFill>
                  <a:srgbClr val="FF0000"/>
                </a:solidFill>
              </a:rPr>
              <a:t>	</a:t>
            </a:r>
            <a:endParaRPr lang="en-US" b="0" dirty="0" smtClean="0"/>
          </a:p>
          <a:p>
            <a:pPr>
              <a:lnSpc>
                <a:spcPct val="90000"/>
              </a:lnSpc>
              <a:buFontTx/>
              <a:buNone/>
              <a:defRPr/>
            </a:pPr>
            <a:endParaRPr lang="en-US" sz="1600" b="0" i="1" dirty="0" smtClean="0"/>
          </a:p>
          <a:p>
            <a:pPr>
              <a:lnSpc>
                <a:spcPct val="90000"/>
              </a:lnSpc>
              <a:buFontTx/>
              <a:buNone/>
              <a:defRPr/>
            </a:pPr>
            <a:endParaRPr lang="en-US" sz="1600" b="0" dirty="0" smtClean="0"/>
          </a:p>
        </p:txBody>
      </p:sp>
      <p:sp>
        <p:nvSpPr>
          <p:cNvPr id="5124" name="Slide Number Placeholder 4"/>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endParaRPr lang="en-US" sz="120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endParaRPr lang="en-US" smtClean="0"/>
          </a:p>
        </p:txBody>
      </p:sp>
      <p:sp>
        <p:nvSpPr>
          <p:cNvPr id="8195" name="Content Placeholder 2"/>
          <p:cNvSpPr>
            <a:spLocks noGrp="1"/>
          </p:cNvSpPr>
          <p:nvPr>
            <p:ph idx="1"/>
          </p:nvPr>
        </p:nvSpPr>
        <p:spPr/>
        <p:txBody>
          <a:bodyPr/>
          <a:lstStyle/>
          <a:p>
            <a:endParaRPr lang="en-US" u="sng" smtClean="0"/>
          </a:p>
          <a:p>
            <a:endParaRPr lang="en-US" u="sng" smtClean="0"/>
          </a:p>
          <a:p>
            <a:endParaRPr lang="en-US" u="sng" smtClean="0"/>
          </a:p>
          <a:p>
            <a:pPr algn="ctr">
              <a:buFontTx/>
              <a:buNone/>
            </a:pPr>
            <a:r>
              <a:rPr lang="en-US" sz="3200" u="sng" smtClean="0"/>
              <a:t>NPRRs Recommended for Approval</a:t>
            </a:r>
            <a:endParaRPr lang="en-US" sz="3200" smtClean="0"/>
          </a:p>
          <a:p>
            <a:endParaRPr lang="en-US"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defRPr/>
            </a:pPr>
            <a:r>
              <a:rPr lang="en-US" b="1" i="1" dirty="0" smtClean="0">
                <a:solidFill>
                  <a:schemeClr val="tx1"/>
                </a:solidFill>
                <a:latin typeface="+mj-lt"/>
                <a:ea typeface="+mj-ea"/>
                <a:cs typeface="+mj-cs"/>
              </a:rPr>
              <a:t>NPRR395, CRR Auction Offer Award Disclosure</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762001"/>
          <a:ext cx="8763000" cy="5421268"/>
        </p:xfrm>
        <a:graphic>
          <a:graphicData uri="http://schemas.openxmlformats.org/drawingml/2006/table">
            <a:tbl>
              <a:tblPr/>
              <a:tblGrid>
                <a:gridCol w="2397200"/>
                <a:gridCol w="6365800"/>
              </a:tblGrid>
              <a:tr h="10611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(DC Energy)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adds a requirement for ERCOT to post CRR Auction offer awards following each CRR Auction in the exact fashion CRR Auction bid awards are currently posted on the Market Information System (MIS) Public Area.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68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8/18/11, PRS unanimously voted to recommend approval of NPRR395 as amended by the 8/12/11 Wholesale Market Subcommittee (WMS) comments.  On 9/22/11, PRS unanimously voted to endorse and forward the 8/18/11 PRS Report as amended by the 9/22/11 DC Energy comments and Impact Analysis for NPRR395 to TAC with a recommended Priority of High and rank of 19.5.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2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Upon System Implementation – Priority High; Rank 19.5</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0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$40k - $50,</a:t>
                      </a:r>
                      <a:r>
                        <a:rPr lang="en-US" sz="1600" kern="1200" baseline="0" dirty="0" smtClean="0">
                          <a:solidFill>
                            <a:schemeClr val="tx1"/>
                          </a:solidFill>
                          <a:latin typeface="+mn-lt"/>
                          <a:ea typeface="+mn-ea"/>
                          <a:cs typeface="+mn-cs"/>
                        </a:rPr>
                        <a:t> I</a:t>
                      </a:r>
                      <a:r>
                        <a:rPr lang="en-US" sz="1600" kern="1200" dirty="0" smtClean="0">
                          <a:solidFill>
                            <a:schemeClr val="tx1"/>
                          </a:solidFill>
                          <a:latin typeface="+mn-lt"/>
                          <a:ea typeface="+mn-ea"/>
                          <a:cs typeface="+mn-cs"/>
                        </a:rPr>
                        <a:t>mpacts to Congestion Revenue Rights (CRR) systems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68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Symmetry in the CRR market result posting leads to greater transparency and more efficient CRR Auction pricing outcomes; Positive impact to consumer segment in the form of increased value to cost convergence of CRR instruments; Sponsor believes that all other </a:t>
                      </a:r>
                      <a:r>
                        <a:rPr kumimoji="0" lang="en-US" sz="1600" b="0" i="0" u="none" strike="noStrike" cap="none" normalizeH="0" baseline="0" dirty="0" smtClean="0">
                          <a:ln>
                            <a:noFill/>
                          </a:ln>
                          <a:solidFill>
                            <a:schemeClr val="tx1"/>
                          </a:solidFill>
                          <a:effectLst/>
                          <a:latin typeface="+mn-lt"/>
                        </a:rPr>
                        <a:t>RTOs/ISOs </a:t>
                      </a:r>
                      <a:r>
                        <a:rPr kumimoji="0" lang="en-US" sz="1600" b="0" i="0" u="none" strike="noStrike" cap="none" normalizeH="0" baseline="0" dirty="0" smtClean="0">
                          <a:ln>
                            <a:noFill/>
                          </a:ln>
                          <a:solidFill>
                            <a:schemeClr val="tx1"/>
                          </a:solidFill>
                          <a:effectLst/>
                          <a:latin typeface="+mn-lt"/>
                        </a:rPr>
                        <a:t>post information on awarded CRR offers in the same fashion that information is posted regarding awarded bids.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defRPr/>
            </a:pPr>
            <a:r>
              <a:rPr lang="en-US" b="1" i="1" dirty="0" smtClean="0">
                <a:solidFill>
                  <a:schemeClr val="tx1"/>
                </a:solidFill>
                <a:latin typeface="+mj-lt"/>
                <a:ea typeface="+mj-ea"/>
                <a:cs typeface="+mj-cs"/>
              </a:rPr>
              <a:t>NPRR398, Changes to Resource Category Minimum-Energy Generic Heat Rates</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381000" y="762000"/>
          <a:ext cx="8534400" cy="5377021"/>
        </p:xfrm>
        <a:graphic>
          <a:graphicData uri="http://schemas.openxmlformats.org/drawingml/2006/table">
            <a:tbl>
              <a:tblPr/>
              <a:tblGrid>
                <a:gridCol w="2334664"/>
                <a:gridCol w="6199736"/>
              </a:tblGrid>
              <a:tr h="81060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changes the Resource Category Minimum-Energy Generic Heat Rates for several fuel type Resource categories as described below.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1149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8/18/11, PRS voted to recommend approval of NPRR398 as submitted.  There were two opposing votes from the Independent Generator and Independent Power Marketer (IPM) Market Segments and one abstention from the IPM Market Segment.  On 9/22/11, PRS voted to endorse and forward the 8/18/11 PRS Report and Impact Analysis for NPRR398 to TAC.  There was one opposing vote from the Independent Generator Market Segment and two abstentions from the IPM Market Segment.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70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January 1, 2012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505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Less than $5k (O&amp;M),</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minor impacts to Settlement and Billing (S&amp;B) and Market Management System (MMS)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3113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i="0" kern="1200" dirty="0" smtClean="0">
                          <a:solidFill>
                            <a:schemeClr val="tx1"/>
                          </a:solidFill>
                          <a:latin typeface="+mn-lt"/>
                          <a:ea typeface="+mn-ea"/>
                          <a:cs typeface="+mn-cs"/>
                        </a:rPr>
                        <a:t>Reduce Minimum-Energy Cost Guarantee while ensuring that Resources are able to recover their actual costs;</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QSEs </a:t>
                      </a:r>
                      <a:r>
                        <a:rPr lang="en-US" sz="1600" i="0" kern="1200" dirty="0" smtClean="0">
                          <a:solidFill>
                            <a:schemeClr val="tx1"/>
                          </a:solidFill>
                          <a:latin typeface="+mn-lt"/>
                          <a:ea typeface="+mn-ea"/>
                          <a:cs typeface="+mn-cs"/>
                        </a:rPr>
                        <a:t>may have to update their Settlement systems to accept new generic heat rates; Consumers will not be impacted directly except with possible lower Make-Whole Payment charges.</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defRPr/>
            </a:pPr>
            <a:r>
              <a:rPr lang="en-US" b="1" i="1" dirty="0" smtClean="0">
                <a:solidFill>
                  <a:schemeClr val="tx1"/>
                </a:solidFill>
                <a:latin typeface="+mj-lt"/>
                <a:ea typeface="+mj-ea"/>
                <a:cs typeface="+mj-cs"/>
              </a:rPr>
              <a:t>NPRR399, Updates to Protocol Sections Related to Settlements and Billing</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990600"/>
          <a:ext cx="8534400" cy="4997733"/>
        </p:xfrm>
        <a:graphic>
          <a:graphicData uri="http://schemas.openxmlformats.org/drawingml/2006/table">
            <a:tbl>
              <a:tblPr/>
              <a:tblGrid>
                <a:gridCol w="2334664"/>
                <a:gridCol w="6199736"/>
              </a:tblGrid>
              <a:tr h="1289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includes updates to miscellaneous, non-substantive corrections to various Protocol sections related to Settlements and billing.  Revisions include corrections to Protocol references and variable clarifications.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59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8/18/11, PRS unanimously voted to recommend approval of NPRR399 as submitted.  On 9/22/11, PRS unanimously voted to endorse and forward the 8/18/11 PRS Report as amended by the 9/14/11 ERCOT comments and Impact Analysis for NPRR399 to TAC.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609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January 1, 2012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9082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No Impacts.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9082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i="0" u="none" kern="1200" dirty="0" smtClean="0">
                          <a:solidFill>
                            <a:schemeClr val="tx1"/>
                          </a:solidFill>
                          <a:latin typeface="+mn-lt"/>
                          <a:ea typeface="+mn-ea"/>
                          <a:cs typeface="+mn-cs"/>
                        </a:rPr>
                        <a:t>Improved accuracy and clarity of Protocols.</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defRPr/>
            </a:pPr>
            <a:r>
              <a:rPr lang="en-US" sz="1600" b="1" i="1" dirty="0" smtClean="0">
                <a:solidFill>
                  <a:schemeClr val="tx1"/>
                </a:solidFill>
                <a:latin typeface="+mj-lt"/>
                <a:ea typeface="+mj-ea"/>
                <a:cs typeface="+mj-cs"/>
              </a:rPr>
              <a:t>NPRR400, Eliminate Unsecured Credit for CRR Auctions and for Future Credit Exposure and Eliminate Netting of FCE with CCE - </a:t>
            </a:r>
            <a:r>
              <a:rPr lang="en-US" sz="1600" b="1" i="1" dirty="0" smtClean="0">
                <a:solidFill>
                  <a:srgbClr val="FF0000"/>
                </a:solidFill>
                <a:latin typeface="+mj-lt"/>
                <a:ea typeface="+mj-ea"/>
                <a:cs typeface="+mj-cs"/>
              </a:rPr>
              <a:t>URGENT</a:t>
            </a:r>
            <a:endParaRPr lang="en-US" sz="1600" dirty="0" smtClean="0">
              <a:solidFill>
                <a:srgbClr val="FF0000"/>
              </a:solidFill>
            </a:endParaRPr>
          </a:p>
        </p:txBody>
      </p:sp>
      <p:graphicFrame>
        <p:nvGraphicFramePr>
          <p:cNvPr id="72727" name="Group 23"/>
          <p:cNvGraphicFramePr>
            <a:graphicFrameLocks noGrp="1"/>
          </p:cNvGraphicFramePr>
          <p:nvPr>
            <p:ph idx="4294967295"/>
          </p:nvPr>
        </p:nvGraphicFramePr>
        <p:xfrm>
          <a:off x="152400" y="762000"/>
          <a:ext cx="8839200" cy="5577840"/>
        </p:xfrm>
        <a:graphic>
          <a:graphicData uri="http://schemas.openxmlformats.org/drawingml/2006/table">
            <a:tbl>
              <a:tblPr/>
              <a:tblGrid>
                <a:gridCol w="2418044"/>
                <a:gridCol w="6421156"/>
              </a:tblGrid>
              <a:tr h="1289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requires that the Future Credit Exposure (FCE) component of the collateral calculation and the CRR Auction credit limit be collateralized with cash, letter of credit or a surety bond.  This NPRR also eliminates netting of FCE with Current Credit Exposure (CCE) for all Counter-Parties.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515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9/22/11, PRS unanimously voted to recommend approval of NPRR400 as amended by the 9/19/11 ERCOT comments with a recommended Priority of Critical and rank of 9.44 and to forward NPRR400 and the preliminary Impact Analysis to TAC.</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905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Upon System Implementation – Priority Critical; Rank 9.44</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8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$230k - $255k, impacts to Credit Monitoring and Management (CMM), Information Services Master (ISM) and MIS.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9082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n-US" sz="1600" kern="1200" dirty="0" smtClean="0">
                          <a:solidFill>
                            <a:schemeClr val="tx1"/>
                          </a:solidFill>
                          <a:latin typeface="+mn-lt"/>
                          <a:ea typeface="+mn-ea"/>
                          <a:cs typeface="+mn-cs"/>
                        </a:rPr>
                        <a:t>Reduces credit risk;</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maximizes the efficiency of collateral utilization;</a:t>
                      </a:r>
                      <a:r>
                        <a:rPr lang="en-US" sz="1600" kern="1200" baseline="0" dirty="0" smtClean="0">
                          <a:solidFill>
                            <a:schemeClr val="tx1"/>
                          </a:solidFill>
                          <a:latin typeface="+mn-lt"/>
                          <a:ea typeface="+mn-ea"/>
                          <a:cs typeface="+mn-cs"/>
                        </a:rPr>
                        <a:t> h</a:t>
                      </a:r>
                      <a:r>
                        <a:rPr lang="en-US" sz="1600" kern="1200" dirty="0" smtClean="0">
                          <a:solidFill>
                            <a:schemeClr val="tx1"/>
                          </a:solidFill>
                          <a:latin typeface="+mn-lt"/>
                          <a:ea typeface="+mn-ea"/>
                          <a:cs typeface="+mn-cs"/>
                        </a:rPr>
                        <a:t>elps to meet CFTC conditions to achieve exemption from the Commodity Exchange Act;</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will likely increase collateral costs for Market Participants who currently use unsecured credit and guarantee agreements to satisfy CRR Auction and CRR forward market to market related collateral requirements;</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Credit WG endorsed NPRR400, noting it has positive credit implications by eliminating use of unsecured credit and guarantee for CRR activity and eliminating netting of CRR and non-CRR activity.</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9066</TotalTime>
  <Words>855</Words>
  <Application>Microsoft Office PowerPoint</Application>
  <PresentationFormat>On-screen Show (4:3)</PresentationFormat>
  <Paragraphs>87</Paragraphs>
  <Slides>8</Slides>
  <Notes>6</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Custom Design</vt:lpstr>
      <vt:lpstr>Protocol Revision Subcommittee</vt:lpstr>
      <vt:lpstr>Slide 2</vt:lpstr>
      <vt:lpstr>Items for a Vote</vt:lpstr>
      <vt:lpstr>Slide 4</vt:lpstr>
      <vt:lpstr>NPRR395, CRR Auction Offer Award Disclosure</vt:lpstr>
      <vt:lpstr>NPRR398, Changes to Resource Category Minimum-Energy Generic Heat Rates</vt:lpstr>
      <vt:lpstr>NPRR399, Updates to Protocol Sections Related to Settlements and Billing</vt:lpstr>
      <vt:lpstr>NPRR400, Eliminate Unsecured Credit for CRR Auctions and for Future Credit Exposure and Eliminate Netting of FCE with CCE - URGENT</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dc:title>
  <dc:creator/>
  <cp:lastModifiedBy>khobbs</cp:lastModifiedBy>
  <cp:revision>503</cp:revision>
  <dcterms:created xsi:type="dcterms:W3CDTF">2005-04-21T14:28:35Z</dcterms:created>
  <dcterms:modified xsi:type="dcterms:W3CDTF">2011-10-04T15:25:10Z</dcterms:modified>
</cp:coreProperties>
</file>