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70" r:id="rId3"/>
    <p:sldId id="263" r:id="rId4"/>
    <p:sldId id="271" r:id="rId5"/>
    <p:sldId id="308" r:id="rId6"/>
    <p:sldId id="265" r:id="rId7"/>
    <p:sldId id="295" r:id="rId8"/>
    <p:sldId id="290" r:id="rId9"/>
    <p:sldId id="296" r:id="rId10"/>
    <p:sldId id="300" r:id="rId11"/>
    <p:sldId id="266" r:id="rId12"/>
    <p:sldId id="301" r:id="rId13"/>
    <p:sldId id="306" r:id="rId14"/>
    <p:sldId id="310" r:id="rId15"/>
    <p:sldId id="302" r:id="rId16"/>
    <p:sldId id="309" r:id="rId17"/>
    <p:sldId id="303" r:id="rId18"/>
    <p:sldId id="269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8" d="100"/>
          <a:sy n="98" d="100"/>
        </p:scale>
        <p:origin x="-270" y="5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36CEC-8FBA-49C4-B756-EE041014D880}" type="datetimeFigureOut">
              <a:rPr lang="en-US"/>
              <a:pPr>
                <a:defRPr/>
              </a:pPr>
              <a:t>09/23/2011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5F07C-00CA-4EF8-8940-FEA2BCDB77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F5320-96DC-43D1-AECF-E684A5EFE7F1}" type="datetimeFigureOut">
              <a:rPr lang="en-US"/>
              <a:pPr>
                <a:defRPr/>
              </a:pPr>
              <a:t>09/23/2011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FC0BE-68E0-4AA0-91E5-3FBACCE8B0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1061E-FA6B-4B52-BCE4-4488FCD3E171}" type="datetimeFigureOut">
              <a:rPr lang="en-US"/>
              <a:pPr>
                <a:defRPr/>
              </a:pPr>
              <a:t>09/23/2011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214D3-4176-4183-97F2-AF976F9607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dirty="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/>
              <a:t>August 22, 2011</a:t>
            </a: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dirty="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/>
              <a:t>PUCT Reliability Deployments Workshop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F9BDE-9CD8-4834-81CA-BE38B20C2F9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PUCT Reliability Deployments Workshop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22, 2011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C3F4C9-CCD7-4413-BA6F-D537F26653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PUCT Reliability Deployments Workshop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22, 2011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06152F-ACF9-448A-BF74-210A2AC148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PUCT Reliability Deployments Workshop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22, 2011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46161-60A1-449F-B57B-44EE4D155D5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PUCT Reliability Deployments Workshop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22, 2011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6763C-3C45-43C9-A9AE-A7E8C66718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PUCT Reliability Deployments Workshop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22, 2011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76FBE9-6049-491B-9E1F-1990CEF907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PUCT Reliability Deployments Workshop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22, 2011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0DC45E-D393-48E3-909A-FA9F8704A25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PUCT Reliability Deployments Workshop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22, 2011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F4E3B-357B-4F78-82D5-843BC33E2C3C}" type="datetimeFigureOut">
              <a:rPr lang="en-US"/>
              <a:pPr>
                <a:defRPr/>
              </a:pPr>
              <a:t>09/23/2011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F2962-105C-41D6-82FB-E8EC29532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787D5B-EE87-4B88-87CA-21BDCF183FE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PUCT Reliability Deployments Workshop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22, 2011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135FD-1DBA-4B2F-AE82-5DF8CFE3EC6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PUCT Reliability Deployments Workshop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22, 2011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5E3328-E897-4F39-BE10-1A3AE9CFDE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PUCT Reliability Deployments Workshop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August 22, 2011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BC5E4-6143-4A52-8920-63838E6ECC7A}" type="datetimeFigureOut">
              <a:rPr lang="en-US"/>
              <a:pPr>
                <a:defRPr/>
              </a:pPr>
              <a:t>09/23/2011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039AA-A936-474F-AD1B-0B5EA9EA68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A7F0C-1678-45F7-B861-A3DBE5E76BBD}" type="datetimeFigureOut">
              <a:rPr lang="en-US"/>
              <a:pPr>
                <a:defRPr/>
              </a:pPr>
              <a:t>09/23/2011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DA078-614D-47B4-B541-FA3972B575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C913E-E288-4560-9004-C77F65D5B590}" type="datetimeFigureOut">
              <a:rPr lang="en-US"/>
              <a:pPr>
                <a:defRPr/>
              </a:pPr>
              <a:t>09/23/2011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14FA5-C7C6-4D24-9C9C-67B8F56465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87152-76AC-4758-9FF2-E7C91C833FBE}" type="datetimeFigureOut">
              <a:rPr lang="en-US"/>
              <a:pPr>
                <a:defRPr/>
              </a:pPr>
              <a:t>09/23/2011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79862-CE00-4A74-85FE-4AD9124388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22FA6-FE1F-4610-AE67-1ED15D9AD86E}" type="datetimeFigureOut">
              <a:rPr lang="en-US"/>
              <a:pPr>
                <a:defRPr/>
              </a:pPr>
              <a:t>09/23/2011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B022F-7A44-4122-8813-C520293D86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D0FAF-A697-413A-9EDA-7AFBEA80843B}" type="datetimeFigureOut">
              <a:rPr lang="en-US"/>
              <a:pPr>
                <a:defRPr/>
              </a:pPr>
              <a:t>09/23/2011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46782-EB4D-440E-8937-B0E0C0B55D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7A4734-C491-4A61-AFF9-6404A41E29C6}" type="datetimeFigureOut">
              <a:rPr lang="en-US"/>
              <a:pPr>
                <a:defRPr/>
              </a:pPr>
              <a:t>09/23/2011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FC93A-E9F5-4CD6-8558-BD3ADD1232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37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9D9AFAE-5592-407F-86D2-708F808B9FF1}" type="datetimeFigureOut">
              <a:rPr lang="en-US"/>
              <a:pPr>
                <a:defRPr/>
              </a:pPr>
              <a:t>09/23/2011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FE3FF3D-8698-4D39-9BC4-C57E038328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49CC150E-2B3E-47A2-B73F-03AA7DA1C5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3317" name="Picture 8" descr="logo_C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dirty="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/>
              <a:t>PUCT Reliability Deployments Workshop</a:t>
            </a:r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/>
              <a:t>August 22, 2011</a:t>
            </a:r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fld id="{B229A7AA-F7EE-4970-8824-D06D5DFA2F17}" type="slidenum">
              <a:rPr lang="en-US" sz="1200">
                <a:solidFill>
                  <a:srgbClr val="000000"/>
                </a:solidFill>
              </a:rPr>
              <a:pPr algn="ctr">
                <a:defRPr/>
              </a:pPr>
              <a:t>‹#›</a:t>
            </a:fld>
            <a:endParaRPr lang="en-US" sz="1200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Review of ERCOT’s </a:t>
            </a:r>
            <a:br>
              <a:rPr lang="en-US" smtClean="0"/>
            </a:br>
            <a:r>
              <a:rPr lang="en-US" smtClean="0"/>
              <a:t>NSRS Study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RDTF</a:t>
            </a:r>
          </a:p>
          <a:p>
            <a:pPr eaLnBrk="1" hangingPunct="1">
              <a:defRPr/>
            </a:pPr>
            <a:r>
              <a:rPr lang="en-US" dirty="0" smtClean="0"/>
              <a:t>September 23,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85800"/>
          </a:xfrm>
        </p:spPr>
        <p:txBody>
          <a:bodyPr/>
          <a:lstStyle/>
          <a:p>
            <a:pPr eaLnBrk="1" hangingPunct="1"/>
            <a:r>
              <a:rPr lang="en-US" sz="3600" smtClean="0"/>
              <a:t>2. Sloped offer floors</a:t>
            </a:r>
            <a:endParaRPr lang="en-US" smtClean="0"/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6757988" y="649287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2161F8E6-1DC3-4390-98B5-20885635906E}" type="slidenum">
              <a:rPr lang="en-US" sz="1200" b="1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10</a:t>
            </a:fld>
            <a:endParaRPr lang="en-US" sz="1200" b="1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31749" name="TextBox 10"/>
          <p:cNvSpPr txBox="1">
            <a:spLocks noChangeArrowheads="1"/>
          </p:cNvSpPr>
          <p:nvPr/>
        </p:nvSpPr>
        <p:spPr bwMode="auto">
          <a:xfrm>
            <a:off x="227013" y="5334000"/>
            <a:ext cx="8688387" cy="1196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/>
              <a:t>The </a:t>
            </a:r>
            <a:r>
              <a:rPr lang="en-US" sz="2400" i="1" u="sng"/>
              <a:t>sloped</a:t>
            </a:r>
            <a:r>
              <a:rPr lang="en-US" sz="2400" i="1"/>
              <a:t> offer floors of the Compromise Proposal, will likely result in a lower impact to clearing prices than a horizontal offer floor approach as assumed in ERCOT’s analysis.</a:t>
            </a:r>
          </a:p>
        </p:txBody>
      </p:sp>
      <p:pic>
        <p:nvPicPr>
          <p:cNvPr id="3175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079500"/>
            <a:ext cx="6800850" cy="417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/>
          <p:cNvSpPr>
            <a:spLocks noGrp="1"/>
          </p:cNvSpPr>
          <p:nvPr>
            <p:ph type="title" idx="4294967295"/>
          </p:nvPr>
        </p:nvSpPr>
        <p:spPr>
          <a:xfrm>
            <a:off x="457200" y="381000"/>
            <a:ext cx="8229600" cy="685800"/>
          </a:xfrm>
        </p:spPr>
        <p:txBody>
          <a:bodyPr/>
          <a:lstStyle/>
          <a:p>
            <a:pPr eaLnBrk="1" hangingPunct="1"/>
            <a:r>
              <a:rPr lang="en-US" sz="3600" smtClean="0"/>
              <a:t>3. Minimum Block Impact on Prices</a:t>
            </a:r>
            <a:endParaRPr lang="en-US" smtClean="0"/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6757988" y="649287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0135F062-AEBC-4CBF-92EE-2E457996FCE4}" type="slidenum">
              <a:rPr lang="en-US" sz="1200" b="1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11</a:t>
            </a:fld>
            <a:endParaRPr lang="en-US" sz="1200" b="1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67588" name="TextBox 10"/>
          <p:cNvSpPr txBox="1">
            <a:spLocks noChangeArrowheads="1"/>
          </p:cNvSpPr>
          <p:nvPr/>
        </p:nvSpPr>
        <p:spPr bwMode="auto">
          <a:xfrm>
            <a:off x="227013" y="5334000"/>
            <a:ext cx="8688387" cy="1196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/>
              <a:t>Only the Energy Offer Curve (e.g. LSL to HSL) portion of the NSRS deployment can set the clearing price.  Whereas, the Minimum Block (0 to LSL MW) can not.</a:t>
            </a:r>
          </a:p>
        </p:txBody>
      </p:sp>
      <p:pic>
        <p:nvPicPr>
          <p:cNvPr id="6759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7150" y="1146175"/>
            <a:ext cx="6445250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910921"/>
            <a:ext cx="6823079" cy="4232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4" name="TextBox 10"/>
          <p:cNvSpPr txBox="1">
            <a:spLocks noChangeArrowheads="1"/>
          </p:cNvSpPr>
          <p:nvPr/>
        </p:nvSpPr>
        <p:spPr bwMode="auto">
          <a:xfrm>
            <a:off x="227013" y="5334000"/>
            <a:ext cx="8688387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 dirty="0" smtClean="0"/>
              <a:t>June </a:t>
            </a:r>
            <a:r>
              <a:rPr lang="en-US" sz="2400" i="1" dirty="0"/>
              <a:t>27, 2011, </a:t>
            </a:r>
            <a:r>
              <a:rPr lang="en-US" sz="2400" i="1" dirty="0" smtClean="0"/>
              <a:t>using SCED Up and considering LSL price taking MWs, 2 ¼ hrs of NS setting price.</a:t>
            </a:r>
            <a:endParaRPr lang="en-US" sz="2400" i="1" dirty="0"/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6757988" y="649287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69AE9876-9289-4FC8-890F-F911A21B4013}" type="slidenum">
              <a:rPr lang="en-US" sz="1200" b="1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12</a:t>
            </a:fld>
            <a:endParaRPr lang="en-US" sz="1200" b="1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59396" name="Title 1"/>
          <p:cNvSpPr>
            <a:spLocks/>
          </p:cNvSpPr>
          <p:nvPr/>
        </p:nvSpPr>
        <p:spPr bwMode="auto">
          <a:xfrm>
            <a:off x="152400" y="22860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 dirty="0" smtClean="0">
                <a:latin typeface="Calibri" pitchFamily="34" charset="0"/>
              </a:rPr>
              <a:t>Price taking impact of LSL for QS &amp; Offline NS</a:t>
            </a:r>
            <a:endParaRPr lang="en-US" sz="36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40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914400"/>
            <a:ext cx="6929438" cy="434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6757988" y="649287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69AE9876-9289-4FC8-890F-F911A21B4013}" type="slidenum">
              <a:rPr lang="en-US" sz="1200" b="1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13</a:t>
            </a:fld>
            <a:endParaRPr lang="en-US" sz="1200" b="1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59396" name="Title 1"/>
          <p:cNvSpPr>
            <a:spLocks/>
          </p:cNvSpPr>
          <p:nvPr/>
        </p:nvSpPr>
        <p:spPr bwMode="auto">
          <a:xfrm>
            <a:off x="152400" y="22860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 dirty="0" smtClean="0">
                <a:latin typeface="Calibri" pitchFamily="34" charset="0"/>
              </a:rPr>
              <a:t>Without LSL impact </a:t>
            </a:r>
            <a:r>
              <a:rPr lang="en-US" sz="2000" dirty="0" smtClean="0">
                <a:latin typeface="Calibri" pitchFamily="34" charset="0"/>
              </a:rPr>
              <a:t>(from slide 6)</a:t>
            </a:r>
            <a:endParaRPr lang="en-US" sz="20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1"/>
          <p:cNvSpPr>
            <a:spLocks noGrp="1"/>
          </p:cNvSpPr>
          <p:nvPr>
            <p:ph type="title" idx="4294967295"/>
          </p:nvPr>
        </p:nvSpPr>
        <p:spPr>
          <a:xfrm>
            <a:off x="457200" y="381000"/>
            <a:ext cx="8229600" cy="685800"/>
          </a:xfrm>
        </p:spPr>
        <p:txBody>
          <a:bodyPr/>
          <a:lstStyle/>
          <a:p>
            <a:pPr eaLnBrk="1" hangingPunct="1"/>
            <a:r>
              <a:rPr lang="en-US" sz="3600" smtClean="0"/>
              <a:t>4a. Offline to QS Structural Change</a:t>
            </a:r>
            <a:endParaRPr lang="en-US" smtClean="0"/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6757988" y="649287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C2ECD4C9-8911-4027-8051-FCA9A1980FEE}" type="slidenum">
              <a:rPr lang="en-US" sz="1200" b="1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14</a:t>
            </a:fld>
            <a:endParaRPr lang="en-US" sz="1200" b="1" dirty="0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68619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952500"/>
            <a:ext cx="6858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8612" name="TextBox 10"/>
          <p:cNvSpPr txBox="1">
            <a:spLocks noChangeArrowheads="1"/>
          </p:cNvSpPr>
          <p:nvPr/>
        </p:nvSpPr>
        <p:spPr bwMode="auto">
          <a:xfrm>
            <a:off x="227013" y="5486400"/>
            <a:ext cx="8688387" cy="1196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/>
              <a:t>A sensitivity that considers the structural move of 1,000 MW from Offline to Quick Start NSRS beginning in July is relevant for this decision, if it is expected to be a durable change.</a:t>
            </a:r>
          </a:p>
        </p:txBody>
      </p:sp>
      <p:sp>
        <p:nvSpPr>
          <p:cNvPr id="68620" name="Oval 12"/>
          <p:cNvSpPr>
            <a:spLocks noChangeArrowheads="1"/>
          </p:cNvSpPr>
          <p:nvPr/>
        </p:nvSpPr>
        <p:spPr bwMode="auto">
          <a:xfrm>
            <a:off x="5334000" y="3200400"/>
            <a:ext cx="2057400" cy="2057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6757988" y="649287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B782C130-D3F7-4230-A3CF-DF55DE2FD99A}" type="slidenum">
              <a:rPr lang="en-US" sz="1200" b="1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15</a:t>
            </a:fld>
            <a:endParaRPr lang="en-US" sz="1200" b="1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31050" y="955675"/>
            <a:ext cx="1898650" cy="415290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endParaRPr lang="en-US" sz="1400" dirty="0">
              <a:latin typeface="Calibri" pitchFamily="34" charset="0"/>
            </a:endParaRPr>
          </a:p>
          <a:p>
            <a:r>
              <a:rPr lang="en-US" sz="1400" dirty="0">
                <a:latin typeface="Calibri" pitchFamily="34" charset="0"/>
              </a:rPr>
              <a:t>            </a:t>
            </a:r>
            <a:r>
              <a:rPr lang="en-US" sz="1600" dirty="0">
                <a:latin typeface="Calibri" pitchFamily="34" charset="0"/>
              </a:rPr>
              <a:t>Represents what ERCOT approach yielded</a:t>
            </a:r>
          </a:p>
          <a:p>
            <a:endParaRPr lang="en-US" sz="1600" dirty="0">
              <a:latin typeface="Calibri" pitchFamily="34" charset="0"/>
            </a:endParaRPr>
          </a:p>
          <a:p>
            <a:endParaRPr lang="en-US" sz="1600" dirty="0">
              <a:latin typeface="Calibri" pitchFamily="34" charset="0"/>
            </a:endParaRPr>
          </a:p>
          <a:p>
            <a:r>
              <a:rPr lang="en-US" sz="1600" dirty="0">
                <a:latin typeface="Calibri" pitchFamily="34" charset="0"/>
              </a:rPr>
              <a:t>          Represents impacts of potential over statements of ERCOT technique</a:t>
            </a:r>
          </a:p>
          <a:p>
            <a:endParaRPr lang="en-US" sz="1400" dirty="0">
              <a:latin typeface="Calibri" pitchFamily="34" charset="0"/>
            </a:endParaRPr>
          </a:p>
          <a:p>
            <a:endParaRPr lang="en-US" sz="1400" dirty="0">
              <a:latin typeface="Calibri" pitchFamily="34" charset="0"/>
            </a:endParaRPr>
          </a:p>
          <a:p>
            <a:r>
              <a:rPr lang="en-US" sz="1600" dirty="0"/>
              <a:t>         </a:t>
            </a:r>
            <a:r>
              <a:rPr lang="en-US" sz="1600" dirty="0">
                <a:latin typeface="Calibri" pitchFamily="34" charset="0"/>
              </a:rPr>
              <a:t>Represents impacts of potential sensitivities that need to be performed</a:t>
            </a:r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7234238" y="1112838"/>
            <a:ext cx="400050" cy="363537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b="1" dirty="0">
                <a:solidFill>
                  <a:sysClr val="windowText" lastClr="000000"/>
                </a:solidFill>
              </a:rPr>
              <a:t>A</a:t>
            </a:r>
          </a:p>
        </p:txBody>
      </p:sp>
      <p:sp>
        <p:nvSpPr>
          <p:cNvPr id="15" name="Oval 14"/>
          <p:cNvSpPr/>
          <p:nvPr/>
        </p:nvSpPr>
        <p:spPr>
          <a:xfrm>
            <a:off x="7224713" y="2305050"/>
            <a:ext cx="392112" cy="374650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b="1">
                <a:solidFill>
                  <a:sysClr val="windowText" lastClr="000000"/>
                </a:solidFill>
              </a:rPr>
              <a:t>B</a:t>
            </a:r>
          </a:p>
        </p:txBody>
      </p:sp>
      <p:sp>
        <p:nvSpPr>
          <p:cNvPr id="70662" name="TextBox 21"/>
          <p:cNvSpPr txBox="1">
            <a:spLocks noChangeArrowheads="1"/>
          </p:cNvSpPr>
          <p:nvPr/>
        </p:nvSpPr>
        <p:spPr bwMode="auto">
          <a:xfrm>
            <a:off x="233363" y="207963"/>
            <a:ext cx="86375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>
                <a:latin typeface="Calibri" pitchFamily="34" charset="0"/>
                <a:ea typeface="Calibri" pitchFamily="34" charset="0"/>
                <a:cs typeface="Times New Roman" pitchFamily="18" charset="0"/>
              </a:rPr>
              <a:t>A Walk Forward From ERCOT’s Analysis</a:t>
            </a:r>
          </a:p>
        </p:txBody>
      </p:sp>
      <p:sp>
        <p:nvSpPr>
          <p:cNvPr id="70663" name="TextBox 10"/>
          <p:cNvSpPr txBox="1">
            <a:spLocks noChangeArrowheads="1"/>
          </p:cNvSpPr>
          <p:nvPr/>
        </p:nvSpPr>
        <p:spPr bwMode="auto">
          <a:xfrm>
            <a:off x="150813" y="5334000"/>
            <a:ext cx="8861425" cy="1196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 dirty="0"/>
              <a:t>This illustrates how important it is to take ERCOT’s analysis to the next level of sophistication, so that policy makers will fully understand the expected impacts of the </a:t>
            </a:r>
            <a:r>
              <a:rPr lang="en-US" sz="2400" i="1" dirty="0" smtClean="0"/>
              <a:t>proposals.</a:t>
            </a:r>
            <a:endParaRPr lang="en-US" sz="2400" i="1" dirty="0"/>
          </a:p>
        </p:txBody>
      </p:sp>
      <p:sp>
        <p:nvSpPr>
          <p:cNvPr id="70664" name="Text Box 8"/>
          <p:cNvSpPr txBox="1">
            <a:spLocks noChangeArrowheads="1"/>
          </p:cNvSpPr>
          <p:nvPr/>
        </p:nvSpPr>
        <p:spPr bwMode="auto">
          <a:xfrm>
            <a:off x="120650" y="6553200"/>
            <a:ext cx="817403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Note: the analysis presented in this slide was calculated using the data available to Luminant and could be refined and improved by utilizing ERCOT’s more complete dataset.</a:t>
            </a:r>
          </a:p>
        </p:txBody>
      </p:sp>
      <p:sp>
        <p:nvSpPr>
          <p:cNvPr id="2" name="Oval 14"/>
          <p:cNvSpPr/>
          <p:nvPr/>
        </p:nvSpPr>
        <p:spPr>
          <a:xfrm>
            <a:off x="7239000" y="3676650"/>
            <a:ext cx="401638" cy="374650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1600" b="1">
                <a:solidFill>
                  <a:srgbClr val="000000"/>
                </a:solidFill>
              </a:rPr>
              <a:t>C</a:t>
            </a:r>
          </a:p>
        </p:txBody>
      </p:sp>
      <p:pic>
        <p:nvPicPr>
          <p:cNvPr id="70667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6238" y="857250"/>
            <a:ext cx="6700837" cy="441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0668" name="Line 12"/>
          <p:cNvSpPr>
            <a:spLocks noChangeShapeType="1"/>
          </p:cNvSpPr>
          <p:nvPr/>
        </p:nvSpPr>
        <p:spPr bwMode="auto">
          <a:xfrm>
            <a:off x="1966913" y="1709738"/>
            <a:ext cx="6953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669" name="Line 13"/>
          <p:cNvSpPr>
            <a:spLocks noChangeShapeType="1"/>
          </p:cNvSpPr>
          <p:nvPr/>
        </p:nvSpPr>
        <p:spPr bwMode="auto">
          <a:xfrm>
            <a:off x="4271963" y="4024313"/>
            <a:ext cx="6953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670" name="Line 14"/>
          <p:cNvSpPr>
            <a:spLocks noChangeShapeType="1"/>
          </p:cNvSpPr>
          <p:nvPr/>
        </p:nvSpPr>
        <p:spPr bwMode="auto">
          <a:xfrm>
            <a:off x="3119438" y="3109913"/>
            <a:ext cx="6953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671" name="Line 15"/>
          <p:cNvSpPr>
            <a:spLocks noChangeShapeType="1"/>
          </p:cNvSpPr>
          <p:nvPr/>
        </p:nvSpPr>
        <p:spPr bwMode="auto">
          <a:xfrm>
            <a:off x="5424488" y="4229100"/>
            <a:ext cx="6953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672" name="Text Box 16"/>
          <p:cNvSpPr txBox="1">
            <a:spLocks noChangeArrowheads="1"/>
          </p:cNvSpPr>
          <p:nvPr/>
        </p:nvSpPr>
        <p:spPr bwMode="auto">
          <a:xfrm>
            <a:off x="2028825" y="1508125"/>
            <a:ext cx="6540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$154k</a:t>
            </a:r>
          </a:p>
        </p:txBody>
      </p:sp>
      <p:sp>
        <p:nvSpPr>
          <p:cNvPr id="70673" name="Text Box 17"/>
          <p:cNvSpPr txBox="1">
            <a:spLocks noChangeArrowheads="1"/>
          </p:cNvSpPr>
          <p:nvPr/>
        </p:nvSpPr>
        <p:spPr bwMode="auto">
          <a:xfrm>
            <a:off x="3244850" y="2860675"/>
            <a:ext cx="6540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$77k</a:t>
            </a:r>
          </a:p>
        </p:txBody>
      </p:sp>
      <p:sp>
        <p:nvSpPr>
          <p:cNvPr id="70674" name="Text Box 18"/>
          <p:cNvSpPr txBox="1">
            <a:spLocks noChangeArrowheads="1"/>
          </p:cNvSpPr>
          <p:nvPr/>
        </p:nvSpPr>
        <p:spPr bwMode="auto">
          <a:xfrm>
            <a:off x="4376738" y="3765550"/>
            <a:ext cx="6540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$27k</a:t>
            </a:r>
          </a:p>
        </p:txBody>
      </p:sp>
      <p:sp>
        <p:nvSpPr>
          <p:cNvPr id="70675" name="Text Box 19"/>
          <p:cNvSpPr txBox="1">
            <a:spLocks noChangeArrowheads="1"/>
          </p:cNvSpPr>
          <p:nvPr/>
        </p:nvSpPr>
        <p:spPr bwMode="auto">
          <a:xfrm>
            <a:off x="5500688" y="4008438"/>
            <a:ext cx="6540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$16k</a:t>
            </a:r>
          </a:p>
        </p:txBody>
      </p:sp>
      <p:sp>
        <p:nvSpPr>
          <p:cNvPr id="70676" name="Text Box 20"/>
          <p:cNvSpPr txBox="1">
            <a:spLocks noChangeArrowheads="1"/>
          </p:cNvSpPr>
          <p:nvPr/>
        </p:nvSpPr>
        <p:spPr bwMode="auto">
          <a:xfrm>
            <a:off x="6580188" y="4195763"/>
            <a:ext cx="4540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$5k</a:t>
            </a:r>
          </a:p>
        </p:txBody>
      </p:sp>
      <p:sp>
        <p:nvSpPr>
          <p:cNvPr id="70677" name="Line 21"/>
          <p:cNvSpPr>
            <a:spLocks noChangeShapeType="1"/>
          </p:cNvSpPr>
          <p:nvPr/>
        </p:nvSpPr>
        <p:spPr bwMode="auto">
          <a:xfrm flipV="1">
            <a:off x="6581775" y="4419600"/>
            <a:ext cx="428625" cy="47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679" name="AutoShape 23"/>
          <p:cNvSpPr>
            <a:spLocks/>
          </p:cNvSpPr>
          <p:nvPr/>
        </p:nvSpPr>
        <p:spPr bwMode="auto">
          <a:xfrm>
            <a:off x="2025650" y="1739900"/>
            <a:ext cx="152400" cy="2286000"/>
          </a:xfrm>
          <a:prstGeom prst="rightBrace">
            <a:avLst>
              <a:gd name="adj1" fmla="val 125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680" name="AutoShape 24"/>
          <p:cNvSpPr>
            <a:spLocks/>
          </p:cNvSpPr>
          <p:nvPr/>
        </p:nvSpPr>
        <p:spPr bwMode="auto">
          <a:xfrm>
            <a:off x="2043113" y="4033838"/>
            <a:ext cx="142875" cy="393700"/>
          </a:xfrm>
          <a:prstGeom prst="rightBrace">
            <a:avLst>
              <a:gd name="adj1" fmla="val 2296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Oval 14"/>
          <p:cNvSpPr/>
          <p:nvPr/>
        </p:nvSpPr>
        <p:spPr>
          <a:xfrm>
            <a:off x="2206625" y="2719388"/>
            <a:ext cx="338138" cy="341312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b="1">
                <a:solidFill>
                  <a:sysClr val="windowText" lastClr="000000"/>
                </a:solidFill>
              </a:rPr>
              <a:t>B</a:t>
            </a:r>
          </a:p>
        </p:txBody>
      </p:sp>
      <p:sp>
        <p:nvSpPr>
          <p:cNvPr id="5" name="Oval 14"/>
          <p:cNvSpPr/>
          <p:nvPr/>
        </p:nvSpPr>
        <p:spPr>
          <a:xfrm>
            <a:off x="2185988" y="4057650"/>
            <a:ext cx="338137" cy="341313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1600" b="1">
                <a:solidFill>
                  <a:srgbClr val="000000"/>
                </a:solidFill>
              </a:rPr>
              <a:t>C</a:t>
            </a:r>
          </a:p>
        </p:txBody>
      </p:sp>
      <p:sp>
        <p:nvSpPr>
          <p:cNvPr id="70683" name="Text Box 27"/>
          <p:cNvSpPr txBox="1">
            <a:spLocks noChangeArrowheads="1"/>
          </p:cNvSpPr>
          <p:nvPr/>
        </p:nvSpPr>
        <p:spPr bwMode="auto">
          <a:xfrm>
            <a:off x="2090738" y="2466975"/>
            <a:ext cx="5778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$127k</a:t>
            </a:r>
          </a:p>
        </p:txBody>
      </p:sp>
      <p:sp>
        <p:nvSpPr>
          <p:cNvPr id="70684" name="Text Box 28"/>
          <p:cNvSpPr txBox="1">
            <a:spLocks noChangeArrowheads="1"/>
          </p:cNvSpPr>
          <p:nvPr/>
        </p:nvSpPr>
        <p:spPr bwMode="auto">
          <a:xfrm>
            <a:off x="2505075" y="4111625"/>
            <a:ext cx="5778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$22k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/>
          <p:cNvSpPr>
            <a:spLocks noGrp="1"/>
          </p:cNvSpPr>
          <p:nvPr>
            <p:ph type="title" idx="4294967295"/>
          </p:nvPr>
        </p:nvSpPr>
        <p:spPr>
          <a:xfrm>
            <a:off x="457200" y="381000"/>
            <a:ext cx="8229600" cy="685800"/>
          </a:xfrm>
        </p:spPr>
        <p:txBody>
          <a:bodyPr/>
          <a:lstStyle/>
          <a:p>
            <a:pPr eaLnBrk="1" hangingPunct="1"/>
            <a:r>
              <a:rPr lang="en-US" sz="3600" smtClean="0"/>
              <a:t>4b. Weather Normalization of NSRS</a:t>
            </a:r>
            <a:endParaRPr lang="en-US" smtClean="0"/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6757988" y="649287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1E9BB378-E22D-4CEC-8298-623A90C1BAE1}" type="slidenum">
              <a:rPr lang="en-US" sz="1200" b="1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16</a:t>
            </a:fld>
            <a:endParaRPr lang="en-US" sz="1200" b="1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69637" name="TextBox 10"/>
          <p:cNvSpPr txBox="1">
            <a:spLocks noChangeArrowheads="1"/>
          </p:cNvSpPr>
          <p:nvPr/>
        </p:nvSpPr>
        <p:spPr bwMode="auto">
          <a:xfrm>
            <a:off x="227013" y="5203825"/>
            <a:ext cx="8688387" cy="1196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/>
              <a:t>Although NSRS procurement methodologies have varied since market open</a:t>
            </a:r>
            <a:r>
              <a:rPr lang="en-US" sz="2400" i="1" baseline="30000"/>
              <a:t>1</a:t>
            </a:r>
            <a:r>
              <a:rPr lang="en-US" sz="2400" i="1"/>
              <a:t>, a review of the deployments by year is instructive when attempting to weather normalize 2011.</a:t>
            </a:r>
          </a:p>
        </p:txBody>
      </p:sp>
      <p:pic>
        <p:nvPicPr>
          <p:cNvPr id="6963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00200"/>
            <a:ext cx="7377113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9640" name="Text Box 8"/>
          <p:cNvSpPr txBox="1">
            <a:spLocks noChangeArrowheads="1"/>
          </p:cNvSpPr>
          <p:nvPr/>
        </p:nvSpPr>
        <p:spPr bwMode="auto">
          <a:xfrm>
            <a:off x="120650" y="6410325"/>
            <a:ext cx="817403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1): The NSRS Procurement Methodology has remained approximately the same for 2010 and 2011.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Recommendation</a:t>
            </a:r>
            <a:br>
              <a:rPr lang="en-US" smtClean="0"/>
            </a:br>
            <a:endParaRPr lang="en-US" smtClean="0"/>
          </a:p>
        </p:txBody>
      </p:sp>
      <p:sp>
        <p:nvSpPr>
          <p:cNvPr id="3789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We believe these factors should be corrected and the analysis should be further refined to ensure pricing impacts are adequately estimated</a:t>
            </a:r>
          </a:p>
          <a:p>
            <a:pPr eaLnBrk="1" hangingPunct="1"/>
            <a:r>
              <a:rPr lang="en-US" sz="2800" smtClean="0"/>
              <a:t>Results of the study are critical in providing proper price to incentivize generation investment in ERCOT</a:t>
            </a:r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6757988" y="649287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6D23ABB9-B8B0-4FDC-A0E6-F1A4065CCD0E}" type="slidenum">
              <a:rPr lang="en-US" sz="1200" b="1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17</a:t>
            </a:fld>
            <a:endParaRPr lang="en-US" sz="1200" b="1" dirty="0">
              <a:solidFill>
                <a:schemeClr val="tx1">
                  <a:tint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 ERCOT’s NSRS Analysis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36576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400" smtClean="0"/>
              <a:t>ERCOT Analysis:</a:t>
            </a:r>
            <a:endParaRPr lang="en-US" sz="2400" b="1" smtClean="0"/>
          </a:p>
          <a:p>
            <a:pPr eaLnBrk="1" hangingPunct="1"/>
            <a:r>
              <a:rPr lang="en-US" sz="2000" smtClean="0"/>
              <a:t>Analyzed only the deployment intervals in which load exceeded the load at the time of the deployment</a:t>
            </a:r>
          </a:p>
          <a:p>
            <a:pPr eaLnBrk="1" hangingPunct="1"/>
            <a:r>
              <a:rPr lang="en-US" sz="2000" smtClean="0"/>
              <a:t>This assumes that prices will converge to the proposed floor</a:t>
            </a:r>
          </a:p>
          <a:p>
            <a:pPr eaLnBrk="1" hangingPunct="1"/>
            <a:r>
              <a:rPr lang="en-US" sz="2000" smtClean="0"/>
              <a:t>Subtracted the actual observed price from the proposed floor and added the difference to PNM. If difference was negative then added zero</a:t>
            </a:r>
          </a:p>
          <a:p>
            <a:pPr eaLnBrk="1" hangingPunct="1"/>
            <a:r>
              <a:rPr lang="en-US" sz="2000" smtClean="0"/>
              <a:t>Assumed varying fixed horizontal price floors as a proxy to represent online and offline resource offer floors as described in their proposals </a:t>
            </a:r>
          </a:p>
          <a:p>
            <a:pPr eaLnBrk="1" hangingPunct="1">
              <a:buFont typeface="Arial" charset="0"/>
              <a:buNone/>
            </a:pPr>
            <a:endParaRPr lang="en-US" sz="2000" smtClean="0"/>
          </a:p>
          <a:p>
            <a:pPr eaLnBrk="1" hangingPunct="1">
              <a:buFont typeface="Arial" charset="0"/>
              <a:buNone/>
            </a:pPr>
            <a:endParaRPr lang="en-US" sz="2000" smtClean="0"/>
          </a:p>
        </p:txBody>
      </p:sp>
      <p:sp>
        <p:nvSpPr>
          <p:cNvPr id="26628" name="TextBox 10"/>
          <p:cNvSpPr txBox="1">
            <a:spLocks noChangeArrowheads="1"/>
          </p:cNvSpPr>
          <p:nvPr/>
        </p:nvSpPr>
        <p:spPr bwMode="auto">
          <a:xfrm>
            <a:off x="150813" y="5257800"/>
            <a:ext cx="8861425" cy="1196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 dirty="0">
                <a:latin typeface="Calibri" pitchFamily="34" charset="0"/>
              </a:rPr>
              <a:t>ERCOT had a limited amount of time to perform their analysis and utilized a number of simplistic assumptions that appear to materially overstate the impact of </a:t>
            </a:r>
            <a:r>
              <a:rPr lang="en-US" sz="2400" i="1" dirty="0" smtClean="0">
                <a:latin typeface="Calibri" pitchFamily="34" charset="0"/>
              </a:rPr>
              <a:t>the proposals.  </a:t>
            </a:r>
            <a:endParaRPr lang="en-US" sz="2400" i="1" dirty="0">
              <a:latin typeface="Calibri" pitchFamily="34" charset="0"/>
            </a:endParaRPr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6757988" y="649287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65D4CA4A-6AF4-48A8-9C71-658F7EC839C3}" type="slidenum">
              <a:rPr lang="en-US" sz="1200" b="1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2</a:t>
            </a:fld>
            <a:endParaRPr lang="en-US" sz="1200" b="1" dirty="0">
              <a:solidFill>
                <a:schemeClr val="tx1">
                  <a:tint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Areas of Needed Refinement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3048000"/>
          </a:xfrm>
        </p:spPr>
        <p:txBody>
          <a:bodyPr/>
          <a:lstStyle/>
          <a:p>
            <a:pPr marL="609600" indent="-609600" eaLnBrk="1" hangingPunct="1">
              <a:buFont typeface="Calibri" pitchFamily="34" charset="0"/>
              <a:buAutoNum type="arabicPeriod"/>
            </a:pPr>
            <a:r>
              <a:rPr lang="en-US" sz="2400" smtClean="0"/>
              <a:t>More precise determination of when NSRS will actually set clearing price</a:t>
            </a:r>
          </a:p>
          <a:p>
            <a:pPr marL="609600" indent="-609600" eaLnBrk="1" hangingPunct="1">
              <a:buFont typeface="Calibri" pitchFamily="34" charset="0"/>
              <a:buAutoNum type="arabicPeriod"/>
            </a:pPr>
            <a:r>
              <a:rPr lang="en-US" sz="2400" smtClean="0"/>
              <a:t>Accurate representation of sloped offer floors</a:t>
            </a:r>
          </a:p>
          <a:p>
            <a:pPr marL="609600" indent="-609600" eaLnBrk="1" hangingPunct="1">
              <a:buFont typeface="Calibri" pitchFamily="34" charset="0"/>
              <a:buAutoNum type="arabicPeriod"/>
            </a:pPr>
            <a:r>
              <a:rPr lang="en-US" sz="2400" smtClean="0"/>
              <a:t>Account for the fact that the minimum block (i.e.; capacity up to LSL) of deployed NSRS will not set clearing price</a:t>
            </a:r>
          </a:p>
          <a:p>
            <a:pPr marL="609600" indent="-609600" eaLnBrk="1" hangingPunct="1">
              <a:buFont typeface="Calibri" pitchFamily="34" charset="0"/>
              <a:buAutoNum type="arabicPeriod"/>
            </a:pPr>
            <a:r>
              <a:rPr lang="en-US" sz="2400" smtClean="0"/>
              <a:t>Perform sensitive analysis of:</a:t>
            </a:r>
          </a:p>
          <a:p>
            <a:pPr marL="1033463" lvl="1" indent="-309563" eaLnBrk="1" hangingPunct="1">
              <a:buFont typeface="Calibri" pitchFamily="34" charset="0"/>
              <a:buAutoNum type="alphaLcParenR"/>
            </a:pPr>
            <a:r>
              <a:rPr lang="en-US" sz="2000" smtClean="0"/>
              <a:t>The 1,000 MW of offline NSRS that structurally moved to the Quick Start NSRS category beginning in July</a:t>
            </a:r>
          </a:p>
          <a:p>
            <a:pPr marL="1033463" lvl="1" indent="-309563" eaLnBrk="1" hangingPunct="1">
              <a:buFont typeface="Calibri" pitchFamily="34" charset="0"/>
              <a:buAutoNum type="alphaLcParenR"/>
            </a:pPr>
            <a:r>
              <a:rPr lang="en-US" sz="2000" smtClean="0"/>
              <a:t>Weather normalization – what might the typical year impact of the Compromise Proposal be?</a:t>
            </a:r>
          </a:p>
          <a:p>
            <a:pPr marL="609600" indent="-609600" eaLnBrk="1" hangingPunct="1"/>
            <a:endParaRPr lang="en-US" sz="2000" smtClean="0"/>
          </a:p>
        </p:txBody>
      </p:sp>
      <p:sp>
        <p:nvSpPr>
          <p:cNvPr id="27652" name="TextBox 10"/>
          <p:cNvSpPr txBox="1">
            <a:spLocks noChangeArrowheads="1"/>
          </p:cNvSpPr>
          <p:nvPr/>
        </p:nvSpPr>
        <p:spPr bwMode="auto">
          <a:xfrm>
            <a:off x="227013" y="5568950"/>
            <a:ext cx="8688387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/>
              <a:t>To provide the level of policy maker insight required for this decision, a more sophisticated approach is required.</a:t>
            </a:r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6757988" y="649287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6238E362-7329-4BC4-9FA5-CF79953986A4}" type="slidenum">
              <a:rPr lang="en-US" sz="1200" b="1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3</a:t>
            </a:fld>
            <a:endParaRPr lang="en-US" sz="1200" b="1" dirty="0">
              <a:solidFill>
                <a:schemeClr val="tx1">
                  <a:tint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6757988" y="649287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B782C130-D3F7-4230-A3CF-DF55DE2FD99A}" type="slidenum">
              <a:rPr lang="en-US" sz="1200" b="1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4</a:t>
            </a:fld>
            <a:endParaRPr lang="en-US" sz="1200" b="1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31050" y="955675"/>
            <a:ext cx="1898650" cy="415290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endParaRPr lang="en-US" sz="1400">
              <a:latin typeface="Calibri" pitchFamily="34" charset="0"/>
            </a:endParaRPr>
          </a:p>
          <a:p>
            <a:r>
              <a:rPr lang="en-US" sz="1400">
                <a:latin typeface="Calibri" pitchFamily="34" charset="0"/>
              </a:rPr>
              <a:t>            </a:t>
            </a:r>
            <a:r>
              <a:rPr lang="en-US" sz="1600">
                <a:latin typeface="Calibri" pitchFamily="34" charset="0"/>
              </a:rPr>
              <a:t>Represents what ERCOT approach yielded</a:t>
            </a:r>
          </a:p>
          <a:p>
            <a:endParaRPr lang="en-US" sz="1600">
              <a:latin typeface="Calibri" pitchFamily="34" charset="0"/>
            </a:endParaRPr>
          </a:p>
          <a:p>
            <a:endParaRPr lang="en-US" sz="1600">
              <a:latin typeface="Calibri" pitchFamily="34" charset="0"/>
            </a:endParaRPr>
          </a:p>
          <a:p>
            <a:r>
              <a:rPr lang="en-US" sz="1600">
                <a:latin typeface="Calibri" pitchFamily="34" charset="0"/>
              </a:rPr>
              <a:t>          Represents impacts of potential over statements of ERCOT technique</a:t>
            </a:r>
          </a:p>
          <a:p>
            <a:endParaRPr lang="en-US" sz="1400">
              <a:latin typeface="Calibri" pitchFamily="34" charset="0"/>
            </a:endParaRPr>
          </a:p>
          <a:p>
            <a:endParaRPr lang="en-US" sz="1400">
              <a:latin typeface="Calibri" pitchFamily="34" charset="0"/>
            </a:endParaRPr>
          </a:p>
          <a:p>
            <a:r>
              <a:rPr lang="en-US" sz="1600"/>
              <a:t>         </a:t>
            </a:r>
            <a:r>
              <a:rPr lang="en-US" sz="1600">
                <a:latin typeface="Calibri" pitchFamily="34" charset="0"/>
              </a:rPr>
              <a:t>Represents impacts of potential sensitivities that need to be performed</a:t>
            </a:r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7234238" y="1112838"/>
            <a:ext cx="400050" cy="363537"/>
          </a:xfrm>
          <a:prstGeom prst="ellipse">
            <a:avLst/>
          </a:prstGeo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b="1" dirty="0">
                <a:solidFill>
                  <a:sysClr val="windowText" lastClr="000000"/>
                </a:solidFill>
              </a:rPr>
              <a:t>A</a:t>
            </a:r>
          </a:p>
        </p:txBody>
      </p:sp>
      <p:sp>
        <p:nvSpPr>
          <p:cNvPr id="15" name="Oval 14"/>
          <p:cNvSpPr/>
          <p:nvPr/>
        </p:nvSpPr>
        <p:spPr>
          <a:xfrm>
            <a:off x="7224713" y="2305050"/>
            <a:ext cx="392112" cy="374650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b="1">
                <a:solidFill>
                  <a:sysClr val="windowText" lastClr="000000"/>
                </a:solidFill>
              </a:rPr>
              <a:t>B</a:t>
            </a:r>
          </a:p>
        </p:txBody>
      </p:sp>
      <p:sp>
        <p:nvSpPr>
          <p:cNvPr id="70662" name="TextBox 21"/>
          <p:cNvSpPr txBox="1">
            <a:spLocks noChangeArrowheads="1"/>
          </p:cNvSpPr>
          <p:nvPr/>
        </p:nvSpPr>
        <p:spPr bwMode="auto">
          <a:xfrm>
            <a:off x="233363" y="207963"/>
            <a:ext cx="86375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>
                <a:latin typeface="Calibri" pitchFamily="34" charset="0"/>
                <a:ea typeface="Calibri" pitchFamily="34" charset="0"/>
                <a:cs typeface="Times New Roman" pitchFamily="18" charset="0"/>
              </a:rPr>
              <a:t>A Walk Forward From ERCOT’s Analysis</a:t>
            </a:r>
          </a:p>
        </p:txBody>
      </p:sp>
      <p:sp>
        <p:nvSpPr>
          <p:cNvPr id="70663" name="TextBox 10"/>
          <p:cNvSpPr txBox="1">
            <a:spLocks noChangeArrowheads="1"/>
          </p:cNvSpPr>
          <p:nvPr/>
        </p:nvSpPr>
        <p:spPr bwMode="auto">
          <a:xfrm>
            <a:off x="150813" y="5334000"/>
            <a:ext cx="8861425" cy="1196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 dirty="0"/>
              <a:t>This illustrates how important it is to take ERCOT’s analysis to the next level of sophistication, so that policy makers will fully understand the expected impacts of the </a:t>
            </a:r>
            <a:r>
              <a:rPr lang="en-US" sz="2400" i="1" dirty="0" smtClean="0"/>
              <a:t>proposals.</a:t>
            </a:r>
            <a:endParaRPr lang="en-US" sz="2400" i="1" dirty="0"/>
          </a:p>
        </p:txBody>
      </p:sp>
      <p:sp>
        <p:nvSpPr>
          <p:cNvPr id="70664" name="Text Box 8"/>
          <p:cNvSpPr txBox="1">
            <a:spLocks noChangeArrowheads="1"/>
          </p:cNvSpPr>
          <p:nvPr/>
        </p:nvSpPr>
        <p:spPr bwMode="auto">
          <a:xfrm>
            <a:off x="120650" y="6553200"/>
            <a:ext cx="8174038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/>
              <a:t>Note: the analysis presented in this slide was calculated using the data available to Luminant and could be refined and improved by utilizing ERCOT’s more complete dataset.</a:t>
            </a:r>
          </a:p>
        </p:txBody>
      </p:sp>
      <p:sp>
        <p:nvSpPr>
          <p:cNvPr id="2" name="Oval 14"/>
          <p:cNvSpPr/>
          <p:nvPr/>
        </p:nvSpPr>
        <p:spPr>
          <a:xfrm>
            <a:off x="7239000" y="3676650"/>
            <a:ext cx="401638" cy="374650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1600" b="1">
                <a:solidFill>
                  <a:srgbClr val="000000"/>
                </a:solidFill>
              </a:rPr>
              <a:t>C</a:t>
            </a:r>
          </a:p>
        </p:txBody>
      </p:sp>
      <p:pic>
        <p:nvPicPr>
          <p:cNvPr id="70667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6238" y="857250"/>
            <a:ext cx="6700837" cy="441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0668" name="Line 12"/>
          <p:cNvSpPr>
            <a:spLocks noChangeShapeType="1"/>
          </p:cNvSpPr>
          <p:nvPr/>
        </p:nvSpPr>
        <p:spPr bwMode="auto">
          <a:xfrm>
            <a:off x="1966913" y="1709738"/>
            <a:ext cx="6953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669" name="Line 13"/>
          <p:cNvSpPr>
            <a:spLocks noChangeShapeType="1"/>
          </p:cNvSpPr>
          <p:nvPr/>
        </p:nvSpPr>
        <p:spPr bwMode="auto">
          <a:xfrm>
            <a:off x="4271963" y="4024313"/>
            <a:ext cx="6953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670" name="Line 14"/>
          <p:cNvSpPr>
            <a:spLocks noChangeShapeType="1"/>
          </p:cNvSpPr>
          <p:nvPr/>
        </p:nvSpPr>
        <p:spPr bwMode="auto">
          <a:xfrm>
            <a:off x="3119438" y="3109913"/>
            <a:ext cx="6953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671" name="Line 15"/>
          <p:cNvSpPr>
            <a:spLocks noChangeShapeType="1"/>
          </p:cNvSpPr>
          <p:nvPr/>
        </p:nvSpPr>
        <p:spPr bwMode="auto">
          <a:xfrm>
            <a:off x="5424488" y="4229100"/>
            <a:ext cx="6953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672" name="Text Box 16"/>
          <p:cNvSpPr txBox="1">
            <a:spLocks noChangeArrowheads="1"/>
          </p:cNvSpPr>
          <p:nvPr/>
        </p:nvSpPr>
        <p:spPr bwMode="auto">
          <a:xfrm>
            <a:off x="2028825" y="1508125"/>
            <a:ext cx="6540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$154k</a:t>
            </a:r>
          </a:p>
        </p:txBody>
      </p:sp>
      <p:sp>
        <p:nvSpPr>
          <p:cNvPr id="70673" name="Text Box 17"/>
          <p:cNvSpPr txBox="1">
            <a:spLocks noChangeArrowheads="1"/>
          </p:cNvSpPr>
          <p:nvPr/>
        </p:nvSpPr>
        <p:spPr bwMode="auto">
          <a:xfrm>
            <a:off x="3244850" y="2860675"/>
            <a:ext cx="6540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$77k</a:t>
            </a:r>
          </a:p>
        </p:txBody>
      </p:sp>
      <p:sp>
        <p:nvSpPr>
          <p:cNvPr id="70674" name="Text Box 18"/>
          <p:cNvSpPr txBox="1">
            <a:spLocks noChangeArrowheads="1"/>
          </p:cNvSpPr>
          <p:nvPr/>
        </p:nvSpPr>
        <p:spPr bwMode="auto">
          <a:xfrm>
            <a:off x="4376738" y="3765550"/>
            <a:ext cx="6540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$27k</a:t>
            </a:r>
          </a:p>
        </p:txBody>
      </p:sp>
      <p:sp>
        <p:nvSpPr>
          <p:cNvPr id="70675" name="Text Box 19"/>
          <p:cNvSpPr txBox="1">
            <a:spLocks noChangeArrowheads="1"/>
          </p:cNvSpPr>
          <p:nvPr/>
        </p:nvSpPr>
        <p:spPr bwMode="auto">
          <a:xfrm>
            <a:off x="5500688" y="4008438"/>
            <a:ext cx="6540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$16k</a:t>
            </a:r>
          </a:p>
        </p:txBody>
      </p:sp>
      <p:sp>
        <p:nvSpPr>
          <p:cNvPr id="70676" name="Text Box 20"/>
          <p:cNvSpPr txBox="1">
            <a:spLocks noChangeArrowheads="1"/>
          </p:cNvSpPr>
          <p:nvPr/>
        </p:nvSpPr>
        <p:spPr bwMode="auto">
          <a:xfrm>
            <a:off x="6580188" y="4195763"/>
            <a:ext cx="4540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$5k</a:t>
            </a:r>
          </a:p>
        </p:txBody>
      </p:sp>
      <p:sp>
        <p:nvSpPr>
          <p:cNvPr id="70677" name="Line 21"/>
          <p:cNvSpPr>
            <a:spLocks noChangeShapeType="1"/>
          </p:cNvSpPr>
          <p:nvPr/>
        </p:nvSpPr>
        <p:spPr bwMode="auto">
          <a:xfrm flipV="1">
            <a:off x="6581775" y="4419600"/>
            <a:ext cx="428625" cy="476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0679" name="AutoShape 23"/>
          <p:cNvSpPr>
            <a:spLocks/>
          </p:cNvSpPr>
          <p:nvPr/>
        </p:nvSpPr>
        <p:spPr bwMode="auto">
          <a:xfrm>
            <a:off x="2025650" y="1739900"/>
            <a:ext cx="152400" cy="2286000"/>
          </a:xfrm>
          <a:prstGeom prst="rightBrace">
            <a:avLst>
              <a:gd name="adj1" fmla="val 125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680" name="AutoShape 24"/>
          <p:cNvSpPr>
            <a:spLocks/>
          </p:cNvSpPr>
          <p:nvPr/>
        </p:nvSpPr>
        <p:spPr bwMode="auto">
          <a:xfrm>
            <a:off x="2043113" y="4033838"/>
            <a:ext cx="142875" cy="393700"/>
          </a:xfrm>
          <a:prstGeom prst="rightBrace">
            <a:avLst>
              <a:gd name="adj1" fmla="val 2296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Oval 14"/>
          <p:cNvSpPr/>
          <p:nvPr/>
        </p:nvSpPr>
        <p:spPr>
          <a:xfrm>
            <a:off x="2206625" y="2719388"/>
            <a:ext cx="338138" cy="341312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b="1">
                <a:solidFill>
                  <a:sysClr val="windowText" lastClr="000000"/>
                </a:solidFill>
              </a:rPr>
              <a:t>B</a:t>
            </a:r>
          </a:p>
        </p:txBody>
      </p:sp>
      <p:sp>
        <p:nvSpPr>
          <p:cNvPr id="5" name="Oval 14"/>
          <p:cNvSpPr/>
          <p:nvPr/>
        </p:nvSpPr>
        <p:spPr>
          <a:xfrm>
            <a:off x="2185988" y="4057650"/>
            <a:ext cx="338137" cy="341313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1600" b="1">
                <a:solidFill>
                  <a:srgbClr val="000000"/>
                </a:solidFill>
              </a:rPr>
              <a:t>C</a:t>
            </a:r>
          </a:p>
        </p:txBody>
      </p:sp>
      <p:sp>
        <p:nvSpPr>
          <p:cNvPr id="70683" name="Text Box 27"/>
          <p:cNvSpPr txBox="1">
            <a:spLocks noChangeArrowheads="1"/>
          </p:cNvSpPr>
          <p:nvPr/>
        </p:nvSpPr>
        <p:spPr bwMode="auto">
          <a:xfrm>
            <a:off x="2090738" y="2466975"/>
            <a:ext cx="5778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$127k</a:t>
            </a:r>
          </a:p>
        </p:txBody>
      </p:sp>
      <p:sp>
        <p:nvSpPr>
          <p:cNvPr id="70684" name="Text Box 28"/>
          <p:cNvSpPr txBox="1">
            <a:spLocks noChangeArrowheads="1"/>
          </p:cNvSpPr>
          <p:nvPr/>
        </p:nvSpPr>
        <p:spPr bwMode="auto">
          <a:xfrm>
            <a:off x="2505075" y="4111625"/>
            <a:ext cx="5778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Calibri" pitchFamily="34" charset="0"/>
              </a:rPr>
              <a:t>$22k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686800" cy="1143000"/>
          </a:xfrm>
        </p:spPr>
        <p:txBody>
          <a:bodyPr/>
          <a:lstStyle/>
          <a:p>
            <a:pPr eaLnBrk="1" hangingPunct="1"/>
            <a:r>
              <a:rPr lang="en-US" sz="3600" dirty="0" smtClean="0"/>
              <a:t>1. When does NSRS set clearing price?</a:t>
            </a:r>
            <a:endParaRPr lang="en-US" dirty="0" smtClean="0"/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534400" cy="39624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ERCOT’s analysis did not utilize the actual SCED Up or HDL to determine when NSRS units would actually be “on the margin”</a:t>
            </a:r>
          </a:p>
          <a:p>
            <a:pPr eaLnBrk="1" hangingPunct="1"/>
            <a:endParaRPr lang="en-US" sz="2400" dirty="0" smtClean="0"/>
          </a:p>
          <a:p>
            <a:pPr eaLnBrk="1" hangingPunct="1"/>
            <a:r>
              <a:rPr lang="en-US" sz="2400" dirty="0" smtClean="0"/>
              <a:t>ERCOT’s approach overstated pricing impact of NSRS deployments because it did not account for changing supply across NSRS deployment intervals</a:t>
            </a:r>
          </a:p>
          <a:p>
            <a:pPr lvl="1" eaLnBrk="1" hangingPunct="1"/>
            <a:r>
              <a:rPr lang="en-US" sz="2000" dirty="0" smtClean="0"/>
              <a:t>Varying wind output; thermal gen returning from forced outage, etc… </a:t>
            </a:r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6757988" y="649287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C8FA0B08-D620-4123-9A42-C8C12BDB4DB0}" type="slidenum">
              <a:rPr lang="en-US" sz="1200" b="1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5</a:t>
            </a:fld>
            <a:endParaRPr lang="en-US" sz="1200" b="1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29701" name="TextBox 10"/>
          <p:cNvSpPr txBox="1">
            <a:spLocks noChangeArrowheads="1"/>
          </p:cNvSpPr>
          <p:nvPr/>
        </p:nvSpPr>
        <p:spPr bwMode="auto">
          <a:xfrm>
            <a:off x="227013" y="5334000"/>
            <a:ext cx="8688387" cy="1196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/>
              <a:t>NSRS deployments can only set clearing price when the energy offer curves from this deployed capacity are the incremental energy being deployed by SCED.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40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914400"/>
            <a:ext cx="6929438" cy="434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4" name="TextBox 10"/>
          <p:cNvSpPr txBox="1">
            <a:spLocks noChangeArrowheads="1"/>
          </p:cNvSpPr>
          <p:nvPr/>
        </p:nvSpPr>
        <p:spPr bwMode="auto">
          <a:xfrm>
            <a:off x="227013" y="5334000"/>
            <a:ext cx="8688387" cy="1196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/>
              <a:t>On June 27, 2011, the ERCOT approach may have overstated the time where NSRS could have set price by ~90 minutes (i.e. 1 ½ hours)</a:t>
            </a:r>
            <a:r>
              <a:rPr lang="en-US" sz="2400"/>
              <a:t> </a:t>
            </a:r>
            <a:r>
              <a:rPr lang="en-US" sz="2400" i="1"/>
              <a:t>compared to the SCED Up approach</a:t>
            </a:r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6757988" y="649287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69AE9876-9289-4FC8-890F-F911A21B4013}" type="slidenum">
              <a:rPr lang="en-US" sz="1200" b="1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6</a:t>
            </a:fld>
            <a:endParaRPr lang="en-US" sz="1200" b="1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59396" name="Title 1"/>
          <p:cNvSpPr>
            <a:spLocks/>
          </p:cNvSpPr>
          <p:nvPr/>
        </p:nvSpPr>
        <p:spPr bwMode="auto">
          <a:xfrm>
            <a:off x="152400" y="22860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>
                <a:latin typeface="Calibri" pitchFamily="34" charset="0"/>
              </a:rPr>
              <a:t>1. When does NSRS set clearing price?</a:t>
            </a:r>
          </a:p>
        </p:txBody>
      </p:sp>
      <p:sp>
        <p:nvSpPr>
          <p:cNvPr id="59399" name="Line 7"/>
          <p:cNvSpPr>
            <a:spLocks noChangeShapeType="1"/>
          </p:cNvSpPr>
          <p:nvPr/>
        </p:nvSpPr>
        <p:spPr bwMode="auto">
          <a:xfrm flipH="1" flipV="1">
            <a:off x="2133600" y="3581400"/>
            <a:ext cx="1524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9400" name="Line 8"/>
          <p:cNvSpPr>
            <a:spLocks noChangeShapeType="1"/>
          </p:cNvSpPr>
          <p:nvPr/>
        </p:nvSpPr>
        <p:spPr bwMode="auto">
          <a:xfrm flipV="1">
            <a:off x="4800600" y="3352800"/>
            <a:ext cx="2590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9401" name="Text Box 9"/>
          <p:cNvSpPr txBox="1">
            <a:spLocks noChangeArrowheads="1"/>
          </p:cNvSpPr>
          <p:nvPr/>
        </p:nvSpPr>
        <p:spPr bwMode="auto">
          <a:xfrm>
            <a:off x="2819400" y="4038600"/>
            <a:ext cx="2362200" cy="527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/>
              <a:t>Time Period of NSRS Impact by ERCOT Analysis</a:t>
            </a:r>
          </a:p>
        </p:txBody>
      </p:sp>
      <p:sp>
        <p:nvSpPr>
          <p:cNvPr id="59402" name="Text Box 10"/>
          <p:cNvSpPr txBox="1">
            <a:spLocks noChangeArrowheads="1"/>
          </p:cNvSpPr>
          <p:nvPr/>
        </p:nvSpPr>
        <p:spPr bwMode="auto">
          <a:xfrm>
            <a:off x="4953000" y="1676400"/>
            <a:ext cx="2362200" cy="527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/>
              <a:t>More Accurate Time Period of NSRS Impact</a:t>
            </a:r>
          </a:p>
        </p:txBody>
      </p:sp>
      <p:sp>
        <p:nvSpPr>
          <p:cNvPr id="59403" name="Line 11"/>
          <p:cNvSpPr>
            <a:spLocks noChangeShapeType="1"/>
          </p:cNvSpPr>
          <p:nvPr/>
        </p:nvSpPr>
        <p:spPr bwMode="auto">
          <a:xfrm flipH="1">
            <a:off x="2209800" y="2209800"/>
            <a:ext cx="27432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9404" name="Line 12"/>
          <p:cNvSpPr>
            <a:spLocks noChangeShapeType="1"/>
          </p:cNvSpPr>
          <p:nvPr/>
        </p:nvSpPr>
        <p:spPr bwMode="auto">
          <a:xfrm>
            <a:off x="5410200" y="2209800"/>
            <a:ext cx="457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914400"/>
            <a:ext cx="6937375" cy="434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1" name="TextBox 10"/>
          <p:cNvSpPr txBox="1">
            <a:spLocks noChangeArrowheads="1"/>
          </p:cNvSpPr>
          <p:nvPr/>
        </p:nvSpPr>
        <p:spPr bwMode="auto">
          <a:xfrm>
            <a:off x="227013" y="5334000"/>
            <a:ext cx="8688387" cy="1196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 dirty="0"/>
              <a:t>On August 4, 2011, the ERCOT approach may have overstated the time where NSRS could have set price by ~30 minutes compared to the SCED Up </a:t>
            </a:r>
            <a:r>
              <a:rPr lang="en-US" sz="2400" i="1" dirty="0" smtClean="0"/>
              <a:t>approach.</a:t>
            </a:r>
            <a:endParaRPr lang="en-US" sz="2400" i="1" dirty="0"/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6757988" y="649287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7517F78A-E49A-4993-BD7C-664FA20C5F3F}" type="slidenum">
              <a:rPr lang="en-US" sz="1200" b="1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7</a:t>
            </a:fld>
            <a:endParaRPr lang="en-US" sz="1200" b="1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53254" name="Title 1"/>
          <p:cNvSpPr>
            <a:spLocks/>
          </p:cNvSpPr>
          <p:nvPr/>
        </p:nvSpPr>
        <p:spPr bwMode="auto">
          <a:xfrm>
            <a:off x="152400" y="22860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>
                <a:latin typeface="Calibri" pitchFamily="34" charset="0"/>
              </a:rPr>
              <a:t>1. When does NSRS set clearing price?</a:t>
            </a:r>
          </a:p>
        </p:txBody>
      </p:sp>
      <p:sp>
        <p:nvSpPr>
          <p:cNvPr id="53261" name="Line 13"/>
          <p:cNvSpPr>
            <a:spLocks noChangeShapeType="1"/>
          </p:cNvSpPr>
          <p:nvPr/>
        </p:nvSpPr>
        <p:spPr bwMode="auto">
          <a:xfrm flipH="1" flipV="1">
            <a:off x="2057400" y="3048000"/>
            <a:ext cx="17526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262" name="Line 14"/>
          <p:cNvSpPr>
            <a:spLocks noChangeShapeType="1"/>
          </p:cNvSpPr>
          <p:nvPr/>
        </p:nvSpPr>
        <p:spPr bwMode="auto">
          <a:xfrm flipV="1">
            <a:off x="4038600" y="3048000"/>
            <a:ext cx="18288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263" name="Text Box 15"/>
          <p:cNvSpPr txBox="1">
            <a:spLocks noChangeArrowheads="1"/>
          </p:cNvSpPr>
          <p:nvPr/>
        </p:nvSpPr>
        <p:spPr bwMode="auto">
          <a:xfrm>
            <a:off x="2971800" y="4038600"/>
            <a:ext cx="2362200" cy="527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/>
              <a:t>Time Period of NSRS Impact by ERCOT Analysis</a:t>
            </a:r>
          </a:p>
        </p:txBody>
      </p:sp>
      <p:sp>
        <p:nvSpPr>
          <p:cNvPr id="53264" name="Text Box 16"/>
          <p:cNvSpPr txBox="1">
            <a:spLocks noChangeArrowheads="1"/>
          </p:cNvSpPr>
          <p:nvPr/>
        </p:nvSpPr>
        <p:spPr bwMode="auto">
          <a:xfrm>
            <a:off x="5105400" y="1676400"/>
            <a:ext cx="2362200" cy="527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/>
              <a:t>More Accurate Time Period of NSRS Impact</a:t>
            </a:r>
          </a:p>
        </p:txBody>
      </p:sp>
      <p:sp>
        <p:nvSpPr>
          <p:cNvPr id="53265" name="Line 17"/>
          <p:cNvSpPr>
            <a:spLocks noChangeShapeType="1"/>
          </p:cNvSpPr>
          <p:nvPr/>
        </p:nvSpPr>
        <p:spPr bwMode="auto">
          <a:xfrm flipH="1">
            <a:off x="2133600" y="1828800"/>
            <a:ext cx="29718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266" name="Line 18"/>
          <p:cNvSpPr>
            <a:spLocks noChangeShapeType="1"/>
          </p:cNvSpPr>
          <p:nvPr/>
        </p:nvSpPr>
        <p:spPr bwMode="auto">
          <a:xfrm flipH="1">
            <a:off x="5562600" y="2209800"/>
            <a:ext cx="3810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5363" y="914400"/>
            <a:ext cx="6929437" cy="434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18" name="TextBox 10"/>
          <p:cNvSpPr txBox="1">
            <a:spLocks noChangeArrowheads="1"/>
          </p:cNvSpPr>
          <p:nvPr/>
        </p:nvSpPr>
        <p:spPr bwMode="auto">
          <a:xfrm>
            <a:off x="227013" y="5334000"/>
            <a:ext cx="8688387" cy="1196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 dirty="0"/>
              <a:t>On February 9, 2011, the ERCOT approach may have overstated the time where NSRS could have set price by ~330 minutes (i.e. 5 ½ hours) compared to the SCED Up </a:t>
            </a:r>
            <a:r>
              <a:rPr lang="en-US" sz="2400" i="1" dirty="0" smtClean="0"/>
              <a:t>approach.</a:t>
            </a:r>
            <a:endParaRPr lang="en-US" sz="2400" i="1" dirty="0"/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6757988" y="649287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6EB89F4A-5627-4FC9-A799-9254D231E401}" type="slidenum">
              <a:rPr lang="en-US" sz="1200" b="1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8</a:t>
            </a:fld>
            <a:endParaRPr lang="en-US" sz="1200" b="1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60420" name="Title 1"/>
          <p:cNvSpPr>
            <a:spLocks/>
          </p:cNvSpPr>
          <p:nvPr/>
        </p:nvSpPr>
        <p:spPr bwMode="auto">
          <a:xfrm>
            <a:off x="152400" y="22860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>
                <a:latin typeface="Calibri" pitchFamily="34" charset="0"/>
              </a:rPr>
              <a:t>1. When does NSRS set clearing price?</a:t>
            </a:r>
          </a:p>
        </p:txBody>
      </p:sp>
      <p:sp>
        <p:nvSpPr>
          <p:cNvPr id="60423" name="Line 7"/>
          <p:cNvSpPr>
            <a:spLocks noChangeShapeType="1"/>
          </p:cNvSpPr>
          <p:nvPr/>
        </p:nvSpPr>
        <p:spPr bwMode="auto">
          <a:xfrm flipH="1" flipV="1">
            <a:off x="4572000" y="3886200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0424" name="Line 8"/>
          <p:cNvSpPr>
            <a:spLocks noChangeShapeType="1"/>
          </p:cNvSpPr>
          <p:nvPr/>
        </p:nvSpPr>
        <p:spPr bwMode="auto">
          <a:xfrm flipV="1">
            <a:off x="7162800" y="3886200"/>
            <a:ext cx="304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0425" name="Text Box 9"/>
          <p:cNvSpPr txBox="1">
            <a:spLocks noChangeArrowheads="1"/>
          </p:cNvSpPr>
          <p:nvPr/>
        </p:nvSpPr>
        <p:spPr bwMode="auto">
          <a:xfrm>
            <a:off x="4800600" y="4114800"/>
            <a:ext cx="2362200" cy="527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/>
              <a:t>Time Period of NSRS Impact by ERCOT Analysis</a:t>
            </a:r>
          </a:p>
        </p:txBody>
      </p:sp>
      <p:sp>
        <p:nvSpPr>
          <p:cNvPr id="60426" name="Text Box 10"/>
          <p:cNvSpPr txBox="1">
            <a:spLocks noChangeArrowheads="1"/>
          </p:cNvSpPr>
          <p:nvPr/>
        </p:nvSpPr>
        <p:spPr bwMode="auto">
          <a:xfrm>
            <a:off x="2057400" y="2895600"/>
            <a:ext cx="2362200" cy="952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/>
              <a:t>More Accurate Time Period of NSRS Impact Would Be Zero (green line always above blue line)</a:t>
            </a:r>
          </a:p>
        </p:txBody>
      </p:sp>
      <p:sp>
        <p:nvSpPr>
          <p:cNvPr id="60431" name="Line 15"/>
          <p:cNvSpPr>
            <a:spLocks noChangeShapeType="1"/>
          </p:cNvSpPr>
          <p:nvPr/>
        </p:nvSpPr>
        <p:spPr bwMode="auto">
          <a:xfrm flipV="1">
            <a:off x="4419600" y="2438400"/>
            <a:ext cx="1143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0432" name="Line 16"/>
          <p:cNvSpPr>
            <a:spLocks noChangeShapeType="1"/>
          </p:cNvSpPr>
          <p:nvPr/>
        </p:nvSpPr>
        <p:spPr bwMode="auto">
          <a:xfrm>
            <a:off x="4419600" y="2895600"/>
            <a:ext cx="990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7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838200"/>
            <a:ext cx="6929438" cy="434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3" name="TextBox 10"/>
          <p:cNvSpPr txBox="1">
            <a:spLocks noChangeArrowheads="1"/>
          </p:cNvSpPr>
          <p:nvPr/>
        </p:nvSpPr>
        <p:spPr bwMode="auto">
          <a:xfrm>
            <a:off x="227013" y="5334000"/>
            <a:ext cx="8688387" cy="1196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 dirty="0"/>
              <a:t>On February 2-4, 2011, the ERCOT approach dramatically overstated the time where NSRS could have set price.  This one event resulted in a 15% increase of PNM in their </a:t>
            </a:r>
            <a:r>
              <a:rPr lang="en-US" sz="2400" i="1" dirty="0" smtClean="0"/>
              <a:t>analysis.</a:t>
            </a:r>
            <a:endParaRPr lang="en-US" sz="2400" i="1" dirty="0"/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6757988" y="6492875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C0CD5490-3984-4EEE-93F3-2C595F3F8E41}" type="slidenum">
              <a:rPr lang="en-US" sz="1200" b="1">
                <a:solidFill>
                  <a:schemeClr val="tx1">
                    <a:tint val="75000"/>
                  </a:schemeClr>
                </a:solidFill>
              </a:rPr>
              <a:pPr algn="r">
                <a:defRPr/>
              </a:pPr>
              <a:t>9</a:t>
            </a:fld>
            <a:endParaRPr lang="en-US" sz="1200" b="1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66565" name="Title 1"/>
          <p:cNvSpPr>
            <a:spLocks/>
          </p:cNvSpPr>
          <p:nvPr/>
        </p:nvSpPr>
        <p:spPr bwMode="auto">
          <a:xfrm>
            <a:off x="152400" y="22860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>
                <a:latin typeface="Calibri" pitchFamily="34" charset="0"/>
              </a:rPr>
              <a:t>1. When does NSRS set clearing price?</a:t>
            </a:r>
          </a:p>
        </p:txBody>
      </p:sp>
      <p:sp>
        <p:nvSpPr>
          <p:cNvPr id="66566" name="Line 6"/>
          <p:cNvSpPr>
            <a:spLocks noChangeShapeType="1"/>
          </p:cNvSpPr>
          <p:nvPr/>
        </p:nvSpPr>
        <p:spPr bwMode="auto">
          <a:xfrm flipH="1" flipV="1">
            <a:off x="2057400" y="3581400"/>
            <a:ext cx="2209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6567" name="Line 7"/>
          <p:cNvSpPr>
            <a:spLocks noChangeShapeType="1"/>
          </p:cNvSpPr>
          <p:nvPr/>
        </p:nvSpPr>
        <p:spPr bwMode="auto">
          <a:xfrm flipV="1">
            <a:off x="6629400" y="3581400"/>
            <a:ext cx="762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6568" name="Text Box 8"/>
          <p:cNvSpPr txBox="1">
            <a:spLocks noChangeArrowheads="1"/>
          </p:cNvSpPr>
          <p:nvPr/>
        </p:nvSpPr>
        <p:spPr bwMode="auto">
          <a:xfrm>
            <a:off x="4267200" y="3962400"/>
            <a:ext cx="2362200" cy="527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/>
              <a:t>Time Period of NSRS Impact by ERCOT Analysis</a:t>
            </a:r>
          </a:p>
        </p:txBody>
      </p:sp>
      <p:sp>
        <p:nvSpPr>
          <p:cNvPr id="66569" name="Text Box 9"/>
          <p:cNvSpPr txBox="1">
            <a:spLocks noChangeArrowheads="1"/>
          </p:cNvSpPr>
          <p:nvPr/>
        </p:nvSpPr>
        <p:spPr bwMode="auto">
          <a:xfrm>
            <a:off x="5257800" y="1600200"/>
            <a:ext cx="2362200" cy="739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/>
              <a:t>More Accurate Time Period of NSRS Impact Would Be Only In These Ellipses</a:t>
            </a:r>
          </a:p>
        </p:txBody>
      </p:sp>
      <p:sp>
        <p:nvSpPr>
          <p:cNvPr id="66571" name="Line 11"/>
          <p:cNvSpPr>
            <a:spLocks noChangeShapeType="1"/>
          </p:cNvSpPr>
          <p:nvPr/>
        </p:nvSpPr>
        <p:spPr bwMode="auto">
          <a:xfrm>
            <a:off x="5257800" y="2362200"/>
            <a:ext cx="609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6573" name="Oval 13"/>
          <p:cNvSpPr>
            <a:spLocks noChangeArrowheads="1"/>
          </p:cNvSpPr>
          <p:nvPr/>
        </p:nvSpPr>
        <p:spPr bwMode="auto">
          <a:xfrm>
            <a:off x="1981200" y="3200400"/>
            <a:ext cx="838200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574" name="Oval 14"/>
          <p:cNvSpPr>
            <a:spLocks noChangeArrowheads="1"/>
          </p:cNvSpPr>
          <p:nvPr/>
        </p:nvSpPr>
        <p:spPr bwMode="auto">
          <a:xfrm>
            <a:off x="3276600" y="2590800"/>
            <a:ext cx="304800" cy="609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575" name="Oval 15"/>
          <p:cNvSpPr>
            <a:spLocks noChangeArrowheads="1"/>
          </p:cNvSpPr>
          <p:nvPr/>
        </p:nvSpPr>
        <p:spPr bwMode="auto">
          <a:xfrm>
            <a:off x="4876800" y="2590800"/>
            <a:ext cx="381000" cy="304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576" name="Oval 16"/>
          <p:cNvSpPr>
            <a:spLocks noChangeArrowheads="1"/>
          </p:cNvSpPr>
          <p:nvPr/>
        </p:nvSpPr>
        <p:spPr bwMode="auto">
          <a:xfrm>
            <a:off x="5791200" y="2590800"/>
            <a:ext cx="381000" cy="609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577" name="Line 17"/>
          <p:cNvSpPr>
            <a:spLocks noChangeShapeType="1"/>
          </p:cNvSpPr>
          <p:nvPr/>
        </p:nvSpPr>
        <p:spPr bwMode="auto">
          <a:xfrm flipH="1">
            <a:off x="5105400" y="2362200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6578" name="Line 18"/>
          <p:cNvSpPr>
            <a:spLocks noChangeShapeType="1"/>
          </p:cNvSpPr>
          <p:nvPr/>
        </p:nvSpPr>
        <p:spPr bwMode="auto">
          <a:xfrm flipH="1">
            <a:off x="3581400" y="2362200"/>
            <a:ext cx="1676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6579" name="Line 19"/>
          <p:cNvSpPr>
            <a:spLocks noChangeShapeType="1"/>
          </p:cNvSpPr>
          <p:nvPr/>
        </p:nvSpPr>
        <p:spPr bwMode="auto">
          <a:xfrm flipH="1">
            <a:off x="2819400" y="2362200"/>
            <a:ext cx="2438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679</TotalTime>
  <Words>1054</Words>
  <Application>Microsoft Office PowerPoint</Application>
  <PresentationFormat>On-screen Show (4:3)</PresentationFormat>
  <Paragraphs>117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Office Theme</vt:lpstr>
      <vt:lpstr>Custom Design</vt:lpstr>
      <vt:lpstr>A Review of ERCOT’s  NSRS Study</vt:lpstr>
      <vt:lpstr> ERCOT’s NSRS Analysis</vt:lpstr>
      <vt:lpstr>Areas of Needed Refinement</vt:lpstr>
      <vt:lpstr>Slide 4</vt:lpstr>
      <vt:lpstr>1. When does NSRS set clearing price?</vt:lpstr>
      <vt:lpstr>Slide 6</vt:lpstr>
      <vt:lpstr>Slide 7</vt:lpstr>
      <vt:lpstr>Slide 8</vt:lpstr>
      <vt:lpstr>Slide 9</vt:lpstr>
      <vt:lpstr>2. Sloped offer floors</vt:lpstr>
      <vt:lpstr>3. Minimum Block Impact on Prices</vt:lpstr>
      <vt:lpstr>Slide 12</vt:lpstr>
      <vt:lpstr>Slide 13</vt:lpstr>
      <vt:lpstr>4a. Offline to QS Structural Change</vt:lpstr>
      <vt:lpstr>Slide 15</vt:lpstr>
      <vt:lpstr>4b. Weather Normalization of NSRS</vt:lpstr>
      <vt:lpstr>Recommendation </vt:lpstr>
    </vt:vector>
  </TitlesOfParts>
  <Company>EFH Corp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RDE</dc:creator>
  <cp:lastModifiedBy>x4jz</cp:lastModifiedBy>
  <cp:revision>93</cp:revision>
  <dcterms:created xsi:type="dcterms:W3CDTF">2011-09-19T19:45:45Z</dcterms:created>
  <dcterms:modified xsi:type="dcterms:W3CDTF">2011-09-23T15:06:01Z</dcterms:modified>
</cp:coreProperties>
</file>