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66" r:id="rId2"/>
    <p:sldId id="268" r:id="rId3"/>
    <p:sldId id="269" r:id="rId4"/>
    <p:sldId id="270" r:id="rId5"/>
    <p:sldId id="271" r:id="rId6"/>
    <p:sldId id="278" r:id="rId7"/>
    <p:sldId id="273" r:id="rId8"/>
    <p:sldId id="279" r:id="rId9"/>
    <p:sldId id="28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FF3300"/>
    <a:srgbClr val="0000CC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91016" autoAdjust="0"/>
  </p:normalViewPr>
  <p:slideViewPr>
    <p:cSldViewPr>
      <p:cViewPr varScale="1">
        <p:scale>
          <a:sx n="95" d="100"/>
          <a:sy n="95" d="100"/>
        </p:scale>
        <p:origin x="-1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148FA9A-0A98-483A-AA82-A1BF6F0693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EACFD-63E4-4444-97F7-EB8A009A4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4CFF-9465-4A82-B476-CAAC3FE258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C150D-4D53-4882-8FD7-C0CDC76C7D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CE126-8534-4A55-8EF4-957B7169AE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6DCA2-7F5B-4C30-963D-FF1C016C34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8645F-2FC9-4DB3-96A1-82E6BA3D47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BD310-5B71-479B-B012-68973F35DD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2DEC0-DBB8-40E6-BE58-2A6AB44B33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71927-B040-4D5D-B7FC-4878171E9B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4416F-95FB-4117-A075-7167570B4E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F1EF596-097A-4AF9-8FBE-2EE4C96BA0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F1C18BB5-F383-4894-8B0D-35DEDBD0FA68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Proposed 2012 Methodology for Determining Ancillary Service Requirements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– Review of Current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Inputs for determining the monthly Regulation Service requirements include the following:</a:t>
            </a:r>
          </a:p>
          <a:p>
            <a:pPr lvl="1"/>
            <a:r>
              <a:rPr lang="en-US" sz="2400" dirty="0" smtClean="0"/>
              <a:t>Last 30 days of Regulation Service deployments</a:t>
            </a:r>
          </a:p>
          <a:p>
            <a:pPr lvl="1"/>
            <a:r>
              <a:rPr lang="en-US" sz="2400" dirty="0" smtClean="0"/>
              <a:t>5 minute net-load changes from the last 30 days and from the same month of the previous year</a:t>
            </a:r>
          </a:p>
          <a:p>
            <a:pPr lvl="1"/>
            <a:r>
              <a:rPr lang="en-US" sz="2400" dirty="0" smtClean="0"/>
              <a:t>Regulation Service requirement for the same month of the previous year divided by 2</a:t>
            </a:r>
          </a:p>
          <a:p>
            <a:pPr lvl="2"/>
            <a:r>
              <a:rPr lang="en-US" sz="2400" dirty="0" smtClean="0"/>
              <a:t>The division by 2 is intended to account for the fact that Regulation moved from a 10-minute product in Zonal to a 5-minute product in Nodal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– Proposed Methodology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/>
          <a:lstStyle/>
          <a:p>
            <a:r>
              <a:rPr lang="en-US" sz="2400" dirty="0" smtClean="0"/>
              <a:t>A number of changes made during the last iteration of the document were done in preparation for the market transition</a:t>
            </a:r>
          </a:p>
          <a:p>
            <a:pPr lvl="1"/>
            <a:r>
              <a:rPr lang="en-US" sz="2400" dirty="0" smtClean="0"/>
              <a:t>Historical data from the Zonal Market would not necessarily be relevant or appropriate for the Nodal Market</a:t>
            </a:r>
          </a:p>
          <a:p>
            <a:r>
              <a:rPr lang="en-US" sz="2400" dirty="0" smtClean="0"/>
              <a:t>The proposed changes are as follows:</a:t>
            </a:r>
          </a:p>
          <a:p>
            <a:pPr lvl="1"/>
            <a:r>
              <a:rPr lang="en-US" sz="2400" dirty="0" smtClean="0"/>
              <a:t>The Regulation Service deployments from the same month of the previous year will be considered along with the deployments from the last 30 days</a:t>
            </a:r>
          </a:p>
          <a:p>
            <a:pPr lvl="1"/>
            <a:r>
              <a:rPr lang="en-US" sz="2400" dirty="0" smtClean="0"/>
              <a:t>The Regulation Service requirement for the same month of the previous year divided by 2 will no longer be used as an input</a:t>
            </a:r>
            <a:endParaRPr lang="en-US" sz="2200" b="1" dirty="0" smtClean="0">
              <a:ea typeface="+mn-ea"/>
              <a:cs typeface="+mn-cs"/>
            </a:endParaRPr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Reserve Service – Review of Current Methodology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029200"/>
          </a:xfrm>
        </p:spPr>
        <p:txBody>
          <a:bodyPr/>
          <a:lstStyle/>
          <a:p>
            <a:r>
              <a:rPr lang="en-US" dirty="0" smtClean="0"/>
              <a:t>For determining the monthly requirement:</a:t>
            </a:r>
          </a:p>
          <a:p>
            <a:pPr lvl="1"/>
            <a:r>
              <a:rPr lang="en-US" dirty="0" smtClean="0"/>
              <a:t>Break up the hours of the day into groups</a:t>
            </a:r>
          </a:p>
          <a:p>
            <a:pPr lvl="1"/>
            <a:r>
              <a:rPr lang="en-US" dirty="0" smtClean="0"/>
              <a:t>Calculate the 95</a:t>
            </a:r>
            <a:r>
              <a:rPr lang="en-US" baseline="30000" dirty="0" smtClean="0"/>
              <a:t>th</a:t>
            </a:r>
            <a:r>
              <a:rPr lang="en-US" dirty="0" smtClean="0"/>
              <a:t> percentile of the day ahead net-load forecast error</a:t>
            </a:r>
          </a:p>
          <a:p>
            <a:pPr lvl="1"/>
            <a:r>
              <a:rPr lang="en-US" dirty="0" smtClean="0"/>
              <a:t>Set the requirement such that the combination of Non-Spin and Regulation Up Service will cover 95% of the net-load forecast error</a:t>
            </a:r>
          </a:p>
          <a:p>
            <a:pPr lvl="1"/>
            <a:r>
              <a:rPr lang="en-US" dirty="0" smtClean="0"/>
              <a:t>If it has been determined that the forecasts have shown a tendency to be conservative, that bias will be removed from the load forecast and added to the NSRS requirement</a:t>
            </a:r>
          </a:p>
          <a:p>
            <a:pPr lvl="2"/>
            <a:r>
              <a:rPr lang="en-US" sz="2000" dirty="0" smtClean="0"/>
              <a:t>This attempts to remove bias from forecasts while ensuring that reliability in maintained</a:t>
            </a:r>
          </a:p>
          <a:p>
            <a:pPr lvl="1"/>
            <a:r>
              <a:rPr lang="en-US" dirty="0" smtClean="0"/>
              <a:t>Both a floor and ceiling are placed on the requirement</a:t>
            </a:r>
          </a:p>
          <a:p>
            <a:pPr lvl="2"/>
            <a:r>
              <a:rPr lang="en-US" sz="2000" dirty="0" smtClean="0"/>
              <a:t>Floor during on-peak hours of single largest unit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2"/>
            <a:r>
              <a:rPr lang="en-US" sz="2000" dirty="0" smtClean="0"/>
              <a:t>Ceiling of 2000 MW during all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Reserve Service – Proposed Methodology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953000"/>
          </a:xfrm>
        </p:spPr>
        <p:txBody>
          <a:bodyPr/>
          <a:lstStyle/>
          <a:p>
            <a:r>
              <a:rPr lang="en-US" sz="2400" dirty="0" smtClean="0"/>
              <a:t>Under the Nodal Market, </a:t>
            </a:r>
            <a:r>
              <a:rPr lang="en-US" sz="2400" dirty="0" smtClean="0"/>
              <a:t>Market Participants are more </a:t>
            </a:r>
            <a:r>
              <a:rPr lang="en-US" sz="2400" dirty="0" smtClean="0"/>
              <a:t>easily able to </a:t>
            </a:r>
            <a:r>
              <a:rPr lang="en-US" sz="2400" dirty="0" smtClean="0"/>
              <a:t>self commit </a:t>
            </a:r>
            <a:r>
              <a:rPr lang="en-US" sz="2400" dirty="0" smtClean="0"/>
              <a:t>Resources closer to </a:t>
            </a:r>
            <a:r>
              <a:rPr lang="en-US" sz="2400" dirty="0" smtClean="0"/>
              <a:t>Real-Time</a:t>
            </a:r>
            <a:endParaRPr lang="en-US" sz="2400" dirty="0" smtClean="0"/>
          </a:p>
          <a:p>
            <a:pPr lvl="1"/>
            <a:r>
              <a:rPr lang="en-US" sz="2400" dirty="0" smtClean="0"/>
              <a:t>Because of this it may not be necessary to procure Non-Spin to protect against </a:t>
            </a:r>
            <a:r>
              <a:rPr lang="en-US" sz="2400" dirty="0" smtClean="0"/>
              <a:t>1600 day </a:t>
            </a:r>
            <a:r>
              <a:rPr lang="en-US" sz="2400" dirty="0" smtClean="0"/>
              <a:t>ahead forecast error</a:t>
            </a:r>
          </a:p>
          <a:p>
            <a:r>
              <a:rPr lang="en-US" sz="2400" dirty="0" smtClean="0"/>
              <a:t>Proposal is to use </a:t>
            </a:r>
            <a:r>
              <a:rPr lang="en-US" sz="2400" dirty="0" smtClean="0"/>
              <a:t>net-load </a:t>
            </a:r>
            <a:r>
              <a:rPr lang="en-US" sz="2400" dirty="0" smtClean="0"/>
              <a:t>forecast error </a:t>
            </a:r>
            <a:r>
              <a:rPr lang="en-US" sz="2400" dirty="0" smtClean="0"/>
              <a:t>from midnight instead </a:t>
            </a:r>
            <a:r>
              <a:rPr lang="en-US" sz="2400" dirty="0" smtClean="0"/>
              <a:t>of the </a:t>
            </a:r>
            <a:r>
              <a:rPr lang="en-US" sz="2400" dirty="0" smtClean="0"/>
              <a:t>1600 day </a:t>
            </a:r>
            <a:r>
              <a:rPr lang="en-US" sz="2400" dirty="0" smtClean="0"/>
              <a:t>ahead error </a:t>
            </a:r>
          </a:p>
          <a:p>
            <a:pPr lvl="1"/>
            <a:r>
              <a:rPr lang="en-US" sz="2400" dirty="0" smtClean="0"/>
              <a:t>This should better align the ancillary service requirements with </a:t>
            </a:r>
            <a:r>
              <a:rPr lang="en-US" sz="2400" dirty="0" smtClean="0"/>
              <a:t>Nodal </a:t>
            </a:r>
            <a:r>
              <a:rPr lang="en-US" sz="2400" dirty="0" smtClean="0"/>
              <a:t>timelines </a:t>
            </a:r>
          </a:p>
          <a:p>
            <a:pPr lvl="1"/>
            <a:r>
              <a:rPr lang="en-US" sz="2400" dirty="0" smtClean="0"/>
              <a:t>The Regulation Up requirement will </a:t>
            </a:r>
            <a:r>
              <a:rPr lang="en-US" sz="2400" dirty="0" smtClean="0"/>
              <a:t>continue to be </a:t>
            </a:r>
            <a:r>
              <a:rPr lang="en-US" sz="2400" dirty="0" smtClean="0"/>
              <a:t>subtracted from the forecast error to determine the Non-Spin requirement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Proposed Methodology on NSRS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219200"/>
          </a:xfrm>
        </p:spPr>
        <p:txBody>
          <a:bodyPr/>
          <a:lstStyle/>
          <a:p>
            <a:r>
              <a:rPr lang="en-US" dirty="0" smtClean="0"/>
              <a:t>The overall effect is that slightly less NSRS would be procured on average </a:t>
            </a:r>
          </a:p>
          <a:p>
            <a:pPr lvl="1"/>
            <a:r>
              <a:rPr lang="en-US" dirty="0" smtClean="0"/>
              <a:t>This varied by month</a:t>
            </a:r>
          </a:p>
          <a:p>
            <a:pPr lvl="1"/>
            <a:r>
              <a:rPr lang="en-US" dirty="0" smtClean="0"/>
              <a:t>The average effect on the value subtracted from the MTLF was insignificant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838200"/>
          <a:ext cx="7467601" cy="3581401"/>
        </p:xfrm>
        <a:graphic>
          <a:graphicData uri="http://schemas.openxmlformats.org/drawingml/2006/table">
            <a:tbl>
              <a:tblPr/>
              <a:tblGrid>
                <a:gridCol w="674037"/>
                <a:gridCol w="1078563"/>
                <a:gridCol w="2819400"/>
                <a:gridCol w="2895601"/>
              </a:tblGrid>
              <a:tr h="73976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Month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Average Change in Non-Spin Requirement (*)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Average Change in Value Subtracted from the MTLF (**)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48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February 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48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March 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-49.17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48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April 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-231.50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48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May 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48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June 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-190.33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48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July 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-108.00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-42.17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48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August 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-126.00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3484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81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 positive number means that more Non-Spin would be procured under the proposed methodology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1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 positive number means that a larger number would be subtracted from the MTLF under the proposed methodology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Non-Spin Methodology Examples </a:t>
            </a:r>
            <a:r>
              <a:rPr lang="en-US" dirty="0" smtClean="0"/>
              <a:t>– March ‘11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4572000" cy="457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Current Methodology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0" y="7620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latin typeface="+mn-lt"/>
              </a:rPr>
              <a:t>Proposed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Methodology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24400" y="1295400"/>
          <a:ext cx="3962399" cy="4876812"/>
        </p:xfrm>
        <a:graphic>
          <a:graphicData uri="http://schemas.openxmlformats.org/drawingml/2006/table">
            <a:tbl>
              <a:tblPr/>
              <a:tblGrid>
                <a:gridCol w="762000"/>
                <a:gridCol w="1600200"/>
                <a:gridCol w="1600199"/>
              </a:tblGrid>
              <a:tr h="5479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IE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NSRS Requirement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Net Error Subtracted from Load Forecast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24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295400"/>
          <a:ext cx="3962399" cy="4861560"/>
        </p:xfrm>
        <a:graphic>
          <a:graphicData uri="http://schemas.openxmlformats.org/drawingml/2006/table">
            <a:tbl>
              <a:tblPr/>
              <a:tblGrid>
                <a:gridCol w="762000"/>
                <a:gridCol w="1600200"/>
                <a:gridCol w="1600199"/>
              </a:tblGrid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IE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NSRS Requirement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Net Error Subtracted from Load Forecast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24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Non-Spin Methodology Examples </a:t>
            </a:r>
            <a:r>
              <a:rPr lang="en-US" dirty="0" smtClean="0"/>
              <a:t>– May ‘11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4572000" cy="457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Current Methodology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0" y="7620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latin typeface="+mn-lt"/>
              </a:rPr>
              <a:t>Proposed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Methodology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24400" y="1295400"/>
          <a:ext cx="3962399" cy="4876812"/>
        </p:xfrm>
        <a:graphic>
          <a:graphicData uri="http://schemas.openxmlformats.org/drawingml/2006/table">
            <a:tbl>
              <a:tblPr/>
              <a:tblGrid>
                <a:gridCol w="762000"/>
                <a:gridCol w="1600200"/>
                <a:gridCol w="1600199"/>
              </a:tblGrid>
              <a:tr h="5479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IE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NSRS Requirement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Net Error Subtracted from Load Forecast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24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295400"/>
          <a:ext cx="3962399" cy="4861560"/>
        </p:xfrm>
        <a:graphic>
          <a:graphicData uri="http://schemas.openxmlformats.org/drawingml/2006/table">
            <a:tbl>
              <a:tblPr/>
              <a:tblGrid>
                <a:gridCol w="762000"/>
                <a:gridCol w="1600200"/>
                <a:gridCol w="1600199"/>
              </a:tblGrid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IE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NSRS Requirement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Net Error Subtracted from Load Forecast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24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Non-Spin Methodology Examples </a:t>
            </a:r>
            <a:r>
              <a:rPr lang="en-US" dirty="0" smtClean="0"/>
              <a:t>– July ‘11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4572000" cy="4572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Current Methodology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0" y="7620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latin typeface="+mn-lt"/>
              </a:rPr>
              <a:t>Proposed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Methodology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24400" y="1295400"/>
          <a:ext cx="3962399" cy="4876812"/>
        </p:xfrm>
        <a:graphic>
          <a:graphicData uri="http://schemas.openxmlformats.org/drawingml/2006/table">
            <a:tbl>
              <a:tblPr/>
              <a:tblGrid>
                <a:gridCol w="762000"/>
                <a:gridCol w="1600200"/>
                <a:gridCol w="1600199"/>
              </a:tblGrid>
              <a:tr h="5479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IE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NSRS Requirement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Net Error Subtracted from Load Forecast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24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295400"/>
          <a:ext cx="3962399" cy="4861560"/>
        </p:xfrm>
        <a:graphic>
          <a:graphicData uri="http://schemas.openxmlformats.org/drawingml/2006/table">
            <a:tbl>
              <a:tblPr/>
              <a:tblGrid>
                <a:gridCol w="762000"/>
                <a:gridCol w="1600200"/>
                <a:gridCol w="1600199"/>
              </a:tblGrid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IE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NSRS Requirement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latin typeface="Arial"/>
                        </a:rPr>
                        <a:t>Net Error Subtracted from Load Forecast</a:t>
                      </a:r>
                    </a:p>
                  </a:txBody>
                  <a:tcPr marL="7937" marR="7937" marT="79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latin typeface="Arial"/>
                        </a:rPr>
                        <a:t>24</a:t>
                      </a:r>
                    </a:p>
                  </a:txBody>
                  <a:tcPr marL="7937" marR="7937" marT="79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VCOTtemplate">
  <a:themeElements>
    <a:clrScheme name="ERCOT Custom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4969F"/>
      </a:accent1>
      <a:accent2>
        <a:srgbClr val="005390"/>
      </a:accent2>
      <a:accent3>
        <a:srgbClr val="92D050"/>
      </a:accent3>
      <a:accent4>
        <a:srgbClr val="7030A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RVCOT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RVCOT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5267</TotalTime>
  <Words>1118</Words>
  <Application>Microsoft Office PowerPoint</Application>
  <PresentationFormat>On-screen Show (4:3)</PresentationFormat>
  <Paragraphs>524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ERVCOTtemplate</vt:lpstr>
      <vt:lpstr>Proposed 2012 Methodology for Determining Ancillary Service Requirements</vt:lpstr>
      <vt:lpstr>Regulation Service – Review of Current Methodology</vt:lpstr>
      <vt:lpstr>Regulation Service – Proposed Methodology Changes</vt:lpstr>
      <vt:lpstr>Non-Spin Reserve Service – Review of Current Methodology </vt:lpstr>
      <vt:lpstr>Non-Spin Reserve Service – Proposed Methodology Changes</vt:lpstr>
      <vt:lpstr>Effects of Proposed Methodology on NSRS Requirement</vt:lpstr>
      <vt:lpstr>Proposed Non-Spin Methodology Examples – March ‘11</vt:lpstr>
      <vt:lpstr>Proposed Non-Spin Methodology Examples – May ‘11</vt:lpstr>
      <vt:lpstr>Proposed Non-Spin Methodology Examples – July ‘11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Chad Thompson</dc:creator>
  <cp:lastModifiedBy>dmaggio</cp:lastModifiedBy>
  <cp:revision>413</cp:revision>
  <dcterms:created xsi:type="dcterms:W3CDTF">2008-01-22T14:43:34Z</dcterms:created>
  <dcterms:modified xsi:type="dcterms:W3CDTF">2011-07-27T21:11:01Z</dcterms:modified>
</cp:coreProperties>
</file>