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4" r:id="rId1"/>
    <p:sldMasterId id="2147483658" r:id="rId2"/>
    <p:sldMasterId id="2147483729" r:id="rId3"/>
  </p:sldMasterIdLst>
  <p:notesMasterIdLst>
    <p:notesMasterId r:id="rId20"/>
  </p:notesMasterIdLst>
  <p:handoutMasterIdLst>
    <p:handoutMasterId r:id="rId21"/>
  </p:handoutMasterIdLst>
  <p:sldIdLst>
    <p:sldId id="286" r:id="rId4"/>
    <p:sldId id="457" r:id="rId5"/>
    <p:sldId id="510" r:id="rId6"/>
    <p:sldId id="517" r:id="rId7"/>
    <p:sldId id="516" r:id="rId8"/>
    <p:sldId id="512" r:id="rId9"/>
    <p:sldId id="524" r:id="rId10"/>
    <p:sldId id="525" r:id="rId11"/>
    <p:sldId id="513" r:id="rId12"/>
    <p:sldId id="518" r:id="rId13"/>
    <p:sldId id="519" r:id="rId14"/>
    <p:sldId id="526" r:id="rId15"/>
    <p:sldId id="523" r:id="rId16"/>
    <p:sldId id="520" r:id="rId17"/>
    <p:sldId id="521" r:id="rId18"/>
    <p:sldId id="522" r:id="rId19"/>
  </p:sldIdLst>
  <p:sldSz cx="9144000" cy="6858000" type="screen4x3"/>
  <p:notesSz cx="7019925" cy="9305925"/>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5050"/>
    <a:srgbClr val="FFFFCC"/>
    <a:srgbClr val="FFFF99"/>
    <a:srgbClr val="ADD69A"/>
    <a:srgbClr val="B8DCA8"/>
    <a:srgbClr val="DBEDD3"/>
    <a:srgbClr val="C5E2B8"/>
    <a:srgbClr val="6FB54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61" autoAdjust="0"/>
    <p:restoredTop sz="99857" autoAdjust="0"/>
  </p:normalViewPr>
  <p:slideViewPr>
    <p:cSldViewPr snapToGrid="0">
      <p:cViewPr varScale="1">
        <p:scale>
          <a:sx n="101" d="100"/>
          <a:sy n="101" d="100"/>
        </p:scale>
        <p:origin x="-90" y="-28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dt" sz="quarter" idx="1"/>
          </p:nvPr>
        </p:nvSpPr>
        <p:spPr bwMode="auto">
          <a:xfrm>
            <a:off x="3975101" y="3"/>
            <a:ext cx="3043238" cy="465138"/>
          </a:xfrm>
          <a:prstGeom prst="rect">
            <a:avLst/>
          </a:prstGeom>
          <a:noFill/>
          <a:ln w="9525">
            <a:noFill/>
            <a:miter lim="800000"/>
            <a:headEnd/>
            <a:tailEnd/>
          </a:ln>
          <a:effectLst/>
        </p:spPr>
        <p:txBody>
          <a:bodyPr vert="horz" wrap="square" lIns="93269" tIns="46639" rIns="93269" bIns="46639" numCol="1" anchor="t" anchorCtr="0" compatLnSpc="1">
            <a:prstTxWarp prst="textNoShape">
              <a:avLst/>
            </a:prstTxWarp>
          </a:bodyPr>
          <a:lstStyle>
            <a:lvl1pPr algn="r" defTabSz="934459">
              <a:defRPr sz="1200" b="0"/>
            </a:lvl1pPr>
          </a:lstStyle>
          <a:p>
            <a:pPr>
              <a:defRPr/>
            </a:pPr>
            <a:fld id="{AC15AF09-C348-47DD-9AF7-BE8A28E81642}" type="datetime1">
              <a:rPr lang="en-US"/>
              <a:pPr>
                <a:defRPr/>
              </a:pPr>
              <a:t>09/12/2011</a:t>
            </a:fld>
            <a:endParaRPr lang="en-US"/>
          </a:p>
        </p:txBody>
      </p:sp>
      <p:sp>
        <p:nvSpPr>
          <p:cNvPr id="7173" name="Rectangle 5"/>
          <p:cNvSpPr>
            <a:spLocks noGrp="1" noChangeArrowheads="1"/>
          </p:cNvSpPr>
          <p:nvPr>
            <p:ph type="sldNum" sz="quarter" idx="3"/>
          </p:nvPr>
        </p:nvSpPr>
        <p:spPr bwMode="auto">
          <a:xfrm>
            <a:off x="3975101" y="8839200"/>
            <a:ext cx="3043238" cy="465138"/>
          </a:xfrm>
          <a:prstGeom prst="rect">
            <a:avLst/>
          </a:prstGeom>
          <a:noFill/>
          <a:ln w="9525">
            <a:noFill/>
            <a:miter lim="800000"/>
            <a:headEnd/>
            <a:tailEnd/>
          </a:ln>
          <a:effectLst/>
        </p:spPr>
        <p:txBody>
          <a:bodyPr vert="horz" wrap="square" lIns="93269" tIns="46639" rIns="93269" bIns="46639" numCol="1" anchor="b" anchorCtr="0" compatLnSpc="1">
            <a:prstTxWarp prst="textNoShape">
              <a:avLst/>
            </a:prstTxWarp>
          </a:bodyPr>
          <a:lstStyle>
            <a:lvl1pPr algn="r" defTabSz="934459">
              <a:defRPr sz="1200" b="0"/>
            </a:lvl1pPr>
          </a:lstStyle>
          <a:p>
            <a:pPr>
              <a:defRPr/>
            </a:pPr>
            <a:fld id="{42C29D99-8538-4009-AAFC-71C84D69CB7A}"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7" name="Rectangle 3"/>
          <p:cNvSpPr>
            <a:spLocks noGrp="1" noChangeArrowheads="1"/>
          </p:cNvSpPr>
          <p:nvPr>
            <p:ph type="dt" idx="1"/>
          </p:nvPr>
        </p:nvSpPr>
        <p:spPr bwMode="auto">
          <a:xfrm>
            <a:off x="3975101" y="3"/>
            <a:ext cx="3043238" cy="465138"/>
          </a:xfrm>
          <a:prstGeom prst="rect">
            <a:avLst/>
          </a:prstGeom>
          <a:noFill/>
          <a:ln w="9525">
            <a:noFill/>
            <a:miter lim="800000"/>
            <a:headEnd/>
            <a:tailEnd/>
          </a:ln>
          <a:effectLst/>
        </p:spPr>
        <p:txBody>
          <a:bodyPr vert="horz" wrap="square" lIns="93269" tIns="46639" rIns="93269" bIns="46639" numCol="1" anchor="t" anchorCtr="0" compatLnSpc="1">
            <a:prstTxWarp prst="textNoShape">
              <a:avLst/>
            </a:prstTxWarp>
          </a:bodyPr>
          <a:lstStyle>
            <a:lvl1pPr algn="r" defTabSz="934459">
              <a:defRPr sz="1200" b="0"/>
            </a:lvl1pPr>
          </a:lstStyle>
          <a:p>
            <a:pPr>
              <a:defRPr/>
            </a:pPr>
            <a:fld id="{2A3D15AD-598E-4E64-B03B-9CCC699E5A4F}" type="datetime1">
              <a:rPr lang="en-US"/>
              <a:pPr>
                <a:defRPr/>
              </a:pPr>
              <a:t>09/12/2011</a:t>
            </a:fld>
            <a:endParaRPr lang="en-US"/>
          </a:p>
        </p:txBody>
      </p:sp>
      <p:sp>
        <p:nvSpPr>
          <p:cNvPr id="23555" name="Rectangle 4"/>
          <p:cNvSpPr>
            <a:spLocks noGrp="1" noRot="1" noChangeAspect="1" noChangeArrowheads="1" noTextEdit="1"/>
          </p:cNvSpPr>
          <p:nvPr>
            <p:ph type="sldImg" idx="2"/>
          </p:nvPr>
        </p:nvSpPr>
        <p:spPr bwMode="auto">
          <a:xfrm>
            <a:off x="1182688" y="698500"/>
            <a:ext cx="4651375" cy="348932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466728" y="4419600"/>
            <a:ext cx="6086475" cy="4187825"/>
          </a:xfrm>
          <a:prstGeom prst="rect">
            <a:avLst/>
          </a:prstGeom>
          <a:noFill/>
          <a:ln w="9525">
            <a:noFill/>
            <a:miter lim="800000"/>
            <a:headEnd/>
            <a:tailEnd/>
          </a:ln>
          <a:effectLst/>
        </p:spPr>
        <p:txBody>
          <a:bodyPr vert="horz" wrap="square" lIns="93269" tIns="46639" rIns="93269" bIns="4663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1" name="Rectangle 7"/>
          <p:cNvSpPr>
            <a:spLocks noGrp="1" noChangeArrowheads="1"/>
          </p:cNvSpPr>
          <p:nvPr>
            <p:ph type="sldNum" sz="quarter" idx="5"/>
          </p:nvPr>
        </p:nvSpPr>
        <p:spPr bwMode="auto">
          <a:xfrm>
            <a:off x="3975101" y="8839200"/>
            <a:ext cx="3043238" cy="465138"/>
          </a:xfrm>
          <a:prstGeom prst="rect">
            <a:avLst/>
          </a:prstGeom>
          <a:noFill/>
          <a:ln w="9525">
            <a:noFill/>
            <a:miter lim="800000"/>
            <a:headEnd/>
            <a:tailEnd/>
          </a:ln>
          <a:effectLst/>
        </p:spPr>
        <p:txBody>
          <a:bodyPr vert="horz" wrap="square" lIns="93269" tIns="46639" rIns="93269" bIns="46639" numCol="1" anchor="b" anchorCtr="0" compatLnSpc="1">
            <a:prstTxWarp prst="textNoShape">
              <a:avLst/>
            </a:prstTxWarp>
          </a:bodyPr>
          <a:lstStyle>
            <a:lvl1pPr algn="r" defTabSz="934459">
              <a:defRPr sz="1200" b="0"/>
            </a:lvl1pPr>
          </a:lstStyle>
          <a:p>
            <a:pPr>
              <a:defRPr/>
            </a:pPr>
            <a:fld id="{D1F89B13-0B8D-473F-987D-F97153FC1C46}" type="slidenum">
              <a:rPr lang="en-US"/>
              <a:pPr>
                <a:defRPr/>
              </a:pPr>
              <a:t>‹#›</a:t>
            </a:fld>
            <a:endParaRPr 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342900" indent="-228600" algn="l" rtl="0" eaLnBrk="0" fontAlgn="base" hangingPunct="0">
      <a:spcBef>
        <a:spcPct val="30000"/>
      </a:spcBef>
      <a:spcAft>
        <a:spcPct val="0"/>
      </a:spcAft>
      <a:buFont typeface="Wingdings" pitchFamily="2" charset="2"/>
      <a:buChar char="§"/>
      <a:defRPr sz="1200" kern="1200">
        <a:solidFill>
          <a:schemeClr val="tx1"/>
        </a:solidFill>
        <a:latin typeface="Arial" charset="0"/>
        <a:ea typeface="+mn-ea"/>
        <a:cs typeface="+mn-cs"/>
      </a:defRPr>
    </a:lvl2pPr>
    <a:lvl3pPr marL="685800" indent="-228600" algn="l" rtl="0" eaLnBrk="0" fontAlgn="base" hangingPunct="0">
      <a:spcBef>
        <a:spcPct val="30000"/>
      </a:spcBef>
      <a:spcAft>
        <a:spcPct val="0"/>
      </a:spcAft>
      <a:buFont typeface="Arial" charset="0"/>
      <a:buChar char="–"/>
      <a:defRPr sz="1200" kern="1200">
        <a:solidFill>
          <a:schemeClr val="tx1"/>
        </a:solidFill>
        <a:latin typeface="Arial" charset="0"/>
        <a:ea typeface="+mn-ea"/>
        <a:cs typeface="+mn-cs"/>
      </a:defRPr>
    </a:lvl3pPr>
    <a:lvl4pPr marL="1028700" indent="-228600" algn="l" rtl="0" eaLnBrk="0" fontAlgn="base" hangingPunct="0">
      <a:spcBef>
        <a:spcPct val="30000"/>
      </a:spcBef>
      <a:spcAft>
        <a:spcPct val="0"/>
      </a:spcAft>
      <a:buChar char="•"/>
      <a:defRPr sz="1200" kern="1200">
        <a:solidFill>
          <a:schemeClr val="tx1"/>
        </a:solidFill>
        <a:latin typeface="Arial" charset="0"/>
        <a:ea typeface="+mn-ea"/>
        <a:cs typeface="+mn-cs"/>
      </a:defRPr>
    </a:lvl4pPr>
    <a:lvl5pPr marL="1371600" indent="-228600" algn="l" rtl="0" eaLnBrk="0" fontAlgn="base" hangingPunct="0">
      <a:spcBef>
        <a:spcPct val="30000"/>
      </a:spcBef>
      <a:spcAft>
        <a:spcPct val="0"/>
      </a:spcAft>
      <a:buFont typeface="Arial" charset="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dt" sz="quarter" idx="1"/>
          </p:nvPr>
        </p:nvSpPr>
        <p:spPr>
          <a:noFill/>
        </p:spPr>
        <p:txBody>
          <a:bodyPr/>
          <a:lstStyle/>
          <a:p>
            <a:pPr defTabSz="933231"/>
            <a:fld id="{C655FD7B-EEE8-44FE-9B6D-ACEBA55D5E1A}" type="datetime1">
              <a:rPr lang="en-US" smtClean="0"/>
              <a:pPr defTabSz="933231"/>
              <a:t>09/12/2011</a:t>
            </a:fld>
            <a:endParaRPr lang="en-US" dirty="0" smtClean="0"/>
          </a:p>
        </p:txBody>
      </p:sp>
      <p:sp>
        <p:nvSpPr>
          <p:cNvPr id="24579" name="Rectangle 7"/>
          <p:cNvSpPr>
            <a:spLocks noGrp="1" noChangeArrowheads="1"/>
          </p:cNvSpPr>
          <p:nvPr>
            <p:ph type="sldNum" sz="quarter" idx="5"/>
          </p:nvPr>
        </p:nvSpPr>
        <p:spPr>
          <a:noFill/>
        </p:spPr>
        <p:txBody>
          <a:bodyPr/>
          <a:lstStyle/>
          <a:p>
            <a:pPr defTabSz="933231"/>
            <a:fld id="{225E6375-8BF6-4367-B838-96EF29C4C329}" type="slidenum">
              <a:rPr lang="en-US" smtClean="0"/>
              <a:pPr defTabSz="933231"/>
              <a:t>0</a:t>
            </a:fld>
            <a:endParaRPr lang="en-US" dirty="0" smtClean="0"/>
          </a:p>
        </p:txBody>
      </p:sp>
      <p:sp>
        <p:nvSpPr>
          <p:cNvPr id="24580" name="Rectangle 2"/>
          <p:cNvSpPr>
            <a:spLocks noGrp="1" noRot="1" noChangeAspect="1" noChangeArrowheads="1" noTextEdit="1"/>
          </p:cNvSpPr>
          <p:nvPr>
            <p:ph type="sldImg"/>
          </p:nvPr>
        </p:nvSpPr>
        <p:spPr>
          <a:xfrm>
            <a:off x="1184275" y="700088"/>
            <a:ext cx="4651375" cy="3487737"/>
          </a:xfrm>
          <a:ln/>
        </p:spPr>
      </p:sp>
      <p:sp>
        <p:nvSpPr>
          <p:cNvPr id="24581" name="Rectangle 3"/>
          <p:cNvSpPr>
            <a:spLocks noGrp="1" noChangeArrowheads="1"/>
          </p:cNvSpPr>
          <p:nvPr>
            <p:ph type="body" idx="1"/>
          </p:nvPr>
        </p:nvSpPr>
        <p:spPr>
          <a:xfrm>
            <a:off x="703266" y="4419603"/>
            <a:ext cx="5613400" cy="4186238"/>
          </a:xfrm>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09/13/2011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10</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09/13/2011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11</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09/12/2011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12</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09/13/2011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1</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09/13/2011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2</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09/13/2011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3</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09/13/2011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4</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09/13/2011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5</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09/13/2011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6</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09/13/2011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7</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noFill/>
        </p:spPr>
        <p:txBody>
          <a:bodyPr/>
          <a:lstStyle/>
          <a:p>
            <a:pPr defTabSz="933231"/>
            <a:fld id="{EFEC50AD-7031-41C3-B03C-29C369CA35BD}" type="datetime1">
              <a:rPr lang="en-US" smtClean="0"/>
              <a:pPr defTabSz="933231"/>
              <a:t>09/14/2011</a:t>
            </a:fld>
            <a:endParaRPr lang="en-US" dirty="0" smtClean="0"/>
          </a:p>
        </p:txBody>
      </p:sp>
      <p:sp>
        <p:nvSpPr>
          <p:cNvPr id="25603" name="Rectangle 7"/>
          <p:cNvSpPr>
            <a:spLocks noGrp="1" noChangeArrowheads="1"/>
          </p:cNvSpPr>
          <p:nvPr>
            <p:ph type="sldNum" sz="quarter" idx="5"/>
          </p:nvPr>
        </p:nvSpPr>
        <p:spPr>
          <a:noFill/>
        </p:spPr>
        <p:txBody>
          <a:bodyPr/>
          <a:lstStyle/>
          <a:p>
            <a:pPr defTabSz="933231"/>
            <a:fld id="{FB3FA346-098E-4ED4-8690-6EF2F9DD6D5C}" type="slidenum">
              <a:rPr lang="en-US" smtClean="0"/>
              <a:pPr defTabSz="933231"/>
              <a:t>9</a:t>
            </a:fld>
            <a:endParaRPr lang="en-US" dirty="0" smtClean="0"/>
          </a:p>
        </p:txBody>
      </p:sp>
      <p:sp>
        <p:nvSpPr>
          <p:cNvPr id="25604" name="Rectangle 2"/>
          <p:cNvSpPr>
            <a:spLocks noGrp="1" noRot="1" noChangeAspect="1" noChangeArrowheads="1" noTextEdit="1"/>
          </p:cNvSpPr>
          <p:nvPr>
            <p:ph type="sldImg"/>
          </p:nvPr>
        </p:nvSpPr>
        <p:spPr>
          <a:xfrm>
            <a:off x="1184275" y="698500"/>
            <a:ext cx="4651375" cy="3489325"/>
          </a:xfrm>
          <a:ln/>
        </p:spPr>
      </p:sp>
      <p:sp>
        <p:nvSpPr>
          <p:cNvPr id="25605" name="Rectangle 3"/>
          <p:cNvSpPr>
            <a:spLocks noGrp="1" noChangeArrowheads="1"/>
          </p:cNvSpPr>
          <p:nvPr>
            <p:ph type="body" idx="1"/>
          </p:nvPr>
        </p:nvSpPr>
        <p:spPr>
          <a:xfrm>
            <a:off x="703266" y="4419600"/>
            <a:ext cx="5613400" cy="4187825"/>
          </a:xfrm>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9"/>
          <p:cNvSpPr>
            <a:spLocks noChangeArrowheads="1"/>
          </p:cNvSpPr>
          <p:nvPr/>
        </p:nvSpPr>
        <p:spPr bwMode="gray">
          <a:xfrm>
            <a:off x="0" y="0"/>
            <a:ext cx="9144000" cy="1341438"/>
          </a:xfrm>
          <a:prstGeom prst="rect">
            <a:avLst/>
          </a:prstGeom>
          <a:gradFill rotWithShape="1">
            <a:gsLst>
              <a:gs pos="0">
                <a:srgbClr val="DBEDD3"/>
              </a:gs>
              <a:gs pos="100000">
                <a:srgbClr val="95C97D"/>
              </a:gs>
            </a:gsLst>
            <a:lin ang="0" scaled="1"/>
          </a:gradFill>
          <a:ln w="12700" algn="ctr">
            <a:noFill/>
            <a:miter lim="800000"/>
            <a:headEnd/>
            <a:tailEnd/>
          </a:ln>
          <a:effectLst/>
        </p:spPr>
        <p:txBody>
          <a:bodyPr wrap="none" lIns="73152" tIns="0" rIns="45720" bIns="0" anchor="ctr"/>
          <a:lstStyle/>
          <a:p>
            <a:pPr algn="ctr">
              <a:defRPr/>
            </a:pPr>
            <a:endParaRPr lang="en-US"/>
          </a:p>
        </p:txBody>
      </p:sp>
      <p:sp>
        <p:nvSpPr>
          <p:cNvPr id="5" name="Rectangle 60"/>
          <p:cNvSpPr>
            <a:spLocks noChangeArrowheads="1"/>
          </p:cNvSpPr>
          <p:nvPr/>
        </p:nvSpPr>
        <p:spPr bwMode="gray">
          <a:xfrm>
            <a:off x="5505450" y="6032500"/>
            <a:ext cx="3638550" cy="825500"/>
          </a:xfrm>
          <a:prstGeom prst="rect">
            <a:avLst/>
          </a:prstGeom>
          <a:solidFill>
            <a:srgbClr val="ADD69A"/>
          </a:solidFill>
          <a:ln w="12700" algn="ctr">
            <a:noFill/>
            <a:miter lim="800000"/>
            <a:headEnd/>
            <a:tailEnd/>
          </a:ln>
          <a:effectLst/>
        </p:spPr>
        <p:txBody>
          <a:bodyPr wrap="none" lIns="73152" tIns="0" rIns="45720" bIns="0" anchor="ctr"/>
          <a:lstStyle/>
          <a:p>
            <a:pPr algn="ctr">
              <a:defRPr/>
            </a:pPr>
            <a:endParaRPr lang="en-US"/>
          </a:p>
        </p:txBody>
      </p:sp>
      <p:grpSp>
        <p:nvGrpSpPr>
          <p:cNvPr id="6" name="Group 85"/>
          <p:cNvGrpSpPr>
            <a:grpSpLocks/>
          </p:cNvGrpSpPr>
          <p:nvPr/>
        </p:nvGrpSpPr>
        <p:grpSpPr bwMode="auto">
          <a:xfrm>
            <a:off x="1676400" y="233363"/>
            <a:ext cx="1668463" cy="862012"/>
            <a:chOff x="1056" y="201"/>
            <a:chExt cx="1051" cy="543"/>
          </a:xfrm>
        </p:grpSpPr>
        <p:sp>
          <p:nvSpPr>
            <p:cNvPr id="7" name="Rectangle 63"/>
            <p:cNvSpPr>
              <a:spLocks noChangeArrowheads="1"/>
            </p:cNvSpPr>
            <p:nvPr userDrawn="1"/>
          </p:nvSpPr>
          <p:spPr bwMode="gray">
            <a:xfrm>
              <a:off x="1601" y="202"/>
              <a:ext cx="203" cy="201"/>
            </a:xfrm>
            <a:prstGeom prst="rect">
              <a:avLst/>
            </a:prstGeom>
            <a:solidFill>
              <a:srgbClr val="FFFFFF"/>
            </a:solidFill>
            <a:ln w="9525">
              <a:noFill/>
              <a:miter lim="800000"/>
              <a:headEnd/>
              <a:tailEnd/>
            </a:ln>
          </p:spPr>
          <p:txBody>
            <a:bodyPr/>
            <a:lstStyle/>
            <a:p>
              <a:pPr algn="ctr">
                <a:defRPr/>
              </a:pPr>
              <a:endParaRPr lang="en-US"/>
            </a:p>
          </p:txBody>
        </p:sp>
        <p:sp>
          <p:nvSpPr>
            <p:cNvPr id="8" name="Freeform 70"/>
            <p:cNvSpPr>
              <a:spLocks/>
            </p:cNvSpPr>
            <p:nvPr userDrawn="1"/>
          </p:nvSpPr>
          <p:spPr bwMode="black">
            <a:xfrm>
              <a:off x="1056" y="562"/>
              <a:ext cx="114" cy="179"/>
            </a:xfrm>
            <a:custGeom>
              <a:avLst/>
              <a:gdLst/>
              <a:ahLst/>
              <a:cxnLst>
                <a:cxn ang="0">
                  <a:pos x="412" y="646"/>
                </a:cxn>
                <a:cxn ang="0">
                  <a:pos x="0" y="646"/>
                </a:cxn>
                <a:cxn ang="0">
                  <a:pos x="0" y="0"/>
                </a:cxn>
                <a:cxn ang="0">
                  <a:pos x="182" y="0"/>
                </a:cxn>
                <a:cxn ang="0">
                  <a:pos x="182" y="488"/>
                </a:cxn>
                <a:cxn ang="0">
                  <a:pos x="412" y="488"/>
                </a:cxn>
                <a:cxn ang="0">
                  <a:pos x="412" y="646"/>
                </a:cxn>
              </a:cxnLst>
              <a:rect l="0" t="0" r="r" b="b"/>
              <a:pathLst>
                <a:path w="412" h="646">
                  <a:moveTo>
                    <a:pt x="412" y="646"/>
                  </a:moveTo>
                  <a:lnTo>
                    <a:pt x="0" y="646"/>
                  </a:lnTo>
                  <a:lnTo>
                    <a:pt x="0" y="0"/>
                  </a:lnTo>
                  <a:lnTo>
                    <a:pt x="182" y="0"/>
                  </a:lnTo>
                  <a:lnTo>
                    <a:pt x="182" y="488"/>
                  </a:lnTo>
                  <a:lnTo>
                    <a:pt x="412" y="488"/>
                  </a:lnTo>
                  <a:lnTo>
                    <a:pt x="412" y="646"/>
                  </a:lnTo>
                  <a:close/>
                </a:path>
              </a:pathLst>
            </a:custGeom>
            <a:solidFill>
              <a:srgbClr val="6DB43F"/>
            </a:solidFill>
            <a:ln w="9525">
              <a:noFill/>
              <a:round/>
              <a:headEnd/>
              <a:tailEnd/>
            </a:ln>
          </p:spPr>
          <p:txBody>
            <a:bodyPr/>
            <a:lstStyle/>
            <a:p>
              <a:pPr algn="ctr">
                <a:defRPr/>
              </a:pPr>
              <a:endParaRPr lang="en-US"/>
            </a:p>
          </p:txBody>
        </p:sp>
        <p:sp>
          <p:nvSpPr>
            <p:cNvPr id="9" name="Freeform 71"/>
            <p:cNvSpPr>
              <a:spLocks/>
            </p:cNvSpPr>
            <p:nvPr userDrawn="1"/>
          </p:nvSpPr>
          <p:spPr bwMode="black">
            <a:xfrm>
              <a:off x="1186" y="608"/>
              <a:ext cx="118" cy="136"/>
            </a:xfrm>
            <a:custGeom>
              <a:avLst/>
              <a:gdLst/>
              <a:ahLst/>
              <a:cxnLst>
                <a:cxn ang="0">
                  <a:pos x="268" y="480"/>
                </a:cxn>
                <a:cxn ang="0">
                  <a:pos x="268" y="402"/>
                </a:cxn>
                <a:cxn ang="0">
                  <a:pos x="266" y="402"/>
                </a:cxn>
                <a:cxn ang="0">
                  <a:pos x="266" y="402"/>
                </a:cxn>
                <a:cxn ang="0">
                  <a:pos x="258" y="424"/>
                </a:cxn>
                <a:cxn ang="0">
                  <a:pos x="246" y="442"/>
                </a:cxn>
                <a:cxn ang="0">
                  <a:pos x="230" y="458"/>
                </a:cxn>
                <a:cxn ang="0">
                  <a:pos x="214" y="470"/>
                </a:cxn>
                <a:cxn ang="0">
                  <a:pos x="196" y="478"/>
                </a:cxn>
                <a:cxn ang="0">
                  <a:pos x="174" y="486"/>
                </a:cxn>
                <a:cxn ang="0">
                  <a:pos x="154" y="488"/>
                </a:cxn>
                <a:cxn ang="0">
                  <a:pos x="132" y="490"/>
                </a:cxn>
                <a:cxn ang="0">
                  <a:pos x="132" y="490"/>
                </a:cxn>
                <a:cxn ang="0">
                  <a:pos x="106" y="488"/>
                </a:cxn>
                <a:cxn ang="0">
                  <a:pos x="94" y="486"/>
                </a:cxn>
                <a:cxn ang="0">
                  <a:pos x="80" y="482"/>
                </a:cxn>
                <a:cxn ang="0">
                  <a:pos x="68" y="478"/>
                </a:cxn>
                <a:cxn ang="0">
                  <a:pos x="56" y="470"/>
                </a:cxn>
                <a:cxn ang="0">
                  <a:pos x="46" y="462"/>
                </a:cxn>
                <a:cxn ang="0">
                  <a:pos x="36" y="454"/>
                </a:cxn>
                <a:cxn ang="0">
                  <a:pos x="36" y="454"/>
                </a:cxn>
                <a:cxn ang="0">
                  <a:pos x="24" y="440"/>
                </a:cxn>
                <a:cxn ang="0">
                  <a:pos x="16" y="426"/>
                </a:cxn>
                <a:cxn ang="0">
                  <a:pos x="10" y="412"/>
                </a:cxn>
                <a:cxn ang="0">
                  <a:pos x="6" y="396"/>
                </a:cxn>
                <a:cxn ang="0">
                  <a:pos x="4" y="382"/>
                </a:cxn>
                <a:cxn ang="0">
                  <a:pos x="2" y="366"/>
                </a:cxn>
                <a:cxn ang="0">
                  <a:pos x="0" y="332"/>
                </a:cxn>
                <a:cxn ang="0">
                  <a:pos x="0" y="0"/>
                </a:cxn>
                <a:cxn ang="0">
                  <a:pos x="170" y="0"/>
                </a:cxn>
                <a:cxn ang="0">
                  <a:pos x="170" y="290"/>
                </a:cxn>
                <a:cxn ang="0">
                  <a:pos x="170" y="290"/>
                </a:cxn>
                <a:cxn ang="0">
                  <a:pos x="172" y="314"/>
                </a:cxn>
                <a:cxn ang="0">
                  <a:pos x="172" y="324"/>
                </a:cxn>
                <a:cxn ang="0">
                  <a:pos x="174" y="334"/>
                </a:cxn>
                <a:cxn ang="0">
                  <a:pos x="180" y="342"/>
                </a:cxn>
                <a:cxn ang="0">
                  <a:pos x="186" y="348"/>
                </a:cxn>
                <a:cxn ang="0">
                  <a:pos x="196" y="354"/>
                </a:cxn>
                <a:cxn ang="0">
                  <a:pos x="208" y="354"/>
                </a:cxn>
                <a:cxn ang="0">
                  <a:pos x="208" y="354"/>
                </a:cxn>
                <a:cxn ang="0">
                  <a:pos x="220" y="352"/>
                </a:cxn>
                <a:cxn ang="0">
                  <a:pos x="232" y="348"/>
                </a:cxn>
                <a:cxn ang="0">
                  <a:pos x="242" y="338"/>
                </a:cxn>
                <a:cxn ang="0">
                  <a:pos x="250" y="328"/>
                </a:cxn>
                <a:cxn ang="0">
                  <a:pos x="250" y="328"/>
                </a:cxn>
                <a:cxn ang="0">
                  <a:pos x="254" y="314"/>
                </a:cxn>
                <a:cxn ang="0">
                  <a:pos x="256" y="302"/>
                </a:cxn>
                <a:cxn ang="0">
                  <a:pos x="258" y="276"/>
                </a:cxn>
                <a:cxn ang="0">
                  <a:pos x="258" y="0"/>
                </a:cxn>
                <a:cxn ang="0">
                  <a:pos x="428" y="0"/>
                </a:cxn>
                <a:cxn ang="0">
                  <a:pos x="428" y="480"/>
                </a:cxn>
                <a:cxn ang="0">
                  <a:pos x="268" y="480"/>
                </a:cxn>
              </a:cxnLst>
              <a:rect l="0" t="0" r="r" b="b"/>
              <a:pathLst>
                <a:path w="428" h="490">
                  <a:moveTo>
                    <a:pt x="268" y="480"/>
                  </a:moveTo>
                  <a:lnTo>
                    <a:pt x="268" y="402"/>
                  </a:lnTo>
                  <a:lnTo>
                    <a:pt x="266" y="402"/>
                  </a:lnTo>
                  <a:lnTo>
                    <a:pt x="266" y="402"/>
                  </a:lnTo>
                  <a:lnTo>
                    <a:pt x="258" y="424"/>
                  </a:lnTo>
                  <a:lnTo>
                    <a:pt x="246" y="442"/>
                  </a:lnTo>
                  <a:lnTo>
                    <a:pt x="230" y="458"/>
                  </a:lnTo>
                  <a:lnTo>
                    <a:pt x="214" y="470"/>
                  </a:lnTo>
                  <a:lnTo>
                    <a:pt x="196" y="478"/>
                  </a:lnTo>
                  <a:lnTo>
                    <a:pt x="174" y="486"/>
                  </a:lnTo>
                  <a:lnTo>
                    <a:pt x="154" y="488"/>
                  </a:lnTo>
                  <a:lnTo>
                    <a:pt x="132" y="490"/>
                  </a:lnTo>
                  <a:lnTo>
                    <a:pt x="132" y="490"/>
                  </a:lnTo>
                  <a:lnTo>
                    <a:pt x="106" y="488"/>
                  </a:lnTo>
                  <a:lnTo>
                    <a:pt x="94" y="486"/>
                  </a:lnTo>
                  <a:lnTo>
                    <a:pt x="80" y="482"/>
                  </a:lnTo>
                  <a:lnTo>
                    <a:pt x="68" y="478"/>
                  </a:lnTo>
                  <a:lnTo>
                    <a:pt x="56" y="470"/>
                  </a:lnTo>
                  <a:lnTo>
                    <a:pt x="46" y="462"/>
                  </a:lnTo>
                  <a:lnTo>
                    <a:pt x="36" y="454"/>
                  </a:lnTo>
                  <a:lnTo>
                    <a:pt x="36" y="454"/>
                  </a:lnTo>
                  <a:lnTo>
                    <a:pt x="24" y="440"/>
                  </a:lnTo>
                  <a:lnTo>
                    <a:pt x="16" y="426"/>
                  </a:lnTo>
                  <a:lnTo>
                    <a:pt x="10" y="412"/>
                  </a:lnTo>
                  <a:lnTo>
                    <a:pt x="6" y="396"/>
                  </a:lnTo>
                  <a:lnTo>
                    <a:pt x="4" y="382"/>
                  </a:lnTo>
                  <a:lnTo>
                    <a:pt x="2" y="366"/>
                  </a:lnTo>
                  <a:lnTo>
                    <a:pt x="0" y="332"/>
                  </a:lnTo>
                  <a:lnTo>
                    <a:pt x="0" y="0"/>
                  </a:lnTo>
                  <a:lnTo>
                    <a:pt x="170" y="0"/>
                  </a:lnTo>
                  <a:lnTo>
                    <a:pt x="170" y="290"/>
                  </a:lnTo>
                  <a:lnTo>
                    <a:pt x="170" y="290"/>
                  </a:lnTo>
                  <a:lnTo>
                    <a:pt x="172" y="314"/>
                  </a:lnTo>
                  <a:lnTo>
                    <a:pt x="172" y="324"/>
                  </a:lnTo>
                  <a:lnTo>
                    <a:pt x="174" y="334"/>
                  </a:lnTo>
                  <a:lnTo>
                    <a:pt x="180" y="342"/>
                  </a:lnTo>
                  <a:lnTo>
                    <a:pt x="186" y="348"/>
                  </a:lnTo>
                  <a:lnTo>
                    <a:pt x="196" y="354"/>
                  </a:lnTo>
                  <a:lnTo>
                    <a:pt x="208" y="354"/>
                  </a:lnTo>
                  <a:lnTo>
                    <a:pt x="208" y="354"/>
                  </a:lnTo>
                  <a:lnTo>
                    <a:pt x="220" y="352"/>
                  </a:lnTo>
                  <a:lnTo>
                    <a:pt x="232" y="348"/>
                  </a:lnTo>
                  <a:lnTo>
                    <a:pt x="242" y="338"/>
                  </a:lnTo>
                  <a:lnTo>
                    <a:pt x="250" y="328"/>
                  </a:lnTo>
                  <a:lnTo>
                    <a:pt x="250" y="328"/>
                  </a:lnTo>
                  <a:lnTo>
                    <a:pt x="254" y="314"/>
                  </a:lnTo>
                  <a:lnTo>
                    <a:pt x="256" y="302"/>
                  </a:lnTo>
                  <a:lnTo>
                    <a:pt x="258" y="276"/>
                  </a:lnTo>
                  <a:lnTo>
                    <a:pt x="258" y="0"/>
                  </a:lnTo>
                  <a:lnTo>
                    <a:pt x="428" y="0"/>
                  </a:lnTo>
                  <a:lnTo>
                    <a:pt x="428" y="480"/>
                  </a:lnTo>
                  <a:lnTo>
                    <a:pt x="268" y="480"/>
                  </a:lnTo>
                  <a:close/>
                </a:path>
              </a:pathLst>
            </a:custGeom>
            <a:solidFill>
              <a:srgbClr val="6DB43F"/>
            </a:solidFill>
            <a:ln w="9525">
              <a:noFill/>
              <a:round/>
              <a:headEnd/>
              <a:tailEnd/>
            </a:ln>
          </p:spPr>
          <p:txBody>
            <a:bodyPr/>
            <a:lstStyle/>
            <a:p>
              <a:pPr algn="ctr">
                <a:defRPr/>
              </a:pPr>
              <a:endParaRPr lang="en-US"/>
            </a:p>
          </p:txBody>
        </p:sp>
        <p:sp>
          <p:nvSpPr>
            <p:cNvPr id="10" name="Freeform 72"/>
            <p:cNvSpPr>
              <a:spLocks/>
            </p:cNvSpPr>
            <p:nvPr userDrawn="1"/>
          </p:nvSpPr>
          <p:spPr bwMode="black">
            <a:xfrm>
              <a:off x="1329" y="605"/>
              <a:ext cx="183" cy="136"/>
            </a:xfrm>
            <a:custGeom>
              <a:avLst/>
              <a:gdLst/>
              <a:ahLst/>
              <a:cxnLst>
                <a:cxn ang="0">
                  <a:pos x="154" y="74"/>
                </a:cxn>
                <a:cxn ang="0">
                  <a:pos x="156" y="74"/>
                </a:cxn>
                <a:cxn ang="0">
                  <a:pos x="178" y="42"/>
                </a:cxn>
                <a:cxn ang="0">
                  <a:pos x="206" y="18"/>
                </a:cxn>
                <a:cxn ang="0">
                  <a:pos x="238" y="4"/>
                </a:cxn>
                <a:cxn ang="0">
                  <a:pos x="276" y="0"/>
                </a:cxn>
                <a:cxn ang="0">
                  <a:pos x="296" y="0"/>
                </a:cxn>
                <a:cxn ang="0">
                  <a:pos x="332" y="10"/>
                </a:cxn>
                <a:cxn ang="0">
                  <a:pos x="362" y="28"/>
                </a:cxn>
                <a:cxn ang="0">
                  <a:pos x="388" y="56"/>
                </a:cxn>
                <a:cxn ang="0">
                  <a:pos x="398" y="74"/>
                </a:cxn>
                <a:cxn ang="0">
                  <a:pos x="424" y="40"/>
                </a:cxn>
                <a:cxn ang="0">
                  <a:pos x="454" y="16"/>
                </a:cxn>
                <a:cxn ang="0">
                  <a:pos x="490" y="4"/>
                </a:cxn>
                <a:cxn ang="0">
                  <a:pos x="530" y="0"/>
                </a:cxn>
                <a:cxn ang="0">
                  <a:pos x="544" y="0"/>
                </a:cxn>
                <a:cxn ang="0">
                  <a:pos x="572" y="6"/>
                </a:cxn>
                <a:cxn ang="0">
                  <a:pos x="598" y="16"/>
                </a:cxn>
                <a:cxn ang="0">
                  <a:pos x="622" y="32"/>
                </a:cxn>
                <a:cxn ang="0">
                  <a:pos x="632" y="42"/>
                </a:cxn>
                <a:cxn ang="0">
                  <a:pos x="650" y="70"/>
                </a:cxn>
                <a:cxn ang="0">
                  <a:pos x="660" y="102"/>
                </a:cxn>
                <a:cxn ang="0">
                  <a:pos x="662" y="138"/>
                </a:cxn>
                <a:cxn ang="0">
                  <a:pos x="664" y="490"/>
                </a:cxn>
                <a:cxn ang="0">
                  <a:pos x="498" y="202"/>
                </a:cxn>
                <a:cxn ang="0">
                  <a:pos x="498" y="178"/>
                </a:cxn>
                <a:cxn ang="0">
                  <a:pos x="494" y="156"/>
                </a:cxn>
                <a:cxn ang="0">
                  <a:pos x="484" y="142"/>
                </a:cxn>
                <a:cxn ang="0">
                  <a:pos x="462" y="136"/>
                </a:cxn>
                <a:cxn ang="0">
                  <a:pos x="452" y="136"/>
                </a:cxn>
                <a:cxn ang="0">
                  <a:pos x="440" y="140"/>
                </a:cxn>
                <a:cxn ang="0">
                  <a:pos x="426" y="152"/>
                </a:cxn>
                <a:cxn ang="0">
                  <a:pos x="416" y="178"/>
                </a:cxn>
                <a:cxn ang="0">
                  <a:pos x="414" y="224"/>
                </a:cxn>
                <a:cxn ang="0">
                  <a:pos x="248" y="490"/>
                </a:cxn>
                <a:cxn ang="0">
                  <a:pos x="248" y="202"/>
                </a:cxn>
                <a:cxn ang="0">
                  <a:pos x="246" y="166"/>
                </a:cxn>
                <a:cxn ang="0">
                  <a:pos x="238" y="146"/>
                </a:cxn>
                <a:cxn ang="0">
                  <a:pos x="222" y="134"/>
                </a:cxn>
                <a:cxn ang="0">
                  <a:pos x="210" y="132"/>
                </a:cxn>
                <a:cxn ang="0">
                  <a:pos x="186" y="138"/>
                </a:cxn>
                <a:cxn ang="0">
                  <a:pos x="174" y="154"/>
                </a:cxn>
                <a:cxn ang="0">
                  <a:pos x="168" y="176"/>
                </a:cxn>
                <a:cxn ang="0">
                  <a:pos x="166" y="490"/>
                </a:cxn>
                <a:cxn ang="0">
                  <a:pos x="0" y="10"/>
                </a:cxn>
              </a:cxnLst>
              <a:rect l="0" t="0" r="r" b="b"/>
              <a:pathLst>
                <a:path w="664" h="490">
                  <a:moveTo>
                    <a:pt x="154" y="10"/>
                  </a:moveTo>
                  <a:lnTo>
                    <a:pt x="154" y="74"/>
                  </a:lnTo>
                  <a:lnTo>
                    <a:pt x="156" y="74"/>
                  </a:lnTo>
                  <a:lnTo>
                    <a:pt x="156" y="74"/>
                  </a:lnTo>
                  <a:lnTo>
                    <a:pt x="166" y="56"/>
                  </a:lnTo>
                  <a:lnTo>
                    <a:pt x="178" y="42"/>
                  </a:lnTo>
                  <a:lnTo>
                    <a:pt x="190" y="30"/>
                  </a:lnTo>
                  <a:lnTo>
                    <a:pt x="206" y="18"/>
                  </a:lnTo>
                  <a:lnTo>
                    <a:pt x="222" y="10"/>
                  </a:lnTo>
                  <a:lnTo>
                    <a:pt x="238" y="4"/>
                  </a:lnTo>
                  <a:lnTo>
                    <a:pt x="256" y="0"/>
                  </a:lnTo>
                  <a:lnTo>
                    <a:pt x="276" y="0"/>
                  </a:lnTo>
                  <a:lnTo>
                    <a:pt x="276" y="0"/>
                  </a:lnTo>
                  <a:lnTo>
                    <a:pt x="296" y="0"/>
                  </a:lnTo>
                  <a:lnTo>
                    <a:pt x="314" y="4"/>
                  </a:lnTo>
                  <a:lnTo>
                    <a:pt x="332" y="10"/>
                  </a:lnTo>
                  <a:lnTo>
                    <a:pt x="348" y="18"/>
                  </a:lnTo>
                  <a:lnTo>
                    <a:pt x="362" y="28"/>
                  </a:lnTo>
                  <a:lnTo>
                    <a:pt x="376" y="40"/>
                  </a:lnTo>
                  <a:lnTo>
                    <a:pt x="388" y="56"/>
                  </a:lnTo>
                  <a:lnTo>
                    <a:pt x="398" y="74"/>
                  </a:lnTo>
                  <a:lnTo>
                    <a:pt x="398" y="74"/>
                  </a:lnTo>
                  <a:lnTo>
                    <a:pt x="410" y="56"/>
                  </a:lnTo>
                  <a:lnTo>
                    <a:pt x="424" y="40"/>
                  </a:lnTo>
                  <a:lnTo>
                    <a:pt x="438" y="28"/>
                  </a:lnTo>
                  <a:lnTo>
                    <a:pt x="454" y="16"/>
                  </a:lnTo>
                  <a:lnTo>
                    <a:pt x="472" y="10"/>
                  </a:lnTo>
                  <a:lnTo>
                    <a:pt x="490" y="4"/>
                  </a:lnTo>
                  <a:lnTo>
                    <a:pt x="508" y="0"/>
                  </a:lnTo>
                  <a:lnTo>
                    <a:pt x="530" y="0"/>
                  </a:lnTo>
                  <a:lnTo>
                    <a:pt x="530" y="0"/>
                  </a:lnTo>
                  <a:lnTo>
                    <a:pt x="544" y="0"/>
                  </a:lnTo>
                  <a:lnTo>
                    <a:pt x="558" y="2"/>
                  </a:lnTo>
                  <a:lnTo>
                    <a:pt x="572" y="6"/>
                  </a:lnTo>
                  <a:lnTo>
                    <a:pt x="584" y="10"/>
                  </a:lnTo>
                  <a:lnTo>
                    <a:pt x="598" y="16"/>
                  </a:lnTo>
                  <a:lnTo>
                    <a:pt x="610" y="22"/>
                  </a:lnTo>
                  <a:lnTo>
                    <a:pt x="622" y="32"/>
                  </a:lnTo>
                  <a:lnTo>
                    <a:pt x="632" y="42"/>
                  </a:lnTo>
                  <a:lnTo>
                    <a:pt x="632" y="42"/>
                  </a:lnTo>
                  <a:lnTo>
                    <a:pt x="642" y="56"/>
                  </a:lnTo>
                  <a:lnTo>
                    <a:pt x="650" y="70"/>
                  </a:lnTo>
                  <a:lnTo>
                    <a:pt x="656" y="86"/>
                  </a:lnTo>
                  <a:lnTo>
                    <a:pt x="660" y="102"/>
                  </a:lnTo>
                  <a:lnTo>
                    <a:pt x="662" y="120"/>
                  </a:lnTo>
                  <a:lnTo>
                    <a:pt x="662" y="138"/>
                  </a:lnTo>
                  <a:lnTo>
                    <a:pt x="664" y="174"/>
                  </a:lnTo>
                  <a:lnTo>
                    <a:pt x="664" y="490"/>
                  </a:lnTo>
                  <a:lnTo>
                    <a:pt x="498" y="490"/>
                  </a:lnTo>
                  <a:lnTo>
                    <a:pt x="498" y="202"/>
                  </a:lnTo>
                  <a:lnTo>
                    <a:pt x="498" y="202"/>
                  </a:lnTo>
                  <a:lnTo>
                    <a:pt x="498" y="178"/>
                  </a:lnTo>
                  <a:lnTo>
                    <a:pt x="496" y="166"/>
                  </a:lnTo>
                  <a:lnTo>
                    <a:pt x="494" y="156"/>
                  </a:lnTo>
                  <a:lnTo>
                    <a:pt x="490" y="148"/>
                  </a:lnTo>
                  <a:lnTo>
                    <a:pt x="484" y="142"/>
                  </a:lnTo>
                  <a:lnTo>
                    <a:pt x="474" y="136"/>
                  </a:lnTo>
                  <a:lnTo>
                    <a:pt x="462" y="136"/>
                  </a:lnTo>
                  <a:lnTo>
                    <a:pt x="462" y="136"/>
                  </a:lnTo>
                  <a:lnTo>
                    <a:pt x="452" y="136"/>
                  </a:lnTo>
                  <a:lnTo>
                    <a:pt x="446" y="138"/>
                  </a:lnTo>
                  <a:lnTo>
                    <a:pt x="440" y="140"/>
                  </a:lnTo>
                  <a:lnTo>
                    <a:pt x="434" y="144"/>
                  </a:lnTo>
                  <a:lnTo>
                    <a:pt x="426" y="152"/>
                  </a:lnTo>
                  <a:lnTo>
                    <a:pt x="420" y="164"/>
                  </a:lnTo>
                  <a:lnTo>
                    <a:pt x="416" y="178"/>
                  </a:lnTo>
                  <a:lnTo>
                    <a:pt x="416" y="194"/>
                  </a:lnTo>
                  <a:lnTo>
                    <a:pt x="414" y="224"/>
                  </a:lnTo>
                  <a:lnTo>
                    <a:pt x="414" y="490"/>
                  </a:lnTo>
                  <a:lnTo>
                    <a:pt x="248" y="490"/>
                  </a:lnTo>
                  <a:lnTo>
                    <a:pt x="248" y="202"/>
                  </a:lnTo>
                  <a:lnTo>
                    <a:pt x="248" y="202"/>
                  </a:lnTo>
                  <a:lnTo>
                    <a:pt x="248" y="178"/>
                  </a:lnTo>
                  <a:lnTo>
                    <a:pt x="246" y="166"/>
                  </a:lnTo>
                  <a:lnTo>
                    <a:pt x="244" y="156"/>
                  </a:lnTo>
                  <a:lnTo>
                    <a:pt x="238" y="146"/>
                  </a:lnTo>
                  <a:lnTo>
                    <a:pt x="232" y="140"/>
                  </a:lnTo>
                  <a:lnTo>
                    <a:pt x="222" y="134"/>
                  </a:lnTo>
                  <a:lnTo>
                    <a:pt x="210" y="132"/>
                  </a:lnTo>
                  <a:lnTo>
                    <a:pt x="210" y="132"/>
                  </a:lnTo>
                  <a:lnTo>
                    <a:pt x="196" y="134"/>
                  </a:lnTo>
                  <a:lnTo>
                    <a:pt x="186" y="138"/>
                  </a:lnTo>
                  <a:lnTo>
                    <a:pt x="178" y="144"/>
                  </a:lnTo>
                  <a:lnTo>
                    <a:pt x="174" y="154"/>
                  </a:lnTo>
                  <a:lnTo>
                    <a:pt x="170" y="164"/>
                  </a:lnTo>
                  <a:lnTo>
                    <a:pt x="168" y="176"/>
                  </a:lnTo>
                  <a:lnTo>
                    <a:pt x="166" y="202"/>
                  </a:lnTo>
                  <a:lnTo>
                    <a:pt x="166" y="490"/>
                  </a:lnTo>
                  <a:lnTo>
                    <a:pt x="0" y="490"/>
                  </a:lnTo>
                  <a:lnTo>
                    <a:pt x="0" y="10"/>
                  </a:lnTo>
                  <a:lnTo>
                    <a:pt x="154" y="10"/>
                  </a:lnTo>
                  <a:close/>
                </a:path>
              </a:pathLst>
            </a:custGeom>
            <a:solidFill>
              <a:srgbClr val="6DB43F"/>
            </a:solidFill>
            <a:ln w="9525">
              <a:noFill/>
              <a:round/>
              <a:headEnd/>
              <a:tailEnd/>
            </a:ln>
          </p:spPr>
          <p:txBody>
            <a:bodyPr/>
            <a:lstStyle/>
            <a:p>
              <a:pPr algn="ctr">
                <a:defRPr/>
              </a:pPr>
              <a:endParaRPr lang="en-US"/>
            </a:p>
          </p:txBody>
        </p:sp>
        <p:sp>
          <p:nvSpPr>
            <p:cNvPr id="11" name="Freeform 73"/>
            <p:cNvSpPr>
              <a:spLocks noEditPoints="1"/>
            </p:cNvSpPr>
            <p:nvPr userDrawn="1"/>
          </p:nvSpPr>
          <p:spPr bwMode="black">
            <a:xfrm>
              <a:off x="1536" y="559"/>
              <a:ext cx="46" cy="182"/>
            </a:xfrm>
            <a:custGeom>
              <a:avLst/>
              <a:gdLst/>
              <a:ahLst/>
              <a:cxnLst>
                <a:cxn ang="0">
                  <a:pos x="168" y="128"/>
                </a:cxn>
                <a:cxn ang="0">
                  <a:pos x="0" y="128"/>
                </a:cxn>
                <a:cxn ang="0">
                  <a:pos x="0" y="0"/>
                </a:cxn>
                <a:cxn ang="0">
                  <a:pos x="168" y="0"/>
                </a:cxn>
                <a:cxn ang="0">
                  <a:pos x="168" y="128"/>
                </a:cxn>
                <a:cxn ang="0">
                  <a:pos x="168" y="656"/>
                </a:cxn>
                <a:cxn ang="0">
                  <a:pos x="0" y="656"/>
                </a:cxn>
                <a:cxn ang="0">
                  <a:pos x="0" y="176"/>
                </a:cxn>
                <a:cxn ang="0">
                  <a:pos x="168" y="176"/>
                </a:cxn>
                <a:cxn ang="0">
                  <a:pos x="168" y="656"/>
                </a:cxn>
              </a:cxnLst>
              <a:rect l="0" t="0" r="r" b="b"/>
              <a:pathLst>
                <a:path w="168" h="656">
                  <a:moveTo>
                    <a:pt x="168" y="128"/>
                  </a:moveTo>
                  <a:lnTo>
                    <a:pt x="0" y="128"/>
                  </a:lnTo>
                  <a:lnTo>
                    <a:pt x="0" y="0"/>
                  </a:lnTo>
                  <a:lnTo>
                    <a:pt x="168" y="0"/>
                  </a:lnTo>
                  <a:lnTo>
                    <a:pt x="168" y="128"/>
                  </a:lnTo>
                  <a:close/>
                  <a:moveTo>
                    <a:pt x="168" y="656"/>
                  </a:moveTo>
                  <a:lnTo>
                    <a:pt x="0" y="656"/>
                  </a:lnTo>
                  <a:lnTo>
                    <a:pt x="0" y="176"/>
                  </a:lnTo>
                  <a:lnTo>
                    <a:pt x="168" y="176"/>
                  </a:lnTo>
                  <a:lnTo>
                    <a:pt x="168" y="656"/>
                  </a:lnTo>
                  <a:close/>
                </a:path>
              </a:pathLst>
            </a:custGeom>
            <a:solidFill>
              <a:srgbClr val="6DB43F"/>
            </a:solidFill>
            <a:ln w="9525">
              <a:noFill/>
              <a:round/>
              <a:headEnd/>
              <a:tailEnd/>
            </a:ln>
          </p:spPr>
          <p:txBody>
            <a:bodyPr/>
            <a:lstStyle/>
            <a:p>
              <a:pPr algn="ctr">
                <a:defRPr/>
              </a:pPr>
              <a:endParaRPr lang="en-US"/>
            </a:p>
          </p:txBody>
        </p:sp>
        <p:sp>
          <p:nvSpPr>
            <p:cNvPr id="12" name="Freeform 74"/>
            <p:cNvSpPr>
              <a:spLocks/>
            </p:cNvSpPr>
            <p:nvPr userDrawn="1"/>
          </p:nvSpPr>
          <p:spPr bwMode="black">
            <a:xfrm>
              <a:off x="1607" y="605"/>
              <a:ext cx="118" cy="136"/>
            </a:xfrm>
            <a:custGeom>
              <a:avLst/>
              <a:gdLst/>
              <a:ahLst/>
              <a:cxnLst>
                <a:cxn ang="0">
                  <a:pos x="0" y="10"/>
                </a:cxn>
                <a:cxn ang="0">
                  <a:pos x="160" y="10"/>
                </a:cxn>
                <a:cxn ang="0">
                  <a:pos x="160" y="78"/>
                </a:cxn>
                <a:cxn ang="0">
                  <a:pos x="162" y="78"/>
                </a:cxn>
                <a:cxn ang="0">
                  <a:pos x="162" y="78"/>
                </a:cxn>
                <a:cxn ang="0">
                  <a:pos x="170" y="58"/>
                </a:cxn>
                <a:cxn ang="0">
                  <a:pos x="182" y="42"/>
                </a:cxn>
                <a:cxn ang="0">
                  <a:pos x="196" y="28"/>
                </a:cxn>
                <a:cxn ang="0">
                  <a:pos x="212" y="18"/>
                </a:cxn>
                <a:cxn ang="0">
                  <a:pos x="228" y="10"/>
                </a:cxn>
                <a:cxn ang="0">
                  <a:pos x="246" y="4"/>
                </a:cxn>
                <a:cxn ang="0">
                  <a:pos x="266" y="0"/>
                </a:cxn>
                <a:cxn ang="0">
                  <a:pos x="286" y="0"/>
                </a:cxn>
                <a:cxn ang="0">
                  <a:pos x="286" y="0"/>
                </a:cxn>
                <a:cxn ang="0">
                  <a:pos x="302" y="0"/>
                </a:cxn>
                <a:cxn ang="0">
                  <a:pos x="318" y="2"/>
                </a:cxn>
                <a:cxn ang="0">
                  <a:pos x="334" y="6"/>
                </a:cxn>
                <a:cxn ang="0">
                  <a:pos x="348" y="10"/>
                </a:cxn>
                <a:cxn ang="0">
                  <a:pos x="364" y="18"/>
                </a:cxn>
                <a:cxn ang="0">
                  <a:pos x="376" y="26"/>
                </a:cxn>
                <a:cxn ang="0">
                  <a:pos x="390" y="36"/>
                </a:cxn>
                <a:cxn ang="0">
                  <a:pos x="400" y="50"/>
                </a:cxn>
                <a:cxn ang="0">
                  <a:pos x="400" y="50"/>
                </a:cxn>
                <a:cxn ang="0">
                  <a:pos x="408" y="66"/>
                </a:cxn>
                <a:cxn ang="0">
                  <a:pos x="416" y="82"/>
                </a:cxn>
                <a:cxn ang="0">
                  <a:pos x="420" y="100"/>
                </a:cxn>
                <a:cxn ang="0">
                  <a:pos x="424" y="118"/>
                </a:cxn>
                <a:cxn ang="0">
                  <a:pos x="426" y="156"/>
                </a:cxn>
                <a:cxn ang="0">
                  <a:pos x="428" y="194"/>
                </a:cxn>
                <a:cxn ang="0">
                  <a:pos x="428" y="490"/>
                </a:cxn>
                <a:cxn ang="0">
                  <a:pos x="258" y="490"/>
                </a:cxn>
                <a:cxn ang="0">
                  <a:pos x="258" y="198"/>
                </a:cxn>
                <a:cxn ang="0">
                  <a:pos x="258" y="198"/>
                </a:cxn>
                <a:cxn ang="0">
                  <a:pos x="256" y="176"/>
                </a:cxn>
                <a:cxn ang="0">
                  <a:pos x="256" y="164"/>
                </a:cxn>
                <a:cxn ang="0">
                  <a:pos x="252" y="152"/>
                </a:cxn>
                <a:cxn ang="0">
                  <a:pos x="248" y="144"/>
                </a:cxn>
                <a:cxn ang="0">
                  <a:pos x="242" y="136"/>
                </a:cxn>
                <a:cxn ang="0">
                  <a:pos x="232" y="130"/>
                </a:cxn>
                <a:cxn ang="0">
                  <a:pos x="220" y="128"/>
                </a:cxn>
                <a:cxn ang="0">
                  <a:pos x="220" y="128"/>
                </a:cxn>
                <a:cxn ang="0">
                  <a:pos x="204" y="130"/>
                </a:cxn>
                <a:cxn ang="0">
                  <a:pos x="192" y="136"/>
                </a:cxn>
                <a:cxn ang="0">
                  <a:pos x="184" y="144"/>
                </a:cxn>
                <a:cxn ang="0">
                  <a:pos x="178" y="156"/>
                </a:cxn>
                <a:cxn ang="0">
                  <a:pos x="174" y="168"/>
                </a:cxn>
                <a:cxn ang="0">
                  <a:pos x="170" y="182"/>
                </a:cxn>
                <a:cxn ang="0">
                  <a:pos x="170" y="212"/>
                </a:cxn>
                <a:cxn ang="0">
                  <a:pos x="170" y="490"/>
                </a:cxn>
                <a:cxn ang="0">
                  <a:pos x="0" y="490"/>
                </a:cxn>
                <a:cxn ang="0">
                  <a:pos x="0" y="10"/>
                </a:cxn>
              </a:cxnLst>
              <a:rect l="0" t="0" r="r" b="b"/>
              <a:pathLst>
                <a:path w="428" h="490">
                  <a:moveTo>
                    <a:pt x="0" y="10"/>
                  </a:moveTo>
                  <a:lnTo>
                    <a:pt x="160" y="10"/>
                  </a:lnTo>
                  <a:lnTo>
                    <a:pt x="160" y="78"/>
                  </a:lnTo>
                  <a:lnTo>
                    <a:pt x="162" y="78"/>
                  </a:lnTo>
                  <a:lnTo>
                    <a:pt x="162" y="78"/>
                  </a:lnTo>
                  <a:lnTo>
                    <a:pt x="170" y="58"/>
                  </a:lnTo>
                  <a:lnTo>
                    <a:pt x="182" y="42"/>
                  </a:lnTo>
                  <a:lnTo>
                    <a:pt x="196" y="28"/>
                  </a:lnTo>
                  <a:lnTo>
                    <a:pt x="212" y="18"/>
                  </a:lnTo>
                  <a:lnTo>
                    <a:pt x="228" y="10"/>
                  </a:lnTo>
                  <a:lnTo>
                    <a:pt x="246" y="4"/>
                  </a:lnTo>
                  <a:lnTo>
                    <a:pt x="266" y="0"/>
                  </a:lnTo>
                  <a:lnTo>
                    <a:pt x="286" y="0"/>
                  </a:lnTo>
                  <a:lnTo>
                    <a:pt x="286" y="0"/>
                  </a:lnTo>
                  <a:lnTo>
                    <a:pt x="302" y="0"/>
                  </a:lnTo>
                  <a:lnTo>
                    <a:pt x="318" y="2"/>
                  </a:lnTo>
                  <a:lnTo>
                    <a:pt x="334" y="6"/>
                  </a:lnTo>
                  <a:lnTo>
                    <a:pt x="348" y="10"/>
                  </a:lnTo>
                  <a:lnTo>
                    <a:pt x="364" y="18"/>
                  </a:lnTo>
                  <a:lnTo>
                    <a:pt x="376" y="26"/>
                  </a:lnTo>
                  <a:lnTo>
                    <a:pt x="390" y="36"/>
                  </a:lnTo>
                  <a:lnTo>
                    <a:pt x="400" y="50"/>
                  </a:lnTo>
                  <a:lnTo>
                    <a:pt x="400" y="50"/>
                  </a:lnTo>
                  <a:lnTo>
                    <a:pt x="408" y="66"/>
                  </a:lnTo>
                  <a:lnTo>
                    <a:pt x="416" y="82"/>
                  </a:lnTo>
                  <a:lnTo>
                    <a:pt x="420" y="100"/>
                  </a:lnTo>
                  <a:lnTo>
                    <a:pt x="424" y="118"/>
                  </a:lnTo>
                  <a:lnTo>
                    <a:pt x="426" y="156"/>
                  </a:lnTo>
                  <a:lnTo>
                    <a:pt x="428" y="194"/>
                  </a:lnTo>
                  <a:lnTo>
                    <a:pt x="428" y="490"/>
                  </a:lnTo>
                  <a:lnTo>
                    <a:pt x="258" y="490"/>
                  </a:lnTo>
                  <a:lnTo>
                    <a:pt x="258" y="198"/>
                  </a:lnTo>
                  <a:lnTo>
                    <a:pt x="258" y="198"/>
                  </a:lnTo>
                  <a:lnTo>
                    <a:pt x="256" y="176"/>
                  </a:lnTo>
                  <a:lnTo>
                    <a:pt x="256" y="164"/>
                  </a:lnTo>
                  <a:lnTo>
                    <a:pt x="252" y="152"/>
                  </a:lnTo>
                  <a:lnTo>
                    <a:pt x="248" y="144"/>
                  </a:lnTo>
                  <a:lnTo>
                    <a:pt x="242" y="136"/>
                  </a:lnTo>
                  <a:lnTo>
                    <a:pt x="232" y="130"/>
                  </a:lnTo>
                  <a:lnTo>
                    <a:pt x="220" y="128"/>
                  </a:lnTo>
                  <a:lnTo>
                    <a:pt x="220" y="128"/>
                  </a:lnTo>
                  <a:lnTo>
                    <a:pt x="204" y="130"/>
                  </a:lnTo>
                  <a:lnTo>
                    <a:pt x="192" y="136"/>
                  </a:lnTo>
                  <a:lnTo>
                    <a:pt x="184" y="144"/>
                  </a:lnTo>
                  <a:lnTo>
                    <a:pt x="178" y="156"/>
                  </a:lnTo>
                  <a:lnTo>
                    <a:pt x="174" y="168"/>
                  </a:lnTo>
                  <a:lnTo>
                    <a:pt x="170" y="182"/>
                  </a:lnTo>
                  <a:lnTo>
                    <a:pt x="170" y="212"/>
                  </a:lnTo>
                  <a:lnTo>
                    <a:pt x="170" y="490"/>
                  </a:lnTo>
                  <a:lnTo>
                    <a:pt x="0" y="490"/>
                  </a:lnTo>
                  <a:lnTo>
                    <a:pt x="0" y="10"/>
                  </a:lnTo>
                  <a:close/>
                </a:path>
              </a:pathLst>
            </a:custGeom>
            <a:solidFill>
              <a:srgbClr val="6DB43F"/>
            </a:solidFill>
            <a:ln w="9525">
              <a:noFill/>
              <a:round/>
              <a:headEnd/>
              <a:tailEnd/>
            </a:ln>
          </p:spPr>
          <p:txBody>
            <a:bodyPr/>
            <a:lstStyle/>
            <a:p>
              <a:pPr algn="ctr">
                <a:defRPr/>
              </a:pPr>
              <a:endParaRPr lang="en-US"/>
            </a:p>
          </p:txBody>
        </p:sp>
        <p:sp>
          <p:nvSpPr>
            <p:cNvPr id="13" name="Freeform 75"/>
            <p:cNvSpPr>
              <a:spLocks noEditPoints="1"/>
            </p:cNvSpPr>
            <p:nvPr userDrawn="1"/>
          </p:nvSpPr>
          <p:spPr bwMode="black">
            <a:xfrm>
              <a:off x="1741" y="605"/>
              <a:ext cx="129" cy="139"/>
            </a:xfrm>
            <a:custGeom>
              <a:avLst/>
              <a:gdLst/>
              <a:ahLst/>
              <a:cxnLst>
                <a:cxn ang="0">
                  <a:pos x="298" y="458"/>
                </a:cxn>
                <a:cxn ang="0">
                  <a:pos x="282" y="444"/>
                </a:cxn>
                <a:cxn ang="0">
                  <a:pos x="234" y="482"/>
                </a:cxn>
                <a:cxn ang="0">
                  <a:pos x="176" y="500"/>
                </a:cxn>
                <a:cxn ang="0">
                  <a:pos x="124" y="498"/>
                </a:cxn>
                <a:cxn ang="0">
                  <a:pos x="82" y="486"/>
                </a:cxn>
                <a:cxn ang="0">
                  <a:pos x="46" y="464"/>
                </a:cxn>
                <a:cxn ang="0">
                  <a:pos x="20" y="432"/>
                </a:cxn>
                <a:cxn ang="0">
                  <a:pos x="4" y="388"/>
                </a:cxn>
                <a:cxn ang="0">
                  <a:pos x="0" y="356"/>
                </a:cxn>
                <a:cxn ang="0">
                  <a:pos x="6" y="314"/>
                </a:cxn>
                <a:cxn ang="0">
                  <a:pos x="36" y="260"/>
                </a:cxn>
                <a:cxn ang="0">
                  <a:pos x="92" y="216"/>
                </a:cxn>
                <a:cxn ang="0">
                  <a:pos x="158" y="194"/>
                </a:cxn>
                <a:cxn ang="0">
                  <a:pos x="288" y="176"/>
                </a:cxn>
                <a:cxn ang="0">
                  <a:pos x="288" y="158"/>
                </a:cxn>
                <a:cxn ang="0">
                  <a:pos x="278" y="126"/>
                </a:cxn>
                <a:cxn ang="0">
                  <a:pos x="250" y="114"/>
                </a:cxn>
                <a:cxn ang="0">
                  <a:pos x="224" y="114"/>
                </a:cxn>
                <a:cxn ang="0">
                  <a:pos x="192" y="124"/>
                </a:cxn>
                <a:cxn ang="0">
                  <a:pos x="172" y="152"/>
                </a:cxn>
                <a:cxn ang="0">
                  <a:pos x="14" y="150"/>
                </a:cxn>
                <a:cxn ang="0">
                  <a:pos x="36" y="92"/>
                </a:cxn>
                <a:cxn ang="0">
                  <a:pos x="70" y="50"/>
                </a:cxn>
                <a:cxn ang="0">
                  <a:pos x="116" y="22"/>
                </a:cxn>
                <a:cxn ang="0">
                  <a:pos x="168" y="6"/>
                </a:cxn>
                <a:cxn ang="0">
                  <a:pos x="242" y="0"/>
                </a:cxn>
                <a:cxn ang="0">
                  <a:pos x="324" y="8"/>
                </a:cxn>
                <a:cxn ang="0">
                  <a:pos x="384" y="30"/>
                </a:cxn>
                <a:cxn ang="0">
                  <a:pos x="412" y="50"/>
                </a:cxn>
                <a:cxn ang="0">
                  <a:pos x="434" y="78"/>
                </a:cxn>
                <a:cxn ang="0">
                  <a:pos x="452" y="142"/>
                </a:cxn>
                <a:cxn ang="0">
                  <a:pos x="452" y="386"/>
                </a:cxn>
                <a:cxn ang="0">
                  <a:pos x="454" y="438"/>
                </a:cxn>
                <a:cxn ang="0">
                  <a:pos x="302" y="490"/>
                </a:cxn>
                <a:cxn ang="0">
                  <a:pos x="272" y="268"/>
                </a:cxn>
                <a:cxn ang="0">
                  <a:pos x="218" y="284"/>
                </a:cxn>
                <a:cxn ang="0">
                  <a:pos x="190" y="306"/>
                </a:cxn>
                <a:cxn ang="0">
                  <a:pos x="178" y="332"/>
                </a:cxn>
                <a:cxn ang="0">
                  <a:pos x="178" y="354"/>
                </a:cxn>
                <a:cxn ang="0">
                  <a:pos x="190" y="376"/>
                </a:cxn>
                <a:cxn ang="0">
                  <a:pos x="212" y="386"/>
                </a:cxn>
                <a:cxn ang="0">
                  <a:pos x="234" y="386"/>
                </a:cxn>
                <a:cxn ang="0">
                  <a:pos x="260" y="378"/>
                </a:cxn>
                <a:cxn ang="0">
                  <a:pos x="280" y="350"/>
                </a:cxn>
                <a:cxn ang="0">
                  <a:pos x="288" y="274"/>
                </a:cxn>
              </a:cxnLst>
              <a:rect l="0" t="0" r="r" b="b"/>
              <a:pathLst>
                <a:path w="466" h="500">
                  <a:moveTo>
                    <a:pt x="302" y="490"/>
                  </a:moveTo>
                  <a:lnTo>
                    <a:pt x="302" y="490"/>
                  </a:lnTo>
                  <a:lnTo>
                    <a:pt x="298" y="458"/>
                  </a:lnTo>
                  <a:lnTo>
                    <a:pt x="296" y="424"/>
                  </a:lnTo>
                  <a:lnTo>
                    <a:pt x="296" y="424"/>
                  </a:lnTo>
                  <a:lnTo>
                    <a:pt x="282" y="444"/>
                  </a:lnTo>
                  <a:lnTo>
                    <a:pt x="268" y="460"/>
                  </a:lnTo>
                  <a:lnTo>
                    <a:pt x="252" y="472"/>
                  </a:lnTo>
                  <a:lnTo>
                    <a:pt x="234" y="482"/>
                  </a:lnTo>
                  <a:lnTo>
                    <a:pt x="216" y="490"/>
                  </a:lnTo>
                  <a:lnTo>
                    <a:pt x="196" y="496"/>
                  </a:lnTo>
                  <a:lnTo>
                    <a:pt x="176" y="500"/>
                  </a:lnTo>
                  <a:lnTo>
                    <a:pt x="154" y="500"/>
                  </a:lnTo>
                  <a:lnTo>
                    <a:pt x="154" y="500"/>
                  </a:lnTo>
                  <a:lnTo>
                    <a:pt x="124" y="498"/>
                  </a:lnTo>
                  <a:lnTo>
                    <a:pt x="108" y="496"/>
                  </a:lnTo>
                  <a:lnTo>
                    <a:pt x="94" y="492"/>
                  </a:lnTo>
                  <a:lnTo>
                    <a:pt x="82" y="486"/>
                  </a:lnTo>
                  <a:lnTo>
                    <a:pt x="70" y="480"/>
                  </a:lnTo>
                  <a:lnTo>
                    <a:pt x="58" y="472"/>
                  </a:lnTo>
                  <a:lnTo>
                    <a:pt x="46" y="464"/>
                  </a:lnTo>
                  <a:lnTo>
                    <a:pt x="36" y="454"/>
                  </a:lnTo>
                  <a:lnTo>
                    <a:pt x="28" y="444"/>
                  </a:lnTo>
                  <a:lnTo>
                    <a:pt x="20" y="432"/>
                  </a:lnTo>
                  <a:lnTo>
                    <a:pt x="12" y="418"/>
                  </a:lnTo>
                  <a:lnTo>
                    <a:pt x="8" y="404"/>
                  </a:lnTo>
                  <a:lnTo>
                    <a:pt x="4" y="388"/>
                  </a:lnTo>
                  <a:lnTo>
                    <a:pt x="2" y="372"/>
                  </a:lnTo>
                  <a:lnTo>
                    <a:pt x="0" y="356"/>
                  </a:lnTo>
                  <a:lnTo>
                    <a:pt x="0" y="356"/>
                  </a:lnTo>
                  <a:lnTo>
                    <a:pt x="2" y="342"/>
                  </a:lnTo>
                  <a:lnTo>
                    <a:pt x="2" y="328"/>
                  </a:lnTo>
                  <a:lnTo>
                    <a:pt x="6" y="314"/>
                  </a:lnTo>
                  <a:lnTo>
                    <a:pt x="10" y="302"/>
                  </a:lnTo>
                  <a:lnTo>
                    <a:pt x="20" y="280"/>
                  </a:lnTo>
                  <a:lnTo>
                    <a:pt x="36" y="260"/>
                  </a:lnTo>
                  <a:lnTo>
                    <a:pt x="52" y="242"/>
                  </a:lnTo>
                  <a:lnTo>
                    <a:pt x="72" y="228"/>
                  </a:lnTo>
                  <a:lnTo>
                    <a:pt x="92" y="216"/>
                  </a:lnTo>
                  <a:lnTo>
                    <a:pt x="116" y="208"/>
                  </a:lnTo>
                  <a:lnTo>
                    <a:pt x="116" y="208"/>
                  </a:lnTo>
                  <a:lnTo>
                    <a:pt x="158" y="194"/>
                  </a:lnTo>
                  <a:lnTo>
                    <a:pt x="200" y="186"/>
                  </a:lnTo>
                  <a:lnTo>
                    <a:pt x="244" y="180"/>
                  </a:lnTo>
                  <a:lnTo>
                    <a:pt x="288" y="176"/>
                  </a:lnTo>
                  <a:lnTo>
                    <a:pt x="288" y="174"/>
                  </a:lnTo>
                  <a:lnTo>
                    <a:pt x="288" y="174"/>
                  </a:lnTo>
                  <a:lnTo>
                    <a:pt x="288" y="158"/>
                  </a:lnTo>
                  <a:lnTo>
                    <a:pt x="286" y="146"/>
                  </a:lnTo>
                  <a:lnTo>
                    <a:pt x="282" y="136"/>
                  </a:lnTo>
                  <a:lnTo>
                    <a:pt x="278" y="126"/>
                  </a:lnTo>
                  <a:lnTo>
                    <a:pt x="270" y="120"/>
                  </a:lnTo>
                  <a:lnTo>
                    <a:pt x="262" y="116"/>
                  </a:lnTo>
                  <a:lnTo>
                    <a:pt x="250" y="114"/>
                  </a:lnTo>
                  <a:lnTo>
                    <a:pt x="236" y="112"/>
                  </a:lnTo>
                  <a:lnTo>
                    <a:pt x="236" y="112"/>
                  </a:lnTo>
                  <a:lnTo>
                    <a:pt x="224" y="114"/>
                  </a:lnTo>
                  <a:lnTo>
                    <a:pt x="212" y="116"/>
                  </a:lnTo>
                  <a:lnTo>
                    <a:pt x="202" y="120"/>
                  </a:lnTo>
                  <a:lnTo>
                    <a:pt x="192" y="124"/>
                  </a:lnTo>
                  <a:lnTo>
                    <a:pt x="184" y="132"/>
                  </a:lnTo>
                  <a:lnTo>
                    <a:pt x="178" y="142"/>
                  </a:lnTo>
                  <a:lnTo>
                    <a:pt x="172" y="152"/>
                  </a:lnTo>
                  <a:lnTo>
                    <a:pt x="170" y="166"/>
                  </a:lnTo>
                  <a:lnTo>
                    <a:pt x="14" y="150"/>
                  </a:lnTo>
                  <a:lnTo>
                    <a:pt x="14" y="150"/>
                  </a:lnTo>
                  <a:lnTo>
                    <a:pt x="20" y="130"/>
                  </a:lnTo>
                  <a:lnTo>
                    <a:pt x="26" y="110"/>
                  </a:lnTo>
                  <a:lnTo>
                    <a:pt x="36" y="92"/>
                  </a:lnTo>
                  <a:lnTo>
                    <a:pt x="46" y="76"/>
                  </a:lnTo>
                  <a:lnTo>
                    <a:pt x="58" y="62"/>
                  </a:lnTo>
                  <a:lnTo>
                    <a:pt x="70" y="50"/>
                  </a:lnTo>
                  <a:lnTo>
                    <a:pt x="84" y="40"/>
                  </a:lnTo>
                  <a:lnTo>
                    <a:pt x="100" y="30"/>
                  </a:lnTo>
                  <a:lnTo>
                    <a:pt x="116" y="22"/>
                  </a:lnTo>
                  <a:lnTo>
                    <a:pt x="132" y="16"/>
                  </a:lnTo>
                  <a:lnTo>
                    <a:pt x="150" y="10"/>
                  </a:lnTo>
                  <a:lnTo>
                    <a:pt x="168" y="6"/>
                  </a:lnTo>
                  <a:lnTo>
                    <a:pt x="204" y="2"/>
                  </a:lnTo>
                  <a:lnTo>
                    <a:pt x="242" y="0"/>
                  </a:lnTo>
                  <a:lnTo>
                    <a:pt x="242" y="0"/>
                  </a:lnTo>
                  <a:lnTo>
                    <a:pt x="282" y="2"/>
                  </a:lnTo>
                  <a:lnTo>
                    <a:pt x="304" y="4"/>
                  </a:lnTo>
                  <a:lnTo>
                    <a:pt x="324" y="8"/>
                  </a:lnTo>
                  <a:lnTo>
                    <a:pt x="346" y="14"/>
                  </a:lnTo>
                  <a:lnTo>
                    <a:pt x="366" y="20"/>
                  </a:lnTo>
                  <a:lnTo>
                    <a:pt x="384" y="30"/>
                  </a:lnTo>
                  <a:lnTo>
                    <a:pt x="402" y="42"/>
                  </a:lnTo>
                  <a:lnTo>
                    <a:pt x="402" y="42"/>
                  </a:lnTo>
                  <a:lnTo>
                    <a:pt x="412" y="50"/>
                  </a:lnTo>
                  <a:lnTo>
                    <a:pt x="420" y="58"/>
                  </a:lnTo>
                  <a:lnTo>
                    <a:pt x="428" y="68"/>
                  </a:lnTo>
                  <a:lnTo>
                    <a:pt x="434" y="78"/>
                  </a:lnTo>
                  <a:lnTo>
                    <a:pt x="442" y="98"/>
                  </a:lnTo>
                  <a:lnTo>
                    <a:pt x="448" y="120"/>
                  </a:lnTo>
                  <a:lnTo>
                    <a:pt x="452" y="142"/>
                  </a:lnTo>
                  <a:lnTo>
                    <a:pt x="452" y="166"/>
                  </a:lnTo>
                  <a:lnTo>
                    <a:pt x="452" y="216"/>
                  </a:lnTo>
                  <a:lnTo>
                    <a:pt x="452" y="386"/>
                  </a:lnTo>
                  <a:lnTo>
                    <a:pt x="452" y="386"/>
                  </a:lnTo>
                  <a:lnTo>
                    <a:pt x="452" y="412"/>
                  </a:lnTo>
                  <a:lnTo>
                    <a:pt x="454" y="438"/>
                  </a:lnTo>
                  <a:lnTo>
                    <a:pt x="458" y="466"/>
                  </a:lnTo>
                  <a:lnTo>
                    <a:pt x="466" y="490"/>
                  </a:lnTo>
                  <a:lnTo>
                    <a:pt x="302" y="490"/>
                  </a:lnTo>
                  <a:close/>
                  <a:moveTo>
                    <a:pt x="288" y="266"/>
                  </a:moveTo>
                  <a:lnTo>
                    <a:pt x="288" y="266"/>
                  </a:lnTo>
                  <a:lnTo>
                    <a:pt x="272" y="268"/>
                  </a:lnTo>
                  <a:lnTo>
                    <a:pt x="254" y="272"/>
                  </a:lnTo>
                  <a:lnTo>
                    <a:pt x="234" y="276"/>
                  </a:lnTo>
                  <a:lnTo>
                    <a:pt x="218" y="284"/>
                  </a:lnTo>
                  <a:lnTo>
                    <a:pt x="202" y="294"/>
                  </a:lnTo>
                  <a:lnTo>
                    <a:pt x="196" y="300"/>
                  </a:lnTo>
                  <a:lnTo>
                    <a:pt x="190" y="306"/>
                  </a:lnTo>
                  <a:lnTo>
                    <a:pt x="184" y="314"/>
                  </a:lnTo>
                  <a:lnTo>
                    <a:pt x="180" y="322"/>
                  </a:lnTo>
                  <a:lnTo>
                    <a:pt x="178" y="332"/>
                  </a:lnTo>
                  <a:lnTo>
                    <a:pt x="178" y="342"/>
                  </a:lnTo>
                  <a:lnTo>
                    <a:pt x="178" y="342"/>
                  </a:lnTo>
                  <a:lnTo>
                    <a:pt x="178" y="354"/>
                  </a:lnTo>
                  <a:lnTo>
                    <a:pt x="182" y="362"/>
                  </a:lnTo>
                  <a:lnTo>
                    <a:pt x="186" y="370"/>
                  </a:lnTo>
                  <a:lnTo>
                    <a:pt x="190" y="376"/>
                  </a:lnTo>
                  <a:lnTo>
                    <a:pt x="196" y="382"/>
                  </a:lnTo>
                  <a:lnTo>
                    <a:pt x="204" y="384"/>
                  </a:lnTo>
                  <a:lnTo>
                    <a:pt x="212" y="386"/>
                  </a:lnTo>
                  <a:lnTo>
                    <a:pt x="222" y="388"/>
                  </a:lnTo>
                  <a:lnTo>
                    <a:pt x="222" y="388"/>
                  </a:lnTo>
                  <a:lnTo>
                    <a:pt x="234" y="386"/>
                  </a:lnTo>
                  <a:lnTo>
                    <a:pt x="244" y="384"/>
                  </a:lnTo>
                  <a:lnTo>
                    <a:pt x="252" y="382"/>
                  </a:lnTo>
                  <a:lnTo>
                    <a:pt x="260" y="378"/>
                  </a:lnTo>
                  <a:lnTo>
                    <a:pt x="266" y="372"/>
                  </a:lnTo>
                  <a:lnTo>
                    <a:pt x="272" y="366"/>
                  </a:lnTo>
                  <a:lnTo>
                    <a:pt x="280" y="350"/>
                  </a:lnTo>
                  <a:lnTo>
                    <a:pt x="284" y="334"/>
                  </a:lnTo>
                  <a:lnTo>
                    <a:pt x="286" y="314"/>
                  </a:lnTo>
                  <a:lnTo>
                    <a:pt x="288" y="274"/>
                  </a:lnTo>
                  <a:lnTo>
                    <a:pt x="288" y="266"/>
                  </a:lnTo>
                  <a:close/>
                </a:path>
              </a:pathLst>
            </a:custGeom>
            <a:solidFill>
              <a:srgbClr val="6DB43F"/>
            </a:solidFill>
            <a:ln w="9525">
              <a:noFill/>
              <a:round/>
              <a:headEnd/>
              <a:tailEnd/>
            </a:ln>
          </p:spPr>
          <p:txBody>
            <a:bodyPr/>
            <a:lstStyle/>
            <a:p>
              <a:pPr algn="ctr">
                <a:defRPr/>
              </a:pPr>
              <a:endParaRPr lang="en-US"/>
            </a:p>
          </p:txBody>
        </p:sp>
        <p:sp>
          <p:nvSpPr>
            <p:cNvPr id="14" name="Freeform 76"/>
            <p:cNvSpPr>
              <a:spLocks/>
            </p:cNvSpPr>
            <p:nvPr userDrawn="1"/>
          </p:nvSpPr>
          <p:spPr bwMode="black">
            <a:xfrm>
              <a:off x="1888" y="605"/>
              <a:ext cx="118" cy="136"/>
            </a:xfrm>
            <a:custGeom>
              <a:avLst/>
              <a:gdLst/>
              <a:ahLst/>
              <a:cxnLst>
                <a:cxn ang="0">
                  <a:pos x="0" y="10"/>
                </a:cxn>
                <a:cxn ang="0">
                  <a:pos x="160" y="10"/>
                </a:cxn>
                <a:cxn ang="0">
                  <a:pos x="160" y="78"/>
                </a:cxn>
                <a:cxn ang="0">
                  <a:pos x="162" y="78"/>
                </a:cxn>
                <a:cxn ang="0">
                  <a:pos x="162" y="78"/>
                </a:cxn>
                <a:cxn ang="0">
                  <a:pos x="170" y="58"/>
                </a:cxn>
                <a:cxn ang="0">
                  <a:pos x="182" y="42"/>
                </a:cxn>
                <a:cxn ang="0">
                  <a:pos x="196" y="28"/>
                </a:cxn>
                <a:cxn ang="0">
                  <a:pos x="212" y="18"/>
                </a:cxn>
                <a:cxn ang="0">
                  <a:pos x="228" y="10"/>
                </a:cxn>
                <a:cxn ang="0">
                  <a:pos x="246" y="4"/>
                </a:cxn>
                <a:cxn ang="0">
                  <a:pos x="266" y="0"/>
                </a:cxn>
                <a:cxn ang="0">
                  <a:pos x="286" y="0"/>
                </a:cxn>
                <a:cxn ang="0">
                  <a:pos x="286" y="0"/>
                </a:cxn>
                <a:cxn ang="0">
                  <a:pos x="302" y="0"/>
                </a:cxn>
                <a:cxn ang="0">
                  <a:pos x="318" y="2"/>
                </a:cxn>
                <a:cxn ang="0">
                  <a:pos x="334" y="6"/>
                </a:cxn>
                <a:cxn ang="0">
                  <a:pos x="348" y="10"/>
                </a:cxn>
                <a:cxn ang="0">
                  <a:pos x="364" y="18"/>
                </a:cxn>
                <a:cxn ang="0">
                  <a:pos x="376" y="26"/>
                </a:cxn>
                <a:cxn ang="0">
                  <a:pos x="390" y="36"/>
                </a:cxn>
                <a:cxn ang="0">
                  <a:pos x="400" y="50"/>
                </a:cxn>
                <a:cxn ang="0">
                  <a:pos x="400" y="50"/>
                </a:cxn>
                <a:cxn ang="0">
                  <a:pos x="408" y="66"/>
                </a:cxn>
                <a:cxn ang="0">
                  <a:pos x="416" y="82"/>
                </a:cxn>
                <a:cxn ang="0">
                  <a:pos x="420" y="100"/>
                </a:cxn>
                <a:cxn ang="0">
                  <a:pos x="424" y="118"/>
                </a:cxn>
                <a:cxn ang="0">
                  <a:pos x="426" y="156"/>
                </a:cxn>
                <a:cxn ang="0">
                  <a:pos x="428" y="194"/>
                </a:cxn>
                <a:cxn ang="0">
                  <a:pos x="428" y="490"/>
                </a:cxn>
                <a:cxn ang="0">
                  <a:pos x="258" y="490"/>
                </a:cxn>
                <a:cxn ang="0">
                  <a:pos x="258" y="198"/>
                </a:cxn>
                <a:cxn ang="0">
                  <a:pos x="258" y="198"/>
                </a:cxn>
                <a:cxn ang="0">
                  <a:pos x="258" y="176"/>
                </a:cxn>
                <a:cxn ang="0">
                  <a:pos x="256" y="164"/>
                </a:cxn>
                <a:cxn ang="0">
                  <a:pos x="254" y="152"/>
                </a:cxn>
                <a:cxn ang="0">
                  <a:pos x="248" y="144"/>
                </a:cxn>
                <a:cxn ang="0">
                  <a:pos x="242" y="136"/>
                </a:cxn>
                <a:cxn ang="0">
                  <a:pos x="232" y="130"/>
                </a:cxn>
                <a:cxn ang="0">
                  <a:pos x="220" y="128"/>
                </a:cxn>
                <a:cxn ang="0">
                  <a:pos x="220" y="128"/>
                </a:cxn>
                <a:cxn ang="0">
                  <a:pos x="206" y="130"/>
                </a:cxn>
                <a:cxn ang="0">
                  <a:pos x="192" y="136"/>
                </a:cxn>
                <a:cxn ang="0">
                  <a:pos x="184" y="144"/>
                </a:cxn>
                <a:cxn ang="0">
                  <a:pos x="178" y="156"/>
                </a:cxn>
                <a:cxn ang="0">
                  <a:pos x="174" y="168"/>
                </a:cxn>
                <a:cxn ang="0">
                  <a:pos x="170" y="182"/>
                </a:cxn>
                <a:cxn ang="0">
                  <a:pos x="170" y="212"/>
                </a:cxn>
                <a:cxn ang="0">
                  <a:pos x="170" y="490"/>
                </a:cxn>
                <a:cxn ang="0">
                  <a:pos x="0" y="490"/>
                </a:cxn>
                <a:cxn ang="0">
                  <a:pos x="0" y="10"/>
                </a:cxn>
              </a:cxnLst>
              <a:rect l="0" t="0" r="r" b="b"/>
              <a:pathLst>
                <a:path w="428" h="490">
                  <a:moveTo>
                    <a:pt x="0" y="10"/>
                  </a:moveTo>
                  <a:lnTo>
                    <a:pt x="160" y="10"/>
                  </a:lnTo>
                  <a:lnTo>
                    <a:pt x="160" y="78"/>
                  </a:lnTo>
                  <a:lnTo>
                    <a:pt x="162" y="78"/>
                  </a:lnTo>
                  <a:lnTo>
                    <a:pt x="162" y="78"/>
                  </a:lnTo>
                  <a:lnTo>
                    <a:pt x="170" y="58"/>
                  </a:lnTo>
                  <a:lnTo>
                    <a:pt x="182" y="42"/>
                  </a:lnTo>
                  <a:lnTo>
                    <a:pt x="196" y="28"/>
                  </a:lnTo>
                  <a:lnTo>
                    <a:pt x="212" y="18"/>
                  </a:lnTo>
                  <a:lnTo>
                    <a:pt x="228" y="10"/>
                  </a:lnTo>
                  <a:lnTo>
                    <a:pt x="246" y="4"/>
                  </a:lnTo>
                  <a:lnTo>
                    <a:pt x="266" y="0"/>
                  </a:lnTo>
                  <a:lnTo>
                    <a:pt x="286" y="0"/>
                  </a:lnTo>
                  <a:lnTo>
                    <a:pt x="286" y="0"/>
                  </a:lnTo>
                  <a:lnTo>
                    <a:pt x="302" y="0"/>
                  </a:lnTo>
                  <a:lnTo>
                    <a:pt x="318" y="2"/>
                  </a:lnTo>
                  <a:lnTo>
                    <a:pt x="334" y="6"/>
                  </a:lnTo>
                  <a:lnTo>
                    <a:pt x="348" y="10"/>
                  </a:lnTo>
                  <a:lnTo>
                    <a:pt x="364" y="18"/>
                  </a:lnTo>
                  <a:lnTo>
                    <a:pt x="376" y="26"/>
                  </a:lnTo>
                  <a:lnTo>
                    <a:pt x="390" y="36"/>
                  </a:lnTo>
                  <a:lnTo>
                    <a:pt x="400" y="50"/>
                  </a:lnTo>
                  <a:lnTo>
                    <a:pt x="400" y="50"/>
                  </a:lnTo>
                  <a:lnTo>
                    <a:pt x="408" y="66"/>
                  </a:lnTo>
                  <a:lnTo>
                    <a:pt x="416" y="82"/>
                  </a:lnTo>
                  <a:lnTo>
                    <a:pt x="420" y="100"/>
                  </a:lnTo>
                  <a:lnTo>
                    <a:pt x="424" y="118"/>
                  </a:lnTo>
                  <a:lnTo>
                    <a:pt x="426" y="156"/>
                  </a:lnTo>
                  <a:lnTo>
                    <a:pt x="428" y="194"/>
                  </a:lnTo>
                  <a:lnTo>
                    <a:pt x="428" y="490"/>
                  </a:lnTo>
                  <a:lnTo>
                    <a:pt x="258" y="490"/>
                  </a:lnTo>
                  <a:lnTo>
                    <a:pt x="258" y="198"/>
                  </a:lnTo>
                  <a:lnTo>
                    <a:pt x="258" y="198"/>
                  </a:lnTo>
                  <a:lnTo>
                    <a:pt x="258" y="176"/>
                  </a:lnTo>
                  <a:lnTo>
                    <a:pt x="256" y="164"/>
                  </a:lnTo>
                  <a:lnTo>
                    <a:pt x="254" y="152"/>
                  </a:lnTo>
                  <a:lnTo>
                    <a:pt x="248" y="144"/>
                  </a:lnTo>
                  <a:lnTo>
                    <a:pt x="242" y="136"/>
                  </a:lnTo>
                  <a:lnTo>
                    <a:pt x="232" y="130"/>
                  </a:lnTo>
                  <a:lnTo>
                    <a:pt x="220" y="128"/>
                  </a:lnTo>
                  <a:lnTo>
                    <a:pt x="220" y="128"/>
                  </a:lnTo>
                  <a:lnTo>
                    <a:pt x="206" y="130"/>
                  </a:lnTo>
                  <a:lnTo>
                    <a:pt x="192" y="136"/>
                  </a:lnTo>
                  <a:lnTo>
                    <a:pt x="184" y="144"/>
                  </a:lnTo>
                  <a:lnTo>
                    <a:pt x="178" y="156"/>
                  </a:lnTo>
                  <a:lnTo>
                    <a:pt x="174" y="168"/>
                  </a:lnTo>
                  <a:lnTo>
                    <a:pt x="170" y="182"/>
                  </a:lnTo>
                  <a:lnTo>
                    <a:pt x="170" y="212"/>
                  </a:lnTo>
                  <a:lnTo>
                    <a:pt x="170" y="490"/>
                  </a:lnTo>
                  <a:lnTo>
                    <a:pt x="0" y="490"/>
                  </a:lnTo>
                  <a:lnTo>
                    <a:pt x="0" y="10"/>
                  </a:lnTo>
                  <a:close/>
                </a:path>
              </a:pathLst>
            </a:custGeom>
            <a:solidFill>
              <a:srgbClr val="6DB43F"/>
            </a:solidFill>
            <a:ln w="9525">
              <a:noFill/>
              <a:round/>
              <a:headEnd/>
              <a:tailEnd/>
            </a:ln>
          </p:spPr>
          <p:txBody>
            <a:bodyPr/>
            <a:lstStyle/>
            <a:p>
              <a:pPr algn="ctr">
                <a:defRPr/>
              </a:pPr>
              <a:endParaRPr lang="en-US"/>
            </a:p>
          </p:txBody>
        </p:sp>
        <p:sp>
          <p:nvSpPr>
            <p:cNvPr id="15" name="Freeform 77"/>
            <p:cNvSpPr>
              <a:spLocks/>
            </p:cNvSpPr>
            <p:nvPr userDrawn="1"/>
          </p:nvSpPr>
          <p:spPr bwMode="black">
            <a:xfrm>
              <a:off x="2019" y="564"/>
              <a:ext cx="88" cy="180"/>
            </a:xfrm>
            <a:custGeom>
              <a:avLst/>
              <a:gdLst/>
              <a:ahLst/>
              <a:cxnLst>
                <a:cxn ang="0">
                  <a:pos x="232" y="160"/>
                </a:cxn>
                <a:cxn ang="0">
                  <a:pos x="320" y="160"/>
                </a:cxn>
                <a:cxn ang="0">
                  <a:pos x="320" y="282"/>
                </a:cxn>
                <a:cxn ang="0">
                  <a:pos x="234" y="282"/>
                </a:cxn>
                <a:cxn ang="0">
                  <a:pos x="234" y="448"/>
                </a:cxn>
                <a:cxn ang="0">
                  <a:pos x="234" y="448"/>
                </a:cxn>
                <a:cxn ang="0">
                  <a:pos x="234" y="472"/>
                </a:cxn>
                <a:cxn ang="0">
                  <a:pos x="234" y="482"/>
                </a:cxn>
                <a:cxn ang="0">
                  <a:pos x="238" y="492"/>
                </a:cxn>
                <a:cxn ang="0">
                  <a:pos x="242" y="500"/>
                </a:cxn>
                <a:cxn ang="0">
                  <a:pos x="248" y="504"/>
                </a:cxn>
                <a:cxn ang="0">
                  <a:pos x="258" y="508"/>
                </a:cxn>
                <a:cxn ang="0">
                  <a:pos x="270" y="510"/>
                </a:cxn>
                <a:cxn ang="0">
                  <a:pos x="270" y="510"/>
                </a:cxn>
                <a:cxn ang="0">
                  <a:pos x="282" y="510"/>
                </a:cxn>
                <a:cxn ang="0">
                  <a:pos x="296" y="508"/>
                </a:cxn>
                <a:cxn ang="0">
                  <a:pos x="320" y="502"/>
                </a:cxn>
                <a:cxn ang="0">
                  <a:pos x="320" y="636"/>
                </a:cxn>
                <a:cxn ang="0">
                  <a:pos x="320" y="636"/>
                </a:cxn>
                <a:cxn ang="0">
                  <a:pos x="288" y="644"/>
                </a:cxn>
                <a:cxn ang="0">
                  <a:pos x="254" y="648"/>
                </a:cxn>
                <a:cxn ang="0">
                  <a:pos x="224" y="652"/>
                </a:cxn>
                <a:cxn ang="0">
                  <a:pos x="202" y="652"/>
                </a:cxn>
                <a:cxn ang="0">
                  <a:pos x="202" y="652"/>
                </a:cxn>
                <a:cxn ang="0">
                  <a:pos x="188" y="652"/>
                </a:cxn>
                <a:cxn ang="0">
                  <a:pos x="174" y="650"/>
                </a:cxn>
                <a:cxn ang="0">
                  <a:pos x="160" y="646"/>
                </a:cxn>
                <a:cxn ang="0">
                  <a:pos x="146" y="640"/>
                </a:cxn>
                <a:cxn ang="0">
                  <a:pos x="132" y="632"/>
                </a:cxn>
                <a:cxn ang="0">
                  <a:pos x="120" y="624"/>
                </a:cxn>
                <a:cxn ang="0">
                  <a:pos x="108" y="614"/>
                </a:cxn>
                <a:cxn ang="0">
                  <a:pos x="96" y="602"/>
                </a:cxn>
                <a:cxn ang="0">
                  <a:pos x="96" y="602"/>
                </a:cxn>
                <a:cxn ang="0">
                  <a:pos x="86" y="586"/>
                </a:cxn>
                <a:cxn ang="0">
                  <a:pos x="78" y="570"/>
                </a:cxn>
                <a:cxn ang="0">
                  <a:pos x="72" y="554"/>
                </a:cxn>
                <a:cxn ang="0">
                  <a:pos x="68" y="538"/>
                </a:cxn>
                <a:cxn ang="0">
                  <a:pos x="66" y="520"/>
                </a:cxn>
                <a:cxn ang="0">
                  <a:pos x="64" y="502"/>
                </a:cxn>
                <a:cxn ang="0">
                  <a:pos x="64" y="464"/>
                </a:cxn>
                <a:cxn ang="0">
                  <a:pos x="64" y="282"/>
                </a:cxn>
                <a:cxn ang="0">
                  <a:pos x="0" y="282"/>
                </a:cxn>
                <a:cxn ang="0">
                  <a:pos x="0" y="160"/>
                </a:cxn>
                <a:cxn ang="0">
                  <a:pos x="72" y="160"/>
                </a:cxn>
                <a:cxn ang="0">
                  <a:pos x="74" y="62"/>
                </a:cxn>
                <a:cxn ang="0">
                  <a:pos x="232" y="0"/>
                </a:cxn>
                <a:cxn ang="0">
                  <a:pos x="232" y="160"/>
                </a:cxn>
              </a:cxnLst>
              <a:rect l="0" t="0" r="r" b="b"/>
              <a:pathLst>
                <a:path w="320" h="652">
                  <a:moveTo>
                    <a:pt x="232" y="160"/>
                  </a:moveTo>
                  <a:lnTo>
                    <a:pt x="320" y="160"/>
                  </a:lnTo>
                  <a:lnTo>
                    <a:pt x="320" y="282"/>
                  </a:lnTo>
                  <a:lnTo>
                    <a:pt x="234" y="282"/>
                  </a:lnTo>
                  <a:lnTo>
                    <a:pt x="234" y="448"/>
                  </a:lnTo>
                  <a:lnTo>
                    <a:pt x="234" y="448"/>
                  </a:lnTo>
                  <a:lnTo>
                    <a:pt x="234" y="472"/>
                  </a:lnTo>
                  <a:lnTo>
                    <a:pt x="234" y="482"/>
                  </a:lnTo>
                  <a:lnTo>
                    <a:pt x="238" y="492"/>
                  </a:lnTo>
                  <a:lnTo>
                    <a:pt x="242" y="500"/>
                  </a:lnTo>
                  <a:lnTo>
                    <a:pt x="248" y="504"/>
                  </a:lnTo>
                  <a:lnTo>
                    <a:pt x="258" y="508"/>
                  </a:lnTo>
                  <a:lnTo>
                    <a:pt x="270" y="510"/>
                  </a:lnTo>
                  <a:lnTo>
                    <a:pt x="270" y="510"/>
                  </a:lnTo>
                  <a:lnTo>
                    <a:pt x="282" y="510"/>
                  </a:lnTo>
                  <a:lnTo>
                    <a:pt x="296" y="508"/>
                  </a:lnTo>
                  <a:lnTo>
                    <a:pt x="320" y="502"/>
                  </a:lnTo>
                  <a:lnTo>
                    <a:pt x="320" y="636"/>
                  </a:lnTo>
                  <a:lnTo>
                    <a:pt x="320" y="636"/>
                  </a:lnTo>
                  <a:lnTo>
                    <a:pt x="288" y="644"/>
                  </a:lnTo>
                  <a:lnTo>
                    <a:pt x="254" y="648"/>
                  </a:lnTo>
                  <a:lnTo>
                    <a:pt x="224" y="652"/>
                  </a:lnTo>
                  <a:lnTo>
                    <a:pt x="202" y="652"/>
                  </a:lnTo>
                  <a:lnTo>
                    <a:pt x="202" y="652"/>
                  </a:lnTo>
                  <a:lnTo>
                    <a:pt x="188" y="652"/>
                  </a:lnTo>
                  <a:lnTo>
                    <a:pt x="174" y="650"/>
                  </a:lnTo>
                  <a:lnTo>
                    <a:pt x="160" y="646"/>
                  </a:lnTo>
                  <a:lnTo>
                    <a:pt x="146" y="640"/>
                  </a:lnTo>
                  <a:lnTo>
                    <a:pt x="132" y="632"/>
                  </a:lnTo>
                  <a:lnTo>
                    <a:pt x="120" y="624"/>
                  </a:lnTo>
                  <a:lnTo>
                    <a:pt x="108" y="614"/>
                  </a:lnTo>
                  <a:lnTo>
                    <a:pt x="96" y="602"/>
                  </a:lnTo>
                  <a:lnTo>
                    <a:pt x="96" y="602"/>
                  </a:lnTo>
                  <a:lnTo>
                    <a:pt x="86" y="586"/>
                  </a:lnTo>
                  <a:lnTo>
                    <a:pt x="78" y="570"/>
                  </a:lnTo>
                  <a:lnTo>
                    <a:pt x="72" y="554"/>
                  </a:lnTo>
                  <a:lnTo>
                    <a:pt x="68" y="538"/>
                  </a:lnTo>
                  <a:lnTo>
                    <a:pt x="66" y="520"/>
                  </a:lnTo>
                  <a:lnTo>
                    <a:pt x="64" y="502"/>
                  </a:lnTo>
                  <a:lnTo>
                    <a:pt x="64" y="464"/>
                  </a:lnTo>
                  <a:lnTo>
                    <a:pt x="64" y="282"/>
                  </a:lnTo>
                  <a:lnTo>
                    <a:pt x="0" y="282"/>
                  </a:lnTo>
                  <a:lnTo>
                    <a:pt x="0" y="160"/>
                  </a:lnTo>
                  <a:lnTo>
                    <a:pt x="72" y="160"/>
                  </a:lnTo>
                  <a:lnTo>
                    <a:pt x="74" y="62"/>
                  </a:lnTo>
                  <a:lnTo>
                    <a:pt x="232" y="0"/>
                  </a:lnTo>
                  <a:lnTo>
                    <a:pt x="232" y="160"/>
                  </a:lnTo>
                  <a:close/>
                </a:path>
              </a:pathLst>
            </a:custGeom>
            <a:solidFill>
              <a:srgbClr val="6DB43F"/>
            </a:solidFill>
            <a:ln w="9525">
              <a:noFill/>
              <a:round/>
              <a:headEnd/>
              <a:tailEnd/>
            </a:ln>
          </p:spPr>
          <p:txBody>
            <a:bodyPr/>
            <a:lstStyle/>
            <a:p>
              <a:pPr algn="ctr">
                <a:defRPr/>
              </a:pPr>
              <a:endParaRPr lang="en-US"/>
            </a:p>
          </p:txBody>
        </p:sp>
        <p:sp>
          <p:nvSpPr>
            <p:cNvPr id="16" name="Freeform 78"/>
            <p:cNvSpPr>
              <a:spLocks/>
            </p:cNvSpPr>
            <p:nvPr userDrawn="1"/>
          </p:nvSpPr>
          <p:spPr bwMode="black">
            <a:xfrm>
              <a:off x="1536" y="202"/>
              <a:ext cx="268" cy="267"/>
            </a:xfrm>
            <a:custGeom>
              <a:avLst/>
              <a:gdLst/>
              <a:ahLst/>
              <a:cxnLst>
                <a:cxn ang="0">
                  <a:pos x="238" y="728"/>
                </a:cxn>
                <a:cxn ang="0">
                  <a:pos x="238" y="0"/>
                </a:cxn>
                <a:cxn ang="0">
                  <a:pos x="0" y="0"/>
                </a:cxn>
                <a:cxn ang="0">
                  <a:pos x="0" y="964"/>
                </a:cxn>
                <a:cxn ang="0">
                  <a:pos x="970" y="964"/>
                </a:cxn>
                <a:cxn ang="0">
                  <a:pos x="970" y="728"/>
                </a:cxn>
                <a:cxn ang="0">
                  <a:pos x="238" y="728"/>
                </a:cxn>
                <a:cxn ang="0">
                  <a:pos x="238" y="728"/>
                </a:cxn>
              </a:cxnLst>
              <a:rect l="0" t="0" r="r" b="b"/>
              <a:pathLst>
                <a:path w="970" h="964">
                  <a:moveTo>
                    <a:pt x="238" y="728"/>
                  </a:moveTo>
                  <a:lnTo>
                    <a:pt x="238" y="0"/>
                  </a:lnTo>
                  <a:lnTo>
                    <a:pt x="0" y="0"/>
                  </a:lnTo>
                  <a:lnTo>
                    <a:pt x="0" y="964"/>
                  </a:lnTo>
                  <a:lnTo>
                    <a:pt x="970" y="964"/>
                  </a:lnTo>
                  <a:lnTo>
                    <a:pt x="970" y="728"/>
                  </a:lnTo>
                  <a:lnTo>
                    <a:pt x="238" y="728"/>
                  </a:lnTo>
                  <a:lnTo>
                    <a:pt x="238" y="728"/>
                  </a:lnTo>
                  <a:close/>
                </a:path>
              </a:pathLst>
            </a:custGeom>
            <a:solidFill>
              <a:srgbClr val="6DB43F"/>
            </a:solidFill>
            <a:ln w="9525">
              <a:noFill/>
              <a:round/>
              <a:headEnd/>
              <a:tailEnd/>
            </a:ln>
          </p:spPr>
          <p:txBody>
            <a:bodyPr/>
            <a:lstStyle/>
            <a:p>
              <a:pPr algn="ctr">
                <a:defRPr/>
              </a:pPr>
              <a:endParaRPr lang="en-US"/>
            </a:p>
          </p:txBody>
        </p:sp>
        <p:sp>
          <p:nvSpPr>
            <p:cNvPr id="17" name="Freeform 79"/>
            <p:cNvSpPr>
              <a:spLocks/>
            </p:cNvSpPr>
            <p:nvPr userDrawn="1"/>
          </p:nvSpPr>
          <p:spPr bwMode="black">
            <a:xfrm>
              <a:off x="1609" y="357"/>
              <a:ext cx="39" cy="39"/>
            </a:xfrm>
            <a:custGeom>
              <a:avLst/>
              <a:gdLst/>
              <a:ahLst/>
              <a:cxnLst>
                <a:cxn ang="0">
                  <a:pos x="0" y="0"/>
                </a:cxn>
                <a:cxn ang="0">
                  <a:pos x="0" y="18"/>
                </a:cxn>
                <a:cxn ang="0">
                  <a:pos x="0" y="18"/>
                </a:cxn>
                <a:cxn ang="0">
                  <a:pos x="22" y="24"/>
                </a:cxn>
                <a:cxn ang="0">
                  <a:pos x="44" y="32"/>
                </a:cxn>
                <a:cxn ang="0">
                  <a:pos x="64" y="44"/>
                </a:cxn>
                <a:cxn ang="0">
                  <a:pos x="80" y="60"/>
                </a:cxn>
                <a:cxn ang="0">
                  <a:pos x="96" y="76"/>
                </a:cxn>
                <a:cxn ang="0">
                  <a:pos x="108" y="96"/>
                </a:cxn>
                <a:cxn ang="0">
                  <a:pos x="118" y="116"/>
                </a:cxn>
                <a:cxn ang="0">
                  <a:pos x="124" y="140"/>
                </a:cxn>
                <a:cxn ang="0">
                  <a:pos x="142" y="140"/>
                </a:cxn>
                <a:cxn ang="0">
                  <a:pos x="142" y="140"/>
                </a:cxn>
                <a:cxn ang="0">
                  <a:pos x="134" y="114"/>
                </a:cxn>
                <a:cxn ang="0">
                  <a:pos x="124" y="88"/>
                </a:cxn>
                <a:cxn ang="0">
                  <a:pos x="110" y="66"/>
                </a:cxn>
                <a:cxn ang="0">
                  <a:pos x="94" y="46"/>
                </a:cxn>
                <a:cxn ang="0">
                  <a:pos x="74" y="30"/>
                </a:cxn>
                <a:cxn ang="0">
                  <a:pos x="50" y="16"/>
                </a:cxn>
                <a:cxn ang="0">
                  <a:pos x="26" y="6"/>
                </a:cxn>
                <a:cxn ang="0">
                  <a:pos x="0" y="0"/>
                </a:cxn>
                <a:cxn ang="0">
                  <a:pos x="0" y="0"/>
                </a:cxn>
              </a:cxnLst>
              <a:rect l="0" t="0" r="r" b="b"/>
              <a:pathLst>
                <a:path w="142" h="140">
                  <a:moveTo>
                    <a:pt x="0" y="0"/>
                  </a:moveTo>
                  <a:lnTo>
                    <a:pt x="0" y="18"/>
                  </a:lnTo>
                  <a:lnTo>
                    <a:pt x="0" y="18"/>
                  </a:lnTo>
                  <a:lnTo>
                    <a:pt x="22" y="24"/>
                  </a:lnTo>
                  <a:lnTo>
                    <a:pt x="44" y="32"/>
                  </a:lnTo>
                  <a:lnTo>
                    <a:pt x="64" y="44"/>
                  </a:lnTo>
                  <a:lnTo>
                    <a:pt x="80" y="60"/>
                  </a:lnTo>
                  <a:lnTo>
                    <a:pt x="96" y="76"/>
                  </a:lnTo>
                  <a:lnTo>
                    <a:pt x="108" y="96"/>
                  </a:lnTo>
                  <a:lnTo>
                    <a:pt x="118" y="116"/>
                  </a:lnTo>
                  <a:lnTo>
                    <a:pt x="124" y="140"/>
                  </a:lnTo>
                  <a:lnTo>
                    <a:pt x="142" y="140"/>
                  </a:lnTo>
                  <a:lnTo>
                    <a:pt x="142" y="140"/>
                  </a:lnTo>
                  <a:lnTo>
                    <a:pt x="134" y="114"/>
                  </a:lnTo>
                  <a:lnTo>
                    <a:pt x="124" y="88"/>
                  </a:lnTo>
                  <a:lnTo>
                    <a:pt x="110" y="66"/>
                  </a:lnTo>
                  <a:lnTo>
                    <a:pt x="94" y="46"/>
                  </a:lnTo>
                  <a:lnTo>
                    <a:pt x="74" y="30"/>
                  </a:lnTo>
                  <a:lnTo>
                    <a:pt x="50" y="16"/>
                  </a:lnTo>
                  <a:lnTo>
                    <a:pt x="26" y="6"/>
                  </a:lnTo>
                  <a:lnTo>
                    <a:pt x="0" y="0"/>
                  </a:lnTo>
                  <a:lnTo>
                    <a:pt x="0" y="0"/>
                  </a:lnTo>
                  <a:close/>
                </a:path>
              </a:pathLst>
            </a:custGeom>
            <a:solidFill>
              <a:srgbClr val="00ADEF"/>
            </a:solidFill>
            <a:ln w="9525">
              <a:noFill/>
              <a:round/>
              <a:headEnd/>
              <a:tailEnd/>
            </a:ln>
          </p:spPr>
          <p:txBody>
            <a:bodyPr/>
            <a:lstStyle/>
            <a:p>
              <a:pPr algn="ctr">
                <a:defRPr/>
              </a:pPr>
              <a:endParaRPr lang="en-US"/>
            </a:p>
          </p:txBody>
        </p:sp>
        <p:sp>
          <p:nvSpPr>
            <p:cNvPr id="18" name="Freeform 80"/>
            <p:cNvSpPr>
              <a:spLocks/>
            </p:cNvSpPr>
            <p:nvPr userDrawn="1"/>
          </p:nvSpPr>
          <p:spPr bwMode="black">
            <a:xfrm>
              <a:off x="1609" y="308"/>
              <a:ext cx="88" cy="88"/>
            </a:xfrm>
            <a:custGeom>
              <a:avLst/>
              <a:gdLst/>
              <a:ahLst/>
              <a:cxnLst>
                <a:cxn ang="0">
                  <a:pos x="0" y="0"/>
                </a:cxn>
                <a:cxn ang="0">
                  <a:pos x="0" y="52"/>
                </a:cxn>
                <a:cxn ang="0">
                  <a:pos x="0" y="52"/>
                </a:cxn>
                <a:cxn ang="0">
                  <a:pos x="26" y="56"/>
                </a:cxn>
                <a:cxn ang="0">
                  <a:pos x="52" y="60"/>
                </a:cxn>
                <a:cxn ang="0">
                  <a:pos x="76" y="68"/>
                </a:cxn>
                <a:cxn ang="0">
                  <a:pos x="100" y="78"/>
                </a:cxn>
                <a:cxn ang="0">
                  <a:pos x="122" y="90"/>
                </a:cxn>
                <a:cxn ang="0">
                  <a:pos x="142" y="104"/>
                </a:cxn>
                <a:cxn ang="0">
                  <a:pos x="162" y="118"/>
                </a:cxn>
                <a:cxn ang="0">
                  <a:pos x="182" y="136"/>
                </a:cxn>
                <a:cxn ang="0">
                  <a:pos x="198" y="154"/>
                </a:cxn>
                <a:cxn ang="0">
                  <a:pos x="214" y="174"/>
                </a:cxn>
                <a:cxn ang="0">
                  <a:pos x="228" y="194"/>
                </a:cxn>
                <a:cxn ang="0">
                  <a:pos x="238" y="216"/>
                </a:cxn>
                <a:cxn ang="0">
                  <a:pos x="248" y="240"/>
                </a:cxn>
                <a:cxn ang="0">
                  <a:pos x="256" y="264"/>
                </a:cxn>
                <a:cxn ang="0">
                  <a:pos x="262" y="290"/>
                </a:cxn>
                <a:cxn ang="0">
                  <a:pos x="266" y="316"/>
                </a:cxn>
                <a:cxn ang="0">
                  <a:pos x="320" y="316"/>
                </a:cxn>
                <a:cxn ang="0">
                  <a:pos x="320" y="316"/>
                </a:cxn>
                <a:cxn ang="0">
                  <a:pos x="316" y="284"/>
                </a:cxn>
                <a:cxn ang="0">
                  <a:pos x="308" y="254"/>
                </a:cxn>
                <a:cxn ang="0">
                  <a:pos x="300" y="224"/>
                </a:cxn>
                <a:cxn ang="0">
                  <a:pos x="288" y="196"/>
                </a:cxn>
                <a:cxn ang="0">
                  <a:pos x="274" y="168"/>
                </a:cxn>
                <a:cxn ang="0">
                  <a:pos x="258" y="144"/>
                </a:cxn>
                <a:cxn ang="0">
                  <a:pos x="240" y="120"/>
                </a:cxn>
                <a:cxn ang="0">
                  <a:pos x="218" y="98"/>
                </a:cxn>
                <a:cxn ang="0">
                  <a:pos x="196" y="78"/>
                </a:cxn>
                <a:cxn ang="0">
                  <a:pos x="172" y="60"/>
                </a:cxn>
                <a:cxn ang="0">
                  <a:pos x="146" y="44"/>
                </a:cxn>
                <a:cxn ang="0">
                  <a:pos x="120" y="30"/>
                </a:cxn>
                <a:cxn ang="0">
                  <a:pos x="92" y="18"/>
                </a:cxn>
                <a:cxn ang="0">
                  <a:pos x="62" y="8"/>
                </a:cxn>
                <a:cxn ang="0">
                  <a:pos x="32" y="2"/>
                </a:cxn>
                <a:cxn ang="0">
                  <a:pos x="0" y="0"/>
                </a:cxn>
                <a:cxn ang="0">
                  <a:pos x="0" y="0"/>
                </a:cxn>
              </a:cxnLst>
              <a:rect l="0" t="0" r="r" b="b"/>
              <a:pathLst>
                <a:path w="320" h="316">
                  <a:moveTo>
                    <a:pt x="0" y="0"/>
                  </a:moveTo>
                  <a:lnTo>
                    <a:pt x="0" y="52"/>
                  </a:lnTo>
                  <a:lnTo>
                    <a:pt x="0" y="52"/>
                  </a:lnTo>
                  <a:lnTo>
                    <a:pt x="26" y="56"/>
                  </a:lnTo>
                  <a:lnTo>
                    <a:pt x="52" y="60"/>
                  </a:lnTo>
                  <a:lnTo>
                    <a:pt x="76" y="68"/>
                  </a:lnTo>
                  <a:lnTo>
                    <a:pt x="100" y="78"/>
                  </a:lnTo>
                  <a:lnTo>
                    <a:pt x="122" y="90"/>
                  </a:lnTo>
                  <a:lnTo>
                    <a:pt x="142" y="104"/>
                  </a:lnTo>
                  <a:lnTo>
                    <a:pt x="162" y="118"/>
                  </a:lnTo>
                  <a:lnTo>
                    <a:pt x="182" y="136"/>
                  </a:lnTo>
                  <a:lnTo>
                    <a:pt x="198" y="154"/>
                  </a:lnTo>
                  <a:lnTo>
                    <a:pt x="214" y="174"/>
                  </a:lnTo>
                  <a:lnTo>
                    <a:pt x="228" y="194"/>
                  </a:lnTo>
                  <a:lnTo>
                    <a:pt x="238" y="216"/>
                  </a:lnTo>
                  <a:lnTo>
                    <a:pt x="248" y="240"/>
                  </a:lnTo>
                  <a:lnTo>
                    <a:pt x="256" y="264"/>
                  </a:lnTo>
                  <a:lnTo>
                    <a:pt x="262" y="290"/>
                  </a:lnTo>
                  <a:lnTo>
                    <a:pt x="266" y="316"/>
                  </a:lnTo>
                  <a:lnTo>
                    <a:pt x="320" y="316"/>
                  </a:lnTo>
                  <a:lnTo>
                    <a:pt x="320" y="316"/>
                  </a:lnTo>
                  <a:lnTo>
                    <a:pt x="316" y="284"/>
                  </a:lnTo>
                  <a:lnTo>
                    <a:pt x="308" y="254"/>
                  </a:lnTo>
                  <a:lnTo>
                    <a:pt x="300" y="224"/>
                  </a:lnTo>
                  <a:lnTo>
                    <a:pt x="288" y="196"/>
                  </a:lnTo>
                  <a:lnTo>
                    <a:pt x="274" y="168"/>
                  </a:lnTo>
                  <a:lnTo>
                    <a:pt x="258" y="144"/>
                  </a:lnTo>
                  <a:lnTo>
                    <a:pt x="240" y="120"/>
                  </a:lnTo>
                  <a:lnTo>
                    <a:pt x="218" y="98"/>
                  </a:lnTo>
                  <a:lnTo>
                    <a:pt x="196" y="78"/>
                  </a:lnTo>
                  <a:lnTo>
                    <a:pt x="172" y="60"/>
                  </a:lnTo>
                  <a:lnTo>
                    <a:pt x="146" y="44"/>
                  </a:lnTo>
                  <a:lnTo>
                    <a:pt x="120" y="30"/>
                  </a:lnTo>
                  <a:lnTo>
                    <a:pt x="92" y="18"/>
                  </a:lnTo>
                  <a:lnTo>
                    <a:pt x="62" y="8"/>
                  </a:lnTo>
                  <a:lnTo>
                    <a:pt x="32" y="2"/>
                  </a:lnTo>
                  <a:lnTo>
                    <a:pt x="0" y="0"/>
                  </a:lnTo>
                  <a:lnTo>
                    <a:pt x="0" y="0"/>
                  </a:lnTo>
                  <a:close/>
                </a:path>
              </a:pathLst>
            </a:custGeom>
            <a:solidFill>
              <a:srgbClr val="00ADEF"/>
            </a:solidFill>
            <a:ln w="9525">
              <a:noFill/>
              <a:round/>
              <a:headEnd/>
              <a:tailEnd/>
            </a:ln>
          </p:spPr>
          <p:txBody>
            <a:bodyPr/>
            <a:lstStyle/>
            <a:p>
              <a:pPr algn="ctr">
                <a:defRPr/>
              </a:pPr>
              <a:endParaRPr lang="en-US"/>
            </a:p>
          </p:txBody>
        </p:sp>
        <p:sp>
          <p:nvSpPr>
            <p:cNvPr id="19" name="Freeform 81"/>
            <p:cNvSpPr>
              <a:spLocks/>
            </p:cNvSpPr>
            <p:nvPr userDrawn="1"/>
          </p:nvSpPr>
          <p:spPr bwMode="black">
            <a:xfrm>
              <a:off x="1609" y="259"/>
              <a:ext cx="137" cy="137"/>
            </a:xfrm>
            <a:custGeom>
              <a:avLst/>
              <a:gdLst/>
              <a:ahLst/>
              <a:cxnLst>
                <a:cxn ang="0">
                  <a:pos x="0" y="0"/>
                </a:cxn>
                <a:cxn ang="0">
                  <a:pos x="0" y="88"/>
                </a:cxn>
                <a:cxn ang="0">
                  <a:pos x="0" y="88"/>
                </a:cxn>
                <a:cxn ang="0">
                  <a:pos x="40" y="92"/>
                </a:cxn>
                <a:cxn ang="0">
                  <a:pos x="80" y="100"/>
                </a:cxn>
                <a:cxn ang="0">
                  <a:pos x="118" y="112"/>
                </a:cxn>
                <a:cxn ang="0">
                  <a:pos x="154" y="126"/>
                </a:cxn>
                <a:cxn ang="0">
                  <a:pos x="188" y="144"/>
                </a:cxn>
                <a:cxn ang="0">
                  <a:pos x="222" y="164"/>
                </a:cxn>
                <a:cxn ang="0">
                  <a:pos x="252" y="188"/>
                </a:cxn>
                <a:cxn ang="0">
                  <a:pos x="282" y="214"/>
                </a:cxn>
                <a:cxn ang="0">
                  <a:pos x="308" y="242"/>
                </a:cxn>
                <a:cxn ang="0">
                  <a:pos x="330" y="272"/>
                </a:cxn>
                <a:cxn ang="0">
                  <a:pos x="352" y="304"/>
                </a:cxn>
                <a:cxn ang="0">
                  <a:pos x="370" y="340"/>
                </a:cxn>
                <a:cxn ang="0">
                  <a:pos x="384" y="376"/>
                </a:cxn>
                <a:cxn ang="0">
                  <a:pos x="396" y="414"/>
                </a:cxn>
                <a:cxn ang="0">
                  <a:pos x="404" y="452"/>
                </a:cxn>
                <a:cxn ang="0">
                  <a:pos x="408" y="494"/>
                </a:cxn>
                <a:cxn ang="0">
                  <a:pos x="496" y="494"/>
                </a:cxn>
                <a:cxn ang="0">
                  <a:pos x="496" y="494"/>
                </a:cxn>
                <a:cxn ang="0">
                  <a:pos x="492" y="444"/>
                </a:cxn>
                <a:cxn ang="0">
                  <a:pos x="482" y="396"/>
                </a:cxn>
                <a:cxn ang="0">
                  <a:pos x="468" y="350"/>
                </a:cxn>
                <a:cxn ang="0">
                  <a:pos x="452" y="304"/>
                </a:cxn>
                <a:cxn ang="0">
                  <a:pos x="430" y="262"/>
                </a:cxn>
                <a:cxn ang="0">
                  <a:pos x="404" y="222"/>
                </a:cxn>
                <a:cxn ang="0">
                  <a:pos x="376" y="186"/>
                </a:cxn>
                <a:cxn ang="0">
                  <a:pos x="344" y="150"/>
                </a:cxn>
                <a:cxn ang="0">
                  <a:pos x="308" y="118"/>
                </a:cxn>
                <a:cxn ang="0">
                  <a:pos x="272" y="90"/>
                </a:cxn>
                <a:cxn ang="0">
                  <a:pos x="232" y="66"/>
                </a:cxn>
                <a:cxn ang="0">
                  <a:pos x="188" y="44"/>
                </a:cxn>
                <a:cxn ang="0">
                  <a:pos x="144" y="26"/>
                </a:cxn>
                <a:cxn ang="0">
                  <a:pos x="98" y="14"/>
                </a:cxn>
                <a:cxn ang="0">
                  <a:pos x="50" y="4"/>
                </a:cxn>
                <a:cxn ang="0">
                  <a:pos x="0" y="0"/>
                </a:cxn>
                <a:cxn ang="0">
                  <a:pos x="0" y="0"/>
                </a:cxn>
              </a:cxnLst>
              <a:rect l="0" t="0" r="r" b="b"/>
              <a:pathLst>
                <a:path w="496" h="494">
                  <a:moveTo>
                    <a:pt x="0" y="0"/>
                  </a:moveTo>
                  <a:lnTo>
                    <a:pt x="0" y="88"/>
                  </a:lnTo>
                  <a:lnTo>
                    <a:pt x="0" y="88"/>
                  </a:lnTo>
                  <a:lnTo>
                    <a:pt x="40" y="92"/>
                  </a:lnTo>
                  <a:lnTo>
                    <a:pt x="80" y="100"/>
                  </a:lnTo>
                  <a:lnTo>
                    <a:pt x="118" y="112"/>
                  </a:lnTo>
                  <a:lnTo>
                    <a:pt x="154" y="126"/>
                  </a:lnTo>
                  <a:lnTo>
                    <a:pt x="188" y="144"/>
                  </a:lnTo>
                  <a:lnTo>
                    <a:pt x="222" y="164"/>
                  </a:lnTo>
                  <a:lnTo>
                    <a:pt x="252" y="188"/>
                  </a:lnTo>
                  <a:lnTo>
                    <a:pt x="282" y="214"/>
                  </a:lnTo>
                  <a:lnTo>
                    <a:pt x="308" y="242"/>
                  </a:lnTo>
                  <a:lnTo>
                    <a:pt x="330" y="272"/>
                  </a:lnTo>
                  <a:lnTo>
                    <a:pt x="352" y="304"/>
                  </a:lnTo>
                  <a:lnTo>
                    <a:pt x="370" y="340"/>
                  </a:lnTo>
                  <a:lnTo>
                    <a:pt x="384" y="376"/>
                  </a:lnTo>
                  <a:lnTo>
                    <a:pt x="396" y="414"/>
                  </a:lnTo>
                  <a:lnTo>
                    <a:pt x="404" y="452"/>
                  </a:lnTo>
                  <a:lnTo>
                    <a:pt x="408" y="494"/>
                  </a:lnTo>
                  <a:lnTo>
                    <a:pt x="496" y="494"/>
                  </a:lnTo>
                  <a:lnTo>
                    <a:pt x="496" y="494"/>
                  </a:lnTo>
                  <a:lnTo>
                    <a:pt x="492" y="444"/>
                  </a:lnTo>
                  <a:lnTo>
                    <a:pt x="482" y="396"/>
                  </a:lnTo>
                  <a:lnTo>
                    <a:pt x="468" y="350"/>
                  </a:lnTo>
                  <a:lnTo>
                    <a:pt x="452" y="304"/>
                  </a:lnTo>
                  <a:lnTo>
                    <a:pt x="430" y="262"/>
                  </a:lnTo>
                  <a:lnTo>
                    <a:pt x="404" y="222"/>
                  </a:lnTo>
                  <a:lnTo>
                    <a:pt x="376" y="186"/>
                  </a:lnTo>
                  <a:lnTo>
                    <a:pt x="344" y="150"/>
                  </a:lnTo>
                  <a:lnTo>
                    <a:pt x="308" y="118"/>
                  </a:lnTo>
                  <a:lnTo>
                    <a:pt x="272" y="90"/>
                  </a:lnTo>
                  <a:lnTo>
                    <a:pt x="232" y="66"/>
                  </a:lnTo>
                  <a:lnTo>
                    <a:pt x="188" y="44"/>
                  </a:lnTo>
                  <a:lnTo>
                    <a:pt x="144" y="26"/>
                  </a:lnTo>
                  <a:lnTo>
                    <a:pt x="98" y="14"/>
                  </a:lnTo>
                  <a:lnTo>
                    <a:pt x="50" y="4"/>
                  </a:lnTo>
                  <a:lnTo>
                    <a:pt x="0" y="0"/>
                  </a:lnTo>
                  <a:lnTo>
                    <a:pt x="0" y="0"/>
                  </a:lnTo>
                  <a:close/>
                </a:path>
              </a:pathLst>
            </a:custGeom>
            <a:solidFill>
              <a:srgbClr val="00ADEF"/>
            </a:solidFill>
            <a:ln w="9525">
              <a:noFill/>
              <a:round/>
              <a:headEnd/>
              <a:tailEnd/>
            </a:ln>
          </p:spPr>
          <p:txBody>
            <a:bodyPr/>
            <a:lstStyle/>
            <a:p>
              <a:pPr algn="ctr">
                <a:defRPr/>
              </a:pPr>
              <a:endParaRPr lang="en-US"/>
            </a:p>
          </p:txBody>
        </p:sp>
        <p:sp>
          <p:nvSpPr>
            <p:cNvPr id="20" name="Freeform 82"/>
            <p:cNvSpPr>
              <a:spLocks/>
            </p:cNvSpPr>
            <p:nvPr userDrawn="1"/>
          </p:nvSpPr>
          <p:spPr bwMode="black">
            <a:xfrm>
              <a:off x="1609" y="208"/>
              <a:ext cx="189" cy="188"/>
            </a:xfrm>
            <a:custGeom>
              <a:avLst/>
              <a:gdLst/>
              <a:ahLst/>
              <a:cxnLst>
                <a:cxn ang="0">
                  <a:pos x="0" y="0"/>
                </a:cxn>
                <a:cxn ang="0">
                  <a:pos x="0" y="142"/>
                </a:cxn>
                <a:cxn ang="0">
                  <a:pos x="0" y="142"/>
                </a:cxn>
                <a:cxn ang="0">
                  <a:pos x="26" y="144"/>
                </a:cxn>
                <a:cxn ang="0">
                  <a:pos x="54" y="146"/>
                </a:cxn>
                <a:cxn ang="0">
                  <a:pos x="80" y="150"/>
                </a:cxn>
                <a:cxn ang="0">
                  <a:pos x="106" y="156"/>
                </a:cxn>
                <a:cxn ang="0">
                  <a:pos x="132" y="162"/>
                </a:cxn>
                <a:cxn ang="0">
                  <a:pos x="158" y="170"/>
                </a:cxn>
                <a:cxn ang="0">
                  <a:pos x="182" y="180"/>
                </a:cxn>
                <a:cxn ang="0">
                  <a:pos x="206" y="190"/>
                </a:cxn>
                <a:cxn ang="0">
                  <a:pos x="252" y="212"/>
                </a:cxn>
                <a:cxn ang="0">
                  <a:pos x="296" y="240"/>
                </a:cxn>
                <a:cxn ang="0">
                  <a:pos x="338" y="270"/>
                </a:cxn>
                <a:cxn ang="0">
                  <a:pos x="376" y="306"/>
                </a:cxn>
                <a:cxn ang="0">
                  <a:pos x="410" y="344"/>
                </a:cxn>
                <a:cxn ang="0">
                  <a:pos x="440" y="384"/>
                </a:cxn>
                <a:cxn ang="0">
                  <a:pos x="468" y="428"/>
                </a:cxn>
                <a:cxn ang="0">
                  <a:pos x="492" y="474"/>
                </a:cxn>
                <a:cxn ang="0">
                  <a:pos x="502" y="498"/>
                </a:cxn>
                <a:cxn ang="0">
                  <a:pos x="512" y="522"/>
                </a:cxn>
                <a:cxn ang="0">
                  <a:pos x="520" y="548"/>
                </a:cxn>
                <a:cxn ang="0">
                  <a:pos x="526" y="572"/>
                </a:cxn>
                <a:cxn ang="0">
                  <a:pos x="532" y="598"/>
                </a:cxn>
                <a:cxn ang="0">
                  <a:pos x="536" y="626"/>
                </a:cxn>
                <a:cxn ang="0">
                  <a:pos x="540" y="652"/>
                </a:cxn>
                <a:cxn ang="0">
                  <a:pos x="542" y="680"/>
                </a:cxn>
                <a:cxn ang="0">
                  <a:pos x="682" y="680"/>
                </a:cxn>
                <a:cxn ang="0">
                  <a:pos x="682" y="680"/>
                </a:cxn>
                <a:cxn ang="0">
                  <a:pos x="680" y="644"/>
                </a:cxn>
                <a:cxn ang="0">
                  <a:pos x="676" y="610"/>
                </a:cxn>
                <a:cxn ang="0">
                  <a:pos x="672" y="578"/>
                </a:cxn>
                <a:cxn ang="0">
                  <a:pos x="664" y="544"/>
                </a:cxn>
                <a:cxn ang="0">
                  <a:pos x="656" y="512"/>
                </a:cxn>
                <a:cxn ang="0">
                  <a:pos x="646" y="480"/>
                </a:cxn>
                <a:cxn ang="0">
                  <a:pos x="636" y="450"/>
                </a:cxn>
                <a:cxn ang="0">
                  <a:pos x="622" y="418"/>
                </a:cxn>
                <a:cxn ang="0">
                  <a:pos x="608" y="388"/>
                </a:cxn>
                <a:cxn ang="0">
                  <a:pos x="592" y="360"/>
                </a:cxn>
                <a:cxn ang="0">
                  <a:pos x="576" y="332"/>
                </a:cxn>
                <a:cxn ang="0">
                  <a:pos x="558" y="304"/>
                </a:cxn>
                <a:cxn ang="0">
                  <a:pos x="540" y="278"/>
                </a:cxn>
                <a:cxn ang="0">
                  <a:pos x="518" y="254"/>
                </a:cxn>
                <a:cxn ang="0">
                  <a:pos x="498" y="228"/>
                </a:cxn>
                <a:cxn ang="0">
                  <a:pos x="476" y="206"/>
                </a:cxn>
                <a:cxn ang="0">
                  <a:pos x="452" y="182"/>
                </a:cxn>
                <a:cxn ang="0">
                  <a:pos x="428" y="162"/>
                </a:cxn>
                <a:cxn ang="0">
                  <a:pos x="402" y="142"/>
                </a:cxn>
                <a:cxn ang="0">
                  <a:pos x="376" y="122"/>
                </a:cxn>
                <a:cxn ang="0">
                  <a:pos x="348" y="104"/>
                </a:cxn>
                <a:cxn ang="0">
                  <a:pos x="320" y="88"/>
                </a:cxn>
                <a:cxn ang="0">
                  <a:pos x="290" y="72"/>
                </a:cxn>
                <a:cxn ang="0">
                  <a:pos x="260" y="58"/>
                </a:cxn>
                <a:cxn ang="0">
                  <a:pos x="230" y="46"/>
                </a:cxn>
                <a:cxn ang="0">
                  <a:pos x="200" y="36"/>
                </a:cxn>
                <a:cxn ang="0">
                  <a:pos x="168" y="26"/>
                </a:cxn>
                <a:cxn ang="0">
                  <a:pos x="134" y="18"/>
                </a:cxn>
                <a:cxn ang="0">
                  <a:pos x="102" y="10"/>
                </a:cxn>
                <a:cxn ang="0">
                  <a:pos x="68" y="6"/>
                </a:cxn>
                <a:cxn ang="0">
                  <a:pos x="34" y="2"/>
                </a:cxn>
                <a:cxn ang="0">
                  <a:pos x="0" y="0"/>
                </a:cxn>
                <a:cxn ang="0">
                  <a:pos x="0" y="0"/>
                </a:cxn>
              </a:cxnLst>
              <a:rect l="0" t="0" r="r" b="b"/>
              <a:pathLst>
                <a:path w="682" h="680">
                  <a:moveTo>
                    <a:pt x="0" y="0"/>
                  </a:moveTo>
                  <a:lnTo>
                    <a:pt x="0" y="142"/>
                  </a:lnTo>
                  <a:lnTo>
                    <a:pt x="0" y="142"/>
                  </a:lnTo>
                  <a:lnTo>
                    <a:pt x="26" y="144"/>
                  </a:lnTo>
                  <a:lnTo>
                    <a:pt x="54" y="146"/>
                  </a:lnTo>
                  <a:lnTo>
                    <a:pt x="80" y="150"/>
                  </a:lnTo>
                  <a:lnTo>
                    <a:pt x="106" y="156"/>
                  </a:lnTo>
                  <a:lnTo>
                    <a:pt x="132" y="162"/>
                  </a:lnTo>
                  <a:lnTo>
                    <a:pt x="158" y="170"/>
                  </a:lnTo>
                  <a:lnTo>
                    <a:pt x="182" y="180"/>
                  </a:lnTo>
                  <a:lnTo>
                    <a:pt x="206" y="190"/>
                  </a:lnTo>
                  <a:lnTo>
                    <a:pt x="252" y="212"/>
                  </a:lnTo>
                  <a:lnTo>
                    <a:pt x="296" y="240"/>
                  </a:lnTo>
                  <a:lnTo>
                    <a:pt x="338" y="270"/>
                  </a:lnTo>
                  <a:lnTo>
                    <a:pt x="376" y="306"/>
                  </a:lnTo>
                  <a:lnTo>
                    <a:pt x="410" y="344"/>
                  </a:lnTo>
                  <a:lnTo>
                    <a:pt x="440" y="384"/>
                  </a:lnTo>
                  <a:lnTo>
                    <a:pt x="468" y="428"/>
                  </a:lnTo>
                  <a:lnTo>
                    <a:pt x="492" y="474"/>
                  </a:lnTo>
                  <a:lnTo>
                    <a:pt x="502" y="498"/>
                  </a:lnTo>
                  <a:lnTo>
                    <a:pt x="512" y="522"/>
                  </a:lnTo>
                  <a:lnTo>
                    <a:pt x="520" y="548"/>
                  </a:lnTo>
                  <a:lnTo>
                    <a:pt x="526" y="572"/>
                  </a:lnTo>
                  <a:lnTo>
                    <a:pt x="532" y="598"/>
                  </a:lnTo>
                  <a:lnTo>
                    <a:pt x="536" y="626"/>
                  </a:lnTo>
                  <a:lnTo>
                    <a:pt x="540" y="652"/>
                  </a:lnTo>
                  <a:lnTo>
                    <a:pt x="542" y="680"/>
                  </a:lnTo>
                  <a:lnTo>
                    <a:pt x="682" y="680"/>
                  </a:lnTo>
                  <a:lnTo>
                    <a:pt x="682" y="680"/>
                  </a:lnTo>
                  <a:lnTo>
                    <a:pt x="680" y="644"/>
                  </a:lnTo>
                  <a:lnTo>
                    <a:pt x="676" y="610"/>
                  </a:lnTo>
                  <a:lnTo>
                    <a:pt x="672" y="578"/>
                  </a:lnTo>
                  <a:lnTo>
                    <a:pt x="664" y="544"/>
                  </a:lnTo>
                  <a:lnTo>
                    <a:pt x="656" y="512"/>
                  </a:lnTo>
                  <a:lnTo>
                    <a:pt x="646" y="480"/>
                  </a:lnTo>
                  <a:lnTo>
                    <a:pt x="636" y="450"/>
                  </a:lnTo>
                  <a:lnTo>
                    <a:pt x="622" y="418"/>
                  </a:lnTo>
                  <a:lnTo>
                    <a:pt x="608" y="388"/>
                  </a:lnTo>
                  <a:lnTo>
                    <a:pt x="592" y="360"/>
                  </a:lnTo>
                  <a:lnTo>
                    <a:pt x="576" y="332"/>
                  </a:lnTo>
                  <a:lnTo>
                    <a:pt x="558" y="304"/>
                  </a:lnTo>
                  <a:lnTo>
                    <a:pt x="540" y="278"/>
                  </a:lnTo>
                  <a:lnTo>
                    <a:pt x="518" y="254"/>
                  </a:lnTo>
                  <a:lnTo>
                    <a:pt x="498" y="228"/>
                  </a:lnTo>
                  <a:lnTo>
                    <a:pt x="476" y="206"/>
                  </a:lnTo>
                  <a:lnTo>
                    <a:pt x="452" y="182"/>
                  </a:lnTo>
                  <a:lnTo>
                    <a:pt x="428" y="162"/>
                  </a:lnTo>
                  <a:lnTo>
                    <a:pt x="402" y="142"/>
                  </a:lnTo>
                  <a:lnTo>
                    <a:pt x="376" y="122"/>
                  </a:lnTo>
                  <a:lnTo>
                    <a:pt x="348" y="104"/>
                  </a:lnTo>
                  <a:lnTo>
                    <a:pt x="320" y="88"/>
                  </a:lnTo>
                  <a:lnTo>
                    <a:pt x="290" y="72"/>
                  </a:lnTo>
                  <a:lnTo>
                    <a:pt x="260" y="58"/>
                  </a:lnTo>
                  <a:lnTo>
                    <a:pt x="230" y="46"/>
                  </a:lnTo>
                  <a:lnTo>
                    <a:pt x="200" y="36"/>
                  </a:lnTo>
                  <a:lnTo>
                    <a:pt x="168" y="26"/>
                  </a:lnTo>
                  <a:lnTo>
                    <a:pt x="134" y="18"/>
                  </a:lnTo>
                  <a:lnTo>
                    <a:pt x="102" y="10"/>
                  </a:lnTo>
                  <a:lnTo>
                    <a:pt x="68" y="6"/>
                  </a:lnTo>
                  <a:lnTo>
                    <a:pt x="34" y="2"/>
                  </a:lnTo>
                  <a:lnTo>
                    <a:pt x="0" y="0"/>
                  </a:lnTo>
                  <a:lnTo>
                    <a:pt x="0" y="0"/>
                  </a:lnTo>
                  <a:close/>
                </a:path>
              </a:pathLst>
            </a:custGeom>
            <a:solidFill>
              <a:srgbClr val="00ADEF"/>
            </a:solidFill>
            <a:ln w="9525">
              <a:noFill/>
              <a:round/>
              <a:headEnd/>
              <a:tailEnd/>
            </a:ln>
          </p:spPr>
          <p:txBody>
            <a:bodyPr/>
            <a:lstStyle/>
            <a:p>
              <a:pPr algn="ctr">
                <a:defRPr/>
              </a:pPr>
              <a:endParaRPr lang="en-US"/>
            </a:p>
          </p:txBody>
        </p:sp>
        <p:sp>
          <p:nvSpPr>
            <p:cNvPr id="21" name="Freeform 83"/>
            <p:cNvSpPr>
              <a:spLocks/>
            </p:cNvSpPr>
            <p:nvPr userDrawn="1"/>
          </p:nvSpPr>
          <p:spPr bwMode="black">
            <a:xfrm>
              <a:off x="1609" y="201"/>
              <a:ext cx="195" cy="195"/>
            </a:xfrm>
            <a:custGeom>
              <a:avLst/>
              <a:gdLst/>
              <a:ahLst/>
              <a:cxnLst>
                <a:cxn ang="0">
                  <a:pos x="0" y="6"/>
                </a:cxn>
                <a:cxn ang="0">
                  <a:pos x="0" y="6"/>
                </a:cxn>
                <a:cxn ang="0">
                  <a:pos x="36" y="8"/>
                </a:cxn>
                <a:cxn ang="0">
                  <a:pos x="70" y="12"/>
                </a:cxn>
                <a:cxn ang="0">
                  <a:pos x="104" y="18"/>
                </a:cxn>
                <a:cxn ang="0">
                  <a:pos x="138" y="24"/>
                </a:cxn>
                <a:cxn ang="0">
                  <a:pos x="172" y="32"/>
                </a:cxn>
                <a:cxn ang="0">
                  <a:pos x="204" y="42"/>
                </a:cxn>
                <a:cxn ang="0">
                  <a:pos x="236" y="54"/>
                </a:cxn>
                <a:cxn ang="0">
                  <a:pos x="268" y="68"/>
                </a:cxn>
                <a:cxn ang="0">
                  <a:pos x="298" y="82"/>
                </a:cxn>
                <a:cxn ang="0">
                  <a:pos x="328" y="96"/>
                </a:cxn>
                <a:cxn ang="0">
                  <a:pos x="356" y="114"/>
                </a:cxn>
                <a:cxn ang="0">
                  <a:pos x="384" y="132"/>
                </a:cxn>
                <a:cxn ang="0">
                  <a:pos x="412" y="152"/>
                </a:cxn>
                <a:cxn ang="0">
                  <a:pos x="438" y="172"/>
                </a:cxn>
                <a:cxn ang="0">
                  <a:pos x="464" y="194"/>
                </a:cxn>
                <a:cxn ang="0">
                  <a:pos x="488" y="216"/>
                </a:cxn>
                <a:cxn ang="0">
                  <a:pos x="510" y="240"/>
                </a:cxn>
                <a:cxn ang="0">
                  <a:pos x="532" y="266"/>
                </a:cxn>
                <a:cxn ang="0">
                  <a:pos x="554" y="292"/>
                </a:cxn>
                <a:cxn ang="0">
                  <a:pos x="574" y="320"/>
                </a:cxn>
                <a:cxn ang="0">
                  <a:pos x="592" y="346"/>
                </a:cxn>
                <a:cxn ang="0">
                  <a:pos x="608" y="376"/>
                </a:cxn>
                <a:cxn ang="0">
                  <a:pos x="624" y="406"/>
                </a:cxn>
                <a:cxn ang="0">
                  <a:pos x="638" y="436"/>
                </a:cxn>
                <a:cxn ang="0">
                  <a:pos x="652" y="468"/>
                </a:cxn>
                <a:cxn ang="0">
                  <a:pos x="664" y="498"/>
                </a:cxn>
                <a:cxn ang="0">
                  <a:pos x="674" y="532"/>
                </a:cxn>
                <a:cxn ang="0">
                  <a:pos x="682" y="564"/>
                </a:cxn>
                <a:cxn ang="0">
                  <a:pos x="690" y="598"/>
                </a:cxn>
                <a:cxn ang="0">
                  <a:pos x="694" y="634"/>
                </a:cxn>
                <a:cxn ang="0">
                  <a:pos x="698" y="668"/>
                </a:cxn>
                <a:cxn ang="0">
                  <a:pos x="700" y="704"/>
                </a:cxn>
                <a:cxn ang="0">
                  <a:pos x="706" y="704"/>
                </a:cxn>
                <a:cxn ang="0">
                  <a:pos x="706" y="0"/>
                </a:cxn>
                <a:cxn ang="0">
                  <a:pos x="0" y="0"/>
                </a:cxn>
                <a:cxn ang="0">
                  <a:pos x="0" y="6"/>
                </a:cxn>
              </a:cxnLst>
              <a:rect l="0" t="0" r="r" b="b"/>
              <a:pathLst>
                <a:path w="706" h="704">
                  <a:moveTo>
                    <a:pt x="0" y="6"/>
                  </a:moveTo>
                  <a:lnTo>
                    <a:pt x="0" y="6"/>
                  </a:lnTo>
                  <a:lnTo>
                    <a:pt x="36" y="8"/>
                  </a:lnTo>
                  <a:lnTo>
                    <a:pt x="70" y="12"/>
                  </a:lnTo>
                  <a:lnTo>
                    <a:pt x="104" y="18"/>
                  </a:lnTo>
                  <a:lnTo>
                    <a:pt x="138" y="24"/>
                  </a:lnTo>
                  <a:lnTo>
                    <a:pt x="172" y="32"/>
                  </a:lnTo>
                  <a:lnTo>
                    <a:pt x="204" y="42"/>
                  </a:lnTo>
                  <a:lnTo>
                    <a:pt x="236" y="54"/>
                  </a:lnTo>
                  <a:lnTo>
                    <a:pt x="268" y="68"/>
                  </a:lnTo>
                  <a:lnTo>
                    <a:pt x="298" y="82"/>
                  </a:lnTo>
                  <a:lnTo>
                    <a:pt x="328" y="96"/>
                  </a:lnTo>
                  <a:lnTo>
                    <a:pt x="356" y="114"/>
                  </a:lnTo>
                  <a:lnTo>
                    <a:pt x="384" y="132"/>
                  </a:lnTo>
                  <a:lnTo>
                    <a:pt x="412" y="152"/>
                  </a:lnTo>
                  <a:lnTo>
                    <a:pt x="438" y="172"/>
                  </a:lnTo>
                  <a:lnTo>
                    <a:pt x="464" y="194"/>
                  </a:lnTo>
                  <a:lnTo>
                    <a:pt x="488" y="216"/>
                  </a:lnTo>
                  <a:lnTo>
                    <a:pt x="510" y="240"/>
                  </a:lnTo>
                  <a:lnTo>
                    <a:pt x="532" y="266"/>
                  </a:lnTo>
                  <a:lnTo>
                    <a:pt x="554" y="292"/>
                  </a:lnTo>
                  <a:lnTo>
                    <a:pt x="574" y="320"/>
                  </a:lnTo>
                  <a:lnTo>
                    <a:pt x="592" y="346"/>
                  </a:lnTo>
                  <a:lnTo>
                    <a:pt x="608" y="376"/>
                  </a:lnTo>
                  <a:lnTo>
                    <a:pt x="624" y="406"/>
                  </a:lnTo>
                  <a:lnTo>
                    <a:pt x="638" y="436"/>
                  </a:lnTo>
                  <a:lnTo>
                    <a:pt x="652" y="468"/>
                  </a:lnTo>
                  <a:lnTo>
                    <a:pt x="664" y="498"/>
                  </a:lnTo>
                  <a:lnTo>
                    <a:pt x="674" y="532"/>
                  </a:lnTo>
                  <a:lnTo>
                    <a:pt x="682" y="564"/>
                  </a:lnTo>
                  <a:lnTo>
                    <a:pt x="690" y="598"/>
                  </a:lnTo>
                  <a:lnTo>
                    <a:pt x="694" y="634"/>
                  </a:lnTo>
                  <a:lnTo>
                    <a:pt x="698" y="668"/>
                  </a:lnTo>
                  <a:lnTo>
                    <a:pt x="700" y="704"/>
                  </a:lnTo>
                  <a:lnTo>
                    <a:pt x="706" y="704"/>
                  </a:lnTo>
                  <a:lnTo>
                    <a:pt x="706" y="0"/>
                  </a:lnTo>
                  <a:lnTo>
                    <a:pt x="0" y="0"/>
                  </a:lnTo>
                  <a:lnTo>
                    <a:pt x="0" y="6"/>
                  </a:lnTo>
                  <a:close/>
                </a:path>
              </a:pathLst>
            </a:custGeom>
            <a:solidFill>
              <a:srgbClr val="00ADEF"/>
            </a:solidFill>
            <a:ln w="9525">
              <a:noFill/>
              <a:round/>
              <a:headEnd/>
              <a:tailEnd/>
            </a:ln>
          </p:spPr>
          <p:txBody>
            <a:bodyPr/>
            <a:lstStyle/>
            <a:p>
              <a:pPr algn="ctr">
                <a:defRPr/>
              </a:pPr>
              <a:endParaRPr lang="en-US"/>
            </a:p>
          </p:txBody>
        </p:sp>
      </p:grpSp>
      <p:grpSp>
        <p:nvGrpSpPr>
          <p:cNvPr id="22" name="Group 88"/>
          <p:cNvGrpSpPr>
            <a:grpSpLocks/>
          </p:cNvGrpSpPr>
          <p:nvPr/>
        </p:nvGrpSpPr>
        <p:grpSpPr bwMode="auto">
          <a:xfrm>
            <a:off x="0" y="1341438"/>
            <a:ext cx="5516563" cy="5516562"/>
            <a:chOff x="0" y="845"/>
            <a:chExt cx="3475" cy="3475"/>
          </a:xfrm>
        </p:grpSpPr>
        <p:sp>
          <p:nvSpPr>
            <p:cNvPr id="23" name="Rectangle 86"/>
            <p:cNvSpPr>
              <a:spLocks noChangeArrowheads="1"/>
            </p:cNvSpPr>
            <p:nvPr userDrawn="1"/>
          </p:nvSpPr>
          <p:spPr bwMode="gray">
            <a:xfrm>
              <a:off x="0" y="845"/>
              <a:ext cx="520" cy="3475"/>
            </a:xfrm>
            <a:prstGeom prst="rect">
              <a:avLst/>
            </a:prstGeom>
            <a:solidFill>
              <a:srgbClr val="7ABB5D"/>
            </a:solidFill>
            <a:ln w="12700" algn="ctr">
              <a:noFill/>
              <a:miter lim="800000"/>
              <a:headEnd/>
              <a:tailEnd/>
            </a:ln>
            <a:effectLst/>
          </p:spPr>
          <p:txBody>
            <a:bodyPr wrap="none" lIns="73152" tIns="0" rIns="45720" bIns="0" anchor="ctr"/>
            <a:lstStyle/>
            <a:p>
              <a:pPr algn="ctr">
                <a:defRPr/>
              </a:pPr>
              <a:endParaRPr lang="en-US"/>
            </a:p>
          </p:txBody>
        </p:sp>
        <p:sp>
          <p:nvSpPr>
            <p:cNvPr id="24" name="Rectangle 87"/>
            <p:cNvSpPr>
              <a:spLocks noChangeArrowheads="1"/>
            </p:cNvSpPr>
            <p:nvPr userDrawn="1"/>
          </p:nvSpPr>
          <p:spPr bwMode="gray">
            <a:xfrm rot="5400000">
              <a:off x="1478" y="2322"/>
              <a:ext cx="520" cy="3475"/>
            </a:xfrm>
            <a:prstGeom prst="rect">
              <a:avLst/>
            </a:prstGeom>
            <a:solidFill>
              <a:srgbClr val="7ABB5D"/>
            </a:solidFill>
            <a:ln w="12700" algn="ctr">
              <a:noFill/>
              <a:miter lim="800000"/>
              <a:headEnd/>
              <a:tailEnd/>
            </a:ln>
            <a:effectLst/>
          </p:spPr>
          <p:txBody>
            <a:bodyPr wrap="none" lIns="73152" tIns="0" rIns="45720" bIns="0" anchor="ctr"/>
            <a:lstStyle/>
            <a:p>
              <a:pPr algn="ctr">
                <a:defRPr/>
              </a:pPr>
              <a:endParaRPr lang="en-US"/>
            </a:p>
          </p:txBody>
        </p:sp>
      </p:grpSp>
      <p:sp>
        <p:nvSpPr>
          <p:cNvPr id="213000" name="Rectangle 8"/>
          <p:cNvSpPr>
            <a:spLocks noGrp="1" noChangeArrowheads="1"/>
          </p:cNvSpPr>
          <p:nvPr>
            <p:ph type="ctrTitle"/>
          </p:nvPr>
        </p:nvSpPr>
        <p:spPr>
          <a:xfrm>
            <a:off x="1681163" y="2463800"/>
            <a:ext cx="6997700" cy="1219200"/>
          </a:xfrm>
        </p:spPr>
        <p:txBody>
          <a:bodyPr anchor="b"/>
          <a:lstStyle>
            <a:lvl1pPr>
              <a:defRPr sz="4000"/>
            </a:lvl1pPr>
          </a:lstStyle>
          <a:p>
            <a:r>
              <a:rPr lang="en-US"/>
              <a:t>Click To Edit Master Title Style</a:t>
            </a:r>
          </a:p>
        </p:txBody>
      </p:sp>
      <p:sp>
        <p:nvSpPr>
          <p:cNvPr id="213001" name="Rectangle 9"/>
          <p:cNvSpPr>
            <a:spLocks noGrp="1" noChangeArrowheads="1"/>
          </p:cNvSpPr>
          <p:nvPr>
            <p:ph type="subTitle" idx="1"/>
          </p:nvPr>
        </p:nvSpPr>
        <p:spPr>
          <a:xfrm>
            <a:off x="1679575" y="4043363"/>
            <a:ext cx="6985000" cy="365125"/>
          </a:xfrm>
        </p:spPr>
        <p:txBody>
          <a:bodyPr/>
          <a:lstStyle>
            <a:lvl1pPr marL="0" indent="0">
              <a:spcAft>
                <a:spcPct val="0"/>
              </a:spcAft>
              <a:defRPr sz="2400">
                <a:solidFill>
                  <a:schemeClr val="tx2"/>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DE69EE2F-820C-4C7F-A35A-E2DD9DBA0A7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225" y="142875"/>
            <a:ext cx="2100263" cy="2927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9438" y="142875"/>
            <a:ext cx="6148387" cy="2927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EA27ECE-6E4C-4F92-9C1E-FCCE5F1F85B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79438" y="142875"/>
            <a:ext cx="8401050" cy="3651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79438" y="1011238"/>
            <a:ext cx="8401050" cy="2058987"/>
          </a:xfrm>
        </p:spPr>
        <p:txBody>
          <a:bodyPr/>
          <a:lstStyle/>
          <a:p>
            <a:pPr lvl="0"/>
            <a:endParaRPr lang="en-US" noProof="0"/>
          </a:p>
        </p:txBody>
      </p:sp>
      <p:sp>
        <p:nvSpPr>
          <p:cNvPr id="4" name="Rectangle 5"/>
          <p:cNvSpPr>
            <a:spLocks noGrp="1" noChangeArrowheads="1"/>
          </p:cNvSpPr>
          <p:nvPr>
            <p:ph type="sldNum" sz="quarter" idx="10"/>
          </p:nvPr>
        </p:nvSpPr>
        <p:spPr>
          <a:ln/>
        </p:spPr>
        <p:txBody>
          <a:bodyPr/>
          <a:lstStyle>
            <a:lvl1pPr>
              <a:defRPr/>
            </a:lvl1pPr>
          </a:lstStyle>
          <a:p>
            <a:pPr>
              <a:defRPr/>
            </a:pPr>
            <a:fld id="{8D797E6C-5067-41C4-BE04-7959811E2AA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2"/>
          <p:cNvSpPr>
            <a:spLocks noChangeArrowheads="1"/>
          </p:cNvSpPr>
          <p:nvPr/>
        </p:nvSpPr>
        <p:spPr bwMode="gray">
          <a:xfrm>
            <a:off x="0" y="0"/>
            <a:ext cx="9144000" cy="1341438"/>
          </a:xfrm>
          <a:prstGeom prst="rect">
            <a:avLst/>
          </a:prstGeom>
          <a:gradFill rotWithShape="1">
            <a:gsLst>
              <a:gs pos="0">
                <a:srgbClr val="DBEDD3"/>
              </a:gs>
              <a:gs pos="100000">
                <a:srgbClr val="95C97D"/>
              </a:gs>
            </a:gsLst>
            <a:lin ang="0" scaled="1"/>
          </a:gradFill>
          <a:ln w="12700" algn="ctr">
            <a:noFill/>
            <a:miter lim="800000"/>
            <a:headEnd/>
            <a:tailEnd/>
          </a:ln>
          <a:effectLst/>
        </p:spPr>
        <p:txBody>
          <a:bodyPr wrap="none" lIns="73152" tIns="0" rIns="45720" bIns="0" anchor="ctr"/>
          <a:lstStyle/>
          <a:p>
            <a:pPr algn="ctr">
              <a:defRPr/>
            </a:pPr>
            <a:endParaRPr lang="en-US"/>
          </a:p>
        </p:txBody>
      </p:sp>
      <p:sp>
        <p:nvSpPr>
          <p:cNvPr id="5" name="Rectangle 33"/>
          <p:cNvSpPr>
            <a:spLocks noChangeArrowheads="1"/>
          </p:cNvSpPr>
          <p:nvPr/>
        </p:nvSpPr>
        <p:spPr bwMode="gray">
          <a:xfrm>
            <a:off x="5505450" y="6032500"/>
            <a:ext cx="3638550" cy="825500"/>
          </a:xfrm>
          <a:prstGeom prst="rect">
            <a:avLst/>
          </a:prstGeom>
          <a:solidFill>
            <a:srgbClr val="ADD69A"/>
          </a:solidFill>
          <a:ln w="12700" algn="ctr">
            <a:noFill/>
            <a:miter lim="800000"/>
            <a:headEnd/>
            <a:tailEnd/>
          </a:ln>
          <a:effectLst/>
        </p:spPr>
        <p:txBody>
          <a:bodyPr wrap="none" lIns="73152" tIns="0" rIns="45720" bIns="0" anchor="ctr"/>
          <a:lstStyle/>
          <a:p>
            <a:pPr algn="ctr">
              <a:defRPr/>
            </a:pPr>
            <a:endParaRPr lang="en-US"/>
          </a:p>
        </p:txBody>
      </p:sp>
      <p:grpSp>
        <p:nvGrpSpPr>
          <p:cNvPr id="6" name="Group 34"/>
          <p:cNvGrpSpPr>
            <a:grpSpLocks/>
          </p:cNvGrpSpPr>
          <p:nvPr/>
        </p:nvGrpSpPr>
        <p:grpSpPr bwMode="auto">
          <a:xfrm>
            <a:off x="1676400" y="233363"/>
            <a:ext cx="1668463" cy="862012"/>
            <a:chOff x="1056" y="201"/>
            <a:chExt cx="1051" cy="543"/>
          </a:xfrm>
        </p:grpSpPr>
        <p:sp>
          <p:nvSpPr>
            <p:cNvPr id="7" name="Rectangle 35"/>
            <p:cNvSpPr>
              <a:spLocks noChangeArrowheads="1"/>
            </p:cNvSpPr>
            <p:nvPr userDrawn="1"/>
          </p:nvSpPr>
          <p:spPr bwMode="gray">
            <a:xfrm>
              <a:off x="1601" y="202"/>
              <a:ext cx="203" cy="201"/>
            </a:xfrm>
            <a:prstGeom prst="rect">
              <a:avLst/>
            </a:prstGeom>
            <a:solidFill>
              <a:srgbClr val="FFFFFF"/>
            </a:solidFill>
            <a:ln w="9525">
              <a:noFill/>
              <a:miter lim="800000"/>
              <a:headEnd/>
              <a:tailEnd/>
            </a:ln>
          </p:spPr>
          <p:txBody>
            <a:bodyPr/>
            <a:lstStyle/>
            <a:p>
              <a:pPr algn="ctr">
                <a:defRPr/>
              </a:pPr>
              <a:endParaRPr lang="en-US"/>
            </a:p>
          </p:txBody>
        </p:sp>
        <p:sp>
          <p:nvSpPr>
            <p:cNvPr id="8" name="Freeform 36"/>
            <p:cNvSpPr>
              <a:spLocks/>
            </p:cNvSpPr>
            <p:nvPr userDrawn="1"/>
          </p:nvSpPr>
          <p:spPr bwMode="black">
            <a:xfrm>
              <a:off x="1056" y="562"/>
              <a:ext cx="114" cy="179"/>
            </a:xfrm>
            <a:custGeom>
              <a:avLst/>
              <a:gdLst/>
              <a:ahLst/>
              <a:cxnLst>
                <a:cxn ang="0">
                  <a:pos x="412" y="646"/>
                </a:cxn>
                <a:cxn ang="0">
                  <a:pos x="0" y="646"/>
                </a:cxn>
                <a:cxn ang="0">
                  <a:pos x="0" y="0"/>
                </a:cxn>
                <a:cxn ang="0">
                  <a:pos x="182" y="0"/>
                </a:cxn>
                <a:cxn ang="0">
                  <a:pos x="182" y="488"/>
                </a:cxn>
                <a:cxn ang="0">
                  <a:pos x="412" y="488"/>
                </a:cxn>
                <a:cxn ang="0">
                  <a:pos x="412" y="646"/>
                </a:cxn>
              </a:cxnLst>
              <a:rect l="0" t="0" r="r" b="b"/>
              <a:pathLst>
                <a:path w="412" h="646">
                  <a:moveTo>
                    <a:pt x="412" y="646"/>
                  </a:moveTo>
                  <a:lnTo>
                    <a:pt x="0" y="646"/>
                  </a:lnTo>
                  <a:lnTo>
                    <a:pt x="0" y="0"/>
                  </a:lnTo>
                  <a:lnTo>
                    <a:pt x="182" y="0"/>
                  </a:lnTo>
                  <a:lnTo>
                    <a:pt x="182" y="488"/>
                  </a:lnTo>
                  <a:lnTo>
                    <a:pt x="412" y="488"/>
                  </a:lnTo>
                  <a:lnTo>
                    <a:pt x="412" y="646"/>
                  </a:lnTo>
                  <a:close/>
                </a:path>
              </a:pathLst>
            </a:custGeom>
            <a:solidFill>
              <a:srgbClr val="6DB43F"/>
            </a:solidFill>
            <a:ln w="9525">
              <a:noFill/>
              <a:round/>
              <a:headEnd/>
              <a:tailEnd/>
            </a:ln>
          </p:spPr>
          <p:txBody>
            <a:bodyPr/>
            <a:lstStyle/>
            <a:p>
              <a:pPr algn="ctr">
                <a:defRPr/>
              </a:pPr>
              <a:endParaRPr lang="en-US"/>
            </a:p>
          </p:txBody>
        </p:sp>
        <p:sp>
          <p:nvSpPr>
            <p:cNvPr id="9" name="Freeform 37"/>
            <p:cNvSpPr>
              <a:spLocks/>
            </p:cNvSpPr>
            <p:nvPr userDrawn="1"/>
          </p:nvSpPr>
          <p:spPr bwMode="black">
            <a:xfrm>
              <a:off x="1186" y="608"/>
              <a:ext cx="118" cy="136"/>
            </a:xfrm>
            <a:custGeom>
              <a:avLst/>
              <a:gdLst/>
              <a:ahLst/>
              <a:cxnLst>
                <a:cxn ang="0">
                  <a:pos x="268" y="480"/>
                </a:cxn>
                <a:cxn ang="0">
                  <a:pos x="268" y="402"/>
                </a:cxn>
                <a:cxn ang="0">
                  <a:pos x="266" y="402"/>
                </a:cxn>
                <a:cxn ang="0">
                  <a:pos x="266" y="402"/>
                </a:cxn>
                <a:cxn ang="0">
                  <a:pos x="258" y="424"/>
                </a:cxn>
                <a:cxn ang="0">
                  <a:pos x="246" y="442"/>
                </a:cxn>
                <a:cxn ang="0">
                  <a:pos x="230" y="458"/>
                </a:cxn>
                <a:cxn ang="0">
                  <a:pos x="214" y="470"/>
                </a:cxn>
                <a:cxn ang="0">
                  <a:pos x="196" y="478"/>
                </a:cxn>
                <a:cxn ang="0">
                  <a:pos x="174" y="486"/>
                </a:cxn>
                <a:cxn ang="0">
                  <a:pos x="154" y="488"/>
                </a:cxn>
                <a:cxn ang="0">
                  <a:pos x="132" y="490"/>
                </a:cxn>
                <a:cxn ang="0">
                  <a:pos x="132" y="490"/>
                </a:cxn>
                <a:cxn ang="0">
                  <a:pos x="106" y="488"/>
                </a:cxn>
                <a:cxn ang="0">
                  <a:pos x="94" y="486"/>
                </a:cxn>
                <a:cxn ang="0">
                  <a:pos x="80" y="482"/>
                </a:cxn>
                <a:cxn ang="0">
                  <a:pos x="68" y="478"/>
                </a:cxn>
                <a:cxn ang="0">
                  <a:pos x="56" y="470"/>
                </a:cxn>
                <a:cxn ang="0">
                  <a:pos x="46" y="462"/>
                </a:cxn>
                <a:cxn ang="0">
                  <a:pos x="36" y="454"/>
                </a:cxn>
                <a:cxn ang="0">
                  <a:pos x="36" y="454"/>
                </a:cxn>
                <a:cxn ang="0">
                  <a:pos x="24" y="440"/>
                </a:cxn>
                <a:cxn ang="0">
                  <a:pos x="16" y="426"/>
                </a:cxn>
                <a:cxn ang="0">
                  <a:pos x="10" y="412"/>
                </a:cxn>
                <a:cxn ang="0">
                  <a:pos x="6" y="396"/>
                </a:cxn>
                <a:cxn ang="0">
                  <a:pos x="4" y="382"/>
                </a:cxn>
                <a:cxn ang="0">
                  <a:pos x="2" y="366"/>
                </a:cxn>
                <a:cxn ang="0">
                  <a:pos x="0" y="332"/>
                </a:cxn>
                <a:cxn ang="0">
                  <a:pos x="0" y="0"/>
                </a:cxn>
                <a:cxn ang="0">
                  <a:pos x="170" y="0"/>
                </a:cxn>
                <a:cxn ang="0">
                  <a:pos x="170" y="290"/>
                </a:cxn>
                <a:cxn ang="0">
                  <a:pos x="170" y="290"/>
                </a:cxn>
                <a:cxn ang="0">
                  <a:pos x="172" y="314"/>
                </a:cxn>
                <a:cxn ang="0">
                  <a:pos x="172" y="324"/>
                </a:cxn>
                <a:cxn ang="0">
                  <a:pos x="174" y="334"/>
                </a:cxn>
                <a:cxn ang="0">
                  <a:pos x="180" y="342"/>
                </a:cxn>
                <a:cxn ang="0">
                  <a:pos x="186" y="348"/>
                </a:cxn>
                <a:cxn ang="0">
                  <a:pos x="196" y="354"/>
                </a:cxn>
                <a:cxn ang="0">
                  <a:pos x="208" y="354"/>
                </a:cxn>
                <a:cxn ang="0">
                  <a:pos x="208" y="354"/>
                </a:cxn>
                <a:cxn ang="0">
                  <a:pos x="220" y="352"/>
                </a:cxn>
                <a:cxn ang="0">
                  <a:pos x="232" y="348"/>
                </a:cxn>
                <a:cxn ang="0">
                  <a:pos x="242" y="338"/>
                </a:cxn>
                <a:cxn ang="0">
                  <a:pos x="250" y="328"/>
                </a:cxn>
                <a:cxn ang="0">
                  <a:pos x="250" y="328"/>
                </a:cxn>
                <a:cxn ang="0">
                  <a:pos x="254" y="314"/>
                </a:cxn>
                <a:cxn ang="0">
                  <a:pos x="256" y="302"/>
                </a:cxn>
                <a:cxn ang="0">
                  <a:pos x="258" y="276"/>
                </a:cxn>
                <a:cxn ang="0">
                  <a:pos x="258" y="0"/>
                </a:cxn>
                <a:cxn ang="0">
                  <a:pos x="428" y="0"/>
                </a:cxn>
                <a:cxn ang="0">
                  <a:pos x="428" y="480"/>
                </a:cxn>
                <a:cxn ang="0">
                  <a:pos x="268" y="480"/>
                </a:cxn>
              </a:cxnLst>
              <a:rect l="0" t="0" r="r" b="b"/>
              <a:pathLst>
                <a:path w="428" h="490">
                  <a:moveTo>
                    <a:pt x="268" y="480"/>
                  </a:moveTo>
                  <a:lnTo>
                    <a:pt x="268" y="402"/>
                  </a:lnTo>
                  <a:lnTo>
                    <a:pt x="266" y="402"/>
                  </a:lnTo>
                  <a:lnTo>
                    <a:pt x="266" y="402"/>
                  </a:lnTo>
                  <a:lnTo>
                    <a:pt x="258" y="424"/>
                  </a:lnTo>
                  <a:lnTo>
                    <a:pt x="246" y="442"/>
                  </a:lnTo>
                  <a:lnTo>
                    <a:pt x="230" y="458"/>
                  </a:lnTo>
                  <a:lnTo>
                    <a:pt x="214" y="470"/>
                  </a:lnTo>
                  <a:lnTo>
                    <a:pt x="196" y="478"/>
                  </a:lnTo>
                  <a:lnTo>
                    <a:pt x="174" y="486"/>
                  </a:lnTo>
                  <a:lnTo>
                    <a:pt x="154" y="488"/>
                  </a:lnTo>
                  <a:lnTo>
                    <a:pt x="132" y="490"/>
                  </a:lnTo>
                  <a:lnTo>
                    <a:pt x="132" y="490"/>
                  </a:lnTo>
                  <a:lnTo>
                    <a:pt x="106" y="488"/>
                  </a:lnTo>
                  <a:lnTo>
                    <a:pt x="94" y="486"/>
                  </a:lnTo>
                  <a:lnTo>
                    <a:pt x="80" y="482"/>
                  </a:lnTo>
                  <a:lnTo>
                    <a:pt x="68" y="478"/>
                  </a:lnTo>
                  <a:lnTo>
                    <a:pt x="56" y="470"/>
                  </a:lnTo>
                  <a:lnTo>
                    <a:pt x="46" y="462"/>
                  </a:lnTo>
                  <a:lnTo>
                    <a:pt x="36" y="454"/>
                  </a:lnTo>
                  <a:lnTo>
                    <a:pt x="36" y="454"/>
                  </a:lnTo>
                  <a:lnTo>
                    <a:pt x="24" y="440"/>
                  </a:lnTo>
                  <a:lnTo>
                    <a:pt x="16" y="426"/>
                  </a:lnTo>
                  <a:lnTo>
                    <a:pt x="10" y="412"/>
                  </a:lnTo>
                  <a:lnTo>
                    <a:pt x="6" y="396"/>
                  </a:lnTo>
                  <a:lnTo>
                    <a:pt x="4" y="382"/>
                  </a:lnTo>
                  <a:lnTo>
                    <a:pt x="2" y="366"/>
                  </a:lnTo>
                  <a:lnTo>
                    <a:pt x="0" y="332"/>
                  </a:lnTo>
                  <a:lnTo>
                    <a:pt x="0" y="0"/>
                  </a:lnTo>
                  <a:lnTo>
                    <a:pt x="170" y="0"/>
                  </a:lnTo>
                  <a:lnTo>
                    <a:pt x="170" y="290"/>
                  </a:lnTo>
                  <a:lnTo>
                    <a:pt x="170" y="290"/>
                  </a:lnTo>
                  <a:lnTo>
                    <a:pt x="172" y="314"/>
                  </a:lnTo>
                  <a:lnTo>
                    <a:pt x="172" y="324"/>
                  </a:lnTo>
                  <a:lnTo>
                    <a:pt x="174" y="334"/>
                  </a:lnTo>
                  <a:lnTo>
                    <a:pt x="180" y="342"/>
                  </a:lnTo>
                  <a:lnTo>
                    <a:pt x="186" y="348"/>
                  </a:lnTo>
                  <a:lnTo>
                    <a:pt x="196" y="354"/>
                  </a:lnTo>
                  <a:lnTo>
                    <a:pt x="208" y="354"/>
                  </a:lnTo>
                  <a:lnTo>
                    <a:pt x="208" y="354"/>
                  </a:lnTo>
                  <a:lnTo>
                    <a:pt x="220" y="352"/>
                  </a:lnTo>
                  <a:lnTo>
                    <a:pt x="232" y="348"/>
                  </a:lnTo>
                  <a:lnTo>
                    <a:pt x="242" y="338"/>
                  </a:lnTo>
                  <a:lnTo>
                    <a:pt x="250" y="328"/>
                  </a:lnTo>
                  <a:lnTo>
                    <a:pt x="250" y="328"/>
                  </a:lnTo>
                  <a:lnTo>
                    <a:pt x="254" y="314"/>
                  </a:lnTo>
                  <a:lnTo>
                    <a:pt x="256" y="302"/>
                  </a:lnTo>
                  <a:lnTo>
                    <a:pt x="258" y="276"/>
                  </a:lnTo>
                  <a:lnTo>
                    <a:pt x="258" y="0"/>
                  </a:lnTo>
                  <a:lnTo>
                    <a:pt x="428" y="0"/>
                  </a:lnTo>
                  <a:lnTo>
                    <a:pt x="428" y="480"/>
                  </a:lnTo>
                  <a:lnTo>
                    <a:pt x="268" y="480"/>
                  </a:lnTo>
                  <a:close/>
                </a:path>
              </a:pathLst>
            </a:custGeom>
            <a:solidFill>
              <a:srgbClr val="6DB43F"/>
            </a:solidFill>
            <a:ln w="9525">
              <a:noFill/>
              <a:round/>
              <a:headEnd/>
              <a:tailEnd/>
            </a:ln>
          </p:spPr>
          <p:txBody>
            <a:bodyPr/>
            <a:lstStyle/>
            <a:p>
              <a:pPr algn="ctr">
                <a:defRPr/>
              </a:pPr>
              <a:endParaRPr lang="en-US"/>
            </a:p>
          </p:txBody>
        </p:sp>
        <p:sp>
          <p:nvSpPr>
            <p:cNvPr id="10" name="Freeform 38"/>
            <p:cNvSpPr>
              <a:spLocks/>
            </p:cNvSpPr>
            <p:nvPr userDrawn="1"/>
          </p:nvSpPr>
          <p:spPr bwMode="black">
            <a:xfrm>
              <a:off x="1329" y="605"/>
              <a:ext cx="183" cy="136"/>
            </a:xfrm>
            <a:custGeom>
              <a:avLst/>
              <a:gdLst/>
              <a:ahLst/>
              <a:cxnLst>
                <a:cxn ang="0">
                  <a:pos x="154" y="74"/>
                </a:cxn>
                <a:cxn ang="0">
                  <a:pos x="156" y="74"/>
                </a:cxn>
                <a:cxn ang="0">
                  <a:pos x="178" y="42"/>
                </a:cxn>
                <a:cxn ang="0">
                  <a:pos x="206" y="18"/>
                </a:cxn>
                <a:cxn ang="0">
                  <a:pos x="238" y="4"/>
                </a:cxn>
                <a:cxn ang="0">
                  <a:pos x="276" y="0"/>
                </a:cxn>
                <a:cxn ang="0">
                  <a:pos x="296" y="0"/>
                </a:cxn>
                <a:cxn ang="0">
                  <a:pos x="332" y="10"/>
                </a:cxn>
                <a:cxn ang="0">
                  <a:pos x="362" y="28"/>
                </a:cxn>
                <a:cxn ang="0">
                  <a:pos x="388" y="56"/>
                </a:cxn>
                <a:cxn ang="0">
                  <a:pos x="398" y="74"/>
                </a:cxn>
                <a:cxn ang="0">
                  <a:pos x="424" y="40"/>
                </a:cxn>
                <a:cxn ang="0">
                  <a:pos x="454" y="16"/>
                </a:cxn>
                <a:cxn ang="0">
                  <a:pos x="490" y="4"/>
                </a:cxn>
                <a:cxn ang="0">
                  <a:pos x="530" y="0"/>
                </a:cxn>
                <a:cxn ang="0">
                  <a:pos x="544" y="0"/>
                </a:cxn>
                <a:cxn ang="0">
                  <a:pos x="572" y="6"/>
                </a:cxn>
                <a:cxn ang="0">
                  <a:pos x="598" y="16"/>
                </a:cxn>
                <a:cxn ang="0">
                  <a:pos x="622" y="32"/>
                </a:cxn>
                <a:cxn ang="0">
                  <a:pos x="632" y="42"/>
                </a:cxn>
                <a:cxn ang="0">
                  <a:pos x="650" y="70"/>
                </a:cxn>
                <a:cxn ang="0">
                  <a:pos x="660" y="102"/>
                </a:cxn>
                <a:cxn ang="0">
                  <a:pos x="662" y="138"/>
                </a:cxn>
                <a:cxn ang="0">
                  <a:pos x="664" y="490"/>
                </a:cxn>
                <a:cxn ang="0">
                  <a:pos x="498" y="202"/>
                </a:cxn>
                <a:cxn ang="0">
                  <a:pos x="498" y="178"/>
                </a:cxn>
                <a:cxn ang="0">
                  <a:pos x="494" y="156"/>
                </a:cxn>
                <a:cxn ang="0">
                  <a:pos x="484" y="142"/>
                </a:cxn>
                <a:cxn ang="0">
                  <a:pos x="462" y="136"/>
                </a:cxn>
                <a:cxn ang="0">
                  <a:pos x="452" y="136"/>
                </a:cxn>
                <a:cxn ang="0">
                  <a:pos x="440" y="140"/>
                </a:cxn>
                <a:cxn ang="0">
                  <a:pos x="426" y="152"/>
                </a:cxn>
                <a:cxn ang="0">
                  <a:pos x="416" y="178"/>
                </a:cxn>
                <a:cxn ang="0">
                  <a:pos x="414" y="224"/>
                </a:cxn>
                <a:cxn ang="0">
                  <a:pos x="248" y="490"/>
                </a:cxn>
                <a:cxn ang="0">
                  <a:pos x="248" y="202"/>
                </a:cxn>
                <a:cxn ang="0">
                  <a:pos x="246" y="166"/>
                </a:cxn>
                <a:cxn ang="0">
                  <a:pos x="238" y="146"/>
                </a:cxn>
                <a:cxn ang="0">
                  <a:pos x="222" y="134"/>
                </a:cxn>
                <a:cxn ang="0">
                  <a:pos x="210" y="132"/>
                </a:cxn>
                <a:cxn ang="0">
                  <a:pos x="186" y="138"/>
                </a:cxn>
                <a:cxn ang="0">
                  <a:pos x="174" y="154"/>
                </a:cxn>
                <a:cxn ang="0">
                  <a:pos x="168" y="176"/>
                </a:cxn>
                <a:cxn ang="0">
                  <a:pos x="166" y="490"/>
                </a:cxn>
                <a:cxn ang="0">
                  <a:pos x="0" y="10"/>
                </a:cxn>
              </a:cxnLst>
              <a:rect l="0" t="0" r="r" b="b"/>
              <a:pathLst>
                <a:path w="664" h="490">
                  <a:moveTo>
                    <a:pt x="154" y="10"/>
                  </a:moveTo>
                  <a:lnTo>
                    <a:pt x="154" y="74"/>
                  </a:lnTo>
                  <a:lnTo>
                    <a:pt x="156" y="74"/>
                  </a:lnTo>
                  <a:lnTo>
                    <a:pt x="156" y="74"/>
                  </a:lnTo>
                  <a:lnTo>
                    <a:pt x="166" y="56"/>
                  </a:lnTo>
                  <a:lnTo>
                    <a:pt x="178" y="42"/>
                  </a:lnTo>
                  <a:lnTo>
                    <a:pt x="190" y="30"/>
                  </a:lnTo>
                  <a:lnTo>
                    <a:pt x="206" y="18"/>
                  </a:lnTo>
                  <a:lnTo>
                    <a:pt x="222" y="10"/>
                  </a:lnTo>
                  <a:lnTo>
                    <a:pt x="238" y="4"/>
                  </a:lnTo>
                  <a:lnTo>
                    <a:pt x="256" y="0"/>
                  </a:lnTo>
                  <a:lnTo>
                    <a:pt x="276" y="0"/>
                  </a:lnTo>
                  <a:lnTo>
                    <a:pt x="276" y="0"/>
                  </a:lnTo>
                  <a:lnTo>
                    <a:pt x="296" y="0"/>
                  </a:lnTo>
                  <a:lnTo>
                    <a:pt x="314" y="4"/>
                  </a:lnTo>
                  <a:lnTo>
                    <a:pt x="332" y="10"/>
                  </a:lnTo>
                  <a:lnTo>
                    <a:pt x="348" y="18"/>
                  </a:lnTo>
                  <a:lnTo>
                    <a:pt x="362" y="28"/>
                  </a:lnTo>
                  <a:lnTo>
                    <a:pt x="376" y="40"/>
                  </a:lnTo>
                  <a:lnTo>
                    <a:pt x="388" y="56"/>
                  </a:lnTo>
                  <a:lnTo>
                    <a:pt x="398" y="74"/>
                  </a:lnTo>
                  <a:lnTo>
                    <a:pt x="398" y="74"/>
                  </a:lnTo>
                  <a:lnTo>
                    <a:pt x="410" y="56"/>
                  </a:lnTo>
                  <a:lnTo>
                    <a:pt x="424" y="40"/>
                  </a:lnTo>
                  <a:lnTo>
                    <a:pt x="438" y="28"/>
                  </a:lnTo>
                  <a:lnTo>
                    <a:pt x="454" y="16"/>
                  </a:lnTo>
                  <a:lnTo>
                    <a:pt x="472" y="10"/>
                  </a:lnTo>
                  <a:lnTo>
                    <a:pt x="490" y="4"/>
                  </a:lnTo>
                  <a:lnTo>
                    <a:pt x="508" y="0"/>
                  </a:lnTo>
                  <a:lnTo>
                    <a:pt x="530" y="0"/>
                  </a:lnTo>
                  <a:lnTo>
                    <a:pt x="530" y="0"/>
                  </a:lnTo>
                  <a:lnTo>
                    <a:pt x="544" y="0"/>
                  </a:lnTo>
                  <a:lnTo>
                    <a:pt x="558" y="2"/>
                  </a:lnTo>
                  <a:lnTo>
                    <a:pt x="572" y="6"/>
                  </a:lnTo>
                  <a:lnTo>
                    <a:pt x="584" y="10"/>
                  </a:lnTo>
                  <a:lnTo>
                    <a:pt x="598" y="16"/>
                  </a:lnTo>
                  <a:lnTo>
                    <a:pt x="610" y="22"/>
                  </a:lnTo>
                  <a:lnTo>
                    <a:pt x="622" y="32"/>
                  </a:lnTo>
                  <a:lnTo>
                    <a:pt x="632" y="42"/>
                  </a:lnTo>
                  <a:lnTo>
                    <a:pt x="632" y="42"/>
                  </a:lnTo>
                  <a:lnTo>
                    <a:pt x="642" y="56"/>
                  </a:lnTo>
                  <a:lnTo>
                    <a:pt x="650" y="70"/>
                  </a:lnTo>
                  <a:lnTo>
                    <a:pt x="656" y="86"/>
                  </a:lnTo>
                  <a:lnTo>
                    <a:pt x="660" y="102"/>
                  </a:lnTo>
                  <a:lnTo>
                    <a:pt x="662" y="120"/>
                  </a:lnTo>
                  <a:lnTo>
                    <a:pt x="662" y="138"/>
                  </a:lnTo>
                  <a:lnTo>
                    <a:pt x="664" y="174"/>
                  </a:lnTo>
                  <a:lnTo>
                    <a:pt x="664" y="490"/>
                  </a:lnTo>
                  <a:lnTo>
                    <a:pt x="498" y="490"/>
                  </a:lnTo>
                  <a:lnTo>
                    <a:pt x="498" y="202"/>
                  </a:lnTo>
                  <a:lnTo>
                    <a:pt x="498" y="202"/>
                  </a:lnTo>
                  <a:lnTo>
                    <a:pt x="498" y="178"/>
                  </a:lnTo>
                  <a:lnTo>
                    <a:pt x="496" y="166"/>
                  </a:lnTo>
                  <a:lnTo>
                    <a:pt x="494" y="156"/>
                  </a:lnTo>
                  <a:lnTo>
                    <a:pt x="490" y="148"/>
                  </a:lnTo>
                  <a:lnTo>
                    <a:pt x="484" y="142"/>
                  </a:lnTo>
                  <a:lnTo>
                    <a:pt x="474" y="136"/>
                  </a:lnTo>
                  <a:lnTo>
                    <a:pt x="462" y="136"/>
                  </a:lnTo>
                  <a:lnTo>
                    <a:pt x="462" y="136"/>
                  </a:lnTo>
                  <a:lnTo>
                    <a:pt x="452" y="136"/>
                  </a:lnTo>
                  <a:lnTo>
                    <a:pt x="446" y="138"/>
                  </a:lnTo>
                  <a:lnTo>
                    <a:pt x="440" y="140"/>
                  </a:lnTo>
                  <a:lnTo>
                    <a:pt x="434" y="144"/>
                  </a:lnTo>
                  <a:lnTo>
                    <a:pt x="426" y="152"/>
                  </a:lnTo>
                  <a:lnTo>
                    <a:pt x="420" y="164"/>
                  </a:lnTo>
                  <a:lnTo>
                    <a:pt x="416" y="178"/>
                  </a:lnTo>
                  <a:lnTo>
                    <a:pt x="416" y="194"/>
                  </a:lnTo>
                  <a:lnTo>
                    <a:pt x="414" y="224"/>
                  </a:lnTo>
                  <a:lnTo>
                    <a:pt x="414" y="490"/>
                  </a:lnTo>
                  <a:lnTo>
                    <a:pt x="248" y="490"/>
                  </a:lnTo>
                  <a:lnTo>
                    <a:pt x="248" y="202"/>
                  </a:lnTo>
                  <a:lnTo>
                    <a:pt x="248" y="202"/>
                  </a:lnTo>
                  <a:lnTo>
                    <a:pt x="248" y="178"/>
                  </a:lnTo>
                  <a:lnTo>
                    <a:pt x="246" y="166"/>
                  </a:lnTo>
                  <a:lnTo>
                    <a:pt x="244" y="156"/>
                  </a:lnTo>
                  <a:lnTo>
                    <a:pt x="238" y="146"/>
                  </a:lnTo>
                  <a:lnTo>
                    <a:pt x="232" y="140"/>
                  </a:lnTo>
                  <a:lnTo>
                    <a:pt x="222" y="134"/>
                  </a:lnTo>
                  <a:lnTo>
                    <a:pt x="210" y="132"/>
                  </a:lnTo>
                  <a:lnTo>
                    <a:pt x="210" y="132"/>
                  </a:lnTo>
                  <a:lnTo>
                    <a:pt x="196" y="134"/>
                  </a:lnTo>
                  <a:lnTo>
                    <a:pt x="186" y="138"/>
                  </a:lnTo>
                  <a:lnTo>
                    <a:pt x="178" y="144"/>
                  </a:lnTo>
                  <a:lnTo>
                    <a:pt x="174" y="154"/>
                  </a:lnTo>
                  <a:lnTo>
                    <a:pt x="170" y="164"/>
                  </a:lnTo>
                  <a:lnTo>
                    <a:pt x="168" y="176"/>
                  </a:lnTo>
                  <a:lnTo>
                    <a:pt x="166" y="202"/>
                  </a:lnTo>
                  <a:lnTo>
                    <a:pt x="166" y="490"/>
                  </a:lnTo>
                  <a:lnTo>
                    <a:pt x="0" y="490"/>
                  </a:lnTo>
                  <a:lnTo>
                    <a:pt x="0" y="10"/>
                  </a:lnTo>
                  <a:lnTo>
                    <a:pt x="154" y="10"/>
                  </a:lnTo>
                  <a:close/>
                </a:path>
              </a:pathLst>
            </a:custGeom>
            <a:solidFill>
              <a:srgbClr val="6DB43F"/>
            </a:solidFill>
            <a:ln w="9525">
              <a:noFill/>
              <a:round/>
              <a:headEnd/>
              <a:tailEnd/>
            </a:ln>
          </p:spPr>
          <p:txBody>
            <a:bodyPr/>
            <a:lstStyle/>
            <a:p>
              <a:pPr algn="ctr">
                <a:defRPr/>
              </a:pPr>
              <a:endParaRPr lang="en-US"/>
            </a:p>
          </p:txBody>
        </p:sp>
        <p:sp>
          <p:nvSpPr>
            <p:cNvPr id="11" name="Freeform 39"/>
            <p:cNvSpPr>
              <a:spLocks noEditPoints="1"/>
            </p:cNvSpPr>
            <p:nvPr userDrawn="1"/>
          </p:nvSpPr>
          <p:spPr bwMode="black">
            <a:xfrm>
              <a:off x="1536" y="559"/>
              <a:ext cx="46" cy="182"/>
            </a:xfrm>
            <a:custGeom>
              <a:avLst/>
              <a:gdLst/>
              <a:ahLst/>
              <a:cxnLst>
                <a:cxn ang="0">
                  <a:pos x="168" y="128"/>
                </a:cxn>
                <a:cxn ang="0">
                  <a:pos x="0" y="128"/>
                </a:cxn>
                <a:cxn ang="0">
                  <a:pos x="0" y="0"/>
                </a:cxn>
                <a:cxn ang="0">
                  <a:pos x="168" y="0"/>
                </a:cxn>
                <a:cxn ang="0">
                  <a:pos x="168" y="128"/>
                </a:cxn>
                <a:cxn ang="0">
                  <a:pos x="168" y="656"/>
                </a:cxn>
                <a:cxn ang="0">
                  <a:pos x="0" y="656"/>
                </a:cxn>
                <a:cxn ang="0">
                  <a:pos x="0" y="176"/>
                </a:cxn>
                <a:cxn ang="0">
                  <a:pos x="168" y="176"/>
                </a:cxn>
                <a:cxn ang="0">
                  <a:pos x="168" y="656"/>
                </a:cxn>
              </a:cxnLst>
              <a:rect l="0" t="0" r="r" b="b"/>
              <a:pathLst>
                <a:path w="168" h="656">
                  <a:moveTo>
                    <a:pt x="168" y="128"/>
                  </a:moveTo>
                  <a:lnTo>
                    <a:pt x="0" y="128"/>
                  </a:lnTo>
                  <a:lnTo>
                    <a:pt x="0" y="0"/>
                  </a:lnTo>
                  <a:lnTo>
                    <a:pt x="168" y="0"/>
                  </a:lnTo>
                  <a:lnTo>
                    <a:pt x="168" y="128"/>
                  </a:lnTo>
                  <a:close/>
                  <a:moveTo>
                    <a:pt x="168" y="656"/>
                  </a:moveTo>
                  <a:lnTo>
                    <a:pt x="0" y="656"/>
                  </a:lnTo>
                  <a:lnTo>
                    <a:pt x="0" y="176"/>
                  </a:lnTo>
                  <a:lnTo>
                    <a:pt x="168" y="176"/>
                  </a:lnTo>
                  <a:lnTo>
                    <a:pt x="168" y="656"/>
                  </a:lnTo>
                  <a:close/>
                </a:path>
              </a:pathLst>
            </a:custGeom>
            <a:solidFill>
              <a:srgbClr val="6DB43F"/>
            </a:solidFill>
            <a:ln w="9525">
              <a:noFill/>
              <a:round/>
              <a:headEnd/>
              <a:tailEnd/>
            </a:ln>
          </p:spPr>
          <p:txBody>
            <a:bodyPr/>
            <a:lstStyle/>
            <a:p>
              <a:pPr algn="ctr">
                <a:defRPr/>
              </a:pPr>
              <a:endParaRPr lang="en-US"/>
            </a:p>
          </p:txBody>
        </p:sp>
        <p:sp>
          <p:nvSpPr>
            <p:cNvPr id="12" name="Freeform 40"/>
            <p:cNvSpPr>
              <a:spLocks/>
            </p:cNvSpPr>
            <p:nvPr userDrawn="1"/>
          </p:nvSpPr>
          <p:spPr bwMode="black">
            <a:xfrm>
              <a:off x="1607" y="605"/>
              <a:ext cx="118" cy="136"/>
            </a:xfrm>
            <a:custGeom>
              <a:avLst/>
              <a:gdLst/>
              <a:ahLst/>
              <a:cxnLst>
                <a:cxn ang="0">
                  <a:pos x="0" y="10"/>
                </a:cxn>
                <a:cxn ang="0">
                  <a:pos x="160" y="10"/>
                </a:cxn>
                <a:cxn ang="0">
                  <a:pos x="160" y="78"/>
                </a:cxn>
                <a:cxn ang="0">
                  <a:pos x="162" y="78"/>
                </a:cxn>
                <a:cxn ang="0">
                  <a:pos x="162" y="78"/>
                </a:cxn>
                <a:cxn ang="0">
                  <a:pos x="170" y="58"/>
                </a:cxn>
                <a:cxn ang="0">
                  <a:pos x="182" y="42"/>
                </a:cxn>
                <a:cxn ang="0">
                  <a:pos x="196" y="28"/>
                </a:cxn>
                <a:cxn ang="0">
                  <a:pos x="212" y="18"/>
                </a:cxn>
                <a:cxn ang="0">
                  <a:pos x="228" y="10"/>
                </a:cxn>
                <a:cxn ang="0">
                  <a:pos x="246" y="4"/>
                </a:cxn>
                <a:cxn ang="0">
                  <a:pos x="266" y="0"/>
                </a:cxn>
                <a:cxn ang="0">
                  <a:pos x="286" y="0"/>
                </a:cxn>
                <a:cxn ang="0">
                  <a:pos x="286" y="0"/>
                </a:cxn>
                <a:cxn ang="0">
                  <a:pos x="302" y="0"/>
                </a:cxn>
                <a:cxn ang="0">
                  <a:pos x="318" y="2"/>
                </a:cxn>
                <a:cxn ang="0">
                  <a:pos x="334" y="6"/>
                </a:cxn>
                <a:cxn ang="0">
                  <a:pos x="348" y="10"/>
                </a:cxn>
                <a:cxn ang="0">
                  <a:pos x="364" y="18"/>
                </a:cxn>
                <a:cxn ang="0">
                  <a:pos x="376" y="26"/>
                </a:cxn>
                <a:cxn ang="0">
                  <a:pos x="390" y="36"/>
                </a:cxn>
                <a:cxn ang="0">
                  <a:pos x="400" y="50"/>
                </a:cxn>
                <a:cxn ang="0">
                  <a:pos x="400" y="50"/>
                </a:cxn>
                <a:cxn ang="0">
                  <a:pos x="408" y="66"/>
                </a:cxn>
                <a:cxn ang="0">
                  <a:pos x="416" y="82"/>
                </a:cxn>
                <a:cxn ang="0">
                  <a:pos x="420" y="100"/>
                </a:cxn>
                <a:cxn ang="0">
                  <a:pos x="424" y="118"/>
                </a:cxn>
                <a:cxn ang="0">
                  <a:pos x="426" y="156"/>
                </a:cxn>
                <a:cxn ang="0">
                  <a:pos x="428" y="194"/>
                </a:cxn>
                <a:cxn ang="0">
                  <a:pos x="428" y="490"/>
                </a:cxn>
                <a:cxn ang="0">
                  <a:pos x="258" y="490"/>
                </a:cxn>
                <a:cxn ang="0">
                  <a:pos x="258" y="198"/>
                </a:cxn>
                <a:cxn ang="0">
                  <a:pos x="258" y="198"/>
                </a:cxn>
                <a:cxn ang="0">
                  <a:pos x="256" y="176"/>
                </a:cxn>
                <a:cxn ang="0">
                  <a:pos x="256" y="164"/>
                </a:cxn>
                <a:cxn ang="0">
                  <a:pos x="252" y="152"/>
                </a:cxn>
                <a:cxn ang="0">
                  <a:pos x="248" y="144"/>
                </a:cxn>
                <a:cxn ang="0">
                  <a:pos x="242" y="136"/>
                </a:cxn>
                <a:cxn ang="0">
                  <a:pos x="232" y="130"/>
                </a:cxn>
                <a:cxn ang="0">
                  <a:pos x="220" y="128"/>
                </a:cxn>
                <a:cxn ang="0">
                  <a:pos x="220" y="128"/>
                </a:cxn>
                <a:cxn ang="0">
                  <a:pos x="204" y="130"/>
                </a:cxn>
                <a:cxn ang="0">
                  <a:pos x="192" y="136"/>
                </a:cxn>
                <a:cxn ang="0">
                  <a:pos x="184" y="144"/>
                </a:cxn>
                <a:cxn ang="0">
                  <a:pos x="178" y="156"/>
                </a:cxn>
                <a:cxn ang="0">
                  <a:pos x="174" y="168"/>
                </a:cxn>
                <a:cxn ang="0">
                  <a:pos x="170" y="182"/>
                </a:cxn>
                <a:cxn ang="0">
                  <a:pos x="170" y="212"/>
                </a:cxn>
                <a:cxn ang="0">
                  <a:pos x="170" y="490"/>
                </a:cxn>
                <a:cxn ang="0">
                  <a:pos x="0" y="490"/>
                </a:cxn>
                <a:cxn ang="0">
                  <a:pos x="0" y="10"/>
                </a:cxn>
              </a:cxnLst>
              <a:rect l="0" t="0" r="r" b="b"/>
              <a:pathLst>
                <a:path w="428" h="490">
                  <a:moveTo>
                    <a:pt x="0" y="10"/>
                  </a:moveTo>
                  <a:lnTo>
                    <a:pt x="160" y="10"/>
                  </a:lnTo>
                  <a:lnTo>
                    <a:pt x="160" y="78"/>
                  </a:lnTo>
                  <a:lnTo>
                    <a:pt x="162" y="78"/>
                  </a:lnTo>
                  <a:lnTo>
                    <a:pt x="162" y="78"/>
                  </a:lnTo>
                  <a:lnTo>
                    <a:pt x="170" y="58"/>
                  </a:lnTo>
                  <a:lnTo>
                    <a:pt x="182" y="42"/>
                  </a:lnTo>
                  <a:lnTo>
                    <a:pt x="196" y="28"/>
                  </a:lnTo>
                  <a:lnTo>
                    <a:pt x="212" y="18"/>
                  </a:lnTo>
                  <a:lnTo>
                    <a:pt x="228" y="10"/>
                  </a:lnTo>
                  <a:lnTo>
                    <a:pt x="246" y="4"/>
                  </a:lnTo>
                  <a:lnTo>
                    <a:pt x="266" y="0"/>
                  </a:lnTo>
                  <a:lnTo>
                    <a:pt x="286" y="0"/>
                  </a:lnTo>
                  <a:lnTo>
                    <a:pt x="286" y="0"/>
                  </a:lnTo>
                  <a:lnTo>
                    <a:pt x="302" y="0"/>
                  </a:lnTo>
                  <a:lnTo>
                    <a:pt x="318" y="2"/>
                  </a:lnTo>
                  <a:lnTo>
                    <a:pt x="334" y="6"/>
                  </a:lnTo>
                  <a:lnTo>
                    <a:pt x="348" y="10"/>
                  </a:lnTo>
                  <a:lnTo>
                    <a:pt x="364" y="18"/>
                  </a:lnTo>
                  <a:lnTo>
                    <a:pt x="376" y="26"/>
                  </a:lnTo>
                  <a:lnTo>
                    <a:pt x="390" y="36"/>
                  </a:lnTo>
                  <a:lnTo>
                    <a:pt x="400" y="50"/>
                  </a:lnTo>
                  <a:lnTo>
                    <a:pt x="400" y="50"/>
                  </a:lnTo>
                  <a:lnTo>
                    <a:pt x="408" y="66"/>
                  </a:lnTo>
                  <a:lnTo>
                    <a:pt x="416" y="82"/>
                  </a:lnTo>
                  <a:lnTo>
                    <a:pt x="420" y="100"/>
                  </a:lnTo>
                  <a:lnTo>
                    <a:pt x="424" y="118"/>
                  </a:lnTo>
                  <a:lnTo>
                    <a:pt x="426" y="156"/>
                  </a:lnTo>
                  <a:lnTo>
                    <a:pt x="428" y="194"/>
                  </a:lnTo>
                  <a:lnTo>
                    <a:pt x="428" y="490"/>
                  </a:lnTo>
                  <a:lnTo>
                    <a:pt x="258" y="490"/>
                  </a:lnTo>
                  <a:lnTo>
                    <a:pt x="258" y="198"/>
                  </a:lnTo>
                  <a:lnTo>
                    <a:pt x="258" y="198"/>
                  </a:lnTo>
                  <a:lnTo>
                    <a:pt x="256" y="176"/>
                  </a:lnTo>
                  <a:lnTo>
                    <a:pt x="256" y="164"/>
                  </a:lnTo>
                  <a:lnTo>
                    <a:pt x="252" y="152"/>
                  </a:lnTo>
                  <a:lnTo>
                    <a:pt x="248" y="144"/>
                  </a:lnTo>
                  <a:lnTo>
                    <a:pt x="242" y="136"/>
                  </a:lnTo>
                  <a:lnTo>
                    <a:pt x="232" y="130"/>
                  </a:lnTo>
                  <a:lnTo>
                    <a:pt x="220" y="128"/>
                  </a:lnTo>
                  <a:lnTo>
                    <a:pt x="220" y="128"/>
                  </a:lnTo>
                  <a:lnTo>
                    <a:pt x="204" y="130"/>
                  </a:lnTo>
                  <a:lnTo>
                    <a:pt x="192" y="136"/>
                  </a:lnTo>
                  <a:lnTo>
                    <a:pt x="184" y="144"/>
                  </a:lnTo>
                  <a:lnTo>
                    <a:pt x="178" y="156"/>
                  </a:lnTo>
                  <a:lnTo>
                    <a:pt x="174" y="168"/>
                  </a:lnTo>
                  <a:lnTo>
                    <a:pt x="170" y="182"/>
                  </a:lnTo>
                  <a:lnTo>
                    <a:pt x="170" y="212"/>
                  </a:lnTo>
                  <a:lnTo>
                    <a:pt x="170" y="490"/>
                  </a:lnTo>
                  <a:lnTo>
                    <a:pt x="0" y="490"/>
                  </a:lnTo>
                  <a:lnTo>
                    <a:pt x="0" y="10"/>
                  </a:lnTo>
                  <a:close/>
                </a:path>
              </a:pathLst>
            </a:custGeom>
            <a:solidFill>
              <a:srgbClr val="6DB43F"/>
            </a:solidFill>
            <a:ln w="9525">
              <a:noFill/>
              <a:round/>
              <a:headEnd/>
              <a:tailEnd/>
            </a:ln>
          </p:spPr>
          <p:txBody>
            <a:bodyPr/>
            <a:lstStyle/>
            <a:p>
              <a:pPr algn="ctr">
                <a:defRPr/>
              </a:pPr>
              <a:endParaRPr lang="en-US"/>
            </a:p>
          </p:txBody>
        </p:sp>
        <p:sp>
          <p:nvSpPr>
            <p:cNvPr id="13" name="Freeform 41"/>
            <p:cNvSpPr>
              <a:spLocks noEditPoints="1"/>
            </p:cNvSpPr>
            <p:nvPr userDrawn="1"/>
          </p:nvSpPr>
          <p:spPr bwMode="black">
            <a:xfrm>
              <a:off x="1741" y="605"/>
              <a:ext cx="129" cy="139"/>
            </a:xfrm>
            <a:custGeom>
              <a:avLst/>
              <a:gdLst/>
              <a:ahLst/>
              <a:cxnLst>
                <a:cxn ang="0">
                  <a:pos x="298" y="458"/>
                </a:cxn>
                <a:cxn ang="0">
                  <a:pos x="282" y="444"/>
                </a:cxn>
                <a:cxn ang="0">
                  <a:pos x="234" y="482"/>
                </a:cxn>
                <a:cxn ang="0">
                  <a:pos x="176" y="500"/>
                </a:cxn>
                <a:cxn ang="0">
                  <a:pos x="124" y="498"/>
                </a:cxn>
                <a:cxn ang="0">
                  <a:pos x="82" y="486"/>
                </a:cxn>
                <a:cxn ang="0">
                  <a:pos x="46" y="464"/>
                </a:cxn>
                <a:cxn ang="0">
                  <a:pos x="20" y="432"/>
                </a:cxn>
                <a:cxn ang="0">
                  <a:pos x="4" y="388"/>
                </a:cxn>
                <a:cxn ang="0">
                  <a:pos x="0" y="356"/>
                </a:cxn>
                <a:cxn ang="0">
                  <a:pos x="6" y="314"/>
                </a:cxn>
                <a:cxn ang="0">
                  <a:pos x="36" y="260"/>
                </a:cxn>
                <a:cxn ang="0">
                  <a:pos x="92" y="216"/>
                </a:cxn>
                <a:cxn ang="0">
                  <a:pos x="158" y="194"/>
                </a:cxn>
                <a:cxn ang="0">
                  <a:pos x="288" y="176"/>
                </a:cxn>
                <a:cxn ang="0">
                  <a:pos x="288" y="158"/>
                </a:cxn>
                <a:cxn ang="0">
                  <a:pos x="278" y="126"/>
                </a:cxn>
                <a:cxn ang="0">
                  <a:pos x="250" y="114"/>
                </a:cxn>
                <a:cxn ang="0">
                  <a:pos x="224" y="114"/>
                </a:cxn>
                <a:cxn ang="0">
                  <a:pos x="192" y="124"/>
                </a:cxn>
                <a:cxn ang="0">
                  <a:pos x="172" y="152"/>
                </a:cxn>
                <a:cxn ang="0">
                  <a:pos x="14" y="150"/>
                </a:cxn>
                <a:cxn ang="0">
                  <a:pos x="36" y="92"/>
                </a:cxn>
                <a:cxn ang="0">
                  <a:pos x="70" y="50"/>
                </a:cxn>
                <a:cxn ang="0">
                  <a:pos x="116" y="22"/>
                </a:cxn>
                <a:cxn ang="0">
                  <a:pos x="168" y="6"/>
                </a:cxn>
                <a:cxn ang="0">
                  <a:pos x="242" y="0"/>
                </a:cxn>
                <a:cxn ang="0">
                  <a:pos x="324" y="8"/>
                </a:cxn>
                <a:cxn ang="0">
                  <a:pos x="384" y="30"/>
                </a:cxn>
                <a:cxn ang="0">
                  <a:pos x="412" y="50"/>
                </a:cxn>
                <a:cxn ang="0">
                  <a:pos x="434" y="78"/>
                </a:cxn>
                <a:cxn ang="0">
                  <a:pos x="452" y="142"/>
                </a:cxn>
                <a:cxn ang="0">
                  <a:pos x="452" y="386"/>
                </a:cxn>
                <a:cxn ang="0">
                  <a:pos x="454" y="438"/>
                </a:cxn>
                <a:cxn ang="0">
                  <a:pos x="302" y="490"/>
                </a:cxn>
                <a:cxn ang="0">
                  <a:pos x="272" y="268"/>
                </a:cxn>
                <a:cxn ang="0">
                  <a:pos x="218" y="284"/>
                </a:cxn>
                <a:cxn ang="0">
                  <a:pos x="190" y="306"/>
                </a:cxn>
                <a:cxn ang="0">
                  <a:pos x="178" y="332"/>
                </a:cxn>
                <a:cxn ang="0">
                  <a:pos x="178" y="354"/>
                </a:cxn>
                <a:cxn ang="0">
                  <a:pos x="190" y="376"/>
                </a:cxn>
                <a:cxn ang="0">
                  <a:pos x="212" y="386"/>
                </a:cxn>
                <a:cxn ang="0">
                  <a:pos x="234" y="386"/>
                </a:cxn>
                <a:cxn ang="0">
                  <a:pos x="260" y="378"/>
                </a:cxn>
                <a:cxn ang="0">
                  <a:pos x="280" y="350"/>
                </a:cxn>
                <a:cxn ang="0">
                  <a:pos x="288" y="274"/>
                </a:cxn>
              </a:cxnLst>
              <a:rect l="0" t="0" r="r" b="b"/>
              <a:pathLst>
                <a:path w="466" h="500">
                  <a:moveTo>
                    <a:pt x="302" y="490"/>
                  </a:moveTo>
                  <a:lnTo>
                    <a:pt x="302" y="490"/>
                  </a:lnTo>
                  <a:lnTo>
                    <a:pt x="298" y="458"/>
                  </a:lnTo>
                  <a:lnTo>
                    <a:pt x="296" y="424"/>
                  </a:lnTo>
                  <a:lnTo>
                    <a:pt x="296" y="424"/>
                  </a:lnTo>
                  <a:lnTo>
                    <a:pt x="282" y="444"/>
                  </a:lnTo>
                  <a:lnTo>
                    <a:pt x="268" y="460"/>
                  </a:lnTo>
                  <a:lnTo>
                    <a:pt x="252" y="472"/>
                  </a:lnTo>
                  <a:lnTo>
                    <a:pt x="234" y="482"/>
                  </a:lnTo>
                  <a:lnTo>
                    <a:pt x="216" y="490"/>
                  </a:lnTo>
                  <a:lnTo>
                    <a:pt x="196" y="496"/>
                  </a:lnTo>
                  <a:lnTo>
                    <a:pt x="176" y="500"/>
                  </a:lnTo>
                  <a:lnTo>
                    <a:pt x="154" y="500"/>
                  </a:lnTo>
                  <a:lnTo>
                    <a:pt x="154" y="500"/>
                  </a:lnTo>
                  <a:lnTo>
                    <a:pt x="124" y="498"/>
                  </a:lnTo>
                  <a:lnTo>
                    <a:pt x="108" y="496"/>
                  </a:lnTo>
                  <a:lnTo>
                    <a:pt x="94" y="492"/>
                  </a:lnTo>
                  <a:lnTo>
                    <a:pt x="82" y="486"/>
                  </a:lnTo>
                  <a:lnTo>
                    <a:pt x="70" y="480"/>
                  </a:lnTo>
                  <a:lnTo>
                    <a:pt x="58" y="472"/>
                  </a:lnTo>
                  <a:lnTo>
                    <a:pt x="46" y="464"/>
                  </a:lnTo>
                  <a:lnTo>
                    <a:pt x="36" y="454"/>
                  </a:lnTo>
                  <a:lnTo>
                    <a:pt x="28" y="444"/>
                  </a:lnTo>
                  <a:lnTo>
                    <a:pt x="20" y="432"/>
                  </a:lnTo>
                  <a:lnTo>
                    <a:pt x="12" y="418"/>
                  </a:lnTo>
                  <a:lnTo>
                    <a:pt x="8" y="404"/>
                  </a:lnTo>
                  <a:lnTo>
                    <a:pt x="4" y="388"/>
                  </a:lnTo>
                  <a:lnTo>
                    <a:pt x="2" y="372"/>
                  </a:lnTo>
                  <a:lnTo>
                    <a:pt x="0" y="356"/>
                  </a:lnTo>
                  <a:lnTo>
                    <a:pt x="0" y="356"/>
                  </a:lnTo>
                  <a:lnTo>
                    <a:pt x="2" y="342"/>
                  </a:lnTo>
                  <a:lnTo>
                    <a:pt x="2" y="328"/>
                  </a:lnTo>
                  <a:lnTo>
                    <a:pt x="6" y="314"/>
                  </a:lnTo>
                  <a:lnTo>
                    <a:pt x="10" y="302"/>
                  </a:lnTo>
                  <a:lnTo>
                    <a:pt x="20" y="280"/>
                  </a:lnTo>
                  <a:lnTo>
                    <a:pt x="36" y="260"/>
                  </a:lnTo>
                  <a:lnTo>
                    <a:pt x="52" y="242"/>
                  </a:lnTo>
                  <a:lnTo>
                    <a:pt x="72" y="228"/>
                  </a:lnTo>
                  <a:lnTo>
                    <a:pt x="92" y="216"/>
                  </a:lnTo>
                  <a:lnTo>
                    <a:pt x="116" y="208"/>
                  </a:lnTo>
                  <a:lnTo>
                    <a:pt x="116" y="208"/>
                  </a:lnTo>
                  <a:lnTo>
                    <a:pt x="158" y="194"/>
                  </a:lnTo>
                  <a:lnTo>
                    <a:pt x="200" y="186"/>
                  </a:lnTo>
                  <a:lnTo>
                    <a:pt x="244" y="180"/>
                  </a:lnTo>
                  <a:lnTo>
                    <a:pt x="288" y="176"/>
                  </a:lnTo>
                  <a:lnTo>
                    <a:pt x="288" y="174"/>
                  </a:lnTo>
                  <a:lnTo>
                    <a:pt x="288" y="174"/>
                  </a:lnTo>
                  <a:lnTo>
                    <a:pt x="288" y="158"/>
                  </a:lnTo>
                  <a:lnTo>
                    <a:pt x="286" y="146"/>
                  </a:lnTo>
                  <a:lnTo>
                    <a:pt x="282" y="136"/>
                  </a:lnTo>
                  <a:lnTo>
                    <a:pt x="278" y="126"/>
                  </a:lnTo>
                  <a:lnTo>
                    <a:pt x="270" y="120"/>
                  </a:lnTo>
                  <a:lnTo>
                    <a:pt x="262" y="116"/>
                  </a:lnTo>
                  <a:lnTo>
                    <a:pt x="250" y="114"/>
                  </a:lnTo>
                  <a:lnTo>
                    <a:pt x="236" y="112"/>
                  </a:lnTo>
                  <a:lnTo>
                    <a:pt x="236" y="112"/>
                  </a:lnTo>
                  <a:lnTo>
                    <a:pt x="224" y="114"/>
                  </a:lnTo>
                  <a:lnTo>
                    <a:pt x="212" y="116"/>
                  </a:lnTo>
                  <a:lnTo>
                    <a:pt x="202" y="120"/>
                  </a:lnTo>
                  <a:lnTo>
                    <a:pt x="192" y="124"/>
                  </a:lnTo>
                  <a:lnTo>
                    <a:pt x="184" y="132"/>
                  </a:lnTo>
                  <a:lnTo>
                    <a:pt x="178" y="142"/>
                  </a:lnTo>
                  <a:lnTo>
                    <a:pt x="172" y="152"/>
                  </a:lnTo>
                  <a:lnTo>
                    <a:pt x="170" y="166"/>
                  </a:lnTo>
                  <a:lnTo>
                    <a:pt x="14" y="150"/>
                  </a:lnTo>
                  <a:lnTo>
                    <a:pt x="14" y="150"/>
                  </a:lnTo>
                  <a:lnTo>
                    <a:pt x="20" y="130"/>
                  </a:lnTo>
                  <a:lnTo>
                    <a:pt x="26" y="110"/>
                  </a:lnTo>
                  <a:lnTo>
                    <a:pt x="36" y="92"/>
                  </a:lnTo>
                  <a:lnTo>
                    <a:pt x="46" y="76"/>
                  </a:lnTo>
                  <a:lnTo>
                    <a:pt x="58" y="62"/>
                  </a:lnTo>
                  <a:lnTo>
                    <a:pt x="70" y="50"/>
                  </a:lnTo>
                  <a:lnTo>
                    <a:pt x="84" y="40"/>
                  </a:lnTo>
                  <a:lnTo>
                    <a:pt x="100" y="30"/>
                  </a:lnTo>
                  <a:lnTo>
                    <a:pt x="116" y="22"/>
                  </a:lnTo>
                  <a:lnTo>
                    <a:pt x="132" y="16"/>
                  </a:lnTo>
                  <a:lnTo>
                    <a:pt x="150" y="10"/>
                  </a:lnTo>
                  <a:lnTo>
                    <a:pt x="168" y="6"/>
                  </a:lnTo>
                  <a:lnTo>
                    <a:pt x="204" y="2"/>
                  </a:lnTo>
                  <a:lnTo>
                    <a:pt x="242" y="0"/>
                  </a:lnTo>
                  <a:lnTo>
                    <a:pt x="242" y="0"/>
                  </a:lnTo>
                  <a:lnTo>
                    <a:pt x="282" y="2"/>
                  </a:lnTo>
                  <a:lnTo>
                    <a:pt x="304" y="4"/>
                  </a:lnTo>
                  <a:lnTo>
                    <a:pt x="324" y="8"/>
                  </a:lnTo>
                  <a:lnTo>
                    <a:pt x="346" y="14"/>
                  </a:lnTo>
                  <a:lnTo>
                    <a:pt x="366" y="20"/>
                  </a:lnTo>
                  <a:lnTo>
                    <a:pt x="384" y="30"/>
                  </a:lnTo>
                  <a:lnTo>
                    <a:pt x="402" y="42"/>
                  </a:lnTo>
                  <a:lnTo>
                    <a:pt x="402" y="42"/>
                  </a:lnTo>
                  <a:lnTo>
                    <a:pt x="412" y="50"/>
                  </a:lnTo>
                  <a:lnTo>
                    <a:pt x="420" y="58"/>
                  </a:lnTo>
                  <a:lnTo>
                    <a:pt x="428" y="68"/>
                  </a:lnTo>
                  <a:lnTo>
                    <a:pt x="434" y="78"/>
                  </a:lnTo>
                  <a:lnTo>
                    <a:pt x="442" y="98"/>
                  </a:lnTo>
                  <a:lnTo>
                    <a:pt x="448" y="120"/>
                  </a:lnTo>
                  <a:lnTo>
                    <a:pt x="452" y="142"/>
                  </a:lnTo>
                  <a:lnTo>
                    <a:pt x="452" y="166"/>
                  </a:lnTo>
                  <a:lnTo>
                    <a:pt x="452" y="216"/>
                  </a:lnTo>
                  <a:lnTo>
                    <a:pt x="452" y="386"/>
                  </a:lnTo>
                  <a:lnTo>
                    <a:pt x="452" y="386"/>
                  </a:lnTo>
                  <a:lnTo>
                    <a:pt x="452" y="412"/>
                  </a:lnTo>
                  <a:lnTo>
                    <a:pt x="454" y="438"/>
                  </a:lnTo>
                  <a:lnTo>
                    <a:pt x="458" y="466"/>
                  </a:lnTo>
                  <a:lnTo>
                    <a:pt x="466" y="490"/>
                  </a:lnTo>
                  <a:lnTo>
                    <a:pt x="302" y="490"/>
                  </a:lnTo>
                  <a:close/>
                  <a:moveTo>
                    <a:pt x="288" y="266"/>
                  </a:moveTo>
                  <a:lnTo>
                    <a:pt x="288" y="266"/>
                  </a:lnTo>
                  <a:lnTo>
                    <a:pt x="272" y="268"/>
                  </a:lnTo>
                  <a:lnTo>
                    <a:pt x="254" y="272"/>
                  </a:lnTo>
                  <a:lnTo>
                    <a:pt x="234" y="276"/>
                  </a:lnTo>
                  <a:lnTo>
                    <a:pt x="218" y="284"/>
                  </a:lnTo>
                  <a:lnTo>
                    <a:pt x="202" y="294"/>
                  </a:lnTo>
                  <a:lnTo>
                    <a:pt x="196" y="300"/>
                  </a:lnTo>
                  <a:lnTo>
                    <a:pt x="190" y="306"/>
                  </a:lnTo>
                  <a:lnTo>
                    <a:pt x="184" y="314"/>
                  </a:lnTo>
                  <a:lnTo>
                    <a:pt x="180" y="322"/>
                  </a:lnTo>
                  <a:lnTo>
                    <a:pt x="178" y="332"/>
                  </a:lnTo>
                  <a:lnTo>
                    <a:pt x="178" y="342"/>
                  </a:lnTo>
                  <a:lnTo>
                    <a:pt x="178" y="342"/>
                  </a:lnTo>
                  <a:lnTo>
                    <a:pt x="178" y="354"/>
                  </a:lnTo>
                  <a:lnTo>
                    <a:pt x="182" y="362"/>
                  </a:lnTo>
                  <a:lnTo>
                    <a:pt x="186" y="370"/>
                  </a:lnTo>
                  <a:lnTo>
                    <a:pt x="190" y="376"/>
                  </a:lnTo>
                  <a:lnTo>
                    <a:pt x="196" y="382"/>
                  </a:lnTo>
                  <a:lnTo>
                    <a:pt x="204" y="384"/>
                  </a:lnTo>
                  <a:lnTo>
                    <a:pt x="212" y="386"/>
                  </a:lnTo>
                  <a:lnTo>
                    <a:pt x="222" y="388"/>
                  </a:lnTo>
                  <a:lnTo>
                    <a:pt x="222" y="388"/>
                  </a:lnTo>
                  <a:lnTo>
                    <a:pt x="234" y="386"/>
                  </a:lnTo>
                  <a:lnTo>
                    <a:pt x="244" y="384"/>
                  </a:lnTo>
                  <a:lnTo>
                    <a:pt x="252" y="382"/>
                  </a:lnTo>
                  <a:lnTo>
                    <a:pt x="260" y="378"/>
                  </a:lnTo>
                  <a:lnTo>
                    <a:pt x="266" y="372"/>
                  </a:lnTo>
                  <a:lnTo>
                    <a:pt x="272" y="366"/>
                  </a:lnTo>
                  <a:lnTo>
                    <a:pt x="280" y="350"/>
                  </a:lnTo>
                  <a:lnTo>
                    <a:pt x="284" y="334"/>
                  </a:lnTo>
                  <a:lnTo>
                    <a:pt x="286" y="314"/>
                  </a:lnTo>
                  <a:lnTo>
                    <a:pt x="288" y="274"/>
                  </a:lnTo>
                  <a:lnTo>
                    <a:pt x="288" y="266"/>
                  </a:lnTo>
                  <a:close/>
                </a:path>
              </a:pathLst>
            </a:custGeom>
            <a:solidFill>
              <a:srgbClr val="6DB43F"/>
            </a:solidFill>
            <a:ln w="9525">
              <a:noFill/>
              <a:round/>
              <a:headEnd/>
              <a:tailEnd/>
            </a:ln>
          </p:spPr>
          <p:txBody>
            <a:bodyPr/>
            <a:lstStyle/>
            <a:p>
              <a:pPr algn="ctr">
                <a:defRPr/>
              </a:pPr>
              <a:endParaRPr lang="en-US"/>
            </a:p>
          </p:txBody>
        </p:sp>
        <p:sp>
          <p:nvSpPr>
            <p:cNvPr id="14" name="Freeform 42"/>
            <p:cNvSpPr>
              <a:spLocks/>
            </p:cNvSpPr>
            <p:nvPr userDrawn="1"/>
          </p:nvSpPr>
          <p:spPr bwMode="black">
            <a:xfrm>
              <a:off x="1888" y="605"/>
              <a:ext cx="118" cy="136"/>
            </a:xfrm>
            <a:custGeom>
              <a:avLst/>
              <a:gdLst/>
              <a:ahLst/>
              <a:cxnLst>
                <a:cxn ang="0">
                  <a:pos x="0" y="10"/>
                </a:cxn>
                <a:cxn ang="0">
                  <a:pos x="160" y="10"/>
                </a:cxn>
                <a:cxn ang="0">
                  <a:pos x="160" y="78"/>
                </a:cxn>
                <a:cxn ang="0">
                  <a:pos x="162" y="78"/>
                </a:cxn>
                <a:cxn ang="0">
                  <a:pos x="162" y="78"/>
                </a:cxn>
                <a:cxn ang="0">
                  <a:pos x="170" y="58"/>
                </a:cxn>
                <a:cxn ang="0">
                  <a:pos x="182" y="42"/>
                </a:cxn>
                <a:cxn ang="0">
                  <a:pos x="196" y="28"/>
                </a:cxn>
                <a:cxn ang="0">
                  <a:pos x="212" y="18"/>
                </a:cxn>
                <a:cxn ang="0">
                  <a:pos x="228" y="10"/>
                </a:cxn>
                <a:cxn ang="0">
                  <a:pos x="246" y="4"/>
                </a:cxn>
                <a:cxn ang="0">
                  <a:pos x="266" y="0"/>
                </a:cxn>
                <a:cxn ang="0">
                  <a:pos x="286" y="0"/>
                </a:cxn>
                <a:cxn ang="0">
                  <a:pos x="286" y="0"/>
                </a:cxn>
                <a:cxn ang="0">
                  <a:pos x="302" y="0"/>
                </a:cxn>
                <a:cxn ang="0">
                  <a:pos x="318" y="2"/>
                </a:cxn>
                <a:cxn ang="0">
                  <a:pos x="334" y="6"/>
                </a:cxn>
                <a:cxn ang="0">
                  <a:pos x="348" y="10"/>
                </a:cxn>
                <a:cxn ang="0">
                  <a:pos x="364" y="18"/>
                </a:cxn>
                <a:cxn ang="0">
                  <a:pos x="376" y="26"/>
                </a:cxn>
                <a:cxn ang="0">
                  <a:pos x="390" y="36"/>
                </a:cxn>
                <a:cxn ang="0">
                  <a:pos x="400" y="50"/>
                </a:cxn>
                <a:cxn ang="0">
                  <a:pos x="400" y="50"/>
                </a:cxn>
                <a:cxn ang="0">
                  <a:pos x="408" y="66"/>
                </a:cxn>
                <a:cxn ang="0">
                  <a:pos x="416" y="82"/>
                </a:cxn>
                <a:cxn ang="0">
                  <a:pos x="420" y="100"/>
                </a:cxn>
                <a:cxn ang="0">
                  <a:pos x="424" y="118"/>
                </a:cxn>
                <a:cxn ang="0">
                  <a:pos x="426" y="156"/>
                </a:cxn>
                <a:cxn ang="0">
                  <a:pos x="428" y="194"/>
                </a:cxn>
                <a:cxn ang="0">
                  <a:pos x="428" y="490"/>
                </a:cxn>
                <a:cxn ang="0">
                  <a:pos x="258" y="490"/>
                </a:cxn>
                <a:cxn ang="0">
                  <a:pos x="258" y="198"/>
                </a:cxn>
                <a:cxn ang="0">
                  <a:pos x="258" y="198"/>
                </a:cxn>
                <a:cxn ang="0">
                  <a:pos x="258" y="176"/>
                </a:cxn>
                <a:cxn ang="0">
                  <a:pos x="256" y="164"/>
                </a:cxn>
                <a:cxn ang="0">
                  <a:pos x="254" y="152"/>
                </a:cxn>
                <a:cxn ang="0">
                  <a:pos x="248" y="144"/>
                </a:cxn>
                <a:cxn ang="0">
                  <a:pos x="242" y="136"/>
                </a:cxn>
                <a:cxn ang="0">
                  <a:pos x="232" y="130"/>
                </a:cxn>
                <a:cxn ang="0">
                  <a:pos x="220" y="128"/>
                </a:cxn>
                <a:cxn ang="0">
                  <a:pos x="220" y="128"/>
                </a:cxn>
                <a:cxn ang="0">
                  <a:pos x="206" y="130"/>
                </a:cxn>
                <a:cxn ang="0">
                  <a:pos x="192" y="136"/>
                </a:cxn>
                <a:cxn ang="0">
                  <a:pos x="184" y="144"/>
                </a:cxn>
                <a:cxn ang="0">
                  <a:pos x="178" y="156"/>
                </a:cxn>
                <a:cxn ang="0">
                  <a:pos x="174" y="168"/>
                </a:cxn>
                <a:cxn ang="0">
                  <a:pos x="170" y="182"/>
                </a:cxn>
                <a:cxn ang="0">
                  <a:pos x="170" y="212"/>
                </a:cxn>
                <a:cxn ang="0">
                  <a:pos x="170" y="490"/>
                </a:cxn>
                <a:cxn ang="0">
                  <a:pos x="0" y="490"/>
                </a:cxn>
                <a:cxn ang="0">
                  <a:pos x="0" y="10"/>
                </a:cxn>
              </a:cxnLst>
              <a:rect l="0" t="0" r="r" b="b"/>
              <a:pathLst>
                <a:path w="428" h="490">
                  <a:moveTo>
                    <a:pt x="0" y="10"/>
                  </a:moveTo>
                  <a:lnTo>
                    <a:pt x="160" y="10"/>
                  </a:lnTo>
                  <a:lnTo>
                    <a:pt x="160" y="78"/>
                  </a:lnTo>
                  <a:lnTo>
                    <a:pt x="162" y="78"/>
                  </a:lnTo>
                  <a:lnTo>
                    <a:pt x="162" y="78"/>
                  </a:lnTo>
                  <a:lnTo>
                    <a:pt x="170" y="58"/>
                  </a:lnTo>
                  <a:lnTo>
                    <a:pt x="182" y="42"/>
                  </a:lnTo>
                  <a:lnTo>
                    <a:pt x="196" y="28"/>
                  </a:lnTo>
                  <a:lnTo>
                    <a:pt x="212" y="18"/>
                  </a:lnTo>
                  <a:lnTo>
                    <a:pt x="228" y="10"/>
                  </a:lnTo>
                  <a:lnTo>
                    <a:pt x="246" y="4"/>
                  </a:lnTo>
                  <a:lnTo>
                    <a:pt x="266" y="0"/>
                  </a:lnTo>
                  <a:lnTo>
                    <a:pt x="286" y="0"/>
                  </a:lnTo>
                  <a:lnTo>
                    <a:pt x="286" y="0"/>
                  </a:lnTo>
                  <a:lnTo>
                    <a:pt x="302" y="0"/>
                  </a:lnTo>
                  <a:lnTo>
                    <a:pt x="318" y="2"/>
                  </a:lnTo>
                  <a:lnTo>
                    <a:pt x="334" y="6"/>
                  </a:lnTo>
                  <a:lnTo>
                    <a:pt x="348" y="10"/>
                  </a:lnTo>
                  <a:lnTo>
                    <a:pt x="364" y="18"/>
                  </a:lnTo>
                  <a:lnTo>
                    <a:pt x="376" y="26"/>
                  </a:lnTo>
                  <a:lnTo>
                    <a:pt x="390" y="36"/>
                  </a:lnTo>
                  <a:lnTo>
                    <a:pt x="400" y="50"/>
                  </a:lnTo>
                  <a:lnTo>
                    <a:pt x="400" y="50"/>
                  </a:lnTo>
                  <a:lnTo>
                    <a:pt x="408" y="66"/>
                  </a:lnTo>
                  <a:lnTo>
                    <a:pt x="416" y="82"/>
                  </a:lnTo>
                  <a:lnTo>
                    <a:pt x="420" y="100"/>
                  </a:lnTo>
                  <a:lnTo>
                    <a:pt x="424" y="118"/>
                  </a:lnTo>
                  <a:lnTo>
                    <a:pt x="426" y="156"/>
                  </a:lnTo>
                  <a:lnTo>
                    <a:pt x="428" y="194"/>
                  </a:lnTo>
                  <a:lnTo>
                    <a:pt x="428" y="490"/>
                  </a:lnTo>
                  <a:lnTo>
                    <a:pt x="258" y="490"/>
                  </a:lnTo>
                  <a:lnTo>
                    <a:pt x="258" y="198"/>
                  </a:lnTo>
                  <a:lnTo>
                    <a:pt x="258" y="198"/>
                  </a:lnTo>
                  <a:lnTo>
                    <a:pt x="258" y="176"/>
                  </a:lnTo>
                  <a:lnTo>
                    <a:pt x="256" y="164"/>
                  </a:lnTo>
                  <a:lnTo>
                    <a:pt x="254" y="152"/>
                  </a:lnTo>
                  <a:lnTo>
                    <a:pt x="248" y="144"/>
                  </a:lnTo>
                  <a:lnTo>
                    <a:pt x="242" y="136"/>
                  </a:lnTo>
                  <a:lnTo>
                    <a:pt x="232" y="130"/>
                  </a:lnTo>
                  <a:lnTo>
                    <a:pt x="220" y="128"/>
                  </a:lnTo>
                  <a:lnTo>
                    <a:pt x="220" y="128"/>
                  </a:lnTo>
                  <a:lnTo>
                    <a:pt x="206" y="130"/>
                  </a:lnTo>
                  <a:lnTo>
                    <a:pt x="192" y="136"/>
                  </a:lnTo>
                  <a:lnTo>
                    <a:pt x="184" y="144"/>
                  </a:lnTo>
                  <a:lnTo>
                    <a:pt x="178" y="156"/>
                  </a:lnTo>
                  <a:lnTo>
                    <a:pt x="174" y="168"/>
                  </a:lnTo>
                  <a:lnTo>
                    <a:pt x="170" y="182"/>
                  </a:lnTo>
                  <a:lnTo>
                    <a:pt x="170" y="212"/>
                  </a:lnTo>
                  <a:lnTo>
                    <a:pt x="170" y="490"/>
                  </a:lnTo>
                  <a:lnTo>
                    <a:pt x="0" y="490"/>
                  </a:lnTo>
                  <a:lnTo>
                    <a:pt x="0" y="10"/>
                  </a:lnTo>
                  <a:close/>
                </a:path>
              </a:pathLst>
            </a:custGeom>
            <a:solidFill>
              <a:srgbClr val="6DB43F"/>
            </a:solidFill>
            <a:ln w="9525">
              <a:noFill/>
              <a:round/>
              <a:headEnd/>
              <a:tailEnd/>
            </a:ln>
          </p:spPr>
          <p:txBody>
            <a:bodyPr/>
            <a:lstStyle/>
            <a:p>
              <a:pPr algn="ctr">
                <a:defRPr/>
              </a:pPr>
              <a:endParaRPr lang="en-US"/>
            </a:p>
          </p:txBody>
        </p:sp>
        <p:sp>
          <p:nvSpPr>
            <p:cNvPr id="15" name="Freeform 43"/>
            <p:cNvSpPr>
              <a:spLocks/>
            </p:cNvSpPr>
            <p:nvPr userDrawn="1"/>
          </p:nvSpPr>
          <p:spPr bwMode="black">
            <a:xfrm>
              <a:off x="2019" y="564"/>
              <a:ext cx="88" cy="180"/>
            </a:xfrm>
            <a:custGeom>
              <a:avLst/>
              <a:gdLst/>
              <a:ahLst/>
              <a:cxnLst>
                <a:cxn ang="0">
                  <a:pos x="232" y="160"/>
                </a:cxn>
                <a:cxn ang="0">
                  <a:pos x="320" y="160"/>
                </a:cxn>
                <a:cxn ang="0">
                  <a:pos x="320" y="282"/>
                </a:cxn>
                <a:cxn ang="0">
                  <a:pos x="234" y="282"/>
                </a:cxn>
                <a:cxn ang="0">
                  <a:pos x="234" y="448"/>
                </a:cxn>
                <a:cxn ang="0">
                  <a:pos x="234" y="448"/>
                </a:cxn>
                <a:cxn ang="0">
                  <a:pos x="234" y="472"/>
                </a:cxn>
                <a:cxn ang="0">
                  <a:pos x="234" y="482"/>
                </a:cxn>
                <a:cxn ang="0">
                  <a:pos x="238" y="492"/>
                </a:cxn>
                <a:cxn ang="0">
                  <a:pos x="242" y="500"/>
                </a:cxn>
                <a:cxn ang="0">
                  <a:pos x="248" y="504"/>
                </a:cxn>
                <a:cxn ang="0">
                  <a:pos x="258" y="508"/>
                </a:cxn>
                <a:cxn ang="0">
                  <a:pos x="270" y="510"/>
                </a:cxn>
                <a:cxn ang="0">
                  <a:pos x="270" y="510"/>
                </a:cxn>
                <a:cxn ang="0">
                  <a:pos x="282" y="510"/>
                </a:cxn>
                <a:cxn ang="0">
                  <a:pos x="296" y="508"/>
                </a:cxn>
                <a:cxn ang="0">
                  <a:pos x="320" y="502"/>
                </a:cxn>
                <a:cxn ang="0">
                  <a:pos x="320" y="636"/>
                </a:cxn>
                <a:cxn ang="0">
                  <a:pos x="320" y="636"/>
                </a:cxn>
                <a:cxn ang="0">
                  <a:pos x="288" y="644"/>
                </a:cxn>
                <a:cxn ang="0">
                  <a:pos x="254" y="648"/>
                </a:cxn>
                <a:cxn ang="0">
                  <a:pos x="224" y="652"/>
                </a:cxn>
                <a:cxn ang="0">
                  <a:pos x="202" y="652"/>
                </a:cxn>
                <a:cxn ang="0">
                  <a:pos x="202" y="652"/>
                </a:cxn>
                <a:cxn ang="0">
                  <a:pos x="188" y="652"/>
                </a:cxn>
                <a:cxn ang="0">
                  <a:pos x="174" y="650"/>
                </a:cxn>
                <a:cxn ang="0">
                  <a:pos x="160" y="646"/>
                </a:cxn>
                <a:cxn ang="0">
                  <a:pos x="146" y="640"/>
                </a:cxn>
                <a:cxn ang="0">
                  <a:pos x="132" y="632"/>
                </a:cxn>
                <a:cxn ang="0">
                  <a:pos x="120" y="624"/>
                </a:cxn>
                <a:cxn ang="0">
                  <a:pos x="108" y="614"/>
                </a:cxn>
                <a:cxn ang="0">
                  <a:pos x="96" y="602"/>
                </a:cxn>
                <a:cxn ang="0">
                  <a:pos x="96" y="602"/>
                </a:cxn>
                <a:cxn ang="0">
                  <a:pos x="86" y="586"/>
                </a:cxn>
                <a:cxn ang="0">
                  <a:pos x="78" y="570"/>
                </a:cxn>
                <a:cxn ang="0">
                  <a:pos x="72" y="554"/>
                </a:cxn>
                <a:cxn ang="0">
                  <a:pos x="68" y="538"/>
                </a:cxn>
                <a:cxn ang="0">
                  <a:pos x="66" y="520"/>
                </a:cxn>
                <a:cxn ang="0">
                  <a:pos x="64" y="502"/>
                </a:cxn>
                <a:cxn ang="0">
                  <a:pos x="64" y="464"/>
                </a:cxn>
                <a:cxn ang="0">
                  <a:pos x="64" y="282"/>
                </a:cxn>
                <a:cxn ang="0">
                  <a:pos x="0" y="282"/>
                </a:cxn>
                <a:cxn ang="0">
                  <a:pos x="0" y="160"/>
                </a:cxn>
                <a:cxn ang="0">
                  <a:pos x="72" y="160"/>
                </a:cxn>
                <a:cxn ang="0">
                  <a:pos x="74" y="62"/>
                </a:cxn>
                <a:cxn ang="0">
                  <a:pos x="232" y="0"/>
                </a:cxn>
                <a:cxn ang="0">
                  <a:pos x="232" y="160"/>
                </a:cxn>
              </a:cxnLst>
              <a:rect l="0" t="0" r="r" b="b"/>
              <a:pathLst>
                <a:path w="320" h="652">
                  <a:moveTo>
                    <a:pt x="232" y="160"/>
                  </a:moveTo>
                  <a:lnTo>
                    <a:pt x="320" y="160"/>
                  </a:lnTo>
                  <a:lnTo>
                    <a:pt x="320" y="282"/>
                  </a:lnTo>
                  <a:lnTo>
                    <a:pt x="234" y="282"/>
                  </a:lnTo>
                  <a:lnTo>
                    <a:pt x="234" y="448"/>
                  </a:lnTo>
                  <a:lnTo>
                    <a:pt x="234" y="448"/>
                  </a:lnTo>
                  <a:lnTo>
                    <a:pt x="234" y="472"/>
                  </a:lnTo>
                  <a:lnTo>
                    <a:pt x="234" y="482"/>
                  </a:lnTo>
                  <a:lnTo>
                    <a:pt x="238" y="492"/>
                  </a:lnTo>
                  <a:lnTo>
                    <a:pt x="242" y="500"/>
                  </a:lnTo>
                  <a:lnTo>
                    <a:pt x="248" y="504"/>
                  </a:lnTo>
                  <a:lnTo>
                    <a:pt x="258" y="508"/>
                  </a:lnTo>
                  <a:lnTo>
                    <a:pt x="270" y="510"/>
                  </a:lnTo>
                  <a:lnTo>
                    <a:pt x="270" y="510"/>
                  </a:lnTo>
                  <a:lnTo>
                    <a:pt x="282" y="510"/>
                  </a:lnTo>
                  <a:lnTo>
                    <a:pt x="296" y="508"/>
                  </a:lnTo>
                  <a:lnTo>
                    <a:pt x="320" y="502"/>
                  </a:lnTo>
                  <a:lnTo>
                    <a:pt x="320" y="636"/>
                  </a:lnTo>
                  <a:lnTo>
                    <a:pt x="320" y="636"/>
                  </a:lnTo>
                  <a:lnTo>
                    <a:pt x="288" y="644"/>
                  </a:lnTo>
                  <a:lnTo>
                    <a:pt x="254" y="648"/>
                  </a:lnTo>
                  <a:lnTo>
                    <a:pt x="224" y="652"/>
                  </a:lnTo>
                  <a:lnTo>
                    <a:pt x="202" y="652"/>
                  </a:lnTo>
                  <a:lnTo>
                    <a:pt x="202" y="652"/>
                  </a:lnTo>
                  <a:lnTo>
                    <a:pt x="188" y="652"/>
                  </a:lnTo>
                  <a:lnTo>
                    <a:pt x="174" y="650"/>
                  </a:lnTo>
                  <a:lnTo>
                    <a:pt x="160" y="646"/>
                  </a:lnTo>
                  <a:lnTo>
                    <a:pt x="146" y="640"/>
                  </a:lnTo>
                  <a:lnTo>
                    <a:pt x="132" y="632"/>
                  </a:lnTo>
                  <a:lnTo>
                    <a:pt x="120" y="624"/>
                  </a:lnTo>
                  <a:lnTo>
                    <a:pt x="108" y="614"/>
                  </a:lnTo>
                  <a:lnTo>
                    <a:pt x="96" y="602"/>
                  </a:lnTo>
                  <a:lnTo>
                    <a:pt x="96" y="602"/>
                  </a:lnTo>
                  <a:lnTo>
                    <a:pt x="86" y="586"/>
                  </a:lnTo>
                  <a:lnTo>
                    <a:pt x="78" y="570"/>
                  </a:lnTo>
                  <a:lnTo>
                    <a:pt x="72" y="554"/>
                  </a:lnTo>
                  <a:lnTo>
                    <a:pt x="68" y="538"/>
                  </a:lnTo>
                  <a:lnTo>
                    <a:pt x="66" y="520"/>
                  </a:lnTo>
                  <a:lnTo>
                    <a:pt x="64" y="502"/>
                  </a:lnTo>
                  <a:lnTo>
                    <a:pt x="64" y="464"/>
                  </a:lnTo>
                  <a:lnTo>
                    <a:pt x="64" y="282"/>
                  </a:lnTo>
                  <a:lnTo>
                    <a:pt x="0" y="282"/>
                  </a:lnTo>
                  <a:lnTo>
                    <a:pt x="0" y="160"/>
                  </a:lnTo>
                  <a:lnTo>
                    <a:pt x="72" y="160"/>
                  </a:lnTo>
                  <a:lnTo>
                    <a:pt x="74" y="62"/>
                  </a:lnTo>
                  <a:lnTo>
                    <a:pt x="232" y="0"/>
                  </a:lnTo>
                  <a:lnTo>
                    <a:pt x="232" y="160"/>
                  </a:lnTo>
                  <a:close/>
                </a:path>
              </a:pathLst>
            </a:custGeom>
            <a:solidFill>
              <a:srgbClr val="6DB43F"/>
            </a:solidFill>
            <a:ln w="9525">
              <a:noFill/>
              <a:round/>
              <a:headEnd/>
              <a:tailEnd/>
            </a:ln>
          </p:spPr>
          <p:txBody>
            <a:bodyPr/>
            <a:lstStyle/>
            <a:p>
              <a:pPr algn="ctr">
                <a:defRPr/>
              </a:pPr>
              <a:endParaRPr lang="en-US"/>
            </a:p>
          </p:txBody>
        </p:sp>
        <p:sp>
          <p:nvSpPr>
            <p:cNvPr id="16" name="Freeform 44"/>
            <p:cNvSpPr>
              <a:spLocks/>
            </p:cNvSpPr>
            <p:nvPr userDrawn="1"/>
          </p:nvSpPr>
          <p:spPr bwMode="black">
            <a:xfrm>
              <a:off x="1536" y="202"/>
              <a:ext cx="268" cy="267"/>
            </a:xfrm>
            <a:custGeom>
              <a:avLst/>
              <a:gdLst/>
              <a:ahLst/>
              <a:cxnLst>
                <a:cxn ang="0">
                  <a:pos x="238" y="728"/>
                </a:cxn>
                <a:cxn ang="0">
                  <a:pos x="238" y="0"/>
                </a:cxn>
                <a:cxn ang="0">
                  <a:pos x="0" y="0"/>
                </a:cxn>
                <a:cxn ang="0">
                  <a:pos x="0" y="964"/>
                </a:cxn>
                <a:cxn ang="0">
                  <a:pos x="970" y="964"/>
                </a:cxn>
                <a:cxn ang="0">
                  <a:pos x="970" y="728"/>
                </a:cxn>
                <a:cxn ang="0">
                  <a:pos x="238" y="728"/>
                </a:cxn>
                <a:cxn ang="0">
                  <a:pos x="238" y="728"/>
                </a:cxn>
              </a:cxnLst>
              <a:rect l="0" t="0" r="r" b="b"/>
              <a:pathLst>
                <a:path w="970" h="964">
                  <a:moveTo>
                    <a:pt x="238" y="728"/>
                  </a:moveTo>
                  <a:lnTo>
                    <a:pt x="238" y="0"/>
                  </a:lnTo>
                  <a:lnTo>
                    <a:pt x="0" y="0"/>
                  </a:lnTo>
                  <a:lnTo>
                    <a:pt x="0" y="964"/>
                  </a:lnTo>
                  <a:lnTo>
                    <a:pt x="970" y="964"/>
                  </a:lnTo>
                  <a:lnTo>
                    <a:pt x="970" y="728"/>
                  </a:lnTo>
                  <a:lnTo>
                    <a:pt x="238" y="728"/>
                  </a:lnTo>
                  <a:lnTo>
                    <a:pt x="238" y="728"/>
                  </a:lnTo>
                  <a:close/>
                </a:path>
              </a:pathLst>
            </a:custGeom>
            <a:solidFill>
              <a:srgbClr val="6DB43F"/>
            </a:solidFill>
            <a:ln w="9525">
              <a:noFill/>
              <a:round/>
              <a:headEnd/>
              <a:tailEnd/>
            </a:ln>
          </p:spPr>
          <p:txBody>
            <a:bodyPr/>
            <a:lstStyle/>
            <a:p>
              <a:pPr algn="ctr">
                <a:defRPr/>
              </a:pPr>
              <a:endParaRPr lang="en-US"/>
            </a:p>
          </p:txBody>
        </p:sp>
        <p:sp>
          <p:nvSpPr>
            <p:cNvPr id="17" name="Freeform 45"/>
            <p:cNvSpPr>
              <a:spLocks/>
            </p:cNvSpPr>
            <p:nvPr userDrawn="1"/>
          </p:nvSpPr>
          <p:spPr bwMode="black">
            <a:xfrm>
              <a:off x="1609" y="357"/>
              <a:ext cx="39" cy="39"/>
            </a:xfrm>
            <a:custGeom>
              <a:avLst/>
              <a:gdLst/>
              <a:ahLst/>
              <a:cxnLst>
                <a:cxn ang="0">
                  <a:pos x="0" y="0"/>
                </a:cxn>
                <a:cxn ang="0">
                  <a:pos x="0" y="18"/>
                </a:cxn>
                <a:cxn ang="0">
                  <a:pos x="0" y="18"/>
                </a:cxn>
                <a:cxn ang="0">
                  <a:pos x="22" y="24"/>
                </a:cxn>
                <a:cxn ang="0">
                  <a:pos x="44" y="32"/>
                </a:cxn>
                <a:cxn ang="0">
                  <a:pos x="64" y="44"/>
                </a:cxn>
                <a:cxn ang="0">
                  <a:pos x="80" y="60"/>
                </a:cxn>
                <a:cxn ang="0">
                  <a:pos x="96" y="76"/>
                </a:cxn>
                <a:cxn ang="0">
                  <a:pos x="108" y="96"/>
                </a:cxn>
                <a:cxn ang="0">
                  <a:pos x="118" y="116"/>
                </a:cxn>
                <a:cxn ang="0">
                  <a:pos x="124" y="140"/>
                </a:cxn>
                <a:cxn ang="0">
                  <a:pos x="142" y="140"/>
                </a:cxn>
                <a:cxn ang="0">
                  <a:pos x="142" y="140"/>
                </a:cxn>
                <a:cxn ang="0">
                  <a:pos x="134" y="114"/>
                </a:cxn>
                <a:cxn ang="0">
                  <a:pos x="124" y="88"/>
                </a:cxn>
                <a:cxn ang="0">
                  <a:pos x="110" y="66"/>
                </a:cxn>
                <a:cxn ang="0">
                  <a:pos x="94" y="46"/>
                </a:cxn>
                <a:cxn ang="0">
                  <a:pos x="74" y="30"/>
                </a:cxn>
                <a:cxn ang="0">
                  <a:pos x="50" y="16"/>
                </a:cxn>
                <a:cxn ang="0">
                  <a:pos x="26" y="6"/>
                </a:cxn>
                <a:cxn ang="0">
                  <a:pos x="0" y="0"/>
                </a:cxn>
                <a:cxn ang="0">
                  <a:pos x="0" y="0"/>
                </a:cxn>
              </a:cxnLst>
              <a:rect l="0" t="0" r="r" b="b"/>
              <a:pathLst>
                <a:path w="142" h="140">
                  <a:moveTo>
                    <a:pt x="0" y="0"/>
                  </a:moveTo>
                  <a:lnTo>
                    <a:pt x="0" y="18"/>
                  </a:lnTo>
                  <a:lnTo>
                    <a:pt x="0" y="18"/>
                  </a:lnTo>
                  <a:lnTo>
                    <a:pt x="22" y="24"/>
                  </a:lnTo>
                  <a:lnTo>
                    <a:pt x="44" y="32"/>
                  </a:lnTo>
                  <a:lnTo>
                    <a:pt x="64" y="44"/>
                  </a:lnTo>
                  <a:lnTo>
                    <a:pt x="80" y="60"/>
                  </a:lnTo>
                  <a:lnTo>
                    <a:pt x="96" y="76"/>
                  </a:lnTo>
                  <a:lnTo>
                    <a:pt x="108" y="96"/>
                  </a:lnTo>
                  <a:lnTo>
                    <a:pt x="118" y="116"/>
                  </a:lnTo>
                  <a:lnTo>
                    <a:pt x="124" y="140"/>
                  </a:lnTo>
                  <a:lnTo>
                    <a:pt x="142" y="140"/>
                  </a:lnTo>
                  <a:lnTo>
                    <a:pt x="142" y="140"/>
                  </a:lnTo>
                  <a:lnTo>
                    <a:pt x="134" y="114"/>
                  </a:lnTo>
                  <a:lnTo>
                    <a:pt x="124" y="88"/>
                  </a:lnTo>
                  <a:lnTo>
                    <a:pt x="110" y="66"/>
                  </a:lnTo>
                  <a:lnTo>
                    <a:pt x="94" y="46"/>
                  </a:lnTo>
                  <a:lnTo>
                    <a:pt x="74" y="30"/>
                  </a:lnTo>
                  <a:lnTo>
                    <a:pt x="50" y="16"/>
                  </a:lnTo>
                  <a:lnTo>
                    <a:pt x="26" y="6"/>
                  </a:lnTo>
                  <a:lnTo>
                    <a:pt x="0" y="0"/>
                  </a:lnTo>
                  <a:lnTo>
                    <a:pt x="0" y="0"/>
                  </a:lnTo>
                  <a:close/>
                </a:path>
              </a:pathLst>
            </a:custGeom>
            <a:solidFill>
              <a:srgbClr val="00ADEF"/>
            </a:solidFill>
            <a:ln w="9525">
              <a:noFill/>
              <a:round/>
              <a:headEnd/>
              <a:tailEnd/>
            </a:ln>
          </p:spPr>
          <p:txBody>
            <a:bodyPr/>
            <a:lstStyle/>
            <a:p>
              <a:pPr algn="ctr">
                <a:defRPr/>
              </a:pPr>
              <a:endParaRPr lang="en-US"/>
            </a:p>
          </p:txBody>
        </p:sp>
        <p:sp>
          <p:nvSpPr>
            <p:cNvPr id="18" name="Freeform 46"/>
            <p:cNvSpPr>
              <a:spLocks/>
            </p:cNvSpPr>
            <p:nvPr userDrawn="1"/>
          </p:nvSpPr>
          <p:spPr bwMode="black">
            <a:xfrm>
              <a:off x="1609" y="308"/>
              <a:ext cx="88" cy="88"/>
            </a:xfrm>
            <a:custGeom>
              <a:avLst/>
              <a:gdLst/>
              <a:ahLst/>
              <a:cxnLst>
                <a:cxn ang="0">
                  <a:pos x="0" y="0"/>
                </a:cxn>
                <a:cxn ang="0">
                  <a:pos x="0" y="52"/>
                </a:cxn>
                <a:cxn ang="0">
                  <a:pos x="0" y="52"/>
                </a:cxn>
                <a:cxn ang="0">
                  <a:pos x="26" y="56"/>
                </a:cxn>
                <a:cxn ang="0">
                  <a:pos x="52" y="60"/>
                </a:cxn>
                <a:cxn ang="0">
                  <a:pos x="76" y="68"/>
                </a:cxn>
                <a:cxn ang="0">
                  <a:pos x="100" y="78"/>
                </a:cxn>
                <a:cxn ang="0">
                  <a:pos x="122" y="90"/>
                </a:cxn>
                <a:cxn ang="0">
                  <a:pos x="142" y="104"/>
                </a:cxn>
                <a:cxn ang="0">
                  <a:pos x="162" y="118"/>
                </a:cxn>
                <a:cxn ang="0">
                  <a:pos x="182" y="136"/>
                </a:cxn>
                <a:cxn ang="0">
                  <a:pos x="198" y="154"/>
                </a:cxn>
                <a:cxn ang="0">
                  <a:pos x="214" y="174"/>
                </a:cxn>
                <a:cxn ang="0">
                  <a:pos x="228" y="194"/>
                </a:cxn>
                <a:cxn ang="0">
                  <a:pos x="238" y="216"/>
                </a:cxn>
                <a:cxn ang="0">
                  <a:pos x="248" y="240"/>
                </a:cxn>
                <a:cxn ang="0">
                  <a:pos x="256" y="264"/>
                </a:cxn>
                <a:cxn ang="0">
                  <a:pos x="262" y="290"/>
                </a:cxn>
                <a:cxn ang="0">
                  <a:pos x="266" y="316"/>
                </a:cxn>
                <a:cxn ang="0">
                  <a:pos x="320" y="316"/>
                </a:cxn>
                <a:cxn ang="0">
                  <a:pos x="320" y="316"/>
                </a:cxn>
                <a:cxn ang="0">
                  <a:pos x="316" y="284"/>
                </a:cxn>
                <a:cxn ang="0">
                  <a:pos x="308" y="254"/>
                </a:cxn>
                <a:cxn ang="0">
                  <a:pos x="300" y="224"/>
                </a:cxn>
                <a:cxn ang="0">
                  <a:pos x="288" y="196"/>
                </a:cxn>
                <a:cxn ang="0">
                  <a:pos x="274" y="168"/>
                </a:cxn>
                <a:cxn ang="0">
                  <a:pos x="258" y="144"/>
                </a:cxn>
                <a:cxn ang="0">
                  <a:pos x="240" y="120"/>
                </a:cxn>
                <a:cxn ang="0">
                  <a:pos x="218" y="98"/>
                </a:cxn>
                <a:cxn ang="0">
                  <a:pos x="196" y="78"/>
                </a:cxn>
                <a:cxn ang="0">
                  <a:pos x="172" y="60"/>
                </a:cxn>
                <a:cxn ang="0">
                  <a:pos x="146" y="44"/>
                </a:cxn>
                <a:cxn ang="0">
                  <a:pos x="120" y="30"/>
                </a:cxn>
                <a:cxn ang="0">
                  <a:pos x="92" y="18"/>
                </a:cxn>
                <a:cxn ang="0">
                  <a:pos x="62" y="8"/>
                </a:cxn>
                <a:cxn ang="0">
                  <a:pos x="32" y="2"/>
                </a:cxn>
                <a:cxn ang="0">
                  <a:pos x="0" y="0"/>
                </a:cxn>
                <a:cxn ang="0">
                  <a:pos x="0" y="0"/>
                </a:cxn>
              </a:cxnLst>
              <a:rect l="0" t="0" r="r" b="b"/>
              <a:pathLst>
                <a:path w="320" h="316">
                  <a:moveTo>
                    <a:pt x="0" y="0"/>
                  </a:moveTo>
                  <a:lnTo>
                    <a:pt x="0" y="52"/>
                  </a:lnTo>
                  <a:lnTo>
                    <a:pt x="0" y="52"/>
                  </a:lnTo>
                  <a:lnTo>
                    <a:pt x="26" y="56"/>
                  </a:lnTo>
                  <a:lnTo>
                    <a:pt x="52" y="60"/>
                  </a:lnTo>
                  <a:lnTo>
                    <a:pt x="76" y="68"/>
                  </a:lnTo>
                  <a:lnTo>
                    <a:pt x="100" y="78"/>
                  </a:lnTo>
                  <a:lnTo>
                    <a:pt x="122" y="90"/>
                  </a:lnTo>
                  <a:lnTo>
                    <a:pt x="142" y="104"/>
                  </a:lnTo>
                  <a:lnTo>
                    <a:pt x="162" y="118"/>
                  </a:lnTo>
                  <a:lnTo>
                    <a:pt x="182" y="136"/>
                  </a:lnTo>
                  <a:lnTo>
                    <a:pt x="198" y="154"/>
                  </a:lnTo>
                  <a:lnTo>
                    <a:pt x="214" y="174"/>
                  </a:lnTo>
                  <a:lnTo>
                    <a:pt x="228" y="194"/>
                  </a:lnTo>
                  <a:lnTo>
                    <a:pt x="238" y="216"/>
                  </a:lnTo>
                  <a:lnTo>
                    <a:pt x="248" y="240"/>
                  </a:lnTo>
                  <a:lnTo>
                    <a:pt x="256" y="264"/>
                  </a:lnTo>
                  <a:lnTo>
                    <a:pt x="262" y="290"/>
                  </a:lnTo>
                  <a:lnTo>
                    <a:pt x="266" y="316"/>
                  </a:lnTo>
                  <a:lnTo>
                    <a:pt x="320" y="316"/>
                  </a:lnTo>
                  <a:lnTo>
                    <a:pt x="320" y="316"/>
                  </a:lnTo>
                  <a:lnTo>
                    <a:pt x="316" y="284"/>
                  </a:lnTo>
                  <a:lnTo>
                    <a:pt x="308" y="254"/>
                  </a:lnTo>
                  <a:lnTo>
                    <a:pt x="300" y="224"/>
                  </a:lnTo>
                  <a:lnTo>
                    <a:pt x="288" y="196"/>
                  </a:lnTo>
                  <a:lnTo>
                    <a:pt x="274" y="168"/>
                  </a:lnTo>
                  <a:lnTo>
                    <a:pt x="258" y="144"/>
                  </a:lnTo>
                  <a:lnTo>
                    <a:pt x="240" y="120"/>
                  </a:lnTo>
                  <a:lnTo>
                    <a:pt x="218" y="98"/>
                  </a:lnTo>
                  <a:lnTo>
                    <a:pt x="196" y="78"/>
                  </a:lnTo>
                  <a:lnTo>
                    <a:pt x="172" y="60"/>
                  </a:lnTo>
                  <a:lnTo>
                    <a:pt x="146" y="44"/>
                  </a:lnTo>
                  <a:lnTo>
                    <a:pt x="120" y="30"/>
                  </a:lnTo>
                  <a:lnTo>
                    <a:pt x="92" y="18"/>
                  </a:lnTo>
                  <a:lnTo>
                    <a:pt x="62" y="8"/>
                  </a:lnTo>
                  <a:lnTo>
                    <a:pt x="32" y="2"/>
                  </a:lnTo>
                  <a:lnTo>
                    <a:pt x="0" y="0"/>
                  </a:lnTo>
                  <a:lnTo>
                    <a:pt x="0" y="0"/>
                  </a:lnTo>
                  <a:close/>
                </a:path>
              </a:pathLst>
            </a:custGeom>
            <a:solidFill>
              <a:srgbClr val="00ADEF"/>
            </a:solidFill>
            <a:ln w="9525">
              <a:noFill/>
              <a:round/>
              <a:headEnd/>
              <a:tailEnd/>
            </a:ln>
          </p:spPr>
          <p:txBody>
            <a:bodyPr/>
            <a:lstStyle/>
            <a:p>
              <a:pPr algn="ctr">
                <a:defRPr/>
              </a:pPr>
              <a:endParaRPr lang="en-US"/>
            </a:p>
          </p:txBody>
        </p:sp>
        <p:sp>
          <p:nvSpPr>
            <p:cNvPr id="19" name="Freeform 47"/>
            <p:cNvSpPr>
              <a:spLocks/>
            </p:cNvSpPr>
            <p:nvPr userDrawn="1"/>
          </p:nvSpPr>
          <p:spPr bwMode="black">
            <a:xfrm>
              <a:off x="1609" y="259"/>
              <a:ext cx="137" cy="137"/>
            </a:xfrm>
            <a:custGeom>
              <a:avLst/>
              <a:gdLst/>
              <a:ahLst/>
              <a:cxnLst>
                <a:cxn ang="0">
                  <a:pos x="0" y="0"/>
                </a:cxn>
                <a:cxn ang="0">
                  <a:pos x="0" y="88"/>
                </a:cxn>
                <a:cxn ang="0">
                  <a:pos x="0" y="88"/>
                </a:cxn>
                <a:cxn ang="0">
                  <a:pos x="40" y="92"/>
                </a:cxn>
                <a:cxn ang="0">
                  <a:pos x="80" y="100"/>
                </a:cxn>
                <a:cxn ang="0">
                  <a:pos x="118" y="112"/>
                </a:cxn>
                <a:cxn ang="0">
                  <a:pos x="154" y="126"/>
                </a:cxn>
                <a:cxn ang="0">
                  <a:pos x="188" y="144"/>
                </a:cxn>
                <a:cxn ang="0">
                  <a:pos x="222" y="164"/>
                </a:cxn>
                <a:cxn ang="0">
                  <a:pos x="252" y="188"/>
                </a:cxn>
                <a:cxn ang="0">
                  <a:pos x="282" y="214"/>
                </a:cxn>
                <a:cxn ang="0">
                  <a:pos x="308" y="242"/>
                </a:cxn>
                <a:cxn ang="0">
                  <a:pos x="330" y="272"/>
                </a:cxn>
                <a:cxn ang="0">
                  <a:pos x="352" y="304"/>
                </a:cxn>
                <a:cxn ang="0">
                  <a:pos x="370" y="340"/>
                </a:cxn>
                <a:cxn ang="0">
                  <a:pos x="384" y="376"/>
                </a:cxn>
                <a:cxn ang="0">
                  <a:pos x="396" y="414"/>
                </a:cxn>
                <a:cxn ang="0">
                  <a:pos x="404" y="452"/>
                </a:cxn>
                <a:cxn ang="0">
                  <a:pos x="408" y="494"/>
                </a:cxn>
                <a:cxn ang="0">
                  <a:pos x="496" y="494"/>
                </a:cxn>
                <a:cxn ang="0">
                  <a:pos x="496" y="494"/>
                </a:cxn>
                <a:cxn ang="0">
                  <a:pos x="492" y="444"/>
                </a:cxn>
                <a:cxn ang="0">
                  <a:pos x="482" y="396"/>
                </a:cxn>
                <a:cxn ang="0">
                  <a:pos x="468" y="350"/>
                </a:cxn>
                <a:cxn ang="0">
                  <a:pos x="452" y="304"/>
                </a:cxn>
                <a:cxn ang="0">
                  <a:pos x="430" y="262"/>
                </a:cxn>
                <a:cxn ang="0">
                  <a:pos x="404" y="222"/>
                </a:cxn>
                <a:cxn ang="0">
                  <a:pos x="376" y="186"/>
                </a:cxn>
                <a:cxn ang="0">
                  <a:pos x="344" y="150"/>
                </a:cxn>
                <a:cxn ang="0">
                  <a:pos x="308" y="118"/>
                </a:cxn>
                <a:cxn ang="0">
                  <a:pos x="272" y="90"/>
                </a:cxn>
                <a:cxn ang="0">
                  <a:pos x="232" y="66"/>
                </a:cxn>
                <a:cxn ang="0">
                  <a:pos x="188" y="44"/>
                </a:cxn>
                <a:cxn ang="0">
                  <a:pos x="144" y="26"/>
                </a:cxn>
                <a:cxn ang="0">
                  <a:pos x="98" y="14"/>
                </a:cxn>
                <a:cxn ang="0">
                  <a:pos x="50" y="4"/>
                </a:cxn>
                <a:cxn ang="0">
                  <a:pos x="0" y="0"/>
                </a:cxn>
                <a:cxn ang="0">
                  <a:pos x="0" y="0"/>
                </a:cxn>
              </a:cxnLst>
              <a:rect l="0" t="0" r="r" b="b"/>
              <a:pathLst>
                <a:path w="496" h="494">
                  <a:moveTo>
                    <a:pt x="0" y="0"/>
                  </a:moveTo>
                  <a:lnTo>
                    <a:pt x="0" y="88"/>
                  </a:lnTo>
                  <a:lnTo>
                    <a:pt x="0" y="88"/>
                  </a:lnTo>
                  <a:lnTo>
                    <a:pt x="40" y="92"/>
                  </a:lnTo>
                  <a:lnTo>
                    <a:pt x="80" y="100"/>
                  </a:lnTo>
                  <a:lnTo>
                    <a:pt x="118" y="112"/>
                  </a:lnTo>
                  <a:lnTo>
                    <a:pt x="154" y="126"/>
                  </a:lnTo>
                  <a:lnTo>
                    <a:pt x="188" y="144"/>
                  </a:lnTo>
                  <a:lnTo>
                    <a:pt x="222" y="164"/>
                  </a:lnTo>
                  <a:lnTo>
                    <a:pt x="252" y="188"/>
                  </a:lnTo>
                  <a:lnTo>
                    <a:pt x="282" y="214"/>
                  </a:lnTo>
                  <a:lnTo>
                    <a:pt x="308" y="242"/>
                  </a:lnTo>
                  <a:lnTo>
                    <a:pt x="330" y="272"/>
                  </a:lnTo>
                  <a:lnTo>
                    <a:pt x="352" y="304"/>
                  </a:lnTo>
                  <a:lnTo>
                    <a:pt x="370" y="340"/>
                  </a:lnTo>
                  <a:lnTo>
                    <a:pt x="384" y="376"/>
                  </a:lnTo>
                  <a:lnTo>
                    <a:pt x="396" y="414"/>
                  </a:lnTo>
                  <a:lnTo>
                    <a:pt x="404" y="452"/>
                  </a:lnTo>
                  <a:lnTo>
                    <a:pt x="408" y="494"/>
                  </a:lnTo>
                  <a:lnTo>
                    <a:pt x="496" y="494"/>
                  </a:lnTo>
                  <a:lnTo>
                    <a:pt x="496" y="494"/>
                  </a:lnTo>
                  <a:lnTo>
                    <a:pt x="492" y="444"/>
                  </a:lnTo>
                  <a:lnTo>
                    <a:pt x="482" y="396"/>
                  </a:lnTo>
                  <a:lnTo>
                    <a:pt x="468" y="350"/>
                  </a:lnTo>
                  <a:lnTo>
                    <a:pt x="452" y="304"/>
                  </a:lnTo>
                  <a:lnTo>
                    <a:pt x="430" y="262"/>
                  </a:lnTo>
                  <a:lnTo>
                    <a:pt x="404" y="222"/>
                  </a:lnTo>
                  <a:lnTo>
                    <a:pt x="376" y="186"/>
                  </a:lnTo>
                  <a:lnTo>
                    <a:pt x="344" y="150"/>
                  </a:lnTo>
                  <a:lnTo>
                    <a:pt x="308" y="118"/>
                  </a:lnTo>
                  <a:lnTo>
                    <a:pt x="272" y="90"/>
                  </a:lnTo>
                  <a:lnTo>
                    <a:pt x="232" y="66"/>
                  </a:lnTo>
                  <a:lnTo>
                    <a:pt x="188" y="44"/>
                  </a:lnTo>
                  <a:lnTo>
                    <a:pt x="144" y="26"/>
                  </a:lnTo>
                  <a:lnTo>
                    <a:pt x="98" y="14"/>
                  </a:lnTo>
                  <a:lnTo>
                    <a:pt x="50" y="4"/>
                  </a:lnTo>
                  <a:lnTo>
                    <a:pt x="0" y="0"/>
                  </a:lnTo>
                  <a:lnTo>
                    <a:pt x="0" y="0"/>
                  </a:lnTo>
                  <a:close/>
                </a:path>
              </a:pathLst>
            </a:custGeom>
            <a:solidFill>
              <a:srgbClr val="00ADEF"/>
            </a:solidFill>
            <a:ln w="9525">
              <a:noFill/>
              <a:round/>
              <a:headEnd/>
              <a:tailEnd/>
            </a:ln>
          </p:spPr>
          <p:txBody>
            <a:bodyPr/>
            <a:lstStyle/>
            <a:p>
              <a:pPr algn="ctr">
                <a:defRPr/>
              </a:pPr>
              <a:endParaRPr lang="en-US"/>
            </a:p>
          </p:txBody>
        </p:sp>
        <p:sp>
          <p:nvSpPr>
            <p:cNvPr id="20" name="Freeform 48"/>
            <p:cNvSpPr>
              <a:spLocks/>
            </p:cNvSpPr>
            <p:nvPr userDrawn="1"/>
          </p:nvSpPr>
          <p:spPr bwMode="black">
            <a:xfrm>
              <a:off x="1609" y="208"/>
              <a:ext cx="189" cy="188"/>
            </a:xfrm>
            <a:custGeom>
              <a:avLst/>
              <a:gdLst/>
              <a:ahLst/>
              <a:cxnLst>
                <a:cxn ang="0">
                  <a:pos x="0" y="0"/>
                </a:cxn>
                <a:cxn ang="0">
                  <a:pos x="0" y="142"/>
                </a:cxn>
                <a:cxn ang="0">
                  <a:pos x="0" y="142"/>
                </a:cxn>
                <a:cxn ang="0">
                  <a:pos x="26" y="144"/>
                </a:cxn>
                <a:cxn ang="0">
                  <a:pos x="54" y="146"/>
                </a:cxn>
                <a:cxn ang="0">
                  <a:pos x="80" y="150"/>
                </a:cxn>
                <a:cxn ang="0">
                  <a:pos x="106" y="156"/>
                </a:cxn>
                <a:cxn ang="0">
                  <a:pos x="132" y="162"/>
                </a:cxn>
                <a:cxn ang="0">
                  <a:pos x="158" y="170"/>
                </a:cxn>
                <a:cxn ang="0">
                  <a:pos x="182" y="180"/>
                </a:cxn>
                <a:cxn ang="0">
                  <a:pos x="206" y="190"/>
                </a:cxn>
                <a:cxn ang="0">
                  <a:pos x="252" y="212"/>
                </a:cxn>
                <a:cxn ang="0">
                  <a:pos x="296" y="240"/>
                </a:cxn>
                <a:cxn ang="0">
                  <a:pos x="338" y="270"/>
                </a:cxn>
                <a:cxn ang="0">
                  <a:pos x="376" y="306"/>
                </a:cxn>
                <a:cxn ang="0">
                  <a:pos x="410" y="344"/>
                </a:cxn>
                <a:cxn ang="0">
                  <a:pos x="440" y="384"/>
                </a:cxn>
                <a:cxn ang="0">
                  <a:pos x="468" y="428"/>
                </a:cxn>
                <a:cxn ang="0">
                  <a:pos x="492" y="474"/>
                </a:cxn>
                <a:cxn ang="0">
                  <a:pos x="502" y="498"/>
                </a:cxn>
                <a:cxn ang="0">
                  <a:pos x="512" y="522"/>
                </a:cxn>
                <a:cxn ang="0">
                  <a:pos x="520" y="548"/>
                </a:cxn>
                <a:cxn ang="0">
                  <a:pos x="526" y="572"/>
                </a:cxn>
                <a:cxn ang="0">
                  <a:pos x="532" y="598"/>
                </a:cxn>
                <a:cxn ang="0">
                  <a:pos x="536" y="626"/>
                </a:cxn>
                <a:cxn ang="0">
                  <a:pos x="540" y="652"/>
                </a:cxn>
                <a:cxn ang="0">
                  <a:pos x="542" y="680"/>
                </a:cxn>
                <a:cxn ang="0">
                  <a:pos x="682" y="680"/>
                </a:cxn>
                <a:cxn ang="0">
                  <a:pos x="682" y="680"/>
                </a:cxn>
                <a:cxn ang="0">
                  <a:pos x="680" y="644"/>
                </a:cxn>
                <a:cxn ang="0">
                  <a:pos x="676" y="610"/>
                </a:cxn>
                <a:cxn ang="0">
                  <a:pos x="672" y="578"/>
                </a:cxn>
                <a:cxn ang="0">
                  <a:pos x="664" y="544"/>
                </a:cxn>
                <a:cxn ang="0">
                  <a:pos x="656" y="512"/>
                </a:cxn>
                <a:cxn ang="0">
                  <a:pos x="646" y="480"/>
                </a:cxn>
                <a:cxn ang="0">
                  <a:pos x="636" y="450"/>
                </a:cxn>
                <a:cxn ang="0">
                  <a:pos x="622" y="418"/>
                </a:cxn>
                <a:cxn ang="0">
                  <a:pos x="608" y="388"/>
                </a:cxn>
                <a:cxn ang="0">
                  <a:pos x="592" y="360"/>
                </a:cxn>
                <a:cxn ang="0">
                  <a:pos x="576" y="332"/>
                </a:cxn>
                <a:cxn ang="0">
                  <a:pos x="558" y="304"/>
                </a:cxn>
                <a:cxn ang="0">
                  <a:pos x="540" y="278"/>
                </a:cxn>
                <a:cxn ang="0">
                  <a:pos x="518" y="254"/>
                </a:cxn>
                <a:cxn ang="0">
                  <a:pos x="498" y="228"/>
                </a:cxn>
                <a:cxn ang="0">
                  <a:pos x="476" y="206"/>
                </a:cxn>
                <a:cxn ang="0">
                  <a:pos x="452" y="182"/>
                </a:cxn>
                <a:cxn ang="0">
                  <a:pos x="428" y="162"/>
                </a:cxn>
                <a:cxn ang="0">
                  <a:pos x="402" y="142"/>
                </a:cxn>
                <a:cxn ang="0">
                  <a:pos x="376" y="122"/>
                </a:cxn>
                <a:cxn ang="0">
                  <a:pos x="348" y="104"/>
                </a:cxn>
                <a:cxn ang="0">
                  <a:pos x="320" y="88"/>
                </a:cxn>
                <a:cxn ang="0">
                  <a:pos x="290" y="72"/>
                </a:cxn>
                <a:cxn ang="0">
                  <a:pos x="260" y="58"/>
                </a:cxn>
                <a:cxn ang="0">
                  <a:pos x="230" y="46"/>
                </a:cxn>
                <a:cxn ang="0">
                  <a:pos x="200" y="36"/>
                </a:cxn>
                <a:cxn ang="0">
                  <a:pos x="168" y="26"/>
                </a:cxn>
                <a:cxn ang="0">
                  <a:pos x="134" y="18"/>
                </a:cxn>
                <a:cxn ang="0">
                  <a:pos x="102" y="10"/>
                </a:cxn>
                <a:cxn ang="0">
                  <a:pos x="68" y="6"/>
                </a:cxn>
                <a:cxn ang="0">
                  <a:pos x="34" y="2"/>
                </a:cxn>
                <a:cxn ang="0">
                  <a:pos x="0" y="0"/>
                </a:cxn>
                <a:cxn ang="0">
                  <a:pos x="0" y="0"/>
                </a:cxn>
              </a:cxnLst>
              <a:rect l="0" t="0" r="r" b="b"/>
              <a:pathLst>
                <a:path w="682" h="680">
                  <a:moveTo>
                    <a:pt x="0" y="0"/>
                  </a:moveTo>
                  <a:lnTo>
                    <a:pt x="0" y="142"/>
                  </a:lnTo>
                  <a:lnTo>
                    <a:pt x="0" y="142"/>
                  </a:lnTo>
                  <a:lnTo>
                    <a:pt x="26" y="144"/>
                  </a:lnTo>
                  <a:lnTo>
                    <a:pt x="54" y="146"/>
                  </a:lnTo>
                  <a:lnTo>
                    <a:pt x="80" y="150"/>
                  </a:lnTo>
                  <a:lnTo>
                    <a:pt x="106" y="156"/>
                  </a:lnTo>
                  <a:lnTo>
                    <a:pt x="132" y="162"/>
                  </a:lnTo>
                  <a:lnTo>
                    <a:pt x="158" y="170"/>
                  </a:lnTo>
                  <a:lnTo>
                    <a:pt x="182" y="180"/>
                  </a:lnTo>
                  <a:lnTo>
                    <a:pt x="206" y="190"/>
                  </a:lnTo>
                  <a:lnTo>
                    <a:pt x="252" y="212"/>
                  </a:lnTo>
                  <a:lnTo>
                    <a:pt x="296" y="240"/>
                  </a:lnTo>
                  <a:lnTo>
                    <a:pt x="338" y="270"/>
                  </a:lnTo>
                  <a:lnTo>
                    <a:pt x="376" y="306"/>
                  </a:lnTo>
                  <a:lnTo>
                    <a:pt x="410" y="344"/>
                  </a:lnTo>
                  <a:lnTo>
                    <a:pt x="440" y="384"/>
                  </a:lnTo>
                  <a:lnTo>
                    <a:pt x="468" y="428"/>
                  </a:lnTo>
                  <a:lnTo>
                    <a:pt x="492" y="474"/>
                  </a:lnTo>
                  <a:lnTo>
                    <a:pt x="502" y="498"/>
                  </a:lnTo>
                  <a:lnTo>
                    <a:pt x="512" y="522"/>
                  </a:lnTo>
                  <a:lnTo>
                    <a:pt x="520" y="548"/>
                  </a:lnTo>
                  <a:lnTo>
                    <a:pt x="526" y="572"/>
                  </a:lnTo>
                  <a:lnTo>
                    <a:pt x="532" y="598"/>
                  </a:lnTo>
                  <a:lnTo>
                    <a:pt x="536" y="626"/>
                  </a:lnTo>
                  <a:lnTo>
                    <a:pt x="540" y="652"/>
                  </a:lnTo>
                  <a:lnTo>
                    <a:pt x="542" y="680"/>
                  </a:lnTo>
                  <a:lnTo>
                    <a:pt x="682" y="680"/>
                  </a:lnTo>
                  <a:lnTo>
                    <a:pt x="682" y="680"/>
                  </a:lnTo>
                  <a:lnTo>
                    <a:pt x="680" y="644"/>
                  </a:lnTo>
                  <a:lnTo>
                    <a:pt x="676" y="610"/>
                  </a:lnTo>
                  <a:lnTo>
                    <a:pt x="672" y="578"/>
                  </a:lnTo>
                  <a:lnTo>
                    <a:pt x="664" y="544"/>
                  </a:lnTo>
                  <a:lnTo>
                    <a:pt x="656" y="512"/>
                  </a:lnTo>
                  <a:lnTo>
                    <a:pt x="646" y="480"/>
                  </a:lnTo>
                  <a:lnTo>
                    <a:pt x="636" y="450"/>
                  </a:lnTo>
                  <a:lnTo>
                    <a:pt x="622" y="418"/>
                  </a:lnTo>
                  <a:lnTo>
                    <a:pt x="608" y="388"/>
                  </a:lnTo>
                  <a:lnTo>
                    <a:pt x="592" y="360"/>
                  </a:lnTo>
                  <a:lnTo>
                    <a:pt x="576" y="332"/>
                  </a:lnTo>
                  <a:lnTo>
                    <a:pt x="558" y="304"/>
                  </a:lnTo>
                  <a:lnTo>
                    <a:pt x="540" y="278"/>
                  </a:lnTo>
                  <a:lnTo>
                    <a:pt x="518" y="254"/>
                  </a:lnTo>
                  <a:lnTo>
                    <a:pt x="498" y="228"/>
                  </a:lnTo>
                  <a:lnTo>
                    <a:pt x="476" y="206"/>
                  </a:lnTo>
                  <a:lnTo>
                    <a:pt x="452" y="182"/>
                  </a:lnTo>
                  <a:lnTo>
                    <a:pt x="428" y="162"/>
                  </a:lnTo>
                  <a:lnTo>
                    <a:pt x="402" y="142"/>
                  </a:lnTo>
                  <a:lnTo>
                    <a:pt x="376" y="122"/>
                  </a:lnTo>
                  <a:lnTo>
                    <a:pt x="348" y="104"/>
                  </a:lnTo>
                  <a:lnTo>
                    <a:pt x="320" y="88"/>
                  </a:lnTo>
                  <a:lnTo>
                    <a:pt x="290" y="72"/>
                  </a:lnTo>
                  <a:lnTo>
                    <a:pt x="260" y="58"/>
                  </a:lnTo>
                  <a:lnTo>
                    <a:pt x="230" y="46"/>
                  </a:lnTo>
                  <a:lnTo>
                    <a:pt x="200" y="36"/>
                  </a:lnTo>
                  <a:lnTo>
                    <a:pt x="168" y="26"/>
                  </a:lnTo>
                  <a:lnTo>
                    <a:pt x="134" y="18"/>
                  </a:lnTo>
                  <a:lnTo>
                    <a:pt x="102" y="10"/>
                  </a:lnTo>
                  <a:lnTo>
                    <a:pt x="68" y="6"/>
                  </a:lnTo>
                  <a:lnTo>
                    <a:pt x="34" y="2"/>
                  </a:lnTo>
                  <a:lnTo>
                    <a:pt x="0" y="0"/>
                  </a:lnTo>
                  <a:lnTo>
                    <a:pt x="0" y="0"/>
                  </a:lnTo>
                  <a:close/>
                </a:path>
              </a:pathLst>
            </a:custGeom>
            <a:solidFill>
              <a:srgbClr val="00ADEF"/>
            </a:solidFill>
            <a:ln w="9525">
              <a:noFill/>
              <a:round/>
              <a:headEnd/>
              <a:tailEnd/>
            </a:ln>
          </p:spPr>
          <p:txBody>
            <a:bodyPr/>
            <a:lstStyle/>
            <a:p>
              <a:pPr algn="ctr">
                <a:defRPr/>
              </a:pPr>
              <a:endParaRPr lang="en-US"/>
            </a:p>
          </p:txBody>
        </p:sp>
        <p:sp>
          <p:nvSpPr>
            <p:cNvPr id="21" name="Freeform 49"/>
            <p:cNvSpPr>
              <a:spLocks/>
            </p:cNvSpPr>
            <p:nvPr userDrawn="1"/>
          </p:nvSpPr>
          <p:spPr bwMode="black">
            <a:xfrm>
              <a:off x="1609" y="201"/>
              <a:ext cx="195" cy="195"/>
            </a:xfrm>
            <a:custGeom>
              <a:avLst/>
              <a:gdLst/>
              <a:ahLst/>
              <a:cxnLst>
                <a:cxn ang="0">
                  <a:pos x="0" y="6"/>
                </a:cxn>
                <a:cxn ang="0">
                  <a:pos x="0" y="6"/>
                </a:cxn>
                <a:cxn ang="0">
                  <a:pos x="36" y="8"/>
                </a:cxn>
                <a:cxn ang="0">
                  <a:pos x="70" y="12"/>
                </a:cxn>
                <a:cxn ang="0">
                  <a:pos x="104" y="18"/>
                </a:cxn>
                <a:cxn ang="0">
                  <a:pos x="138" y="24"/>
                </a:cxn>
                <a:cxn ang="0">
                  <a:pos x="172" y="32"/>
                </a:cxn>
                <a:cxn ang="0">
                  <a:pos x="204" y="42"/>
                </a:cxn>
                <a:cxn ang="0">
                  <a:pos x="236" y="54"/>
                </a:cxn>
                <a:cxn ang="0">
                  <a:pos x="268" y="68"/>
                </a:cxn>
                <a:cxn ang="0">
                  <a:pos x="298" y="82"/>
                </a:cxn>
                <a:cxn ang="0">
                  <a:pos x="328" y="96"/>
                </a:cxn>
                <a:cxn ang="0">
                  <a:pos x="356" y="114"/>
                </a:cxn>
                <a:cxn ang="0">
                  <a:pos x="384" y="132"/>
                </a:cxn>
                <a:cxn ang="0">
                  <a:pos x="412" y="152"/>
                </a:cxn>
                <a:cxn ang="0">
                  <a:pos x="438" y="172"/>
                </a:cxn>
                <a:cxn ang="0">
                  <a:pos x="464" y="194"/>
                </a:cxn>
                <a:cxn ang="0">
                  <a:pos x="488" y="216"/>
                </a:cxn>
                <a:cxn ang="0">
                  <a:pos x="510" y="240"/>
                </a:cxn>
                <a:cxn ang="0">
                  <a:pos x="532" y="266"/>
                </a:cxn>
                <a:cxn ang="0">
                  <a:pos x="554" y="292"/>
                </a:cxn>
                <a:cxn ang="0">
                  <a:pos x="574" y="320"/>
                </a:cxn>
                <a:cxn ang="0">
                  <a:pos x="592" y="346"/>
                </a:cxn>
                <a:cxn ang="0">
                  <a:pos x="608" y="376"/>
                </a:cxn>
                <a:cxn ang="0">
                  <a:pos x="624" y="406"/>
                </a:cxn>
                <a:cxn ang="0">
                  <a:pos x="638" y="436"/>
                </a:cxn>
                <a:cxn ang="0">
                  <a:pos x="652" y="468"/>
                </a:cxn>
                <a:cxn ang="0">
                  <a:pos x="664" y="498"/>
                </a:cxn>
                <a:cxn ang="0">
                  <a:pos x="674" y="532"/>
                </a:cxn>
                <a:cxn ang="0">
                  <a:pos x="682" y="564"/>
                </a:cxn>
                <a:cxn ang="0">
                  <a:pos x="690" y="598"/>
                </a:cxn>
                <a:cxn ang="0">
                  <a:pos x="694" y="634"/>
                </a:cxn>
                <a:cxn ang="0">
                  <a:pos x="698" y="668"/>
                </a:cxn>
                <a:cxn ang="0">
                  <a:pos x="700" y="704"/>
                </a:cxn>
                <a:cxn ang="0">
                  <a:pos x="706" y="704"/>
                </a:cxn>
                <a:cxn ang="0">
                  <a:pos x="706" y="0"/>
                </a:cxn>
                <a:cxn ang="0">
                  <a:pos x="0" y="0"/>
                </a:cxn>
                <a:cxn ang="0">
                  <a:pos x="0" y="6"/>
                </a:cxn>
              </a:cxnLst>
              <a:rect l="0" t="0" r="r" b="b"/>
              <a:pathLst>
                <a:path w="706" h="704">
                  <a:moveTo>
                    <a:pt x="0" y="6"/>
                  </a:moveTo>
                  <a:lnTo>
                    <a:pt x="0" y="6"/>
                  </a:lnTo>
                  <a:lnTo>
                    <a:pt x="36" y="8"/>
                  </a:lnTo>
                  <a:lnTo>
                    <a:pt x="70" y="12"/>
                  </a:lnTo>
                  <a:lnTo>
                    <a:pt x="104" y="18"/>
                  </a:lnTo>
                  <a:lnTo>
                    <a:pt x="138" y="24"/>
                  </a:lnTo>
                  <a:lnTo>
                    <a:pt x="172" y="32"/>
                  </a:lnTo>
                  <a:lnTo>
                    <a:pt x="204" y="42"/>
                  </a:lnTo>
                  <a:lnTo>
                    <a:pt x="236" y="54"/>
                  </a:lnTo>
                  <a:lnTo>
                    <a:pt x="268" y="68"/>
                  </a:lnTo>
                  <a:lnTo>
                    <a:pt x="298" y="82"/>
                  </a:lnTo>
                  <a:lnTo>
                    <a:pt x="328" y="96"/>
                  </a:lnTo>
                  <a:lnTo>
                    <a:pt x="356" y="114"/>
                  </a:lnTo>
                  <a:lnTo>
                    <a:pt x="384" y="132"/>
                  </a:lnTo>
                  <a:lnTo>
                    <a:pt x="412" y="152"/>
                  </a:lnTo>
                  <a:lnTo>
                    <a:pt x="438" y="172"/>
                  </a:lnTo>
                  <a:lnTo>
                    <a:pt x="464" y="194"/>
                  </a:lnTo>
                  <a:lnTo>
                    <a:pt x="488" y="216"/>
                  </a:lnTo>
                  <a:lnTo>
                    <a:pt x="510" y="240"/>
                  </a:lnTo>
                  <a:lnTo>
                    <a:pt x="532" y="266"/>
                  </a:lnTo>
                  <a:lnTo>
                    <a:pt x="554" y="292"/>
                  </a:lnTo>
                  <a:lnTo>
                    <a:pt x="574" y="320"/>
                  </a:lnTo>
                  <a:lnTo>
                    <a:pt x="592" y="346"/>
                  </a:lnTo>
                  <a:lnTo>
                    <a:pt x="608" y="376"/>
                  </a:lnTo>
                  <a:lnTo>
                    <a:pt x="624" y="406"/>
                  </a:lnTo>
                  <a:lnTo>
                    <a:pt x="638" y="436"/>
                  </a:lnTo>
                  <a:lnTo>
                    <a:pt x="652" y="468"/>
                  </a:lnTo>
                  <a:lnTo>
                    <a:pt x="664" y="498"/>
                  </a:lnTo>
                  <a:lnTo>
                    <a:pt x="674" y="532"/>
                  </a:lnTo>
                  <a:lnTo>
                    <a:pt x="682" y="564"/>
                  </a:lnTo>
                  <a:lnTo>
                    <a:pt x="690" y="598"/>
                  </a:lnTo>
                  <a:lnTo>
                    <a:pt x="694" y="634"/>
                  </a:lnTo>
                  <a:lnTo>
                    <a:pt x="698" y="668"/>
                  </a:lnTo>
                  <a:lnTo>
                    <a:pt x="700" y="704"/>
                  </a:lnTo>
                  <a:lnTo>
                    <a:pt x="706" y="704"/>
                  </a:lnTo>
                  <a:lnTo>
                    <a:pt x="706" y="0"/>
                  </a:lnTo>
                  <a:lnTo>
                    <a:pt x="0" y="0"/>
                  </a:lnTo>
                  <a:lnTo>
                    <a:pt x="0" y="6"/>
                  </a:lnTo>
                  <a:close/>
                </a:path>
              </a:pathLst>
            </a:custGeom>
            <a:solidFill>
              <a:srgbClr val="00ADEF"/>
            </a:solidFill>
            <a:ln w="9525">
              <a:noFill/>
              <a:round/>
              <a:headEnd/>
              <a:tailEnd/>
            </a:ln>
          </p:spPr>
          <p:txBody>
            <a:bodyPr/>
            <a:lstStyle/>
            <a:p>
              <a:pPr algn="ctr">
                <a:defRPr/>
              </a:pPr>
              <a:endParaRPr lang="en-US"/>
            </a:p>
          </p:txBody>
        </p:sp>
      </p:grpSp>
      <p:grpSp>
        <p:nvGrpSpPr>
          <p:cNvPr id="22" name="Group 50"/>
          <p:cNvGrpSpPr>
            <a:grpSpLocks/>
          </p:cNvGrpSpPr>
          <p:nvPr/>
        </p:nvGrpSpPr>
        <p:grpSpPr bwMode="auto">
          <a:xfrm>
            <a:off x="0" y="1341438"/>
            <a:ext cx="5516563" cy="5516562"/>
            <a:chOff x="0" y="845"/>
            <a:chExt cx="3475" cy="3475"/>
          </a:xfrm>
        </p:grpSpPr>
        <p:sp>
          <p:nvSpPr>
            <p:cNvPr id="23" name="Rectangle 51"/>
            <p:cNvSpPr>
              <a:spLocks noChangeArrowheads="1"/>
            </p:cNvSpPr>
            <p:nvPr userDrawn="1"/>
          </p:nvSpPr>
          <p:spPr bwMode="gray">
            <a:xfrm>
              <a:off x="0" y="845"/>
              <a:ext cx="520" cy="3475"/>
            </a:xfrm>
            <a:prstGeom prst="rect">
              <a:avLst/>
            </a:prstGeom>
            <a:solidFill>
              <a:srgbClr val="7ABB5D"/>
            </a:solidFill>
            <a:ln w="12700" algn="ctr">
              <a:noFill/>
              <a:miter lim="800000"/>
              <a:headEnd/>
              <a:tailEnd/>
            </a:ln>
            <a:effectLst/>
          </p:spPr>
          <p:txBody>
            <a:bodyPr wrap="none" lIns="73152" tIns="0" rIns="45720" bIns="0" anchor="ctr"/>
            <a:lstStyle/>
            <a:p>
              <a:pPr algn="ctr">
                <a:defRPr/>
              </a:pPr>
              <a:endParaRPr lang="en-US"/>
            </a:p>
          </p:txBody>
        </p:sp>
        <p:sp>
          <p:nvSpPr>
            <p:cNvPr id="24" name="Rectangle 52"/>
            <p:cNvSpPr>
              <a:spLocks noChangeArrowheads="1"/>
            </p:cNvSpPr>
            <p:nvPr userDrawn="1"/>
          </p:nvSpPr>
          <p:spPr bwMode="gray">
            <a:xfrm rot="5400000">
              <a:off x="1478" y="2322"/>
              <a:ext cx="520" cy="3475"/>
            </a:xfrm>
            <a:prstGeom prst="rect">
              <a:avLst/>
            </a:prstGeom>
            <a:solidFill>
              <a:srgbClr val="7ABB5D"/>
            </a:solidFill>
            <a:ln w="12700" algn="ctr">
              <a:noFill/>
              <a:miter lim="800000"/>
              <a:headEnd/>
              <a:tailEnd/>
            </a:ln>
            <a:effectLst/>
          </p:spPr>
          <p:txBody>
            <a:bodyPr wrap="none" lIns="73152" tIns="0" rIns="45720" bIns="0" anchor="ctr"/>
            <a:lstStyle/>
            <a:p>
              <a:pPr algn="ctr">
                <a:defRPr/>
              </a:pPr>
              <a:endParaRPr lang="en-US"/>
            </a:p>
          </p:txBody>
        </p:sp>
      </p:grpSp>
      <p:sp>
        <p:nvSpPr>
          <p:cNvPr id="221213" name="Rectangle 29"/>
          <p:cNvSpPr>
            <a:spLocks noGrp="1" noChangeArrowheads="1"/>
          </p:cNvSpPr>
          <p:nvPr>
            <p:ph type="ctrTitle"/>
          </p:nvPr>
        </p:nvSpPr>
        <p:spPr>
          <a:xfrm>
            <a:off x="1681163" y="2463800"/>
            <a:ext cx="6997700" cy="1219200"/>
          </a:xfrm>
        </p:spPr>
        <p:txBody>
          <a:bodyPr anchor="b">
            <a:spAutoFit/>
          </a:bodyPr>
          <a:lstStyle>
            <a:lvl1pPr>
              <a:defRPr sz="4000"/>
            </a:lvl1pPr>
          </a:lstStyle>
          <a:p>
            <a:r>
              <a:rPr lang="en-US"/>
              <a:t>Click To Edit Master Title Style</a:t>
            </a:r>
          </a:p>
        </p:txBody>
      </p:sp>
      <p:sp>
        <p:nvSpPr>
          <p:cNvPr id="221214" name="Rectangle 30"/>
          <p:cNvSpPr>
            <a:spLocks noGrp="1" noChangeArrowheads="1"/>
          </p:cNvSpPr>
          <p:nvPr>
            <p:ph type="subTitle" idx="1"/>
          </p:nvPr>
        </p:nvSpPr>
        <p:spPr>
          <a:xfrm>
            <a:off x="1679575" y="4043363"/>
            <a:ext cx="6985000" cy="365125"/>
          </a:xfrm>
        </p:spPr>
        <p:txBody>
          <a:bodyPr>
            <a:spAutoFit/>
          </a:bodyPr>
          <a:lstStyle>
            <a:lvl1pPr marL="0" indent="0">
              <a:spcAft>
                <a:spcPct val="0"/>
              </a:spcAft>
              <a:defRPr sz="2400">
                <a:solidFill>
                  <a:schemeClr val="tx2"/>
                </a:solidFill>
              </a:defRPr>
            </a:lvl1pPr>
          </a:lstStyle>
          <a:p>
            <a:r>
              <a:rPr lang="en-US"/>
              <a:t>Click To Edit Master Subtitle Style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sldNum" sz="quarter" idx="10"/>
          </p:nvPr>
        </p:nvSpPr>
        <p:spPr>
          <a:ln/>
        </p:spPr>
        <p:txBody>
          <a:bodyPr/>
          <a:lstStyle>
            <a:lvl1pPr>
              <a:defRPr/>
            </a:lvl1pPr>
          </a:lstStyle>
          <a:p>
            <a:pPr>
              <a:defRPr/>
            </a:pPr>
            <a:fld id="{E65B533A-607C-4B67-8EE1-2C1B9D6C941B}"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sldNum" sz="quarter" idx="10"/>
          </p:nvPr>
        </p:nvSpPr>
        <p:spPr>
          <a:ln/>
        </p:spPr>
        <p:txBody>
          <a:bodyPr/>
          <a:lstStyle>
            <a:lvl1pPr>
              <a:defRPr/>
            </a:lvl1pPr>
          </a:lstStyle>
          <a:p>
            <a:pPr>
              <a:defRPr/>
            </a:pPr>
            <a:fld id="{FCDAA695-633C-45A6-8141-3104753BC823}"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075" y="1011238"/>
            <a:ext cx="4356100" cy="20589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11238"/>
            <a:ext cx="4357688" cy="20589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sldNum" sz="quarter" idx="10"/>
          </p:nvPr>
        </p:nvSpPr>
        <p:spPr>
          <a:ln/>
        </p:spPr>
        <p:txBody>
          <a:bodyPr/>
          <a:lstStyle>
            <a:lvl1pPr>
              <a:defRPr/>
            </a:lvl1pPr>
          </a:lstStyle>
          <a:p>
            <a:pPr>
              <a:defRPr/>
            </a:pPr>
            <a:fld id="{1923128F-B4B0-49C6-A2D1-82CE44C3E05F}"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sldNum" sz="quarter" idx="10"/>
          </p:nvPr>
        </p:nvSpPr>
        <p:spPr>
          <a:ln/>
        </p:spPr>
        <p:txBody>
          <a:bodyPr/>
          <a:lstStyle>
            <a:lvl1pPr>
              <a:defRPr/>
            </a:lvl1pPr>
          </a:lstStyle>
          <a:p>
            <a:pPr>
              <a:defRPr/>
            </a:pPr>
            <a:fld id="{C15C0530-9FD1-41A2-AB6D-A02C586967E3}"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sldNum" sz="quarter" idx="10"/>
          </p:nvPr>
        </p:nvSpPr>
        <p:spPr>
          <a:ln/>
        </p:spPr>
        <p:txBody>
          <a:bodyPr/>
          <a:lstStyle>
            <a:lvl1pPr>
              <a:defRPr/>
            </a:lvl1pPr>
          </a:lstStyle>
          <a:p>
            <a:pPr>
              <a:defRPr/>
            </a:pPr>
            <a:fld id="{B9F5BD9C-A95E-4FDB-BC74-18957A22B610}"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sldNum" sz="quarter" idx="10"/>
          </p:nvPr>
        </p:nvSpPr>
        <p:spPr>
          <a:ln/>
        </p:spPr>
        <p:txBody>
          <a:bodyPr/>
          <a:lstStyle>
            <a:lvl1pPr>
              <a:defRPr/>
            </a:lvl1pPr>
          </a:lstStyle>
          <a:p>
            <a:pPr>
              <a:defRPr/>
            </a:pPr>
            <a:fld id="{1D75AB31-7755-4C4C-82C4-51129C8857F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6508000F-5CF9-47A7-A3D9-7DC935844EEC}"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sldNum" sz="quarter" idx="10"/>
          </p:nvPr>
        </p:nvSpPr>
        <p:spPr>
          <a:ln/>
        </p:spPr>
        <p:txBody>
          <a:bodyPr/>
          <a:lstStyle>
            <a:lvl1pPr>
              <a:defRPr/>
            </a:lvl1pPr>
          </a:lstStyle>
          <a:p>
            <a:pPr>
              <a:defRPr/>
            </a:pPr>
            <a:fld id="{2422BB33-632F-420C-88C2-A61DDA64C292}"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sldNum" sz="quarter" idx="10"/>
          </p:nvPr>
        </p:nvSpPr>
        <p:spPr>
          <a:ln/>
        </p:spPr>
        <p:txBody>
          <a:bodyPr/>
          <a:lstStyle>
            <a:lvl1pPr>
              <a:defRPr/>
            </a:lvl1pPr>
          </a:lstStyle>
          <a:p>
            <a:pPr>
              <a:defRPr/>
            </a:pPr>
            <a:fld id="{50C2463B-25D5-4F71-A2C0-A49015E92506}"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sldNum" sz="quarter" idx="10"/>
          </p:nvPr>
        </p:nvSpPr>
        <p:spPr>
          <a:ln/>
        </p:spPr>
        <p:txBody>
          <a:bodyPr/>
          <a:lstStyle>
            <a:lvl1pPr>
              <a:defRPr/>
            </a:lvl1pPr>
          </a:lstStyle>
          <a:p>
            <a:pPr>
              <a:defRPr/>
            </a:pPr>
            <a:fld id="{0587E087-CE8A-481E-A680-F92BB10C31E3}"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3225" y="142875"/>
            <a:ext cx="2219325" cy="2927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075" y="142875"/>
            <a:ext cx="6508750" cy="2927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sldNum" sz="quarter" idx="10"/>
          </p:nvPr>
        </p:nvSpPr>
        <p:spPr>
          <a:ln/>
        </p:spPr>
        <p:txBody>
          <a:bodyPr/>
          <a:lstStyle>
            <a:lvl1pPr>
              <a:defRPr/>
            </a:lvl1pPr>
          </a:lstStyle>
          <a:p>
            <a:pPr>
              <a:defRPr/>
            </a:pPr>
            <a:fld id="{3B4782C6-3B30-4A6F-8CA9-0361D46FF17C}"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114F245-F6BC-43C3-BC5D-B5857E8DEF67}" type="datetimeFigureOut">
              <a:rPr lang="en-US"/>
              <a:pPr>
                <a:defRPr/>
              </a:pPr>
              <a:t>09/12/2011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4A29A0-AC2B-4BEF-BF0F-D7025A8B4089}"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9A894F-29BC-4788-9756-2E1EA2097A38}" type="datetimeFigureOut">
              <a:rPr lang="en-US"/>
              <a:pPr>
                <a:defRPr/>
              </a:pPr>
              <a:t>09/12/2011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27B414-0BEB-4C01-8514-02319D612A6B}"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95D14F8-494C-4B1B-9005-1DB831A5C56D}" type="datetimeFigureOut">
              <a:rPr lang="en-US"/>
              <a:pPr>
                <a:defRPr/>
              </a:pPr>
              <a:t>09/12/2011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C703AC3-2A2C-4336-A2BB-6413052E3CB8}"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9860442-007C-4659-922C-92494C1D1A5F}" type="datetimeFigureOut">
              <a:rPr lang="en-US"/>
              <a:pPr>
                <a:defRPr/>
              </a:pPr>
              <a:t>09/12/2011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159402C-E7FB-48C3-98B8-D26635E8735E}"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E20AC0C-7DDF-4673-9B7C-263B9767B3AE}" type="datetimeFigureOut">
              <a:rPr lang="en-US"/>
              <a:pPr>
                <a:defRPr/>
              </a:pPr>
              <a:t>09/12/2011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DE2049E-9DE8-488B-BC55-B2CF706388A0}"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DA91733-5E3E-4B64-87B6-24D392DB0664}" type="datetimeFigureOut">
              <a:rPr lang="en-US"/>
              <a:pPr>
                <a:defRPr/>
              </a:pPr>
              <a:t>09/12/2011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C1688D5-9FFC-4888-A996-69223D9F9B0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06703A76-7EAD-43B1-8780-6B5BDD1CCD88}"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B656B97-B962-43E9-9492-2F2A7323B024}" type="datetimeFigureOut">
              <a:rPr lang="en-US"/>
              <a:pPr>
                <a:defRPr/>
              </a:pPr>
              <a:t>09/12/2011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18EEF49-3431-467E-A3DC-F4DFEA0303BC}"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8705F1C-AE4C-4BC8-BE60-ECEC12A3C44B}" type="datetimeFigureOut">
              <a:rPr lang="en-US"/>
              <a:pPr>
                <a:defRPr/>
              </a:pPr>
              <a:t>09/12/2011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DED9932-EBD5-45B7-A622-44AFEA2A1389}"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ABCBA6E-1CC5-4DE6-AB48-EBDEA18D9408}" type="datetimeFigureOut">
              <a:rPr lang="en-US"/>
              <a:pPr>
                <a:defRPr/>
              </a:pPr>
              <a:t>09/12/2011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3C9ADB9-66F6-4C8C-ABD3-6F5E0E206D51}"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BE3A89B-2DFF-45D4-8A51-3554DBB7D0AC}" type="datetimeFigureOut">
              <a:rPr lang="en-US"/>
              <a:pPr>
                <a:defRPr/>
              </a:pPr>
              <a:t>09/12/2011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9EA3B9-96FB-4BD4-B047-91FEDB853BA2}"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97674EC-AC56-4898-A21A-A1620D166E42}" type="datetimeFigureOut">
              <a:rPr lang="en-US"/>
              <a:pPr>
                <a:defRPr/>
              </a:pPr>
              <a:t>09/12/2011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DD06B4-2E23-4507-A34C-55A8039B083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9438" y="1011238"/>
            <a:ext cx="4124325" cy="20589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56163" y="1011238"/>
            <a:ext cx="4124325" cy="20589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46470423-91B1-4CC1-8D89-BE904AFC171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2439802-E4DA-4FDD-B463-FC64272BB4B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0BC542F1-9401-41D7-AB12-D874DC523FD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5A1BB114-4AEE-4E7B-931C-06009C458DA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397521F-C8C7-4BFD-8D1C-CA0E0AC39C7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40E0304F-85CC-49A6-8339-2101AF92496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11974" name="Rectangle 6"/>
          <p:cNvSpPr>
            <a:spLocks noChangeArrowheads="1"/>
          </p:cNvSpPr>
          <p:nvPr/>
        </p:nvSpPr>
        <p:spPr bwMode="gray">
          <a:xfrm>
            <a:off x="-4763" y="0"/>
            <a:ext cx="401638" cy="4254500"/>
          </a:xfrm>
          <a:prstGeom prst="rect">
            <a:avLst/>
          </a:prstGeom>
          <a:solidFill>
            <a:srgbClr val="95C97D"/>
          </a:solidFill>
          <a:ln w="12700" algn="ctr">
            <a:noFill/>
            <a:miter lim="800000"/>
            <a:headEnd/>
            <a:tailEnd/>
          </a:ln>
          <a:effectLst/>
        </p:spPr>
        <p:txBody>
          <a:bodyPr wrap="none" lIns="73152" tIns="0" rIns="45720" bIns="0" anchor="ctr"/>
          <a:lstStyle/>
          <a:p>
            <a:pPr algn="ctr">
              <a:defRPr/>
            </a:pPr>
            <a:endParaRPr lang="en-US"/>
          </a:p>
        </p:txBody>
      </p:sp>
      <p:sp>
        <p:nvSpPr>
          <p:cNvPr id="211975" name="Rectangle 7"/>
          <p:cNvSpPr>
            <a:spLocks noChangeArrowheads="1"/>
          </p:cNvSpPr>
          <p:nvPr/>
        </p:nvSpPr>
        <p:spPr bwMode="gray">
          <a:xfrm>
            <a:off x="387350" y="6408738"/>
            <a:ext cx="8756650" cy="449262"/>
          </a:xfrm>
          <a:prstGeom prst="rect">
            <a:avLst/>
          </a:prstGeom>
          <a:gradFill rotWithShape="1">
            <a:gsLst>
              <a:gs pos="0">
                <a:srgbClr val="DBEDD3"/>
              </a:gs>
              <a:gs pos="100000">
                <a:srgbClr val="95C97D"/>
              </a:gs>
            </a:gsLst>
            <a:lin ang="0" scaled="1"/>
          </a:gradFill>
          <a:ln w="12700" algn="ctr">
            <a:noFill/>
            <a:miter lim="800000"/>
            <a:headEnd/>
            <a:tailEnd/>
          </a:ln>
          <a:effectLst/>
        </p:spPr>
        <p:txBody>
          <a:bodyPr wrap="none" lIns="73152" tIns="0" rIns="45720" bIns="0" anchor="ctr"/>
          <a:lstStyle/>
          <a:p>
            <a:pPr algn="ctr">
              <a:defRPr/>
            </a:pPr>
            <a:endParaRPr lang="en-US"/>
          </a:p>
        </p:txBody>
      </p:sp>
      <p:sp>
        <p:nvSpPr>
          <p:cNvPr id="211976" name="Freeform 8"/>
          <p:cNvSpPr>
            <a:spLocks/>
          </p:cNvSpPr>
          <p:nvPr/>
        </p:nvSpPr>
        <p:spPr bwMode="auto">
          <a:xfrm>
            <a:off x="-6350" y="4251325"/>
            <a:ext cx="2279650" cy="2613025"/>
          </a:xfrm>
          <a:custGeom>
            <a:avLst/>
            <a:gdLst/>
            <a:ahLst/>
            <a:cxnLst>
              <a:cxn ang="0">
                <a:pos x="583" y="2693"/>
              </a:cxn>
              <a:cxn ang="0">
                <a:pos x="583" y="0"/>
              </a:cxn>
              <a:cxn ang="0">
                <a:pos x="0" y="0"/>
              </a:cxn>
              <a:cxn ang="0">
                <a:pos x="0" y="3267"/>
              </a:cxn>
              <a:cxn ang="0">
                <a:pos x="3291" y="3267"/>
              </a:cxn>
              <a:cxn ang="0">
                <a:pos x="3290" y="2693"/>
              </a:cxn>
              <a:cxn ang="0">
                <a:pos x="583" y="2693"/>
              </a:cxn>
              <a:cxn ang="0">
                <a:pos x="583" y="2693"/>
              </a:cxn>
            </a:cxnLst>
            <a:rect l="0" t="0" r="r" b="b"/>
            <a:pathLst>
              <a:path w="3291" h="3267">
                <a:moveTo>
                  <a:pt x="583" y="2693"/>
                </a:moveTo>
                <a:lnTo>
                  <a:pt x="583" y="0"/>
                </a:lnTo>
                <a:lnTo>
                  <a:pt x="0" y="0"/>
                </a:lnTo>
                <a:lnTo>
                  <a:pt x="0" y="3267"/>
                </a:lnTo>
                <a:lnTo>
                  <a:pt x="3291" y="3267"/>
                </a:lnTo>
                <a:lnTo>
                  <a:pt x="3290" y="2693"/>
                </a:lnTo>
                <a:lnTo>
                  <a:pt x="583" y="2693"/>
                </a:lnTo>
                <a:lnTo>
                  <a:pt x="583" y="2693"/>
                </a:lnTo>
                <a:close/>
              </a:path>
            </a:pathLst>
          </a:custGeom>
          <a:solidFill>
            <a:srgbClr val="ADD69A"/>
          </a:solidFill>
          <a:ln w="9525">
            <a:noFill/>
            <a:round/>
            <a:headEnd/>
            <a:tailEnd/>
          </a:ln>
        </p:spPr>
        <p:txBody>
          <a:bodyPr/>
          <a:lstStyle/>
          <a:p>
            <a:pPr algn="ctr">
              <a:defRPr/>
            </a:pPr>
            <a:endParaRPr lang="en-US"/>
          </a:p>
        </p:txBody>
      </p:sp>
      <p:sp>
        <p:nvSpPr>
          <p:cNvPr id="1029" name="Rectangle 3"/>
          <p:cNvSpPr>
            <a:spLocks noGrp="1" noChangeArrowheads="1"/>
          </p:cNvSpPr>
          <p:nvPr>
            <p:ph type="title"/>
          </p:nvPr>
        </p:nvSpPr>
        <p:spPr bwMode="auto">
          <a:xfrm>
            <a:off x="579438" y="142875"/>
            <a:ext cx="8401050" cy="36512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30" name="Rectangle 4"/>
          <p:cNvSpPr>
            <a:spLocks noGrp="1" noChangeArrowheads="1"/>
          </p:cNvSpPr>
          <p:nvPr>
            <p:ph type="body" idx="1"/>
          </p:nvPr>
        </p:nvSpPr>
        <p:spPr bwMode="auto">
          <a:xfrm>
            <a:off x="579438" y="1011238"/>
            <a:ext cx="8401050" cy="20589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11973" name="Rectangle 5"/>
          <p:cNvSpPr>
            <a:spLocks noGrp="1" noChangeArrowheads="1"/>
          </p:cNvSpPr>
          <p:nvPr>
            <p:ph type="sldNum" sz="quarter" idx="4"/>
          </p:nvPr>
        </p:nvSpPr>
        <p:spPr bwMode="auto">
          <a:xfrm>
            <a:off x="8877300" y="6684963"/>
            <a:ext cx="123825" cy="122237"/>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algn="r">
              <a:defRPr sz="800" b="0"/>
            </a:lvl1pPr>
          </a:lstStyle>
          <a:p>
            <a:pPr>
              <a:defRPr/>
            </a:pPr>
            <a:fld id="{821252BE-695A-471E-8EEE-F132D0CA090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08"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 id="2147483886" r:id="rId12"/>
  </p:sldLayoutIdLst>
  <p:hf hdr="0" ftr="0" dt="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1588" indent="-1588" algn="l" rtl="0" eaLnBrk="0" fontAlgn="base" hangingPunct="0">
        <a:spcBef>
          <a:spcPct val="0"/>
        </a:spcBef>
        <a:spcAft>
          <a:spcPct val="50000"/>
        </a:spcAft>
        <a:buSzPct val="120000"/>
        <a:buChar char="•"/>
        <a:defRPr sz="2000" b="1">
          <a:solidFill>
            <a:schemeClr val="tx1"/>
          </a:solidFill>
          <a:latin typeface="+mn-lt"/>
          <a:ea typeface="+mn-ea"/>
          <a:cs typeface="+mn-cs"/>
        </a:defRPr>
      </a:lvl1pPr>
      <a:lvl2pPr marL="454025" indent="-220663" algn="l" rtl="0" eaLnBrk="0" fontAlgn="base" hangingPunct="0">
        <a:spcBef>
          <a:spcPct val="0"/>
        </a:spcBef>
        <a:spcAft>
          <a:spcPct val="50000"/>
        </a:spcAft>
        <a:buSzPct val="120000"/>
        <a:buFont typeface="Wingdings" pitchFamily="2" charset="2"/>
        <a:buChar char="§"/>
        <a:defRPr sz="2000" b="1">
          <a:solidFill>
            <a:schemeClr val="tx1"/>
          </a:solidFill>
          <a:latin typeface="+mn-lt"/>
        </a:defRPr>
      </a:lvl2pPr>
      <a:lvl3pPr marL="798513" indent="-230188" algn="l" rtl="0" eaLnBrk="0" fontAlgn="base" hangingPunct="0">
        <a:spcBef>
          <a:spcPct val="0"/>
        </a:spcBef>
        <a:spcAft>
          <a:spcPct val="50000"/>
        </a:spcAft>
        <a:buFont typeface="Arial" charset="0"/>
        <a:buChar char="–"/>
        <a:defRPr sz="2000" b="1">
          <a:solidFill>
            <a:schemeClr val="tx1"/>
          </a:solidFill>
          <a:latin typeface="+mn-lt"/>
        </a:defRPr>
      </a:lvl3pPr>
      <a:lvl4pPr marL="1154113" indent="-239713" algn="l" rtl="0" eaLnBrk="0" fontAlgn="base" hangingPunct="0">
        <a:spcBef>
          <a:spcPct val="0"/>
        </a:spcBef>
        <a:spcAft>
          <a:spcPct val="50000"/>
        </a:spcAft>
        <a:buChar char="•"/>
        <a:defRPr sz="2000" b="1">
          <a:solidFill>
            <a:schemeClr val="tx1"/>
          </a:solidFill>
          <a:latin typeface="+mn-lt"/>
        </a:defRPr>
      </a:lvl4pPr>
      <a:lvl5pPr marL="1546225" indent="-236538" algn="l" rtl="0" eaLnBrk="0" fontAlgn="base" hangingPunct="0">
        <a:spcBef>
          <a:spcPct val="0"/>
        </a:spcBef>
        <a:spcAft>
          <a:spcPct val="50000"/>
        </a:spcAft>
        <a:buFont typeface="Arial" charset="0"/>
        <a:buChar char="–"/>
        <a:defRPr sz="2000" b="1">
          <a:solidFill>
            <a:schemeClr val="tx1"/>
          </a:solidFill>
          <a:latin typeface="+mn-lt"/>
        </a:defRPr>
      </a:lvl5pPr>
      <a:lvl6pPr marL="2003425" indent="-236538" algn="l" rtl="0" fontAlgn="base">
        <a:spcBef>
          <a:spcPct val="0"/>
        </a:spcBef>
        <a:spcAft>
          <a:spcPct val="50000"/>
        </a:spcAft>
        <a:buFont typeface="Arial" charset="0"/>
        <a:buChar char="–"/>
        <a:defRPr b="1">
          <a:solidFill>
            <a:schemeClr val="tx1"/>
          </a:solidFill>
          <a:latin typeface="+mn-lt"/>
        </a:defRPr>
      </a:lvl6pPr>
      <a:lvl7pPr marL="2460625" indent="-236538" algn="l" rtl="0" fontAlgn="base">
        <a:spcBef>
          <a:spcPct val="0"/>
        </a:spcBef>
        <a:spcAft>
          <a:spcPct val="50000"/>
        </a:spcAft>
        <a:buFont typeface="Arial" charset="0"/>
        <a:buChar char="–"/>
        <a:defRPr b="1">
          <a:solidFill>
            <a:schemeClr val="tx1"/>
          </a:solidFill>
          <a:latin typeface="+mn-lt"/>
        </a:defRPr>
      </a:lvl7pPr>
      <a:lvl8pPr marL="2917825" indent="-236538" algn="l" rtl="0" fontAlgn="base">
        <a:spcBef>
          <a:spcPct val="0"/>
        </a:spcBef>
        <a:spcAft>
          <a:spcPct val="50000"/>
        </a:spcAft>
        <a:buFont typeface="Arial" charset="0"/>
        <a:buChar char="–"/>
        <a:defRPr b="1">
          <a:solidFill>
            <a:schemeClr val="tx1"/>
          </a:solidFill>
          <a:latin typeface="+mn-lt"/>
        </a:defRPr>
      </a:lvl8pPr>
      <a:lvl9pPr marL="3375025" indent="-236538" algn="l" rtl="0" fontAlgn="base">
        <a:spcBef>
          <a:spcPct val="0"/>
        </a:spcBef>
        <a:spcAft>
          <a:spcPct val="50000"/>
        </a:spcAft>
        <a:buFont typeface="Arial" charset="0"/>
        <a:buChar char="–"/>
        <a:defRPr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5"/>
          <p:cNvSpPr>
            <a:spLocks noGrp="1" noChangeArrowheads="1"/>
          </p:cNvSpPr>
          <p:nvPr>
            <p:ph type="title"/>
          </p:nvPr>
        </p:nvSpPr>
        <p:spPr bwMode="auto">
          <a:xfrm>
            <a:off x="106363" y="142875"/>
            <a:ext cx="8866187" cy="365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2051" name="Rectangle 6"/>
          <p:cNvSpPr>
            <a:spLocks noGrp="1" noChangeArrowheads="1"/>
          </p:cNvSpPr>
          <p:nvPr>
            <p:ph type="body" idx="1"/>
          </p:nvPr>
        </p:nvSpPr>
        <p:spPr bwMode="auto">
          <a:xfrm>
            <a:off x="92075" y="1011238"/>
            <a:ext cx="8866188" cy="20589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0167" name="Rectangle 7"/>
          <p:cNvSpPr>
            <a:spLocks noGrp="1" noChangeArrowheads="1"/>
          </p:cNvSpPr>
          <p:nvPr>
            <p:ph type="sldNum" sz="quarter" idx="4"/>
          </p:nvPr>
        </p:nvSpPr>
        <p:spPr bwMode="auto">
          <a:xfrm>
            <a:off x="8877300" y="6684963"/>
            <a:ext cx="123825" cy="122237"/>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algn="r">
              <a:defRPr sz="800" b="0"/>
            </a:lvl1pPr>
          </a:lstStyle>
          <a:p>
            <a:pPr>
              <a:defRPr/>
            </a:pPr>
            <a:fld id="{AF365E4B-F7D2-4995-AC99-69234DC191B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09"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Lst>
  <p:hf hdr="0" ftr="0" dt="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1588" indent="-1588" algn="l" rtl="0" eaLnBrk="0" fontAlgn="base" hangingPunct="0">
        <a:spcBef>
          <a:spcPct val="0"/>
        </a:spcBef>
        <a:spcAft>
          <a:spcPct val="50000"/>
        </a:spcAft>
        <a:buSzPct val="120000"/>
        <a:buChar char="•"/>
        <a:defRPr sz="2000" b="1">
          <a:solidFill>
            <a:schemeClr val="tx1"/>
          </a:solidFill>
          <a:latin typeface="+mn-lt"/>
          <a:ea typeface="+mn-ea"/>
          <a:cs typeface="+mn-cs"/>
        </a:defRPr>
      </a:lvl1pPr>
      <a:lvl2pPr marL="454025" indent="-220663" algn="l" rtl="0" eaLnBrk="0" fontAlgn="base" hangingPunct="0">
        <a:spcBef>
          <a:spcPct val="0"/>
        </a:spcBef>
        <a:spcAft>
          <a:spcPct val="50000"/>
        </a:spcAft>
        <a:buSzPct val="120000"/>
        <a:buFont typeface="Wingdings" pitchFamily="2" charset="2"/>
        <a:buChar char="§"/>
        <a:defRPr sz="2000" b="1">
          <a:solidFill>
            <a:schemeClr val="tx1"/>
          </a:solidFill>
          <a:latin typeface="+mn-lt"/>
        </a:defRPr>
      </a:lvl2pPr>
      <a:lvl3pPr marL="798513" indent="-230188" algn="l" rtl="0" eaLnBrk="0" fontAlgn="base" hangingPunct="0">
        <a:spcBef>
          <a:spcPct val="0"/>
        </a:spcBef>
        <a:spcAft>
          <a:spcPct val="50000"/>
        </a:spcAft>
        <a:buFont typeface="Arial" charset="0"/>
        <a:buChar char="–"/>
        <a:defRPr sz="2000" b="1">
          <a:solidFill>
            <a:schemeClr val="tx1"/>
          </a:solidFill>
          <a:latin typeface="+mn-lt"/>
        </a:defRPr>
      </a:lvl3pPr>
      <a:lvl4pPr marL="1154113" indent="-239713" algn="l" rtl="0" eaLnBrk="0" fontAlgn="base" hangingPunct="0">
        <a:spcBef>
          <a:spcPct val="0"/>
        </a:spcBef>
        <a:spcAft>
          <a:spcPct val="50000"/>
        </a:spcAft>
        <a:buChar char="•"/>
        <a:defRPr sz="2000" b="1">
          <a:solidFill>
            <a:schemeClr val="tx1"/>
          </a:solidFill>
          <a:latin typeface="+mn-lt"/>
        </a:defRPr>
      </a:lvl4pPr>
      <a:lvl5pPr marL="1546225" indent="-236538" algn="l" rtl="0" eaLnBrk="0" fontAlgn="base" hangingPunct="0">
        <a:spcBef>
          <a:spcPct val="0"/>
        </a:spcBef>
        <a:spcAft>
          <a:spcPct val="50000"/>
        </a:spcAft>
        <a:buFont typeface="Arial" charset="0"/>
        <a:buChar char="–"/>
        <a:defRPr sz="2000" b="1">
          <a:solidFill>
            <a:schemeClr val="tx1"/>
          </a:solidFill>
          <a:latin typeface="+mn-lt"/>
        </a:defRPr>
      </a:lvl5pPr>
      <a:lvl6pPr marL="2003425" indent="-236538" algn="l" rtl="0" fontAlgn="base">
        <a:spcBef>
          <a:spcPct val="0"/>
        </a:spcBef>
        <a:spcAft>
          <a:spcPct val="50000"/>
        </a:spcAft>
        <a:buFont typeface="Arial" charset="0"/>
        <a:buChar char="–"/>
        <a:defRPr b="1">
          <a:solidFill>
            <a:schemeClr val="tx1"/>
          </a:solidFill>
          <a:latin typeface="+mn-lt"/>
        </a:defRPr>
      </a:lvl6pPr>
      <a:lvl7pPr marL="2460625" indent="-236538" algn="l" rtl="0" fontAlgn="base">
        <a:spcBef>
          <a:spcPct val="0"/>
        </a:spcBef>
        <a:spcAft>
          <a:spcPct val="50000"/>
        </a:spcAft>
        <a:buFont typeface="Arial" charset="0"/>
        <a:buChar char="–"/>
        <a:defRPr b="1">
          <a:solidFill>
            <a:schemeClr val="tx1"/>
          </a:solidFill>
          <a:latin typeface="+mn-lt"/>
        </a:defRPr>
      </a:lvl7pPr>
      <a:lvl8pPr marL="2917825" indent="-236538" algn="l" rtl="0" fontAlgn="base">
        <a:spcBef>
          <a:spcPct val="0"/>
        </a:spcBef>
        <a:spcAft>
          <a:spcPct val="50000"/>
        </a:spcAft>
        <a:buFont typeface="Arial" charset="0"/>
        <a:buChar char="–"/>
        <a:defRPr b="1">
          <a:solidFill>
            <a:schemeClr val="tx1"/>
          </a:solidFill>
          <a:latin typeface="+mn-lt"/>
        </a:defRPr>
      </a:lvl8pPr>
      <a:lvl9pPr marL="3375025" indent="-236538" algn="l" rtl="0" fontAlgn="base">
        <a:spcBef>
          <a:spcPct val="0"/>
        </a:spcBef>
        <a:spcAft>
          <a:spcPct val="50000"/>
        </a:spcAft>
        <a:buFont typeface="Arial" charset="0"/>
        <a:buChar char="–"/>
        <a:defRPr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4A530F5-3A76-40FC-B983-0AB859342AB4}" type="datetimeFigureOut">
              <a:rPr lang="en-US"/>
              <a:pPr>
                <a:defRPr/>
              </a:pPr>
              <a:t>09/12/2011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ECBE995-37E6-4735-949C-04A9ED66D9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25.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5.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ctrTitle"/>
          </p:nvPr>
        </p:nvSpPr>
        <p:spPr>
          <a:xfrm>
            <a:off x="0" y="2601717"/>
            <a:ext cx="9144000" cy="1476375"/>
          </a:xfrm>
          <a:solidFill>
            <a:schemeClr val="tx2">
              <a:lumMod val="75000"/>
            </a:schemeClr>
          </a:solidFill>
        </p:spPr>
        <p:txBody>
          <a:bodyPr>
            <a:normAutofit/>
          </a:bodyPr>
          <a:lstStyle/>
          <a:p>
            <a:pPr eaLnBrk="1" hangingPunct="1">
              <a:defRPr/>
            </a:pPr>
            <a:r>
              <a:rPr lang="en-US" sz="3200" dirty="0" smtClean="0">
                <a:solidFill>
                  <a:schemeClr val="bg1"/>
                </a:solidFill>
              </a:rPr>
              <a:t>Joint PLWG/CMWG</a:t>
            </a:r>
            <a:r>
              <a:rPr lang="en-US" sz="3200" dirty="0" smtClean="0">
                <a:solidFill>
                  <a:srgbClr val="FF0000"/>
                </a:solidFill>
              </a:rPr>
              <a:t> </a:t>
            </a:r>
            <a:r>
              <a:rPr lang="en-US" sz="3200" dirty="0" smtClean="0">
                <a:solidFill>
                  <a:schemeClr val="bg1"/>
                </a:solidFill>
              </a:rPr>
              <a:t>Assignment</a:t>
            </a:r>
            <a:r>
              <a:rPr lang="en-US" sz="2500" dirty="0" smtClean="0">
                <a:solidFill>
                  <a:schemeClr val="bg1"/>
                </a:solidFill>
              </a:rPr>
              <a:t/>
            </a:r>
            <a:br>
              <a:rPr lang="en-US" sz="2500" dirty="0" smtClean="0">
                <a:solidFill>
                  <a:schemeClr val="bg1"/>
                </a:solidFill>
              </a:rPr>
            </a:br>
            <a:r>
              <a:rPr lang="en-US" sz="2500" dirty="0" smtClean="0">
                <a:solidFill>
                  <a:schemeClr val="bg1"/>
                </a:solidFill>
              </a:rPr>
              <a:t>Update to ROS</a:t>
            </a:r>
            <a:br>
              <a:rPr lang="en-US" sz="2500" dirty="0" smtClean="0">
                <a:solidFill>
                  <a:schemeClr val="bg1"/>
                </a:solidFill>
              </a:rPr>
            </a:br>
            <a:r>
              <a:rPr lang="en-US" sz="1300" dirty="0" smtClean="0">
                <a:solidFill>
                  <a:schemeClr val="bg1"/>
                </a:solidFill>
              </a:rPr>
              <a:t> </a:t>
            </a:r>
            <a:r>
              <a:rPr lang="en-US" sz="3200" dirty="0" smtClean="0">
                <a:solidFill>
                  <a:schemeClr val="bg1"/>
                </a:solidFill>
              </a:rPr>
              <a:t/>
            </a:r>
            <a:br>
              <a:rPr lang="en-US" sz="3200" dirty="0" smtClean="0">
                <a:solidFill>
                  <a:schemeClr val="bg1"/>
                </a:solidFill>
              </a:rPr>
            </a:br>
            <a:endParaRPr lang="en-US" sz="1600" i="1" dirty="0" smtClean="0">
              <a:solidFill>
                <a:schemeClr val="bg1"/>
              </a:solidFill>
            </a:endParaRPr>
          </a:p>
        </p:txBody>
      </p:sp>
      <p:sp>
        <p:nvSpPr>
          <p:cNvPr id="234501" name="Rectangle 5"/>
          <p:cNvSpPr>
            <a:spLocks noGrp="1" noChangeArrowheads="1"/>
          </p:cNvSpPr>
          <p:nvPr>
            <p:ph type="subTitle" idx="1"/>
          </p:nvPr>
        </p:nvSpPr>
        <p:spPr>
          <a:xfrm>
            <a:off x="476250" y="5715000"/>
            <a:ext cx="8207375" cy="344488"/>
          </a:xfrm>
        </p:spPr>
        <p:txBody>
          <a:bodyPr rtlCol="0">
            <a:normAutofit fontScale="62500" lnSpcReduction="20000"/>
          </a:bodyPr>
          <a:lstStyle/>
          <a:p>
            <a:pPr algn="r" eaLnBrk="1" fontAlgn="auto" hangingPunct="1">
              <a:spcAft>
                <a:spcPts val="0"/>
              </a:spcAft>
              <a:buFont typeface="Arial" pitchFamily="34" charset="0"/>
              <a:buNone/>
              <a:defRPr/>
            </a:pPr>
            <a:r>
              <a:rPr lang="en-US" dirty="0" smtClean="0"/>
              <a:t>September 15,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1C001F1C-468C-4BBA-8536-B6CEDFC68508}" type="slidenum">
              <a:rPr lang="en-US"/>
              <a:pPr>
                <a:defRPr/>
              </a:pPr>
              <a:t>9</a:t>
            </a:fld>
            <a:endParaRPr lang="en-US" dirty="0"/>
          </a:p>
        </p:txBody>
      </p:sp>
      <p:sp>
        <p:nvSpPr>
          <p:cNvPr id="7171" name="Rectangle 1"/>
          <p:cNvSpPr>
            <a:spLocks noChangeArrowheads="1"/>
          </p:cNvSpPr>
          <p:nvPr/>
        </p:nvSpPr>
        <p:spPr bwMode="auto">
          <a:xfrm>
            <a:off x="179108" y="226163"/>
            <a:ext cx="8964891" cy="584775"/>
          </a:xfrm>
          <a:prstGeom prst="rect">
            <a:avLst/>
          </a:prstGeom>
          <a:noFill/>
          <a:ln w="9525">
            <a:noFill/>
            <a:miter lim="800000"/>
            <a:headEnd/>
            <a:tailEnd/>
          </a:ln>
        </p:spPr>
        <p:txBody>
          <a:bodyPr wrap="square" anchor="ctr">
            <a:spAutoFit/>
          </a:bodyPr>
          <a:lstStyle/>
          <a:p>
            <a:pPr algn="ctr"/>
            <a:r>
              <a:rPr lang="en-US" sz="3200" u="sng" dirty="0" smtClean="0">
                <a:latin typeface="Calibri" pitchFamily="34" charset="0"/>
                <a:ea typeface="Calibri" pitchFamily="34" charset="0"/>
                <a:cs typeface="Times New Roman" pitchFamily="18" charset="0"/>
              </a:rPr>
              <a:t>What are the proposed solutions to close Gap?</a:t>
            </a:r>
            <a:r>
              <a:rPr lang="en-US" sz="2400" b="0" u="sng" dirty="0" smtClean="0">
                <a:latin typeface="Calibri" pitchFamily="34" charset="0"/>
                <a:ea typeface="Calibri" pitchFamily="34" charset="0"/>
                <a:cs typeface="Times New Roman" pitchFamily="18" charset="0"/>
              </a:rPr>
              <a:t>(</a:t>
            </a:r>
            <a:r>
              <a:rPr lang="en-US" sz="2400" b="0" u="sng" dirty="0" smtClean="0">
                <a:latin typeface="Calibri" pitchFamily="34" charset="0"/>
                <a:ea typeface="Calibri" pitchFamily="34" charset="0"/>
                <a:cs typeface="Times New Roman" pitchFamily="18" charset="0"/>
              </a:rPr>
              <a:t>cont)</a:t>
            </a:r>
            <a:endParaRPr lang="en-US" sz="2400" b="0" u="sng" dirty="0">
              <a:latin typeface="Calibri" pitchFamily="34" charset="0"/>
              <a:ea typeface="Calibri" pitchFamily="34" charset="0"/>
              <a:cs typeface="Times New Roman" pitchFamily="18" charset="0"/>
            </a:endParaRPr>
          </a:p>
        </p:txBody>
      </p:sp>
      <p:sp>
        <p:nvSpPr>
          <p:cNvPr id="23" name="TextBox 22"/>
          <p:cNvSpPr txBox="1"/>
          <p:nvPr/>
        </p:nvSpPr>
        <p:spPr>
          <a:xfrm>
            <a:off x="153503" y="772996"/>
            <a:ext cx="8811388" cy="5816977"/>
          </a:xfrm>
          <a:prstGeom prst="rect">
            <a:avLst/>
          </a:prstGeom>
          <a:noFill/>
        </p:spPr>
        <p:txBody>
          <a:bodyPr wrap="square" rtlCol="0">
            <a:spAutoFit/>
          </a:bodyPr>
          <a:lstStyle/>
          <a:p>
            <a:r>
              <a:rPr lang="en-US" sz="2000" dirty="0" smtClean="0">
                <a:solidFill>
                  <a:srgbClr val="0000FF"/>
                </a:solidFill>
              </a:rPr>
              <a:t>Four Revision Request documents that are integral to closing the gap:</a:t>
            </a:r>
            <a:endParaRPr lang="en-US" sz="2000" dirty="0" smtClean="0">
              <a:solidFill>
                <a:srgbClr val="0000FF"/>
              </a:solidFill>
            </a:endParaRPr>
          </a:p>
          <a:p>
            <a:pPr>
              <a:lnSpc>
                <a:spcPct val="50000"/>
              </a:lnSpc>
            </a:pPr>
            <a:endParaRPr lang="en-US" b="0" dirty="0" smtClean="0"/>
          </a:p>
          <a:p>
            <a:pPr marL="519113" indent="-519113">
              <a:buAutoNum type="arabicPeriod"/>
            </a:pPr>
            <a:r>
              <a:rPr lang="en-US" sz="2000" b="0" dirty="0" smtClean="0">
                <a:solidFill>
                  <a:srgbClr val="0000FF"/>
                </a:solidFill>
              </a:rPr>
              <a:t>Transmission Planning – PGRR011:</a:t>
            </a:r>
            <a:endParaRPr lang="en-US" sz="2000" b="0" dirty="0" smtClean="0"/>
          </a:p>
          <a:p>
            <a:pPr marL="976313" lvl="1" indent="-519113">
              <a:buFont typeface="Arial" pitchFamily="34" charset="0"/>
              <a:buChar char="•"/>
            </a:pPr>
            <a:r>
              <a:rPr lang="en-US" sz="2000" b="0" dirty="0" smtClean="0"/>
              <a:t>Pre-approve “reasonable variations” of assumptions</a:t>
            </a:r>
          </a:p>
          <a:p>
            <a:pPr marL="976313" lvl="1" indent="-519113">
              <a:buFont typeface="Arial" pitchFamily="34" charset="0"/>
              <a:buChar char="•"/>
            </a:pPr>
            <a:r>
              <a:rPr lang="en-US" sz="2000" b="0" dirty="0" smtClean="0"/>
              <a:t>Expand G-1 to include outage of all CCCT feasible configurations </a:t>
            </a:r>
            <a:endParaRPr lang="en-US" sz="2000" b="0" dirty="0" smtClean="0"/>
          </a:p>
          <a:p>
            <a:pPr marL="976313" lvl="1" indent="-519113">
              <a:buFont typeface="Arial" pitchFamily="34" charset="0"/>
              <a:buChar char="•"/>
            </a:pPr>
            <a:r>
              <a:rPr lang="en-US" sz="2000" b="0" dirty="0" smtClean="0"/>
              <a:t>Study “initial state” with Autotransformer </a:t>
            </a:r>
            <a:r>
              <a:rPr lang="en-US" sz="2000" b="0" dirty="0" err="1" smtClean="0"/>
              <a:t>outaged</a:t>
            </a:r>
            <a:endParaRPr lang="en-US" sz="2000" b="0" dirty="0" smtClean="0"/>
          </a:p>
          <a:p>
            <a:pPr marL="976313" lvl="1" indent="-519113"/>
            <a:r>
              <a:rPr lang="en-US" sz="2000" b="0" dirty="0"/>
              <a:t>	</a:t>
            </a:r>
            <a:r>
              <a:rPr lang="en-US" b="0" dirty="0" smtClean="0"/>
              <a:t>(i.e., </a:t>
            </a:r>
            <a:r>
              <a:rPr lang="en-US" b="0" dirty="0" smtClean="0"/>
              <a:t>accounts for potential failure of l</a:t>
            </a:r>
            <a:r>
              <a:rPr lang="en-US" b="0" dirty="0" smtClean="0"/>
              <a:t>ong-lead time equipment)</a:t>
            </a:r>
            <a:endParaRPr lang="en-US" b="0" dirty="0" smtClean="0"/>
          </a:p>
          <a:p>
            <a:pPr marL="976313" lvl="1" indent="-519113">
              <a:lnSpc>
                <a:spcPct val="50000"/>
              </a:lnSpc>
              <a:buFont typeface="+mj-lt"/>
              <a:buAutoNum type="alphaUcPeriod"/>
            </a:pPr>
            <a:endParaRPr lang="en-US" sz="2000" b="0" dirty="0" smtClean="0"/>
          </a:p>
          <a:p>
            <a:pPr marL="514350" indent="-514350">
              <a:buFont typeface="+mj-lt"/>
              <a:buAutoNum type="arabicPeriod" startAt="2"/>
            </a:pPr>
            <a:r>
              <a:rPr lang="en-US" sz="2000" b="0" dirty="0" smtClean="0">
                <a:solidFill>
                  <a:srgbClr val="0000FF"/>
                </a:solidFill>
              </a:rPr>
              <a:t>Outage Planning – NPRR409:</a:t>
            </a:r>
            <a:endParaRPr lang="en-US" sz="2000" b="0" dirty="0"/>
          </a:p>
          <a:p>
            <a:pPr marL="342900" indent="-342900">
              <a:lnSpc>
                <a:spcPct val="50000"/>
              </a:lnSpc>
            </a:pPr>
            <a:endParaRPr lang="en-US" sz="2400" b="0" dirty="0" smtClean="0"/>
          </a:p>
          <a:p>
            <a:pPr marL="971550" indent="-452438">
              <a:buFont typeface="Arial" pitchFamily="34" charset="0"/>
              <a:buChar char="•"/>
            </a:pPr>
            <a:r>
              <a:rPr lang="en-US" sz="2000" b="0" dirty="0" smtClean="0"/>
              <a:t>Consistent “reasonable variation” approach as PGRR011</a:t>
            </a:r>
          </a:p>
          <a:p>
            <a:pPr marL="971550" indent="-452438"/>
            <a:r>
              <a:rPr lang="en-US" sz="2000" b="0" dirty="0"/>
              <a:t>	</a:t>
            </a:r>
            <a:r>
              <a:rPr lang="en-US" sz="2000" b="0" dirty="0" smtClean="0"/>
              <a:t> </a:t>
            </a:r>
            <a:r>
              <a:rPr lang="en-US" b="0" dirty="0" smtClean="0"/>
              <a:t>(i.e., Transmission Planning and Outage Planning assumptions match) </a:t>
            </a:r>
          </a:p>
          <a:p>
            <a:pPr marL="342900" indent="-3175">
              <a:lnSpc>
                <a:spcPct val="50000"/>
              </a:lnSpc>
            </a:pPr>
            <a:endParaRPr lang="en-US" sz="2000" b="0" dirty="0" smtClean="0"/>
          </a:p>
          <a:p>
            <a:pPr marL="519113" indent="-519113">
              <a:buFont typeface="+mj-lt"/>
              <a:buAutoNum type="arabicPeriod" startAt="3"/>
            </a:pPr>
            <a:r>
              <a:rPr lang="en-US" sz="2000" b="0" dirty="0" smtClean="0">
                <a:solidFill>
                  <a:srgbClr val="0000FF"/>
                </a:solidFill>
              </a:rPr>
              <a:t>Real Time Security Analysis – NOGRR078</a:t>
            </a:r>
          </a:p>
          <a:p>
            <a:pPr marL="971550" indent="-452438">
              <a:buFont typeface="Arial" pitchFamily="34" charset="0"/>
              <a:buChar char="•"/>
            </a:pPr>
            <a:r>
              <a:rPr lang="en-US" sz="2000" b="0" dirty="0" smtClean="0"/>
              <a:t>Clarifies language so that Real-Time security studies are</a:t>
            </a:r>
          </a:p>
          <a:p>
            <a:pPr marL="971550" indent="-452438"/>
            <a:r>
              <a:rPr lang="en-US" sz="2000" b="0" dirty="0" smtClean="0"/>
              <a:t>	consistent with current Nodal operating practices.</a:t>
            </a:r>
            <a:endParaRPr lang="en-US" b="0" dirty="0" smtClean="0"/>
          </a:p>
          <a:p>
            <a:pPr marL="519113" indent="-519113">
              <a:lnSpc>
                <a:spcPct val="50000"/>
              </a:lnSpc>
              <a:buFont typeface="+mj-lt"/>
              <a:buAutoNum type="arabicPeriod" startAt="4"/>
            </a:pPr>
            <a:endParaRPr lang="en-US" sz="2000" b="0" dirty="0" smtClean="0">
              <a:solidFill>
                <a:srgbClr val="0000FF"/>
              </a:solidFill>
            </a:endParaRPr>
          </a:p>
          <a:p>
            <a:pPr marL="519113" indent="-519113">
              <a:buFont typeface="+mj-lt"/>
              <a:buAutoNum type="arabicPeriod" startAt="4"/>
            </a:pPr>
            <a:r>
              <a:rPr lang="en-US" sz="2000" b="0" dirty="0" smtClean="0">
                <a:solidFill>
                  <a:srgbClr val="0000FF"/>
                </a:solidFill>
              </a:rPr>
              <a:t>Reporting of SCED Irresolvable to ROS </a:t>
            </a:r>
            <a:r>
              <a:rPr lang="en-US" sz="2000" b="0" dirty="0" smtClean="0">
                <a:solidFill>
                  <a:srgbClr val="0000FF"/>
                </a:solidFill>
              </a:rPr>
              <a:t>– </a:t>
            </a:r>
            <a:r>
              <a:rPr lang="en-US" sz="2000" b="0" dirty="0" smtClean="0">
                <a:solidFill>
                  <a:srgbClr val="0000FF"/>
                </a:solidFill>
              </a:rPr>
              <a:t>NPRR385 </a:t>
            </a:r>
            <a:r>
              <a:rPr lang="en-US" sz="1600" b="0" dirty="0" smtClean="0">
                <a:solidFill>
                  <a:srgbClr val="0000FF"/>
                </a:solidFill>
              </a:rPr>
              <a:t>(Section 6.5.7.1.10 (6))</a:t>
            </a:r>
            <a:r>
              <a:rPr lang="en-US" b="0" baseline="50000" dirty="0" smtClean="0">
                <a:solidFill>
                  <a:srgbClr val="0000FF"/>
                </a:solidFill>
              </a:rPr>
              <a:t>1</a:t>
            </a:r>
            <a:endParaRPr lang="en-US" b="0" baseline="50000" dirty="0" smtClean="0">
              <a:solidFill>
                <a:srgbClr val="0000FF"/>
              </a:solidFill>
            </a:endParaRPr>
          </a:p>
          <a:p>
            <a:pPr marL="971550" indent="-452438">
              <a:buFont typeface="Arial" pitchFamily="34" charset="0"/>
              <a:buChar char="•"/>
            </a:pPr>
            <a:r>
              <a:rPr lang="en-US" sz="2000" b="0" dirty="0" smtClean="0"/>
              <a:t>Report monthly SCED Irresolvable episodes, perform root cause</a:t>
            </a:r>
          </a:p>
          <a:p>
            <a:pPr marL="971550"/>
            <a:r>
              <a:rPr lang="en-US" sz="2000" b="0" dirty="0" smtClean="0"/>
              <a:t>analysis, and recommend solutions to avoid repeating.</a:t>
            </a:r>
            <a:endParaRPr lang="en-US" sz="2000" b="0" dirty="0">
              <a:solidFill>
                <a:srgbClr val="0000FF"/>
              </a:solidFill>
            </a:endParaRPr>
          </a:p>
          <a:p>
            <a:pPr marL="519113" indent="-519113">
              <a:lnSpc>
                <a:spcPct val="50000"/>
              </a:lnSpc>
            </a:pPr>
            <a:endParaRPr lang="en-US" sz="2400" b="0" dirty="0" smtClean="0"/>
          </a:p>
        </p:txBody>
      </p:sp>
      <p:sp>
        <p:nvSpPr>
          <p:cNvPr id="5" name="Rectangle 1"/>
          <p:cNvSpPr>
            <a:spLocks noChangeArrowheads="1"/>
          </p:cNvSpPr>
          <p:nvPr/>
        </p:nvSpPr>
        <p:spPr bwMode="auto">
          <a:xfrm>
            <a:off x="167424" y="6301822"/>
            <a:ext cx="8297846" cy="415498"/>
          </a:xfrm>
          <a:prstGeom prst="rect">
            <a:avLst/>
          </a:prstGeom>
          <a:noFill/>
          <a:ln w="9525">
            <a:noFill/>
            <a:miter lim="800000"/>
            <a:headEnd/>
            <a:tailEnd/>
          </a:ln>
        </p:spPr>
        <p:txBody>
          <a:bodyPr wrap="square" anchor="ctr">
            <a:spAutoFit/>
          </a:bodyPr>
          <a:lstStyle/>
          <a:p>
            <a:pPr marL="228600" indent="-228600">
              <a:buAutoNum type="arabicParenR"/>
            </a:pPr>
            <a:r>
              <a:rPr lang="en-US" sz="1050" b="0" dirty="0" smtClean="0">
                <a:latin typeface="Calibri" pitchFamily="34" charset="0"/>
                <a:ea typeface="Calibri" pitchFamily="34" charset="0"/>
                <a:cs typeface="Times New Roman" pitchFamily="18" charset="0"/>
              </a:rPr>
              <a:t>This NPRR is in the Revision Request process, currently being reviewed by PRS.  This NPRR is mentioned here as it may be relevant to ROS for consideration of a monitoring process.  This has not been discussed in the Joint CMWG/PLWG meetings.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1C001F1C-468C-4BBA-8536-B6CEDFC68508}" type="slidenum">
              <a:rPr lang="en-US"/>
              <a:pPr>
                <a:defRPr/>
              </a:pPr>
              <a:t>10</a:t>
            </a:fld>
            <a:endParaRPr lang="en-US" dirty="0"/>
          </a:p>
        </p:txBody>
      </p:sp>
      <p:sp>
        <p:nvSpPr>
          <p:cNvPr id="7171" name="Rectangle 1"/>
          <p:cNvSpPr>
            <a:spLocks noChangeArrowheads="1"/>
          </p:cNvSpPr>
          <p:nvPr/>
        </p:nvSpPr>
        <p:spPr bwMode="auto">
          <a:xfrm>
            <a:off x="495791" y="226163"/>
            <a:ext cx="8077200" cy="584775"/>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Could this lead to a “Gold Plated” System?</a:t>
            </a:r>
            <a:endParaRPr lang="en-US" sz="3200" u="sng" dirty="0">
              <a:latin typeface="Calibri" pitchFamily="34" charset="0"/>
              <a:ea typeface="Calibri" pitchFamily="34" charset="0"/>
              <a:cs typeface="Times New Roman" pitchFamily="18" charset="0"/>
            </a:endParaRPr>
          </a:p>
        </p:txBody>
      </p:sp>
      <p:sp>
        <p:nvSpPr>
          <p:cNvPr id="23" name="TextBox 22"/>
          <p:cNvSpPr txBox="1"/>
          <p:nvPr/>
        </p:nvSpPr>
        <p:spPr>
          <a:xfrm>
            <a:off x="333187" y="1035316"/>
            <a:ext cx="8488440" cy="5663089"/>
          </a:xfrm>
          <a:prstGeom prst="rect">
            <a:avLst/>
          </a:prstGeom>
          <a:noFill/>
        </p:spPr>
        <p:txBody>
          <a:bodyPr wrap="square" rtlCol="0">
            <a:spAutoFit/>
          </a:bodyPr>
          <a:lstStyle/>
          <a:p>
            <a:pPr marL="227013" indent="-227013">
              <a:lnSpc>
                <a:spcPct val="120000"/>
              </a:lnSpc>
              <a:buFont typeface="Arial" pitchFamily="34" charset="0"/>
              <a:buChar char="•"/>
            </a:pPr>
            <a:r>
              <a:rPr lang="en-US" sz="2000" b="0" u="sng" dirty="0" smtClean="0">
                <a:solidFill>
                  <a:srgbClr val="0000FF"/>
                </a:solidFill>
              </a:rPr>
              <a:t>Current State </a:t>
            </a:r>
            <a:r>
              <a:rPr lang="en-US" sz="2000" b="0" dirty="0" smtClean="0">
                <a:solidFill>
                  <a:srgbClr val="0000FF"/>
                </a:solidFill>
              </a:rPr>
              <a:t>– the Board recognized that there is currently a material gap between Planning and Operations as outlined within</a:t>
            </a:r>
          </a:p>
          <a:p>
            <a:pPr marL="227013" indent="-227013">
              <a:lnSpc>
                <a:spcPct val="120000"/>
              </a:lnSpc>
              <a:buFont typeface="Arial" pitchFamily="34" charset="0"/>
              <a:buChar char="•"/>
            </a:pPr>
            <a:r>
              <a:rPr lang="en-US" sz="2000" b="0" u="sng" dirty="0" smtClean="0">
                <a:solidFill>
                  <a:srgbClr val="0000FF"/>
                </a:solidFill>
              </a:rPr>
              <a:t>Proposal to Close Gap </a:t>
            </a:r>
            <a:r>
              <a:rPr lang="en-US" sz="2000" b="0" dirty="0" smtClean="0">
                <a:solidFill>
                  <a:srgbClr val="0000FF"/>
                </a:solidFill>
              </a:rPr>
              <a:t>– provides the tools to use, as needed, to close the Gap.  Does not require projects as the only solution.</a:t>
            </a:r>
          </a:p>
          <a:p>
            <a:pPr marL="227013" indent="-227013">
              <a:lnSpc>
                <a:spcPct val="120000"/>
              </a:lnSpc>
              <a:buFont typeface="Arial" pitchFamily="34" charset="0"/>
              <a:buChar char="•"/>
            </a:pPr>
            <a:r>
              <a:rPr lang="en-US" sz="2000" b="0" u="sng" dirty="0" smtClean="0">
                <a:solidFill>
                  <a:srgbClr val="0000FF"/>
                </a:solidFill>
              </a:rPr>
              <a:t>Potential Process</a:t>
            </a:r>
            <a:r>
              <a:rPr lang="en-US" sz="2000" b="0" dirty="0" smtClean="0">
                <a:solidFill>
                  <a:srgbClr val="0000FF"/>
                </a:solidFill>
              </a:rPr>
              <a:t> - to monitor Gap closure and avoid overshoot:</a:t>
            </a:r>
            <a:endParaRPr lang="en-US" sz="2000" b="0" dirty="0">
              <a:solidFill>
                <a:srgbClr val="0000FF"/>
              </a:solidFill>
            </a:endParaRPr>
          </a:p>
          <a:p>
            <a:endParaRPr lang="en-US" sz="800" b="0" dirty="0"/>
          </a:p>
          <a:p>
            <a:pPr marL="519113" indent="-519113">
              <a:buFont typeface="+mj-lt"/>
              <a:buAutoNum type="arabicPeriod"/>
            </a:pPr>
            <a:r>
              <a:rPr lang="en-US" sz="2000" b="0" dirty="0" smtClean="0">
                <a:solidFill>
                  <a:srgbClr val="0000FF"/>
                </a:solidFill>
              </a:rPr>
              <a:t>Threshold: </a:t>
            </a:r>
            <a:r>
              <a:rPr lang="en-US" sz="2000" b="0" dirty="0" smtClean="0"/>
              <a:t>ROS develop target range of acceptable SCED irresolvable performance.</a:t>
            </a:r>
            <a:endParaRPr lang="en-US" sz="2000" b="0" dirty="0" smtClean="0"/>
          </a:p>
          <a:p>
            <a:pPr marL="519113" indent="-519113">
              <a:buAutoNum type="arabicPeriod"/>
            </a:pPr>
            <a:endParaRPr lang="en-US" sz="800" b="0" dirty="0" smtClean="0">
              <a:solidFill>
                <a:srgbClr val="0000FF"/>
              </a:solidFill>
            </a:endParaRPr>
          </a:p>
          <a:p>
            <a:pPr marL="519113" indent="-519113">
              <a:buFont typeface="+mj-lt"/>
              <a:buAutoNum type="arabicPeriod" startAt="2"/>
            </a:pPr>
            <a:r>
              <a:rPr lang="en-US" sz="2000" b="0" dirty="0" smtClean="0">
                <a:solidFill>
                  <a:srgbClr val="0000FF"/>
                </a:solidFill>
              </a:rPr>
              <a:t>Monitor: </a:t>
            </a:r>
            <a:r>
              <a:rPr lang="en-US" sz="2000" b="0" dirty="0" smtClean="0"/>
              <a:t>Report </a:t>
            </a:r>
            <a:r>
              <a:rPr lang="en-US" sz="2000" b="0" dirty="0" smtClean="0"/>
              <a:t>SCED </a:t>
            </a:r>
            <a:r>
              <a:rPr lang="en-US" sz="2000" b="0" dirty="0" smtClean="0"/>
              <a:t>irresolvable performance in monthly </a:t>
            </a:r>
            <a:r>
              <a:rPr lang="en-US" sz="2000" b="0" dirty="0" smtClean="0"/>
              <a:t>ERCOT System Planning Report (as described in NPRR385)</a:t>
            </a:r>
            <a:endParaRPr lang="en-US" sz="2000" b="0" dirty="0"/>
          </a:p>
          <a:p>
            <a:pPr marL="342900" indent="-342900">
              <a:lnSpc>
                <a:spcPct val="50000"/>
              </a:lnSpc>
            </a:pPr>
            <a:endParaRPr lang="en-US" sz="800" b="0" dirty="0" smtClean="0"/>
          </a:p>
          <a:p>
            <a:pPr marL="514350" indent="-514350">
              <a:buFont typeface="+mj-lt"/>
              <a:buAutoNum type="arabicPeriod" startAt="3"/>
            </a:pPr>
            <a:r>
              <a:rPr lang="en-US" sz="2000" b="0" dirty="0">
                <a:solidFill>
                  <a:srgbClr val="0000FF"/>
                </a:solidFill>
              </a:rPr>
              <a:t>Assess: </a:t>
            </a:r>
            <a:r>
              <a:rPr lang="en-US" sz="2000" b="0" dirty="0" smtClean="0"/>
              <a:t>Determine </a:t>
            </a:r>
            <a:r>
              <a:rPr lang="en-US" sz="2000" b="0" dirty="0"/>
              <a:t>Root Cause</a:t>
            </a:r>
            <a:r>
              <a:rPr lang="en-US" sz="2000" b="0" dirty="0" smtClean="0"/>
              <a:t>? (as described in NPRR385</a:t>
            </a:r>
            <a:r>
              <a:rPr lang="en-US" sz="2000" b="0" dirty="0" smtClean="0"/>
              <a:t>): O</a:t>
            </a:r>
            <a:r>
              <a:rPr lang="en-US" sz="2000" b="0" dirty="0" smtClean="0"/>
              <a:t>utage Planning, Transmission Planning, Unanticipated </a:t>
            </a:r>
            <a:r>
              <a:rPr lang="en-US" sz="2000" b="0" dirty="0"/>
              <a:t>system </a:t>
            </a:r>
            <a:r>
              <a:rPr lang="en-US" sz="2000" b="0" dirty="0" smtClean="0"/>
              <a:t>conditions</a:t>
            </a:r>
            <a:r>
              <a:rPr lang="en-US" sz="2000" b="0" dirty="0" smtClean="0"/>
              <a:t>, etc…</a:t>
            </a:r>
            <a:endParaRPr lang="en-US" sz="2000" b="0" dirty="0" smtClean="0"/>
          </a:p>
          <a:p>
            <a:pPr marL="342900" indent="-3175">
              <a:lnSpc>
                <a:spcPct val="50000"/>
              </a:lnSpc>
            </a:pPr>
            <a:endParaRPr lang="en-US" sz="800" b="0" dirty="0" smtClean="0"/>
          </a:p>
          <a:p>
            <a:pPr marL="519113" indent="-519113">
              <a:buFont typeface="+mj-lt"/>
              <a:buAutoNum type="arabicPeriod" startAt="4"/>
            </a:pPr>
            <a:r>
              <a:rPr lang="en-US" sz="2000" b="0" dirty="0" smtClean="0">
                <a:solidFill>
                  <a:srgbClr val="0000FF"/>
                </a:solidFill>
              </a:rPr>
              <a:t>Modify Process As Needed:</a:t>
            </a:r>
            <a:r>
              <a:rPr lang="en-US" sz="2800" b="0" dirty="0" smtClean="0">
                <a:solidFill>
                  <a:srgbClr val="0000FF"/>
                </a:solidFill>
              </a:rPr>
              <a:t> </a:t>
            </a:r>
            <a:r>
              <a:rPr lang="en-US" sz="2000" b="0" dirty="0" smtClean="0"/>
              <a:t>Opportunity exists to modify (e.g., further enhance or reduce ) these proposals as needed to achieve desired target ranges of acceptable SCED irresolvable performance.</a:t>
            </a:r>
            <a:endParaRPr lang="en-US" sz="2400" b="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1C001F1C-468C-4BBA-8536-B6CEDFC68508}" type="slidenum">
              <a:rPr lang="en-US"/>
              <a:pPr>
                <a:defRPr/>
              </a:pPr>
              <a:t>11</a:t>
            </a:fld>
            <a:endParaRPr lang="en-US" dirty="0"/>
          </a:p>
        </p:txBody>
      </p:sp>
      <p:sp>
        <p:nvSpPr>
          <p:cNvPr id="7171" name="Rectangle 1"/>
          <p:cNvSpPr>
            <a:spLocks noChangeArrowheads="1"/>
          </p:cNvSpPr>
          <p:nvPr/>
        </p:nvSpPr>
        <p:spPr bwMode="auto">
          <a:xfrm>
            <a:off x="495791" y="226163"/>
            <a:ext cx="8077200" cy="584775"/>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What Could a Monitoring System Look Like?</a:t>
            </a:r>
            <a:endParaRPr lang="en-US" sz="2400" b="0" u="sng" dirty="0">
              <a:latin typeface="Calibri" pitchFamily="34" charset="0"/>
              <a:ea typeface="Calibri" pitchFamily="34" charset="0"/>
              <a:cs typeface="Times New Roman" pitchFamily="18" charset="0"/>
            </a:endParaRPr>
          </a:p>
        </p:txBody>
      </p:sp>
      <p:sp>
        <p:nvSpPr>
          <p:cNvPr id="23" name="TextBox 22"/>
          <p:cNvSpPr txBox="1"/>
          <p:nvPr/>
        </p:nvSpPr>
        <p:spPr>
          <a:xfrm>
            <a:off x="344476" y="1159494"/>
            <a:ext cx="8375318" cy="5293757"/>
          </a:xfrm>
          <a:prstGeom prst="rect">
            <a:avLst/>
          </a:prstGeom>
          <a:noFill/>
        </p:spPr>
        <p:txBody>
          <a:bodyPr wrap="square" rtlCol="0">
            <a:spAutoFit/>
          </a:bodyPr>
          <a:lstStyle/>
          <a:p>
            <a:r>
              <a:rPr lang="en-US" sz="2000" dirty="0">
                <a:solidFill>
                  <a:srgbClr val="0000FF"/>
                </a:solidFill>
              </a:rPr>
              <a:t>Monitor and Provide </a:t>
            </a:r>
            <a:r>
              <a:rPr lang="en-US" sz="2000" dirty="0" smtClean="0">
                <a:solidFill>
                  <a:srgbClr val="0000FF"/>
                </a:solidFill>
              </a:rPr>
              <a:t>Feedback of SCED Irresolvable Performance</a:t>
            </a:r>
            <a:endParaRPr lang="en-US" sz="2000" dirty="0">
              <a:solidFill>
                <a:srgbClr val="0000FF"/>
              </a:solidFill>
            </a:endParaRPr>
          </a:p>
          <a:p>
            <a:endParaRPr lang="en-US" b="0" dirty="0"/>
          </a:p>
          <a:p>
            <a:pPr marL="519113" indent="-519113">
              <a:buFont typeface="+mj-lt"/>
              <a:buAutoNum type="arabicPeriod"/>
            </a:pPr>
            <a:r>
              <a:rPr lang="en-US" sz="2000" b="0" dirty="0" smtClean="0">
                <a:solidFill>
                  <a:srgbClr val="0000FF"/>
                </a:solidFill>
              </a:rPr>
              <a:t>Monitor: </a:t>
            </a:r>
            <a:r>
              <a:rPr lang="en-US" sz="2000" b="0" dirty="0" smtClean="0"/>
              <a:t>ROS could recommend a “target” range of </a:t>
            </a:r>
            <a:r>
              <a:rPr lang="en-US" sz="2000" b="0" dirty="0" smtClean="0"/>
              <a:t>acceptable </a:t>
            </a:r>
            <a:r>
              <a:rPr lang="en-US" sz="2000" b="0" dirty="0" smtClean="0"/>
              <a:t>	         SCED </a:t>
            </a:r>
            <a:r>
              <a:rPr lang="en-US" sz="2000" b="0" dirty="0" smtClean="0"/>
              <a:t>Irresolvable </a:t>
            </a:r>
            <a:r>
              <a:rPr lang="en-US" sz="2000" b="0" dirty="0" smtClean="0"/>
              <a:t>performance</a:t>
            </a:r>
            <a:r>
              <a:rPr lang="en-US" sz="2000" b="0" dirty="0" smtClean="0"/>
              <a:t>.  </a:t>
            </a:r>
          </a:p>
          <a:p>
            <a:pPr marL="519113" indent="-519113">
              <a:buAutoNum type="arabicPeriod"/>
            </a:pPr>
            <a:endParaRPr lang="en-US" sz="2000" b="0" dirty="0" smtClean="0">
              <a:solidFill>
                <a:srgbClr val="0000FF"/>
              </a:solidFill>
            </a:endParaRPr>
          </a:p>
          <a:p>
            <a:pPr marL="519113" indent="-519113">
              <a:buFont typeface="+mj-lt"/>
              <a:buAutoNum type="arabicPeriod" startAt="2"/>
            </a:pPr>
            <a:r>
              <a:rPr lang="en-US" sz="2000" b="0" dirty="0" smtClean="0">
                <a:solidFill>
                  <a:srgbClr val="0000FF"/>
                </a:solidFill>
              </a:rPr>
              <a:t>Report</a:t>
            </a:r>
            <a:r>
              <a:rPr lang="en-US" sz="2000" b="0" dirty="0">
                <a:solidFill>
                  <a:srgbClr val="0000FF"/>
                </a:solidFill>
              </a:rPr>
              <a:t>: </a:t>
            </a:r>
            <a:r>
              <a:rPr lang="en-US" sz="2000" b="0" dirty="0" smtClean="0"/>
              <a:t>ERCOT r</a:t>
            </a:r>
            <a:r>
              <a:rPr lang="en-US" sz="2000" b="0" dirty="0" smtClean="0"/>
              <a:t>eport </a:t>
            </a:r>
            <a:r>
              <a:rPr lang="en-US" sz="2000" b="0" dirty="0" smtClean="0"/>
              <a:t>SCED Irresolvable </a:t>
            </a:r>
            <a:r>
              <a:rPr lang="en-US" sz="2000" b="0" dirty="0" smtClean="0"/>
              <a:t>in monthly </a:t>
            </a:r>
            <a:r>
              <a:rPr lang="en-US" sz="2000" b="0" dirty="0" smtClean="0"/>
              <a:t>System 	        Planning Report (as described in NPRR385) </a:t>
            </a:r>
            <a:endParaRPr lang="en-US" sz="2000" b="0" dirty="0"/>
          </a:p>
          <a:p>
            <a:pPr marL="342900" indent="-342900">
              <a:lnSpc>
                <a:spcPct val="50000"/>
              </a:lnSpc>
            </a:pPr>
            <a:endParaRPr lang="en-US" sz="2000" b="0" dirty="0" smtClean="0"/>
          </a:p>
          <a:p>
            <a:pPr marL="514350" indent="-514350">
              <a:buFont typeface="+mj-lt"/>
              <a:buAutoNum type="arabicPeriod" startAt="3"/>
            </a:pPr>
            <a:r>
              <a:rPr lang="en-US" sz="2000" b="0" dirty="0">
                <a:solidFill>
                  <a:srgbClr val="0000FF"/>
                </a:solidFill>
              </a:rPr>
              <a:t>Assess: </a:t>
            </a:r>
            <a:r>
              <a:rPr lang="en-US" sz="2000" b="0" dirty="0" smtClean="0"/>
              <a:t>ERCOT d</a:t>
            </a:r>
            <a:r>
              <a:rPr lang="en-US" sz="2000" b="0" dirty="0" smtClean="0"/>
              <a:t>etermine </a:t>
            </a:r>
            <a:r>
              <a:rPr lang="en-US" sz="2000" b="0" dirty="0"/>
              <a:t>Root </a:t>
            </a:r>
            <a:r>
              <a:rPr lang="en-US" sz="2000" b="0" dirty="0" smtClean="0"/>
              <a:t>Cause</a:t>
            </a:r>
            <a:r>
              <a:rPr lang="en-US" sz="2000" b="0" dirty="0" smtClean="0"/>
              <a:t> </a:t>
            </a:r>
            <a:r>
              <a:rPr lang="en-US" sz="2000" b="0" dirty="0" smtClean="0"/>
              <a:t>(as described in </a:t>
            </a:r>
            <a:r>
              <a:rPr lang="en-US" sz="2000" b="0" dirty="0" smtClean="0"/>
              <a:t>	 	         NPRR385</a:t>
            </a:r>
            <a:r>
              <a:rPr lang="en-US" sz="2000" b="0" dirty="0" smtClean="0"/>
              <a:t>)</a:t>
            </a:r>
            <a:endParaRPr lang="en-US" sz="2000" b="0" dirty="0"/>
          </a:p>
          <a:p>
            <a:pPr marL="342900" indent="-342900">
              <a:lnSpc>
                <a:spcPct val="50000"/>
              </a:lnSpc>
            </a:pPr>
            <a:endParaRPr lang="en-US" sz="2400" b="0" dirty="0" smtClean="0"/>
          </a:p>
          <a:p>
            <a:pPr marL="1771650" indent="-282575">
              <a:buFont typeface="+mj-lt"/>
              <a:buAutoNum type="alphaUcPeriod"/>
            </a:pPr>
            <a:r>
              <a:rPr lang="en-US" sz="2000" b="0" dirty="0" smtClean="0"/>
              <a:t>  Outage </a:t>
            </a:r>
            <a:r>
              <a:rPr lang="en-US" sz="2000" b="0" dirty="0"/>
              <a:t>Planning?</a:t>
            </a:r>
          </a:p>
          <a:p>
            <a:pPr marL="1941513" indent="-452438">
              <a:buFont typeface="+mj-lt"/>
              <a:buAutoNum type="alphaUcPeriod"/>
            </a:pPr>
            <a:r>
              <a:rPr lang="en-US" sz="2000" b="0" dirty="0" smtClean="0"/>
              <a:t>Transmission </a:t>
            </a:r>
            <a:r>
              <a:rPr lang="en-US" sz="2000" b="0" dirty="0"/>
              <a:t>Planning?</a:t>
            </a:r>
          </a:p>
          <a:p>
            <a:pPr marL="1941513" indent="-452438">
              <a:buFont typeface="+mj-lt"/>
              <a:buAutoNum type="alphaUcPeriod"/>
            </a:pPr>
            <a:r>
              <a:rPr lang="en-US" sz="2000" b="0" dirty="0"/>
              <a:t>Unanticipated system conditions</a:t>
            </a:r>
            <a:r>
              <a:rPr lang="en-US" sz="2000" b="0" dirty="0" smtClean="0"/>
              <a:t>?</a:t>
            </a:r>
          </a:p>
          <a:p>
            <a:pPr marL="342900" indent="-3175">
              <a:lnSpc>
                <a:spcPct val="50000"/>
              </a:lnSpc>
            </a:pPr>
            <a:endParaRPr lang="en-US" sz="2000" b="0" dirty="0" smtClean="0"/>
          </a:p>
          <a:p>
            <a:pPr marL="519113" indent="-519113">
              <a:buFont typeface="+mj-lt"/>
              <a:buAutoNum type="arabicPeriod" startAt="4"/>
            </a:pPr>
            <a:r>
              <a:rPr lang="en-US" sz="2000" b="0" dirty="0" smtClean="0">
                <a:solidFill>
                  <a:srgbClr val="0000FF"/>
                </a:solidFill>
              </a:rPr>
              <a:t>Adjust as Needed</a:t>
            </a:r>
            <a:r>
              <a:rPr lang="en-US" sz="2800" b="0" dirty="0" smtClean="0">
                <a:solidFill>
                  <a:srgbClr val="0000FF"/>
                </a:solidFill>
              </a:rPr>
              <a:t>: </a:t>
            </a:r>
            <a:r>
              <a:rPr lang="en-US" sz="2000" b="0" dirty="0" smtClean="0"/>
              <a:t>Have appropriate </a:t>
            </a:r>
            <a:r>
              <a:rPr lang="en-US" sz="2000" b="0" dirty="0"/>
              <a:t>TAC </a:t>
            </a:r>
            <a:r>
              <a:rPr lang="en-US" sz="2000" b="0" dirty="0" smtClean="0"/>
              <a:t>Subcommittee (</a:t>
            </a:r>
            <a:r>
              <a:rPr lang="en-US" sz="2000" b="0" dirty="0" err="1" smtClean="0"/>
              <a:t>e.g.ROS</a:t>
            </a:r>
            <a:r>
              <a:rPr lang="en-US" sz="2000" b="0" dirty="0" smtClean="0"/>
              <a:t>) 			recommend </a:t>
            </a:r>
            <a:r>
              <a:rPr lang="en-US" sz="2000" b="0" dirty="0" smtClean="0"/>
              <a:t>solutions to further reduce SCED 			Irresolvable episodes</a:t>
            </a:r>
            <a:endParaRPr lang="en-US" sz="2400" b="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1C001F1C-468C-4BBA-8536-B6CEDFC68508}" type="slidenum">
              <a:rPr lang="en-US"/>
              <a:pPr>
                <a:defRPr/>
              </a:pPr>
              <a:t>12</a:t>
            </a:fld>
            <a:endParaRPr lang="en-US" dirty="0"/>
          </a:p>
        </p:txBody>
      </p:sp>
      <p:sp>
        <p:nvSpPr>
          <p:cNvPr id="7171" name="Rectangle 1"/>
          <p:cNvSpPr>
            <a:spLocks noChangeArrowheads="1"/>
          </p:cNvSpPr>
          <p:nvPr/>
        </p:nvSpPr>
        <p:spPr bwMode="auto">
          <a:xfrm>
            <a:off x="618339" y="2912803"/>
            <a:ext cx="8077200" cy="584775"/>
          </a:xfrm>
          <a:prstGeom prst="rect">
            <a:avLst/>
          </a:prstGeom>
          <a:noFill/>
          <a:ln w="9525">
            <a:noFill/>
            <a:miter lim="800000"/>
            <a:headEnd/>
            <a:tailEnd/>
          </a:ln>
        </p:spPr>
        <p:txBody>
          <a:bodyPr anchor="ctr">
            <a:spAutoFit/>
          </a:bodyPr>
          <a:lstStyle/>
          <a:p>
            <a:pPr algn="ctr"/>
            <a:r>
              <a:rPr lang="en-US" sz="3200" dirty="0" smtClean="0">
                <a:latin typeface="Calibri" pitchFamily="34" charset="0"/>
                <a:ea typeface="Calibri" pitchFamily="34" charset="0"/>
                <a:cs typeface="Times New Roman" pitchFamily="18" charset="0"/>
              </a:rPr>
              <a:t>Appendix</a:t>
            </a:r>
            <a:endParaRPr lang="en-US" sz="2400" b="0" dirty="0">
              <a:latin typeface="Calibri" pitchFamily="34"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0199529-8DAF-4426-8BB4-6EBC95D02FDF}" type="slidenum">
              <a:rPr lang="en-US" smtClean="0"/>
              <a:pPr>
                <a:defRPr/>
              </a:pPr>
              <a:t>13</a:t>
            </a:fld>
            <a:endParaRPr lang="en-US"/>
          </a:p>
        </p:txBody>
      </p:sp>
      <p:sp>
        <p:nvSpPr>
          <p:cNvPr id="8" name="Rectangle 3"/>
          <p:cNvSpPr>
            <a:spLocks noChangeArrowheads="1"/>
          </p:cNvSpPr>
          <p:nvPr/>
        </p:nvSpPr>
        <p:spPr bwMode="auto">
          <a:xfrm>
            <a:off x="295864" y="198936"/>
            <a:ext cx="8677275" cy="769441"/>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August EEA Events -  </a:t>
            </a:r>
            <a:r>
              <a:rPr lang="en-US" sz="2400" u="sng" dirty="0" smtClean="0">
                <a:latin typeface="Calibri" pitchFamily="34" charset="0"/>
                <a:ea typeface="Calibri" pitchFamily="34" charset="0"/>
                <a:cs typeface="Times New Roman" pitchFamily="18" charset="0"/>
              </a:rPr>
              <a:t>Inactive </a:t>
            </a:r>
            <a:r>
              <a:rPr lang="en-US" sz="2400" u="sng" dirty="0" smtClean="0">
                <a:latin typeface="Calibri" pitchFamily="34" charset="0"/>
                <a:ea typeface="Calibri" pitchFamily="34" charset="0"/>
                <a:cs typeface="Times New Roman" pitchFamily="18" charset="0"/>
              </a:rPr>
              <a:t>Constraint Loading</a:t>
            </a:r>
            <a:r>
              <a:rPr lang="en-US" sz="2000" b="0" u="sng" baseline="30000" dirty="0" smtClean="0">
                <a:latin typeface="Calibri" pitchFamily="34" charset="0"/>
                <a:ea typeface="Calibri" pitchFamily="34" charset="0"/>
                <a:cs typeface="Times New Roman" pitchFamily="18" charset="0"/>
              </a:rPr>
              <a:t>1</a:t>
            </a:r>
          </a:p>
          <a:p>
            <a:r>
              <a:rPr lang="en-US" sz="1200" b="0" dirty="0" smtClean="0">
                <a:latin typeface="Calibri" pitchFamily="34" charset="0"/>
                <a:ea typeface="Calibri" pitchFamily="34" charset="0"/>
                <a:cs typeface="Times New Roman" pitchFamily="18" charset="0"/>
              </a:rPr>
              <a:t>	Provides supporting details for page 2</a:t>
            </a:r>
            <a:endParaRPr lang="en-US" sz="1200" b="0" baseline="30000" dirty="0">
              <a:latin typeface="Calibri" pitchFamily="34" charset="0"/>
              <a:ea typeface="Calibri" pitchFamily="34" charset="0"/>
              <a:cs typeface="Times New Roman" pitchFamily="18" charset="0"/>
            </a:endParaRPr>
          </a:p>
        </p:txBody>
      </p:sp>
      <p:pic>
        <p:nvPicPr>
          <p:cNvPr id="3074" name="Picture 2"/>
          <p:cNvPicPr>
            <a:picLocks noChangeArrowheads="1"/>
          </p:cNvPicPr>
          <p:nvPr/>
        </p:nvPicPr>
        <p:blipFill>
          <a:blip r:embed="rId2" cstate="print"/>
          <a:srcRect/>
          <a:stretch>
            <a:fillRect/>
          </a:stretch>
        </p:blipFill>
        <p:spPr bwMode="auto">
          <a:xfrm>
            <a:off x="324538" y="936756"/>
            <a:ext cx="8577072" cy="5303520"/>
          </a:xfrm>
          <a:prstGeom prst="rect">
            <a:avLst/>
          </a:prstGeom>
          <a:noFill/>
          <a:ln w="9525">
            <a:noFill/>
            <a:miter lim="800000"/>
            <a:headEnd/>
            <a:tailEnd/>
          </a:ln>
          <a:effectLst/>
        </p:spPr>
      </p:pic>
      <p:sp>
        <p:nvSpPr>
          <p:cNvPr id="6" name="Rectangle 1"/>
          <p:cNvSpPr>
            <a:spLocks noChangeArrowheads="1"/>
          </p:cNvSpPr>
          <p:nvPr/>
        </p:nvSpPr>
        <p:spPr bwMode="auto">
          <a:xfrm>
            <a:off x="167423" y="6403443"/>
            <a:ext cx="8401541" cy="253916"/>
          </a:xfrm>
          <a:prstGeom prst="rect">
            <a:avLst/>
          </a:prstGeom>
          <a:noFill/>
          <a:ln w="9525">
            <a:noFill/>
            <a:miter lim="800000"/>
            <a:headEnd/>
            <a:tailEnd/>
          </a:ln>
        </p:spPr>
        <p:txBody>
          <a:bodyPr wrap="square" anchor="ctr">
            <a:spAutoFit/>
          </a:bodyPr>
          <a:lstStyle/>
          <a:p>
            <a:pPr marL="228600" indent="-228600">
              <a:buAutoNum type="arabicPeriod"/>
            </a:pPr>
            <a:r>
              <a:rPr lang="en-US" sz="1050" b="0" dirty="0" smtClean="0">
                <a:latin typeface="Calibri" pitchFamily="34" charset="0"/>
                <a:ea typeface="Calibri" pitchFamily="34" charset="0"/>
                <a:cs typeface="Times New Roman" pitchFamily="18" charset="0"/>
              </a:rPr>
              <a:t>Excludes all overloaded facilities that are protected by RAPs, PCAPs and Mitigation Plans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0199529-8DAF-4426-8BB4-6EBC95D02FDF}" type="slidenum">
              <a:rPr lang="en-US" smtClean="0"/>
              <a:pPr>
                <a:defRPr/>
              </a:pPr>
              <a:t>14</a:t>
            </a:fld>
            <a:endParaRPr lang="en-US"/>
          </a:p>
        </p:txBody>
      </p:sp>
      <p:sp>
        <p:nvSpPr>
          <p:cNvPr id="21507" name="Rectangle 3"/>
          <p:cNvSpPr>
            <a:spLocks noChangeArrowheads="1"/>
          </p:cNvSpPr>
          <p:nvPr/>
        </p:nvSpPr>
        <p:spPr bwMode="auto">
          <a:xfrm>
            <a:off x="200025" y="187936"/>
            <a:ext cx="8677275" cy="769441"/>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August EEA Events -  </a:t>
            </a:r>
            <a:r>
              <a:rPr lang="en-US" sz="2400" u="sng" dirty="0" smtClean="0">
                <a:latin typeface="Calibri" pitchFamily="34" charset="0"/>
                <a:ea typeface="Calibri" pitchFamily="34" charset="0"/>
                <a:cs typeface="Times New Roman" pitchFamily="18" charset="0"/>
              </a:rPr>
              <a:t>Inactive Contingency Loading </a:t>
            </a:r>
            <a:r>
              <a:rPr lang="en-US" sz="2400" b="0" u="sng" dirty="0" smtClean="0">
                <a:latin typeface="Calibri" pitchFamily="34" charset="0"/>
                <a:ea typeface="Calibri" pitchFamily="34" charset="0"/>
                <a:cs typeface="Times New Roman" pitchFamily="18" charset="0"/>
              </a:rPr>
              <a:t>(cont</a:t>
            </a:r>
            <a:r>
              <a:rPr lang="en-US" sz="2400" b="0" u="sng" dirty="0" smtClean="0">
                <a:latin typeface="Calibri" pitchFamily="34" charset="0"/>
                <a:ea typeface="Calibri" pitchFamily="34" charset="0"/>
                <a:cs typeface="Times New Roman" pitchFamily="18" charset="0"/>
              </a:rPr>
              <a:t>.)</a:t>
            </a:r>
          </a:p>
          <a:p>
            <a:pPr lvl="1"/>
            <a:r>
              <a:rPr lang="en-US" sz="1200" b="0" dirty="0" smtClean="0">
                <a:latin typeface="Calibri" pitchFamily="34" charset="0"/>
                <a:ea typeface="Calibri" pitchFamily="34" charset="0"/>
                <a:cs typeface="Times New Roman" pitchFamily="18" charset="0"/>
              </a:rPr>
              <a:t>Provides supporting details for page 2</a:t>
            </a:r>
            <a:endParaRPr lang="en-US" sz="1200" b="0" dirty="0">
              <a:latin typeface="Calibri" pitchFamily="34" charset="0"/>
              <a:ea typeface="Calibri" pitchFamily="34" charset="0"/>
              <a:cs typeface="Times New Roman" pitchFamily="18" charset="0"/>
            </a:endParaRPr>
          </a:p>
        </p:txBody>
      </p:sp>
      <p:pic>
        <p:nvPicPr>
          <p:cNvPr id="4098" name="Picture 2"/>
          <p:cNvPicPr>
            <a:picLocks noChangeAspect="1" noChangeArrowheads="1"/>
          </p:cNvPicPr>
          <p:nvPr/>
        </p:nvPicPr>
        <p:blipFill>
          <a:blip r:embed="rId2" cstate="print"/>
          <a:srcRect/>
          <a:stretch>
            <a:fillRect/>
          </a:stretch>
        </p:blipFill>
        <p:spPr bwMode="auto">
          <a:xfrm>
            <a:off x="195263" y="932878"/>
            <a:ext cx="8580871" cy="530352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0199529-8DAF-4426-8BB4-6EBC95D02FDF}" type="slidenum">
              <a:rPr lang="en-US" smtClean="0"/>
              <a:pPr>
                <a:defRPr/>
              </a:pPr>
              <a:t>15</a:t>
            </a:fld>
            <a:endParaRPr lang="en-US"/>
          </a:p>
        </p:txBody>
      </p:sp>
      <p:sp>
        <p:nvSpPr>
          <p:cNvPr id="21507" name="Rectangle 3"/>
          <p:cNvSpPr>
            <a:spLocks noChangeArrowheads="1"/>
          </p:cNvSpPr>
          <p:nvPr/>
        </p:nvSpPr>
        <p:spPr bwMode="auto">
          <a:xfrm>
            <a:off x="200025" y="150228"/>
            <a:ext cx="8677275" cy="769441"/>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August EEA Events -  </a:t>
            </a:r>
            <a:r>
              <a:rPr lang="en-US" sz="2400" u="sng" dirty="0" smtClean="0">
                <a:latin typeface="Calibri" pitchFamily="34" charset="0"/>
                <a:ea typeface="Calibri" pitchFamily="34" charset="0"/>
                <a:cs typeface="Times New Roman" pitchFamily="18" charset="0"/>
              </a:rPr>
              <a:t>Inactive Contingency Loading </a:t>
            </a:r>
            <a:r>
              <a:rPr lang="en-US" sz="2400" b="0" u="sng" dirty="0" smtClean="0">
                <a:latin typeface="Calibri" pitchFamily="34" charset="0"/>
                <a:ea typeface="Calibri" pitchFamily="34" charset="0"/>
                <a:cs typeface="Times New Roman" pitchFamily="18" charset="0"/>
              </a:rPr>
              <a:t>(cont</a:t>
            </a:r>
            <a:r>
              <a:rPr lang="en-US" sz="2400" b="0" u="sng" dirty="0" smtClean="0">
                <a:latin typeface="Calibri" pitchFamily="34" charset="0"/>
                <a:ea typeface="Calibri" pitchFamily="34" charset="0"/>
                <a:cs typeface="Times New Roman" pitchFamily="18" charset="0"/>
              </a:rPr>
              <a:t>.)</a:t>
            </a:r>
          </a:p>
          <a:p>
            <a:pPr marL="457200" lvl="2"/>
            <a:r>
              <a:rPr lang="en-US" sz="1200" b="0" dirty="0" smtClean="0">
                <a:latin typeface="Calibri" pitchFamily="34" charset="0"/>
                <a:ea typeface="Calibri" pitchFamily="34" charset="0"/>
                <a:cs typeface="Times New Roman" pitchFamily="18" charset="0"/>
              </a:rPr>
              <a:t>Provides supporting details for page </a:t>
            </a:r>
            <a:r>
              <a:rPr lang="en-US" sz="1200" b="0" dirty="0" smtClean="0">
                <a:latin typeface="Calibri" pitchFamily="34" charset="0"/>
                <a:ea typeface="Calibri" pitchFamily="34" charset="0"/>
                <a:cs typeface="Times New Roman" pitchFamily="18" charset="0"/>
              </a:rPr>
              <a:t>2</a:t>
            </a:r>
            <a:endParaRPr lang="en-US" sz="2400" b="0" u="sng" dirty="0">
              <a:latin typeface="Calibri" pitchFamily="34" charset="0"/>
              <a:ea typeface="Calibri" pitchFamily="34" charset="0"/>
              <a:cs typeface="Times New Roman" pitchFamily="18" charset="0"/>
            </a:endParaRPr>
          </a:p>
        </p:txBody>
      </p:sp>
      <p:pic>
        <p:nvPicPr>
          <p:cNvPr id="5122" name="Picture 2"/>
          <p:cNvPicPr>
            <a:picLocks noChangeAspect="1" noChangeArrowheads="1"/>
          </p:cNvPicPr>
          <p:nvPr/>
        </p:nvPicPr>
        <p:blipFill>
          <a:blip r:embed="rId2" cstate="print"/>
          <a:srcRect/>
          <a:stretch>
            <a:fillRect/>
          </a:stretch>
        </p:blipFill>
        <p:spPr bwMode="auto">
          <a:xfrm>
            <a:off x="214116" y="895171"/>
            <a:ext cx="8580871" cy="530352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1C001F1C-468C-4BBA-8536-B6CEDFC68508}" type="slidenum">
              <a:rPr lang="en-US"/>
              <a:pPr>
                <a:defRPr/>
              </a:pPr>
              <a:t>1</a:t>
            </a:fld>
            <a:endParaRPr lang="en-US"/>
          </a:p>
        </p:txBody>
      </p:sp>
      <p:sp>
        <p:nvSpPr>
          <p:cNvPr id="7171" name="Rectangle 1"/>
          <p:cNvSpPr>
            <a:spLocks noChangeArrowheads="1"/>
          </p:cNvSpPr>
          <p:nvPr/>
        </p:nvSpPr>
        <p:spPr bwMode="auto">
          <a:xfrm>
            <a:off x="542925" y="272049"/>
            <a:ext cx="8077200" cy="5262979"/>
          </a:xfrm>
          <a:prstGeom prst="rect">
            <a:avLst/>
          </a:prstGeom>
          <a:noFill/>
          <a:ln w="9525">
            <a:noFill/>
            <a:miter lim="800000"/>
            <a:headEnd/>
            <a:tailEnd/>
          </a:ln>
        </p:spPr>
        <p:txBody>
          <a:bodyPr anchor="ctr">
            <a:spAutoFit/>
          </a:bodyPr>
          <a:lstStyle/>
          <a:p>
            <a:pPr algn="ctr"/>
            <a:r>
              <a:rPr lang="en-US" sz="3200" u="sng" dirty="0">
                <a:latin typeface="Calibri" pitchFamily="34" charset="0"/>
                <a:ea typeface="Calibri" pitchFamily="34" charset="0"/>
                <a:cs typeface="Times New Roman" pitchFamily="18" charset="0"/>
              </a:rPr>
              <a:t>Joint CMWG/PLWG Assignment</a:t>
            </a:r>
          </a:p>
          <a:p>
            <a:pPr algn="ctr"/>
            <a:endParaRPr lang="en-US" sz="2200" b="0" u="sng" dirty="0">
              <a:ea typeface="Calibri" pitchFamily="34" charset="0"/>
              <a:cs typeface="Times New Roman" pitchFamily="18" charset="0"/>
            </a:endParaRPr>
          </a:p>
          <a:p>
            <a:pPr eaLnBrk="0" hangingPunct="0"/>
            <a:r>
              <a:rPr lang="en-US" sz="2000" b="0" u="sng" dirty="0">
                <a:ea typeface="Calibri" pitchFamily="34" charset="0"/>
                <a:cs typeface="Times New Roman" pitchFamily="18" charset="0"/>
              </a:rPr>
              <a:t>May 17 Board Resolution</a:t>
            </a:r>
            <a:r>
              <a:rPr lang="en-US" sz="2000" b="0" dirty="0">
                <a:ea typeface="Calibri" pitchFamily="34" charset="0"/>
                <a:cs typeface="Times New Roman" pitchFamily="18" charset="0"/>
              </a:rPr>
              <a:t>:</a:t>
            </a:r>
          </a:p>
          <a:p>
            <a:pPr eaLnBrk="0" hangingPunct="0"/>
            <a:endParaRPr lang="en-US" sz="2000" b="0" dirty="0">
              <a:ea typeface="Calibri" pitchFamily="34" charset="0"/>
              <a:cs typeface="Times New Roman" pitchFamily="18" charset="0"/>
            </a:endParaRPr>
          </a:p>
          <a:p>
            <a:r>
              <a:rPr lang="en-US" b="0" dirty="0">
                <a:solidFill>
                  <a:schemeClr val="bg1">
                    <a:lumMod val="65000"/>
                  </a:schemeClr>
                </a:solidFill>
                <a:ea typeface="Calibri" pitchFamily="34" charset="0"/>
                <a:cs typeface="Times New Roman" pitchFamily="18" charset="0"/>
              </a:rPr>
              <a:t>THEREFORE be it RESOLVED, that the ERCOT Board hereby approves the revised ERCOT Business Practice, Setting the Shadow Price Caps and Power Balance Penalties in Security Constrained Economic Dispatch, as described in Attachment A to be effective on May 25, 2011, and directs the Technical Advisory Committee (TAC) to report back to the ERCOT Board on the following: (1) a recommendation for a holistic methodology for setting appropriate Shadow Price caps for constraints not resolvable by Security Constrained Economic Dispatch (SCED) and </a:t>
            </a:r>
            <a:r>
              <a:rPr lang="en-US" sz="2400" b="0" dirty="0">
                <a:ea typeface="Calibri" pitchFamily="34" charset="0"/>
                <a:cs typeface="Times New Roman" pitchFamily="18" charset="0"/>
              </a:rPr>
              <a:t>(2</a:t>
            </a:r>
            <a:r>
              <a:rPr lang="en-US" sz="2400" b="0" u="sng" dirty="0">
                <a:ea typeface="Calibri" pitchFamily="34" charset="0"/>
                <a:cs typeface="Times New Roman" pitchFamily="18" charset="0"/>
              </a:rPr>
              <a:t>) a recommendation for </a:t>
            </a:r>
            <a:r>
              <a:rPr lang="en-US" sz="2400" b="0" u="sng" dirty="0">
                <a:solidFill>
                  <a:srgbClr val="0000FF"/>
                </a:solidFill>
                <a:ea typeface="Calibri" pitchFamily="34" charset="0"/>
                <a:cs typeface="Times New Roman" pitchFamily="18" charset="0"/>
              </a:rPr>
              <a:t>addressing gaps </a:t>
            </a:r>
            <a:r>
              <a:rPr lang="en-US" sz="2400" b="0" u="sng" dirty="0">
                <a:ea typeface="Calibri" pitchFamily="34" charset="0"/>
                <a:cs typeface="Times New Roman" pitchFamily="18" charset="0"/>
              </a:rPr>
              <a:t>between operations and planning processes to be able </a:t>
            </a:r>
            <a:r>
              <a:rPr lang="en-US" sz="2400" b="0" u="sng" dirty="0" smtClean="0">
                <a:ea typeface="Calibri" pitchFamily="34" charset="0"/>
                <a:cs typeface="Times New Roman" pitchFamily="18" charset="0"/>
              </a:rPr>
              <a:t>to identify </a:t>
            </a:r>
            <a:r>
              <a:rPr lang="en-US" sz="2400" b="0" u="sng" dirty="0">
                <a:ea typeface="Calibri" pitchFamily="34" charset="0"/>
                <a:cs typeface="Times New Roman" pitchFamily="18" charset="0"/>
              </a:rPr>
              <a:t>constraints not resolvable by SCED.</a:t>
            </a:r>
          </a:p>
          <a:p>
            <a:pPr eaLnBrk="0" hangingPunct="0"/>
            <a:endParaRPr lang="en-US" sz="2000" b="0" dirty="0">
              <a:ea typeface="Calibri" pitchFamily="34" charset="0"/>
              <a:cs typeface="Times New Roman" pitchFamily="18" charset="0"/>
            </a:endParaRPr>
          </a:p>
        </p:txBody>
      </p:sp>
      <p:sp>
        <p:nvSpPr>
          <p:cNvPr id="4" name="Rectangle 3"/>
          <p:cNvSpPr/>
          <p:nvPr/>
        </p:nvSpPr>
        <p:spPr>
          <a:xfrm>
            <a:off x="131978" y="5505254"/>
            <a:ext cx="8342724" cy="119248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0" dirty="0" smtClean="0">
                <a:solidFill>
                  <a:schemeClr val="tx1"/>
                </a:solidFill>
              </a:rPr>
              <a:t>Material gaps have been observed between irresolvable constraints in Operations and Planning.  The PLWG has sought to understand the potential drivers of this gap and make recommendations aimed at narrowing this gap.</a:t>
            </a:r>
            <a:endParaRPr lang="en-US" sz="2000" b="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a:xfrm>
            <a:off x="6553200" y="6401506"/>
            <a:ext cx="2133600" cy="365125"/>
          </a:xfrm>
        </p:spPr>
        <p:txBody>
          <a:bodyPr/>
          <a:lstStyle/>
          <a:p>
            <a:pPr>
              <a:defRPr/>
            </a:pPr>
            <a:fld id="{1C001F1C-468C-4BBA-8536-B6CEDFC68508}" type="slidenum">
              <a:rPr lang="en-US"/>
              <a:pPr>
                <a:defRPr/>
              </a:pPr>
              <a:t>2</a:t>
            </a:fld>
            <a:endParaRPr lang="en-US" dirty="0"/>
          </a:p>
        </p:txBody>
      </p:sp>
      <p:sp>
        <p:nvSpPr>
          <p:cNvPr id="7171" name="Rectangle 1"/>
          <p:cNvSpPr>
            <a:spLocks noChangeArrowheads="1"/>
          </p:cNvSpPr>
          <p:nvPr/>
        </p:nvSpPr>
        <p:spPr bwMode="auto">
          <a:xfrm>
            <a:off x="495791" y="188455"/>
            <a:ext cx="8077200" cy="584775"/>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How Big is the Gap</a:t>
            </a:r>
            <a:r>
              <a:rPr lang="en-US" sz="3200" u="sng" dirty="0" smtClean="0">
                <a:latin typeface="Calibri" pitchFamily="34" charset="0"/>
                <a:ea typeface="Calibri" pitchFamily="34" charset="0"/>
                <a:cs typeface="Times New Roman" pitchFamily="18" charset="0"/>
              </a:rPr>
              <a:t>? </a:t>
            </a:r>
            <a:endParaRPr lang="en-US" sz="3200" u="sng" dirty="0">
              <a:latin typeface="Calibri" pitchFamily="34" charset="0"/>
              <a:ea typeface="Calibri" pitchFamily="34" charset="0"/>
              <a:cs typeface="Times New Roman" pitchFamily="18" charset="0"/>
            </a:endParaRPr>
          </a:p>
        </p:txBody>
      </p:sp>
      <p:sp>
        <p:nvSpPr>
          <p:cNvPr id="8" name="Rectangle 7"/>
          <p:cNvSpPr/>
          <p:nvPr/>
        </p:nvSpPr>
        <p:spPr>
          <a:xfrm>
            <a:off x="141398" y="5578689"/>
            <a:ext cx="8352151" cy="89082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0" dirty="0" smtClean="0">
                <a:solidFill>
                  <a:schemeClr val="tx1"/>
                </a:solidFill>
              </a:rPr>
              <a:t>Over 1,200 Facility-Intervals were definitely SCED Irresolvable.  A subset of an additional 3,800 Facility-Intervals may have been SCED Irresolvable if EEAs had not been declared.  </a:t>
            </a:r>
            <a:endParaRPr lang="en-US" sz="2000" b="0" dirty="0">
              <a:solidFill>
                <a:schemeClr val="tx1"/>
              </a:solidFill>
            </a:endParaRPr>
          </a:p>
        </p:txBody>
      </p:sp>
      <p:sp>
        <p:nvSpPr>
          <p:cNvPr id="11" name="TextBox 10"/>
          <p:cNvSpPr txBox="1"/>
          <p:nvPr/>
        </p:nvSpPr>
        <p:spPr>
          <a:xfrm>
            <a:off x="207389" y="3836690"/>
            <a:ext cx="8625525" cy="1754326"/>
          </a:xfrm>
          <a:prstGeom prst="rect">
            <a:avLst/>
          </a:prstGeom>
          <a:noFill/>
        </p:spPr>
        <p:txBody>
          <a:bodyPr wrap="square" rtlCol="0">
            <a:spAutoFit/>
          </a:bodyPr>
          <a:lstStyle/>
          <a:p>
            <a:pPr marL="339725" indent="-339725">
              <a:buFont typeface="Arial" pitchFamily="34" charset="0"/>
              <a:buChar char="•"/>
            </a:pPr>
            <a:r>
              <a:rPr lang="en-US" b="0" dirty="0" smtClean="0"/>
              <a:t>During Emergency Conditions (e.g., EEA) declared by ERCOT</a:t>
            </a:r>
            <a:r>
              <a:rPr lang="en-US" b="0" baseline="30000" dirty="0" smtClean="0"/>
              <a:t>1</a:t>
            </a:r>
            <a:r>
              <a:rPr lang="en-US" b="0" dirty="0" smtClean="0"/>
              <a:t>, the N-1 security testing by SCED may be suspended to give Operations access to all generation in order to maintain power balance</a:t>
            </a:r>
            <a:r>
              <a:rPr lang="en-US" b="0" baseline="54000" dirty="0" smtClean="0"/>
              <a:t>2</a:t>
            </a:r>
            <a:r>
              <a:rPr lang="en-US" b="0" dirty="0" smtClean="0"/>
              <a:t>. </a:t>
            </a:r>
          </a:p>
          <a:p>
            <a:pPr marL="339725" indent="-339725">
              <a:buFont typeface="Arial" pitchFamily="34" charset="0"/>
              <a:buChar char="•"/>
            </a:pPr>
            <a:r>
              <a:rPr lang="en-US" b="0" dirty="0" smtClean="0"/>
              <a:t>During high system stress, post contingency overloads up to 132% were present, which could potentially fall into the SCED Irresolvable category during non-EEA time periods.</a:t>
            </a:r>
            <a:endParaRPr lang="en-US" b="0" dirty="0"/>
          </a:p>
        </p:txBody>
      </p:sp>
      <p:pic>
        <p:nvPicPr>
          <p:cNvPr id="1038" name="Picture 14"/>
          <p:cNvPicPr>
            <a:picLocks noChangeAspect="1" noChangeArrowheads="1"/>
          </p:cNvPicPr>
          <p:nvPr/>
        </p:nvPicPr>
        <p:blipFill>
          <a:blip r:embed="rId3" cstate="print"/>
          <a:srcRect/>
          <a:stretch>
            <a:fillRect/>
          </a:stretch>
        </p:blipFill>
        <p:spPr bwMode="auto">
          <a:xfrm>
            <a:off x="339360" y="705771"/>
            <a:ext cx="5591078" cy="3200400"/>
          </a:xfrm>
          <a:prstGeom prst="rect">
            <a:avLst/>
          </a:prstGeom>
          <a:noFill/>
          <a:ln w="9525">
            <a:noFill/>
            <a:miter lim="800000"/>
            <a:headEnd/>
            <a:tailEnd/>
          </a:ln>
          <a:effectLst/>
        </p:spPr>
      </p:pic>
      <p:pic>
        <p:nvPicPr>
          <p:cNvPr id="1040" name="Picture 16"/>
          <p:cNvPicPr>
            <a:picLocks noChangeAspect="1" noChangeArrowheads="1"/>
          </p:cNvPicPr>
          <p:nvPr/>
        </p:nvPicPr>
        <p:blipFill>
          <a:blip r:embed="rId4" cstate="print"/>
          <a:srcRect/>
          <a:stretch>
            <a:fillRect/>
          </a:stretch>
        </p:blipFill>
        <p:spPr bwMode="auto">
          <a:xfrm>
            <a:off x="6067575" y="1120764"/>
            <a:ext cx="2769727" cy="2286000"/>
          </a:xfrm>
          <a:prstGeom prst="rect">
            <a:avLst/>
          </a:prstGeom>
          <a:noFill/>
          <a:ln w="9525">
            <a:noFill/>
            <a:miter lim="800000"/>
            <a:headEnd/>
            <a:tailEnd/>
          </a:ln>
          <a:effectLst/>
        </p:spPr>
      </p:pic>
      <p:sp>
        <p:nvSpPr>
          <p:cNvPr id="26" name="Rectangle 1"/>
          <p:cNvSpPr>
            <a:spLocks noChangeArrowheads="1"/>
          </p:cNvSpPr>
          <p:nvPr/>
        </p:nvSpPr>
        <p:spPr bwMode="auto">
          <a:xfrm>
            <a:off x="167424" y="6462077"/>
            <a:ext cx="8297846" cy="415498"/>
          </a:xfrm>
          <a:prstGeom prst="rect">
            <a:avLst/>
          </a:prstGeom>
          <a:noFill/>
          <a:ln w="9525">
            <a:noFill/>
            <a:miter lim="800000"/>
            <a:headEnd/>
            <a:tailEnd/>
          </a:ln>
        </p:spPr>
        <p:txBody>
          <a:bodyPr wrap="square" anchor="ctr">
            <a:spAutoFit/>
          </a:bodyPr>
          <a:lstStyle/>
          <a:p>
            <a:pPr marL="228600" indent="-228600">
              <a:buAutoNum type="arabicParenR"/>
            </a:pPr>
            <a:r>
              <a:rPr lang="en-US" sz="1050" b="0" dirty="0" smtClean="0">
                <a:latin typeface="Calibri" pitchFamily="34" charset="0"/>
                <a:ea typeface="Calibri" pitchFamily="34" charset="0"/>
                <a:cs typeface="Times New Roman" pitchFamily="18" charset="0"/>
              </a:rPr>
              <a:t>Nodal Operating Guides, Section 2.2.2 (2)</a:t>
            </a:r>
          </a:p>
          <a:p>
            <a:pPr marL="228600" indent="-228600">
              <a:buAutoNum type="arabicParenR"/>
            </a:pPr>
            <a:r>
              <a:rPr lang="en-US" sz="1050" b="0" dirty="0" smtClean="0">
                <a:latin typeface="Calibri" pitchFamily="34" charset="0"/>
                <a:ea typeface="Calibri" pitchFamily="34" charset="0"/>
                <a:cs typeface="Times New Roman" pitchFamily="18" charset="0"/>
              </a:rPr>
              <a:t>Appendix lists overloaded elements not enforced during the August EEA events, presumably to maximize generation available to serve load</a:t>
            </a:r>
            <a:endParaRPr lang="en-US" sz="1050" b="0" dirty="0" smtClean="0">
              <a:latin typeface="Calibri" pitchFamily="34"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srcRect/>
          <a:stretch>
            <a:fillRect/>
          </a:stretch>
        </p:blipFill>
        <p:spPr bwMode="auto">
          <a:xfrm>
            <a:off x="75416" y="1290549"/>
            <a:ext cx="8851141" cy="2560320"/>
          </a:xfrm>
          <a:prstGeom prst="rect">
            <a:avLst/>
          </a:prstGeom>
          <a:noFill/>
          <a:ln w="9525">
            <a:noFill/>
            <a:miter lim="800000"/>
            <a:headEnd/>
            <a:tailEnd/>
          </a:ln>
          <a:effectLst/>
        </p:spPr>
      </p:pic>
      <p:sp>
        <p:nvSpPr>
          <p:cNvPr id="7" name="Slide Number Placeholder 3"/>
          <p:cNvSpPr>
            <a:spLocks noGrp="1"/>
          </p:cNvSpPr>
          <p:nvPr>
            <p:ph type="sldNum" sz="quarter" idx="12"/>
          </p:nvPr>
        </p:nvSpPr>
        <p:spPr/>
        <p:txBody>
          <a:bodyPr/>
          <a:lstStyle/>
          <a:p>
            <a:pPr>
              <a:defRPr/>
            </a:pPr>
            <a:fld id="{1C001F1C-468C-4BBA-8536-B6CEDFC68508}" type="slidenum">
              <a:rPr lang="en-US"/>
              <a:pPr>
                <a:defRPr/>
              </a:pPr>
              <a:t>3</a:t>
            </a:fld>
            <a:endParaRPr lang="en-US" dirty="0"/>
          </a:p>
        </p:txBody>
      </p:sp>
      <p:sp>
        <p:nvSpPr>
          <p:cNvPr id="7171" name="Rectangle 1"/>
          <p:cNvSpPr>
            <a:spLocks noChangeArrowheads="1"/>
          </p:cNvSpPr>
          <p:nvPr/>
        </p:nvSpPr>
        <p:spPr bwMode="auto">
          <a:xfrm>
            <a:off x="495791" y="226163"/>
            <a:ext cx="8077200" cy="584775"/>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What are the main drivers of Gap?</a:t>
            </a:r>
            <a:endParaRPr lang="en-US" sz="3200" u="sng" dirty="0">
              <a:latin typeface="Calibri" pitchFamily="34" charset="0"/>
              <a:ea typeface="Calibri" pitchFamily="34" charset="0"/>
              <a:cs typeface="Times New Roman" pitchFamily="18" charset="0"/>
            </a:endParaRPr>
          </a:p>
        </p:txBody>
      </p:sp>
      <p:sp>
        <p:nvSpPr>
          <p:cNvPr id="8" name="Rectangle 1"/>
          <p:cNvSpPr>
            <a:spLocks noChangeArrowheads="1"/>
          </p:cNvSpPr>
          <p:nvPr/>
        </p:nvSpPr>
        <p:spPr bwMode="auto">
          <a:xfrm>
            <a:off x="-28281" y="843546"/>
            <a:ext cx="9144000" cy="646331"/>
          </a:xfrm>
          <a:prstGeom prst="rect">
            <a:avLst/>
          </a:prstGeom>
          <a:noFill/>
          <a:ln w="9525">
            <a:noFill/>
            <a:miter lim="800000"/>
            <a:headEnd/>
            <a:tailEnd/>
          </a:ln>
        </p:spPr>
        <p:txBody>
          <a:bodyPr wrap="square" anchor="ctr">
            <a:spAutoFit/>
          </a:bodyPr>
          <a:lstStyle/>
          <a:p>
            <a:pPr marL="339725" indent="-339725">
              <a:buFont typeface="+mj-lt"/>
              <a:buAutoNum type="arabicParenR"/>
              <a:defRPr/>
            </a:pPr>
            <a:r>
              <a:rPr lang="en-US" sz="2000" b="0" dirty="0">
                <a:cs typeface="Times New Roman" pitchFamily="18" charset="0"/>
              </a:rPr>
              <a:t>Load assumptions – Burden of proof to justify </a:t>
            </a:r>
            <a:r>
              <a:rPr lang="en-US" sz="2000" b="0" dirty="0" smtClean="0">
                <a:cs typeface="Times New Roman" pitchFamily="18" charset="0"/>
              </a:rPr>
              <a:t>reasonable variations of load</a:t>
            </a:r>
            <a:endParaRPr lang="en-US" sz="1600" b="0" dirty="0">
              <a:cs typeface="Times New Roman" pitchFamily="18" charset="0"/>
            </a:endParaRPr>
          </a:p>
          <a:p>
            <a:pPr>
              <a:defRPr/>
            </a:pPr>
            <a:endParaRPr lang="en-US" sz="1600" b="0" i="1" dirty="0"/>
          </a:p>
        </p:txBody>
      </p:sp>
      <p:sp>
        <p:nvSpPr>
          <p:cNvPr id="27" name="Rectangle 26"/>
          <p:cNvSpPr/>
          <p:nvPr/>
        </p:nvSpPr>
        <p:spPr>
          <a:xfrm>
            <a:off x="5993177" y="2271851"/>
            <a:ext cx="464186" cy="923330"/>
          </a:xfrm>
          <a:prstGeom prst="rect">
            <a:avLst/>
          </a:prstGeom>
          <a:noFill/>
          <a:ln>
            <a:noFill/>
          </a:ln>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rPr>
              <a:t>?</a:t>
            </a:r>
            <a:endParaRPr lang="en-US" sz="5400" b="1" cap="none" spc="0" dirty="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endParaRPr>
          </a:p>
        </p:txBody>
      </p:sp>
      <p:cxnSp>
        <p:nvCxnSpPr>
          <p:cNvPr id="10" name="Straight Connector 9"/>
          <p:cNvCxnSpPr/>
          <p:nvPr/>
        </p:nvCxnSpPr>
        <p:spPr>
          <a:xfrm rot="10800000" flipV="1">
            <a:off x="1461255" y="2111702"/>
            <a:ext cx="1555435" cy="9427"/>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621417" y="2139881"/>
            <a:ext cx="1432874" cy="307777"/>
          </a:xfrm>
          <a:prstGeom prst="rect">
            <a:avLst/>
          </a:prstGeom>
          <a:noFill/>
        </p:spPr>
        <p:txBody>
          <a:bodyPr wrap="square" rtlCol="0">
            <a:spAutoFit/>
          </a:bodyPr>
          <a:lstStyle/>
          <a:p>
            <a:r>
              <a:rPr lang="en-US" sz="1400" dirty="0" smtClean="0">
                <a:solidFill>
                  <a:srgbClr val="0000FF"/>
                </a:solidFill>
              </a:rPr>
              <a:t>6,600 MW</a:t>
            </a:r>
            <a:endParaRPr lang="en-US" sz="1400" dirty="0">
              <a:solidFill>
                <a:srgbClr val="0000FF"/>
              </a:solidFill>
            </a:endParaRPr>
          </a:p>
        </p:txBody>
      </p:sp>
      <p:cxnSp>
        <p:nvCxnSpPr>
          <p:cNvPr id="14" name="Straight Connector 13"/>
          <p:cNvCxnSpPr/>
          <p:nvPr/>
        </p:nvCxnSpPr>
        <p:spPr>
          <a:xfrm rot="10800000" flipV="1">
            <a:off x="1452564" y="2499671"/>
            <a:ext cx="1570458" cy="2797"/>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6025409" y="2075179"/>
            <a:ext cx="1446954" cy="1079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449521" y="2066037"/>
            <a:ext cx="1432874" cy="307777"/>
          </a:xfrm>
          <a:prstGeom prst="rect">
            <a:avLst/>
          </a:prstGeom>
          <a:noFill/>
        </p:spPr>
        <p:txBody>
          <a:bodyPr wrap="square" rtlCol="0">
            <a:spAutoFit/>
          </a:bodyPr>
          <a:lstStyle/>
          <a:p>
            <a:r>
              <a:rPr lang="en-US" sz="1400" dirty="0" smtClean="0">
                <a:solidFill>
                  <a:srgbClr val="0000FF"/>
                </a:solidFill>
              </a:rPr>
              <a:t>- 4,500 </a:t>
            </a:r>
            <a:r>
              <a:rPr lang="en-US" sz="1400" dirty="0" smtClean="0">
                <a:solidFill>
                  <a:srgbClr val="0000FF"/>
                </a:solidFill>
              </a:rPr>
              <a:t>MW</a:t>
            </a:r>
            <a:endParaRPr lang="en-US" sz="1400" dirty="0">
              <a:solidFill>
                <a:srgbClr val="0000FF"/>
              </a:solidFill>
            </a:endParaRPr>
          </a:p>
        </p:txBody>
      </p:sp>
      <p:cxnSp>
        <p:nvCxnSpPr>
          <p:cNvPr id="17" name="Straight Connector 16"/>
          <p:cNvCxnSpPr/>
          <p:nvPr/>
        </p:nvCxnSpPr>
        <p:spPr>
          <a:xfrm rot="10800000">
            <a:off x="6031742" y="2322032"/>
            <a:ext cx="1420297" cy="628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le 1"/>
          <p:cNvSpPr>
            <a:spLocks noChangeArrowheads="1"/>
          </p:cNvSpPr>
          <p:nvPr/>
        </p:nvSpPr>
        <p:spPr bwMode="auto">
          <a:xfrm>
            <a:off x="167424" y="6388640"/>
            <a:ext cx="8077200" cy="415498"/>
          </a:xfrm>
          <a:prstGeom prst="rect">
            <a:avLst/>
          </a:prstGeom>
          <a:noFill/>
          <a:ln w="9525">
            <a:noFill/>
            <a:miter lim="800000"/>
            <a:headEnd/>
            <a:tailEnd/>
          </a:ln>
        </p:spPr>
        <p:txBody>
          <a:bodyPr anchor="ctr">
            <a:spAutoFit/>
          </a:bodyPr>
          <a:lstStyle/>
          <a:p>
            <a:r>
              <a:rPr lang="en-US" sz="1050" b="0" dirty="0" smtClean="0">
                <a:latin typeface="Calibri" pitchFamily="34" charset="0"/>
                <a:ea typeface="Calibri" pitchFamily="34" charset="0"/>
                <a:cs typeface="Times New Roman" pitchFamily="18" charset="0"/>
              </a:rPr>
              <a:t>*    SSWG 11Sum1 case (Posted Aug. 30, 2007), SSWG 14Sum1 case (Posted Apr. 28, 2011)</a:t>
            </a:r>
          </a:p>
          <a:p>
            <a:r>
              <a:rPr lang="en-US" sz="1050" b="0" dirty="0" smtClean="0">
                <a:latin typeface="Calibri" pitchFamily="34" charset="0"/>
                <a:ea typeface="Calibri" pitchFamily="34" charset="0"/>
                <a:cs typeface="Times New Roman" pitchFamily="18" charset="0"/>
              </a:rPr>
              <a:t>**  Capacity, Demand and Reserve Report (CDR Posted June 2011)</a:t>
            </a:r>
            <a:endParaRPr lang="en-US" sz="1050" b="0" dirty="0">
              <a:latin typeface="Calibri" pitchFamily="34" charset="0"/>
              <a:ea typeface="Calibri" pitchFamily="34" charset="0"/>
              <a:cs typeface="Times New Roman" pitchFamily="18" charset="0"/>
            </a:endParaRPr>
          </a:p>
        </p:txBody>
      </p:sp>
      <p:sp>
        <p:nvSpPr>
          <p:cNvPr id="21" name="Rectangle 20"/>
          <p:cNvSpPr/>
          <p:nvPr/>
        </p:nvSpPr>
        <p:spPr>
          <a:xfrm>
            <a:off x="47135" y="5514680"/>
            <a:ext cx="8964891" cy="87669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0" dirty="0" smtClean="0">
                <a:solidFill>
                  <a:schemeClr val="tx1"/>
                </a:solidFill>
              </a:rPr>
              <a:t>Without pre-defining and applying “reasonable variation of load” for studies, there is potential to significantly increase amounts of SCED </a:t>
            </a:r>
            <a:r>
              <a:rPr lang="en-US" sz="2000" b="0" dirty="0" err="1" smtClean="0">
                <a:solidFill>
                  <a:schemeClr val="tx1"/>
                </a:solidFill>
              </a:rPr>
              <a:t>Irresolvability</a:t>
            </a:r>
            <a:r>
              <a:rPr lang="en-US" sz="2000" b="0" dirty="0" smtClean="0">
                <a:solidFill>
                  <a:schemeClr val="tx1"/>
                </a:solidFill>
              </a:rPr>
              <a:t> in the future due to this recent process change.</a:t>
            </a:r>
            <a:endParaRPr lang="en-US" sz="2000" b="0" dirty="0">
              <a:solidFill>
                <a:schemeClr val="tx1"/>
              </a:solidFill>
            </a:endParaRPr>
          </a:p>
        </p:txBody>
      </p:sp>
      <p:sp>
        <p:nvSpPr>
          <p:cNvPr id="28" name="Rectangle 27"/>
          <p:cNvSpPr/>
          <p:nvPr/>
        </p:nvSpPr>
        <p:spPr>
          <a:xfrm>
            <a:off x="150828" y="3957673"/>
            <a:ext cx="8993172" cy="1415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2575" indent="-282575">
              <a:buFont typeface="Arial" pitchFamily="34" charset="0"/>
              <a:buChar char="•"/>
            </a:pPr>
            <a:r>
              <a:rPr lang="en-US" sz="1900" b="0" dirty="0" smtClean="0">
                <a:solidFill>
                  <a:schemeClr val="tx1"/>
                </a:solidFill>
              </a:rPr>
              <a:t>Historically, the SSWG </a:t>
            </a:r>
            <a:r>
              <a:rPr lang="en-US" sz="1900" b="0" dirty="0" err="1" smtClean="0">
                <a:solidFill>
                  <a:schemeClr val="tx1"/>
                </a:solidFill>
              </a:rPr>
              <a:t>basecase</a:t>
            </a:r>
            <a:r>
              <a:rPr lang="en-US" sz="1900" b="0" dirty="0" smtClean="0">
                <a:solidFill>
                  <a:schemeClr val="tx1"/>
                </a:solidFill>
              </a:rPr>
              <a:t> loads have been higher than the ERCOT coincident peak forecast, reflecting both regional diversity of peak loads, and reasonable variations of load.</a:t>
            </a:r>
          </a:p>
          <a:p>
            <a:pPr marL="282575" indent="-282575">
              <a:lnSpc>
                <a:spcPct val="50000"/>
              </a:lnSpc>
            </a:pPr>
            <a:endParaRPr lang="en-US" sz="1900" b="0" dirty="0" smtClean="0">
              <a:solidFill>
                <a:schemeClr val="tx1"/>
              </a:solidFill>
            </a:endParaRPr>
          </a:p>
          <a:p>
            <a:pPr marL="282575" indent="-282575">
              <a:buFont typeface="Arial" pitchFamily="34" charset="0"/>
              <a:buChar char="•"/>
            </a:pPr>
            <a:r>
              <a:rPr lang="en-US" sz="1900" b="0" dirty="0" smtClean="0">
                <a:solidFill>
                  <a:schemeClr val="tx1"/>
                </a:solidFill>
              </a:rPr>
              <a:t>Recently, this practice has been largely eliminated resulting in better align between SSWG </a:t>
            </a:r>
            <a:r>
              <a:rPr lang="en-US" sz="1900" b="0" dirty="0" err="1" smtClean="0">
                <a:solidFill>
                  <a:schemeClr val="tx1"/>
                </a:solidFill>
              </a:rPr>
              <a:t>basecases</a:t>
            </a:r>
            <a:r>
              <a:rPr lang="en-US" sz="1900" b="0" dirty="0" smtClean="0">
                <a:solidFill>
                  <a:schemeClr val="tx1"/>
                </a:solidFill>
              </a:rPr>
              <a:t> and the ERCOT-wide peak load forecast.</a:t>
            </a:r>
          </a:p>
        </p:txBody>
      </p:sp>
      <p:cxnSp>
        <p:nvCxnSpPr>
          <p:cNvPr id="29" name="Straight Connector 28"/>
          <p:cNvCxnSpPr/>
          <p:nvPr/>
        </p:nvCxnSpPr>
        <p:spPr>
          <a:xfrm rot="10800000">
            <a:off x="3676457" y="2498099"/>
            <a:ext cx="480765"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0800000">
            <a:off x="3668598" y="2782477"/>
            <a:ext cx="480765"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195687" y="2461969"/>
            <a:ext cx="1621410" cy="307777"/>
          </a:xfrm>
          <a:prstGeom prst="rect">
            <a:avLst/>
          </a:prstGeom>
          <a:noFill/>
        </p:spPr>
        <p:txBody>
          <a:bodyPr wrap="square" rtlCol="0">
            <a:spAutoFit/>
          </a:bodyPr>
          <a:lstStyle/>
          <a:p>
            <a:r>
              <a:rPr lang="en-US" sz="1200" dirty="0" smtClean="0">
                <a:solidFill>
                  <a:srgbClr val="0000FF"/>
                </a:solidFill>
              </a:rPr>
              <a:t>4,524 MW, 7.1%</a:t>
            </a:r>
            <a:r>
              <a:rPr lang="en-US" sz="1400" dirty="0" smtClean="0">
                <a:solidFill>
                  <a:srgbClr val="0000FF"/>
                </a:solidFill>
              </a:rPr>
              <a:t> </a:t>
            </a:r>
            <a:endParaRPr lang="en-US" sz="1400" dirty="0">
              <a:solidFill>
                <a:srgbClr val="0000FF"/>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srcRect/>
          <a:stretch>
            <a:fillRect/>
          </a:stretch>
        </p:blipFill>
        <p:spPr bwMode="auto">
          <a:xfrm>
            <a:off x="952041" y="2242756"/>
            <a:ext cx="4581525" cy="2752725"/>
          </a:xfrm>
          <a:prstGeom prst="rect">
            <a:avLst/>
          </a:prstGeom>
          <a:noFill/>
          <a:ln w="9525">
            <a:noFill/>
            <a:miter lim="800000"/>
            <a:headEnd/>
            <a:tailEnd/>
          </a:ln>
          <a:effectLst/>
        </p:spPr>
      </p:pic>
      <p:sp>
        <p:nvSpPr>
          <p:cNvPr id="7" name="Slide Number Placeholder 3"/>
          <p:cNvSpPr>
            <a:spLocks noGrp="1"/>
          </p:cNvSpPr>
          <p:nvPr>
            <p:ph type="sldNum" sz="quarter" idx="12"/>
          </p:nvPr>
        </p:nvSpPr>
        <p:spPr/>
        <p:txBody>
          <a:bodyPr/>
          <a:lstStyle/>
          <a:p>
            <a:pPr>
              <a:defRPr/>
            </a:pPr>
            <a:fld id="{1C001F1C-468C-4BBA-8536-B6CEDFC68508}" type="slidenum">
              <a:rPr lang="en-US"/>
              <a:pPr>
                <a:defRPr/>
              </a:pPr>
              <a:t>4</a:t>
            </a:fld>
            <a:endParaRPr lang="en-US" dirty="0"/>
          </a:p>
        </p:txBody>
      </p:sp>
      <p:sp>
        <p:nvSpPr>
          <p:cNvPr id="7171" name="Rectangle 1"/>
          <p:cNvSpPr>
            <a:spLocks noChangeArrowheads="1"/>
          </p:cNvSpPr>
          <p:nvPr/>
        </p:nvSpPr>
        <p:spPr bwMode="auto">
          <a:xfrm>
            <a:off x="495791" y="226163"/>
            <a:ext cx="8077200" cy="584775"/>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What are the main drivers of Gap? </a:t>
            </a:r>
            <a:r>
              <a:rPr lang="en-US" sz="2400" b="0" u="sng" dirty="0">
                <a:latin typeface="Calibri" pitchFamily="34" charset="0"/>
                <a:ea typeface="Calibri" pitchFamily="34" charset="0"/>
                <a:cs typeface="Times New Roman" pitchFamily="18" charset="0"/>
              </a:rPr>
              <a:t>(</a:t>
            </a:r>
            <a:r>
              <a:rPr lang="en-US" sz="2400" b="0" u="sng" dirty="0" smtClean="0">
                <a:latin typeface="Calibri" pitchFamily="34" charset="0"/>
                <a:ea typeface="Calibri" pitchFamily="34" charset="0"/>
                <a:cs typeface="Times New Roman" pitchFamily="18" charset="0"/>
              </a:rPr>
              <a:t>cont.)</a:t>
            </a:r>
            <a:endParaRPr lang="en-US" sz="2400" b="0" u="sng" dirty="0">
              <a:latin typeface="Calibri" pitchFamily="34" charset="0"/>
              <a:ea typeface="Calibri" pitchFamily="34" charset="0"/>
              <a:cs typeface="Times New Roman" pitchFamily="18" charset="0"/>
            </a:endParaRPr>
          </a:p>
        </p:txBody>
      </p:sp>
      <p:sp>
        <p:nvSpPr>
          <p:cNvPr id="8" name="Rectangle 1"/>
          <p:cNvSpPr>
            <a:spLocks noChangeArrowheads="1"/>
          </p:cNvSpPr>
          <p:nvPr/>
        </p:nvSpPr>
        <p:spPr bwMode="auto">
          <a:xfrm>
            <a:off x="0" y="864184"/>
            <a:ext cx="8880049" cy="1415772"/>
          </a:xfrm>
          <a:prstGeom prst="rect">
            <a:avLst/>
          </a:prstGeom>
          <a:noFill/>
          <a:ln w="9525">
            <a:noFill/>
            <a:miter lim="800000"/>
            <a:headEnd/>
            <a:tailEnd/>
          </a:ln>
        </p:spPr>
        <p:txBody>
          <a:bodyPr wrap="square" anchor="ctr">
            <a:spAutoFit/>
          </a:bodyPr>
          <a:lstStyle/>
          <a:p>
            <a:pPr marL="914400" lvl="1" indent="-457200">
              <a:buFont typeface="+mj-lt"/>
              <a:buAutoNum type="arabicParenR" startAt="2"/>
              <a:defRPr/>
            </a:pPr>
            <a:r>
              <a:rPr lang="en-US" sz="2000" b="0" dirty="0" smtClean="0">
                <a:cs typeface="Times New Roman" pitchFamily="18" charset="0"/>
              </a:rPr>
              <a:t>Generation unavailable for congestion relief:</a:t>
            </a:r>
          </a:p>
          <a:p>
            <a:pPr marL="457200" indent="-457200">
              <a:lnSpc>
                <a:spcPct val="50000"/>
              </a:lnSpc>
              <a:defRPr/>
            </a:pPr>
            <a:endParaRPr lang="en-US" sz="2000" b="0" dirty="0" smtClean="0">
              <a:cs typeface="Times New Roman" pitchFamily="18" charset="0"/>
            </a:endParaRPr>
          </a:p>
          <a:p>
            <a:pPr marL="1828800" lvl="3" indent="-457200">
              <a:buFont typeface="Arial" pitchFamily="34" charset="0"/>
              <a:buChar char="•"/>
              <a:defRPr/>
            </a:pPr>
            <a:r>
              <a:rPr lang="en-US" sz="2000" b="0" dirty="0" err="1" smtClean="0">
                <a:cs typeface="Times New Roman" pitchFamily="18" charset="0"/>
              </a:rPr>
              <a:t>Derates</a:t>
            </a:r>
            <a:r>
              <a:rPr lang="en-US" sz="2000" b="0" dirty="0" smtClean="0">
                <a:cs typeface="Times New Roman" pitchFamily="18" charset="0"/>
              </a:rPr>
              <a:t>, Forced Outages, Planned Outages</a:t>
            </a:r>
          </a:p>
          <a:p>
            <a:pPr marL="1828800" lvl="3" indent="-457200">
              <a:buFont typeface="Arial" pitchFamily="34" charset="0"/>
              <a:buChar char="•"/>
              <a:defRPr/>
            </a:pPr>
            <a:r>
              <a:rPr lang="en-US" sz="2000" b="0" dirty="0" smtClean="0">
                <a:cs typeface="Times New Roman" pitchFamily="18" charset="0"/>
              </a:rPr>
              <a:t>“Up” Ancillary Service 	 	</a:t>
            </a:r>
            <a:endParaRPr lang="en-US" sz="1600" b="0" dirty="0">
              <a:cs typeface="Times New Roman" pitchFamily="18" charset="0"/>
            </a:endParaRPr>
          </a:p>
          <a:p>
            <a:pPr>
              <a:defRPr/>
            </a:pPr>
            <a:endParaRPr lang="en-US" sz="1600" b="0" i="1" dirty="0"/>
          </a:p>
        </p:txBody>
      </p:sp>
      <p:cxnSp>
        <p:nvCxnSpPr>
          <p:cNvPr id="18" name="Straight Connector 17"/>
          <p:cNvCxnSpPr/>
          <p:nvPr/>
        </p:nvCxnSpPr>
        <p:spPr>
          <a:xfrm rot="10800000">
            <a:off x="3073125" y="2611220"/>
            <a:ext cx="1998490" cy="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74418" y="3054287"/>
            <a:ext cx="1432874" cy="307777"/>
          </a:xfrm>
          <a:prstGeom prst="rect">
            <a:avLst/>
          </a:prstGeom>
          <a:noFill/>
        </p:spPr>
        <p:txBody>
          <a:bodyPr wrap="square" rtlCol="0">
            <a:spAutoFit/>
          </a:bodyPr>
          <a:lstStyle/>
          <a:p>
            <a:r>
              <a:rPr lang="en-US" sz="1400" dirty="0" smtClean="0">
                <a:solidFill>
                  <a:srgbClr val="0000FF"/>
                </a:solidFill>
              </a:rPr>
              <a:t>-</a:t>
            </a:r>
            <a:r>
              <a:rPr lang="en-US" sz="1400" dirty="0" smtClean="0">
                <a:solidFill>
                  <a:srgbClr val="0000FF"/>
                </a:solidFill>
              </a:rPr>
              <a:t>7,061 </a:t>
            </a:r>
            <a:r>
              <a:rPr lang="en-US" sz="1400" dirty="0" smtClean="0">
                <a:solidFill>
                  <a:srgbClr val="0000FF"/>
                </a:solidFill>
              </a:rPr>
              <a:t>MW</a:t>
            </a:r>
            <a:endParaRPr lang="en-US" sz="1400" dirty="0">
              <a:solidFill>
                <a:srgbClr val="0000FF"/>
              </a:solidFill>
            </a:endParaRPr>
          </a:p>
        </p:txBody>
      </p:sp>
      <p:cxnSp>
        <p:nvCxnSpPr>
          <p:cNvPr id="20" name="Straight Connector 19"/>
          <p:cNvCxnSpPr/>
          <p:nvPr/>
        </p:nvCxnSpPr>
        <p:spPr>
          <a:xfrm rot="10800000">
            <a:off x="3054271" y="3883840"/>
            <a:ext cx="2073910" cy="9"/>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0800000">
            <a:off x="5071609" y="2507525"/>
            <a:ext cx="1008666"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080273" y="2196440"/>
            <a:ext cx="2177594" cy="646331"/>
          </a:xfrm>
          <a:prstGeom prst="rect">
            <a:avLst/>
          </a:prstGeom>
          <a:noFill/>
          <a:ln w="12700">
            <a:solidFill>
              <a:schemeClr val="tx1"/>
            </a:solidFill>
          </a:ln>
        </p:spPr>
        <p:txBody>
          <a:bodyPr wrap="square" rtlCol="0">
            <a:spAutoFit/>
          </a:bodyPr>
          <a:lstStyle/>
          <a:p>
            <a:r>
              <a:rPr lang="en-US" b="0" dirty="0" smtClean="0"/>
              <a:t>G-1 </a:t>
            </a:r>
            <a:r>
              <a:rPr lang="en-US" b="0" dirty="0" smtClean="0"/>
              <a:t>(Maximum is STP @1,362 </a:t>
            </a:r>
            <a:r>
              <a:rPr lang="en-US" b="0" dirty="0" smtClean="0"/>
              <a:t>MW)</a:t>
            </a:r>
            <a:r>
              <a:rPr lang="en-US" b="0" baseline="30000" dirty="0" smtClean="0"/>
              <a:t>1</a:t>
            </a:r>
            <a:endParaRPr lang="en-US" b="0" dirty="0"/>
          </a:p>
        </p:txBody>
      </p:sp>
      <p:sp>
        <p:nvSpPr>
          <p:cNvPr id="11" name="Rectangle 10"/>
          <p:cNvSpPr/>
          <p:nvPr/>
        </p:nvSpPr>
        <p:spPr>
          <a:xfrm>
            <a:off x="188533" y="5222449"/>
            <a:ext cx="8427566" cy="11877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900" b="0" dirty="0" smtClean="0">
                <a:solidFill>
                  <a:schemeClr val="tx1"/>
                </a:solidFill>
              </a:rPr>
              <a:t>Key Risk:</a:t>
            </a:r>
            <a:r>
              <a:rPr lang="en-US" sz="1900" b="0" dirty="0" smtClean="0">
                <a:solidFill>
                  <a:schemeClr val="tx1"/>
                </a:solidFill>
              </a:rPr>
              <a:t> </a:t>
            </a:r>
            <a:r>
              <a:rPr lang="en-US" sz="1900" b="0" dirty="0" smtClean="0">
                <a:solidFill>
                  <a:schemeClr val="tx1"/>
                </a:solidFill>
              </a:rPr>
              <a:t>Generation capacity that is unavailable for congestion relief in Real Time Operations is largely seen as available in transmission planning studies.  During 2011 peak load conditions, approximately 8,400 MW was unavailable for congestion relief due to the combined effect of outages, </a:t>
            </a:r>
            <a:r>
              <a:rPr lang="en-US" sz="1900" b="0" dirty="0" err="1" smtClean="0">
                <a:solidFill>
                  <a:schemeClr val="tx1"/>
                </a:solidFill>
              </a:rPr>
              <a:t>derates</a:t>
            </a:r>
            <a:r>
              <a:rPr lang="en-US" sz="1900" b="0" dirty="0" smtClean="0">
                <a:solidFill>
                  <a:schemeClr val="tx1"/>
                </a:solidFill>
              </a:rPr>
              <a:t>, and capacity committed to A/S. </a:t>
            </a:r>
            <a:endParaRPr lang="en-US" sz="1900" b="0" dirty="0">
              <a:solidFill>
                <a:schemeClr val="tx1"/>
              </a:solidFill>
            </a:endParaRPr>
          </a:p>
        </p:txBody>
      </p:sp>
      <p:sp>
        <p:nvSpPr>
          <p:cNvPr id="12" name="Rectangle 1"/>
          <p:cNvSpPr>
            <a:spLocks noChangeArrowheads="1"/>
          </p:cNvSpPr>
          <p:nvPr/>
        </p:nvSpPr>
        <p:spPr bwMode="auto">
          <a:xfrm>
            <a:off x="167423" y="6407494"/>
            <a:ext cx="8401541" cy="415498"/>
          </a:xfrm>
          <a:prstGeom prst="rect">
            <a:avLst/>
          </a:prstGeom>
          <a:noFill/>
          <a:ln w="9525">
            <a:noFill/>
            <a:miter lim="800000"/>
            <a:headEnd/>
            <a:tailEnd/>
          </a:ln>
        </p:spPr>
        <p:txBody>
          <a:bodyPr wrap="square" anchor="ctr">
            <a:spAutoFit/>
          </a:bodyPr>
          <a:lstStyle/>
          <a:p>
            <a:pPr marL="228600" indent="-228600">
              <a:buAutoNum type="arabicPeriod"/>
            </a:pPr>
            <a:r>
              <a:rPr lang="en-US" sz="1050" b="0" dirty="0" smtClean="0">
                <a:latin typeface="Calibri" pitchFamily="34" charset="0"/>
                <a:ea typeface="Calibri" pitchFamily="34" charset="0"/>
                <a:cs typeface="Times New Roman" pitchFamily="18" charset="0"/>
              </a:rPr>
              <a:t>ERCOT Planning Criteria: “With any single Generation Resource unavailable, and with other generation preemptively </a:t>
            </a:r>
            <a:r>
              <a:rPr lang="en-US" sz="1050" b="0" dirty="0" err="1" smtClean="0">
                <a:latin typeface="Calibri" pitchFamily="34" charset="0"/>
                <a:ea typeface="Calibri" pitchFamily="34" charset="0"/>
                <a:cs typeface="Times New Roman" pitchFamily="18" charset="0"/>
              </a:rPr>
              <a:t>redispatched</a:t>
            </a:r>
            <a:r>
              <a:rPr lang="en-US" sz="1050" b="0" dirty="0" smtClean="0">
                <a:latin typeface="Calibri" pitchFamily="34" charset="0"/>
                <a:ea typeface="Calibri" pitchFamily="34" charset="0"/>
                <a:cs typeface="Times New Roman" pitchFamily="18" charset="0"/>
              </a:rPr>
              <a:t>, …..</a:t>
            </a:r>
          </a:p>
          <a:p>
            <a:pPr marL="228600" indent="-228600"/>
            <a:r>
              <a:rPr lang="en-US" sz="1050" b="0" dirty="0" smtClean="0">
                <a:latin typeface="Calibri" pitchFamily="34" charset="0"/>
                <a:ea typeface="Calibri" pitchFamily="34" charset="0"/>
                <a:cs typeface="Times New Roman" pitchFamily="18" charset="0"/>
              </a:rPr>
              <a:t>2. 	Maximum lost capacity (de-rate, planned and forced outages) on August 4, 2011 during EEA2B per ERCOT EEA Events Report (see page 5)</a:t>
            </a:r>
            <a:r>
              <a:rPr lang="en-US" sz="1050" b="0" dirty="0" smtClean="0">
                <a:latin typeface="Calibri" pitchFamily="34" charset="0"/>
                <a:ea typeface="Calibri" pitchFamily="34" charset="0"/>
                <a:cs typeface="Times New Roman" pitchFamily="18" charset="0"/>
              </a:rPr>
              <a:t>   </a:t>
            </a:r>
            <a:endParaRPr lang="en-US" sz="1050" b="0" dirty="0">
              <a:latin typeface="Calibri" pitchFamily="34" charset="0"/>
              <a:ea typeface="Calibri" pitchFamily="34" charset="0"/>
              <a:cs typeface="Times New Roman" pitchFamily="18" charset="0"/>
            </a:endParaRPr>
          </a:p>
        </p:txBody>
      </p:sp>
      <p:sp>
        <p:nvSpPr>
          <p:cNvPr id="14" name="TextBox 13"/>
          <p:cNvSpPr txBox="1"/>
          <p:nvPr/>
        </p:nvSpPr>
        <p:spPr>
          <a:xfrm>
            <a:off x="2318977" y="4666262"/>
            <a:ext cx="216816" cy="253916"/>
          </a:xfrm>
          <a:prstGeom prst="rect">
            <a:avLst/>
          </a:prstGeom>
          <a:noFill/>
        </p:spPr>
        <p:txBody>
          <a:bodyPr wrap="square" rtlCol="0">
            <a:spAutoFit/>
          </a:bodyPr>
          <a:lstStyle/>
          <a:p>
            <a:r>
              <a:rPr lang="en-US" sz="1050" b="0" dirty="0" smtClean="0"/>
              <a:t>2</a:t>
            </a:r>
            <a:endParaRPr lang="en-US" sz="1050" b="0" dirty="0"/>
          </a:p>
        </p:txBody>
      </p:sp>
      <p:sp>
        <p:nvSpPr>
          <p:cNvPr id="23" name="TextBox 22"/>
          <p:cNvSpPr txBox="1"/>
          <p:nvPr/>
        </p:nvSpPr>
        <p:spPr>
          <a:xfrm>
            <a:off x="4309623" y="4507579"/>
            <a:ext cx="347223" cy="261610"/>
          </a:xfrm>
          <a:prstGeom prst="rect">
            <a:avLst/>
          </a:prstGeom>
          <a:noFill/>
        </p:spPr>
        <p:txBody>
          <a:bodyPr wrap="square" rtlCol="0">
            <a:spAutoFit/>
          </a:bodyPr>
          <a:lstStyle/>
          <a:p>
            <a:r>
              <a:rPr lang="en-US" sz="1100" b="0" dirty="0" smtClean="0"/>
              <a:t>&lt;=</a:t>
            </a:r>
            <a:endParaRPr lang="en-US" sz="1100" b="0" dirty="0"/>
          </a:p>
        </p:txBody>
      </p:sp>
      <p:pic>
        <p:nvPicPr>
          <p:cNvPr id="7175" name="Picture 7"/>
          <p:cNvPicPr>
            <a:picLocks noChangeAspect="1" noChangeArrowheads="1"/>
          </p:cNvPicPr>
          <p:nvPr/>
        </p:nvPicPr>
        <p:blipFill>
          <a:blip r:embed="rId4" cstate="print"/>
          <a:srcRect/>
          <a:stretch>
            <a:fillRect/>
          </a:stretch>
        </p:blipFill>
        <p:spPr bwMode="auto">
          <a:xfrm>
            <a:off x="5801216" y="4189937"/>
            <a:ext cx="2933700" cy="819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1C001F1C-468C-4BBA-8536-B6CEDFC68508}" type="slidenum">
              <a:rPr lang="en-US"/>
              <a:pPr>
                <a:defRPr/>
              </a:pPr>
              <a:t>5</a:t>
            </a:fld>
            <a:endParaRPr lang="en-US" dirty="0"/>
          </a:p>
        </p:txBody>
      </p:sp>
      <p:sp>
        <p:nvSpPr>
          <p:cNvPr id="7171" name="Rectangle 1"/>
          <p:cNvSpPr>
            <a:spLocks noChangeArrowheads="1"/>
          </p:cNvSpPr>
          <p:nvPr/>
        </p:nvSpPr>
        <p:spPr bwMode="auto">
          <a:xfrm>
            <a:off x="495791" y="226163"/>
            <a:ext cx="8077200" cy="584775"/>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What are the main drivers of Gap? </a:t>
            </a:r>
            <a:r>
              <a:rPr lang="en-US" sz="2400" b="0" u="sng" dirty="0" smtClean="0">
                <a:latin typeface="Calibri" pitchFamily="34" charset="0"/>
                <a:ea typeface="Calibri" pitchFamily="34" charset="0"/>
                <a:cs typeface="Times New Roman" pitchFamily="18" charset="0"/>
              </a:rPr>
              <a:t>(cont.)</a:t>
            </a:r>
            <a:endParaRPr lang="en-US" sz="2400" b="0" u="sng" dirty="0">
              <a:latin typeface="Calibri" pitchFamily="34" charset="0"/>
              <a:ea typeface="Calibri" pitchFamily="34" charset="0"/>
              <a:cs typeface="Times New Roman" pitchFamily="18" charset="0"/>
            </a:endParaRPr>
          </a:p>
        </p:txBody>
      </p:sp>
      <p:sp>
        <p:nvSpPr>
          <p:cNvPr id="8" name="Rectangle 1"/>
          <p:cNvSpPr>
            <a:spLocks noChangeArrowheads="1"/>
          </p:cNvSpPr>
          <p:nvPr/>
        </p:nvSpPr>
        <p:spPr bwMode="auto">
          <a:xfrm>
            <a:off x="226243" y="753528"/>
            <a:ext cx="8917757" cy="4616648"/>
          </a:xfrm>
          <a:prstGeom prst="rect">
            <a:avLst/>
          </a:prstGeom>
          <a:noFill/>
          <a:ln w="9525">
            <a:noFill/>
            <a:miter lim="800000"/>
            <a:headEnd/>
            <a:tailEnd/>
          </a:ln>
        </p:spPr>
        <p:txBody>
          <a:bodyPr wrap="square" anchor="ctr">
            <a:spAutoFit/>
          </a:bodyPr>
          <a:lstStyle/>
          <a:p>
            <a:pPr marL="457200" indent="-457200">
              <a:buFont typeface="+mj-lt"/>
              <a:buAutoNum type="arabicParenR" startAt="3"/>
              <a:defRPr/>
            </a:pPr>
            <a:r>
              <a:rPr lang="en-US" sz="2000" b="0" dirty="0">
                <a:cs typeface="Times New Roman" pitchFamily="18" charset="0"/>
              </a:rPr>
              <a:t>Simultaneous Feasibility</a:t>
            </a:r>
            <a:r>
              <a:rPr lang="en-US" sz="2000" b="0" dirty="0" smtClean="0">
                <a:cs typeface="Times New Roman" pitchFamily="18" charset="0"/>
              </a:rPr>
              <a:t>: </a:t>
            </a:r>
            <a:endParaRPr lang="en-US" sz="2000" b="0" dirty="0">
              <a:cs typeface="Times New Roman" pitchFamily="18" charset="0"/>
            </a:endParaRPr>
          </a:p>
          <a:p>
            <a:pPr marL="457200" indent="-457200">
              <a:buAutoNum type="arabicParenR" startAt="3"/>
              <a:defRPr/>
            </a:pPr>
            <a:endParaRPr lang="en-US" b="0" dirty="0">
              <a:cs typeface="Times New Roman" pitchFamily="18" charset="0"/>
            </a:endParaRPr>
          </a:p>
          <a:p>
            <a:pPr marL="457200" indent="-457200">
              <a:defRPr/>
            </a:pPr>
            <a:r>
              <a:rPr lang="en-US" u="sng" dirty="0" smtClean="0">
                <a:cs typeface="Times New Roman" pitchFamily="18" charset="0"/>
              </a:rPr>
              <a:t>Example:</a:t>
            </a:r>
            <a:r>
              <a:rPr lang="en-US" dirty="0" smtClean="0">
                <a:cs typeface="Times New Roman" pitchFamily="18" charset="0"/>
              </a:rPr>
              <a:t>    </a:t>
            </a:r>
            <a:r>
              <a:rPr lang="en-US" b="0" dirty="0" smtClean="0">
                <a:cs typeface="Times New Roman" pitchFamily="18" charset="0"/>
              </a:rPr>
              <a:t>Generator “A” provides congestion relief.</a:t>
            </a:r>
          </a:p>
          <a:p>
            <a:pPr>
              <a:defRPr/>
            </a:pPr>
            <a:endParaRPr lang="en-US" b="0" dirty="0" smtClean="0">
              <a:cs typeface="Times New Roman" pitchFamily="18" charset="0"/>
            </a:endParaRPr>
          </a:p>
          <a:p>
            <a:pPr>
              <a:defRPr/>
            </a:pPr>
            <a:endParaRPr lang="en-US" b="0" dirty="0">
              <a:cs typeface="Times New Roman" pitchFamily="18" charset="0"/>
            </a:endParaRPr>
          </a:p>
          <a:p>
            <a:pPr>
              <a:defRPr/>
            </a:pPr>
            <a:r>
              <a:rPr lang="en-US" b="0" dirty="0" smtClean="0">
                <a:cs typeface="Times New Roman" pitchFamily="18" charset="0"/>
              </a:rPr>
              <a:t>		 </a:t>
            </a:r>
            <a:r>
              <a:rPr lang="en-US" sz="2400" dirty="0" smtClean="0">
                <a:solidFill>
                  <a:srgbClr val="0000FF"/>
                </a:solidFill>
                <a:cs typeface="Times New Roman" pitchFamily="18" charset="0"/>
              </a:rPr>
              <a:t>&gt;</a:t>
            </a:r>
            <a:r>
              <a:rPr lang="en-US" sz="2000" b="0" dirty="0" smtClean="0">
                <a:cs typeface="Times New Roman" pitchFamily="18" charset="0"/>
              </a:rPr>
              <a:t>500 MW output to eliminate contingency overload “1”</a:t>
            </a:r>
          </a:p>
          <a:p>
            <a:pPr>
              <a:defRPr/>
            </a:pPr>
            <a:endParaRPr lang="en-US" b="0" dirty="0">
              <a:cs typeface="Times New Roman" pitchFamily="18" charset="0"/>
            </a:endParaRPr>
          </a:p>
          <a:p>
            <a:pPr algn="ctr">
              <a:defRPr/>
            </a:pPr>
            <a:r>
              <a:rPr lang="en-US" sz="2000" b="0" dirty="0" smtClean="0">
                <a:cs typeface="Times New Roman" pitchFamily="18" charset="0"/>
              </a:rPr>
              <a:t>               ------- Simultaneously --------</a:t>
            </a:r>
          </a:p>
          <a:p>
            <a:pPr algn="ctr">
              <a:defRPr/>
            </a:pPr>
            <a:endParaRPr lang="en-US" b="0" dirty="0" smtClean="0">
              <a:cs typeface="Times New Roman" pitchFamily="18" charset="0"/>
            </a:endParaRPr>
          </a:p>
          <a:p>
            <a:pPr>
              <a:defRPr/>
            </a:pPr>
            <a:r>
              <a:rPr lang="en-US" b="0" dirty="0" smtClean="0">
                <a:cs typeface="Times New Roman" pitchFamily="18" charset="0"/>
              </a:rPr>
              <a:t>		 </a:t>
            </a:r>
            <a:r>
              <a:rPr lang="en-US" sz="2400" dirty="0" smtClean="0">
                <a:solidFill>
                  <a:srgbClr val="FF0000"/>
                </a:solidFill>
                <a:cs typeface="Times New Roman" pitchFamily="18" charset="0"/>
              </a:rPr>
              <a:t>&lt;</a:t>
            </a:r>
            <a:r>
              <a:rPr lang="en-US" sz="2000" b="0" dirty="0" smtClean="0">
                <a:cs typeface="Times New Roman" pitchFamily="18" charset="0"/>
              </a:rPr>
              <a:t>400 </a:t>
            </a:r>
            <a:r>
              <a:rPr lang="en-US" sz="2000" b="0" dirty="0">
                <a:cs typeface="Times New Roman" pitchFamily="18" charset="0"/>
              </a:rPr>
              <a:t>MW output to eliminate contingency overload </a:t>
            </a:r>
            <a:r>
              <a:rPr lang="en-US" sz="2000" b="0" dirty="0" smtClean="0">
                <a:cs typeface="Times New Roman" pitchFamily="18" charset="0"/>
              </a:rPr>
              <a:t>“2”</a:t>
            </a:r>
            <a:endParaRPr lang="en-US" sz="2000" b="0" dirty="0">
              <a:cs typeface="Times New Roman" pitchFamily="18" charset="0"/>
            </a:endParaRPr>
          </a:p>
          <a:p>
            <a:pPr>
              <a:defRPr/>
            </a:pPr>
            <a:endParaRPr lang="en-US" b="0" dirty="0">
              <a:cs typeface="Times New Roman" pitchFamily="18" charset="0"/>
            </a:endParaRPr>
          </a:p>
          <a:p>
            <a:pPr>
              <a:lnSpc>
                <a:spcPct val="50000"/>
              </a:lnSpc>
              <a:defRPr/>
            </a:pPr>
            <a:endParaRPr lang="en-US" b="0" dirty="0" smtClean="0">
              <a:cs typeface="Times New Roman" pitchFamily="18" charset="0"/>
            </a:endParaRPr>
          </a:p>
          <a:p>
            <a:pPr marL="1196975" lvl="2" indent="-282575">
              <a:buFont typeface="Arial" pitchFamily="34" charset="0"/>
              <a:buChar char="•"/>
              <a:defRPr/>
            </a:pPr>
            <a:r>
              <a:rPr lang="en-US" sz="2400" b="0" dirty="0" smtClean="0">
                <a:solidFill>
                  <a:srgbClr val="0000FF"/>
                </a:solidFill>
                <a:cs typeface="Times New Roman" pitchFamily="18" charset="0"/>
              </a:rPr>
              <a:t>In Planning this could be considered feasible</a:t>
            </a:r>
            <a:r>
              <a:rPr lang="en-US" b="0" baseline="60000" dirty="0" smtClean="0">
                <a:solidFill>
                  <a:srgbClr val="0000FF"/>
                </a:solidFill>
                <a:cs typeface="Times New Roman" pitchFamily="18" charset="0"/>
              </a:rPr>
              <a:t>1</a:t>
            </a:r>
          </a:p>
          <a:p>
            <a:pPr marL="1196975" lvl="2" indent="-282575">
              <a:buFont typeface="Arial" pitchFamily="34" charset="0"/>
              <a:buChar char="•"/>
              <a:defRPr/>
            </a:pPr>
            <a:r>
              <a:rPr lang="en-US" sz="2400" b="0" dirty="0" smtClean="0">
                <a:solidFill>
                  <a:srgbClr val="0000FF"/>
                </a:solidFill>
                <a:cs typeface="Times New Roman" pitchFamily="18" charset="0"/>
              </a:rPr>
              <a:t>In </a:t>
            </a:r>
            <a:r>
              <a:rPr lang="en-US" sz="2400" b="0" dirty="0" smtClean="0">
                <a:solidFill>
                  <a:srgbClr val="0000FF"/>
                </a:solidFill>
                <a:cs typeface="Times New Roman" pitchFamily="18" charset="0"/>
              </a:rPr>
              <a:t>Operations this is “SCED Irresolvable</a:t>
            </a:r>
            <a:r>
              <a:rPr lang="en-US" sz="2400" b="0" dirty="0" smtClean="0">
                <a:solidFill>
                  <a:srgbClr val="0000FF"/>
                </a:solidFill>
                <a:cs typeface="Times New Roman" pitchFamily="18" charset="0"/>
              </a:rPr>
              <a:t>”</a:t>
            </a:r>
            <a:r>
              <a:rPr lang="en-US" b="0" baseline="60000" dirty="0" smtClean="0">
                <a:solidFill>
                  <a:srgbClr val="0000FF"/>
                </a:solidFill>
                <a:cs typeface="Times New Roman" pitchFamily="18" charset="0"/>
              </a:rPr>
              <a:t> </a:t>
            </a:r>
            <a:r>
              <a:rPr lang="en-US" b="0" baseline="60000" dirty="0" smtClean="0">
                <a:solidFill>
                  <a:srgbClr val="0000FF"/>
                </a:solidFill>
                <a:cs typeface="Times New Roman" pitchFamily="18" charset="0"/>
              </a:rPr>
              <a:t>2</a:t>
            </a:r>
            <a:r>
              <a:rPr lang="en-US" b="0" dirty="0" smtClean="0">
                <a:cs typeface="Times New Roman" pitchFamily="18" charset="0"/>
              </a:rPr>
              <a:t>  </a:t>
            </a:r>
            <a:r>
              <a:rPr lang="en-US" sz="2000" b="0" dirty="0" smtClean="0">
                <a:cs typeface="Times New Roman" pitchFamily="18" charset="0"/>
              </a:rPr>
              <a:t>	 	</a:t>
            </a:r>
            <a:endParaRPr lang="en-US" sz="1600" b="0" dirty="0">
              <a:cs typeface="Times New Roman" pitchFamily="18" charset="0"/>
            </a:endParaRPr>
          </a:p>
          <a:p>
            <a:pPr>
              <a:defRPr/>
            </a:pPr>
            <a:endParaRPr lang="en-US" sz="1600" b="0" i="1" dirty="0"/>
          </a:p>
        </p:txBody>
      </p:sp>
      <p:sp>
        <p:nvSpPr>
          <p:cNvPr id="22" name="Oval 21"/>
          <p:cNvSpPr/>
          <p:nvPr/>
        </p:nvSpPr>
        <p:spPr>
          <a:xfrm>
            <a:off x="527901" y="2309556"/>
            <a:ext cx="1046376" cy="105580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b="0" dirty="0">
              <a:solidFill>
                <a:schemeClr val="tx1"/>
              </a:solidFill>
            </a:endParaRPr>
          </a:p>
        </p:txBody>
      </p:sp>
      <p:sp>
        <p:nvSpPr>
          <p:cNvPr id="23" name="TextBox 22"/>
          <p:cNvSpPr txBox="1"/>
          <p:nvPr/>
        </p:nvSpPr>
        <p:spPr>
          <a:xfrm>
            <a:off x="282805" y="1885350"/>
            <a:ext cx="1600118" cy="369332"/>
          </a:xfrm>
          <a:prstGeom prst="rect">
            <a:avLst/>
          </a:prstGeom>
          <a:noFill/>
        </p:spPr>
        <p:txBody>
          <a:bodyPr wrap="none" rtlCol="0">
            <a:spAutoFit/>
          </a:bodyPr>
          <a:lstStyle/>
          <a:p>
            <a:r>
              <a:rPr lang="en-US" b="0" dirty="0" smtClean="0"/>
              <a:t>Generator “A”</a:t>
            </a:r>
            <a:endParaRPr lang="en-US" b="0" dirty="0"/>
          </a:p>
        </p:txBody>
      </p:sp>
      <p:cxnSp>
        <p:nvCxnSpPr>
          <p:cNvPr id="25" name="Straight Connector 24"/>
          <p:cNvCxnSpPr>
            <a:stCxn id="22" idx="4"/>
          </p:cNvCxnSpPr>
          <p:nvPr/>
        </p:nvCxnSpPr>
        <p:spPr>
          <a:xfrm rot="16200000" flipH="1">
            <a:off x="813062" y="3603384"/>
            <a:ext cx="480767" cy="471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95926" y="3817845"/>
            <a:ext cx="1348033" cy="942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215299" y="2611217"/>
            <a:ext cx="1168924"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207443" y="3847700"/>
            <a:ext cx="116892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35290" y="2290701"/>
            <a:ext cx="509047" cy="1015663"/>
          </a:xfrm>
          <a:prstGeom prst="rect">
            <a:avLst/>
          </a:prstGeom>
          <a:noFill/>
        </p:spPr>
        <p:txBody>
          <a:bodyPr wrap="square" rtlCol="0">
            <a:spAutoFit/>
          </a:bodyPr>
          <a:lstStyle/>
          <a:p>
            <a:r>
              <a:rPr lang="en-US" sz="6000" b="0" dirty="0" smtClean="0"/>
              <a:t>~</a:t>
            </a:r>
            <a:endParaRPr lang="en-US" sz="6000" b="0" dirty="0"/>
          </a:p>
        </p:txBody>
      </p:sp>
      <p:sp>
        <p:nvSpPr>
          <p:cNvPr id="12" name="Rectangle 11"/>
          <p:cNvSpPr/>
          <p:nvPr/>
        </p:nvSpPr>
        <p:spPr>
          <a:xfrm>
            <a:off x="122551" y="5165890"/>
            <a:ext cx="8851767" cy="126789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0" dirty="0" smtClean="0">
                <a:solidFill>
                  <a:schemeClr val="tx1"/>
                </a:solidFill>
              </a:rPr>
              <a:t>Currently, even though not required by the Planning Criteria, ERCOT’s 5-Year Plan studies are tested for simultaneous feasibility of constraint management.  Proposed language changes in PGRR011 and NPRRR409 codify the need for this testing in ERCOT Planning studies. </a:t>
            </a:r>
            <a:endParaRPr lang="en-US" sz="2000" b="0" dirty="0">
              <a:solidFill>
                <a:schemeClr val="tx1"/>
              </a:solidFill>
            </a:endParaRPr>
          </a:p>
        </p:txBody>
      </p:sp>
      <p:sp>
        <p:nvSpPr>
          <p:cNvPr id="13" name="Rectangle 1"/>
          <p:cNvSpPr>
            <a:spLocks noChangeArrowheads="1"/>
          </p:cNvSpPr>
          <p:nvPr/>
        </p:nvSpPr>
        <p:spPr bwMode="auto">
          <a:xfrm>
            <a:off x="167423" y="6407494"/>
            <a:ext cx="8401541" cy="415498"/>
          </a:xfrm>
          <a:prstGeom prst="rect">
            <a:avLst/>
          </a:prstGeom>
          <a:noFill/>
          <a:ln w="9525">
            <a:noFill/>
            <a:miter lim="800000"/>
            <a:headEnd/>
            <a:tailEnd/>
          </a:ln>
        </p:spPr>
        <p:txBody>
          <a:bodyPr wrap="square" anchor="ctr">
            <a:spAutoFit/>
          </a:bodyPr>
          <a:lstStyle/>
          <a:p>
            <a:pPr marL="228600" indent="-228600">
              <a:buAutoNum type="arabicPeriod"/>
            </a:pPr>
            <a:r>
              <a:rPr lang="en-US" sz="1050" b="0" dirty="0" smtClean="0">
                <a:latin typeface="Calibri" pitchFamily="34" charset="0"/>
                <a:ea typeface="Calibri" pitchFamily="34" charset="0"/>
                <a:cs typeface="Times New Roman" pitchFamily="18" charset="0"/>
              </a:rPr>
              <a:t>Although not explicitly required by the Planning Criteria currently, ERCOT is testin</a:t>
            </a:r>
            <a:r>
              <a:rPr lang="en-US" sz="1050" b="0" dirty="0" smtClean="0">
                <a:latin typeface="Calibri" pitchFamily="34" charset="0"/>
                <a:ea typeface="Calibri" pitchFamily="34" charset="0"/>
                <a:cs typeface="Times New Roman" pitchFamily="18" charset="0"/>
              </a:rPr>
              <a:t>g for </a:t>
            </a:r>
            <a:r>
              <a:rPr lang="en-US" sz="1050" b="0" dirty="0" err="1" smtClean="0">
                <a:latin typeface="Calibri" pitchFamily="34" charset="0"/>
                <a:ea typeface="Calibri" pitchFamily="34" charset="0"/>
                <a:cs typeface="Times New Roman" pitchFamily="18" charset="0"/>
              </a:rPr>
              <a:t>for</a:t>
            </a:r>
            <a:r>
              <a:rPr lang="en-US" sz="1050" b="0" dirty="0" smtClean="0">
                <a:latin typeface="Calibri" pitchFamily="34" charset="0"/>
                <a:ea typeface="Calibri" pitchFamily="34" charset="0"/>
                <a:cs typeface="Times New Roman" pitchFamily="18" charset="0"/>
              </a:rPr>
              <a:t> simultaneous feasibility in their 5-Year Plan Study</a:t>
            </a:r>
          </a:p>
          <a:p>
            <a:pPr marL="228600" indent="-228600">
              <a:buAutoNum type="arabicPeriod"/>
            </a:pPr>
            <a:r>
              <a:rPr lang="en-US" sz="1050" b="0" dirty="0" smtClean="0">
                <a:latin typeface="Calibri" pitchFamily="34" charset="0"/>
                <a:ea typeface="Calibri" pitchFamily="34" charset="0"/>
                <a:cs typeface="Times New Roman" pitchFamily="18" charset="0"/>
              </a:rPr>
              <a:t>Does not simultaneously satisfy network constraint requirements of Nodal Protocol Section 6.5.7.3.</a:t>
            </a:r>
            <a:endParaRPr lang="en-US" sz="1050" b="0" dirty="0">
              <a:latin typeface="Calibri" pitchFamily="34"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1C001F1C-468C-4BBA-8536-B6CEDFC68508}" type="slidenum">
              <a:rPr lang="en-US"/>
              <a:pPr>
                <a:defRPr/>
              </a:pPr>
              <a:t>6</a:t>
            </a:fld>
            <a:endParaRPr lang="en-US" dirty="0"/>
          </a:p>
        </p:txBody>
      </p:sp>
      <p:sp>
        <p:nvSpPr>
          <p:cNvPr id="7171" name="Rectangle 1"/>
          <p:cNvSpPr>
            <a:spLocks noChangeArrowheads="1"/>
          </p:cNvSpPr>
          <p:nvPr/>
        </p:nvSpPr>
        <p:spPr bwMode="auto">
          <a:xfrm>
            <a:off x="495791" y="226163"/>
            <a:ext cx="8077200" cy="584775"/>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What are the main drivers of Gap? </a:t>
            </a:r>
            <a:r>
              <a:rPr lang="en-US" sz="2400" b="0" u="sng" dirty="0" smtClean="0">
                <a:latin typeface="Calibri" pitchFamily="34" charset="0"/>
                <a:ea typeface="Calibri" pitchFamily="34" charset="0"/>
                <a:cs typeface="Times New Roman" pitchFamily="18" charset="0"/>
              </a:rPr>
              <a:t>(cont.)</a:t>
            </a:r>
            <a:endParaRPr lang="en-US" sz="2400" b="0" u="sng" dirty="0">
              <a:latin typeface="Calibri" pitchFamily="34" charset="0"/>
              <a:ea typeface="Calibri" pitchFamily="34" charset="0"/>
              <a:cs typeface="Times New Roman" pitchFamily="18" charset="0"/>
            </a:endParaRPr>
          </a:p>
        </p:txBody>
      </p:sp>
      <p:sp>
        <p:nvSpPr>
          <p:cNvPr id="12" name="Rectangle 11"/>
          <p:cNvSpPr/>
          <p:nvPr/>
        </p:nvSpPr>
        <p:spPr>
          <a:xfrm>
            <a:off x="56563" y="5759781"/>
            <a:ext cx="8427562" cy="90025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0" dirty="0" smtClean="0">
                <a:solidFill>
                  <a:schemeClr val="tx1"/>
                </a:solidFill>
              </a:rPr>
              <a:t>Promotes further consistency of facility rating assumptions between Planning and Operations for Dynamic Line Ratings and Generic Constraints</a:t>
            </a:r>
            <a:endParaRPr lang="en-US" sz="2000" b="0" dirty="0">
              <a:solidFill>
                <a:schemeClr val="tx1"/>
              </a:solidFill>
            </a:endParaRPr>
          </a:p>
        </p:txBody>
      </p:sp>
      <p:sp>
        <p:nvSpPr>
          <p:cNvPr id="13" name="Rectangle 1"/>
          <p:cNvSpPr>
            <a:spLocks noChangeArrowheads="1"/>
          </p:cNvSpPr>
          <p:nvPr/>
        </p:nvSpPr>
        <p:spPr bwMode="auto">
          <a:xfrm>
            <a:off x="141402" y="1013978"/>
            <a:ext cx="8880049" cy="3416320"/>
          </a:xfrm>
          <a:prstGeom prst="rect">
            <a:avLst/>
          </a:prstGeom>
          <a:noFill/>
          <a:ln w="9525">
            <a:noFill/>
            <a:miter lim="800000"/>
            <a:headEnd/>
            <a:tailEnd/>
          </a:ln>
        </p:spPr>
        <p:txBody>
          <a:bodyPr wrap="square" anchor="ctr">
            <a:spAutoFit/>
          </a:bodyPr>
          <a:lstStyle/>
          <a:p>
            <a:pPr marL="457200" indent="-457200">
              <a:buFont typeface="+mj-lt"/>
              <a:buAutoNum type="arabicParenR" startAt="4"/>
              <a:defRPr/>
            </a:pPr>
            <a:r>
              <a:rPr lang="en-US" sz="2000" b="0" dirty="0" smtClean="0">
                <a:cs typeface="Times New Roman" pitchFamily="18" charset="0"/>
              </a:rPr>
              <a:t>Transmission Facility Ratings:</a:t>
            </a:r>
            <a:endParaRPr lang="en-US" sz="2000" b="0" dirty="0" smtClean="0">
              <a:cs typeface="Times New Roman" pitchFamily="18" charset="0"/>
            </a:endParaRPr>
          </a:p>
          <a:p>
            <a:pPr marL="457200" indent="-457200">
              <a:defRPr/>
            </a:pPr>
            <a:endParaRPr lang="en-US" sz="2000" b="0" dirty="0" smtClean="0">
              <a:cs typeface="Times New Roman" pitchFamily="18" charset="0"/>
            </a:endParaRPr>
          </a:p>
          <a:p>
            <a:pPr marL="914400" lvl="3" indent="-452438">
              <a:buFont typeface="+mj-lt"/>
              <a:buAutoNum type="alphaUcPeriod"/>
              <a:defRPr/>
            </a:pPr>
            <a:r>
              <a:rPr lang="en-US" sz="2000" b="0" dirty="0" smtClean="0">
                <a:cs typeface="Times New Roman" pitchFamily="18" charset="0"/>
              </a:rPr>
              <a:t>Dynamic Line Ratings – Planning studies that have loads levels </a:t>
            </a:r>
            <a:r>
              <a:rPr lang="en-US" sz="2000" b="0" dirty="0" smtClean="0">
                <a:cs typeface="Times New Roman" pitchFamily="18" charset="0"/>
              </a:rPr>
              <a:t>corresponding to high-temperature driven load levels, should have the same temperature assumption applied to the </a:t>
            </a:r>
            <a:r>
              <a:rPr lang="en-US" sz="2000" b="0" dirty="0" smtClean="0">
                <a:cs typeface="Times New Roman" pitchFamily="18" charset="0"/>
              </a:rPr>
              <a:t>Dynamic Line ratings.</a:t>
            </a:r>
          </a:p>
          <a:p>
            <a:pPr marL="914400" lvl="3" indent="-452438">
              <a:defRPr/>
            </a:pPr>
            <a:endParaRPr lang="en-US" sz="2000" b="0" dirty="0" smtClean="0">
              <a:cs typeface="Times New Roman" pitchFamily="18" charset="0"/>
            </a:endParaRPr>
          </a:p>
          <a:p>
            <a:pPr marL="919162" lvl="3" indent="-457200">
              <a:buFont typeface="+mj-lt"/>
              <a:buAutoNum type="alphaUcPeriod" startAt="2"/>
              <a:defRPr/>
            </a:pPr>
            <a:r>
              <a:rPr lang="en-US" sz="2000" b="0" dirty="0" smtClean="0">
                <a:cs typeface="Times New Roman" pitchFamily="18" charset="0"/>
              </a:rPr>
              <a:t>Generic Constraints Ratings – the rating of defined interfaces in Operations should be reflected with the same rating in Planning studies.</a:t>
            </a:r>
            <a:endParaRPr lang="en-US" sz="1600" b="0" dirty="0">
              <a:cs typeface="Times New Roman" pitchFamily="18" charset="0"/>
            </a:endParaRPr>
          </a:p>
          <a:p>
            <a:pPr>
              <a:defRPr/>
            </a:pPr>
            <a:endParaRPr lang="en-US" sz="1600" b="0"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6563" y="5759781"/>
            <a:ext cx="8729218" cy="90025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0" dirty="0" smtClean="0">
                <a:solidFill>
                  <a:schemeClr val="tx1"/>
                </a:solidFill>
              </a:rPr>
              <a:t>Language addressing an Autotransformer outage, as an initial condition, is crafted similar to proposed NERC TPL-001; while utilizing a 12 week exposure window threshold. </a:t>
            </a:r>
            <a:endParaRPr lang="en-US" sz="2000" b="0" dirty="0">
              <a:solidFill>
                <a:schemeClr val="tx1"/>
              </a:solidFill>
            </a:endParaRPr>
          </a:p>
        </p:txBody>
      </p:sp>
      <p:sp>
        <p:nvSpPr>
          <p:cNvPr id="7" name="Slide Number Placeholder 3"/>
          <p:cNvSpPr>
            <a:spLocks noGrp="1"/>
          </p:cNvSpPr>
          <p:nvPr>
            <p:ph type="sldNum" sz="quarter" idx="12"/>
          </p:nvPr>
        </p:nvSpPr>
        <p:spPr/>
        <p:txBody>
          <a:bodyPr/>
          <a:lstStyle/>
          <a:p>
            <a:pPr>
              <a:defRPr/>
            </a:pPr>
            <a:fld id="{1C001F1C-468C-4BBA-8536-B6CEDFC68508}" type="slidenum">
              <a:rPr lang="en-US"/>
              <a:pPr>
                <a:defRPr/>
              </a:pPr>
              <a:t>7</a:t>
            </a:fld>
            <a:endParaRPr lang="en-US" dirty="0"/>
          </a:p>
        </p:txBody>
      </p:sp>
      <p:sp>
        <p:nvSpPr>
          <p:cNvPr id="7171" name="Rectangle 1"/>
          <p:cNvSpPr>
            <a:spLocks noChangeArrowheads="1"/>
          </p:cNvSpPr>
          <p:nvPr/>
        </p:nvSpPr>
        <p:spPr bwMode="auto">
          <a:xfrm>
            <a:off x="495791" y="226163"/>
            <a:ext cx="8077200" cy="584775"/>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What are the main drivers of Gap? </a:t>
            </a:r>
            <a:r>
              <a:rPr lang="en-US" sz="2400" b="0" u="sng" dirty="0" smtClean="0">
                <a:latin typeface="Calibri" pitchFamily="34" charset="0"/>
                <a:ea typeface="Calibri" pitchFamily="34" charset="0"/>
                <a:cs typeface="Times New Roman" pitchFamily="18" charset="0"/>
              </a:rPr>
              <a:t>(cont.)</a:t>
            </a:r>
            <a:endParaRPr lang="en-US" sz="2400" b="0" u="sng" dirty="0">
              <a:latin typeface="Calibri" pitchFamily="34" charset="0"/>
              <a:ea typeface="Calibri" pitchFamily="34" charset="0"/>
              <a:cs typeface="Times New Roman" pitchFamily="18" charset="0"/>
            </a:endParaRPr>
          </a:p>
        </p:txBody>
      </p:sp>
      <p:sp>
        <p:nvSpPr>
          <p:cNvPr id="13" name="Rectangle 1"/>
          <p:cNvSpPr>
            <a:spLocks noChangeArrowheads="1"/>
          </p:cNvSpPr>
          <p:nvPr/>
        </p:nvSpPr>
        <p:spPr bwMode="auto">
          <a:xfrm>
            <a:off x="141402" y="1029068"/>
            <a:ext cx="8880049" cy="4555093"/>
          </a:xfrm>
          <a:prstGeom prst="rect">
            <a:avLst/>
          </a:prstGeom>
          <a:noFill/>
          <a:ln w="9525">
            <a:noFill/>
            <a:miter lim="800000"/>
            <a:headEnd/>
            <a:tailEnd/>
          </a:ln>
        </p:spPr>
        <p:txBody>
          <a:bodyPr wrap="square" anchor="ctr">
            <a:spAutoFit/>
          </a:bodyPr>
          <a:lstStyle/>
          <a:p>
            <a:pPr marL="457200" indent="-457200">
              <a:buFont typeface="+mj-lt"/>
              <a:buAutoNum type="arabicParenR" startAt="5"/>
              <a:defRPr/>
            </a:pPr>
            <a:r>
              <a:rPr lang="en-US" sz="2000" b="0" dirty="0" smtClean="0">
                <a:cs typeface="Times New Roman" pitchFamily="18" charset="0"/>
              </a:rPr>
              <a:t>Study Long-Term outage as an initial condition</a:t>
            </a:r>
            <a:endParaRPr lang="en-US" sz="2000" b="0" dirty="0" smtClean="0">
              <a:cs typeface="Times New Roman" pitchFamily="18" charset="0"/>
            </a:endParaRPr>
          </a:p>
          <a:p>
            <a:pPr marL="457200" indent="-457200">
              <a:defRPr/>
            </a:pPr>
            <a:endParaRPr lang="en-US" sz="2000" b="0" dirty="0" smtClean="0">
              <a:cs typeface="Times New Roman" pitchFamily="18" charset="0"/>
            </a:endParaRPr>
          </a:p>
          <a:p>
            <a:pPr marL="914400" lvl="3" indent="-452438">
              <a:buFont typeface="+mj-lt"/>
              <a:buAutoNum type="alphaUcPeriod"/>
              <a:defRPr/>
            </a:pPr>
            <a:r>
              <a:rPr lang="en-US" sz="2000" b="0" dirty="0" smtClean="0">
                <a:cs typeface="Times New Roman" pitchFamily="18" charset="0"/>
              </a:rPr>
              <a:t>Generation – Historical ERCOT planning criteria of studying an initial condition with a single generator out </a:t>
            </a:r>
            <a:r>
              <a:rPr lang="en-US" sz="2000" b="0" dirty="0" smtClean="0">
                <a:cs typeface="Times New Roman" pitchFamily="18" charset="0"/>
              </a:rPr>
              <a:t>is expanded to include all feasible operating configurations of a </a:t>
            </a:r>
            <a:r>
              <a:rPr lang="en-US" sz="2000" b="0" dirty="0" smtClean="0">
                <a:cs typeface="Times New Roman" pitchFamily="18" charset="0"/>
              </a:rPr>
              <a:t>Combined-Cycle Train due to the potential long-lead time for restoration to service.</a:t>
            </a:r>
          </a:p>
          <a:p>
            <a:pPr marL="914400" lvl="3" indent="-452438">
              <a:defRPr/>
            </a:pPr>
            <a:endParaRPr lang="en-US" sz="2000" b="0" dirty="0" smtClean="0">
              <a:cs typeface="Times New Roman" pitchFamily="18" charset="0"/>
            </a:endParaRPr>
          </a:p>
          <a:p>
            <a:pPr marL="919162" lvl="3" indent="-457200">
              <a:buFont typeface="+mj-lt"/>
              <a:buAutoNum type="alphaUcPeriod" startAt="2"/>
              <a:defRPr/>
            </a:pPr>
            <a:r>
              <a:rPr lang="en-US" sz="2000" b="0" dirty="0" smtClean="0">
                <a:cs typeface="Times New Roman" pitchFamily="18" charset="0"/>
              </a:rPr>
              <a:t>Autotransformer – Apply as initial condition similar to generator outage, due to the potential long-lead time for replacement.  This applies if spare equipment strategy does not allow replacement within 12 weeks.</a:t>
            </a:r>
          </a:p>
          <a:p>
            <a:pPr marL="919162" lvl="3" indent="-457200">
              <a:lnSpc>
                <a:spcPct val="50000"/>
              </a:lnSpc>
              <a:defRPr/>
            </a:pPr>
            <a:endParaRPr lang="en-US" sz="2000" b="0" dirty="0" smtClean="0">
              <a:cs typeface="Times New Roman" pitchFamily="18" charset="0"/>
            </a:endParaRPr>
          </a:p>
          <a:p>
            <a:pPr marL="0" lvl="2" indent="3175">
              <a:defRPr/>
            </a:pPr>
            <a:r>
              <a:rPr lang="en-US" sz="2000" dirty="0" smtClean="0">
                <a:solidFill>
                  <a:srgbClr val="0000FF"/>
                </a:solidFill>
              </a:rPr>
              <a:t>Significant </a:t>
            </a:r>
            <a:r>
              <a:rPr lang="en-US" sz="2000" dirty="0" smtClean="0">
                <a:solidFill>
                  <a:srgbClr val="0000FF"/>
                </a:solidFill>
              </a:rPr>
              <a:t>disagreement </a:t>
            </a:r>
            <a:r>
              <a:rPr lang="en-US" sz="2000" dirty="0" smtClean="0">
                <a:solidFill>
                  <a:srgbClr val="0000FF"/>
                </a:solidFill>
              </a:rPr>
              <a:t>concerning </a:t>
            </a:r>
            <a:r>
              <a:rPr lang="en-US" sz="2000" dirty="0" smtClean="0">
                <a:solidFill>
                  <a:srgbClr val="0000FF"/>
                </a:solidFill>
              </a:rPr>
              <a:t>“5B.  Unacceptable study results can be resolved by transmission projects, RAPs, SPSs, or other means as appropriate.</a:t>
            </a:r>
            <a:endParaRPr lang="en-US" sz="1600" b="0"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0199529-8DAF-4426-8BB4-6EBC95D02FDF}" type="slidenum">
              <a:rPr lang="en-US" smtClean="0"/>
              <a:pPr>
                <a:defRPr/>
              </a:pPr>
              <a:t>8</a:t>
            </a:fld>
            <a:endParaRPr lang="en-US"/>
          </a:p>
        </p:txBody>
      </p:sp>
      <p:sp>
        <p:nvSpPr>
          <p:cNvPr id="21507" name="Rectangle 3"/>
          <p:cNvSpPr>
            <a:spLocks noChangeArrowheads="1"/>
          </p:cNvSpPr>
          <p:nvPr/>
        </p:nvSpPr>
        <p:spPr bwMode="auto">
          <a:xfrm>
            <a:off x="200025" y="308550"/>
            <a:ext cx="8677275" cy="584775"/>
          </a:xfrm>
          <a:prstGeom prst="rect">
            <a:avLst/>
          </a:prstGeom>
          <a:noFill/>
          <a:ln w="9525">
            <a:noFill/>
            <a:miter lim="800000"/>
            <a:headEnd/>
            <a:tailEnd/>
          </a:ln>
        </p:spPr>
        <p:txBody>
          <a:bodyPr anchor="ctr">
            <a:spAutoFit/>
          </a:bodyPr>
          <a:lstStyle/>
          <a:p>
            <a:pPr algn="ctr"/>
            <a:r>
              <a:rPr lang="en-US" sz="3200" u="sng" dirty="0" smtClean="0">
                <a:latin typeface="Calibri" pitchFamily="34" charset="0"/>
                <a:ea typeface="Calibri" pitchFamily="34" charset="0"/>
                <a:cs typeface="Times New Roman" pitchFamily="18" charset="0"/>
              </a:rPr>
              <a:t>What are the proposed solutions </a:t>
            </a:r>
            <a:r>
              <a:rPr lang="en-US" sz="3200" u="sng" dirty="0">
                <a:latin typeface="Calibri" pitchFamily="34" charset="0"/>
                <a:ea typeface="Calibri" pitchFamily="34" charset="0"/>
                <a:cs typeface="Times New Roman" pitchFamily="18" charset="0"/>
              </a:rPr>
              <a:t>to </a:t>
            </a:r>
            <a:r>
              <a:rPr lang="en-US" sz="3200" u="sng" dirty="0" smtClean="0">
                <a:latin typeface="Calibri" pitchFamily="34" charset="0"/>
                <a:ea typeface="Calibri" pitchFamily="34" charset="0"/>
                <a:cs typeface="Times New Roman" pitchFamily="18" charset="0"/>
              </a:rPr>
              <a:t>close Gap?</a:t>
            </a:r>
            <a:endParaRPr lang="en-US" sz="3200" u="sng" dirty="0">
              <a:latin typeface="Calibri" pitchFamily="34" charset="0"/>
              <a:ea typeface="Calibri" pitchFamily="34" charset="0"/>
              <a:cs typeface="Times New Roman" pitchFamily="18" charset="0"/>
            </a:endParaRPr>
          </a:p>
        </p:txBody>
      </p:sp>
      <p:sp>
        <p:nvSpPr>
          <p:cNvPr id="6" name="Rectangle 5"/>
          <p:cNvSpPr/>
          <p:nvPr/>
        </p:nvSpPr>
        <p:spPr>
          <a:xfrm>
            <a:off x="160258" y="5797488"/>
            <a:ext cx="8427562" cy="90025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0" dirty="0" smtClean="0">
                <a:solidFill>
                  <a:schemeClr val="tx1"/>
                </a:solidFill>
              </a:rPr>
              <a:t>These items represent modifications to the planning process to help close the gap between Planning and Operations.   </a:t>
            </a:r>
            <a:endParaRPr lang="en-US" sz="2000" b="0" dirty="0">
              <a:solidFill>
                <a:schemeClr val="tx1"/>
              </a:solidFill>
            </a:endParaRPr>
          </a:p>
        </p:txBody>
      </p:sp>
      <p:pic>
        <p:nvPicPr>
          <p:cNvPr id="6148" name="Picture 4"/>
          <p:cNvPicPr>
            <a:picLocks noChangeAspect="1" noChangeArrowheads="1"/>
          </p:cNvPicPr>
          <p:nvPr/>
        </p:nvPicPr>
        <p:blipFill>
          <a:blip r:embed="rId2" cstate="print"/>
          <a:srcRect/>
          <a:stretch>
            <a:fillRect/>
          </a:stretch>
        </p:blipFill>
        <p:spPr bwMode="auto">
          <a:xfrm>
            <a:off x="201054" y="1038779"/>
            <a:ext cx="8686800" cy="4537661"/>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Default">
  <a:themeElements>
    <a:clrScheme name="Default 16">
      <a:dk1>
        <a:srgbClr val="000000"/>
      </a:dk1>
      <a:lt1>
        <a:srgbClr val="FFFFFF"/>
      </a:lt1>
      <a:dk2>
        <a:srgbClr val="006600"/>
      </a:dk2>
      <a:lt2>
        <a:srgbClr val="E5F2CE"/>
      </a:lt2>
      <a:accent1>
        <a:srgbClr val="87C16D"/>
      </a:accent1>
      <a:accent2>
        <a:srgbClr val="C2BE84"/>
      </a:accent2>
      <a:accent3>
        <a:srgbClr val="FFFFFF"/>
      </a:accent3>
      <a:accent4>
        <a:srgbClr val="000000"/>
      </a:accent4>
      <a:accent5>
        <a:srgbClr val="C3DDBA"/>
      </a:accent5>
      <a:accent6>
        <a:srgbClr val="B0AC77"/>
      </a:accent6>
      <a:hlink>
        <a:srgbClr val="6699FF"/>
      </a:hlink>
      <a:folHlink>
        <a:srgbClr val="666699"/>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none" lIns="73152" tIns="0" rIns="45720" bIns="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none" lIns="73152" tIns="0" rIns="45720" bIns="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1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666699"/>
        </a:folHlink>
      </a:clrScheme>
      <a:clrMap bg1="lt1" tx1="dk1" bg2="lt2" tx2="dk2" accent1="accent1" accent2="accent2" accent3="accent3" accent4="accent4" accent5="accent5" accent6="accent6" hlink="hlink" folHlink="folHlink"/>
    </a:extraClrScheme>
    <a:extraClrScheme>
      <a:clrScheme name="Default 14">
        <a:dk1>
          <a:srgbClr val="000000"/>
        </a:dk1>
        <a:lt1>
          <a:srgbClr val="D2DAE2"/>
        </a:lt1>
        <a:dk2>
          <a:srgbClr val="003070"/>
        </a:dk2>
        <a:lt2>
          <a:srgbClr val="FFFFFF"/>
        </a:lt2>
        <a:accent1>
          <a:srgbClr val="8BBAFF"/>
        </a:accent1>
        <a:accent2>
          <a:srgbClr val="C7C293"/>
        </a:accent2>
        <a:accent3>
          <a:srgbClr val="E5EAEE"/>
        </a:accent3>
        <a:accent4>
          <a:srgbClr val="000000"/>
        </a:accent4>
        <a:accent5>
          <a:srgbClr val="C4D9FF"/>
        </a:accent5>
        <a:accent6>
          <a:srgbClr val="B4B085"/>
        </a:accent6>
        <a:hlink>
          <a:srgbClr val="008080"/>
        </a:hlink>
        <a:folHlink>
          <a:srgbClr val="666699"/>
        </a:folHlink>
      </a:clrScheme>
      <a:clrMap bg1="lt1" tx1="dk1" bg2="lt2" tx2="dk2" accent1="accent1" accent2="accent2" accent3="accent3" accent4="accent4" accent5="accent5" accent6="accent6" hlink="hlink" folHlink="folHlink"/>
    </a:extraClrScheme>
    <a:extraClrScheme>
      <a:clrScheme name="Default 15">
        <a:dk1>
          <a:srgbClr val="000000"/>
        </a:dk1>
        <a:lt1>
          <a:srgbClr val="D2DAE2"/>
        </a:lt1>
        <a:dk2>
          <a:srgbClr val="DCE2E8"/>
        </a:dk2>
        <a:lt2>
          <a:srgbClr val="FFFFFF"/>
        </a:lt2>
        <a:accent1>
          <a:srgbClr val="8BBAFF"/>
        </a:accent1>
        <a:accent2>
          <a:srgbClr val="C7C293"/>
        </a:accent2>
        <a:accent3>
          <a:srgbClr val="E5EAEE"/>
        </a:accent3>
        <a:accent4>
          <a:srgbClr val="000000"/>
        </a:accent4>
        <a:accent5>
          <a:srgbClr val="C4D9FF"/>
        </a:accent5>
        <a:accent6>
          <a:srgbClr val="B4B085"/>
        </a:accent6>
        <a:hlink>
          <a:srgbClr val="008080"/>
        </a:hlink>
        <a:folHlink>
          <a:srgbClr val="666699"/>
        </a:folHlink>
      </a:clrScheme>
      <a:clrMap bg1="lt1" tx1="dk1" bg2="lt2" tx2="dk2" accent1="accent1" accent2="accent2" accent3="accent3" accent4="accent4" accent5="accent5" accent6="accent6" hlink="hlink" folHlink="folHlink"/>
    </a:extraClrScheme>
    <a:extraClrScheme>
      <a:clrScheme name="Default 16">
        <a:dk1>
          <a:srgbClr val="000000"/>
        </a:dk1>
        <a:lt1>
          <a:srgbClr val="FFFFFF"/>
        </a:lt1>
        <a:dk2>
          <a:srgbClr val="006600"/>
        </a:dk2>
        <a:lt2>
          <a:srgbClr val="E5F2CE"/>
        </a:lt2>
        <a:accent1>
          <a:srgbClr val="87C16D"/>
        </a:accent1>
        <a:accent2>
          <a:srgbClr val="C2BE84"/>
        </a:accent2>
        <a:accent3>
          <a:srgbClr val="FFFFFF"/>
        </a:accent3>
        <a:accent4>
          <a:srgbClr val="000000"/>
        </a:accent4>
        <a:accent5>
          <a:srgbClr val="C3DDBA"/>
        </a:accent5>
        <a:accent6>
          <a:srgbClr val="B0AC77"/>
        </a:accent6>
        <a:hlink>
          <a:srgbClr val="6699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lain subslide">
  <a:themeElements>
    <a:clrScheme name="Plain subslide 16">
      <a:dk1>
        <a:srgbClr val="000000"/>
      </a:dk1>
      <a:lt1>
        <a:srgbClr val="FFFFFF"/>
      </a:lt1>
      <a:dk2>
        <a:srgbClr val="006600"/>
      </a:dk2>
      <a:lt2>
        <a:srgbClr val="E5F2CE"/>
      </a:lt2>
      <a:accent1>
        <a:srgbClr val="87C16D"/>
      </a:accent1>
      <a:accent2>
        <a:srgbClr val="C2BE84"/>
      </a:accent2>
      <a:accent3>
        <a:srgbClr val="FFFFFF"/>
      </a:accent3>
      <a:accent4>
        <a:srgbClr val="000000"/>
      </a:accent4>
      <a:accent5>
        <a:srgbClr val="C3DDBA"/>
      </a:accent5>
      <a:accent6>
        <a:srgbClr val="B0AC77"/>
      </a:accent6>
      <a:hlink>
        <a:srgbClr val="6699FF"/>
      </a:hlink>
      <a:folHlink>
        <a:srgbClr val="666699"/>
      </a:folHlink>
    </a:clrScheme>
    <a:fontScheme name="Plain sub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none" lIns="73152" tIns="0" rIns="45720" bIns="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none" lIns="73152" tIns="0" rIns="45720" bIns="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Plain sub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lain sub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lain sub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lain sub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lain sub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lain sub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lain sub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lain sub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lain sub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lain sub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lain sub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lain sub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lain subslide 1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666699"/>
        </a:folHlink>
      </a:clrScheme>
      <a:clrMap bg1="lt1" tx1="dk1" bg2="lt2" tx2="dk2" accent1="accent1" accent2="accent2" accent3="accent3" accent4="accent4" accent5="accent5" accent6="accent6" hlink="hlink" folHlink="folHlink"/>
    </a:extraClrScheme>
    <a:extraClrScheme>
      <a:clrScheme name="Plain subslide 14">
        <a:dk1>
          <a:srgbClr val="000000"/>
        </a:dk1>
        <a:lt1>
          <a:srgbClr val="D2DAE2"/>
        </a:lt1>
        <a:dk2>
          <a:srgbClr val="003070"/>
        </a:dk2>
        <a:lt2>
          <a:srgbClr val="FFFFFF"/>
        </a:lt2>
        <a:accent1>
          <a:srgbClr val="8BBAFF"/>
        </a:accent1>
        <a:accent2>
          <a:srgbClr val="C7C293"/>
        </a:accent2>
        <a:accent3>
          <a:srgbClr val="E5EAEE"/>
        </a:accent3>
        <a:accent4>
          <a:srgbClr val="000000"/>
        </a:accent4>
        <a:accent5>
          <a:srgbClr val="C4D9FF"/>
        </a:accent5>
        <a:accent6>
          <a:srgbClr val="B4B085"/>
        </a:accent6>
        <a:hlink>
          <a:srgbClr val="008080"/>
        </a:hlink>
        <a:folHlink>
          <a:srgbClr val="666699"/>
        </a:folHlink>
      </a:clrScheme>
      <a:clrMap bg1="lt1" tx1="dk1" bg2="lt2" tx2="dk2" accent1="accent1" accent2="accent2" accent3="accent3" accent4="accent4" accent5="accent5" accent6="accent6" hlink="hlink" folHlink="folHlink"/>
    </a:extraClrScheme>
    <a:extraClrScheme>
      <a:clrScheme name="Plain subslide 15">
        <a:dk1>
          <a:srgbClr val="000000"/>
        </a:dk1>
        <a:lt1>
          <a:srgbClr val="D2DAE2"/>
        </a:lt1>
        <a:dk2>
          <a:srgbClr val="DCE2E8"/>
        </a:dk2>
        <a:lt2>
          <a:srgbClr val="FFFFFF"/>
        </a:lt2>
        <a:accent1>
          <a:srgbClr val="8BBAFF"/>
        </a:accent1>
        <a:accent2>
          <a:srgbClr val="C7C293"/>
        </a:accent2>
        <a:accent3>
          <a:srgbClr val="E5EAEE"/>
        </a:accent3>
        <a:accent4>
          <a:srgbClr val="000000"/>
        </a:accent4>
        <a:accent5>
          <a:srgbClr val="C4D9FF"/>
        </a:accent5>
        <a:accent6>
          <a:srgbClr val="B4B085"/>
        </a:accent6>
        <a:hlink>
          <a:srgbClr val="008080"/>
        </a:hlink>
        <a:folHlink>
          <a:srgbClr val="666699"/>
        </a:folHlink>
      </a:clrScheme>
      <a:clrMap bg1="lt1" tx1="dk1" bg2="lt2" tx2="dk2" accent1="accent1" accent2="accent2" accent3="accent3" accent4="accent4" accent5="accent5" accent6="accent6" hlink="hlink" folHlink="folHlink"/>
    </a:extraClrScheme>
    <a:extraClrScheme>
      <a:clrScheme name="Plain subslide 16">
        <a:dk1>
          <a:srgbClr val="000000"/>
        </a:dk1>
        <a:lt1>
          <a:srgbClr val="FFFFFF"/>
        </a:lt1>
        <a:dk2>
          <a:srgbClr val="006600"/>
        </a:dk2>
        <a:lt2>
          <a:srgbClr val="E5F2CE"/>
        </a:lt2>
        <a:accent1>
          <a:srgbClr val="87C16D"/>
        </a:accent1>
        <a:accent2>
          <a:srgbClr val="C2BE84"/>
        </a:accent2>
        <a:accent3>
          <a:srgbClr val="FFFFFF"/>
        </a:accent3>
        <a:accent4>
          <a:srgbClr val="000000"/>
        </a:accent4>
        <a:accent5>
          <a:srgbClr val="C3DDBA"/>
        </a:accent5>
        <a:accent6>
          <a:srgbClr val="B0AC77"/>
        </a:accent6>
        <a:hlink>
          <a:srgbClr val="6699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Template>
  <TotalTime>31656</TotalTime>
  <Words>1302</Words>
  <Application>Microsoft Office PowerPoint</Application>
  <PresentationFormat>On-screen Show (4:3)</PresentationFormat>
  <Paragraphs>171</Paragraphs>
  <Slides>16</Slides>
  <Notes>12</Notes>
  <HiddenSlides>0</HiddenSlides>
  <MMClips>0</MMClips>
  <ScaleCrop>false</ScaleCrop>
  <HeadingPairs>
    <vt:vector size="4" baseType="variant">
      <vt:variant>
        <vt:lpstr>Theme</vt:lpstr>
      </vt:variant>
      <vt:variant>
        <vt:i4>3</vt:i4>
      </vt:variant>
      <vt:variant>
        <vt:lpstr>Slide Titles</vt:lpstr>
      </vt:variant>
      <vt:variant>
        <vt:i4>16</vt:i4>
      </vt:variant>
    </vt:vector>
  </HeadingPairs>
  <TitlesOfParts>
    <vt:vector size="19" baseType="lpstr">
      <vt:lpstr>Default</vt:lpstr>
      <vt:lpstr>Plain subslide</vt:lpstr>
      <vt:lpstr>Office Theme</vt:lpstr>
      <vt:lpstr>Joint PLWG/CMWG Assignment Update to ROS   </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Capgemini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ERCOT Heat Rate Discussion</dc:title>
  <dc:creator>Registered User</dc:creator>
  <cp:lastModifiedBy>Registered User</cp:lastModifiedBy>
  <cp:revision>1221</cp:revision>
  <dcterms:created xsi:type="dcterms:W3CDTF">2007-11-28T21:14:17Z</dcterms:created>
  <dcterms:modified xsi:type="dcterms:W3CDTF">2011-09-14T16:54:53Z</dcterms:modified>
</cp:coreProperties>
</file>