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8"/>
  </p:notesMasterIdLst>
  <p:sldIdLst>
    <p:sldId id="256" r:id="rId2"/>
    <p:sldId id="257" r:id="rId3"/>
    <p:sldId id="258" r:id="rId4"/>
    <p:sldId id="259" r:id="rId5"/>
    <p:sldId id="265" r:id="rId6"/>
    <p:sldId id="266" r:id="rId7"/>
    <p:sldId id="260" r:id="rId8"/>
    <p:sldId id="267" r:id="rId9"/>
    <p:sldId id="268" r:id="rId10"/>
    <p:sldId id="263" r:id="rId11"/>
    <p:sldId id="261" r:id="rId12"/>
    <p:sldId id="269" r:id="rId13"/>
    <p:sldId id="270" r:id="rId14"/>
    <p:sldId id="262" r:id="rId15"/>
    <p:sldId id="264"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4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551D1D-88D1-46FE-8F23-C95DC4B3EC1D}" type="datetimeFigureOut">
              <a:rPr lang="en-US" smtClean="0"/>
              <a:pPr/>
              <a:t>9/8/2011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A29FC2-7934-4293-AC24-51910D5CD01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CD3D2E2-1F14-4036-9E74-007471B55570}" type="datetime1">
              <a:rPr lang="en-US" smtClean="0"/>
              <a:pPr/>
              <a:t>9/8/2011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54D1ADA-5C6F-462C-97A1-09BF4E4E070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31E44F-4C56-4019-AD32-410B3214390E}" type="datetime1">
              <a:rPr lang="en-US" smtClean="0"/>
              <a:pPr/>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D1ADA-5C6F-462C-97A1-09BF4E4E070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4E2493-2B68-44ED-B908-5E9BCC4A0721}" type="datetime1">
              <a:rPr lang="en-US" smtClean="0"/>
              <a:pPr/>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D1ADA-5C6F-462C-97A1-09BF4E4E070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6882BB-F14D-4E81-9872-5C0D907BE507}" type="datetime1">
              <a:rPr lang="en-US" smtClean="0"/>
              <a:pPr/>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D1ADA-5C6F-462C-97A1-09BF4E4E070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D0874A0-5BE6-4637-8BFB-3402D8C63559}" type="datetime1">
              <a:rPr lang="en-US" smtClean="0"/>
              <a:pPr/>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D1ADA-5C6F-462C-97A1-09BF4E4E070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CF6B045-915D-48C9-8550-BA2A81EBE395}" type="datetime1">
              <a:rPr lang="en-US" smtClean="0"/>
              <a:pPr/>
              <a:t>9/8/2011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4D1ADA-5C6F-462C-97A1-09BF4E4E070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CB77420-8232-413D-B9BB-D1C97E99547A}" type="datetime1">
              <a:rPr lang="en-US" smtClean="0"/>
              <a:pPr/>
              <a:t>9/8/2011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4D1ADA-5C6F-462C-97A1-09BF4E4E070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7D75FBA-5B24-424D-A5D5-D1149F835AB0}" type="datetime1">
              <a:rPr lang="en-US" smtClean="0"/>
              <a:pPr/>
              <a:t>9/8/2011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4D1ADA-5C6F-462C-97A1-09BF4E4E070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2E3729-CF41-4E13-A463-34D251C7F457}" type="datetime1">
              <a:rPr lang="en-US" smtClean="0"/>
              <a:pPr/>
              <a:t>9/8/2011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4D1ADA-5C6F-462C-97A1-09BF4E4E070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28A0CD0-DA44-49D6-8B7F-605FCE3B9B87}" type="datetime1">
              <a:rPr lang="en-US" smtClean="0"/>
              <a:pPr/>
              <a:t>9/8/2011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4D1ADA-5C6F-462C-97A1-09BF4E4E070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D1C003-2C9D-4305-ABBA-D4353C2109F3}" type="datetime1">
              <a:rPr lang="en-US" smtClean="0"/>
              <a:pPr/>
              <a:t>9/8/2011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54D1ADA-5C6F-462C-97A1-09BF4E4E070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97CC53F-2B36-496C-8321-1D9F4826F6A4}" type="datetime1">
              <a:rPr lang="en-US" smtClean="0"/>
              <a:pPr/>
              <a:t>9/8/2011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54D1ADA-5C6F-462C-97A1-09BF4E4E070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PDCWG</a:t>
            </a:r>
            <a:endParaRPr lang="en-US" dirty="0"/>
          </a:p>
        </p:txBody>
      </p:sp>
      <p:sp>
        <p:nvSpPr>
          <p:cNvPr id="3" name="Subtitle 2"/>
          <p:cNvSpPr>
            <a:spLocks noGrp="1"/>
          </p:cNvSpPr>
          <p:nvPr>
            <p:ph type="subTitle" idx="1"/>
          </p:nvPr>
        </p:nvSpPr>
        <p:spPr/>
        <p:txBody>
          <a:bodyPr/>
          <a:lstStyle/>
          <a:p>
            <a:r>
              <a:rPr lang="en-US" dirty="0" smtClean="0"/>
              <a:t>Responsive Reserve Service </a:t>
            </a:r>
            <a:r>
              <a:rPr lang="en-US" dirty="0" smtClean="0"/>
              <a:t>Deliverability Review</a:t>
            </a:r>
            <a:endParaRPr lang="en-US" dirty="0" smtClean="0"/>
          </a:p>
          <a:p>
            <a:r>
              <a:rPr lang="en-US" dirty="0" smtClean="0"/>
              <a:t>September 15, 2011</a:t>
            </a:r>
            <a:endParaRPr lang="en-US" dirty="0"/>
          </a:p>
        </p:txBody>
      </p:sp>
      <p:sp>
        <p:nvSpPr>
          <p:cNvPr id="4" name="Slide Number Placeholder 3"/>
          <p:cNvSpPr>
            <a:spLocks noGrp="1"/>
          </p:cNvSpPr>
          <p:nvPr>
            <p:ph type="sldNum" sz="quarter" idx="12"/>
          </p:nvPr>
        </p:nvSpPr>
        <p:spPr/>
        <p:txBody>
          <a:bodyPr/>
          <a:lstStyle/>
          <a:p>
            <a:fld id="{D54D1ADA-5C6F-462C-97A1-09BF4E4E0701}"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RRS Capacity that is not Frequency Responsive</a:t>
            </a:r>
            <a:endParaRPr lang="en-US" dirty="0"/>
          </a:p>
        </p:txBody>
      </p:sp>
      <p:sp>
        <p:nvSpPr>
          <p:cNvPr id="4" name="Content Placeholder 3"/>
          <p:cNvSpPr>
            <a:spLocks noGrp="1"/>
          </p:cNvSpPr>
          <p:nvPr>
            <p:ph idx="1"/>
          </p:nvPr>
        </p:nvSpPr>
        <p:spPr/>
        <p:txBody>
          <a:bodyPr/>
          <a:lstStyle/>
          <a:p>
            <a:r>
              <a:rPr lang="en-US" dirty="0" smtClean="0"/>
              <a:t>If allowed, increases risk of UFLS significantly.</a:t>
            </a:r>
          </a:p>
          <a:p>
            <a:r>
              <a:rPr lang="en-US" dirty="0" smtClean="0"/>
              <a:t>If constrained, non-frequency responsive capacity may never be utilized.</a:t>
            </a:r>
          </a:p>
          <a:p>
            <a:pPr lvl="1"/>
            <a:r>
              <a:rPr lang="en-US" dirty="0" smtClean="0"/>
              <a:t>With grid Primary Frequency Response depending totally on Load Dampening, frequency would be extremely sensitive to any imbalance. </a:t>
            </a:r>
            <a:r>
              <a:rPr lang="en-US" dirty="0" smtClean="0"/>
              <a:t>(If all </a:t>
            </a:r>
            <a:r>
              <a:rPr lang="en-US" dirty="0" smtClean="0"/>
              <a:t>RRS </a:t>
            </a:r>
            <a:r>
              <a:rPr lang="en-US" dirty="0" smtClean="0"/>
              <a:t>was not frequency </a:t>
            </a:r>
            <a:r>
              <a:rPr lang="en-US" dirty="0" smtClean="0"/>
              <a:t>responsive).</a:t>
            </a:r>
          </a:p>
          <a:p>
            <a:pPr lvl="1"/>
            <a:r>
              <a:rPr lang="en-US" dirty="0" smtClean="0"/>
              <a:t>Frequency could reach 59.300 Hz before capacity could be utilized by SCED and waiting on delivery.  (Ten minute product vs. frequency responsive product).</a:t>
            </a:r>
            <a:endParaRPr lang="en-US" dirty="0"/>
          </a:p>
        </p:txBody>
      </p:sp>
      <p:sp>
        <p:nvSpPr>
          <p:cNvPr id="5" name="Slide Number Placeholder 4"/>
          <p:cNvSpPr>
            <a:spLocks noGrp="1"/>
          </p:cNvSpPr>
          <p:nvPr>
            <p:ph type="sldNum" sz="quarter" idx="12"/>
          </p:nvPr>
        </p:nvSpPr>
        <p:spPr/>
        <p:txBody>
          <a:bodyPr/>
          <a:lstStyle/>
          <a:p>
            <a:fld id="{D54D1ADA-5C6F-462C-97A1-09BF4E4E0701}"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cstate="print"/>
          <a:srcRect/>
          <a:stretch>
            <a:fillRect/>
          </a:stretch>
        </p:blipFill>
        <p:spPr bwMode="auto">
          <a:xfrm>
            <a:off x="111457" y="3505200"/>
            <a:ext cx="8832376" cy="2514600"/>
          </a:xfrm>
          <a:prstGeom prst="rect">
            <a:avLst/>
          </a:prstGeom>
          <a:noFill/>
          <a:ln w="9525">
            <a:noFill/>
            <a:miter lim="800000"/>
            <a:headEnd/>
            <a:tailEnd/>
          </a:ln>
          <a:effectLst/>
        </p:spPr>
      </p:pic>
      <p:sp>
        <p:nvSpPr>
          <p:cNvPr id="4" name="Text Box 5"/>
          <p:cNvSpPr txBox="1">
            <a:spLocks noChangeArrowheads="1"/>
          </p:cNvSpPr>
          <p:nvPr/>
        </p:nvSpPr>
        <p:spPr bwMode="auto">
          <a:xfrm>
            <a:off x="685800" y="609600"/>
            <a:ext cx="6781800" cy="1373188"/>
          </a:xfrm>
          <a:prstGeom prst="rect">
            <a:avLst/>
          </a:prstGeom>
          <a:noFill/>
          <a:ln w="9525">
            <a:noFill/>
            <a:miter lim="800000"/>
            <a:headEnd/>
            <a:tailEnd/>
          </a:ln>
          <a:effectLst/>
        </p:spPr>
        <p:txBody>
          <a:bodyPr>
            <a:spAutoFit/>
          </a:bodyPr>
          <a:lstStyle/>
          <a:p>
            <a:pPr algn="ctr">
              <a:spcBef>
                <a:spcPct val="50000"/>
              </a:spcBef>
            </a:pPr>
            <a:r>
              <a:rPr lang="en-US" sz="2800" dirty="0"/>
              <a:t>Recent Operation During EEA Step 2A and 2B Emphasizes An Important Difference</a:t>
            </a:r>
          </a:p>
        </p:txBody>
      </p:sp>
      <p:sp>
        <p:nvSpPr>
          <p:cNvPr id="5" name="Rectangle 7"/>
          <p:cNvSpPr txBox="1">
            <a:spLocks noChangeArrowheads="1"/>
          </p:cNvSpPr>
          <p:nvPr/>
        </p:nvSpPr>
        <p:spPr>
          <a:xfrm>
            <a:off x="457200" y="1600200"/>
            <a:ext cx="8229600" cy="4525963"/>
          </a:xfrm>
          <a:prstGeom prst="rect">
            <a:avLst/>
          </a:prstGeom>
        </p:spPr>
        <p:txBody>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Regulation Up Service was fully deployed.</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Load Resources were fully deployed.</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SCED Up Capacity was limited to the capacity of un-deployed Responsive Reserve Service from Generators.</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1143000" y="6172200"/>
            <a:ext cx="4800600" cy="307777"/>
          </a:xfrm>
          <a:prstGeom prst="rect">
            <a:avLst/>
          </a:prstGeom>
          <a:noFill/>
        </p:spPr>
        <p:txBody>
          <a:bodyPr wrap="square" rtlCol="0">
            <a:spAutoFit/>
          </a:bodyPr>
          <a:lstStyle/>
          <a:p>
            <a:r>
              <a:rPr lang="en-US" sz="1400" dirty="0" smtClean="0"/>
              <a:t>MW loss size assumes a starting frequency of 60.000 Hz.</a:t>
            </a:r>
            <a:endParaRPr lang="en-US" sz="1400" dirty="0"/>
          </a:p>
        </p:txBody>
      </p:sp>
      <p:sp>
        <p:nvSpPr>
          <p:cNvPr id="7" name="Slide Number Placeholder 6"/>
          <p:cNvSpPr>
            <a:spLocks noGrp="1"/>
          </p:cNvSpPr>
          <p:nvPr>
            <p:ph type="sldNum" sz="quarter" idx="12"/>
          </p:nvPr>
        </p:nvSpPr>
        <p:spPr/>
        <p:txBody>
          <a:bodyPr/>
          <a:lstStyle/>
          <a:p>
            <a:fld id="{D54D1ADA-5C6F-462C-97A1-09BF4E4E0701}"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Responsive Reserve Service capacity that does not respond to changes in frequency, increases the risk that a relatively small Resource trip during short supply events will trip UFLS.</a:t>
            </a:r>
          </a:p>
          <a:p>
            <a:pPr>
              <a:buNone/>
            </a:pPr>
            <a:endParaRPr lang="en-US" dirty="0"/>
          </a:p>
        </p:txBody>
      </p:sp>
      <p:sp>
        <p:nvSpPr>
          <p:cNvPr id="4" name="Slide Number Placeholder 3"/>
          <p:cNvSpPr>
            <a:spLocks noGrp="1"/>
          </p:cNvSpPr>
          <p:nvPr>
            <p:ph type="sldNum" sz="quarter" idx="12"/>
          </p:nvPr>
        </p:nvSpPr>
        <p:spPr/>
        <p:txBody>
          <a:bodyPr/>
          <a:lstStyle/>
          <a:p>
            <a:fld id="{D54D1ADA-5C6F-462C-97A1-09BF4E4E0701}"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Deliverability during sudden, extreme events (May 15, 2003).</a:t>
            </a:r>
            <a:endParaRPr lang="en-US" dirty="0" smtClean="0"/>
          </a:p>
          <a:p>
            <a:endParaRPr lang="en-US" dirty="0"/>
          </a:p>
        </p:txBody>
      </p:sp>
      <p:sp>
        <p:nvSpPr>
          <p:cNvPr id="3" name="Slide Number Placeholder 2"/>
          <p:cNvSpPr>
            <a:spLocks noGrp="1"/>
          </p:cNvSpPr>
          <p:nvPr>
            <p:ph type="sldNum" sz="quarter" idx="12"/>
          </p:nvPr>
        </p:nvSpPr>
        <p:spPr/>
        <p:txBody>
          <a:bodyPr/>
          <a:lstStyle/>
          <a:p>
            <a:fld id="{D54D1ADA-5C6F-462C-97A1-09BF4E4E0701}" type="slidenum">
              <a:rPr lang="en-US" smtClean="0"/>
              <a:pPr/>
              <a:t>13</a:t>
            </a:fld>
            <a:endParaRPr lang="en-US"/>
          </a:p>
        </p:txBody>
      </p:sp>
      <p:sp>
        <p:nvSpPr>
          <p:cNvPr id="6" name="Title 5"/>
          <p:cNvSpPr>
            <a:spLocks noGrp="1"/>
          </p:cNvSpPr>
          <p:nvPr>
            <p:ph type="title"/>
          </p:nvPr>
        </p:nvSpPr>
        <p:spPr/>
        <p:txBody>
          <a:bodyPr/>
          <a:lstStyle/>
          <a:p>
            <a:r>
              <a:rPr lang="en-US" dirty="0" smtClean="0"/>
              <a:t>Responsive Reserve Service Capacity Allocation Limits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20% Capacity Limit </a:t>
            </a:r>
            <a:r>
              <a:rPr lang="en-US" dirty="0" smtClean="0">
                <a:latin typeface="Times New Roman" pitchFamily="18" charset="0"/>
                <a:cs typeface="Times New Roman" pitchFamily="18" charset="0"/>
              </a:rPr>
              <a:t>per</a:t>
            </a:r>
            <a:r>
              <a:rPr lang="en-US" dirty="0" smtClean="0"/>
              <a:t> Resource</a:t>
            </a:r>
            <a:endParaRPr lang="en-US" dirty="0"/>
          </a:p>
        </p:txBody>
      </p:sp>
      <p:sp>
        <p:nvSpPr>
          <p:cNvPr id="4" name="Content Placeholder 3"/>
          <p:cNvSpPr>
            <a:spLocks noGrp="1"/>
          </p:cNvSpPr>
          <p:nvPr>
            <p:ph idx="1"/>
          </p:nvPr>
        </p:nvSpPr>
        <p:spPr/>
        <p:txBody>
          <a:bodyPr/>
          <a:lstStyle/>
          <a:p>
            <a:r>
              <a:rPr lang="en-US" dirty="0" smtClean="0"/>
              <a:t>The Governor of a Resource will deploy 20% of the capacity of a Resource if frequency deviates -0.600 Hz plus the Governor Dead-Band.</a:t>
            </a:r>
          </a:p>
          <a:p>
            <a:pPr lvl="1"/>
            <a:r>
              <a:rPr lang="en-US" dirty="0" smtClean="0"/>
              <a:t>At </a:t>
            </a:r>
            <a:r>
              <a:rPr lang="en-US" dirty="0" smtClean="0">
                <a:latin typeface="Times New Roman" pitchFamily="18" charset="0"/>
                <a:cs typeface="Times New Roman" pitchFamily="18" charset="0"/>
              </a:rPr>
              <a:t>59.364</a:t>
            </a:r>
            <a:r>
              <a:rPr lang="en-US" baseline="20000"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a:t>
            </a:r>
            <a:r>
              <a:rPr lang="en-US" dirty="0" smtClean="0"/>
              <a:t>Hz, the Governor will deploy 20% of the capacity of a Resource with a 5% Droop setting.</a:t>
            </a:r>
          </a:p>
          <a:p>
            <a:pPr lvl="1"/>
            <a:r>
              <a:rPr lang="en-US" dirty="0" smtClean="0"/>
              <a:t>Even if </a:t>
            </a:r>
            <a:r>
              <a:rPr lang="en-US" dirty="0" smtClean="0"/>
              <a:t>fully constrained by SCED, full RRS should be deployed by the Governor before the first stage of UFLS, 59.300 Hz, is reached.</a:t>
            </a:r>
            <a:endParaRPr lang="en-US" dirty="0"/>
          </a:p>
        </p:txBody>
      </p:sp>
      <p:sp>
        <p:nvSpPr>
          <p:cNvPr id="6" name="Footer Placeholder 5"/>
          <p:cNvSpPr>
            <a:spLocks noGrp="1"/>
          </p:cNvSpPr>
          <p:nvPr>
            <p:ph type="ftr" sz="quarter" idx="11"/>
          </p:nvPr>
        </p:nvSpPr>
        <p:spPr>
          <a:xfrm>
            <a:off x="533400" y="6356350"/>
            <a:ext cx="8229600" cy="365125"/>
          </a:xfrm>
        </p:spPr>
        <p:txBody>
          <a:bodyPr/>
          <a:lstStyle/>
          <a:p>
            <a:pPr marL="228600" indent="-228600">
              <a:buFont typeface="Constantia" pitchFamily="18" charset="0"/>
              <a:buChar char="*"/>
            </a:pPr>
            <a:r>
              <a:rPr lang="en-US" dirty="0" smtClean="0"/>
              <a:t>Originally the RRS was intended to protect 59.40 Hz and did not include Governor Deadband. Using the maximum  Governor Deadband of 0.036 Hz this number now comes out to be 59.364 Hz.</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 Performance May 15, 2003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May 15, 2003 loss of 3434 MW and 59.29 Hz Point C and 59.46 Hz Point B.  During the first minute of the event:</a:t>
            </a:r>
          </a:p>
          <a:p>
            <a:pPr lvl="1"/>
            <a:r>
              <a:rPr lang="en-US" dirty="0" smtClean="0"/>
              <a:t>16 Steam units responded with average 0.655 P.U. performance.  (65.5 % of expected response)</a:t>
            </a:r>
          </a:p>
          <a:p>
            <a:pPr lvl="1"/>
            <a:r>
              <a:rPr lang="en-US" dirty="0" smtClean="0"/>
              <a:t>13 Combustion turbines responded with average 0.660 P.U. performance.  (66% of expected response)</a:t>
            </a:r>
          </a:p>
          <a:p>
            <a:pPr lvl="1"/>
            <a:r>
              <a:rPr lang="en-US" dirty="0" smtClean="0"/>
              <a:t>Generators </a:t>
            </a:r>
            <a:r>
              <a:rPr lang="en-US" b="1" dirty="0" smtClean="0"/>
              <a:t>responding correctly </a:t>
            </a:r>
            <a:r>
              <a:rPr lang="en-US" dirty="0" smtClean="0"/>
              <a:t>provided 14% of their capacity on average </a:t>
            </a:r>
            <a:r>
              <a:rPr lang="en-US" b="1" dirty="0" smtClean="0"/>
              <a:t>in less than one minute</a:t>
            </a:r>
            <a:r>
              <a:rPr lang="en-US" dirty="0" smtClean="0"/>
              <a:t>.</a:t>
            </a:r>
          </a:p>
          <a:p>
            <a:pPr lvl="2"/>
            <a:r>
              <a:rPr lang="en-US" dirty="0" smtClean="0"/>
              <a:t>5 steam units provided 18% or greater.</a:t>
            </a:r>
          </a:p>
          <a:p>
            <a:pPr lvl="2"/>
            <a:r>
              <a:rPr lang="en-US" dirty="0" smtClean="0"/>
              <a:t>2 combustion turbines provided 18% or greater.</a:t>
            </a:r>
          </a:p>
          <a:p>
            <a:pPr lvl="2"/>
            <a:r>
              <a:rPr lang="en-US" dirty="0" smtClean="0"/>
              <a:t>5 combustion turbines provided 16% or greater.</a:t>
            </a:r>
          </a:p>
          <a:p>
            <a:pPr lvl="2"/>
            <a:r>
              <a:rPr lang="en-US" dirty="0" smtClean="0"/>
              <a:t>2 steam units provided 16% or greater.</a:t>
            </a:r>
          </a:p>
          <a:p>
            <a:pPr lvl="1"/>
            <a:endParaRPr lang="en-US" dirty="0"/>
          </a:p>
        </p:txBody>
      </p:sp>
      <p:sp>
        <p:nvSpPr>
          <p:cNvPr id="4" name="Slide Number Placeholder 3"/>
          <p:cNvSpPr>
            <a:spLocks noGrp="1"/>
          </p:cNvSpPr>
          <p:nvPr>
            <p:ph type="sldNum" sz="quarter" idx="12"/>
          </p:nvPr>
        </p:nvSpPr>
        <p:spPr/>
        <p:txBody>
          <a:bodyPr/>
          <a:lstStyle/>
          <a:p>
            <a:fld id="{D54D1ADA-5C6F-462C-97A1-09BF4E4E0701}"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Is the 20% allocation limit correct for maximum deliverability during sudden, extreme events?</a:t>
            </a:r>
            <a:endParaRPr lang="en-US" dirty="0"/>
          </a:p>
        </p:txBody>
      </p:sp>
      <p:sp>
        <p:nvSpPr>
          <p:cNvPr id="4" name="Slide Number Placeholder 3"/>
          <p:cNvSpPr>
            <a:spLocks noGrp="1"/>
          </p:cNvSpPr>
          <p:nvPr>
            <p:ph type="sldNum" sz="quarter" idx="12"/>
          </p:nvPr>
        </p:nvSpPr>
        <p:spPr/>
        <p:txBody>
          <a:bodyPr/>
          <a:lstStyle/>
          <a:p>
            <a:fld id="{D54D1ADA-5C6F-462C-97A1-09BF4E4E0701}" type="slidenum">
              <a:rPr lang="en-US" smtClean="0"/>
              <a:pPr/>
              <a:t>16</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Responsive Reserve Service Capacity </a:t>
            </a:r>
            <a:r>
              <a:rPr lang="en-US" dirty="0" smtClean="0"/>
              <a:t> as it relates to congestion and its deliverability.</a:t>
            </a:r>
            <a:endParaRPr lang="en-US" dirty="0" smtClean="0"/>
          </a:p>
          <a:p>
            <a:r>
              <a:rPr lang="en-US" dirty="0" smtClean="0"/>
              <a:t>Responsive Reserve </a:t>
            </a:r>
            <a:r>
              <a:rPr lang="en-US" dirty="0" smtClean="0"/>
              <a:t>Capacity during the February 2</a:t>
            </a:r>
            <a:r>
              <a:rPr lang="en-US" baseline="30000" dirty="0" smtClean="0"/>
              <a:t>nd</a:t>
            </a:r>
            <a:r>
              <a:rPr lang="en-US" dirty="0" smtClean="0"/>
              <a:t> EEA event.</a:t>
            </a:r>
            <a:endParaRPr lang="en-US" dirty="0" smtClean="0"/>
          </a:p>
          <a:p>
            <a:r>
              <a:rPr lang="en-US" dirty="0" smtClean="0"/>
              <a:t>The potential affect of </a:t>
            </a:r>
            <a:r>
              <a:rPr lang="en-US" dirty="0" smtClean="0"/>
              <a:t>Responsive Reserve Service capacity that is not frequency responsive. </a:t>
            </a:r>
            <a:endParaRPr lang="en-US" dirty="0" smtClean="0"/>
          </a:p>
          <a:p>
            <a:r>
              <a:rPr lang="en-US" dirty="0" smtClean="0"/>
              <a:t>Responsive Reserve Service allocation limits </a:t>
            </a:r>
            <a:r>
              <a:rPr lang="en-US" dirty="0" smtClean="0"/>
              <a:t>on a single Resource, is the 20% capacity limit correct?</a:t>
            </a: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D54D1ADA-5C6F-462C-97A1-09BF4E4E0701}"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Congested Responsive Reserve Service Capacity</a:t>
            </a:r>
            <a:endParaRPr lang="en-US" dirty="0"/>
          </a:p>
        </p:txBody>
      </p:sp>
      <p:sp>
        <p:nvSpPr>
          <p:cNvPr id="3" name="Content Placeholder 2"/>
          <p:cNvSpPr>
            <a:spLocks noGrp="1"/>
          </p:cNvSpPr>
          <p:nvPr>
            <p:ph idx="1"/>
          </p:nvPr>
        </p:nvSpPr>
        <p:spPr/>
        <p:txBody>
          <a:bodyPr>
            <a:normAutofit/>
          </a:bodyPr>
          <a:lstStyle/>
          <a:p>
            <a:r>
              <a:rPr lang="en-US" dirty="0" smtClean="0"/>
              <a:t>SCED will utilize congested RRS capacity last.</a:t>
            </a:r>
          </a:p>
          <a:p>
            <a:r>
              <a:rPr lang="en-US" dirty="0" smtClean="0"/>
              <a:t>Congested RRS capacity will continue to provide Primary Frequency Response even while congested.</a:t>
            </a:r>
          </a:p>
          <a:p>
            <a:pPr lvl="1"/>
            <a:r>
              <a:rPr lang="en-US" dirty="0" smtClean="0"/>
              <a:t>Governor In-service and free to respond to all frequency deviations outside Governor </a:t>
            </a:r>
            <a:r>
              <a:rPr lang="en-US" dirty="0" smtClean="0"/>
              <a:t>Dead-Band</a:t>
            </a:r>
            <a:r>
              <a:rPr lang="en-US" dirty="0" smtClean="0"/>
              <a:t>.</a:t>
            </a:r>
          </a:p>
          <a:p>
            <a:r>
              <a:rPr lang="en-US" dirty="0" smtClean="0"/>
              <a:t>During EEA-2A and 2B, RRS Capacity on Generators will be utilized to maintain frequency at 60 Hz.</a:t>
            </a:r>
          </a:p>
          <a:p>
            <a:r>
              <a:rPr lang="en-US" dirty="0" smtClean="0"/>
              <a:t>During EEA- 3, RRS Capacity on Generators will be utilized to maintain frequency above 59.80 Hz.</a:t>
            </a:r>
            <a:endParaRPr lang="en-US" dirty="0"/>
          </a:p>
        </p:txBody>
      </p:sp>
      <p:sp>
        <p:nvSpPr>
          <p:cNvPr id="4" name="Slide Number Placeholder 3"/>
          <p:cNvSpPr>
            <a:spLocks noGrp="1"/>
          </p:cNvSpPr>
          <p:nvPr>
            <p:ph type="sldNum" sz="quarter" idx="12"/>
          </p:nvPr>
        </p:nvSpPr>
        <p:spPr/>
        <p:txBody>
          <a:bodyPr/>
          <a:lstStyle/>
          <a:p>
            <a:fld id="{D54D1ADA-5C6F-462C-97A1-09BF4E4E0701}"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p:cNvGraphicFramePr>
          <p:nvPr/>
        </p:nvGraphicFramePr>
        <p:xfrm>
          <a:off x="152400" y="838200"/>
          <a:ext cx="8839196" cy="5410197"/>
        </p:xfrm>
        <a:graphic>
          <a:graphicData uri="http://schemas.openxmlformats.org/drawingml/2006/table">
            <a:tbl>
              <a:tblPr/>
              <a:tblGrid>
                <a:gridCol w="983117"/>
                <a:gridCol w="799222"/>
                <a:gridCol w="1195300"/>
                <a:gridCol w="873488"/>
                <a:gridCol w="1002564"/>
                <a:gridCol w="1002564"/>
                <a:gridCol w="1002564"/>
                <a:gridCol w="1002564"/>
                <a:gridCol w="977813"/>
              </a:tblGrid>
              <a:tr h="579664">
                <a:tc>
                  <a:txBody>
                    <a:bodyPr/>
                    <a:lstStyle/>
                    <a:p>
                      <a:pPr marL="0" marR="0">
                        <a:lnSpc>
                          <a:spcPct val="115000"/>
                        </a:lnSpc>
                        <a:spcBef>
                          <a:spcPts val="0"/>
                        </a:spcBef>
                        <a:spcAft>
                          <a:spcPts val="1000"/>
                        </a:spcAft>
                      </a:pPr>
                      <a:endParaRPr lang="en-US" sz="1200" dirty="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endParaRPr lang="en-US" sz="1200" dirty="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endParaRPr lang="en-US" sz="120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endParaRPr lang="en-US" sz="120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gridSpan="5">
                  <a:txBody>
                    <a:bodyPr/>
                    <a:lstStyle/>
                    <a:p>
                      <a:pPr marL="0" marR="0">
                        <a:lnSpc>
                          <a:spcPct val="115000"/>
                        </a:lnSpc>
                        <a:spcBef>
                          <a:spcPts val="0"/>
                        </a:spcBef>
                        <a:spcAft>
                          <a:spcPts val="1000"/>
                        </a:spcAft>
                      </a:pPr>
                      <a:r>
                        <a:rPr lang="en-US" sz="1200" b="1">
                          <a:latin typeface="Calibri"/>
                          <a:ea typeface="Calibri"/>
                          <a:cs typeface="Times New Roman"/>
                        </a:rPr>
                        <a:t>Percent of 5 minute intervals in a month when transmission constraint was affecting  # of resources carrying RRS</a:t>
                      </a:r>
                      <a:endParaRPr lang="en-US" sz="120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52549">
                <a:tc>
                  <a:txBody>
                    <a:bodyPr/>
                    <a:lstStyle/>
                    <a:p>
                      <a:pPr marL="0" marR="0">
                        <a:lnSpc>
                          <a:spcPct val="115000"/>
                        </a:lnSpc>
                        <a:spcBef>
                          <a:spcPts val="0"/>
                        </a:spcBef>
                        <a:spcAft>
                          <a:spcPts val="1000"/>
                        </a:spcAft>
                      </a:pPr>
                      <a:r>
                        <a:rPr lang="en-US" sz="1200" b="1">
                          <a:latin typeface="Calibri"/>
                          <a:ea typeface="Calibri"/>
                          <a:cs typeface="Times New Roman"/>
                        </a:rPr>
                        <a:t>Month-Year</a:t>
                      </a:r>
                      <a:endParaRPr lang="en-US" sz="120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r>
                        <a:rPr lang="en-US" sz="1200" b="1">
                          <a:latin typeface="Calibri"/>
                          <a:ea typeface="Calibri"/>
                          <a:cs typeface="Times New Roman"/>
                        </a:rPr>
                        <a:t>AVG Number of Resources carrying RRS</a:t>
                      </a:r>
                      <a:endParaRPr lang="en-US" sz="120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r>
                        <a:rPr lang="en-US" sz="1200" b="1">
                          <a:latin typeface="Calibri"/>
                          <a:ea typeface="Calibri"/>
                          <a:cs typeface="Times New Roman"/>
                        </a:rPr>
                        <a:t>Max Number of Resources carrying RRS</a:t>
                      </a:r>
                      <a:endParaRPr lang="en-US" sz="120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r>
                        <a:rPr lang="en-US" sz="1200" b="1">
                          <a:latin typeface="Calibri"/>
                          <a:ea typeface="Calibri"/>
                          <a:cs typeface="Times New Roman"/>
                        </a:rPr>
                        <a:t>Min Number of Resources carrying RRS</a:t>
                      </a:r>
                      <a:endParaRPr lang="en-US" sz="120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r>
                        <a:rPr lang="en-US" sz="1200" b="1" dirty="0" smtClean="0">
                          <a:latin typeface="Calibri"/>
                          <a:ea typeface="Calibri"/>
                          <a:cs typeface="Times New Roman"/>
                        </a:rPr>
                        <a:t>1-10 </a:t>
                      </a:r>
                      <a:r>
                        <a:rPr lang="en-US" sz="1200" b="1" dirty="0">
                          <a:latin typeface="Calibri"/>
                          <a:ea typeface="Calibri"/>
                          <a:cs typeface="Times New Roman"/>
                        </a:rPr>
                        <a:t>Resources</a:t>
                      </a:r>
                      <a:endParaRPr lang="en-US" sz="1200" dirty="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r>
                        <a:rPr lang="en-US" sz="1200" b="1">
                          <a:latin typeface="Calibri"/>
                          <a:ea typeface="Calibri"/>
                          <a:cs typeface="Times New Roman"/>
                        </a:rPr>
                        <a:t>10-20 Resources</a:t>
                      </a:r>
                      <a:endParaRPr lang="en-US" sz="120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r>
                        <a:rPr lang="en-US" sz="1200" b="1">
                          <a:latin typeface="Calibri"/>
                          <a:ea typeface="Calibri"/>
                          <a:cs typeface="Times New Roman"/>
                        </a:rPr>
                        <a:t>20-30 Resources</a:t>
                      </a:r>
                      <a:endParaRPr lang="en-US" sz="120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r>
                        <a:rPr lang="en-US" sz="1200" b="1">
                          <a:latin typeface="Calibri"/>
                          <a:ea typeface="Calibri"/>
                          <a:cs typeface="Times New Roman"/>
                        </a:rPr>
                        <a:t>Greater than 30 Resources</a:t>
                      </a:r>
                      <a:endParaRPr lang="en-US" sz="120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nSpc>
                          <a:spcPct val="115000"/>
                        </a:lnSpc>
                        <a:spcBef>
                          <a:spcPts val="0"/>
                        </a:spcBef>
                        <a:spcAft>
                          <a:spcPts val="1000"/>
                        </a:spcAft>
                      </a:pPr>
                      <a:r>
                        <a:rPr lang="en-US" sz="1200" b="1" dirty="0">
                          <a:latin typeface="Calibri"/>
                          <a:ea typeface="Calibri"/>
                          <a:cs typeface="Times New Roman"/>
                        </a:rPr>
                        <a:t>sum</a:t>
                      </a:r>
                      <a:endParaRPr lang="en-US" sz="1200" dirty="0">
                        <a:latin typeface="Calibri"/>
                        <a:ea typeface="Calibri"/>
                        <a:cs typeface="Times New Roman"/>
                      </a:endParaRP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r>
              <a:tr h="579664">
                <a:tc>
                  <a:txBody>
                    <a:bodyPr/>
                    <a:lstStyle/>
                    <a:p>
                      <a:pPr marL="0" marR="0">
                        <a:lnSpc>
                          <a:spcPct val="115000"/>
                        </a:lnSpc>
                        <a:spcBef>
                          <a:spcPts val="0"/>
                        </a:spcBef>
                        <a:spcAft>
                          <a:spcPts val="1000"/>
                        </a:spcAft>
                      </a:pPr>
                      <a:r>
                        <a:rPr lang="en-US" sz="1000">
                          <a:latin typeface="Calibri"/>
                          <a:ea typeface="Calibri"/>
                          <a:cs typeface="Times New Roman"/>
                        </a:rPr>
                        <a:t>Dec-10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31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44 (1.20% intervals &gt;35)</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13 (0.067%&lt;20)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12.34%</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5.42%</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10.21%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7.59%</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35.56%</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664">
                <a:tc>
                  <a:txBody>
                    <a:bodyPr/>
                    <a:lstStyle/>
                    <a:p>
                      <a:pPr marL="0" marR="0">
                        <a:lnSpc>
                          <a:spcPct val="115000"/>
                        </a:lnSpc>
                        <a:spcBef>
                          <a:spcPts val="0"/>
                        </a:spcBef>
                        <a:spcAft>
                          <a:spcPts val="1000"/>
                        </a:spcAft>
                      </a:pPr>
                      <a:r>
                        <a:rPr lang="en-US" sz="1000">
                          <a:latin typeface="Calibri"/>
                          <a:ea typeface="Calibri"/>
                          <a:cs typeface="Times New Roman"/>
                        </a:rPr>
                        <a:t>Jan-11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29</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39(1.63% intervals &gt;35)</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15 (0.201%&lt;20)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17.70%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3.90%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10.79%</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2.48%</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34.87%</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664">
                <a:tc>
                  <a:txBody>
                    <a:bodyPr/>
                    <a:lstStyle/>
                    <a:p>
                      <a:pPr marL="0" marR="0">
                        <a:lnSpc>
                          <a:spcPct val="115000"/>
                        </a:lnSpc>
                        <a:spcBef>
                          <a:spcPts val="0"/>
                        </a:spcBef>
                        <a:spcAft>
                          <a:spcPts val="1000"/>
                        </a:spcAft>
                      </a:pPr>
                      <a:r>
                        <a:rPr lang="en-US" sz="1000" dirty="0">
                          <a:latin typeface="Calibri"/>
                          <a:ea typeface="Calibri"/>
                          <a:cs typeface="Times New Roman"/>
                        </a:rPr>
                        <a:t>Feb-11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44</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85 (1.88% intervals &gt;80)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23 (0.174%&lt;25)</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18.97%</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2.88%</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9.54%</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14.99%</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46.37%</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664">
                <a:tc>
                  <a:txBody>
                    <a:bodyPr/>
                    <a:lstStyle/>
                    <a:p>
                      <a:pPr marL="0" marR="0">
                        <a:lnSpc>
                          <a:spcPct val="115000"/>
                        </a:lnSpc>
                        <a:spcBef>
                          <a:spcPts val="0"/>
                        </a:spcBef>
                        <a:spcAft>
                          <a:spcPts val="1000"/>
                        </a:spcAft>
                      </a:pPr>
                      <a:r>
                        <a:rPr lang="en-US" sz="1000">
                          <a:latin typeface="Calibri"/>
                          <a:ea typeface="Calibri"/>
                          <a:cs typeface="Times New Roman"/>
                        </a:rPr>
                        <a:t>Mar-11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37</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dirty="0">
                          <a:latin typeface="Calibri"/>
                          <a:ea typeface="Calibri"/>
                          <a:cs typeface="Times New Roman"/>
                        </a:rPr>
                        <a:t>48 (24.30% intervals &gt; 40)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23 (5.63% &lt; 30)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8.20%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1.11%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1.38%</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11.04%</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dirty="0">
                          <a:latin typeface="Calibri"/>
                          <a:ea typeface="Calibri"/>
                          <a:cs typeface="Times New Roman"/>
                        </a:rPr>
                        <a:t>21.73%</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664">
                <a:tc>
                  <a:txBody>
                    <a:bodyPr/>
                    <a:lstStyle/>
                    <a:p>
                      <a:pPr marL="0" marR="0">
                        <a:lnSpc>
                          <a:spcPct val="115000"/>
                        </a:lnSpc>
                        <a:spcBef>
                          <a:spcPts val="0"/>
                        </a:spcBef>
                        <a:spcAft>
                          <a:spcPts val="1000"/>
                        </a:spcAft>
                      </a:pPr>
                      <a:r>
                        <a:rPr lang="en-US" sz="1000">
                          <a:latin typeface="Calibri"/>
                          <a:ea typeface="Calibri"/>
                          <a:cs typeface="Times New Roman"/>
                        </a:rPr>
                        <a:t>Apr-11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37</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54 (4.98% intervals &gt; 45)</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23 (3.34% &lt; 30)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33.90%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6.31%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7.68%</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7.22%</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55.11%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664">
                <a:tc>
                  <a:txBody>
                    <a:bodyPr/>
                    <a:lstStyle/>
                    <a:p>
                      <a:pPr marL="0" marR="0">
                        <a:lnSpc>
                          <a:spcPct val="115000"/>
                        </a:lnSpc>
                        <a:spcBef>
                          <a:spcPts val="0"/>
                        </a:spcBef>
                        <a:spcAft>
                          <a:spcPts val="1000"/>
                        </a:spcAft>
                      </a:pPr>
                      <a:r>
                        <a:rPr lang="en-US" sz="1000">
                          <a:latin typeface="Calibri"/>
                          <a:ea typeface="Calibri"/>
                          <a:cs typeface="Times New Roman"/>
                        </a:rPr>
                        <a:t>May-11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34</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47 (3.93% intervals &gt; 40)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19 (0.0112% &lt; 25)</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26.72%</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dirty="0">
                          <a:latin typeface="Calibri"/>
                          <a:ea typeface="Calibri"/>
                          <a:cs typeface="Times New Roman"/>
                        </a:rPr>
                        <a:t>10.62%</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13.80%</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a:latin typeface="Calibri"/>
                          <a:ea typeface="Calibri"/>
                          <a:cs typeface="Times New Roman"/>
                        </a:rPr>
                        <a:t>9.01%</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dirty="0">
                          <a:latin typeface="Calibri"/>
                          <a:ea typeface="Calibri"/>
                          <a:cs typeface="Times New Roman"/>
                        </a:rPr>
                        <a:t>60.15%</a:t>
                      </a:r>
                    </a:p>
                  </a:txBody>
                  <a:tcPr marL="16673" marR="166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0" y="6400800"/>
            <a:ext cx="9144000" cy="338554"/>
          </a:xfrm>
          <a:prstGeom prst="rect">
            <a:avLst/>
          </a:prstGeom>
          <a:noFill/>
        </p:spPr>
        <p:txBody>
          <a:bodyPr wrap="square" rtlCol="0">
            <a:spAutoFit/>
          </a:bodyPr>
          <a:lstStyle/>
          <a:p>
            <a:r>
              <a:rPr lang="en-US" sz="1600" dirty="0" smtClean="0"/>
              <a:t>Slide provided by ERCOT, Constrained = Resource LMP more than $0.50 below system lambda.</a:t>
            </a:r>
            <a:endParaRPr lang="en-US" sz="1600" dirty="0"/>
          </a:p>
        </p:txBody>
      </p:sp>
      <p:sp>
        <p:nvSpPr>
          <p:cNvPr id="6" name="Title 5"/>
          <p:cNvSpPr>
            <a:spLocks noGrp="1"/>
          </p:cNvSpPr>
          <p:nvPr>
            <p:ph type="title"/>
          </p:nvPr>
        </p:nvSpPr>
        <p:spPr>
          <a:xfrm>
            <a:off x="304800" y="152400"/>
            <a:ext cx="8305800" cy="1143000"/>
          </a:xfrm>
        </p:spPr>
        <p:txBody>
          <a:bodyPr>
            <a:normAutofit fontScale="90000"/>
          </a:bodyPr>
          <a:lstStyle/>
          <a:p>
            <a:r>
              <a:rPr lang="en-US" dirty="0" smtClean="0"/>
              <a:t>Percent Time RRS Capacity Constrained</a:t>
            </a:r>
            <a:endParaRPr lang="en-US" dirty="0"/>
          </a:p>
        </p:txBody>
      </p:sp>
      <p:sp>
        <p:nvSpPr>
          <p:cNvPr id="7" name="Slide Number Placeholder 6"/>
          <p:cNvSpPr>
            <a:spLocks noGrp="1"/>
          </p:cNvSpPr>
          <p:nvPr>
            <p:ph type="sldNum" sz="quarter" idx="12"/>
          </p:nvPr>
        </p:nvSpPr>
        <p:spPr/>
        <p:txBody>
          <a:bodyPr/>
          <a:lstStyle/>
          <a:p>
            <a:fld id="{D54D1ADA-5C6F-462C-97A1-09BF4E4E0701}"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source and methods</a:t>
            </a:r>
            <a:endParaRPr lang="en-US" dirty="0"/>
          </a:p>
        </p:txBody>
      </p:sp>
      <p:sp>
        <p:nvSpPr>
          <p:cNvPr id="3" name="Text Placeholder 3"/>
          <p:cNvSpPr txBox="1">
            <a:spLocks/>
          </p:cNvSpPr>
          <p:nvPr/>
        </p:nvSpPr>
        <p:spPr>
          <a:xfrm>
            <a:off x="228600" y="1981200"/>
            <a:ext cx="8381999" cy="4691063"/>
          </a:xfrm>
          <a:prstGeom prst="rect">
            <a:avLst/>
          </a:prstGeom>
        </p:spPr>
        <p:txBody>
          <a:bodyPr/>
          <a:lstStyle/>
          <a:p>
            <a:pPr marL="342900" marR="0" lvl="0" indent="-342900" algn="l" defTabSz="914400" rtl="0" eaLnBrk="1" fontAlgn="auto" latinLnBrk="0" hangingPunct="1">
              <a:lnSpc>
                <a:spcPct val="200000"/>
              </a:lnSpc>
              <a:spcBef>
                <a:spcPct val="20000"/>
              </a:spcBef>
              <a:spcAft>
                <a:spcPts val="0"/>
              </a:spcAft>
              <a:buClr>
                <a:schemeClr val="accent3"/>
              </a:buClr>
              <a:buSzPct val="95000"/>
              <a:buFont typeface="+mj-lt"/>
              <a:buAutoNum type="arabicPeriod"/>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5 minute sampled data</a:t>
            </a:r>
          </a:p>
          <a:p>
            <a:pPr marL="342900" marR="0" lvl="0" indent="-342900" algn="l" defTabSz="914400" rtl="0" eaLnBrk="1" fontAlgn="auto" latinLnBrk="0" hangingPunct="1">
              <a:lnSpc>
                <a:spcPct val="200000"/>
              </a:lnSpc>
              <a:spcBef>
                <a:spcPct val="20000"/>
              </a:spcBef>
              <a:spcAft>
                <a:spcPts val="0"/>
              </a:spcAft>
              <a:buClr>
                <a:schemeClr val="accent3"/>
              </a:buClr>
              <a:buSzPct val="95000"/>
              <a:buFont typeface="+mj-lt"/>
              <a:buAutoNum type="arabicPeriod"/>
              <a:tabLst/>
              <a:defRPr/>
            </a:pP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Telemetered</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Responsibility used to determine number of Resources carrying RRS</a:t>
            </a:r>
          </a:p>
          <a:p>
            <a:pPr marL="342900" marR="0" lvl="0" indent="-342900" algn="l" defTabSz="914400" rtl="0" eaLnBrk="1" fontAlgn="auto" latinLnBrk="0" hangingPunct="1">
              <a:lnSpc>
                <a:spcPct val="200000"/>
              </a:lnSpc>
              <a:spcBef>
                <a:spcPct val="20000"/>
              </a:spcBef>
              <a:spcAft>
                <a:spcPts val="0"/>
              </a:spcAft>
              <a:buClr>
                <a:schemeClr val="accent3"/>
              </a:buClr>
              <a:buSzPct val="95000"/>
              <a:buFont typeface="+mj-lt"/>
              <a:buAutoNum type="arabicPeriod"/>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1% duration generally converts to roughly ninety 5-minute intervals (31 days month)</a:t>
            </a:r>
          </a:p>
          <a:p>
            <a:pPr marL="342900" marR="0" lvl="0" indent="-342900" algn="l" defTabSz="914400" rtl="0" eaLnBrk="1" fontAlgn="auto" latinLnBrk="0" hangingPunct="1">
              <a:lnSpc>
                <a:spcPct val="200000"/>
              </a:lnSpc>
              <a:spcBef>
                <a:spcPct val="20000"/>
              </a:spcBef>
              <a:spcAft>
                <a:spcPts val="0"/>
              </a:spcAft>
              <a:buClr>
                <a:schemeClr val="accent3"/>
              </a:buClr>
              <a:buSzPct val="95000"/>
              <a:buFont typeface="+mj-lt"/>
              <a:buAutoNum type="arabicPeriod"/>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The number of resources carrying RRS may include up to 13 resources in Synchronous Condenser  (Hydro)</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fld id="{D54D1ADA-5C6F-462C-97A1-09BF4E4E0701}"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During </a:t>
            </a:r>
            <a:r>
              <a:rPr lang="en-US" dirty="0" smtClean="0"/>
              <a:t>the February 2</a:t>
            </a:r>
            <a:r>
              <a:rPr lang="en-US" baseline="30000" dirty="0" smtClean="0"/>
              <a:t>nd</a:t>
            </a:r>
            <a:r>
              <a:rPr lang="en-US" dirty="0" smtClean="0"/>
              <a:t> EEA event.</a:t>
            </a:r>
          </a:p>
          <a:p>
            <a:endParaRPr lang="en-US" dirty="0"/>
          </a:p>
        </p:txBody>
      </p:sp>
      <p:sp>
        <p:nvSpPr>
          <p:cNvPr id="3" name="Slide Number Placeholder 2"/>
          <p:cNvSpPr>
            <a:spLocks noGrp="1"/>
          </p:cNvSpPr>
          <p:nvPr>
            <p:ph type="sldNum" sz="quarter" idx="12"/>
          </p:nvPr>
        </p:nvSpPr>
        <p:spPr/>
        <p:txBody>
          <a:bodyPr/>
          <a:lstStyle/>
          <a:p>
            <a:fld id="{D54D1ADA-5C6F-462C-97A1-09BF4E4E0701}" type="slidenum">
              <a:rPr lang="en-US" smtClean="0"/>
              <a:pPr/>
              <a:t>6</a:t>
            </a:fld>
            <a:endParaRPr lang="en-US"/>
          </a:p>
        </p:txBody>
      </p:sp>
      <p:sp>
        <p:nvSpPr>
          <p:cNvPr id="6" name="Title 5"/>
          <p:cNvSpPr>
            <a:spLocks noGrp="1"/>
          </p:cNvSpPr>
          <p:nvPr>
            <p:ph type="title"/>
          </p:nvPr>
        </p:nvSpPr>
        <p:spPr/>
        <p:txBody>
          <a:bodyPr/>
          <a:lstStyle/>
          <a:p>
            <a:r>
              <a:rPr lang="en-US" dirty="0" smtClean="0"/>
              <a:t>Responsive Reserve Service Capacity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a:stretch>
            <a:fillRect/>
          </a:stretch>
        </p:blipFill>
        <p:spPr bwMode="auto">
          <a:xfrm>
            <a:off x="0" y="1066800"/>
            <a:ext cx="9144000" cy="5486400"/>
          </a:xfrm>
          <a:prstGeom prst="rect">
            <a:avLst/>
          </a:prstGeom>
          <a:noFill/>
          <a:ln w="9525">
            <a:noFill/>
            <a:miter lim="800000"/>
            <a:headEnd/>
            <a:tailEnd/>
          </a:ln>
          <a:effectLst/>
        </p:spPr>
      </p:pic>
      <p:sp>
        <p:nvSpPr>
          <p:cNvPr id="3" name="Title 2"/>
          <p:cNvSpPr>
            <a:spLocks noGrp="1"/>
          </p:cNvSpPr>
          <p:nvPr>
            <p:ph type="title"/>
          </p:nvPr>
        </p:nvSpPr>
        <p:spPr>
          <a:xfrm>
            <a:off x="304800" y="152400"/>
            <a:ext cx="8305800" cy="1143000"/>
          </a:xfrm>
        </p:spPr>
        <p:txBody>
          <a:bodyPr>
            <a:normAutofit fontScale="90000"/>
          </a:bodyPr>
          <a:lstStyle/>
          <a:p>
            <a:r>
              <a:rPr lang="en-US" dirty="0" smtClean="0"/>
              <a:t>Spinning Physical Reserve</a:t>
            </a:r>
            <a:br>
              <a:rPr lang="en-US" dirty="0" smtClean="0"/>
            </a:br>
            <a:r>
              <a:rPr lang="en-US" dirty="0" smtClean="0"/>
              <a:t>Feb 2, 2011</a:t>
            </a:r>
            <a:endParaRPr lang="en-US" dirty="0"/>
          </a:p>
        </p:txBody>
      </p:sp>
      <p:sp>
        <p:nvSpPr>
          <p:cNvPr id="4" name="TextBox 3"/>
          <p:cNvSpPr txBox="1"/>
          <p:nvPr/>
        </p:nvSpPr>
        <p:spPr>
          <a:xfrm>
            <a:off x="838200" y="4114800"/>
            <a:ext cx="2286000" cy="369332"/>
          </a:xfrm>
          <a:prstGeom prst="rect">
            <a:avLst/>
          </a:prstGeom>
          <a:solidFill>
            <a:schemeClr val="bg2"/>
          </a:solidFill>
          <a:ln>
            <a:solidFill>
              <a:schemeClr val="accent1"/>
            </a:solidFill>
          </a:ln>
        </p:spPr>
        <p:txBody>
          <a:bodyPr wrap="square" rtlCol="0">
            <a:spAutoFit/>
          </a:bodyPr>
          <a:lstStyle/>
          <a:p>
            <a:r>
              <a:rPr lang="en-US" dirty="0" smtClean="0">
                <a:solidFill>
                  <a:srgbClr val="FF0000"/>
                </a:solidFill>
              </a:rPr>
              <a:t>Frequency  59.80 Hz</a:t>
            </a:r>
            <a:endParaRPr lang="en-US" dirty="0">
              <a:solidFill>
                <a:srgbClr val="FF0000"/>
              </a:solidFill>
            </a:endParaRPr>
          </a:p>
        </p:txBody>
      </p:sp>
      <p:cxnSp>
        <p:nvCxnSpPr>
          <p:cNvPr id="6" name="Straight Arrow Connector 5"/>
          <p:cNvCxnSpPr/>
          <p:nvPr/>
        </p:nvCxnSpPr>
        <p:spPr>
          <a:xfrm flipV="1">
            <a:off x="2362200" y="3657600"/>
            <a:ext cx="990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419600" y="1828800"/>
            <a:ext cx="3048000" cy="369332"/>
          </a:xfrm>
          <a:prstGeom prst="rect">
            <a:avLst/>
          </a:prstGeom>
          <a:solidFill>
            <a:schemeClr val="bg2"/>
          </a:solidFill>
          <a:ln>
            <a:solidFill>
              <a:schemeClr val="accent1"/>
            </a:solidFill>
          </a:ln>
        </p:spPr>
        <p:txBody>
          <a:bodyPr wrap="square" rtlCol="0">
            <a:spAutoFit/>
          </a:bodyPr>
          <a:lstStyle/>
          <a:p>
            <a:r>
              <a:rPr lang="en-US" dirty="0" smtClean="0">
                <a:solidFill>
                  <a:schemeClr val="accent1">
                    <a:lumMod val="75000"/>
                  </a:schemeClr>
                </a:solidFill>
              </a:rPr>
              <a:t>Physical Reserve = 850 MW</a:t>
            </a:r>
            <a:endParaRPr lang="en-US" dirty="0">
              <a:solidFill>
                <a:schemeClr val="accent1">
                  <a:lumMod val="75000"/>
                </a:schemeClr>
              </a:solidFill>
            </a:endParaRPr>
          </a:p>
        </p:txBody>
      </p:sp>
      <p:cxnSp>
        <p:nvCxnSpPr>
          <p:cNvPr id="9" name="Straight Arrow Connector 8"/>
          <p:cNvCxnSpPr/>
          <p:nvPr/>
        </p:nvCxnSpPr>
        <p:spPr>
          <a:xfrm rot="5400000">
            <a:off x="4229100" y="2552700"/>
            <a:ext cx="1219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410200" y="5334000"/>
            <a:ext cx="3048000" cy="369332"/>
          </a:xfrm>
          <a:prstGeom prst="rect">
            <a:avLst/>
          </a:prstGeom>
          <a:solidFill>
            <a:schemeClr val="bg2"/>
          </a:solidFill>
          <a:ln>
            <a:solidFill>
              <a:schemeClr val="accent1"/>
            </a:solidFill>
          </a:ln>
        </p:spPr>
        <p:txBody>
          <a:bodyPr wrap="square" rtlCol="0">
            <a:spAutoFit/>
          </a:bodyPr>
          <a:lstStyle/>
          <a:p>
            <a:r>
              <a:rPr lang="en-US" dirty="0" smtClean="0">
                <a:solidFill>
                  <a:schemeClr val="accent1">
                    <a:lumMod val="75000"/>
                  </a:schemeClr>
                </a:solidFill>
              </a:rPr>
              <a:t>Physical Reserve = 450 MW</a:t>
            </a:r>
            <a:endParaRPr lang="en-US" dirty="0">
              <a:solidFill>
                <a:schemeClr val="accent1">
                  <a:lumMod val="75000"/>
                </a:schemeClr>
              </a:solidFill>
            </a:endParaRPr>
          </a:p>
        </p:txBody>
      </p:sp>
      <p:cxnSp>
        <p:nvCxnSpPr>
          <p:cNvPr id="12" name="Straight Arrow Connector 11"/>
          <p:cNvCxnSpPr/>
          <p:nvPr/>
        </p:nvCxnSpPr>
        <p:spPr>
          <a:xfrm flipV="1">
            <a:off x="6248400" y="4648200"/>
            <a:ext cx="9144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09600" y="3657600"/>
            <a:ext cx="80010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Slide Number Placeholder 14"/>
          <p:cNvSpPr>
            <a:spLocks noGrp="1"/>
          </p:cNvSpPr>
          <p:nvPr>
            <p:ph type="sldNum" sz="quarter" idx="12"/>
          </p:nvPr>
        </p:nvSpPr>
        <p:spPr/>
        <p:txBody>
          <a:bodyPr/>
          <a:lstStyle/>
          <a:p>
            <a:fld id="{D54D1ADA-5C6F-462C-97A1-09BF4E4E0701}"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During Short Supply Periods</a:t>
            </a:r>
            <a:endParaRPr lang="en-US" dirty="0"/>
          </a:p>
        </p:txBody>
      </p:sp>
      <p:sp>
        <p:nvSpPr>
          <p:cNvPr id="5" name="Content Placeholder 4"/>
          <p:cNvSpPr>
            <a:spLocks noGrp="1"/>
          </p:cNvSpPr>
          <p:nvPr>
            <p:ph idx="1"/>
          </p:nvPr>
        </p:nvSpPr>
        <p:spPr/>
        <p:txBody>
          <a:bodyPr/>
          <a:lstStyle/>
          <a:p>
            <a:r>
              <a:rPr lang="en-US" dirty="0" smtClean="0"/>
              <a:t>Responsive Reserve Service capacity can decrease to very low levels during EEA 2 and 3 events.</a:t>
            </a:r>
          </a:p>
          <a:p>
            <a:r>
              <a:rPr lang="en-US" dirty="0" smtClean="0"/>
              <a:t>August 4 EEA 2B event, RRS capacity decreased to levels just below 1000 MW.</a:t>
            </a:r>
            <a:endParaRPr lang="en-US" dirty="0"/>
          </a:p>
        </p:txBody>
      </p:sp>
      <p:sp>
        <p:nvSpPr>
          <p:cNvPr id="3" name="Slide Number Placeholder 2"/>
          <p:cNvSpPr>
            <a:spLocks noGrp="1"/>
          </p:cNvSpPr>
          <p:nvPr>
            <p:ph type="sldNum" sz="quarter" idx="12"/>
          </p:nvPr>
        </p:nvSpPr>
        <p:spPr/>
        <p:txBody>
          <a:bodyPr/>
          <a:lstStyle/>
          <a:p>
            <a:fld id="{D54D1ADA-5C6F-462C-97A1-09BF4E4E0701}"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That is not frequency responsive.</a:t>
            </a:r>
            <a:endParaRPr lang="en-US" dirty="0" smtClean="0"/>
          </a:p>
          <a:p>
            <a:endParaRPr lang="en-US" dirty="0"/>
          </a:p>
        </p:txBody>
      </p:sp>
      <p:sp>
        <p:nvSpPr>
          <p:cNvPr id="3" name="Slide Number Placeholder 2"/>
          <p:cNvSpPr>
            <a:spLocks noGrp="1"/>
          </p:cNvSpPr>
          <p:nvPr>
            <p:ph type="sldNum" sz="quarter" idx="12"/>
          </p:nvPr>
        </p:nvSpPr>
        <p:spPr/>
        <p:txBody>
          <a:bodyPr/>
          <a:lstStyle/>
          <a:p>
            <a:fld id="{D54D1ADA-5C6F-462C-97A1-09BF4E4E0701}" type="slidenum">
              <a:rPr lang="en-US" smtClean="0"/>
              <a:pPr/>
              <a:t>9</a:t>
            </a:fld>
            <a:endParaRPr lang="en-US"/>
          </a:p>
        </p:txBody>
      </p:sp>
      <p:sp>
        <p:nvSpPr>
          <p:cNvPr id="6" name="Title 5"/>
          <p:cNvSpPr>
            <a:spLocks noGrp="1"/>
          </p:cNvSpPr>
          <p:nvPr>
            <p:ph type="title"/>
          </p:nvPr>
        </p:nvSpPr>
        <p:spPr/>
        <p:txBody>
          <a:bodyPr/>
          <a:lstStyle/>
          <a:p>
            <a:r>
              <a:rPr lang="en-US" dirty="0" smtClean="0"/>
              <a:t>The Potential Affect of Responsive Reserve Service Capacity</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650</TotalTime>
  <Words>956</Words>
  <Application>Microsoft Office PowerPoint</Application>
  <PresentationFormat>On-screen Show (4:3)</PresentationFormat>
  <Paragraphs>141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PDCWG</vt:lpstr>
      <vt:lpstr>Introduction</vt:lpstr>
      <vt:lpstr>Congested Responsive Reserve Service Capacity</vt:lpstr>
      <vt:lpstr>Percent Time RRS Capacity Constrained</vt:lpstr>
      <vt:lpstr>Data source and methods</vt:lpstr>
      <vt:lpstr>Responsive Reserve Service Capacity</vt:lpstr>
      <vt:lpstr>Spinning Physical Reserve Feb 2, 2011</vt:lpstr>
      <vt:lpstr>During Short Supply Periods</vt:lpstr>
      <vt:lpstr>The Potential Affect of Responsive Reserve Service Capacity</vt:lpstr>
      <vt:lpstr>RRS Capacity that is not Frequency Responsive</vt:lpstr>
      <vt:lpstr>Slide 11</vt:lpstr>
      <vt:lpstr>Summary</vt:lpstr>
      <vt:lpstr>Responsive Reserve Service Capacity Allocation Limits</vt:lpstr>
      <vt:lpstr>20% Capacity Limit per Resource</vt:lpstr>
      <vt:lpstr>Resource Performance May 15, 2003</vt:lpstr>
      <vt:lpstr>Summary</vt:lpstr>
    </vt:vector>
  </TitlesOfParts>
  <Company>NRG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PDCWG</dc:title>
  <dc:creator>S Niemeyer</dc:creator>
  <cp:lastModifiedBy>S Niemeyer</cp:lastModifiedBy>
  <cp:revision>67</cp:revision>
  <dcterms:created xsi:type="dcterms:W3CDTF">2011-09-07T17:25:55Z</dcterms:created>
  <dcterms:modified xsi:type="dcterms:W3CDTF">2011-09-08T20:36:37Z</dcterms:modified>
</cp:coreProperties>
</file>