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3"/>
  </p:notesMasterIdLst>
  <p:sldIdLst>
    <p:sldId id="258" r:id="rId2"/>
    <p:sldId id="257" r:id="rId3"/>
    <p:sldId id="275" r:id="rId4"/>
    <p:sldId id="261" r:id="rId5"/>
    <p:sldId id="272" r:id="rId6"/>
    <p:sldId id="264" r:id="rId7"/>
    <p:sldId id="274" r:id="rId8"/>
    <p:sldId id="273" r:id="rId9"/>
    <p:sldId id="270" r:id="rId10"/>
    <p:sldId id="268" r:id="rId11"/>
    <p:sldId id="260" r:id="rId1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969696"/>
    <a:srgbClr val="40949A"/>
    <a:srgbClr val="0000CC"/>
    <a:srgbClr val="FF3300"/>
    <a:srgbClr val="5469A2"/>
    <a:srgbClr val="294171"/>
    <a:srgbClr val="DDDDD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681" autoAdjust="0"/>
    <p:restoredTop sz="94660"/>
  </p:normalViewPr>
  <p:slideViewPr>
    <p:cSldViewPr>
      <p:cViewPr varScale="1">
        <p:scale>
          <a:sx n="96" d="100"/>
          <a:sy n="96" d="100"/>
        </p:scale>
        <p:origin x="-102" y="-264"/>
      </p:cViewPr>
      <p:guideLst>
        <p:guide orient="horz" pos="4224"/>
        <p:guide pos="1536"/>
      </p:guideLst>
    </p:cSldViewPr>
  </p:slideViewPr>
  <p:notesTextViewPr>
    <p:cViewPr>
      <p:scale>
        <a:sx n="100" d="100"/>
        <a:sy n="100" d="100"/>
      </p:scale>
      <p:origin x="0" y="0"/>
    </p:cViewPr>
  </p:notesText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dirty="0"/>
          </a:p>
        </p:txBody>
      </p:sp>
      <p:sp>
        <p:nvSpPr>
          <p:cNvPr id="2765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dirty="0"/>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dirty="0"/>
          </a:p>
        </p:txBody>
      </p:sp>
      <p:sp>
        <p:nvSpPr>
          <p:cNvPr id="2765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2F9C8617-91E4-4EB8-B297-E251467B37C2}"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2F9C8617-91E4-4EB8-B297-E251467B37C2}" type="slidenum">
              <a:rPr lang="en-US" smtClean="0"/>
              <a:pPr>
                <a:defRPr/>
              </a:pPr>
              <a:t>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a:defRPr/>
            </a:pPr>
            <a:endParaRPr lang="en-US" dirty="0"/>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a:t>Click to edit Master title style</a:t>
            </a:r>
          </a:p>
        </p:txBody>
      </p:sp>
      <p:sp>
        <p:nvSpPr>
          <p:cNvPr id="6" name="Rectangle 10"/>
          <p:cNvSpPr>
            <a:spLocks noGrp="1" noChangeArrowheads="1"/>
          </p:cNvSpPr>
          <p:nvPr>
            <p:ph type="dt" sz="half" idx="10"/>
          </p:nvPr>
        </p:nvSpPr>
        <p:spPr>
          <a:xfrm>
            <a:off x="2333625" y="5467350"/>
            <a:ext cx="6276975" cy="476250"/>
          </a:xfrm>
        </p:spPr>
        <p:txBody>
          <a:bodyPr/>
          <a:lstStyle>
            <a:lvl1pPr>
              <a:defRPr sz="1800" b="1"/>
            </a:lvl1pPr>
          </a:lstStyle>
          <a:p>
            <a:pPr>
              <a:defRPr/>
            </a:pPr>
            <a:r>
              <a:rPr lang="en-US" dirty="0" smtClean="0"/>
              <a:t>September 1, 2011</a:t>
            </a:r>
            <a:endParaRPr lang="en-US" dirty="0"/>
          </a:p>
        </p:txBody>
      </p:sp>
      <p:sp>
        <p:nvSpPr>
          <p:cNvPr id="7" name="Rectangle 15"/>
          <p:cNvSpPr>
            <a:spLocks noGrp="1" noChangeArrowheads="1"/>
          </p:cNvSpPr>
          <p:nvPr>
            <p:ph type="ftr" sz="quarter" idx="11"/>
          </p:nvPr>
        </p:nvSpPr>
        <p:spPr>
          <a:xfrm>
            <a:off x="2333625" y="5067300"/>
            <a:ext cx="6276975" cy="419100"/>
          </a:xfrm>
        </p:spPr>
        <p:txBody>
          <a:bodyPr/>
          <a:lstStyle>
            <a:lvl1pPr algn="l">
              <a:defRPr sz="1800" b="1"/>
            </a:lvl1pPr>
          </a:lstStyle>
          <a:p>
            <a:pPr>
              <a:defRPr/>
            </a:pPr>
            <a:r>
              <a:rPr lang="en-US" dirty="0"/>
              <a:t>TAC</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540C7585-C593-4F63-B09C-2D92FD95FF96}"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TAC</a:t>
            </a: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t>September 1, 2011</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7F0CEF8F-8BA1-428E-85FF-C997D29A2111}"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TAC</a:t>
            </a: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t>September 1, 2011</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A5026C5C-300B-494D-86CF-97D9DB2C0689}"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TAC</a:t>
            </a: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t>September 1, 2011</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F2E820B2-A58C-4379-B0C5-6115FB2703EA}"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TAC</a:t>
            </a: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t>September 1, 2011</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B793ED12-3EA4-4507-B6C0-9DC55A6548CE}" type="slidenum">
              <a:rPr lang="en-US"/>
              <a:pPr>
                <a:defRPr/>
              </a:pPr>
              <a:t>‹#›</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a:t>TAC</a:t>
            </a:r>
          </a:p>
        </p:txBody>
      </p:sp>
      <p:sp>
        <p:nvSpPr>
          <p:cNvPr id="7" name="Rectangle 4"/>
          <p:cNvSpPr>
            <a:spLocks noGrp="1" noChangeArrowheads="1"/>
          </p:cNvSpPr>
          <p:nvPr>
            <p:ph type="dt" sz="half" idx="12"/>
          </p:nvPr>
        </p:nvSpPr>
        <p:spPr>
          <a:ln/>
        </p:spPr>
        <p:txBody>
          <a:bodyPr/>
          <a:lstStyle>
            <a:lvl1pPr>
              <a:defRPr/>
            </a:lvl1pPr>
          </a:lstStyle>
          <a:p>
            <a:pPr>
              <a:defRPr/>
            </a:pPr>
            <a:r>
              <a:rPr lang="en-US" dirty="0" smtClean="0"/>
              <a:t>September 1, 2011</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8922805D-EE33-4DA8-BB2E-2D6115ED21C5}" type="slidenum">
              <a:rPr lang="en-US"/>
              <a:pPr>
                <a:defRPr/>
              </a:pPr>
              <a:t>‹#›</a:t>
            </a:fld>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a:t>TAC</a:t>
            </a:r>
          </a:p>
        </p:txBody>
      </p:sp>
      <p:sp>
        <p:nvSpPr>
          <p:cNvPr id="9" name="Rectangle 4"/>
          <p:cNvSpPr>
            <a:spLocks noGrp="1" noChangeArrowheads="1"/>
          </p:cNvSpPr>
          <p:nvPr>
            <p:ph type="dt" sz="half" idx="12"/>
          </p:nvPr>
        </p:nvSpPr>
        <p:spPr>
          <a:ln/>
        </p:spPr>
        <p:txBody>
          <a:bodyPr/>
          <a:lstStyle>
            <a:lvl1pPr>
              <a:defRPr/>
            </a:lvl1pPr>
          </a:lstStyle>
          <a:p>
            <a:pPr>
              <a:defRPr/>
            </a:pPr>
            <a:r>
              <a:rPr lang="en-US" dirty="0" smtClean="0"/>
              <a:t>September 1, 2011</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023D994B-39B2-4CF5-AB85-C7CE0EEECE4A}" type="slidenum">
              <a:rPr lang="en-US"/>
              <a:pPr>
                <a:defRPr/>
              </a:pPr>
              <a:t>‹#›</a:t>
            </a:fld>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a:t>TAC</a:t>
            </a:r>
          </a:p>
        </p:txBody>
      </p:sp>
      <p:sp>
        <p:nvSpPr>
          <p:cNvPr id="5" name="Rectangle 4"/>
          <p:cNvSpPr>
            <a:spLocks noGrp="1" noChangeArrowheads="1"/>
          </p:cNvSpPr>
          <p:nvPr>
            <p:ph type="dt" sz="half" idx="12"/>
          </p:nvPr>
        </p:nvSpPr>
        <p:spPr>
          <a:ln/>
        </p:spPr>
        <p:txBody>
          <a:bodyPr/>
          <a:lstStyle>
            <a:lvl1pPr>
              <a:defRPr/>
            </a:lvl1pPr>
          </a:lstStyle>
          <a:p>
            <a:pPr>
              <a:defRPr/>
            </a:pPr>
            <a:r>
              <a:rPr lang="en-US" dirty="0" smtClean="0"/>
              <a:t>September 1, 2011</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3B4CF77E-E5D0-4B9D-AA39-355679F98C9C}" type="slidenum">
              <a:rPr lang="en-US"/>
              <a:pPr>
                <a:defRPr/>
              </a:pPr>
              <a:t>‹#›</a:t>
            </a:fld>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a:t>TAC</a:t>
            </a:r>
          </a:p>
        </p:txBody>
      </p:sp>
      <p:sp>
        <p:nvSpPr>
          <p:cNvPr id="4" name="Rectangle 4"/>
          <p:cNvSpPr>
            <a:spLocks noGrp="1" noChangeArrowheads="1"/>
          </p:cNvSpPr>
          <p:nvPr>
            <p:ph type="dt" sz="half" idx="12"/>
          </p:nvPr>
        </p:nvSpPr>
        <p:spPr>
          <a:ln/>
        </p:spPr>
        <p:txBody>
          <a:bodyPr/>
          <a:lstStyle>
            <a:lvl1pPr>
              <a:defRPr/>
            </a:lvl1pPr>
          </a:lstStyle>
          <a:p>
            <a:pPr>
              <a:defRPr/>
            </a:pPr>
            <a:r>
              <a:rPr lang="en-US" dirty="0" smtClean="0"/>
              <a:t>September 1, 2011</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6CC48E1A-1F15-416E-A71E-E1A05454074F}" type="slidenum">
              <a:rPr lang="en-US"/>
              <a:pPr>
                <a:defRPr/>
              </a:pPr>
              <a:t>‹#›</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a:t>TAC</a:t>
            </a:r>
          </a:p>
        </p:txBody>
      </p:sp>
      <p:sp>
        <p:nvSpPr>
          <p:cNvPr id="7" name="Rectangle 4"/>
          <p:cNvSpPr>
            <a:spLocks noGrp="1" noChangeArrowheads="1"/>
          </p:cNvSpPr>
          <p:nvPr>
            <p:ph type="dt" sz="half" idx="12"/>
          </p:nvPr>
        </p:nvSpPr>
        <p:spPr>
          <a:ln/>
        </p:spPr>
        <p:txBody>
          <a:bodyPr/>
          <a:lstStyle>
            <a:lvl1pPr>
              <a:defRPr/>
            </a:lvl1pPr>
          </a:lstStyle>
          <a:p>
            <a:pPr>
              <a:defRPr/>
            </a:pPr>
            <a:r>
              <a:rPr lang="en-US" dirty="0" smtClean="0"/>
              <a:t>September 1, 2011</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78D97B3E-4FFA-4FB4-85F9-156174EAF7D5}" type="slidenum">
              <a:rPr lang="en-US"/>
              <a:pPr>
                <a:defRPr/>
              </a:pPr>
              <a:t>‹#›</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a:t>TAC</a:t>
            </a:r>
          </a:p>
        </p:txBody>
      </p:sp>
      <p:sp>
        <p:nvSpPr>
          <p:cNvPr id="7" name="Rectangle 4"/>
          <p:cNvSpPr>
            <a:spLocks noGrp="1" noChangeArrowheads="1"/>
          </p:cNvSpPr>
          <p:nvPr>
            <p:ph type="dt" sz="half" idx="12"/>
          </p:nvPr>
        </p:nvSpPr>
        <p:spPr>
          <a:ln/>
        </p:spPr>
        <p:txBody>
          <a:bodyPr/>
          <a:lstStyle>
            <a:lvl1pPr>
              <a:defRPr/>
            </a:lvl1pPr>
          </a:lstStyle>
          <a:p>
            <a:pPr>
              <a:defRPr/>
            </a:pPr>
            <a:r>
              <a:rPr lang="en-US" dirty="0" smtClean="0"/>
              <a:t>September 1, 2011</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E83D78DA-EC08-4AB2-A3E5-07DDCFFEE4F8}" type="slidenum">
              <a:rPr lang="en-US"/>
              <a:pPr>
                <a:defRPr/>
              </a:pPr>
              <a:t>‹#›</a:t>
            </a:fld>
            <a:endParaRPr lang="en-US" dirty="0"/>
          </a:p>
        </p:txBody>
      </p:sp>
      <p:sp>
        <p:nvSpPr>
          <p:cNvPr id="23559" name="Rectangle 7"/>
          <p:cNvSpPr>
            <a:spLocks noChangeArrowheads="1"/>
          </p:cNvSpPr>
          <p:nvPr userDrawn="1"/>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a:defRPr/>
            </a:pPr>
            <a:endParaRPr lang="en-US" dirty="0"/>
          </a:p>
        </p:txBody>
      </p:sp>
      <p:pic>
        <p:nvPicPr>
          <p:cNvPr id="1029" name="Picture 8" descr="logo_C"/>
          <p:cNvPicPr>
            <a:picLocks noChangeAspect="1" noChangeArrowheads="1"/>
          </p:cNvPicPr>
          <p:nvPr userDrawn="1"/>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r>
              <a:rPr lang="en-US" dirty="0"/>
              <a:t>TAC</a:t>
            </a:r>
          </a:p>
        </p:txBody>
      </p:sp>
      <p:sp>
        <p:nvSpPr>
          <p:cNvPr id="23563" name="Line 11"/>
          <p:cNvSpPr>
            <a:spLocks noChangeShapeType="1"/>
          </p:cNvSpPr>
          <p:nvPr userDrawn="1"/>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dirty="0"/>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r>
              <a:rPr lang="en-US" dirty="0" smtClean="0"/>
              <a:t>September 1, 2011</a:t>
            </a:r>
            <a:endParaRPr lang="en-US" dirty="0"/>
          </a:p>
        </p:txBody>
      </p:sp>
      <p:sp>
        <p:nvSpPr>
          <p:cNvPr id="23564" name="Line 12"/>
          <p:cNvSpPr>
            <a:spLocks noChangeShapeType="1"/>
          </p:cNvSpPr>
          <p:nvPr userDrawn="1"/>
        </p:nvSpPr>
        <p:spPr bwMode="auto">
          <a:xfrm>
            <a:off x="0" y="673100"/>
            <a:ext cx="9144000" cy="0"/>
          </a:xfrm>
          <a:prstGeom prst="line">
            <a:avLst/>
          </a:prstGeom>
          <a:noFill/>
          <a:ln w="57150">
            <a:solidFill>
              <a:schemeClr val="hlink"/>
            </a:solidFill>
            <a:round/>
            <a:headEnd/>
            <a:tailEnd/>
          </a:ln>
          <a:effectLst/>
        </p:spPr>
        <p:txBody>
          <a:bodyPr/>
          <a:lstStyle/>
          <a:p>
            <a:pPr>
              <a:defRPr/>
            </a:pPr>
            <a:endParaRPr lang="en-US" dirty="0"/>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a:defRPr/>
            </a:pPr>
            <a:fld id="{58520122-68FC-4447-B333-3A5F855C855C}" type="slidenum">
              <a:rPr lang="en-US" sz="1200"/>
              <a:pPr algn="ctr">
                <a:defRPr/>
              </a:pPr>
              <a:t>‹#›</a:t>
            </a:fld>
            <a:endParaRPr lang="en-US" sz="1200" dirty="0"/>
          </a:p>
        </p:txBody>
      </p:sp>
    </p:spTree>
  </p:cSld>
  <p:clrMap bg1="lt1" tx1="dk1" bg2="lt2" tx2="dk2" accent1="accent1" accent2="accent2" accent3="accent3" accent4="accent4" accent5="accent5" accent6="accent6" hlink="hlink" folHlink="folHlink"/>
  <p:sldLayoutIdLst>
    <p:sldLayoutId id="2147483673"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sldNum="0" hdr="0"/>
  <p:txStyles>
    <p:title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0"/>
          <p:cNvSpPr>
            <a:spLocks noGrp="1" noChangeArrowheads="1"/>
          </p:cNvSpPr>
          <p:nvPr>
            <p:ph type="dt" sz="quarter" idx="10"/>
          </p:nvPr>
        </p:nvSpPr>
        <p:spPr>
          <a:noFill/>
        </p:spPr>
        <p:txBody>
          <a:bodyPr/>
          <a:lstStyle/>
          <a:p>
            <a:r>
              <a:rPr lang="en-US" dirty="0" smtClean="0"/>
              <a:t>September 1, 2011</a:t>
            </a:r>
          </a:p>
        </p:txBody>
      </p:sp>
      <p:sp>
        <p:nvSpPr>
          <p:cNvPr id="3075" name="Rectangle 15"/>
          <p:cNvSpPr>
            <a:spLocks noGrp="1" noChangeArrowheads="1"/>
          </p:cNvSpPr>
          <p:nvPr>
            <p:ph type="ftr" sz="quarter" idx="11"/>
          </p:nvPr>
        </p:nvSpPr>
        <p:spPr>
          <a:noFill/>
        </p:spPr>
        <p:txBody>
          <a:bodyPr/>
          <a:lstStyle/>
          <a:p>
            <a:r>
              <a:rPr lang="en-US" dirty="0" smtClean="0"/>
              <a:t>TAC</a:t>
            </a:r>
          </a:p>
        </p:txBody>
      </p:sp>
      <p:sp>
        <p:nvSpPr>
          <p:cNvPr id="3076" name="Rectangle 18"/>
          <p:cNvSpPr>
            <a:spLocks noGrp="1" noChangeArrowheads="1"/>
          </p:cNvSpPr>
          <p:nvPr>
            <p:ph type="ctrTitle"/>
          </p:nvPr>
        </p:nvSpPr>
        <p:spPr>
          <a:xfrm>
            <a:off x="2333625" y="1905000"/>
            <a:ext cx="6019800" cy="1238250"/>
          </a:xfrm>
        </p:spPr>
        <p:txBody>
          <a:bodyPr/>
          <a:lstStyle/>
          <a:p>
            <a:pPr eaLnBrk="1" hangingPunct="1"/>
            <a:r>
              <a:rPr lang="en-US" dirty="0" smtClean="0"/>
              <a:t>Lower Rio Grande Valley</a:t>
            </a:r>
            <a:br>
              <a:rPr lang="en-US" dirty="0" smtClean="0"/>
            </a:br>
            <a:r>
              <a:rPr lang="en-US" dirty="0" smtClean="0"/>
              <a:t>Regional Planning Group Project</a:t>
            </a:r>
          </a:p>
        </p:txBody>
      </p:sp>
      <p:sp>
        <p:nvSpPr>
          <p:cNvPr id="3077" name="Rectangle 20"/>
          <p:cNvSpPr>
            <a:spLocks noGrp="1" noChangeArrowheads="1"/>
          </p:cNvSpPr>
          <p:nvPr>
            <p:ph type="subTitle" idx="1"/>
          </p:nvPr>
        </p:nvSpPr>
        <p:spPr/>
        <p:txBody>
          <a:bodyPr/>
          <a:lstStyle/>
          <a:p>
            <a:pPr eaLnBrk="1" hangingPunct="1"/>
            <a:r>
              <a:rPr lang="en-US" dirty="0" smtClean="0"/>
              <a:t>Jeff Billo</a:t>
            </a:r>
          </a:p>
          <a:p>
            <a:pPr eaLnBrk="1" hangingPunct="1"/>
            <a:r>
              <a:rPr lang="en-US" dirty="0" smtClean="0"/>
              <a:t>Manager, Mid-Term Planning</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5"/>
          <p:cNvSpPr>
            <a:spLocks noGrp="1" noChangeArrowheads="1"/>
          </p:cNvSpPr>
          <p:nvPr>
            <p:ph type="ftr" sz="quarter" idx="11"/>
          </p:nvPr>
        </p:nvSpPr>
        <p:spPr>
          <a:noFill/>
        </p:spPr>
        <p:txBody>
          <a:bodyPr/>
          <a:lstStyle/>
          <a:p>
            <a:r>
              <a:rPr lang="en-US" dirty="0" smtClean="0"/>
              <a:t>TAC</a:t>
            </a:r>
          </a:p>
        </p:txBody>
      </p:sp>
      <p:sp>
        <p:nvSpPr>
          <p:cNvPr id="12291" name="Rectangle 4"/>
          <p:cNvSpPr>
            <a:spLocks noGrp="1" noChangeArrowheads="1"/>
          </p:cNvSpPr>
          <p:nvPr>
            <p:ph type="dt" sz="quarter" idx="12"/>
          </p:nvPr>
        </p:nvSpPr>
        <p:spPr>
          <a:noFill/>
        </p:spPr>
        <p:txBody>
          <a:bodyPr/>
          <a:lstStyle/>
          <a:p>
            <a:r>
              <a:rPr lang="en-US" dirty="0" smtClean="0"/>
              <a:t>September 1, 2011</a:t>
            </a:r>
          </a:p>
        </p:txBody>
      </p:sp>
      <p:sp>
        <p:nvSpPr>
          <p:cNvPr id="12292" name="Rectangle 2"/>
          <p:cNvSpPr>
            <a:spLocks noGrp="1" noChangeArrowheads="1"/>
          </p:cNvSpPr>
          <p:nvPr>
            <p:ph type="title" idx="4294967295"/>
          </p:nvPr>
        </p:nvSpPr>
        <p:spPr/>
        <p:txBody>
          <a:bodyPr/>
          <a:lstStyle/>
          <a:p>
            <a:pPr eaLnBrk="1" hangingPunct="1"/>
            <a:r>
              <a:rPr lang="en-US" dirty="0" smtClean="0"/>
              <a:t>Conclusions</a:t>
            </a:r>
          </a:p>
        </p:txBody>
      </p:sp>
      <p:sp>
        <p:nvSpPr>
          <p:cNvPr id="12293" name="Rectangle 3"/>
          <p:cNvSpPr>
            <a:spLocks noGrp="1" noChangeArrowheads="1"/>
          </p:cNvSpPr>
          <p:nvPr>
            <p:ph type="body" idx="4294967295"/>
          </p:nvPr>
        </p:nvSpPr>
        <p:spPr>
          <a:xfrm>
            <a:off x="457200" y="908720"/>
            <a:ext cx="8229600" cy="4724400"/>
          </a:xfrm>
        </p:spPr>
        <p:txBody>
          <a:bodyPr/>
          <a:lstStyle/>
          <a:p>
            <a:pPr marL="381000" indent="-381000">
              <a:lnSpc>
                <a:spcPct val="90000"/>
              </a:lnSpc>
            </a:pPr>
            <a:r>
              <a:rPr lang="en-US" sz="1800" dirty="0" smtClean="0"/>
              <a:t>ERCOT will request the ERCOT BOD endorse the following improvements associated with Option 1R:</a:t>
            </a:r>
          </a:p>
          <a:p>
            <a:pPr lvl="1"/>
            <a:r>
              <a:rPr lang="en-US" sz="1600" dirty="0" smtClean="0"/>
              <a:t>Construct a new </a:t>
            </a:r>
            <a:r>
              <a:rPr lang="en-US" sz="1600" dirty="0" smtClean="0"/>
              <a:t>163 mile</a:t>
            </a:r>
            <a:r>
              <a:rPr lang="en-US" sz="1600" dirty="0" smtClean="0"/>
              <a:t>, single circuit 345 kV line from Lobo to Rio Bravo to North Edinburg, utilizing 2-954 ACSR conductor on double-circuit capable structures, and </a:t>
            </a:r>
            <a:r>
              <a:rPr lang="en-US" sz="1600" dirty="0" smtClean="0"/>
              <a:t>(2)</a:t>
            </a:r>
            <a:r>
              <a:rPr lang="en-US" sz="1600" dirty="0" smtClean="0"/>
              <a:t> approximately </a:t>
            </a:r>
            <a:r>
              <a:rPr lang="en-US" sz="1600" dirty="0" smtClean="0"/>
              <a:t>24 ohm 3600 amp series </a:t>
            </a:r>
            <a:r>
              <a:rPr lang="en-US" sz="1600" dirty="0" smtClean="0"/>
              <a:t>capacitors </a:t>
            </a:r>
            <a:r>
              <a:rPr lang="en-US" sz="1600" dirty="0" smtClean="0"/>
              <a:t>on the Lobo 345 kV circuit (no additional substation equipment would be installed at Rio Bravo at this time but may be added in the future as needed to support the Laredo area needs)</a:t>
            </a:r>
            <a:endParaRPr lang="en-US" dirty="0" smtClean="0"/>
          </a:p>
          <a:p>
            <a:pPr lvl="1"/>
            <a:r>
              <a:rPr lang="en-US" sz="1600" dirty="0" smtClean="0"/>
              <a:t>Reconductor the existing Lon Hill-Nelson Sharpe-Ajo-Rio Hondo 345 kV line to 1988/2426 MVA normal/emergency rating to achieve increased rating before peak of 2016</a:t>
            </a:r>
            <a:endParaRPr lang="en-US" dirty="0" smtClean="0"/>
          </a:p>
          <a:p>
            <a:pPr lvl="1"/>
            <a:r>
              <a:rPr lang="en-US" sz="1600" dirty="0" smtClean="0"/>
              <a:t>Reconductor the existing Lon Hill-North Edinburg 345 kV line to 1988/2426 MVA normal/emergency rating to achieve increased rating before peak of 2016</a:t>
            </a:r>
            <a:endParaRPr lang="en-US" dirty="0" smtClean="0"/>
          </a:p>
          <a:p>
            <a:pPr lvl="1"/>
            <a:r>
              <a:rPr lang="en-US" sz="1600" dirty="0" smtClean="0"/>
              <a:t>Reconfiguration of the North Edinburg and Rio Hondo series capacitors such that the MVA rating is at least 2000 MVA and the compensation level is 25% of each respective circuit</a:t>
            </a:r>
          </a:p>
          <a:p>
            <a:pPr marL="381000" indent="-381000">
              <a:lnSpc>
                <a:spcPct val="90000"/>
              </a:lnSpc>
            </a:pPr>
            <a:r>
              <a:rPr lang="en-US" sz="1800" dirty="0" smtClean="0"/>
              <a:t>Estimated Capital Cost = $</a:t>
            </a:r>
            <a:r>
              <a:rPr lang="en-US" sz="1800" dirty="0" smtClean="0"/>
              <a:t>525M</a:t>
            </a:r>
            <a:endParaRPr lang="en-US" sz="1800" dirty="0" smtClean="0"/>
          </a:p>
          <a:p>
            <a:pPr marL="381000" indent="-381000">
              <a:lnSpc>
                <a:spcPct val="90000"/>
              </a:lnSpc>
            </a:pPr>
            <a:r>
              <a:rPr lang="en-US" sz="1800" dirty="0" smtClean="0"/>
              <a:t>ERCOT will also ask that the BOD deem the project critical to reliability in accordance with PUCT Substantive Rule 25.101 (b)(3)(D)</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Line 5"/>
          <p:cNvSpPr>
            <a:spLocks noChangeShapeType="1"/>
          </p:cNvSpPr>
          <p:nvPr/>
        </p:nvSpPr>
        <p:spPr bwMode="auto">
          <a:xfrm>
            <a:off x="0" y="1143000"/>
            <a:ext cx="9144000" cy="0"/>
          </a:xfrm>
          <a:prstGeom prst="line">
            <a:avLst/>
          </a:prstGeom>
          <a:noFill/>
          <a:ln w="57150">
            <a:solidFill>
              <a:schemeClr val="hlink"/>
            </a:solidFill>
            <a:round/>
            <a:headEnd/>
            <a:tailEnd/>
          </a:ln>
        </p:spPr>
        <p:txBody>
          <a:bodyPr/>
          <a:lstStyle/>
          <a:p>
            <a:endParaRPr lang="en-US" dirty="0"/>
          </a:p>
        </p:txBody>
      </p:sp>
      <p:sp>
        <p:nvSpPr>
          <p:cNvPr id="13315" name="Text Box 6"/>
          <p:cNvSpPr txBox="1">
            <a:spLocks noChangeArrowheads="1"/>
          </p:cNvSpPr>
          <p:nvPr/>
        </p:nvSpPr>
        <p:spPr bwMode="auto">
          <a:xfrm>
            <a:off x="2324100" y="2247900"/>
            <a:ext cx="5791200" cy="519113"/>
          </a:xfrm>
          <a:prstGeom prst="rect">
            <a:avLst/>
          </a:prstGeom>
          <a:noFill/>
          <a:ln w="9525">
            <a:noFill/>
            <a:miter lim="800000"/>
            <a:headEnd/>
            <a:tailEnd/>
          </a:ln>
        </p:spPr>
        <p:txBody>
          <a:bodyPr>
            <a:spAutoFit/>
          </a:bodyPr>
          <a:lstStyle/>
          <a:p>
            <a:pPr>
              <a:spcBef>
                <a:spcPct val="50000"/>
              </a:spcBef>
            </a:pPr>
            <a:r>
              <a:rPr lang="en-US" sz="2800" dirty="0">
                <a:latin typeface="Arial Black" pitchFamily="34" charset="0"/>
              </a:rPr>
              <a:t>Questions?</a:t>
            </a:r>
          </a:p>
        </p:txBody>
      </p:sp>
      <p:sp>
        <p:nvSpPr>
          <p:cNvPr id="4" name="Date Placeholder 3"/>
          <p:cNvSpPr>
            <a:spLocks noGrp="1"/>
          </p:cNvSpPr>
          <p:nvPr>
            <p:ph type="dt" sz="half" idx="12"/>
          </p:nvPr>
        </p:nvSpPr>
        <p:spPr/>
        <p:txBody>
          <a:bodyPr/>
          <a:lstStyle/>
          <a:p>
            <a:pPr>
              <a:defRPr/>
            </a:pPr>
            <a:r>
              <a:rPr lang="en-US" dirty="0" smtClean="0"/>
              <a:t>September 1, 2011</a:t>
            </a:r>
            <a:endParaRPr lang="en-US" dirty="0"/>
          </a:p>
        </p:txBody>
      </p:sp>
      <p:sp>
        <p:nvSpPr>
          <p:cNvPr id="5" name="Footer Placeholder 4"/>
          <p:cNvSpPr>
            <a:spLocks noGrp="1"/>
          </p:cNvSpPr>
          <p:nvPr>
            <p:ph type="ftr" sz="quarter" idx="11"/>
          </p:nvPr>
        </p:nvSpPr>
        <p:spPr/>
        <p:txBody>
          <a:bodyPr/>
          <a:lstStyle/>
          <a:p>
            <a:pPr>
              <a:defRPr/>
            </a:pPr>
            <a:r>
              <a:rPr lang="en-US" dirty="0" smtClean="0"/>
              <a:t>TAC</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5"/>
          <p:cNvSpPr>
            <a:spLocks noGrp="1" noChangeArrowheads="1"/>
          </p:cNvSpPr>
          <p:nvPr>
            <p:ph type="ftr" sz="quarter" idx="11"/>
          </p:nvPr>
        </p:nvSpPr>
        <p:spPr>
          <a:noFill/>
        </p:spPr>
        <p:txBody>
          <a:bodyPr/>
          <a:lstStyle/>
          <a:p>
            <a:r>
              <a:rPr lang="en-US" dirty="0" smtClean="0"/>
              <a:t>TAC</a:t>
            </a:r>
          </a:p>
        </p:txBody>
      </p:sp>
      <p:sp>
        <p:nvSpPr>
          <p:cNvPr id="4099" name="Rectangle 4"/>
          <p:cNvSpPr>
            <a:spLocks noGrp="1" noChangeArrowheads="1"/>
          </p:cNvSpPr>
          <p:nvPr>
            <p:ph type="dt" sz="quarter" idx="12"/>
          </p:nvPr>
        </p:nvSpPr>
        <p:spPr>
          <a:noFill/>
        </p:spPr>
        <p:txBody>
          <a:bodyPr/>
          <a:lstStyle/>
          <a:p>
            <a:r>
              <a:rPr lang="en-US" dirty="0" smtClean="0"/>
              <a:t>September 1, 2011</a:t>
            </a:r>
          </a:p>
        </p:txBody>
      </p:sp>
      <p:sp>
        <p:nvSpPr>
          <p:cNvPr id="4100" name="Rectangle 2"/>
          <p:cNvSpPr>
            <a:spLocks noGrp="1" noChangeArrowheads="1"/>
          </p:cNvSpPr>
          <p:nvPr>
            <p:ph type="title"/>
          </p:nvPr>
        </p:nvSpPr>
        <p:spPr/>
        <p:txBody>
          <a:bodyPr/>
          <a:lstStyle/>
          <a:p>
            <a:pPr eaLnBrk="1" hangingPunct="1"/>
            <a:r>
              <a:rPr lang="en-US" dirty="0" smtClean="0"/>
              <a:t>LRGV Import Background</a:t>
            </a:r>
          </a:p>
        </p:txBody>
      </p:sp>
      <p:sp>
        <p:nvSpPr>
          <p:cNvPr id="5125" name="Rectangle 3"/>
          <p:cNvSpPr>
            <a:spLocks noGrp="1" noChangeArrowheads="1"/>
          </p:cNvSpPr>
          <p:nvPr>
            <p:ph type="body" idx="1"/>
          </p:nvPr>
        </p:nvSpPr>
        <p:spPr>
          <a:xfrm>
            <a:off x="4896036" y="1066800"/>
            <a:ext cx="3960440" cy="5170512"/>
          </a:xfrm>
        </p:spPr>
        <p:txBody>
          <a:bodyPr/>
          <a:lstStyle/>
          <a:p>
            <a:pPr>
              <a:defRPr/>
            </a:pPr>
            <a:r>
              <a:rPr lang="en-US" dirty="0" smtClean="0"/>
              <a:t>The Lower Rio Grande Valley (LRGV) is currently served by:</a:t>
            </a:r>
          </a:p>
          <a:p>
            <a:pPr lvl="1">
              <a:defRPr/>
            </a:pPr>
            <a:r>
              <a:rPr lang="en-US" sz="1800" dirty="0" smtClean="0"/>
              <a:t>(2) 345 kV lines, </a:t>
            </a:r>
          </a:p>
          <a:p>
            <a:pPr lvl="1">
              <a:defRPr/>
            </a:pPr>
            <a:r>
              <a:rPr lang="en-US" sz="1800" dirty="0" smtClean="0"/>
              <a:t>(3) 138 kV lines, </a:t>
            </a:r>
          </a:p>
          <a:p>
            <a:pPr lvl="1">
              <a:defRPr/>
            </a:pPr>
            <a:r>
              <a:rPr lang="en-US" sz="1800" dirty="0" smtClean="0"/>
              <a:t> approximately 1700 MW natural gas generation, and</a:t>
            </a:r>
          </a:p>
          <a:p>
            <a:pPr lvl="1">
              <a:defRPr/>
            </a:pPr>
            <a:r>
              <a:rPr lang="en-US" sz="1800" dirty="0" smtClean="0"/>
              <a:t>150 MW DC tie to Mexico</a:t>
            </a:r>
          </a:p>
          <a:p>
            <a:pPr>
              <a:defRPr/>
            </a:pPr>
            <a:r>
              <a:rPr lang="en-US" dirty="0" smtClean="0"/>
              <a:t>On February 3, 2011 the LRGV experienced load levels greatly exceeding the previous planning forecast for 2011, highlighting the need for additional transmission infrastructure to serve the area</a:t>
            </a:r>
          </a:p>
        </p:txBody>
      </p:sp>
      <p:pic>
        <p:nvPicPr>
          <p:cNvPr id="6" name="Picture 5"/>
          <p:cNvPicPr/>
          <p:nvPr/>
        </p:nvPicPr>
        <p:blipFill>
          <a:blip r:embed="rId2" cstate="print"/>
          <a:srcRect/>
          <a:stretch>
            <a:fillRect/>
          </a:stretch>
        </p:blipFill>
        <p:spPr bwMode="auto">
          <a:xfrm>
            <a:off x="359532" y="1268760"/>
            <a:ext cx="4320480" cy="46085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dirty="0" smtClean="0"/>
              <a:t>TAC</a:t>
            </a:r>
            <a:endParaRPr lang="en-US" dirty="0"/>
          </a:p>
        </p:txBody>
      </p:sp>
      <p:sp>
        <p:nvSpPr>
          <p:cNvPr id="3" name="Date Placeholder 2"/>
          <p:cNvSpPr>
            <a:spLocks noGrp="1"/>
          </p:cNvSpPr>
          <p:nvPr>
            <p:ph type="dt" sz="half" idx="12"/>
          </p:nvPr>
        </p:nvSpPr>
        <p:spPr/>
        <p:txBody>
          <a:bodyPr/>
          <a:lstStyle/>
          <a:p>
            <a:pPr>
              <a:defRPr/>
            </a:pPr>
            <a:r>
              <a:rPr lang="en-US" dirty="0" smtClean="0"/>
              <a:t>September 1, 2011</a:t>
            </a:r>
            <a:endParaRPr lang="en-US" dirty="0"/>
          </a:p>
        </p:txBody>
      </p:sp>
      <p:sp>
        <p:nvSpPr>
          <p:cNvPr id="4" name="Rectangle 2"/>
          <p:cNvSpPr txBox="1">
            <a:spLocks noChangeArrowheads="1"/>
          </p:cNvSpPr>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sz="2000" kern="0" dirty="0" smtClean="0">
                <a:latin typeface="+mj-lt"/>
                <a:ea typeface="+mj-ea"/>
                <a:cs typeface="+mj-cs"/>
              </a:rPr>
              <a:t>RPG </a:t>
            </a:r>
            <a:r>
              <a:rPr kumimoji="0" lang="en-US" sz="2000" b="0" i="0" u="none" strike="noStrike" kern="0" cap="none" spc="0" normalizeH="0" baseline="0" noProof="0" dirty="0" smtClean="0">
                <a:ln>
                  <a:noFill/>
                </a:ln>
                <a:solidFill>
                  <a:schemeClr val="tx1"/>
                </a:solidFill>
                <a:effectLst/>
                <a:uLnTx/>
                <a:uFillTx/>
                <a:latin typeface="+mj-lt"/>
                <a:ea typeface="+mj-ea"/>
                <a:cs typeface="+mj-cs"/>
              </a:rPr>
              <a:t>Review</a:t>
            </a:r>
          </a:p>
        </p:txBody>
      </p:sp>
      <p:sp>
        <p:nvSpPr>
          <p:cNvPr id="5" name="Rectangle 3"/>
          <p:cNvSpPr txBox="1">
            <a:spLocks noChangeArrowheads="1"/>
          </p:cNvSpPr>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81000" marR="0" lvl="0" indent="-381000" algn="l" defTabSz="914400" rtl="0" eaLnBrk="0" fontAlgn="base" latinLnBrk="0" hangingPunct="0">
              <a:lnSpc>
                <a:spcPct val="90000"/>
              </a:lnSpc>
              <a:spcBef>
                <a:spcPct val="20000"/>
              </a:spcBef>
              <a:spcAft>
                <a:spcPct val="0"/>
              </a:spcAft>
              <a:buClrTx/>
              <a:buSzTx/>
              <a:buFontTx/>
              <a:buChar char="•"/>
              <a:tabLst/>
              <a:defRPr/>
            </a:pPr>
            <a:r>
              <a:rPr kumimoji="0" lang="en-US" sz="2000" b="1" i="0" u="none" strike="noStrike" kern="0" cap="none" spc="0" normalizeH="0" baseline="0" noProof="0" dirty="0" smtClean="0">
                <a:ln>
                  <a:noFill/>
                </a:ln>
                <a:solidFill>
                  <a:schemeClr val="tx1"/>
                </a:solidFill>
                <a:effectLst/>
                <a:uLnTx/>
                <a:uFillTx/>
                <a:latin typeface="+mn-lt"/>
                <a:ea typeface="+mn-ea"/>
                <a:cs typeface="+mn-cs"/>
              </a:rPr>
              <a:t>AEPSC proposed </a:t>
            </a:r>
            <a:r>
              <a:rPr kumimoji="0" lang="en-US" sz="2000" b="1" i="0" u="none" strike="noStrike" kern="0" cap="none" spc="0" normalizeH="0" baseline="0" noProof="0" dirty="0" smtClean="0">
                <a:ln>
                  <a:noFill/>
                </a:ln>
                <a:solidFill>
                  <a:schemeClr val="tx1"/>
                </a:solidFill>
                <a:effectLst/>
                <a:uLnTx/>
                <a:uFillTx/>
                <a:latin typeface="+mn-lt"/>
                <a:ea typeface="+mn-ea"/>
                <a:cs typeface="+mn-cs"/>
              </a:rPr>
              <a:t>initial project </a:t>
            </a:r>
            <a:r>
              <a:rPr kumimoji="0" lang="en-US" sz="2000" b="1" i="0" u="none" strike="noStrike" kern="0" cap="none" spc="0" normalizeH="0" baseline="0" noProof="0" dirty="0" smtClean="0">
                <a:ln>
                  <a:noFill/>
                </a:ln>
                <a:solidFill>
                  <a:schemeClr val="tx1"/>
                </a:solidFill>
                <a:effectLst/>
                <a:uLnTx/>
                <a:uFillTx/>
                <a:latin typeface="+mn-lt"/>
                <a:ea typeface="+mn-ea"/>
                <a:cs typeface="+mn-cs"/>
              </a:rPr>
              <a:t>in March, following February </a:t>
            </a:r>
            <a:r>
              <a:rPr kumimoji="0" lang="en-US" sz="2000" b="1" i="0" u="none" strike="noStrike" kern="0" cap="none" spc="0" normalizeH="0" baseline="0" noProof="0" dirty="0" smtClean="0">
                <a:ln>
                  <a:noFill/>
                </a:ln>
                <a:solidFill>
                  <a:schemeClr val="tx1"/>
                </a:solidFill>
                <a:effectLst/>
                <a:uLnTx/>
                <a:uFillTx/>
                <a:latin typeface="+mn-lt"/>
                <a:ea typeface="+mn-ea"/>
                <a:cs typeface="+mn-cs"/>
              </a:rPr>
              <a:t>event (project had been in planning discussions well before)</a:t>
            </a:r>
            <a:endParaRPr kumimoji="0" lang="en-US" sz="2000" b="1" i="0" u="none" strike="noStrike" kern="0" cap="none" spc="0" normalizeH="0" baseline="0" noProof="0" dirty="0" smtClean="0">
              <a:ln>
                <a:noFill/>
              </a:ln>
              <a:solidFill>
                <a:schemeClr val="tx1"/>
              </a:solidFill>
              <a:effectLst/>
              <a:uLnTx/>
              <a:uFillTx/>
              <a:latin typeface="+mn-lt"/>
              <a:ea typeface="+mn-ea"/>
              <a:cs typeface="+mn-cs"/>
            </a:endParaRPr>
          </a:p>
          <a:p>
            <a:pPr marL="381000" lvl="0" indent="-381000" eaLnBrk="0" hangingPunct="0">
              <a:lnSpc>
                <a:spcPct val="90000"/>
              </a:lnSpc>
              <a:spcBef>
                <a:spcPct val="20000"/>
              </a:spcBef>
              <a:buFontTx/>
              <a:buChar char="•"/>
            </a:pPr>
            <a:r>
              <a:rPr lang="en-US" sz="2000" b="1" kern="0" dirty="0" smtClean="0">
                <a:latin typeface="+mn-lt"/>
              </a:rPr>
              <a:t>ERCOT and AEPSC studies showed ERCOT planning criteria would be exceeded in 2016 without system upgrades</a:t>
            </a:r>
          </a:p>
          <a:p>
            <a:pPr marL="381000" indent="-381000" eaLnBrk="0" hangingPunct="0">
              <a:lnSpc>
                <a:spcPct val="90000"/>
              </a:lnSpc>
              <a:spcBef>
                <a:spcPct val="20000"/>
              </a:spcBef>
              <a:buFontTx/>
              <a:buChar char="•"/>
            </a:pPr>
            <a:r>
              <a:rPr lang="en-US" sz="2000" b="1" kern="0" dirty="0" smtClean="0">
                <a:latin typeface="+mn-lt"/>
              </a:rPr>
              <a:t>RPG Comment Period was held during April (and a second comment period was held on the final options in August) </a:t>
            </a:r>
          </a:p>
          <a:p>
            <a:pPr marL="838200" lvl="1" indent="-381000" eaLnBrk="0" hangingPunct="0">
              <a:lnSpc>
                <a:spcPct val="90000"/>
              </a:lnSpc>
              <a:spcBef>
                <a:spcPct val="20000"/>
              </a:spcBef>
              <a:buFontTx/>
              <a:buChar char="•"/>
            </a:pPr>
            <a:r>
              <a:rPr lang="en-US" sz="2000" kern="0" dirty="0" smtClean="0">
                <a:latin typeface="+mn-lt"/>
              </a:rPr>
              <a:t>RPG participants submitted alternative transmission solutions and ERCOT identified additional alternatives</a:t>
            </a:r>
          </a:p>
          <a:p>
            <a:pPr marL="838200" lvl="1" indent="-381000" eaLnBrk="0" hangingPunct="0">
              <a:lnSpc>
                <a:spcPct val="90000"/>
              </a:lnSpc>
              <a:spcBef>
                <a:spcPct val="20000"/>
              </a:spcBef>
              <a:buFontTx/>
              <a:buChar char="•"/>
            </a:pPr>
            <a:r>
              <a:rPr lang="en-US" sz="2000" kern="0" dirty="0" smtClean="0">
                <a:latin typeface="+mn-lt"/>
              </a:rPr>
              <a:t>Several commenters discussed the potential for generation solutions; ERCOT does not have the authority to implement generation additions but does have </a:t>
            </a:r>
            <a:r>
              <a:rPr lang="en-US" sz="2000" kern="0" dirty="0" smtClean="0">
                <a:latin typeface="+mn-lt"/>
              </a:rPr>
              <a:t>planning criteria </a:t>
            </a:r>
            <a:r>
              <a:rPr lang="en-US" sz="2000" kern="0" dirty="0" smtClean="0">
                <a:latin typeface="+mn-lt"/>
              </a:rPr>
              <a:t>obligations</a:t>
            </a:r>
            <a:endParaRPr lang="en-US" sz="2000" kern="0" dirty="0" smtClean="0">
              <a:latin typeface="+mn-lt"/>
            </a:endParaRPr>
          </a:p>
          <a:p>
            <a:pPr marL="381000" marR="0" lvl="0" indent="-381000" algn="l" defTabSz="914400" rtl="0" eaLnBrk="0" fontAlgn="base" latinLnBrk="0" hangingPunct="0">
              <a:lnSpc>
                <a:spcPct val="90000"/>
              </a:lnSpc>
              <a:spcBef>
                <a:spcPct val="20000"/>
              </a:spcBef>
              <a:spcAft>
                <a:spcPct val="0"/>
              </a:spcAft>
              <a:buClrTx/>
              <a:buSzTx/>
              <a:buFontTx/>
              <a:buChar char="•"/>
              <a:tabLst/>
              <a:defRPr/>
            </a:pPr>
            <a:r>
              <a:rPr kumimoji="0" lang="en-US" sz="2000" b="1" i="0" u="none" strike="noStrike" kern="0" cap="none" spc="0" normalizeH="0" baseline="0" dirty="0" smtClean="0">
                <a:ln>
                  <a:noFill/>
                </a:ln>
                <a:solidFill>
                  <a:schemeClr val="tx1"/>
                </a:solidFill>
                <a:effectLst/>
                <a:uLnTx/>
                <a:uFillTx/>
                <a:latin typeface="+mn-lt"/>
                <a:ea typeface="+mn-ea"/>
                <a:cs typeface="+mn-cs"/>
              </a:rPr>
              <a:t>AEPSC modified its</a:t>
            </a:r>
            <a:r>
              <a:rPr kumimoji="0" lang="en-US" sz="2000" b="1" i="0" u="none" strike="noStrike" kern="0" cap="none" spc="0" normalizeH="0" dirty="0" smtClean="0">
                <a:ln>
                  <a:noFill/>
                </a:ln>
                <a:solidFill>
                  <a:schemeClr val="tx1"/>
                </a:solidFill>
                <a:effectLst/>
                <a:uLnTx/>
                <a:uFillTx/>
                <a:latin typeface="+mn-lt"/>
                <a:ea typeface="+mn-ea"/>
                <a:cs typeface="+mn-cs"/>
              </a:rPr>
              <a:t> proposal </a:t>
            </a:r>
            <a:r>
              <a:rPr kumimoji="0" lang="en-US" sz="2000" b="1" i="0" u="none" strike="noStrike" kern="0" cap="none" spc="0" normalizeH="0" dirty="0" smtClean="0">
                <a:ln>
                  <a:noFill/>
                </a:ln>
                <a:solidFill>
                  <a:schemeClr val="tx1"/>
                </a:solidFill>
                <a:effectLst/>
                <a:uLnTx/>
                <a:uFillTx/>
                <a:latin typeface="+mn-lt"/>
                <a:ea typeface="+mn-ea"/>
                <a:cs typeface="+mn-cs"/>
              </a:rPr>
              <a:t>to </a:t>
            </a:r>
            <a:r>
              <a:rPr kumimoji="0" lang="en-US" sz="2000" b="1" i="0" u="none" strike="noStrike" kern="0" cap="none" spc="0" normalizeH="0" dirty="0" smtClean="0">
                <a:ln>
                  <a:noFill/>
                </a:ln>
                <a:solidFill>
                  <a:schemeClr val="tx1"/>
                </a:solidFill>
                <a:effectLst/>
                <a:uLnTx/>
                <a:uFillTx/>
                <a:latin typeface="+mn-lt"/>
                <a:ea typeface="+mn-ea"/>
                <a:cs typeface="+mn-cs"/>
              </a:rPr>
              <a:t>enable the project to meet 2016 requirements</a:t>
            </a:r>
          </a:p>
          <a:p>
            <a:pPr marL="381000" indent="-381000" eaLnBrk="0" hangingPunct="0">
              <a:lnSpc>
                <a:spcPct val="90000"/>
              </a:lnSpc>
              <a:spcBef>
                <a:spcPct val="20000"/>
              </a:spcBef>
              <a:buFontTx/>
              <a:buChar char="•"/>
            </a:pPr>
            <a:r>
              <a:rPr kumimoji="0" lang="en-US" sz="2000" b="1" i="0" u="none" strike="noStrike" kern="0" cap="none" spc="0" normalizeH="0" dirty="0" smtClean="0">
                <a:ln>
                  <a:noFill/>
                </a:ln>
                <a:solidFill>
                  <a:schemeClr val="tx1"/>
                </a:solidFill>
                <a:effectLst/>
                <a:uLnTx/>
                <a:uFillTx/>
                <a:latin typeface="+mn-lt"/>
                <a:ea typeface="+mn-ea"/>
                <a:cs typeface="+mn-cs"/>
              </a:rPr>
              <a:t>Status reports on the ERCOT Independent Review were discussed at each monthly RPG meeting</a:t>
            </a:r>
          </a:p>
          <a:p>
            <a:pPr marL="381000" marR="0" lvl="0" indent="-381000" algn="l" defTabSz="914400" rtl="0" eaLnBrk="0" fontAlgn="base" latinLnBrk="0" hangingPunct="0">
              <a:lnSpc>
                <a:spcPct val="90000"/>
              </a:lnSpc>
              <a:spcBef>
                <a:spcPct val="20000"/>
              </a:spcBef>
              <a:spcAft>
                <a:spcPct val="0"/>
              </a:spcAft>
              <a:buClrTx/>
              <a:buSzTx/>
              <a:buFontTx/>
              <a:buChar char="•"/>
              <a:tabLst/>
              <a:defRPr/>
            </a:pPr>
            <a:endParaRPr kumimoji="0" lang="en-US" sz="2000" b="1" i="0" u="none" strike="noStrike" kern="0" cap="none" spc="0" normalizeH="0" dirty="0" smtClean="0">
              <a:ln>
                <a:noFill/>
              </a:ln>
              <a:solidFill>
                <a:schemeClr val="tx1"/>
              </a:solidFill>
              <a:effectLst/>
              <a:uLnTx/>
              <a:uFillTx/>
              <a:latin typeface="+mn-lt"/>
              <a:ea typeface="+mn-ea"/>
              <a:cs typeface="+mn-cs"/>
            </a:endParaRPr>
          </a:p>
          <a:p>
            <a:pPr marL="381000" marR="0" lvl="0" indent="-381000" algn="l" defTabSz="914400" rtl="0" eaLnBrk="0" fontAlgn="base" latinLnBrk="0" hangingPunct="0">
              <a:lnSpc>
                <a:spcPct val="90000"/>
              </a:lnSpc>
              <a:spcBef>
                <a:spcPct val="20000"/>
              </a:spcBef>
              <a:spcAft>
                <a:spcPct val="0"/>
              </a:spcAft>
              <a:buClrTx/>
              <a:buSzTx/>
              <a:buFontTx/>
              <a:buChar char="•"/>
              <a:tabLst/>
              <a:defRPr/>
            </a:pPr>
            <a:endParaRPr kumimoji="0" lang="en-US" sz="2000" b="1" i="0" u="none" strike="noStrike" kern="0" cap="none" spc="0" normalizeH="0" baseline="0" noProof="0" dirty="0" smtClean="0">
              <a:ln>
                <a:noFill/>
              </a:ln>
              <a:solidFill>
                <a:schemeClr val="tx1"/>
              </a:solidFill>
              <a:effectLst/>
              <a:uLnTx/>
              <a:uFillTx/>
              <a:latin typeface="+mn-lt"/>
              <a:ea typeface="+mn-ea"/>
              <a:cs typeface="+mn-cs"/>
            </a:endParaRPr>
          </a:p>
          <a:p>
            <a:pPr marL="381000" marR="0" lvl="0" indent="-381000" algn="l" defTabSz="914400" rtl="0" eaLnBrk="0" fontAlgn="base" latinLnBrk="0" hangingPunct="0">
              <a:lnSpc>
                <a:spcPct val="90000"/>
              </a:lnSpc>
              <a:spcBef>
                <a:spcPct val="20000"/>
              </a:spcBef>
              <a:spcAft>
                <a:spcPct val="0"/>
              </a:spcAft>
              <a:buClrTx/>
              <a:buSzTx/>
              <a:tabLst/>
              <a:defRPr/>
            </a:pPr>
            <a:r>
              <a:rPr lang="en-US" sz="2000" b="1" kern="0" dirty="0" smtClean="0">
                <a:latin typeface="+mn-lt"/>
              </a:rPr>
              <a:t> </a:t>
            </a:r>
            <a:endParaRPr kumimoji="0" lang="en-US" sz="2000" b="1" i="0" u="none" strike="noStrike" kern="0" cap="none" spc="0" normalizeH="0" baseline="0" noProof="0" dirty="0" smtClean="0">
              <a:ln>
                <a:noFill/>
              </a:ln>
              <a:solidFill>
                <a:schemeClr val="tx1"/>
              </a:solidFill>
              <a:effectLst/>
              <a:uLnTx/>
              <a:uFillTx/>
              <a:latin typeface="+mn-lt"/>
              <a:ea typeface="+mn-ea"/>
              <a:cs typeface="+mn-cs"/>
            </a:endParaRPr>
          </a:p>
          <a:p>
            <a:pPr marL="381000" marR="0" lvl="0" indent="-381000" algn="l" defTabSz="914400" rtl="0" eaLnBrk="1" fontAlgn="base" latinLnBrk="0" hangingPunct="1">
              <a:lnSpc>
                <a:spcPct val="90000"/>
              </a:lnSpc>
              <a:spcBef>
                <a:spcPct val="20000"/>
              </a:spcBef>
              <a:spcAft>
                <a:spcPct val="0"/>
              </a:spcAft>
              <a:buClrTx/>
              <a:buSzTx/>
              <a:buFontTx/>
              <a:buChar char="•"/>
              <a:tabLst/>
              <a:defRPr/>
            </a:pPr>
            <a:endParaRPr kumimoji="0" lang="en-US" sz="2000" b="1"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5"/>
          <p:cNvSpPr>
            <a:spLocks noGrp="1" noChangeArrowheads="1"/>
          </p:cNvSpPr>
          <p:nvPr>
            <p:ph type="ftr" sz="quarter" idx="11"/>
          </p:nvPr>
        </p:nvSpPr>
        <p:spPr>
          <a:noFill/>
        </p:spPr>
        <p:txBody>
          <a:bodyPr/>
          <a:lstStyle/>
          <a:p>
            <a:r>
              <a:rPr lang="en-US" dirty="0" smtClean="0"/>
              <a:t>TAC</a:t>
            </a:r>
          </a:p>
        </p:txBody>
      </p:sp>
      <p:sp>
        <p:nvSpPr>
          <p:cNvPr id="5123" name="Rectangle 4"/>
          <p:cNvSpPr>
            <a:spLocks noGrp="1" noChangeArrowheads="1"/>
          </p:cNvSpPr>
          <p:nvPr>
            <p:ph type="dt" sz="quarter" idx="12"/>
          </p:nvPr>
        </p:nvSpPr>
        <p:spPr>
          <a:noFill/>
        </p:spPr>
        <p:txBody>
          <a:bodyPr/>
          <a:lstStyle/>
          <a:p>
            <a:r>
              <a:rPr lang="en-US" dirty="0" smtClean="0"/>
              <a:t>September 1, 2011</a:t>
            </a:r>
          </a:p>
        </p:txBody>
      </p:sp>
      <p:sp>
        <p:nvSpPr>
          <p:cNvPr id="5124" name="Rectangle 2"/>
          <p:cNvSpPr>
            <a:spLocks noGrp="1" noChangeArrowheads="1"/>
          </p:cNvSpPr>
          <p:nvPr>
            <p:ph type="title" idx="4294967295"/>
          </p:nvPr>
        </p:nvSpPr>
        <p:spPr/>
        <p:txBody>
          <a:bodyPr/>
          <a:lstStyle/>
          <a:p>
            <a:pPr eaLnBrk="1" hangingPunct="1"/>
            <a:r>
              <a:rPr lang="en-US" dirty="0" smtClean="0"/>
              <a:t>Independent Review Study Approach</a:t>
            </a:r>
          </a:p>
        </p:txBody>
      </p:sp>
      <p:sp>
        <p:nvSpPr>
          <p:cNvPr id="5125" name="Rectangle 3"/>
          <p:cNvSpPr>
            <a:spLocks noGrp="1" noChangeArrowheads="1"/>
          </p:cNvSpPr>
          <p:nvPr>
            <p:ph type="body" idx="4294967295"/>
          </p:nvPr>
        </p:nvSpPr>
        <p:spPr/>
        <p:txBody>
          <a:bodyPr/>
          <a:lstStyle/>
          <a:p>
            <a:pPr marL="381000" indent="-381000">
              <a:lnSpc>
                <a:spcPct val="90000"/>
              </a:lnSpc>
            </a:pPr>
            <a:r>
              <a:rPr lang="en-US" dirty="0" smtClean="0"/>
              <a:t>Evaluated 2016 summer peak SSWG case and 2020 summer peak case from the ERCOT/ DOE long-term study</a:t>
            </a:r>
          </a:p>
          <a:p>
            <a:pPr marL="781050" lvl="1" indent="-381000">
              <a:lnSpc>
                <a:spcPct val="90000"/>
              </a:lnSpc>
            </a:pPr>
            <a:r>
              <a:rPr lang="en-US" dirty="0" smtClean="0"/>
              <a:t>Modified cases to use latest </a:t>
            </a:r>
            <a:r>
              <a:rPr lang="en-US" dirty="0" smtClean="0"/>
              <a:t>load forecasts </a:t>
            </a:r>
            <a:r>
              <a:rPr lang="en-US" dirty="0" smtClean="0"/>
              <a:t>from AEPSC</a:t>
            </a:r>
          </a:p>
          <a:p>
            <a:pPr marL="781050" lvl="1" indent="-381000">
              <a:lnSpc>
                <a:spcPct val="90000"/>
              </a:lnSpc>
            </a:pPr>
            <a:r>
              <a:rPr lang="en-US" dirty="0" smtClean="0"/>
              <a:t>Removed 250 MW load addition in Brownsville (Brownsville needs are being analyzed in separate RPG review)</a:t>
            </a:r>
          </a:p>
          <a:p>
            <a:pPr marL="781050" lvl="1" indent="-381000">
              <a:lnSpc>
                <a:spcPct val="90000"/>
              </a:lnSpc>
            </a:pPr>
            <a:r>
              <a:rPr lang="en-US" dirty="0" smtClean="0"/>
              <a:t>Set nearby wind output at 10% of capacity (based on 2010 historical data, 10</a:t>
            </a:r>
            <a:r>
              <a:rPr lang="en-US" baseline="30000" dirty="0" smtClean="0"/>
              <a:t>th</a:t>
            </a:r>
            <a:r>
              <a:rPr lang="en-US" dirty="0" smtClean="0"/>
              <a:t> percentile output of coastal wind plants)</a:t>
            </a:r>
          </a:p>
          <a:p>
            <a:pPr marL="381000" indent="-381000">
              <a:lnSpc>
                <a:spcPct val="90000"/>
              </a:lnSpc>
            </a:pPr>
            <a:r>
              <a:rPr lang="en-US" dirty="0" smtClean="0"/>
              <a:t>Performed AC contingency analysis and steady-state voltage stability analysis</a:t>
            </a:r>
          </a:p>
          <a:p>
            <a:pPr marL="781050" lvl="1" indent="-381000">
              <a:lnSpc>
                <a:spcPct val="90000"/>
              </a:lnSpc>
            </a:pPr>
            <a:r>
              <a:rPr lang="en-US" dirty="0" smtClean="0"/>
              <a:t>With largest unit (combined cycle in LRGV) out of service per ERCOT planning criteria</a:t>
            </a:r>
          </a:p>
          <a:p>
            <a:pPr marL="381000" indent="-381000">
              <a:lnSpc>
                <a:spcPct val="90000"/>
              </a:lnSpc>
            </a:pPr>
            <a:r>
              <a:rPr lang="en-US" dirty="0" smtClean="0"/>
              <a:t>Focused analysis on 2016 reliability; also evaluated 2020 reliability and N-1-1 (maintenance outage) scenarios</a:t>
            </a:r>
          </a:p>
          <a:p>
            <a:pPr marL="381000" indent="-381000">
              <a:lnSpc>
                <a:spcPct val="90000"/>
              </a:lnSpc>
            </a:pPr>
            <a:r>
              <a:rPr lang="en-US" dirty="0" smtClean="0"/>
              <a:t>Nine </a:t>
            </a:r>
            <a:r>
              <a:rPr lang="en-US" dirty="0" smtClean="0"/>
              <a:t>distinct alternatives </a:t>
            </a:r>
            <a:r>
              <a:rPr lang="en-US" dirty="0" smtClean="0"/>
              <a:t>were evaluated and narrowed to </a:t>
            </a:r>
            <a:r>
              <a:rPr lang="en-US" dirty="0" smtClean="0"/>
              <a:t>three </a:t>
            </a:r>
            <a:r>
              <a:rPr lang="en-US" dirty="0" smtClean="0"/>
              <a:t>final </a:t>
            </a:r>
            <a:r>
              <a:rPr lang="en-US" dirty="0" smtClean="0"/>
              <a:t>alternatives</a:t>
            </a:r>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5"/>
          <p:cNvSpPr>
            <a:spLocks noGrp="1" noChangeArrowheads="1"/>
          </p:cNvSpPr>
          <p:nvPr>
            <p:ph type="ftr" sz="quarter" idx="11"/>
          </p:nvPr>
        </p:nvSpPr>
        <p:spPr>
          <a:noFill/>
        </p:spPr>
        <p:txBody>
          <a:bodyPr/>
          <a:lstStyle/>
          <a:p>
            <a:r>
              <a:rPr lang="en-US" dirty="0" smtClean="0"/>
              <a:t>TAC</a:t>
            </a:r>
          </a:p>
        </p:txBody>
      </p:sp>
      <p:sp>
        <p:nvSpPr>
          <p:cNvPr id="4099" name="Rectangle 4"/>
          <p:cNvSpPr>
            <a:spLocks noGrp="1" noChangeArrowheads="1"/>
          </p:cNvSpPr>
          <p:nvPr>
            <p:ph type="dt" sz="quarter" idx="12"/>
          </p:nvPr>
        </p:nvSpPr>
        <p:spPr>
          <a:noFill/>
        </p:spPr>
        <p:txBody>
          <a:bodyPr/>
          <a:lstStyle/>
          <a:p>
            <a:r>
              <a:rPr lang="en-US" dirty="0" smtClean="0"/>
              <a:t>September 1, 2011</a:t>
            </a:r>
          </a:p>
        </p:txBody>
      </p:sp>
      <p:sp>
        <p:nvSpPr>
          <p:cNvPr id="4100" name="Rectangle 2"/>
          <p:cNvSpPr>
            <a:spLocks noGrp="1" noChangeArrowheads="1"/>
          </p:cNvSpPr>
          <p:nvPr>
            <p:ph type="title"/>
          </p:nvPr>
        </p:nvSpPr>
        <p:spPr/>
        <p:txBody>
          <a:bodyPr/>
          <a:lstStyle/>
          <a:p>
            <a:pPr eaLnBrk="1" hangingPunct="1"/>
            <a:r>
              <a:rPr lang="en-US" dirty="0" smtClean="0"/>
              <a:t>Three Project Alternatives for Final Consideration </a:t>
            </a:r>
          </a:p>
        </p:txBody>
      </p:sp>
      <p:sp>
        <p:nvSpPr>
          <p:cNvPr id="5125" name="Rectangle 3"/>
          <p:cNvSpPr>
            <a:spLocks noGrp="1" noChangeArrowheads="1"/>
          </p:cNvSpPr>
          <p:nvPr>
            <p:ph type="body" idx="1"/>
          </p:nvPr>
        </p:nvSpPr>
        <p:spPr>
          <a:xfrm>
            <a:off x="4896036" y="872716"/>
            <a:ext cx="3960440" cy="2160240"/>
          </a:xfrm>
          <a:ln w="38100">
            <a:solidFill>
              <a:srgbClr val="FF9900"/>
            </a:solidFill>
          </a:ln>
        </p:spPr>
        <p:txBody>
          <a:bodyPr/>
          <a:lstStyle/>
          <a:p>
            <a:pPr>
              <a:buNone/>
              <a:defRPr/>
            </a:pPr>
            <a:r>
              <a:rPr lang="en-US" sz="1400" b="0" u="sng" dirty="0" smtClean="0"/>
              <a:t>Option 1R: $</a:t>
            </a:r>
            <a:r>
              <a:rPr lang="en-US" sz="1400" b="0" u="sng" dirty="0" smtClean="0"/>
              <a:t>525 </a:t>
            </a:r>
            <a:r>
              <a:rPr lang="en-US" sz="1400" b="0" u="sng" dirty="0" smtClean="0"/>
              <a:t>million</a:t>
            </a:r>
          </a:p>
          <a:p>
            <a:pPr>
              <a:defRPr/>
            </a:pPr>
            <a:r>
              <a:rPr lang="en-US" sz="1400" b="0" dirty="0" smtClean="0"/>
              <a:t>Lobo-Rio Bravo-N. Edinburg </a:t>
            </a:r>
            <a:r>
              <a:rPr lang="en-US" sz="1400" b="0" dirty="0" smtClean="0"/>
              <a:t>163 mile </a:t>
            </a:r>
            <a:r>
              <a:rPr lang="en-US" sz="1400" b="0" dirty="0" smtClean="0"/>
              <a:t>single circuit 345 kV line with 50% series compensation</a:t>
            </a:r>
          </a:p>
          <a:p>
            <a:pPr>
              <a:defRPr/>
            </a:pPr>
            <a:r>
              <a:rPr lang="en-US" sz="1400" b="0" dirty="0" smtClean="0"/>
              <a:t>Energized reconductor of Lon Hill-N. Edinburg and Lon Hill-Rio Hondo 345 kV lines</a:t>
            </a:r>
          </a:p>
          <a:p>
            <a:pPr>
              <a:defRPr/>
            </a:pPr>
            <a:r>
              <a:rPr lang="en-US" sz="1400" b="0" dirty="0" smtClean="0"/>
              <a:t>Reconfigure N. Edinburg and Rio Hondo series capacitors</a:t>
            </a:r>
          </a:p>
        </p:txBody>
      </p:sp>
      <p:pic>
        <p:nvPicPr>
          <p:cNvPr id="6" name="Picture 5"/>
          <p:cNvPicPr/>
          <p:nvPr/>
        </p:nvPicPr>
        <p:blipFill>
          <a:blip r:embed="rId2" cstate="print"/>
          <a:srcRect/>
          <a:stretch>
            <a:fillRect/>
          </a:stretch>
        </p:blipFill>
        <p:spPr bwMode="auto">
          <a:xfrm>
            <a:off x="359532" y="1268760"/>
            <a:ext cx="4320480" cy="4608512"/>
          </a:xfrm>
          <a:prstGeom prst="rect">
            <a:avLst/>
          </a:prstGeom>
          <a:noFill/>
          <a:ln w="9525">
            <a:noFill/>
            <a:miter lim="800000"/>
            <a:headEnd/>
            <a:tailEnd/>
          </a:ln>
        </p:spPr>
      </p:pic>
      <p:cxnSp>
        <p:nvCxnSpPr>
          <p:cNvPr id="8" name="Straight Connector 7"/>
          <p:cNvCxnSpPr/>
          <p:nvPr/>
        </p:nvCxnSpPr>
        <p:spPr>
          <a:xfrm rot="5400000">
            <a:off x="773578" y="3338990"/>
            <a:ext cx="396044" cy="0"/>
          </a:xfrm>
          <a:prstGeom prst="line">
            <a:avLst/>
          </a:prstGeom>
          <a:ln w="381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971600" y="3537012"/>
            <a:ext cx="1584176" cy="1548172"/>
          </a:xfrm>
          <a:prstGeom prst="line">
            <a:avLst/>
          </a:prstGeom>
          <a:ln w="38100">
            <a:solidFill>
              <a:srgbClr val="FF9900"/>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3347864" y="3429000"/>
            <a:ext cx="1368152" cy="307777"/>
          </a:xfrm>
          <a:prstGeom prst="rect">
            <a:avLst/>
          </a:prstGeom>
          <a:solidFill>
            <a:schemeClr val="bg1"/>
          </a:solidFill>
        </p:spPr>
        <p:txBody>
          <a:bodyPr wrap="square" rtlCol="0">
            <a:spAutoFit/>
          </a:bodyPr>
          <a:lstStyle/>
          <a:p>
            <a:r>
              <a:rPr lang="en-US" sz="1400" b="1" dirty="0" smtClean="0">
                <a:solidFill>
                  <a:srgbClr val="FF9900"/>
                </a:solidFill>
              </a:rPr>
              <a:t>Reconductor</a:t>
            </a:r>
            <a:endParaRPr lang="en-US" b="1" dirty="0">
              <a:solidFill>
                <a:srgbClr val="FF9900"/>
              </a:solidFill>
            </a:endParaRPr>
          </a:p>
        </p:txBody>
      </p:sp>
      <p:cxnSp>
        <p:nvCxnSpPr>
          <p:cNvPr id="14" name="Straight Arrow Connector 13"/>
          <p:cNvCxnSpPr>
            <a:stCxn id="12" idx="1"/>
          </p:cNvCxnSpPr>
          <p:nvPr/>
        </p:nvCxnSpPr>
        <p:spPr>
          <a:xfrm rot="10800000" flipV="1">
            <a:off x="2735796" y="3582888"/>
            <a:ext cx="612068" cy="134143"/>
          </a:xfrm>
          <a:prstGeom prst="straightConnector1">
            <a:avLst/>
          </a:prstGeom>
          <a:ln w="38100">
            <a:solidFill>
              <a:srgbClr val="FF99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12" idx="1"/>
          </p:cNvCxnSpPr>
          <p:nvPr/>
        </p:nvCxnSpPr>
        <p:spPr>
          <a:xfrm rot="10800000" flipV="1">
            <a:off x="3167844" y="3582888"/>
            <a:ext cx="180020" cy="494183"/>
          </a:xfrm>
          <a:prstGeom prst="straightConnector1">
            <a:avLst/>
          </a:prstGeom>
          <a:ln w="38100">
            <a:solidFill>
              <a:srgbClr val="FF9900"/>
            </a:solidFill>
            <a:tailEnd type="arrow"/>
          </a:ln>
        </p:spPr>
        <p:style>
          <a:lnRef idx="1">
            <a:schemeClr val="accent1"/>
          </a:lnRef>
          <a:fillRef idx="0">
            <a:schemeClr val="accent1"/>
          </a:fillRef>
          <a:effectRef idx="0">
            <a:schemeClr val="accent1"/>
          </a:effectRef>
          <a:fontRef idx="minor">
            <a:schemeClr val="tx1"/>
          </a:fontRef>
        </p:style>
      </p:cxnSp>
      <p:sp>
        <p:nvSpPr>
          <p:cNvPr id="18" name="Rectangle 3"/>
          <p:cNvSpPr txBox="1">
            <a:spLocks noChangeArrowheads="1"/>
          </p:cNvSpPr>
          <p:nvPr/>
        </p:nvSpPr>
        <p:spPr bwMode="auto">
          <a:xfrm>
            <a:off x="4896036" y="3263044"/>
            <a:ext cx="3960440" cy="1030052"/>
          </a:xfrm>
          <a:prstGeom prst="rect">
            <a:avLst/>
          </a:prstGeom>
          <a:noFill/>
          <a:ln w="38100">
            <a:solidFill>
              <a:srgbClr val="0070C0"/>
            </a:solid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Tx/>
              <a:buSzTx/>
              <a:buFontTx/>
              <a:buNone/>
              <a:tabLst/>
              <a:defRPr/>
            </a:pPr>
            <a:r>
              <a:rPr kumimoji="0" lang="en-US" sz="1400" b="0" i="0" u="sng" strike="noStrike" kern="0" cap="none" spc="0" normalizeH="0" baseline="0" noProof="0" dirty="0" smtClean="0">
                <a:ln>
                  <a:noFill/>
                </a:ln>
                <a:solidFill>
                  <a:schemeClr val="tx1"/>
                </a:solidFill>
                <a:effectLst/>
                <a:uLnTx/>
                <a:uFillTx/>
                <a:latin typeface="+mn-lt"/>
                <a:ea typeface="+mn-ea"/>
                <a:cs typeface="+mn-cs"/>
              </a:rPr>
              <a:t>Option 5D: $508 million</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1400" b="0" i="0" u="none" strike="noStrike" kern="0" cap="none" spc="0" normalizeH="0" baseline="0" noProof="0" dirty="0" smtClean="0">
                <a:ln>
                  <a:noFill/>
                </a:ln>
                <a:solidFill>
                  <a:schemeClr val="tx1"/>
                </a:solidFill>
                <a:effectLst/>
                <a:uLnTx/>
                <a:uFillTx/>
                <a:latin typeface="+mn-lt"/>
                <a:ea typeface="+mn-ea"/>
                <a:cs typeface="+mn-cs"/>
              </a:rPr>
              <a:t>Pawnee-N.</a:t>
            </a:r>
            <a:r>
              <a:rPr kumimoji="0" lang="en-US" sz="1400" b="0" i="0" u="none" strike="noStrike" kern="0" cap="none" spc="0" normalizeH="0" noProof="0" dirty="0" smtClean="0">
                <a:ln>
                  <a:noFill/>
                </a:ln>
                <a:solidFill>
                  <a:schemeClr val="tx1"/>
                </a:solidFill>
                <a:effectLst/>
                <a:uLnTx/>
                <a:uFillTx/>
                <a:latin typeface="+mn-lt"/>
                <a:ea typeface="+mn-ea"/>
                <a:cs typeface="+mn-cs"/>
              </a:rPr>
              <a:t> Edinburg 200 mile double circuit 345 kV line with 50% series compensation on each circuit</a:t>
            </a:r>
            <a:endParaRPr kumimoji="0" lang="en-US" sz="1400" b="0" i="0" u="none" strike="noStrike" kern="0" cap="none" spc="0" normalizeH="0" baseline="0" noProof="0" dirty="0" smtClean="0">
              <a:ln>
                <a:noFill/>
              </a:ln>
              <a:solidFill>
                <a:schemeClr val="tx1"/>
              </a:solidFill>
              <a:effectLst/>
              <a:uLnTx/>
              <a:uFillTx/>
              <a:latin typeface="+mn-lt"/>
              <a:ea typeface="+mn-ea"/>
              <a:cs typeface="+mn-cs"/>
            </a:endParaRPr>
          </a:p>
        </p:txBody>
      </p:sp>
      <p:cxnSp>
        <p:nvCxnSpPr>
          <p:cNvPr id="19" name="Straight Connector 18"/>
          <p:cNvCxnSpPr/>
          <p:nvPr/>
        </p:nvCxnSpPr>
        <p:spPr>
          <a:xfrm rot="5400000">
            <a:off x="863587" y="3104964"/>
            <a:ext cx="3708412" cy="252028"/>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791579" y="3068960"/>
            <a:ext cx="3708412" cy="252028"/>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23" name="Rectangle 3"/>
          <p:cNvSpPr txBox="1">
            <a:spLocks noChangeArrowheads="1"/>
          </p:cNvSpPr>
          <p:nvPr/>
        </p:nvSpPr>
        <p:spPr bwMode="auto">
          <a:xfrm>
            <a:off x="4896036" y="4523184"/>
            <a:ext cx="3960440" cy="1498104"/>
          </a:xfrm>
          <a:prstGeom prst="rect">
            <a:avLst/>
          </a:prstGeom>
          <a:noFill/>
          <a:ln w="38100">
            <a:solidFill>
              <a:srgbClr val="00B050"/>
            </a:solid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Tx/>
              <a:buSzTx/>
              <a:buFontTx/>
              <a:buNone/>
              <a:tabLst/>
              <a:defRPr/>
            </a:pPr>
            <a:r>
              <a:rPr kumimoji="0" lang="en-US" sz="1400" b="0" i="0" u="sng" strike="noStrike" kern="0" cap="none" spc="0" normalizeH="0" baseline="0" noProof="0" dirty="0" smtClean="0">
                <a:ln>
                  <a:noFill/>
                </a:ln>
                <a:solidFill>
                  <a:schemeClr val="tx1"/>
                </a:solidFill>
                <a:effectLst/>
                <a:uLnTx/>
                <a:uFillTx/>
                <a:latin typeface="+mn-lt"/>
                <a:ea typeface="+mn-ea"/>
                <a:cs typeface="+mn-cs"/>
              </a:rPr>
              <a:t>Option 6: $659 million</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1400" b="0" i="0" u="none" strike="noStrike" kern="0" cap="none" spc="0" normalizeH="0" baseline="0" noProof="0" dirty="0" smtClean="0">
                <a:ln>
                  <a:noFill/>
                </a:ln>
                <a:solidFill>
                  <a:schemeClr val="tx1"/>
                </a:solidFill>
                <a:effectLst/>
                <a:uLnTx/>
                <a:uFillTx/>
                <a:latin typeface="+mn-lt"/>
                <a:ea typeface="+mn-ea"/>
                <a:cs typeface="+mn-cs"/>
              </a:rPr>
              <a:t>Pawnee-Loma Alta 220 mile 1000 MW classic HVDC</a:t>
            </a:r>
          </a:p>
          <a:p>
            <a:pPr marL="342900" indent="-342900" eaLnBrk="0" hangingPunct="0">
              <a:spcBef>
                <a:spcPct val="20000"/>
              </a:spcBef>
              <a:buFontTx/>
              <a:buChar char="•"/>
              <a:defRPr/>
            </a:pPr>
            <a:r>
              <a:rPr lang="en-US" sz="1400" kern="0" dirty="0" smtClean="0"/>
              <a:t>Loma Alta 345 kV bus with (2) 345/138 kV autotransformers</a:t>
            </a:r>
            <a:endParaRPr kumimoji="0" lang="en-US" sz="14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1400" b="0" i="0" u="none" strike="noStrike" kern="0" cap="none" spc="0" normalizeH="0" baseline="0" noProof="0" dirty="0" smtClean="0">
                <a:ln>
                  <a:noFill/>
                </a:ln>
                <a:solidFill>
                  <a:schemeClr val="tx1"/>
                </a:solidFill>
                <a:effectLst/>
                <a:uLnTx/>
                <a:uFillTx/>
                <a:latin typeface="+mn-lt"/>
                <a:ea typeface="+mn-ea"/>
                <a:cs typeface="+mn-cs"/>
              </a:rPr>
              <a:t>Loma Alta-La</a:t>
            </a:r>
            <a:r>
              <a:rPr kumimoji="0" lang="en-US" sz="1400" b="0" i="0" u="none" strike="noStrike" kern="0" cap="none" spc="0" normalizeH="0" noProof="0" dirty="0" smtClean="0">
                <a:ln>
                  <a:noFill/>
                </a:ln>
                <a:solidFill>
                  <a:schemeClr val="tx1"/>
                </a:solidFill>
                <a:effectLst/>
                <a:uLnTx/>
                <a:uFillTx/>
                <a:latin typeface="+mn-lt"/>
                <a:ea typeface="+mn-ea"/>
                <a:cs typeface="+mn-cs"/>
              </a:rPr>
              <a:t> Palma 14 mile 345 kV line</a:t>
            </a:r>
          </a:p>
        </p:txBody>
      </p:sp>
      <p:cxnSp>
        <p:nvCxnSpPr>
          <p:cNvPr id="24" name="Straight Connector 23"/>
          <p:cNvCxnSpPr/>
          <p:nvPr/>
        </p:nvCxnSpPr>
        <p:spPr>
          <a:xfrm rot="16200000" flipH="1">
            <a:off x="1061610" y="3158971"/>
            <a:ext cx="4320481" cy="684075"/>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3239852" y="5409220"/>
            <a:ext cx="324036" cy="288032"/>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5">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125">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12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12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12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3"/>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4"/>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5" grpId="0" uiExpand="1" build="p" animBg="1"/>
      <p:bldP spid="12" grpId="0" animBg="1"/>
      <p:bldP spid="18" grpId="0" animBg="1"/>
      <p:bldP spid="2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5"/>
          <p:cNvSpPr>
            <a:spLocks noGrp="1" noChangeArrowheads="1"/>
          </p:cNvSpPr>
          <p:nvPr>
            <p:ph type="ftr" sz="quarter" idx="11"/>
          </p:nvPr>
        </p:nvSpPr>
        <p:spPr>
          <a:noFill/>
        </p:spPr>
        <p:txBody>
          <a:bodyPr/>
          <a:lstStyle/>
          <a:p>
            <a:r>
              <a:rPr lang="en-US" dirty="0" smtClean="0"/>
              <a:t>TAC</a:t>
            </a:r>
          </a:p>
        </p:txBody>
      </p:sp>
      <p:sp>
        <p:nvSpPr>
          <p:cNvPr id="8195" name="Rectangle 4"/>
          <p:cNvSpPr>
            <a:spLocks noGrp="1" noChangeArrowheads="1"/>
          </p:cNvSpPr>
          <p:nvPr>
            <p:ph type="dt" sz="quarter" idx="12"/>
          </p:nvPr>
        </p:nvSpPr>
        <p:spPr>
          <a:noFill/>
        </p:spPr>
        <p:txBody>
          <a:bodyPr/>
          <a:lstStyle/>
          <a:p>
            <a:r>
              <a:rPr lang="en-US" dirty="0" smtClean="0"/>
              <a:t>September 1, 2011</a:t>
            </a:r>
          </a:p>
        </p:txBody>
      </p:sp>
      <p:sp>
        <p:nvSpPr>
          <p:cNvPr id="8196" name="Rectangle 2"/>
          <p:cNvSpPr>
            <a:spLocks noGrp="1" noChangeArrowheads="1"/>
          </p:cNvSpPr>
          <p:nvPr>
            <p:ph type="title" idx="4294967295"/>
          </p:nvPr>
        </p:nvSpPr>
        <p:spPr/>
        <p:txBody>
          <a:bodyPr/>
          <a:lstStyle/>
          <a:p>
            <a:pPr eaLnBrk="1" hangingPunct="1"/>
            <a:r>
              <a:rPr lang="en-US" dirty="0" smtClean="0"/>
              <a:t>2016 LRGV Load Serving Capability Results (</a:t>
            </a:r>
            <a:r>
              <a:rPr lang="en-US" dirty="0" smtClean="0"/>
              <a:t>G-1 + </a:t>
            </a:r>
            <a:r>
              <a:rPr lang="en-US" dirty="0" smtClean="0"/>
              <a:t>N-1)</a:t>
            </a:r>
          </a:p>
        </p:txBody>
      </p:sp>
      <p:pic>
        <p:nvPicPr>
          <p:cNvPr id="6" name="Picture 5"/>
          <p:cNvPicPr/>
          <p:nvPr/>
        </p:nvPicPr>
        <p:blipFill>
          <a:blip r:embed="rId2" cstate="print"/>
          <a:srcRect/>
          <a:stretch>
            <a:fillRect/>
          </a:stretch>
        </p:blipFill>
        <p:spPr bwMode="auto">
          <a:xfrm>
            <a:off x="287524" y="728700"/>
            <a:ext cx="8568952" cy="5508612"/>
          </a:xfrm>
          <a:prstGeom prst="rect">
            <a:avLst/>
          </a:prstGeom>
          <a:noFill/>
          <a:ln w="9525">
            <a:noFill/>
            <a:miter lim="800000"/>
            <a:headEnd/>
            <a:tailEnd/>
          </a:ln>
        </p:spPr>
      </p:pic>
      <p:sp>
        <p:nvSpPr>
          <p:cNvPr id="7" name="TextBox 6"/>
          <p:cNvSpPr txBox="1"/>
          <p:nvPr/>
        </p:nvSpPr>
        <p:spPr>
          <a:xfrm rot="16200000">
            <a:off x="-101007" y="2881427"/>
            <a:ext cx="611560" cy="338554"/>
          </a:xfrm>
          <a:prstGeom prst="rect">
            <a:avLst/>
          </a:prstGeom>
          <a:noFill/>
        </p:spPr>
        <p:txBody>
          <a:bodyPr wrap="square" rtlCol="0">
            <a:spAutoFit/>
          </a:bodyPr>
          <a:lstStyle/>
          <a:p>
            <a:r>
              <a:rPr lang="en-US" sz="1600" dirty="0" smtClean="0">
                <a:latin typeface="Calibri" pitchFamily="34" charset="0"/>
              </a:rPr>
              <a:t>MW</a:t>
            </a:r>
            <a:endParaRPr lang="en-US" sz="1600" dirty="0">
              <a:latin typeface="Calibri"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5"/>
          <p:cNvSpPr>
            <a:spLocks noGrp="1" noChangeArrowheads="1"/>
          </p:cNvSpPr>
          <p:nvPr>
            <p:ph type="ftr" sz="quarter" idx="11"/>
          </p:nvPr>
        </p:nvSpPr>
        <p:spPr>
          <a:noFill/>
        </p:spPr>
        <p:txBody>
          <a:bodyPr/>
          <a:lstStyle/>
          <a:p>
            <a:r>
              <a:rPr lang="en-US" dirty="0" smtClean="0"/>
              <a:t>TAC</a:t>
            </a:r>
          </a:p>
        </p:txBody>
      </p:sp>
      <p:sp>
        <p:nvSpPr>
          <p:cNvPr id="8195" name="Rectangle 4"/>
          <p:cNvSpPr>
            <a:spLocks noGrp="1" noChangeArrowheads="1"/>
          </p:cNvSpPr>
          <p:nvPr>
            <p:ph type="dt" sz="quarter" idx="12"/>
          </p:nvPr>
        </p:nvSpPr>
        <p:spPr>
          <a:noFill/>
        </p:spPr>
        <p:txBody>
          <a:bodyPr/>
          <a:lstStyle/>
          <a:p>
            <a:r>
              <a:rPr lang="en-US" dirty="0" smtClean="0"/>
              <a:t>September 1, 2011</a:t>
            </a:r>
          </a:p>
        </p:txBody>
      </p:sp>
      <p:sp>
        <p:nvSpPr>
          <p:cNvPr id="8196" name="Rectangle 2"/>
          <p:cNvSpPr>
            <a:spLocks noGrp="1" noChangeArrowheads="1"/>
          </p:cNvSpPr>
          <p:nvPr>
            <p:ph type="title" idx="4294967295"/>
          </p:nvPr>
        </p:nvSpPr>
        <p:spPr/>
        <p:txBody>
          <a:bodyPr/>
          <a:lstStyle/>
          <a:p>
            <a:pPr eaLnBrk="1" hangingPunct="1"/>
            <a:r>
              <a:rPr lang="en-US" dirty="0" smtClean="0"/>
              <a:t>2016 LRGV N-1-1 Load Serving Capability Results</a:t>
            </a:r>
          </a:p>
        </p:txBody>
      </p:sp>
      <p:pic>
        <p:nvPicPr>
          <p:cNvPr id="7" name="Picture 6"/>
          <p:cNvPicPr/>
          <p:nvPr/>
        </p:nvPicPr>
        <p:blipFill>
          <a:blip r:embed="rId2" cstate="print"/>
          <a:srcRect/>
          <a:stretch>
            <a:fillRect/>
          </a:stretch>
        </p:blipFill>
        <p:spPr bwMode="auto">
          <a:xfrm>
            <a:off x="287524" y="728700"/>
            <a:ext cx="8604956" cy="5510068"/>
          </a:xfrm>
          <a:prstGeom prst="rect">
            <a:avLst/>
          </a:prstGeom>
          <a:noFill/>
          <a:ln w="9525">
            <a:noFill/>
            <a:miter lim="800000"/>
            <a:headEnd/>
            <a:tailEnd/>
          </a:ln>
        </p:spPr>
      </p:pic>
      <p:sp>
        <p:nvSpPr>
          <p:cNvPr id="6" name="TextBox 5"/>
          <p:cNvSpPr txBox="1"/>
          <p:nvPr/>
        </p:nvSpPr>
        <p:spPr>
          <a:xfrm rot="16200000">
            <a:off x="-101007" y="2881427"/>
            <a:ext cx="611560" cy="338554"/>
          </a:xfrm>
          <a:prstGeom prst="rect">
            <a:avLst/>
          </a:prstGeom>
          <a:noFill/>
        </p:spPr>
        <p:txBody>
          <a:bodyPr wrap="square" rtlCol="0">
            <a:spAutoFit/>
          </a:bodyPr>
          <a:lstStyle/>
          <a:p>
            <a:r>
              <a:rPr lang="en-US" sz="1600" dirty="0" smtClean="0">
                <a:latin typeface="Calibri" pitchFamily="34" charset="0"/>
              </a:rPr>
              <a:t>MW</a:t>
            </a:r>
            <a:endParaRPr lang="en-US" sz="1600" dirty="0">
              <a:latin typeface="Calibri"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5"/>
          <p:cNvSpPr>
            <a:spLocks noGrp="1" noChangeArrowheads="1"/>
          </p:cNvSpPr>
          <p:nvPr>
            <p:ph type="ftr" sz="quarter" idx="11"/>
          </p:nvPr>
        </p:nvSpPr>
        <p:spPr>
          <a:noFill/>
        </p:spPr>
        <p:txBody>
          <a:bodyPr/>
          <a:lstStyle/>
          <a:p>
            <a:r>
              <a:rPr lang="en-US" dirty="0" smtClean="0"/>
              <a:t>TAC</a:t>
            </a:r>
          </a:p>
        </p:txBody>
      </p:sp>
      <p:sp>
        <p:nvSpPr>
          <p:cNvPr id="8195" name="Rectangle 4"/>
          <p:cNvSpPr>
            <a:spLocks noGrp="1" noChangeArrowheads="1"/>
          </p:cNvSpPr>
          <p:nvPr>
            <p:ph type="dt" sz="quarter" idx="12"/>
          </p:nvPr>
        </p:nvSpPr>
        <p:spPr>
          <a:noFill/>
        </p:spPr>
        <p:txBody>
          <a:bodyPr/>
          <a:lstStyle/>
          <a:p>
            <a:r>
              <a:rPr lang="en-US" dirty="0" smtClean="0"/>
              <a:t>September 1, 2011</a:t>
            </a:r>
          </a:p>
        </p:txBody>
      </p:sp>
      <p:sp>
        <p:nvSpPr>
          <p:cNvPr id="8196" name="Rectangle 2"/>
          <p:cNvSpPr>
            <a:spLocks noGrp="1" noChangeArrowheads="1"/>
          </p:cNvSpPr>
          <p:nvPr>
            <p:ph type="title" idx="4294967295"/>
          </p:nvPr>
        </p:nvSpPr>
        <p:spPr/>
        <p:txBody>
          <a:bodyPr/>
          <a:lstStyle/>
          <a:p>
            <a:pPr eaLnBrk="1" hangingPunct="1"/>
            <a:r>
              <a:rPr lang="en-US" dirty="0" smtClean="0"/>
              <a:t>2020 LRGV Load Serving Capability Results (</a:t>
            </a:r>
            <a:r>
              <a:rPr lang="en-US" dirty="0" smtClean="0"/>
              <a:t>G-1 + </a:t>
            </a:r>
            <a:r>
              <a:rPr lang="en-US" dirty="0" smtClean="0"/>
              <a:t>N-1)</a:t>
            </a:r>
          </a:p>
        </p:txBody>
      </p:sp>
      <p:sp>
        <p:nvSpPr>
          <p:cNvPr id="8" name="TextBox 7"/>
          <p:cNvSpPr txBox="1"/>
          <p:nvPr/>
        </p:nvSpPr>
        <p:spPr>
          <a:xfrm rot="16200000">
            <a:off x="-58906" y="2881427"/>
            <a:ext cx="611560" cy="338554"/>
          </a:xfrm>
          <a:prstGeom prst="rect">
            <a:avLst/>
          </a:prstGeom>
          <a:noFill/>
        </p:spPr>
        <p:txBody>
          <a:bodyPr wrap="square" rtlCol="0">
            <a:spAutoFit/>
          </a:bodyPr>
          <a:lstStyle/>
          <a:p>
            <a:r>
              <a:rPr lang="en-US" sz="1600" dirty="0" smtClean="0">
                <a:latin typeface="Calibri" pitchFamily="34" charset="0"/>
              </a:rPr>
              <a:t>MW</a:t>
            </a:r>
            <a:endParaRPr lang="en-US" sz="1600" dirty="0">
              <a:latin typeface="Calibri" pitchFamily="34" charset="0"/>
            </a:endParaRPr>
          </a:p>
        </p:txBody>
      </p:sp>
      <p:pic>
        <p:nvPicPr>
          <p:cNvPr id="9" name="Picture 8"/>
          <p:cNvPicPr/>
          <p:nvPr/>
        </p:nvPicPr>
        <p:blipFill>
          <a:blip r:embed="rId2" cstate="print"/>
          <a:srcRect b="17827"/>
          <a:stretch>
            <a:fillRect/>
          </a:stretch>
        </p:blipFill>
        <p:spPr bwMode="auto">
          <a:xfrm>
            <a:off x="323528" y="728700"/>
            <a:ext cx="8568952" cy="5510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71" name="Rectangle 5"/>
          <p:cNvSpPr>
            <a:spLocks noGrp="1" noChangeArrowheads="1"/>
          </p:cNvSpPr>
          <p:nvPr>
            <p:ph type="ftr" sz="quarter" idx="11"/>
          </p:nvPr>
        </p:nvSpPr>
        <p:spPr>
          <a:noFill/>
        </p:spPr>
        <p:txBody>
          <a:bodyPr/>
          <a:lstStyle/>
          <a:p>
            <a:r>
              <a:rPr lang="en-US" dirty="0" smtClean="0"/>
              <a:t>TAC</a:t>
            </a:r>
          </a:p>
        </p:txBody>
      </p:sp>
      <p:sp>
        <p:nvSpPr>
          <p:cNvPr id="9272" name="Rectangle 4"/>
          <p:cNvSpPr>
            <a:spLocks noGrp="1" noChangeArrowheads="1"/>
          </p:cNvSpPr>
          <p:nvPr>
            <p:ph type="dt" sz="quarter" idx="12"/>
          </p:nvPr>
        </p:nvSpPr>
        <p:spPr>
          <a:noFill/>
        </p:spPr>
        <p:txBody>
          <a:bodyPr/>
          <a:lstStyle/>
          <a:p>
            <a:r>
              <a:rPr lang="en-US" dirty="0" smtClean="0"/>
              <a:t>September 1, 2011</a:t>
            </a:r>
          </a:p>
        </p:txBody>
      </p:sp>
      <p:sp>
        <p:nvSpPr>
          <p:cNvPr id="9273" name="Rectangle 2"/>
          <p:cNvSpPr>
            <a:spLocks noGrp="1" noChangeArrowheads="1"/>
          </p:cNvSpPr>
          <p:nvPr>
            <p:ph type="title" idx="4294967295"/>
          </p:nvPr>
        </p:nvSpPr>
        <p:spPr/>
        <p:txBody>
          <a:bodyPr/>
          <a:lstStyle/>
          <a:p>
            <a:pPr eaLnBrk="1" hangingPunct="1"/>
            <a:r>
              <a:rPr lang="en-US" dirty="0" smtClean="0"/>
              <a:t>ERCOT Independent Review Results</a:t>
            </a:r>
          </a:p>
        </p:txBody>
      </p:sp>
      <p:graphicFrame>
        <p:nvGraphicFramePr>
          <p:cNvPr id="14" name="Table 13"/>
          <p:cNvGraphicFramePr>
            <a:graphicFrameLocks noGrp="1"/>
          </p:cNvGraphicFramePr>
          <p:nvPr/>
        </p:nvGraphicFramePr>
        <p:xfrm>
          <a:off x="611558" y="620688"/>
          <a:ext cx="7992890" cy="5622534"/>
        </p:xfrm>
        <a:graphic>
          <a:graphicData uri="http://schemas.openxmlformats.org/drawingml/2006/table">
            <a:tbl>
              <a:tblPr/>
              <a:tblGrid>
                <a:gridCol w="2808314"/>
                <a:gridCol w="1728192"/>
                <a:gridCol w="1728192"/>
                <a:gridCol w="1728192"/>
              </a:tblGrid>
              <a:tr h="447812">
                <a:tc>
                  <a:txBody>
                    <a:bodyPr/>
                    <a:lstStyle/>
                    <a:p>
                      <a:pPr marL="0" marR="0" algn="ctr">
                        <a:spcBef>
                          <a:spcPts val="0"/>
                        </a:spcBef>
                        <a:spcAft>
                          <a:spcPts val="0"/>
                        </a:spcAft>
                      </a:pPr>
                      <a:r>
                        <a:rPr lang="en-US" sz="1200" dirty="0">
                          <a:solidFill>
                            <a:srgbClr val="000000"/>
                          </a:solidFill>
                          <a:latin typeface="Calibri"/>
                          <a:ea typeface="Times New Roman"/>
                          <a:cs typeface="Times New Roman"/>
                        </a:rPr>
                        <a:t> </a:t>
                      </a:r>
                      <a:endParaRPr lang="en-US" sz="1200" dirty="0">
                        <a:latin typeface="Times New Roman"/>
                        <a:ea typeface="Times New Roman"/>
                        <a:cs typeface="Times New Roman"/>
                      </a:endParaRPr>
                    </a:p>
                  </a:txBody>
                  <a:tcPr marL="41387" marR="413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a:spcBef>
                          <a:spcPts val="0"/>
                        </a:spcBef>
                        <a:spcAft>
                          <a:spcPts val="0"/>
                        </a:spcAft>
                      </a:pPr>
                      <a:r>
                        <a:rPr lang="en-US" sz="1200" b="1" dirty="0">
                          <a:solidFill>
                            <a:srgbClr val="000000"/>
                          </a:solidFill>
                          <a:latin typeface="Calibri"/>
                          <a:ea typeface="Times New Roman"/>
                          <a:cs typeface="Times New Roman"/>
                        </a:rPr>
                        <a:t>Option </a:t>
                      </a:r>
                      <a:r>
                        <a:rPr lang="en-US" sz="1200" b="1" dirty="0" smtClean="0">
                          <a:solidFill>
                            <a:srgbClr val="000000"/>
                          </a:solidFill>
                          <a:latin typeface="Calibri"/>
                          <a:ea typeface="Times New Roman"/>
                          <a:cs typeface="Times New Roman"/>
                        </a:rPr>
                        <a:t>1R</a:t>
                      </a:r>
                      <a:endParaRPr lang="en-US" sz="1200" dirty="0">
                        <a:latin typeface="Times New Roman"/>
                        <a:ea typeface="Times New Roman"/>
                        <a:cs typeface="Times New Roman"/>
                      </a:endParaRPr>
                    </a:p>
                  </a:txBody>
                  <a:tcPr marL="41387" marR="413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a:spcBef>
                          <a:spcPts val="0"/>
                        </a:spcBef>
                        <a:spcAft>
                          <a:spcPts val="0"/>
                        </a:spcAft>
                      </a:pPr>
                      <a:r>
                        <a:rPr lang="en-US" sz="1200" b="1" dirty="0">
                          <a:solidFill>
                            <a:srgbClr val="000000"/>
                          </a:solidFill>
                          <a:latin typeface="Calibri"/>
                          <a:ea typeface="Times New Roman"/>
                          <a:cs typeface="Times New Roman"/>
                        </a:rPr>
                        <a:t>Option 5D</a:t>
                      </a:r>
                      <a:endParaRPr lang="en-US" sz="1200" dirty="0">
                        <a:latin typeface="Times New Roman"/>
                        <a:ea typeface="Times New Roman"/>
                        <a:cs typeface="Times New Roman"/>
                      </a:endParaRPr>
                    </a:p>
                  </a:txBody>
                  <a:tcPr marL="41387" marR="413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a:spcBef>
                          <a:spcPts val="0"/>
                        </a:spcBef>
                        <a:spcAft>
                          <a:spcPts val="0"/>
                        </a:spcAft>
                      </a:pPr>
                      <a:r>
                        <a:rPr lang="en-US" sz="1200" b="1" dirty="0">
                          <a:solidFill>
                            <a:srgbClr val="000000"/>
                          </a:solidFill>
                          <a:latin typeface="Calibri"/>
                          <a:ea typeface="Times New Roman"/>
                          <a:cs typeface="Times New Roman"/>
                        </a:rPr>
                        <a:t>Option 6</a:t>
                      </a:r>
                      <a:endParaRPr lang="en-US" sz="1200" dirty="0">
                        <a:latin typeface="Times New Roman"/>
                        <a:ea typeface="Times New Roman"/>
                        <a:cs typeface="Times New Roman"/>
                      </a:endParaRPr>
                    </a:p>
                  </a:txBody>
                  <a:tcPr marL="41387" marR="413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169893">
                <a:tc>
                  <a:txBody>
                    <a:bodyPr/>
                    <a:lstStyle/>
                    <a:p>
                      <a:pPr marL="0" marR="0" algn="ctr">
                        <a:spcBef>
                          <a:spcPts val="0"/>
                        </a:spcBef>
                        <a:spcAft>
                          <a:spcPts val="0"/>
                        </a:spcAft>
                      </a:pPr>
                      <a:r>
                        <a:rPr lang="en-US" sz="1200" b="1" dirty="0">
                          <a:solidFill>
                            <a:srgbClr val="000000"/>
                          </a:solidFill>
                          <a:latin typeface="Calibri"/>
                          <a:ea typeface="Times New Roman"/>
                          <a:cs typeface="Times New Roman"/>
                        </a:rPr>
                        <a:t>Project cost in 2016</a:t>
                      </a:r>
                      <a:endParaRPr lang="en-US" sz="1200" dirty="0">
                        <a:latin typeface="Times New Roman"/>
                        <a:ea typeface="Times New Roman"/>
                        <a:cs typeface="Times New Roman"/>
                      </a:endParaRPr>
                    </a:p>
                  </a:txBody>
                  <a:tcPr marL="41387" marR="413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a:spcBef>
                          <a:spcPts val="0"/>
                        </a:spcBef>
                        <a:spcAft>
                          <a:spcPts val="0"/>
                        </a:spcAft>
                      </a:pPr>
                      <a:r>
                        <a:rPr lang="en-US" sz="1200" dirty="0">
                          <a:solidFill>
                            <a:srgbClr val="000000"/>
                          </a:solidFill>
                          <a:latin typeface="Calibri"/>
                          <a:ea typeface="Times New Roman"/>
                          <a:cs typeface="Times New Roman"/>
                        </a:rPr>
                        <a:t>$ </a:t>
                      </a:r>
                      <a:r>
                        <a:rPr lang="en-US" sz="1200" dirty="0" smtClean="0">
                          <a:solidFill>
                            <a:srgbClr val="000000"/>
                          </a:solidFill>
                          <a:latin typeface="Calibri"/>
                          <a:ea typeface="Times New Roman"/>
                          <a:cs typeface="Times New Roman"/>
                        </a:rPr>
                        <a:t>525 million</a:t>
                      </a:r>
                      <a:endParaRPr lang="en-US" sz="1200" dirty="0">
                        <a:latin typeface="Times New Roman"/>
                        <a:ea typeface="Times New Roman"/>
                        <a:cs typeface="Times New Roman"/>
                      </a:endParaRPr>
                    </a:p>
                  </a:txBody>
                  <a:tcPr marL="41387" marR="413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solidFill>
                            <a:srgbClr val="000000"/>
                          </a:solidFill>
                          <a:latin typeface="Calibri"/>
                          <a:ea typeface="Times New Roman"/>
                          <a:cs typeface="Times New Roman"/>
                        </a:rPr>
                        <a:t>$ 508 million </a:t>
                      </a:r>
                      <a:endParaRPr lang="en-US" sz="1200" dirty="0">
                        <a:latin typeface="Times New Roman"/>
                        <a:ea typeface="Times New Roman"/>
                        <a:cs typeface="Times New Roman"/>
                      </a:endParaRPr>
                    </a:p>
                  </a:txBody>
                  <a:tcPr marL="41387" marR="413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solidFill>
                            <a:srgbClr val="000000"/>
                          </a:solidFill>
                          <a:latin typeface="Calibri"/>
                          <a:ea typeface="Times New Roman"/>
                          <a:cs typeface="Times New Roman"/>
                        </a:rPr>
                        <a:t>$ 659 million</a:t>
                      </a:r>
                      <a:endParaRPr lang="en-US" sz="1200" dirty="0">
                        <a:latin typeface="Times New Roman"/>
                        <a:ea typeface="Times New Roman"/>
                        <a:cs typeface="Times New Roman"/>
                      </a:endParaRPr>
                    </a:p>
                  </a:txBody>
                  <a:tcPr marL="41387" marR="413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9787">
                <a:tc>
                  <a:txBody>
                    <a:bodyPr/>
                    <a:lstStyle/>
                    <a:p>
                      <a:pPr marL="0" marR="0" algn="ctr">
                        <a:spcBef>
                          <a:spcPts val="0"/>
                        </a:spcBef>
                        <a:spcAft>
                          <a:spcPts val="0"/>
                        </a:spcAft>
                      </a:pPr>
                      <a:r>
                        <a:rPr lang="en-US" sz="1200" b="1" dirty="0">
                          <a:solidFill>
                            <a:srgbClr val="000000"/>
                          </a:solidFill>
                          <a:latin typeface="Calibri"/>
                          <a:ea typeface="Times New Roman"/>
                          <a:cs typeface="Times New Roman"/>
                        </a:rPr>
                        <a:t>2016 </a:t>
                      </a:r>
                      <a:r>
                        <a:rPr lang="en-US" sz="1200" b="1" dirty="0" smtClean="0">
                          <a:solidFill>
                            <a:srgbClr val="000000"/>
                          </a:solidFill>
                          <a:latin typeface="Calibri"/>
                          <a:ea typeface="Times New Roman"/>
                          <a:cs typeface="Times New Roman"/>
                        </a:rPr>
                        <a:t>load </a:t>
                      </a:r>
                      <a:r>
                        <a:rPr lang="en-US" sz="1200" b="1" dirty="0">
                          <a:solidFill>
                            <a:srgbClr val="000000"/>
                          </a:solidFill>
                          <a:latin typeface="Calibri"/>
                          <a:ea typeface="Times New Roman"/>
                          <a:cs typeface="Times New Roman"/>
                        </a:rPr>
                        <a:t>serving capability (MW)</a:t>
                      </a:r>
                      <a:endParaRPr lang="en-US" sz="1200" dirty="0">
                        <a:latin typeface="Times New Roman"/>
                        <a:ea typeface="Times New Roman"/>
                        <a:cs typeface="Times New Roman"/>
                      </a:endParaRPr>
                    </a:p>
                  </a:txBody>
                  <a:tcPr marL="41387" marR="413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a:spcBef>
                          <a:spcPts val="0"/>
                        </a:spcBef>
                        <a:spcAft>
                          <a:spcPts val="0"/>
                        </a:spcAft>
                      </a:pPr>
                      <a:r>
                        <a:rPr lang="en-US" sz="1200" dirty="0" smtClean="0">
                          <a:solidFill>
                            <a:srgbClr val="000000"/>
                          </a:solidFill>
                          <a:latin typeface="Calibri"/>
                          <a:ea typeface="Times New Roman"/>
                          <a:cs typeface="Times New Roman"/>
                        </a:rPr>
                        <a:t>2949</a:t>
                      </a:r>
                      <a:endParaRPr lang="en-US" sz="1200" dirty="0">
                        <a:latin typeface="Times New Roman"/>
                        <a:ea typeface="Times New Roman"/>
                        <a:cs typeface="Times New Roman"/>
                      </a:endParaRPr>
                    </a:p>
                  </a:txBody>
                  <a:tcPr marL="41387" marR="413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solidFill>
                            <a:srgbClr val="000000"/>
                          </a:solidFill>
                          <a:latin typeface="Calibri"/>
                          <a:ea typeface="Times New Roman"/>
                          <a:cs typeface="Times New Roman"/>
                        </a:rPr>
                        <a:t>3205</a:t>
                      </a:r>
                      <a:endParaRPr lang="en-US" sz="1200" dirty="0">
                        <a:latin typeface="Times New Roman"/>
                        <a:ea typeface="Times New Roman"/>
                        <a:cs typeface="Times New Roman"/>
                      </a:endParaRPr>
                    </a:p>
                  </a:txBody>
                  <a:tcPr marL="41387" marR="413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solidFill>
                            <a:srgbClr val="000000"/>
                          </a:solidFill>
                          <a:latin typeface="Calibri"/>
                          <a:ea typeface="Times New Roman"/>
                          <a:cs typeface="Times New Roman"/>
                        </a:rPr>
                        <a:t>3265</a:t>
                      </a:r>
                      <a:endParaRPr lang="en-US" sz="1200" dirty="0">
                        <a:latin typeface="Times New Roman"/>
                        <a:ea typeface="Times New Roman"/>
                        <a:cs typeface="Times New Roman"/>
                      </a:endParaRPr>
                    </a:p>
                  </a:txBody>
                  <a:tcPr marL="41387" marR="413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9680">
                <a:tc>
                  <a:txBody>
                    <a:bodyPr/>
                    <a:lstStyle/>
                    <a:p>
                      <a:pPr marL="0" marR="0" algn="ctr">
                        <a:spcBef>
                          <a:spcPts val="0"/>
                        </a:spcBef>
                        <a:spcAft>
                          <a:spcPts val="0"/>
                        </a:spcAft>
                      </a:pPr>
                      <a:r>
                        <a:rPr lang="en-US" sz="1200" b="1" dirty="0">
                          <a:solidFill>
                            <a:srgbClr val="000000"/>
                          </a:solidFill>
                          <a:latin typeface="Calibri"/>
                          <a:ea typeface="Times New Roman"/>
                          <a:cs typeface="Times New Roman"/>
                        </a:rPr>
                        <a:t>2016 N-1-1 (Maintenance outages) </a:t>
                      </a:r>
                      <a:r>
                        <a:rPr lang="en-US" sz="1200" b="1" dirty="0" smtClean="0">
                          <a:solidFill>
                            <a:srgbClr val="000000"/>
                          </a:solidFill>
                          <a:latin typeface="Calibri"/>
                          <a:ea typeface="Times New Roman"/>
                          <a:cs typeface="Times New Roman"/>
                        </a:rPr>
                        <a:t>load </a:t>
                      </a:r>
                      <a:r>
                        <a:rPr lang="en-US" sz="1200" b="1" dirty="0">
                          <a:solidFill>
                            <a:srgbClr val="000000"/>
                          </a:solidFill>
                          <a:latin typeface="Calibri"/>
                          <a:ea typeface="Times New Roman"/>
                          <a:cs typeface="Times New Roman"/>
                        </a:rPr>
                        <a:t>serving capability</a:t>
                      </a:r>
                      <a:endParaRPr lang="en-US" sz="1200" dirty="0">
                        <a:latin typeface="Times New Roman"/>
                        <a:ea typeface="Times New Roman"/>
                        <a:cs typeface="Times New Roman"/>
                      </a:endParaRPr>
                    </a:p>
                  </a:txBody>
                  <a:tcPr marL="41387" marR="413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a:spcBef>
                          <a:spcPts val="0"/>
                        </a:spcBef>
                        <a:spcAft>
                          <a:spcPts val="0"/>
                        </a:spcAft>
                      </a:pPr>
                      <a:r>
                        <a:rPr lang="en-US" sz="1200" dirty="0" smtClean="0">
                          <a:solidFill>
                            <a:srgbClr val="000000"/>
                          </a:solidFill>
                          <a:latin typeface="Calibri"/>
                          <a:ea typeface="Times New Roman"/>
                          <a:cs typeface="Times New Roman"/>
                        </a:rPr>
                        <a:t>2826</a:t>
                      </a:r>
                      <a:endParaRPr lang="en-US" sz="1200" dirty="0">
                        <a:latin typeface="Times New Roman"/>
                        <a:ea typeface="Times New Roman"/>
                        <a:cs typeface="Times New Roman"/>
                      </a:endParaRPr>
                    </a:p>
                  </a:txBody>
                  <a:tcPr marL="41387" marR="413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solidFill>
                            <a:srgbClr val="000000"/>
                          </a:solidFill>
                          <a:latin typeface="Calibri"/>
                          <a:ea typeface="Times New Roman"/>
                          <a:cs typeface="Times New Roman"/>
                        </a:rPr>
                        <a:t>3065</a:t>
                      </a:r>
                      <a:endParaRPr lang="en-US" sz="1200" dirty="0">
                        <a:latin typeface="Times New Roman"/>
                        <a:ea typeface="Times New Roman"/>
                        <a:cs typeface="Times New Roman"/>
                      </a:endParaRPr>
                    </a:p>
                  </a:txBody>
                  <a:tcPr marL="41387" marR="413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solidFill>
                            <a:srgbClr val="000000"/>
                          </a:solidFill>
                          <a:latin typeface="Calibri"/>
                          <a:ea typeface="Times New Roman"/>
                          <a:cs typeface="Times New Roman"/>
                        </a:rPr>
                        <a:t>3065</a:t>
                      </a:r>
                      <a:endParaRPr lang="en-US" sz="1200" dirty="0">
                        <a:latin typeface="Times New Roman"/>
                        <a:ea typeface="Times New Roman"/>
                        <a:cs typeface="Times New Roman"/>
                      </a:endParaRPr>
                    </a:p>
                  </a:txBody>
                  <a:tcPr marL="41387" marR="413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49467">
                <a:tc>
                  <a:txBody>
                    <a:bodyPr/>
                    <a:lstStyle/>
                    <a:p>
                      <a:pPr marL="0" marR="0" algn="ctr">
                        <a:spcBef>
                          <a:spcPts val="0"/>
                        </a:spcBef>
                        <a:spcAft>
                          <a:spcPts val="0"/>
                        </a:spcAft>
                      </a:pPr>
                      <a:r>
                        <a:rPr lang="en-US" sz="1200" b="1" dirty="0">
                          <a:solidFill>
                            <a:srgbClr val="000000"/>
                          </a:solidFill>
                          <a:latin typeface="Calibri"/>
                          <a:ea typeface="Times New Roman"/>
                          <a:cs typeface="Times New Roman"/>
                        </a:rPr>
                        <a:t>Additional system upgrades needed in 2016</a:t>
                      </a:r>
                      <a:endParaRPr lang="en-US" sz="1200" dirty="0">
                        <a:latin typeface="Times New Roman"/>
                        <a:ea typeface="Times New Roman"/>
                        <a:cs typeface="Times New Roman"/>
                      </a:endParaRPr>
                    </a:p>
                  </a:txBody>
                  <a:tcPr marL="41387" marR="413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a:spcBef>
                          <a:spcPts val="0"/>
                        </a:spcBef>
                        <a:spcAft>
                          <a:spcPts val="0"/>
                        </a:spcAft>
                      </a:pPr>
                      <a:r>
                        <a:rPr lang="en-US" sz="1200" dirty="0">
                          <a:solidFill>
                            <a:srgbClr val="000000"/>
                          </a:solidFill>
                          <a:latin typeface="Calibri"/>
                          <a:ea typeface="Times New Roman"/>
                          <a:cs typeface="Times New Roman"/>
                        </a:rPr>
                        <a:t>Raymondville-Harlingen Switch 69 kV (18.1 miles)</a:t>
                      </a:r>
                      <a:endParaRPr lang="en-US" sz="1200" dirty="0">
                        <a:latin typeface="Times New Roman"/>
                        <a:ea typeface="Times New Roman"/>
                        <a:cs typeface="Times New Roman"/>
                      </a:endParaRPr>
                    </a:p>
                  </a:txBody>
                  <a:tcPr marL="41387" marR="413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solidFill>
                            <a:srgbClr val="000000"/>
                          </a:solidFill>
                          <a:latin typeface="Calibri"/>
                          <a:ea typeface="Times New Roman"/>
                          <a:cs typeface="Times New Roman"/>
                        </a:rPr>
                        <a:t>Lon Hill-Smith-Edroy 69 kV (11.6 miles) and Raymondville-Harlingen Switch 69 kV (18.1 miles)</a:t>
                      </a:r>
                      <a:endParaRPr lang="en-US" sz="1200" dirty="0">
                        <a:latin typeface="Times New Roman"/>
                        <a:ea typeface="Times New Roman"/>
                        <a:cs typeface="Times New Roman"/>
                      </a:endParaRPr>
                    </a:p>
                  </a:txBody>
                  <a:tcPr marL="41387" marR="413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solidFill>
                            <a:srgbClr val="000000"/>
                          </a:solidFill>
                          <a:latin typeface="Calibri"/>
                          <a:ea typeface="Times New Roman"/>
                          <a:cs typeface="Times New Roman"/>
                        </a:rPr>
                        <a:t>Lon Hill-Smith-Edroy-Mathis 69 kV (25.4 miles) and Loma Alta-South Carbide 138 kV (1.1 miles)</a:t>
                      </a:r>
                      <a:endParaRPr lang="en-US" sz="1200" dirty="0">
                        <a:latin typeface="Times New Roman"/>
                        <a:ea typeface="Times New Roman"/>
                        <a:cs typeface="Times New Roman"/>
                      </a:endParaRPr>
                    </a:p>
                  </a:txBody>
                  <a:tcPr marL="41387" marR="413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9680">
                <a:tc>
                  <a:txBody>
                    <a:bodyPr/>
                    <a:lstStyle/>
                    <a:p>
                      <a:pPr marL="0" marR="0" algn="ctr">
                        <a:spcBef>
                          <a:spcPts val="0"/>
                        </a:spcBef>
                        <a:spcAft>
                          <a:spcPts val="0"/>
                        </a:spcAft>
                      </a:pPr>
                      <a:r>
                        <a:rPr lang="en-US" sz="1200" b="1" dirty="0">
                          <a:solidFill>
                            <a:srgbClr val="000000"/>
                          </a:solidFill>
                          <a:latin typeface="Calibri"/>
                          <a:ea typeface="Times New Roman"/>
                          <a:cs typeface="Times New Roman"/>
                        </a:rPr>
                        <a:t>2020 </a:t>
                      </a:r>
                      <a:r>
                        <a:rPr lang="en-US" sz="1200" b="1" dirty="0" smtClean="0">
                          <a:solidFill>
                            <a:srgbClr val="000000"/>
                          </a:solidFill>
                          <a:latin typeface="Calibri"/>
                          <a:ea typeface="Times New Roman"/>
                          <a:cs typeface="Times New Roman"/>
                        </a:rPr>
                        <a:t>load </a:t>
                      </a:r>
                      <a:r>
                        <a:rPr lang="en-US" sz="1200" b="1" dirty="0">
                          <a:solidFill>
                            <a:srgbClr val="000000"/>
                          </a:solidFill>
                          <a:latin typeface="Calibri"/>
                          <a:ea typeface="Times New Roman"/>
                          <a:cs typeface="Times New Roman"/>
                        </a:rPr>
                        <a:t>serving </a:t>
                      </a:r>
                      <a:r>
                        <a:rPr lang="en-US" sz="1200" b="1" dirty="0" smtClean="0">
                          <a:solidFill>
                            <a:srgbClr val="000000"/>
                          </a:solidFill>
                          <a:latin typeface="Calibri"/>
                          <a:ea typeface="Times New Roman"/>
                          <a:cs typeface="Times New Roman"/>
                        </a:rPr>
                        <a:t>capability (MW</a:t>
                      </a:r>
                      <a:r>
                        <a:rPr lang="en-US" sz="1200" b="1" dirty="0">
                          <a:solidFill>
                            <a:srgbClr val="000000"/>
                          </a:solidFill>
                          <a:latin typeface="Calibri"/>
                          <a:ea typeface="Times New Roman"/>
                          <a:cs typeface="Times New Roman"/>
                        </a:rPr>
                        <a:t>)</a:t>
                      </a:r>
                      <a:endParaRPr lang="en-US" sz="1200" dirty="0">
                        <a:latin typeface="Times New Roman"/>
                        <a:ea typeface="Times New Roman"/>
                        <a:cs typeface="Times New Roman"/>
                      </a:endParaRPr>
                    </a:p>
                  </a:txBody>
                  <a:tcPr marL="41387" marR="413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a:spcBef>
                          <a:spcPts val="0"/>
                        </a:spcBef>
                        <a:spcAft>
                          <a:spcPts val="0"/>
                        </a:spcAft>
                      </a:pPr>
                      <a:r>
                        <a:rPr lang="en-US" sz="1200" dirty="0" smtClean="0">
                          <a:solidFill>
                            <a:srgbClr val="000000"/>
                          </a:solidFill>
                          <a:latin typeface="Calibri"/>
                          <a:ea typeface="Times New Roman"/>
                          <a:cs typeface="Times New Roman"/>
                        </a:rPr>
                        <a:t>3095</a:t>
                      </a:r>
                      <a:endParaRPr lang="en-US" sz="1200" dirty="0">
                        <a:latin typeface="Times New Roman"/>
                        <a:ea typeface="Times New Roman"/>
                        <a:cs typeface="Times New Roman"/>
                      </a:endParaRPr>
                    </a:p>
                  </a:txBody>
                  <a:tcPr marL="41387" marR="413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smtClean="0">
                          <a:solidFill>
                            <a:srgbClr val="000000"/>
                          </a:solidFill>
                          <a:latin typeface="Calibri"/>
                          <a:ea typeface="Times New Roman"/>
                          <a:cs typeface="Times New Roman"/>
                        </a:rPr>
                        <a:t>3160</a:t>
                      </a:r>
                      <a:endParaRPr lang="en-US" sz="1200" dirty="0">
                        <a:latin typeface="Times New Roman"/>
                        <a:ea typeface="Times New Roman"/>
                        <a:cs typeface="Times New Roman"/>
                      </a:endParaRPr>
                    </a:p>
                  </a:txBody>
                  <a:tcPr marL="41387" marR="413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smtClean="0">
                          <a:solidFill>
                            <a:srgbClr val="000000"/>
                          </a:solidFill>
                          <a:latin typeface="Calibri"/>
                          <a:ea typeface="Times New Roman"/>
                          <a:cs typeface="Times New Roman"/>
                        </a:rPr>
                        <a:t>3298</a:t>
                      </a:r>
                      <a:endParaRPr lang="en-US" sz="1200" dirty="0">
                        <a:latin typeface="Times New Roman"/>
                        <a:ea typeface="Times New Roman"/>
                        <a:cs typeface="Times New Roman"/>
                      </a:endParaRPr>
                    </a:p>
                  </a:txBody>
                  <a:tcPr marL="41387" marR="413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9574">
                <a:tc>
                  <a:txBody>
                    <a:bodyPr/>
                    <a:lstStyle/>
                    <a:p>
                      <a:pPr marL="0" marR="0" algn="ctr">
                        <a:spcBef>
                          <a:spcPts val="0"/>
                        </a:spcBef>
                        <a:spcAft>
                          <a:spcPts val="0"/>
                        </a:spcAft>
                      </a:pPr>
                      <a:r>
                        <a:rPr lang="en-US" sz="1200" b="1" dirty="0" smtClean="0">
                          <a:solidFill>
                            <a:srgbClr val="000000"/>
                          </a:solidFill>
                          <a:latin typeface="Calibri"/>
                          <a:ea typeface="Times New Roman"/>
                          <a:cs typeface="Times New Roman"/>
                        </a:rPr>
                        <a:t>Potential Project cost</a:t>
                      </a:r>
                      <a:r>
                        <a:rPr lang="en-US" sz="1200" b="1" baseline="0" dirty="0" smtClean="0">
                          <a:solidFill>
                            <a:srgbClr val="000000"/>
                          </a:solidFill>
                          <a:latin typeface="Calibri"/>
                          <a:ea typeface="Times New Roman"/>
                          <a:cs typeface="Times New Roman"/>
                        </a:rPr>
                        <a:t> in 2020 (including infrastructure improvements for Laredo and Brownsville)</a:t>
                      </a:r>
                      <a:endParaRPr lang="en-US" sz="1200" dirty="0">
                        <a:latin typeface="Times New Roman"/>
                        <a:ea typeface="Times New Roman"/>
                        <a:cs typeface="Times New Roman"/>
                      </a:endParaRPr>
                    </a:p>
                  </a:txBody>
                  <a:tcPr marL="41387" marR="413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a:spcBef>
                          <a:spcPts val="0"/>
                        </a:spcBef>
                        <a:spcAft>
                          <a:spcPts val="0"/>
                        </a:spcAft>
                      </a:pPr>
                      <a:r>
                        <a:rPr lang="en-US" sz="1200" dirty="0" smtClean="0">
                          <a:solidFill>
                            <a:srgbClr val="000000"/>
                          </a:solidFill>
                          <a:latin typeface="Calibri"/>
                          <a:ea typeface="Times New Roman"/>
                          <a:cs typeface="Times New Roman"/>
                        </a:rPr>
                        <a:t>$</a:t>
                      </a:r>
                      <a:r>
                        <a:rPr lang="en-US" sz="1200" dirty="0" smtClean="0">
                          <a:solidFill>
                            <a:srgbClr val="000000"/>
                          </a:solidFill>
                          <a:latin typeface="Calibri"/>
                          <a:ea typeface="Times New Roman"/>
                          <a:cs typeface="Times New Roman"/>
                        </a:rPr>
                        <a:t>627 </a:t>
                      </a:r>
                      <a:r>
                        <a:rPr lang="en-US" sz="1200" dirty="0" smtClean="0">
                          <a:solidFill>
                            <a:srgbClr val="000000"/>
                          </a:solidFill>
                          <a:latin typeface="Calibri"/>
                          <a:ea typeface="Times New Roman"/>
                          <a:cs typeface="Times New Roman"/>
                        </a:rPr>
                        <a:t>million</a:t>
                      </a:r>
                      <a:endParaRPr lang="en-US" sz="1200" dirty="0">
                        <a:latin typeface="Times New Roman"/>
                        <a:ea typeface="Times New Roman"/>
                        <a:cs typeface="Times New Roman"/>
                      </a:endParaRPr>
                    </a:p>
                  </a:txBody>
                  <a:tcPr marL="41387" marR="413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smtClean="0">
                          <a:solidFill>
                            <a:srgbClr val="000000"/>
                          </a:solidFill>
                          <a:latin typeface="Calibri"/>
                          <a:ea typeface="Times New Roman"/>
                          <a:cs typeface="Times New Roman"/>
                        </a:rPr>
                        <a:t>$600 million</a:t>
                      </a:r>
                      <a:endParaRPr lang="en-US" sz="1200" dirty="0">
                        <a:latin typeface="Times New Roman"/>
                        <a:ea typeface="Times New Roman"/>
                        <a:cs typeface="Times New Roman"/>
                      </a:endParaRPr>
                    </a:p>
                  </a:txBody>
                  <a:tcPr marL="41387" marR="413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smtClean="0">
                          <a:solidFill>
                            <a:srgbClr val="000000"/>
                          </a:solidFill>
                          <a:latin typeface="Calibri"/>
                          <a:ea typeface="Times New Roman"/>
                          <a:cs typeface="Times New Roman"/>
                        </a:rPr>
                        <a:t>$709 million</a:t>
                      </a:r>
                      <a:endParaRPr lang="en-US" sz="1200" dirty="0">
                        <a:latin typeface="Times New Roman"/>
                        <a:ea typeface="Times New Roman"/>
                        <a:cs typeface="Times New Roman"/>
                      </a:endParaRPr>
                    </a:p>
                  </a:txBody>
                  <a:tcPr marL="41387" marR="413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9787">
                <a:tc>
                  <a:txBody>
                    <a:bodyPr/>
                    <a:lstStyle/>
                    <a:p>
                      <a:pPr marL="0" marR="0" algn="ctr">
                        <a:spcBef>
                          <a:spcPts val="0"/>
                        </a:spcBef>
                        <a:spcAft>
                          <a:spcPts val="0"/>
                        </a:spcAft>
                      </a:pPr>
                      <a:r>
                        <a:rPr lang="en-US" sz="1200" b="1" dirty="0">
                          <a:solidFill>
                            <a:srgbClr val="000000"/>
                          </a:solidFill>
                          <a:latin typeface="Calibri"/>
                          <a:ea typeface="Times New Roman"/>
                          <a:cs typeface="Times New Roman"/>
                        </a:rPr>
                        <a:t>Geographical diversity of the new line</a:t>
                      </a:r>
                      <a:endParaRPr lang="en-US" sz="1200" dirty="0">
                        <a:latin typeface="Times New Roman"/>
                        <a:ea typeface="Times New Roman"/>
                        <a:cs typeface="Times New Roman"/>
                      </a:endParaRPr>
                    </a:p>
                  </a:txBody>
                  <a:tcPr marL="41387" marR="413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a:spcBef>
                          <a:spcPts val="0"/>
                        </a:spcBef>
                        <a:spcAft>
                          <a:spcPts val="0"/>
                        </a:spcAft>
                      </a:pPr>
                      <a:r>
                        <a:rPr lang="en-US" sz="1200" dirty="0">
                          <a:solidFill>
                            <a:srgbClr val="000000"/>
                          </a:solidFill>
                          <a:latin typeface="Calibri"/>
                          <a:ea typeface="Times New Roman"/>
                          <a:cs typeface="Times New Roman"/>
                        </a:rPr>
                        <a:t>Excellent</a:t>
                      </a:r>
                      <a:endParaRPr lang="en-US" sz="1200" dirty="0">
                        <a:latin typeface="Times New Roman"/>
                        <a:ea typeface="Times New Roman"/>
                        <a:cs typeface="Times New Roman"/>
                      </a:endParaRPr>
                    </a:p>
                  </a:txBody>
                  <a:tcPr marL="41387" marR="413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solidFill>
                            <a:srgbClr val="000000"/>
                          </a:solidFill>
                          <a:latin typeface="Calibri"/>
                          <a:ea typeface="Times New Roman"/>
                          <a:cs typeface="Times New Roman"/>
                        </a:rPr>
                        <a:t>Good</a:t>
                      </a:r>
                      <a:endParaRPr lang="en-US" sz="1200" dirty="0">
                        <a:latin typeface="Times New Roman"/>
                        <a:ea typeface="Times New Roman"/>
                        <a:cs typeface="Times New Roman"/>
                      </a:endParaRPr>
                    </a:p>
                  </a:txBody>
                  <a:tcPr marL="41387" marR="413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solidFill>
                            <a:srgbClr val="000000"/>
                          </a:solidFill>
                          <a:latin typeface="Calibri"/>
                          <a:ea typeface="Times New Roman"/>
                          <a:cs typeface="Times New Roman"/>
                        </a:rPr>
                        <a:t>Good</a:t>
                      </a:r>
                      <a:endParaRPr lang="en-US" sz="1200" dirty="0">
                        <a:latin typeface="Times New Roman"/>
                        <a:ea typeface="Times New Roman"/>
                        <a:cs typeface="Times New Roman"/>
                      </a:endParaRPr>
                    </a:p>
                  </a:txBody>
                  <a:tcPr marL="41387" marR="413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9787">
                <a:tc>
                  <a:txBody>
                    <a:bodyPr/>
                    <a:lstStyle/>
                    <a:p>
                      <a:pPr marL="0" marR="0" algn="ctr">
                        <a:spcBef>
                          <a:spcPts val="0"/>
                        </a:spcBef>
                        <a:spcAft>
                          <a:spcPts val="0"/>
                        </a:spcAft>
                      </a:pPr>
                      <a:r>
                        <a:rPr lang="en-US" sz="1200" b="1" dirty="0">
                          <a:solidFill>
                            <a:srgbClr val="000000"/>
                          </a:solidFill>
                          <a:latin typeface="Calibri"/>
                          <a:ea typeface="Times New Roman"/>
                          <a:cs typeface="Times New Roman"/>
                        </a:rPr>
                        <a:t>Total new ROW required (2016/2020)</a:t>
                      </a:r>
                      <a:endParaRPr lang="en-US" sz="1200" dirty="0">
                        <a:latin typeface="Times New Roman"/>
                        <a:ea typeface="Times New Roman"/>
                        <a:cs typeface="Times New Roman"/>
                      </a:endParaRPr>
                    </a:p>
                  </a:txBody>
                  <a:tcPr marL="41387" marR="413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a:spcBef>
                          <a:spcPts val="0"/>
                        </a:spcBef>
                        <a:spcAft>
                          <a:spcPts val="0"/>
                        </a:spcAft>
                      </a:pPr>
                      <a:r>
                        <a:rPr lang="en-US" sz="1200" dirty="0">
                          <a:solidFill>
                            <a:srgbClr val="000000"/>
                          </a:solidFill>
                          <a:latin typeface="Calibri"/>
                          <a:ea typeface="Times New Roman"/>
                          <a:cs typeface="Times New Roman"/>
                        </a:rPr>
                        <a:t>~</a:t>
                      </a:r>
                      <a:r>
                        <a:rPr lang="en-US" sz="1200" dirty="0" smtClean="0">
                          <a:solidFill>
                            <a:srgbClr val="000000"/>
                          </a:solidFill>
                          <a:latin typeface="Calibri"/>
                          <a:ea typeface="Times New Roman"/>
                          <a:cs typeface="Times New Roman"/>
                        </a:rPr>
                        <a:t>163/~202 miles</a:t>
                      </a:r>
                      <a:endParaRPr lang="en-US" sz="1200" dirty="0">
                        <a:latin typeface="Times New Roman"/>
                        <a:ea typeface="Times New Roman"/>
                        <a:cs typeface="Times New Roman"/>
                      </a:endParaRPr>
                    </a:p>
                  </a:txBody>
                  <a:tcPr marL="41387" marR="413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solidFill>
                            <a:srgbClr val="000000"/>
                          </a:solidFill>
                          <a:latin typeface="Calibri"/>
                          <a:ea typeface="Times New Roman"/>
                          <a:cs typeface="Times New Roman"/>
                        </a:rPr>
                        <a:t>~200/~244 miles</a:t>
                      </a:r>
                      <a:endParaRPr lang="en-US" sz="1200" dirty="0">
                        <a:latin typeface="Times New Roman"/>
                        <a:ea typeface="Times New Roman"/>
                        <a:cs typeface="Times New Roman"/>
                      </a:endParaRPr>
                    </a:p>
                  </a:txBody>
                  <a:tcPr marL="41387" marR="413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solidFill>
                            <a:srgbClr val="000000"/>
                          </a:solidFill>
                          <a:latin typeface="Calibri"/>
                          <a:ea typeface="Times New Roman"/>
                          <a:cs typeface="Times New Roman"/>
                        </a:rPr>
                        <a:t>~234/~264 miles</a:t>
                      </a:r>
                      <a:endParaRPr lang="en-US" sz="1200" dirty="0">
                        <a:latin typeface="Times New Roman"/>
                        <a:ea typeface="Times New Roman"/>
                        <a:cs typeface="Times New Roman"/>
                      </a:endParaRPr>
                    </a:p>
                  </a:txBody>
                  <a:tcPr marL="41387" marR="413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9680">
                <a:tc>
                  <a:txBody>
                    <a:bodyPr/>
                    <a:lstStyle/>
                    <a:p>
                      <a:pPr marL="0" marR="0" algn="ctr">
                        <a:spcBef>
                          <a:spcPts val="0"/>
                        </a:spcBef>
                        <a:spcAft>
                          <a:spcPts val="0"/>
                        </a:spcAft>
                      </a:pPr>
                      <a:r>
                        <a:rPr lang="en-US" sz="1200" b="1" dirty="0">
                          <a:solidFill>
                            <a:srgbClr val="000000"/>
                          </a:solidFill>
                          <a:latin typeface="Calibri"/>
                          <a:ea typeface="Times New Roman"/>
                          <a:cs typeface="Times New Roman"/>
                        </a:rPr>
                        <a:t>Rehabilitation of existing Lon Hill-Rio Hondo and Lon Hill-North Edinburg 345 kV lines</a:t>
                      </a:r>
                      <a:endParaRPr lang="en-US" sz="1200" dirty="0">
                        <a:latin typeface="Times New Roman"/>
                        <a:ea typeface="Times New Roman"/>
                        <a:cs typeface="Times New Roman"/>
                      </a:endParaRPr>
                    </a:p>
                  </a:txBody>
                  <a:tcPr marL="41387" marR="413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a:spcBef>
                          <a:spcPts val="0"/>
                        </a:spcBef>
                        <a:spcAft>
                          <a:spcPts val="0"/>
                        </a:spcAft>
                      </a:pPr>
                      <a:r>
                        <a:rPr lang="en-US" sz="1200" dirty="0">
                          <a:solidFill>
                            <a:srgbClr val="000000"/>
                          </a:solidFill>
                          <a:latin typeface="Calibri"/>
                          <a:ea typeface="Times New Roman"/>
                          <a:cs typeface="Times New Roman"/>
                        </a:rPr>
                        <a:t>Yes</a:t>
                      </a:r>
                      <a:endParaRPr lang="en-US" sz="1200" dirty="0">
                        <a:latin typeface="Times New Roman"/>
                        <a:ea typeface="Times New Roman"/>
                        <a:cs typeface="Times New Roman"/>
                      </a:endParaRPr>
                    </a:p>
                  </a:txBody>
                  <a:tcPr marL="41387" marR="413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solidFill>
                            <a:srgbClr val="000000"/>
                          </a:solidFill>
                          <a:latin typeface="Calibri"/>
                          <a:ea typeface="Times New Roman"/>
                          <a:cs typeface="Times New Roman"/>
                        </a:rPr>
                        <a:t>No</a:t>
                      </a:r>
                      <a:endParaRPr lang="en-US" sz="1200" dirty="0">
                        <a:latin typeface="Times New Roman"/>
                        <a:ea typeface="Times New Roman"/>
                        <a:cs typeface="Times New Roman"/>
                      </a:endParaRPr>
                    </a:p>
                  </a:txBody>
                  <a:tcPr marL="41387" marR="413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solidFill>
                            <a:srgbClr val="000000"/>
                          </a:solidFill>
                          <a:latin typeface="Calibri"/>
                          <a:ea typeface="Times New Roman"/>
                          <a:cs typeface="Times New Roman"/>
                        </a:rPr>
                        <a:t>No</a:t>
                      </a:r>
                      <a:endParaRPr lang="en-US" sz="1200" dirty="0">
                        <a:latin typeface="Times New Roman"/>
                        <a:ea typeface="Times New Roman"/>
                        <a:cs typeface="Times New Roman"/>
                      </a:endParaRPr>
                    </a:p>
                  </a:txBody>
                  <a:tcPr marL="41387" marR="413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9680">
                <a:tc>
                  <a:txBody>
                    <a:bodyPr/>
                    <a:lstStyle/>
                    <a:p>
                      <a:pPr marL="0" marR="0" algn="ctr">
                        <a:spcBef>
                          <a:spcPts val="0"/>
                        </a:spcBef>
                        <a:spcAft>
                          <a:spcPts val="0"/>
                        </a:spcAft>
                      </a:pPr>
                      <a:r>
                        <a:rPr lang="en-US" sz="1200" b="1" dirty="0">
                          <a:solidFill>
                            <a:srgbClr val="000000"/>
                          </a:solidFill>
                          <a:latin typeface="Calibri"/>
                          <a:ea typeface="Times New Roman"/>
                          <a:cs typeface="Times New Roman"/>
                        </a:rPr>
                        <a:t>Infrastructure Improvement in the area of new generation interconnection projects</a:t>
                      </a:r>
                      <a:endParaRPr lang="en-US" sz="1200" dirty="0">
                        <a:latin typeface="Times New Roman"/>
                        <a:ea typeface="Times New Roman"/>
                        <a:cs typeface="Times New Roman"/>
                      </a:endParaRPr>
                    </a:p>
                  </a:txBody>
                  <a:tcPr marL="41387" marR="413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a:spcBef>
                          <a:spcPts val="0"/>
                        </a:spcBef>
                        <a:spcAft>
                          <a:spcPts val="0"/>
                        </a:spcAft>
                      </a:pPr>
                      <a:r>
                        <a:rPr lang="en-US" sz="1200" dirty="0">
                          <a:solidFill>
                            <a:srgbClr val="000000"/>
                          </a:solidFill>
                          <a:latin typeface="Calibri"/>
                          <a:ea typeface="Times New Roman"/>
                          <a:cs typeface="Times New Roman"/>
                        </a:rPr>
                        <a:t>Good</a:t>
                      </a:r>
                      <a:endParaRPr lang="en-US" sz="1200" dirty="0">
                        <a:latin typeface="Times New Roman"/>
                        <a:ea typeface="Times New Roman"/>
                        <a:cs typeface="Times New Roman"/>
                      </a:endParaRPr>
                    </a:p>
                  </a:txBody>
                  <a:tcPr marL="41387" marR="413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solidFill>
                            <a:srgbClr val="000000"/>
                          </a:solidFill>
                          <a:latin typeface="Calibri"/>
                          <a:ea typeface="Times New Roman"/>
                          <a:cs typeface="Times New Roman"/>
                        </a:rPr>
                        <a:t>None</a:t>
                      </a:r>
                      <a:endParaRPr lang="en-US" sz="1200" dirty="0">
                        <a:latin typeface="Times New Roman"/>
                        <a:ea typeface="Times New Roman"/>
                        <a:cs typeface="Times New Roman"/>
                      </a:endParaRPr>
                    </a:p>
                  </a:txBody>
                  <a:tcPr marL="41387" marR="413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solidFill>
                            <a:srgbClr val="000000"/>
                          </a:solidFill>
                          <a:latin typeface="Calibri"/>
                          <a:ea typeface="Times New Roman"/>
                          <a:cs typeface="Times New Roman"/>
                        </a:rPr>
                        <a:t>Fair</a:t>
                      </a:r>
                      <a:endParaRPr lang="en-US" sz="1200" dirty="0">
                        <a:latin typeface="Times New Roman"/>
                        <a:ea typeface="Times New Roman"/>
                        <a:cs typeface="Times New Roman"/>
                      </a:endParaRPr>
                    </a:p>
                  </a:txBody>
                  <a:tcPr marL="41387" marR="413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9787">
                <a:tc>
                  <a:txBody>
                    <a:bodyPr/>
                    <a:lstStyle/>
                    <a:p>
                      <a:pPr marL="0" marR="0" algn="ctr">
                        <a:spcBef>
                          <a:spcPts val="0"/>
                        </a:spcBef>
                        <a:spcAft>
                          <a:spcPts val="0"/>
                        </a:spcAft>
                      </a:pPr>
                      <a:r>
                        <a:rPr lang="en-US" sz="1200" b="1" dirty="0" smtClean="0">
                          <a:solidFill>
                            <a:srgbClr val="000000"/>
                          </a:solidFill>
                          <a:latin typeface="Calibri"/>
                          <a:ea typeface="Times New Roman"/>
                          <a:cs typeface="Times New Roman"/>
                        </a:rPr>
                        <a:t>Projected in-service date (estimation provider)</a:t>
                      </a:r>
                      <a:endParaRPr lang="en-US" sz="1200" dirty="0">
                        <a:latin typeface="Times New Roman"/>
                        <a:ea typeface="Times New Roman"/>
                        <a:cs typeface="Times New Roman"/>
                      </a:endParaRPr>
                    </a:p>
                  </a:txBody>
                  <a:tcPr marL="41387" marR="413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a:spcBef>
                          <a:spcPts val="0"/>
                        </a:spcBef>
                        <a:spcAft>
                          <a:spcPts val="0"/>
                        </a:spcAft>
                      </a:pPr>
                      <a:r>
                        <a:rPr lang="en-US" sz="1200" dirty="0" smtClean="0">
                          <a:solidFill>
                            <a:srgbClr val="000000"/>
                          </a:solidFill>
                          <a:latin typeface="Calibri"/>
                          <a:ea typeface="Times New Roman"/>
                          <a:cs typeface="Times New Roman"/>
                        </a:rPr>
                        <a:t>2016 (AEPSC)</a:t>
                      </a:r>
                      <a:endParaRPr lang="en-US" sz="1200" dirty="0">
                        <a:latin typeface="Times New Roman"/>
                        <a:ea typeface="Times New Roman"/>
                        <a:cs typeface="Times New Roman"/>
                      </a:endParaRPr>
                    </a:p>
                  </a:txBody>
                  <a:tcPr marL="41387" marR="413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smtClean="0">
                          <a:solidFill>
                            <a:srgbClr val="000000"/>
                          </a:solidFill>
                          <a:latin typeface="Calibri"/>
                          <a:ea typeface="Times New Roman"/>
                          <a:cs typeface="Times New Roman"/>
                        </a:rPr>
                        <a:t>2017 (AEPSC)</a:t>
                      </a:r>
                      <a:endParaRPr lang="en-US" sz="1200" dirty="0">
                        <a:latin typeface="Times New Roman"/>
                        <a:ea typeface="Times New Roman"/>
                        <a:cs typeface="Times New Roman"/>
                      </a:endParaRPr>
                    </a:p>
                  </a:txBody>
                  <a:tcPr marL="41387" marR="413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smtClean="0">
                          <a:solidFill>
                            <a:srgbClr val="000000"/>
                          </a:solidFill>
                          <a:latin typeface="Calibri"/>
                          <a:ea typeface="Times New Roman"/>
                          <a:cs typeface="Times New Roman"/>
                        </a:rPr>
                        <a:t>2016</a:t>
                      </a:r>
                      <a:r>
                        <a:rPr lang="en-US" sz="1200" baseline="0" dirty="0" smtClean="0">
                          <a:solidFill>
                            <a:srgbClr val="000000"/>
                          </a:solidFill>
                          <a:latin typeface="Calibri"/>
                          <a:ea typeface="Times New Roman"/>
                          <a:cs typeface="Times New Roman"/>
                        </a:rPr>
                        <a:t> (</a:t>
                      </a:r>
                      <a:r>
                        <a:rPr lang="en-US" sz="1200" baseline="0" dirty="0" err="1" smtClean="0">
                          <a:solidFill>
                            <a:srgbClr val="000000"/>
                          </a:solidFill>
                          <a:latin typeface="Calibri"/>
                          <a:ea typeface="Times New Roman"/>
                          <a:cs typeface="Times New Roman"/>
                        </a:rPr>
                        <a:t>Sharyland</a:t>
                      </a:r>
                      <a:r>
                        <a:rPr lang="en-US" sz="1200" baseline="0" dirty="0" smtClean="0">
                          <a:solidFill>
                            <a:srgbClr val="000000"/>
                          </a:solidFill>
                          <a:latin typeface="Calibri"/>
                          <a:ea typeface="Times New Roman"/>
                          <a:cs typeface="Times New Roman"/>
                        </a:rPr>
                        <a:t>)</a:t>
                      </a:r>
                      <a:endParaRPr lang="en-US" sz="1200" dirty="0">
                        <a:latin typeface="Times New Roman"/>
                        <a:ea typeface="Times New Roman"/>
                        <a:cs typeface="Times New Roman"/>
                      </a:endParaRPr>
                    </a:p>
                  </a:txBody>
                  <a:tcPr marL="41387" marR="413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5199</TotalTime>
  <Words>941</Words>
  <Application>Microsoft Office PowerPoint</Application>
  <PresentationFormat>On-screen Show (4:3)</PresentationFormat>
  <Paragraphs>129</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Custom Design</vt:lpstr>
      <vt:lpstr>Lower Rio Grande Valley Regional Planning Group Project</vt:lpstr>
      <vt:lpstr>LRGV Import Background</vt:lpstr>
      <vt:lpstr>Slide 3</vt:lpstr>
      <vt:lpstr>Independent Review Study Approach</vt:lpstr>
      <vt:lpstr>Three Project Alternatives for Final Consideration </vt:lpstr>
      <vt:lpstr>2016 LRGV Load Serving Capability Results (G-1 + N-1)</vt:lpstr>
      <vt:lpstr>2016 LRGV N-1-1 Load Serving Capability Results</vt:lpstr>
      <vt:lpstr>2020 LRGV Load Serving Capability Results (G-1 + N-1)</vt:lpstr>
      <vt:lpstr>ERCOT Independent Review Results</vt:lpstr>
      <vt:lpstr>Conclusions</vt:lpstr>
      <vt:lpstr>Slide 11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
  <cp:lastModifiedBy>Jeff Billo</cp:lastModifiedBy>
  <cp:revision>252</cp:revision>
  <dcterms:created xsi:type="dcterms:W3CDTF">2005-04-21T14:28:35Z</dcterms:created>
  <dcterms:modified xsi:type="dcterms:W3CDTF">2011-08-25T22:18:14Z</dcterms:modified>
</cp:coreProperties>
</file>