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14"/>
  </p:notesMasterIdLst>
  <p:handoutMasterIdLst>
    <p:handoutMasterId r:id="rId15"/>
  </p:handoutMasterIdLst>
  <p:sldIdLst>
    <p:sldId id="576" r:id="rId2"/>
    <p:sldId id="615" r:id="rId3"/>
    <p:sldId id="693" r:id="rId4"/>
    <p:sldId id="685" r:id="rId5"/>
    <p:sldId id="686" r:id="rId6"/>
    <p:sldId id="687" r:id="rId7"/>
    <p:sldId id="688" r:id="rId8"/>
    <p:sldId id="689" r:id="rId9"/>
    <p:sldId id="690" r:id="rId10"/>
    <p:sldId id="691" r:id="rId11"/>
    <p:sldId id="692" r:id="rId12"/>
    <p:sldId id="694" r:id="rId1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BE0E3"/>
    <a:srgbClr val="FF3300"/>
    <a:srgbClr val="2FF146"/>
    <a:srgbClr val="FF9900"/>
    <a:srgbClr val="40949A"/>
    <a:srgbClr val="DDDDDD"/>
    <a:srgbClr val="0000CC"/>
    <a:srgbClr val="5469A2"/>
    <a:srgbClr val="29417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5024" autoAdjust="0"/>
    <p:restoredTop sz="94653" autoAdjust="0"/>
  </p:normalViewPr>
  <p:slideViewPr>
    <p:cSldViewPr>
      <p:cViewPr>
        <p:scale>
          <a:sx n="90" d="100"/>
          <a:sy n="90" d="100"/>
        </p:scale>
        <p:origin x="-1002" y="-642"/>
      </p:cViewPr>
      <p:guideLst>
        <p:guide orient="horz" pos="4224"/>
        <p:guide pos="153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4D155FD-8B7C-4AC2-8A50-F31FAFEB55F5}" type="datetimeFigureOut">
              <a:rPr lang="en-US" smtClean="0"/>
              <a:pPr/>
              <a:t>8/30/2011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98722FE-DF2A-40B8-843E-BC3A0707C28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421453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76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25491845-A447-4DE4-9004-B56AEEF9099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040555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7410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17411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389922A-4E72-47C0-8012-E4858BEABEA0}" type="slidenum">
              <a:rPr lang="en-US" smtClean="0"/>
              <a:pPr/>
              <a:t>2</a:t>
            </a:fld>
            <a:endParaRPr 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29057" indent="-280406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21626" indent="-224325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570276" indent="-224325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18927" indent="-224325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467577" indent="-224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16227" indent="-224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364878" indent="-224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13528" indent="-224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557782F0-755D-45AD-995A-FF54D8326008}" type="slidenum">
              <a:rPr lang="en-US" smtClean="0"/>
              <a:pPr eaLnBrk="1" hangingPunct="1"/>
              <a:t>12</a:t>
            </a:fld>
            <a:endParaRPr lang="en-US" smtClean="0"/>
          </a:p>
        </p:txBody>
      </p:sp>
      <p:sp>
        <p:nvSpPr>
          <p:cNvPr id="337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0" tIns="45715" rIns="91430" bIns="45715" anchor="b"/>
          <a:lstStyle/>
          <a:p>
            <a:pPr algn="r"/>
            <a:fld id="{C5645DBB-2A48-488A-90DC-246525C4ECE2}" type="slidenum">
              <a:rPr lang="en-US" sz="1200"/>
              <a:pPr algn="r"/>
              <a:t>4</a:t>
            </a:fld>
            <a:endParaRPr lang="en-US" sz="1200"/>
          </a:p>
        </p:txBody>
      </p:sp>
      <p:sp>
        <p:nvSpPr>
          <p:cNvPr id="471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0" tIns="45715" rIns="91430" bIns="45715" anchor="b"/>
          <a:lstStyle/>
          <a:p>
            <a:pPr algn="r"/>
            <a:fld id="{C5645DBB-2A48-488A-90DC-246525C4ECE2}" type="slidenum">
              <a:rPr lang="en-US" sz="1200"/>
              <a:pPr algn="r"/>
              <a:t>5</a:t>
            </a:fld>
            <a:endParaRPr lang="en-US" sz="1200"/>
          </a:p>
        </p:txBody>
      </p:sp>
      <p:sp>
        <p:nvSpPr>
          <p:cNvPr id="471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0" tIns="45715" rIns="91430" bIns="45715" anchor="b"/>
          <a:lstStyle/>
          <a:p>
            <a:pPr algn="r"/>
            <a:fld id="{C5645DBB-2A48-488A-90DC-246525C4ECE2}" type="slidenum">
              <a:rPr lang="en-US" sz="1200"/>
              <a:pPr algn="r"/>
              <a:t>6</a:t>
            </a:fld>
            <a:endParaRPr lang="en-US" sz="1200"/>
          </a:p>
        </p:txBody>
      </p:sp>
      <p:sp>
        <p:nvSpPr>
          <p:cNvPr id="471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0" tIns="45715" rIns="91430" bIns="45715" anchor="b"/>
          <a:lstStyle/>
          <a:p>
            <a:pPr algn="r"/>
            <a:fld id="{C5645DBB-2A48-488A-90DC-246525C4ECE2}" type="slidenum">
              <a:rPr lang="en-US" sz="1200"/>
              <a:pPr algn="r"/>
              <a:t>7</a:t>
            </a:fld>
            <a:endParaRPr lang="en-US" sz="1200"/>
          </a:p>
        </p:txBody>
      </p:sp>
      <p:sp>
        <p:nvSpPr>
          <p:cNvPr id="471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0" tIns="45715" rIns="91430" bIns="45715" anchor="b"/>
          <a:lstStyle/>
          <a:p>
            <a:pPr algn="r"/>
            <a:fld id="{C5645DBB-2A48-488A-90DC-246525C4ECE2}" type="slidenum">
              <a:rPr lang="en-US" sz="1200"/>
              <a:pPr algn="r"/>
              <a:t>8</a:t>
            </a:fld>
            <a:endParaRPr lang="en-US" sz="1200"/>
          </a:p>
        </p:txBody>
      </p:sp>
      <p:sp>
        <p:nvSpPr>
          <p:cNvPr id="471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0" tIns="45715" rIns="91430" bIns="45715" anchor="b"/>
          <a:lstStyle/>
          <a:p>
            <a:pPr algn="r"/>
            <a:fld id="{C5645DBB-2A48-488A-90DC-246525C4ECE2}" type="slidenum">
              <a:rPr lang="en-US" sz="1200"/>
              <a:pPr algn="r"/>
              <a:t>9</a:t>
            </a:fld>
            <a:endParaRPr lang="en-US" sz="1200"/>
          </a:p>
        </p:txBody>
      </p:sp>
      <p:sp>
        <p:nvSpPr>
          <p:cNvPr id="471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0" tIns="45715" rIns="91430" bIns="45715" anchor="b"/>
          <a:lstStyle/>
          <a:p>
            <a:pPr algn="r"/>
            <a:fld id="{C5645DBB-2A48-488A-90DC-246525C4ECE2}" type="slidenum">
              <a:rPr lang="en-US" sz="1200"/>
              <a:pPr algn="r"/>
              <a:t>10</a:t>
            </a:fld>
            <a:endParaRPr lang="en-US" sz="1200"/>
          </a:p>
        </p:txBody>
      </p:sp>
      <p:sp>
        <p:nvSpPr>
          <p:cNvPr id="471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0" tIns="45715" rIns="91430" bIns="45715" anchor="b"/>
          <a:lstStyle/>
          <a:p>
            <a:pPr algn="r"/>
            <a:fld id="{C5645DBB-2A48-488A-90DC-246525C4ECE2}" type="slidenum">
              <a:rPr lang="en-US" sz="1200"/>
              <a:pPr algn="r"/>
              <a:t>11</a:t>
            </a:fld>
            <a:endParaRPr lang="en-US" sz="1200"/>
          </a:p>
        </p:txBody>
      </p:sp>
      <p:sp>
        <p:nvSpPr>
          <p:cNvPr id="471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14"/>
          <p:cNvSpPr>
            <a:spLocks noChangeShapeType="1"/>
          </p:cNvSpPr>
          <p:nvPr userDrawn="1"/>
        </p:nvSpPr>
        <p:spPr bwMode="auto">
          <a:xfrm>
            <a:off x="0" y="11430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3010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2343150" y="3581400"/>
            <a:ext cx="6343650" cy="1143000"/>
          </a:xfrm>
        </p:spPr>
        <p:txBody>
          <a:bodyPr/>
          <a:lstStyle>
            <a:lvl1pPr marL="0" indent="0">
              <a:buFontTx/>
              <a:buNone/>
              <a:defRPr b="0">
                <a:solidFill>
                  <a:schemeClr val="tx1"/>
                </a:solidFill>
                <a:latin typeface="Arial Black" pitchFamily="34" charset="0"/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3015" name="Rectangle 7"/>
          <p:cNvSpPr>
            <a:spLocks noGrp="1" noChangeArrowheads="1"/>
          </p:cNvSpPr>
          <p:nvPr>
            <p:ph type="ctrTitle"/>
          </p:nvPr>
        </p:nvSpPr>
        <p:spPr>
          <a:xfrm>
            <a:off x="2333625" y="1905000"/>
            <a:ext cx="6477000" cy="1241425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2333625" y="5467350"/>
            <a:ext cx="6276975" cy="476250"/>
          </a:xfrm>
        </p:spPr>
        <p:txBody>
          <a:bodyPr/>
          <a:lstStyle>
            <a:lvl1pPr>
              <a:defRPr sz="1800" b="1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/>
              <a:t>August 5, 2010</a:t>
            </a:r>
          </a:p>
        </p:txBody>
      </p:sp>
      <p:sp>
        <p:nvSpPr>
          <p:cNvPr id="6" name="Rectangle 15"/>
          <p:cNvSpPr>
            <a:spLocks noGrp="1" noChangeArrowheads="1"/>
          </p:cNvSpPr>
          <p:nvPr>
            <p:ph type="ftr" sz="quarter" idx="11"/>
          </p:nvPr>
        </p:nvSpPr>
        <p:spPr>
          <a:xfrm>
            <a:off x="2333625" y="5067300"/>
            <a:ext cx="6276975" cy="419100"/>
          </a:xfrm>
        </p:spPr>
        <p:txBody>
          <a:bodyPr/>
          <a:lstStyle>
            <a:lvl1pPr algn="l">
              <a:defRPr sz="1800" b="1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/>
              <a:t>PRS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157799-A7BA-4A16-8368-DB154FD984B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PRS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August 5, 2010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0"/>
            <a:ext cx="2171700" cy="5791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0"/>
            <a:ext cx="6362700" cy="5791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5EA5D6-E923-4106-8A50-12B6C01F361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PRS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August 5, 2010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8686800" cy="685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066800"/>
            <a:ext cx="8229600" cy="47244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65A948-B6AD-418D-ABF4-818BFC4AA5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PRS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August 5, 2010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8686800" cy="685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066800"/>
            <a:ext cx="4038600" cy="4724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4724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06F421-6F68-44B2-B7F7-61E50EA446D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3445549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1B7246-D63D-4806-85E5-4EAB345F240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PRS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August 5, 2010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735F78-62A3-4947-AED7-91FACB3F6E5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PRS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August 5, 2010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246AB4-02AB-4C0A-B1D8-1B979BAFF23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PRS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August 5, 2010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9F54F2-19A2-42FA-9F72-021D309DA56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PRS</a:t>
            </a:r>
          </a:p>
        </p:txBody>
      </p:sp>
      <p:sp>
        <p:nvSpPr>
          <p:cNvPr id="9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August 5, 2010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98908B-2966-43DB-91CF-972C4CA0961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PRS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August 5, 2010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91CA35-71C4-484D-B249-DE46173527C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PRS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August 5, 2010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490A1D-1326-47E6-B175-364149F5BE0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PRS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August 5, 2010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DBB5CF-464A-4427-97EE-FE8BE8D7B3E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PRS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August 5, 2010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66800"/>
            <a:ext cx="82296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705F2BCF-218D-4F86-B7DE-C6A58F80070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23559" name="Rectangle 7"/>
          <p:cNvSpPr>
            <a:spLocks noChangeArrowheads="1"/>
          </p:cNvSpPr>
          <p:nvPr userDrawn="1"/>
        </p:nvSpPr>
        <p:spPr bwMode="auto">
          <a:xfrm>
            <a:off x="0" y="6235700"/>
            <a:ext cx="9144000" cy="622300"/>
          </a:xfrm>
          <a:prstGeom prst="rect">
            <a:avLst/>
          </a:prstGeom>
          <a:solidFill>
            <a:srgbClr val="ECECE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029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0"/>
            <a:ext cx="86868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r>
              <a:rPr lang="en-US"/>
              <a:t>PRS</a:t>
            </a:r>
          </a:p>
        </p:txBody>
      </p:sp>
      <p:sp>
        <p:nvSpPr>
          <p:cNvPr id="23563" name="Line 11"/>
          <p:cNvSpPr>
            <a:spLocks noChangeShapeType="1"/>
          </p:cNvSpPr>
          <p:nvPr userDrawn="1"/>
        </p:nvSpPr>
        <p:spPr bwMode="auto">
          <a:xfrm>
            <a:off x="1069975" y="6457950"/>
            <a:ext cx="0" cy="2190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43000" y="64579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r>
              <a:rPr lang="en-US"/>
              <a:t>August 5, 2010</a:t>
            </a:r>
          </a:p>
        </p:txBody>
      </p:sp>
      <p:sp>
        <p:nvSpPr>
          <p:cNvPr id="23564" name="Line 12"/>
          <p:cNvSpPr>
            <a:spLocks noChangeShapeType="1"/>
          </p:cNvSpPr>
          <p:nvPr userDrawn="1"/>
        </p:nvSpPr>
        <p:spPr bwMode="auto">
          <a:xfrm>
            <a:off x="0" y="6731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3565" name="Rectangle 13"/>
          <p:cNvSpPr>
            <a:spLocks noChangeArrowheads="1"/>
          </p:cNvSpPr>
          <p:nvPr/>
        </p:nvSpPr>
        <p:spPr bwMode="auto">
          <a:xfrm>
            <a:off x="3429000" y="6477000"/>
            <a:ext cx="2514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fld id="{E46DBC12-B031-46E0-91E3-1A67AE789BB9}" type="slidenum">
              <a:rPr lang="en-US" sz="1200"/>
              <a:pPr algn="ctr">
                <a:defRPr/>
              </a:pPr>
              <a:t>‹#›</a:t>
            </a:fld>
            <a:endParaRPr lang="en-US" sz="120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0" r:id="rId3"/>
    <p:sldLayoutId id="2147483659" r:id="rId4"/>
    <p:sldLayoutId id="2147483658" r:id="rId5"/>
    <p:sldLayoutId id="2147483657" r:id="rId6"/>
    <p:sldLayoutId id="2147483656" r:id="rId7"/>
    <p:sldLayoutId id="2147483655" r:id="rId8"/>
    <p:sldLayoutId id="2147483654" r:id="rId9"/>
    <p:sldLayoutId id="2147483653" r:id="rId10"/>
    <p:sldLayoutId id="2147483652" r:id="rId11"/>
    <p:sldLayoutId id="2147483651" r:id="rId12"/>
    <p:sldLayoutId id="2147483663" r:id="rId13"/>
  </p:sldLayoutIdLst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10"/>
          <p:cNvSpPr txBox="1">
            <a:spLocks noGrp="1" noChangeArrowheads="1"/>
          </p:cNvSpPr>
          <p:nvPr/>
        </p:nvSpPr>
        <p:spPr bwMode="auto">
          <a:xfrm>
            <a:off x="2333625" y="5467350"/>
            <a:ext cx="627697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en-US" b="1" dirty="0" smtClean="0"/>
              <a:t>September </a:t>
            </a:r>
            <a:r>
              <a:rPr lang="en-US" b="1" dirty="0" smtClean="0"/>
              <a:t>1, </a:t>
            </a:r>
            <a:r>
              <a:rPr lang="en-US" b="1" dirty="0"/>
              <a:t>2011</a:t>
            </a:r>
          </a:p>
        </p:txBody>
      </p:sp>
      <p:sp>
        <p:nvSpPr>
          <p:cNvPr id="15362" name="Rectangle 15"/>
          <p:cNvSpPr txBox="1">
            <a:spLocks noGrp="1" noChangeArrowheads="1"/>
          </p:cNvSpPr>
          <p:nvPr/>
        </p:nvSpPr>
        <p:spPr bwMode="auto">
          <a:xfrm>
            <a:off x="2333625" y="5067300"/>
            <a:ext cx="6276975" cy="41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en-US" b="1" dirty="0" smtClean="0"/>
              <a:t>TAC Meeting</a:t>
            </a:r>
            <a:endParaRPr lang="en-US" b="1" dirty="0"/>
          </a:p>
        </p:txBody>
      </p:sp>
      <p:sp>
        <p:nvSpPr>
          <p:cNvPr id="15363" name="Rectangle 18"/>
          <p:cNvSpPr>
            <a:spLocks noGrp="1" noChangeArrowheads="1"/>
          </p:cNvSpPr>
          <p:nvPr>
            <p:ph type="ctrTitle" idx="4294967295"/>
          </p:nvPr>
        </p:nvSpPr>
        <p:spPr>
          <a:xfrm>
            <a:off x="2333625" y="1905000"/>
            <a:ext cx="6019800" cy="1238250"/>
          </a:xfrm>
        </p:spPr>
        <p:txBody>
          <a:bodyPr/>
          <a:lstStyle/>
          <a:p>
            <a:pPr eaLnBrk="1" hangingPunct="1"/>
            <a:r>
              <a:rPr lang="en-US" sz="2800" dirty="0" smtClean="0"/>
              <a:t>Impact Assessment of Parking Deck NPRRs</a:t>
            </a:r>
            <a:endParaRPr lang="en-US" sz="2800" dirty="0" smtClean="0"/>
          </a:p>
        </p:txBody>
      </p:sp>
      <p:sp>
        <p:nvSpPr>
          <p:cNvPr id="15364" name="Rectangle 20"/>
          <p:cNvSpPr>
            <a:spLocks noGrp="1" noChangeArrowheads="1"/>
          </p:cNvSpPr>
          <p:nvPr>
            <p:ph type="subTitle" idx="4294967295"/>
          </p:nvPr>
        </p:nvSpPr>
        <p:spPr>
          <a:xfrm>
            <a:off x="2343150" y="3581400"/>
            <a:ext cx="6343650" cy="1143000"/>
          </a:xfrm>
        </p:spPr>
        <p:txBody>
          <a:bodyPr/>
          <a:lstStyle/>
          <a:p>
            <a:pPr marL="0" indent="0" eaLnBrk="1" hangingPunct="1">
              <a:buFontTx/>
              <a:buNone/>
            </a:pPr>
            <a:r>
              <a:rPr lang="en-US" b="0" dirty="0" smtClean="0">
                <a:latin typeface="Arial Black" pitchFamily="34" charset="0"/>
              </a:rPr>
              <a:t>Troy Anderson</a:t>
            </a:r>
            <a:endParaRPr lang="en-US" b="0" dirty="0" smtClean="0">
              <a:latin typeface="Arial Black" pitchFamily="34" charset="0"/>
            </a:endParaRPr>
          </a:p>
          <a:p>
            <a:pPr marL="0" indent="0" eaLnBrk="1" hangingPunct="1">
              <a:buFontTx/>
              <a:buNone/>
            </a:pPr>
            <a:r>
              <a:rPr lang="en-US" b="0" dirty="0" smtClean="0">
                <a:latin typeface="Arial Black" pitchFamily="34" charset="0"/>
              </a:rPr>
              <a:t>ERCOT</a:t>
            </a:r>
          </a:p>
          <a:p>
            <a:pPr marL="0" indent="0" eaLnBrk="1" hangingPunct="1">
              <a:buFontTx/>
              <a:buNone/>
            </a:pPr>
            <a:r>
              <a:rPr lang="en-US" b="0" dirty="0" smtClean="0">
                <a:latin typeface="Arial Black" pitchFamily="34" charset="0"/>
              </a:rPr>
              <a:t>Business Integration</a:t>
            </a:r>
            <a:endParaRPr lang="en-US" b="0" dirty="0" smtClean="0"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Rot="1" noChangeArrowheads="1"/>
          </p:cNvSpPr>
          <p:nvPr>
            <p:ph type="title" idx="4294967295"/>
          </p:nvPr>
        </p:nvSpPr>
        <p:spPr>
          <a:xfrm>
            <a:off x="381000" y="0"/>
            <a:ext cx="8763000" cy="685800"/>
          </a:xfrm>
        </p:spPr>
        <p:txBody>
          <a:bodyPr/>
          <a:lstStyle/>
          <a:p>
            <a:r>
              <a:rPr lang="en-US" sz="1800" b="1" dirty="0" smtClean="0">
                <a:latin typeface="+mn-lt"/>
              </a:rPr>
              <a:t>NPRR256, Sync with PRR787, Add Non-Compliance Language to QSE Performance Standards</a:t>
            </a:r>
          </a:p>
        </p:txBody>
      </p:sp>
      <p:graphicFrame>
        <p:nvGraphicFramePr>
          <p:cNvPr id="72727" name="Group 23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3585139818"/>
              </p:ext>
            </p:extLst>
          </p:nvPr>
        </p:nvGraphicFramePr>
        <p:xfrm>
          <a:off x="228600" y="847344"/>
          <a:ext cx="8534400" cy="5209032"/>
        </p:xfrm>
        <a:graphic>
          <a:graphicData uri="http://schemas.openxmlformats.org/drawingml/2006/table">
            <a:tbl>
              <a:tblPr/>
              <a:tblGrid>
                <a:gridCol w="2334664"/>
                <a:gridCol w="6199736"/>
              </a:tblGrid>
              <a:tr h="1066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Purpose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(Luminant)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16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This NPRR aligns the Nodal Protocols with changes implemented from PRR787, Add Non-Compliance Language to QSE Performance Standards, approved by the ERCOT Board on 8/18/09, and addresses the exclusion of Generation Resource Energy Deployment Performance (GREDP) during testing periods.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553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PRS Decision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1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On 6/23/11, PRS unanimously voted to endorse and forward the impact assessment for NPRR256</a:t>
                      </a:r>
                      <a:r>
                        <a:rPr lang="en-US" sz="16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. </a:t>
                      </a:r>
                      <a:endParaRPr lang="en-US" sz="16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05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Effective Date/Priority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16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Upon System Implementation – Priority 2013; Rank 26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14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ERCOT Impact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16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$120k - $</a:t>
                      </a:r>
                      <a:r>
                        <a:rPr lang="en-US" sz="16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135k; </a:t>
                      </a:r>
                      <a:r>
                        <a:rPr lang="en-US" sz="16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impacts to </a:t>
                      </a:r>
                      <a:r>
                        <a:rPr lang="en-US" sz="16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EIS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791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Cost Benefit Analysis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Highlights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Net (Cost) - Benefit of $90k; Cost Benefit Ratio of 1.7</a:t>
                      </a:r>
                    </a:p>
                    <a:p>
                      <a:pPr marL="117475" marR="0" lvl="0" indent="-117475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Provides appropriate and detailed performance and testing metrics.</a:t>
                      </a:r>
                    </a:p>
                    <a:p>
                      <a:pPr marL="117475" marR="0" lvl="0" indent="-117475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Ensures that metrics are physically attainable based on Resource conditions or constraints.</a:t>
                      </a:r>
                    </a:p>
                    <a:p>
                      <a:pPr marL="117475" marR="0" lvl="0" indent="-117475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Provides sufficient detail for Texas Reliability Entity to calculate and oversee these metrics when measuring compliance.</a:t>
                      </a:r>
                    </a:p>
                    <a:p>
                      <a:pPr marL="117475" marR="0" lvl="0" indent="-117475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Automating the calculation versus manual implementation will save ERCOT one-half FTE.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Rot="1" noChangeArrowheads="1"/>
          </p:cNvSpPr>
          <p:nvPr>
            <p:ph type="title" idx="4294967295"/>
          </p:nvPr>
        </p:nvSpPr>
        <p:spPr>
          <a:xfrm>
            <a:off x="381000" y="0"/>
            <a:ext cx="8763000" cy="685800"/>
          </a:xfrm>
        </p:spPr>
        <p:txBody>
          <a:bodyPr/>
          <a:lstStyle/>
          <a:p>
            <a:r>
              <a:rPr lang="en-US" sz="1800" b="1" dirty="0" smtClean="0">
                <a:latin typeface="+mn-lt"/>
              </a:rPr>
              <a:t>NPRR272, Definition and Participation of Quick Start Generation Resources</a:t>
            </a:r>
          </a:p>
        </p:txBody>
      </p:sp>
      <p:graphicFrame>
        <p:nvGraphicFramePr>
          <p:cNvPr id="72727" name="Group 23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4031692858"/>
              </p:ext>
            </p:extLst>
          </p:nvPr>
        </p:nvGraphicFramePr>
        <p:xfrm>
          <a:off x="228600" y="847344"/>
          <a:ext cx="8534400" cy="4136136"/>
        </p:xfrm>
        <a:graphic>
          <a:graphicData uri="http://schemas.openxmlformats.org/drawingml/2006/table">
            <a:tbl>
              <a:tblPr/>
              <a:tblGrid>
                <a:gridCol w="2334664"/>
                <a:gridCol w="6199736"/>
              </a:tblGrid>
              <a:tr h="1066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Purpose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(ERCOT)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16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This NPRR provides language for effective participation of Quick Start Generation Resources (QSGRs) in Security-Constrained Economic Dispatch (SCED).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553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PRS Decision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1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On 7/21/11, PRS unanimously voted to endorse and forward the impact assessment for NPRR272 to TAC</a:t>
                      </a:r>
                      <a:r>
                        <a:rPr lang="en-US" sz="16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. </a:t>
                      </a:r>
                      <a:endParaRPr lang="en-US" sz="16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05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Effective Date/Priority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16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Upon System Implementation – Priority 2012; Rank 18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14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ERCOT Impact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16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$145k - $</a:t>
                      </a:r>
                      <a:r>
                        <a:rPr lang="en-US" sz="16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160k; </a:t>
                      </a:r>
                      <a:r>
                        <a:rPr lang="en-US" sz="16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impacts to EMS, MMS, CSI, S&amp;B, CDR</a:t>
                      </a:r>
                      <a:r>
                        <a:rPr lang="en-US" sz="16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and </a:t>
                      </a:r>
                      <a:r>
                        <a:rPr lang="en-US" sz="16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EIS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791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Cost Benefit Analysis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Highlights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Net (Cost) - Benefit of $1.05M; Cost Benefit Ratio of 8.0</a:t>
                      </a:r>
                    </a:p>
                    <a:p>
                      <a:pPr marL="117475" marR="0" lvl="0" indent="-117475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Allows QGSRs to make capacity available to SCED and provides a market mechanism to solving short supply conditions without having to take command and control actions.</a:t>
                      </a:r>
                    </a:p>
                    <a:p>
                      <a:pPr marL="117475" marR="0" lvl="0" indent="-117475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Provides visibility to operators as to what quick start units are available and participating in the market.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52400" y="838200"/>
            <a:ext cx="8763000" cy="5410200"/>
          </a:xfrm>
        </p:spPr>
        <p:txBody>
          <a:bodyPr/>
          <a:lstStyle/>
          <a:p>
            <a:pPr marL="571500" lvl="1" indent="-228600" eaLnBrk="1" hangingPunct="1">
              <a:tabLst>
                <a:tab pos="1143000" algn="l"/>
                <a:tab pos="2514600" algn="l"/>
              </a:tabLst>
            </a:pPr>
            <a:r>
              <a:rPr lang="en-US" dirty="0" smtClean="0"/>
              <a:t>Suggested TAC action:</a:t>
            </a:r>
          </a:p>
          <a:p>
            <a:pPr marL="571500" lvl="1" indent="-228600" eaLnBrk="1" hangingPunct="1">
              <a:tabLst>
                <a:tab pos="1143000" algn="l"/>
                <a:tab pos="2514600" algn="l"/>
              </a:tabLst>
            </a:pPr>
            <a:endParaRPr lang="en-US" sz="1100" dirty="0" smtClean="0"/>
          </a:p>
          <a:p>
            <a:pPr marL="971550" lvl="2" eaLnBrk="1" hangingPunct="1">
              <a:tabLst>
                <a:tab pos="1143000" algn="l"/>
                <a:tab pos="2514600" algn="l"/>
              </a:tabLst>
            </a:pPr>
            <a:r>
              <a:rPr lang="en-US" dirty="0" smtClean="0"/>
              <a:t>Recommend approval of the </a:t>
            </a:r>
            <a:r>
              <a:rPr lang="en-US" dirty="0" smtClean="0"/>
              <a:t>Impact </a:t>
            </a:r>
            <a:r>
              <a:rPr lang="en-US" dirty="0" smtClean="0"/>
              <a:t>Analyses </a:t>
            </a:r>
            <a:r>
              <a:rPr lang="en-US" dirty="0" smtClean="0"/>
              <a:t>and </a:t>
            </a:r>
            <a:r>
              <a:rPr lang="en-US" dirty="0" smtClean="0"/>
              <a:t>CBAs for </a:t>
            </a:r>
            <a:r>
              <a:rPr lang="en-US" dirty="0" smtClean="0"/>
              <a:t>the following Parking Deck NPRRs :</a:t>
            </a:r>
          </a:p>
          <a:p>
            <a:pPr marL="971550" lvl="2" eaLnBrk="1" hangingPunct="1">
              <a:tabLst>
                <a:tab pos="1143000" algn="l"/>
                <a:tab pos="2514600" algn="l"/>
              </a:tabLst>
            </a:pPr>
            <a:endParaRPr lang="en-US" sz="800" dirty="0" smtClean="0"/>
          </a:p>
          <a:p>
            <a:pPr lvl="3" eaLnBrk="1" hangingPunct="1">
              <a:tabLst>
                <a:tab pos="1143000" algn="l"/>
                <a:tab pos="2514600" algn="l"/>
              </a:tabLst>
            </a:pPr>
            <a:r>
              <a:rPr lang="en-US" sz="1600" dirty="0" smtClean="0"/>
              <a:t>NPRR207: </a:t>
            </a:r>
            <a:r>
              <a:rPr lang="en-US" sz="1600" dirty="0"/>
              <a:t>Unit </a:t>
            </a:r>
            <a:r>
              <a:rPr lang="en-US" sz="1600" dirty="0" err="1" smtClean="0"/>
              <a:t>Deselection</a:t>
            </a:r>
            <a:endParaRPr lang="en-US" sz="1600" dirty="0"/>
          </a:p>
          <a:p>
            <a:pPr lvl="3" eaLnBrk="1" hangingPunct="1">
              <a:tabLst>
                <a:tab pos="1143000" algn="l"/>
                <a:tab pos="2514600" algn="l"/>
              </a:tabLst>
            </a:pPr>
            <a:r>
              <a:rPr lang="en-US" sz="1600" dirty="0" smtClean="0"/>
              <a:t>NPRR210: </a:t>
            </a:r>
            <a:r>
              <a:rPr lang="en-US" sz="1600" dirty="0"/>
              <a:t>Wind Forecasting Change to P50, Synchronization with PRR841</a:t>
            </a:r>
          </a:p>
          <a:p>
            <a:pPr lvl="3" eaLnBrk="1" hangingPunct="1">
              <a:tabLst>
                <a:tab pos="1143000" algn="l"/>
                <a:tab pos="2514600" algn="l"/>
              </a:tabLst>
            </a:pPr>
            <a:r>
              <a:rPr lang="en-US" sz="1600" dirty="0" smtClean="0"/>
              <a:t>NPRR222</a:t>
            </a:r>
            <a:r>
              <a:rPr lang="en-US" sz="1600" dirty="0" smtClean="0"/>
              <a:t>: Half-Hour Start RUC </a:t>
            </a:r>
            <a:r>
              <a:rPr lang="en-US" sz="1600" dirty="0" err="1" smtClean="0"/>
              <a:t>Clawback</a:t>
            </a:r>
            <a:endParaRPr lang="en-US" sz="1600" dirty="0" smtClean="0"/>
          </a:p>
          <a:p>
            <a:pPr lvl="3" eaLnBrk="1" hangingPunct="1">
              <a:tabLst>
                <a:tab pos="1143000" algn="l"/>
                <a:tab pos="2514600" algn="l"/>
              </a:tabLst>
            </a:pPr>
            <a:r>
              <a:rPr lang="en-US" sz="1600" dirty="0" smtClean="0"/>
              <a:t>NPRR240: </a:t>
            </a:r>
            <a:r>
              <a:rPr lang="en-US" sz="1600" dirty="0"/>
              <a:t>Proxy Energy Offer Curve</a:t>
            </a:r>
          </a:p>
          <a:p>
            <a:pPr lvl="3" eaLnBrk="1" hangingPunct="1">
              <a:tabLst>
                <a:tab pos="1143000" algn="l"/>
                <a:tab pos="2514600" algn="l"/>
              </a:tabLst>
            </a:pPr>
            <a:r>
              <a:rPr lang="en-US" sz="1600" dirty="0" smtClean="0"/>
              <a:t>NPRR241</a:t>
            </a:r>
            <a:r>
              <a:rPr lang="en-US" sz="1600" dirty="0" smtClean="0"/>
              <a:t>: Aggregate Incremental Liability (AIL) Calculation and Credit 			Reports Publish </a:t>
            </a:r>
            <a:r>
              <a:rPr lang="en-US" sz="1600" dirty="0" smtClean="0"/>
              <a:t>Corrections</a:t>
            </a:r>
          </a:p>
          <a:p>
            <a:pPr lvl="3" eaLnBrk="1" hangingPunct="1">
              <a:tabLst>
                <a:tab pos="1143000" algn="l"/>
                <a:tab pos="2514600" algn="l"/>
              </a:tabLst>
            </a:pPr>
            <a:r>
              <a:rPr lang="en-US" sz="1600" dirty="0" smtClean="0"/>
              <a:t>NPRR244: </a:t>
            </a:r>
            <a:r>
              <a:rPr lang="en-US" sz="1600" dirty="0"/>
              <a:t>Clarification of Other Binding Documents</a:t>
            </a:r>
            <a:endParaRPr lang="en-US" sz="1600" dirty="0" smtClean="0"/>
          </a:p>
          <a:p>
            <a:pPr lvl="3" eaLnBrk="1" hangingPunct="1">
              <a:tabLst>
                <a:tab pos="1143000" algn="l"/>
                <a:tab pos="2514600" algn="l"/>
              </a:tabLst>
            </a:pPr>
            <a:r>
              <a:rPr lang="en-US" sz="1600" dirty="0" smtClean="0"/>
              <a:t>NPRR256: Sync with PRR787, Add Non-Compliance Language to QSE 			Performance </a:t>
            </a:r>
            <a:r>
              <a:rPr lang="en-US" sz="1600" dirty="0" smtClean="0"/>
              <a:t>Standards</a:t>
            </a:r>
          </a:p>
          <a:p>
            <a:pPr lvl="3" eaLnBrk="1" hangingPunct="1">
              <a:tabLst>
                <a:tab pos="1143000" algn="l"/>
                <a:tab pos="2514600" algn="l"/>
              </a:tabLst>
            </a:pPr>
            <a:r>
              <a:rPr lang="en-US" sz="1600" dirty="0" smtClean="0"/>
              <a:t>NPRR272: </a:t>
            </a:r>
            <a:r>
              <a:rPr lang="en-US" sz="1600" dirty="0"/>
              <a:t>Definition and Participation of Quick Start Generation Resources</a:t>
            </a:r>
          </a:p>
        </p:txBody>
      </p:sp>
      <p:sp>
        <p:nvSpPr>
          <p:cNvPr id="18435" name="Title 11"/>
          <p:cNvSpPr>
            <a:spLocks noGrp="1"/>
          </p:cNvSpPr>
          <p:nvPr>
            <p:ph type="title"/>
          </p:nvPr>
        </p:nvSpPr>
        <p:spPr>
          <a:xfrm>
            <a:off x="152400" y="0"/>
            <a:ext cx="7620000" cy="685800"/>
          </a:xfrm>
        </p:spPr>
        <p:txBody>
          <a:bodyPr/>
          <a:lstStyle/>
          <a:p>
            <a:pPr>
              <a:defRPr/>
            </a:pPr>
            <a:r>
              <a:rPr lang="en-US" sz="1800" dirty="0"/>
              <a:t>Summary of Parking Deck NPRR Impact Assessment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938050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 txBox="1">
            <a:spLocks noRot="1" noChangeArrowheads="1"/>
          </p:cNvSpPr>
          <p:nvPr/>
        </p:nvSpPr>
        <p:spPr bwMode="auto">
          <a:xfrm>
            <a:off x="304800" y="0"/>
            <a:ext cx="8229600" cy="79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en-US" sz="2000" kern="0" dirty="0">
                <a:latin typeface="+mj-lt"/>
                <a:ea typeface="+mj-ea"/>
                <a:cs typeface="+mj-cs"/>
              </a:rPr>
              <a:t>Summary of </a:t>
            </a:r>
            <a:r>
              <a:rPr lang="en-US" sz="2000" kern="0" dirty="0" smtClean="0">
                <a:latin typeface="+mj-lt"/>
                <a:ea typeface="+mj-ea"/>
                <a:cs typeface="+mj-cs"/>
              </a:rPr>
              <a:t>Parking Deck NPRR Impact Assessment</a:t>
            </a:r>
            <a:endParaRPr lang="en-US" sz="2000" kern="0" dirty="0">
              <a:latin typeface="+mj-lt"/>
              <a:ea typeface="+mj-ea"/>
              <a:cs typeface="+mj-cs"/>
            </a:endParaRPr>
          </a:p>
        </p:txBody>
      </p:sp>
      <p:sp>
        <p:nvSpPr>
          <p:cNvPr id="4099" name="Rectangle 3"/>
          <p:cNvSpPr txBox="1">
            <a:spLocks noChangeArrowheads="1"/>
          </p:cNvSpPr>
          <p:nvPr/>
        </p:nvSpPr>
        <p:spPr bwMode="auto">
          <a:xfrm>
            <a:off x="152400" y="1143000"/>
            <a:ext cx="8839200" cy="533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buClr>
                <a:schemeClr val="tx1"/>
              </a:buClr>
              <a:defRPr/>
            </a:pPr>
            <a:r>
              <a:rPr lang="en-US" b="1" dirty="0" smtClean="0"/>
              <a:t>Impact </a:t>
            </a:r>
            <a:r>
              <a:rPr lang="en-US" b="1" dirty="0" smtClean="0"/>
              <a:t>Assessment for Parking Deck NPRRs </a:t>
            </a:r>
            <a:r>
              <a:rPr lang="en-US" b="1" dirty="0" smtClean="0"/>
              <a:t>Recommended </a:t>
            </a:r>
            <a:r>
              <a:rPr lang="en-US" b="1" dirty="0" smtClean="0"/>
              <a:t>for Approval by </a:t>
            </a:r>
            <a:r>
              <a:rPr lang="en-US" b="1" dirty="0" smtClean="0"/>
              <a:t>PRS:</a:t>
            </a:r>
          </a:p>
          <a:p>
            <a:pPr>
              <a:buClr>
                <a:schemeClr val="tx1"/>
              </a:buClr>
              <a:defRPr/>
            </a:pPr>
            <a:endParaRPr lang="en-US" b="1" dirty="0" smtClean="0"/>
          </a:p>
          <a:p>
            <a:pPr marL="233363" lvl="0" indent="-233363" defTabSz="573088" hangingPunct="0">
              <a:buFont typeface="Arial" pitchFamily="34" charset="0"/>
              <a:buChar char="•"/>
              <a:tabLst>
                <a:tab pos="1489075" algn="l"/>
                <a:tab pos="2062163" algn="l"/>
              </a:tabLst>
            </a:pPr>
            <a:r>
              <a:rPr lang="en-US" dirty="0" smtClean="0"/>
              <a:t>NPRR207	Unit </a:t>
            </a:r>
            <a:r>
              <a:rPr lang="en-US" dirty="0" err="1" smtClean="0"/>
              <a:t>Deselection</a:t>
            </a:r>
            <a:r>
              <a:rPr lang="en-US" dirty="0" smtClean="0"/>
              <a:t> </a:t>
            </a:r>
            <a:endParaRPr lang="en-US" sz="1400" dirty="0" smtClean="0"/>
          </a:p>
          <a:p>
            <a:pPr marL="233363" lvl="0" indent="-233363" defTabSz="573088" hangingPunct="0">
              <a:buFont typeface="Arial" pitchFamily="34" charset="0"/>
              <a:buChar char="•"/>
              <a:tabLst>
                <a:tab pos="1489075" algn="l"/>
                <a:tab pos="2062163" algn="l"/>
              </a:tabLst>
            </a:pPr>
            <a:r>
              <a:rPr lang="en-US" dirty="0" smtClean="0"/>
              <a:t>NPRR210	Wind </a:t>
            </a:r>
            <a:r>
              <a:rPr lang="en-US" dirty="0" smtClean="0"/>
              <a:t>Forecasting Change to P50, Synchronization with PRR841</a:t>
            </a:r>
            <a:endParaRPr lang="en-US" sz="1400" dirty="0" smtClean="0"/>
          </a:p>
          <a:p>
            <a:pPr marL="233363" lvl="0" indent="-233363" defTabSz="573088" hangingPunct="0">
              <a:buFont typeface="Arial" pitchFamily="34" charset="0"/>
              <a:buChar char="•"/>
              <a:tabLst>
                <a:tab pos="1489075" algn="l"/>
                <a:tab pos="2062163" algn="l"/>
              </a:tabLst>
            </a:pPr>
            <a:r>
              <a:rPr lang="en-US" dirty="0" smtClean="0"/>
              <a:t>NPRR222	Half-Hour </a:t>
            </a:r>
            <a:r>
              <a:rPr lang="en-US" dirty="0" smtClean="0"/>
              <a:t>Start Unit RUC </a:t>
            </a:r>
            <a:r>
              <a:rPr lang="en-US" dirty="0" err="1" smtClean="0"/>
              <a:t>Clawback</a:t>
            </a:r>
            <a:r>
              <a:rPr lang="en-US" dirty="0" smtClean="0"/>
              <a:t> </a:t>
            </a:r>
            <a:endParaRPr lang="en-US" sz="1400" dirty="0" smtClean="0"/>
          </a:p>
          <a:p>
            <a:pPr marL="233363" lvl="0" indent="-233363" defTabSz="573088" hangingPunct="0">
              <a:buFont typeface="Arial" pitchFamily="34" charset="0"/>
              <a:buChar char="•"/>
              <a:tabLst>
                <a:tab pos="1489075" algn="l"/>
                <a:tab pos="2062163" algn="l"/>
              </a:tabLst>
            </a:pPr>
            <a:r>
              <a:rPr lang="en-US" dirty="0" smtClean="0"/>
              <a:t>NPRR240	Proxy </a:t>
            </a:r>
            <a:r>
              <a:rPr lang="en-US" dirty="0" smtClean="0"/>
              <a:t>Energy Offer Curve</a:t>
            </a:r>
            <a:endParaRPr lang="en-US" sz="1400" dirty="0" smtClean="0"/>
          </a:p>
          <a:p>
            <a:pPr marL="233363" lvl="0" indent="-233363" defTabSz="573088" hangingPunct="0">
              <a:buFont typeface="Arial" pitchFamily="34" charset="0"/>
              <a:buChar char="•"/>
              <a:tabLst>
                <a:tab pos="1489075" algn="l"/>
                <a:tab pos="2062163" algn="l"/>
              </a:tabLst>
            </a:pPr>
            <a:r>
              <a:rPr lang="en-US" dirty="0" smtClean="0"/>
              <a:t>NPRR241	Aggregate </a:t>
            </a:r>
            <a:r>
              <a:rPr lang="en-US" dirty="0" smtClean="0"/>
              <a:t>Incremental Liability (AIL) Calculation and Credit Reports </a:t>
            </a:r>
            <a:r>
              <a:rPr lang="en-US" dirty="0" smtClean="0"/>
              <a:t>			Publish </a:t>
            </a:r>
            <a:r>
              <a:rPr lang="en-US" dirty="0" smtClean="0"/>
              <a:t>Corrections</a:t>
            </a:r>
            <a:endParaRPr lang="en-US" sz="1400" dirty="0" smtClean="0"/>
          </a:p>
          <a:p>
            <a:pPr marL="233363" lvl="0" indent="-233363" defTabSz="573088" hangingPunct="0">
              <a:buFont typeface="Arial" pitchFamily="34" charset="0"/>
              <a:buChar char="•"/>
              <a:tabLst>
                <a:tab pos="1489075" algn="l"/>
                <a:tab pos="2062163" algn="l"/>
              </a:tabLst>
            </a:pPr>
            <a:r>
              <a:rPr lang="en-US" dirty="0" smtClean="0"/>
              <a:t>NPRR244	Clarification </a:t>
            </a:r>
            <a:r>
              <a:rPr lang="en-US" dirty="0" smtClean="0"/>
              <a:t>of Other Binding Documents</a:t>
            </a:r>
            <a:endParaRPr lang="en-US" sz="1400" dirty="0" smtClean="0"/>
          </a:p>
          <a:p>
            <a:pPr marL="233363" lvl="0" indent="-233363" defTabSz="573088" hangingPunct="0">
              <a:buFont typeface="Arial" pitchFamily="34" charset="0"/>
              <a:buChar char="•"/>
              <a:tabLst>
                <a:tab pos="1489075" algn="l"/>
                <a:tab pos="2062163" algn="l"/>
              </a:tabLst>
            </a:pPr>
            <a:r>
              <a:rPr lang="en-US" dirty="0" smtClean="0"/>
              <a:t>NPRR256	Sync </a:t>
            </a:r>
            <a:r>
              <a:rPr lang="en-US" dirty="0" smtClean="0"/>
              <a:t>with PRR787, Add Non-Compliance Language to QSE </a:t>
            </a:r>
            <a:r>
              <a:rPr lang="en-US" dirty="0" smtClean="0"/>
              <a:t>				Performance </a:t>
            </a:r>
            <a:r>
              <a:rPr lang="en-US" dirty="0" smtClean="0"/>
              <a:t>Standards</a:t>
            </a:r>
            <a:endParaRPr lang="en-US" sz="1400" dirty="0" smtClean="0"/>
          </a:p>
          <a:p>
            <a:pPr marL="233363" indent="-233363" defTabSz="573088">
              <a:buFont typeface="Arial" pitchFamily="34" charset="0"/>
              <a:buChar char="•"/>
              <a:tabLst>
                <a:tab pos="1489075" algn="l"/>
                <a:tab pos="2062163" algn="l"/>
              </a:tabLst>
            </a:pPr>
            <a:r>
              <a:rPr lang="en-US" dirty="0" smtClean="0"/>
              <a:t>NPRR272	Definition </a:t>
            </a:r>
            <a:r>
              <a:rPr lang="en-US" dirty="0" smtClean="0"/>
              <a:t>and Participation of Quick Start Generation Resources</a:t>
            </a:r>
          </a:p>
          <a:p>
            <a:pPr marL="233363" lvl="1" indent="-222250" hangingPunct="0">
              <a:spcAft>
                <a:spcPts val="300"/>
              </a:spcAft>
              <a:buFont typeface="Arial" pitchFamily="34" charset="0"/>
              <a:buChar char="•"/>
            </a:pPr>
            <a:endParaRPr lang="en-US" b="1" dirty="0" smtClean="0"/>
          </a:p>
          <a:p>
            <a:pPr>
              <a:defRPr/>
            </a:pPr>
            <a:endParaRPr lang="en-US" sz="2000" dirty="0"/>
          </a:p>
          <a:p>
            <a:pPr>
              <a:buClr>
                <a:schemeClr val="tx1"/>
              </a:buClr>
              <a:defRPr/>
            </a:pPr>
            <a:endParaRPr lang="en-US" sz="2000" b="1" dirty="0"/>
          </a:p>
          <a:p>
            <a:pPr>
              <a:spcAft>
                <a:spcPts val="600"/>
              </a:spcAft>
              <a:defRPr/>
            </a:pPr>
            <a:endParaRPr lang="en-US" sz="800" dirty="0"/>
          </a:p>
          <a:p>
            <a:pPr>
              <a:buClr>
                <a:schemeClr val="tx1"/>
              </a:buClr>
              <a:defRPr/>
            </a:pPr>
            <a:endParaRPr lang="en-US" sz="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Parking Deck Impact Assessments – Phase 2 / 3 </a:t>
            </a:r>
            <a:r>
              <a:rPr lang="en-US" dirty="0" smtClean="0"/>
              <a:t>Results</a:t>
            </a:r>
            <a:endParaRPr lang="en-US" dirty="0" smtClean="0"/>
          </a:p>
        </p:txBody>
      </p:sp>
      <p:graphicFrame>
        <p:nvGraphicFramePr>
          <p:cNvPr id="229445" name="Group 69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2385330404"/>
              </p:ext>
            </p:extLst>
          </p:nvPr>
        </p:nvGraphicFramePr>
        <p:xfrm>
          <a:off x="152400" y="762000"/>
          <a:ext cx="8839200" cy="5113283"/>
        </p:xfrm>
        <a:graphic>
          <a:graphicData uri="http://schemas.openxmlformats.org/drawingml/2006/table">
            <a:tbl>
              <a:tblPr/>
              <a:tblGrid>
                <a:gridCol w="1137719"/>
                <a:gridCol w="4577280"/>
                <a:gridCol w="1143000"/>
                <a:gridCol w="1066800"/>
                <a:gridCol w="914401"/>
              </a:tblGrid>
              <a:tr h="53345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Rev Request</a:t>
                      </a:r>
                    </a:p>
                  </a:txBody>
                  <a:tcPr marT="45725" marB="4572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Description</a:t>
                      </a: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Estimated Cost</a:t>
                      </a: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Estimated Duration</a:t>
                      </a: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Delivery Target</a:t>
                      </a: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</a:tr>
              <a:tr h="30413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NPRR207</a:t>
                      </a:r>
                    </a:p>
                  </a:txBody>
                  <a:tcPr marT="45725" marB="4572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Unit </a:t>
                      </a:r>
                      <a:r>
                        <a:rPr kumimoji="0" lang="en-US" sz="12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Deselection</a:t>
                      </a: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$50k-$55k</a:t>
                      </a: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9-11 weeks</a:t>
                      </a: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2012</a:t>
                      </a: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13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NPRR210</a:t>
                      </a:r>
                    </a:p>
                  </a:txBody>
                  <a:tcPr marT="45725" marB="4572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Wind Forecasting Change to P50, Sync w/PRR841</a:t>
                      </a: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$45k-$55k</a:t>
                      </a: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8-16 weeks</a:t>
                      </a: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2013</a:t>
                      </a: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13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NPRR222</a:t>
                      </a:r>
                    </a:p>
                  </a:txBody>
                  <a:tcPr marT="45725" marB="4572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Half-Hour Start RUC </a:t>
                      </a:r>
                      <a:r>
                        <a:rPr kumimoji="0" lang="en-US" sz="12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Clawback</a:t>
                      </a: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$15k-$20k</a:t>
                      </a: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5-7 weeks</a:t>
                      </a: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2012</a:t>
                      </a: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13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NPRR240</a:t>
                      </a:r>
                    </a:p>
                  </a:txBody>
                  <a:tcPr marT="45725" marB="4572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Proxy Energy Offer Curve</a:t>
                      </a: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$50k-$60k</a:t>
                      </a: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12-14 weeks</a:t>
                      </a: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2013</a:t>
                      </a: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740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NPRR241</a:t>
                      </a:r>
                    </a:p>
                  </a:txBody>
                  <a:tcPr marT="45725" marB="4572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AIL </a:t>
                      </a: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Calculation </a:t>
                      </a: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and Credit Reports Publish Corrections</a:t>
                      </a: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$100k-$120k</a:t>
                      </a: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5-10 months</a:t>
                      </a: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2013</a:t>
                      </a: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13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NPRR244</a:t>
                      </a:r>
                    </a:p>
                  </a:txBody>
                  <a:tcPr marT="45725" marB="4572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Clarification of Other Binding Documents</a:t>
                      </a: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$10k-$15k</a:t>
                      </a: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3 months</a:t>
                      </a: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2011</a:t>
                      </a: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553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NPRR256</a:t>
                      </a:r>
                    </a:p>
                  </a:txBody>
                  <a:tcPr marT="45725" marB="4572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Sync w/PRR787, Add Non-Compliance Language to QSE Performance Standards</a:t>
                      </a: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$120k-$135k</a:t>
                      </a: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9-10 months</a:t>
                      </a: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2013</a:t>
                      </a: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553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NPRR272</a:t>
                      </a:r>
                    </a:p>
                  </a:txBody>
                  <a:tcPr marT="45725" marB="4572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Definition and Participation of Quick Start Generation Resources</a:t>
                      </a: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$145k-$160k</a:t>
                      </a: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20-22 weeks</a:t>
                      </a: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2012</a:t>
                      </a: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793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NPRR258</a:t>
                      </a:r>
                    </a:p>
                  </a:txBody>
                  <a:tcPr marT="45725" marB="4572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BE0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Sync with PRR824 and PRR833</a:t>
                      </a: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BE0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$55k-$60k</a:t>
                      </a: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BE0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8-10 weeks</a:t>
                      </a: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BE0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2011</a:t>
                      </a: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BE0E3"/>
                    </a:solidFill>
                  </a:tcPr>
                </a:tc>
              </a:tr>
              <a:tr h="30793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NPRR181</a:t>
                      </a:r>
                    </a:p>
                  </a:txBody>
                  <a:tcPr marT="45725" marB="4572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FIP Definition Revision</a:t>
                      </a: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$210k-$225k</a:t>
                      </a: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10-12 weeks</a:t>
                      </a: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2013</a:t>
                      </a: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</a:tr>
              <a:tr h="4572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NPRR257</a:t>
                      </a:r>
                    </a:p>
                  </a:txBody>
                  <a:tcPr marT="45725" marB="4572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Synchronization with Nodal Operating Guide Section 9, Monitoring Programs</a:t>
                      </a: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TBD</a:t>
                      </a: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TBD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TBD</a:t>
                      </a: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</a:tr>
              <a:tr h="30553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NPRR260</a:t>
                      </a:r>
                    </a:p>
                  </a:txBody>
                  <a:tcPr marT="45725" marB="4572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Providing Access to MIS Secure Area to MIS Registered Users</a:t>
                      </a: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TBD</a:t>
                      </a: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TBD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2012</a:t>
                      </a: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</a:tr>
              <a:tr h="30553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NOGRR034</a:t>
                      </a:r>
                    </a:p>
                  </a:txBody>
                  <a:tcPr marT="45725" marB="4572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Rescind Telemetry Performance Calculation Exclusions</a:t>
                      </a: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TBD</a:t>
                      </a: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TBD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TBD</a:t>
                      </a: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</a:tr>
              <a:tr h="30483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SCR755</a:t>
                      </a:r>
                    </a:p>
                  </a:txBody>
                  <a:tcPr marT="45725" marB="4572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ERCOT.com Website Enhancements</a:t>
                      </a: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TBD</a:t>
                      </a: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TBD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TBD</a:t>
                      </a: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</a:tr>
            </a:tbl>
          </a:graphicData>
        </a:graphic>
      </p:graphicFrame>
      <p:sp>
        <p:nvSpPr>
          <p:cNvPr id="3" name="Rectangle 2"/>
          <p:cNvSpPr/>
          <p:nvPr/>
        </p:nvSpPr>
        <p:spPr>
          <a:xfrm>
            <a:off x="1295400" y="6248400"/>
            <a:ext cx="3124200" cy="228600"/>
          </a:xfrm>
          <a:prstGeom prst="rect">
            <a:avLst/>
          </a:prstGeom>
          <a:solidFill>
            <a:srgbClr val="FFCC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050" dirty="0">
                <a:solidFill>
                  <a:schemeClr val="tx1"/>
                </a:solidFill>
              </a:rPr>
              <a:t>Further Discussion with the Market </a:t>
            </a:r>
            <a:r>
              <a:rPr lang="en-US" sz="1050" dirty="0" smtClean="0">
                <a:solidFill>
                  <a:schemeClr val="tx1"/>
                </a:solidFill>
              </a:rPr>
              <a:t>Needed</a:t>
            </a:r>
            <a:endParaRPr lang="en-US" sz="1050" dirty="0">
              <a:solidFill>
                <a:schemeClr val="tx1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295400" y="6016625"/>
            <a:ext cx="3124200" cy="2286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050" dirty="0">
                <a:solidFill>
                  <a:schemeClr val="tx1"/>
                </a:solidFill>
              </a:rPr>
              <a:t>Completed Impact </a:t>
            </a:r>
            <a:r>
              <a:rPr lang="en-US" sz="1050" dirty="0" smtClean="0">
                <a:solidFill>
                  <a:schemeClr val="tx1"/>
                </a:solidFill>
              </a:rPr>
              <a:t>Analysis </a:t>
            </a:r>
            <a:r>
              <a:rPr lang="en-US" sz="1050" dirty="0">
                <a:solidFill>
                  <a:schemeClr val="tx1"/>
                </a:solidFill>
              </a:rPr>
              <a:t>– Approved by PRS</a:t>
            </a:r>
          </a:p>
        </p:txBody>
      </p:sp>
      <p:sp>
        <p:nvSpPr>
          <p:cNvPr id="2" name="Rectangle 1"/>
          <p:cNvSpPr/>
          <p:nvPr/>
        </p:nvSpPr>
        <p:spPr>
          <a:xfrm>
            <a:off x="5834063" y="2874334"/>
            <a:ext cx="228600" cy="228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000" dirty="0">
                <a:solidFill>
                  <a:schemeClr val="tx1"/>
                </a:solidFill>
              </a:rPr>
              <a:t>*</a:t>
            </a:r>
          </a:p>
        </p:txBody>
      </p:sp>
      <p:sp>
        <p:nvSpPr>
          <p:cNvPr id="7" name="Rectangle 6"/>
          <p:cNvSpPr/>
          <p:nvPr/>
        </p:nvSpPr>
        <p:spPr>
          <a:xfrm>
            <a:off x="6858000" y="5870575"/>
            <a:ext cx="2133600" cy="22542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200" dirty="0">
                <a:solidFill>
                  <a:schemeClr val="tx1"/>
                </a:solidFill>
              </a:rPr>
              <a:t>*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1000" dirty="0">
                <a:solidFill>
                  <a:schemeClr val="tx1"/>
                </a:solidFill>
              </a:rPr>
              <a:t>O&amp;M effort – no project required</a:t>
            </a:r>
          </a:p>
        </p:txBody>
      </p:sp>
      <p:sp>
        <p:nvSpPr>
          <p:cNvPr id="9" name="Rectangle 8"/>
          <p:cNvSpPr/>
          <p:nvPr/>
        </p:nvSpPr>
        <p:spPr>
          <a:xfrm>
            <a:off x="4419600" y="6013450"/>
            <a:ext cx="2362200" cy="228600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050" dirty="0" smtClean="0">
                <a:solidFill>
                  <a:schemeClr val="tx1"/>
                </a:solidFill>
              </a:rPr>
              <a:t>Board Approved – July 2011 </a:t>
            </a:r>
            <a:endParaRPr lang="en-US" sz="105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2882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Rot="1" noChangeArrowheads="1"/>
          </p:cNvSpPr>
          <p:nvPr>
            <p:ph type="title" idx="4294967295"/>
          </p:nvPr>
        </p:nvSpPr>
        <p:spPr>
          <a:xfrm>
            <a:off x="381000" y="0"/>
            <a:ext cx="8763000" cy="685800"/>
          </a:xfrm>
        </p:spPr>
        <p:txBody>
          <a:bodyPr/>
          <a:lstStyle/>
          <a:p>
            <a:pPr marL="342900" indent="-342900"/>
            <a:r>
              <a:rPr lang="en-US" sz="1800" b="1" dirty="0" smtClean="0">
                <a:latin typeface="+mn-lt"/>
              </a:rPr>
              <a:t>NPRR207, Unit </a:t>
            </a:r>
            <a:r>
              <a:rPr lang="en-US" sz="1800" b="1" dirty="0" err="1" smtClean="0">
                <a:latin typeface="+mn-lt"/>
              </a:rPr>
              <a:t>Deselection</a:t>
            </a:r>
            <a:endParaRPr lang="en-US" sz="1800" b="1" dirty="0" smtClean="0">
              <a:latin typeface="+mn-lt"/>
            </a:endParaRPr>
          </a:p>
        </p:txBody>
      </p:sp>
      <p:graphicFrame>
        <p:nvGraphicFramePr>
          <p:cNvPr id="72727" name="Group 23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3345514822"/>
              </p:ext>
            </p:extLst>
          </p:nvPr>
        </p:nvGraphicFramePr>
        <p:xfrm>
          <a:off x="228600" y="914400"/>
          <a:ext cx="8534400" cy="5111496"/>
        </p:xfrm>
        <a:graphic>
          <a:graphicData uri="http://schemas.openxmlformats.org/drawingml/2006/table">
            <a:tbl>
              <a:tblPr/>
              <a:tblGrid>
                <a:gridCol w="2334664"/>
                <a:gridCol w="6199736"/>
              </a:tblGrid>
              <a:tr h="15544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Purpose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(WMS)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16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This NPRR provides that ERCOT may deselect units from Reliability Unit Commitment (RUC); creates the term “RUC Notification” to refer to an ERCOT instruction preceding a Resource’s startup time; and enables the QSE to self-commit a Resource after receiving a RUC Notification but before the Resource’s startup time.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553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PRS Decision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1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On 8/18/11, PRS unanimously voted to endorse and forward the impact assessment for NPRR207 to TAC</a:t>
                      </a:r>
                      <a:r>
                        <a:rPr lang="en-US" sz="16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. </a:t>
                      </a:r>
                      <a:endParaRPr lang="en-US" sz="16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05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Effective Date/Priority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16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Upon System Implementation – Priority 2012; Rank 19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14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ERCOT Impact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16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$50k - $55k; impacts to </a:t>
                      </a:r>
                      <a:r>
                        <a:rPr lang="en-US" sz="16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MMS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791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Cost Benefit Analysis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Highlights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Net (Cost) - Benefit of $1.65M; Cost Benefit Ratio of 32.08</a:t>
                      </a:r>
                    </a:p>
                    <a:p>
                      <a:pPr marL="117475" marR="0" lvl="0" indent="-117475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Lower uplifted RUC costs by delaying RUC commitments until last possible time which minimizes the over-commitment of capacity by RUC process.</a:t>
                      </a:r>
                    </a:p>
                    <a:p>
                      <a:pPr marL="117475" marR="0" lvl="0" indent="-117475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Provides QSEs more information so that they may choose to self-commit to avoid a RUC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clawback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and thus lower RUC commitment costs that are charged to shorts and uplifted to QSEs.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Rot="1" noChangeArrowheads="1"/>
          </p:cNvSpPr>
          <p:nvPr>
            <p:ph type="title" idx="4294967295"/>
          </p:nvPr>
        </p:nvSpPr>
        <p:spPr>
          <a:xfrm>
            <a:off x="381000" y="0"/>
            <a:ext cx="8763000" cy="685800"/>
          </a:xfrm>
        </p:spPr>
        <p:txBody>
          <a:bodyPr/>
          <a:lstStyle/>
          <a:p>
            <a:pPr marL="342900" indent="-342900"/>
            <a:r>
              <a:rPr lang="en-US" sz="1800" b="1" dirty="0" smtClean="0">
                <a:latin typeface="+mn-lt"/>
              </a:rPr>
              <a:t>NPRR210, Wind Forecasting Change to P50, Synchronization with PRR841</a:t>
            </a:r>
          </a:p>
        </p:txBody>
      </p:sp>
      <p:graphicFrame>
        <p:nvGraphicFramePr>
          <p:cNvPr id="72727" name="Group 23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3316744990"/>
              </p:ext>
            </p:extLst>
          </p:nvPr>
        </p:nvGraphicFramePr>
        <p:xfrm>
          <a:off x="228600" y="914400"/>
          <a:ext cx="8534400" cy="4331208"/>
        </p:xfrm>
        <a:graphic>
          <a:graphicData uri="http://schemas.openxmlformats.org/drawingml/2006/table">
            <a:tbl>
              <a:tblPr/>
              <a:tblGrid>
                <a:gridCol w="2334664"/>
                <a:gridCol w="6199736"/>
              </a:tblGrid>
              <a:tr h="1066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Purpose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(Morgan Stanley)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16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This NPRR changes the wind forecasting methodology to use a 50% probability of </a:t>
                      </a:r>
                      <a:r>
                        <a:rPr lang="en-US" sz="160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exceedance</a:t>
                      </a:r>
                      <a:r>
                        <a:rPr lang="en-US" sz="16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calculation instead of an 80% for RUC considerations.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553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PRS Decision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1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On 7/21/11, PRS unanimously voted to endorse and forward the impact assessment for NPRR210 to TAC</a:t>
                      </a:r>
                      <a:r>
                        <a:rPr lang="en-US" sz="16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. </a:t>
                      </a:r>
                      <a:endParaRPr lang="en-US" sz="16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05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Effective Date/Priority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16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Upon System Implementation – Priority 2013; Rank 24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14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ERCOT Impact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16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$45k - $55k; impacts to EMS, MMS, S&amp;B, CSI, </a:t>
                      </a:r>
                      <a:r>
                        <a:rPr lang="en-US" sz="16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EIS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791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Cost Benefit Analysis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Highlights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Net (Cost) - Benefit of $7.45M; Cost Benefit Ratio of 150.0</a:t>
                      </a:r>
                    </a:p>
                    <a:p>
                      <a:pPr marL="117475" marR="0" lvl="0" indent="-117475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WGRs are being inappropriately credited for capacity related to a P50 forecast which they only have 50% probability of providing.  The P80 forecast is a better estimate of what is reliably being provided by wind resources and was the agreed level of credit they would receive in the original development of Nodal Protocols.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Rot="1" noChangeArrowheads="1"/>
          </p:cNvSpPr>
          <p:nvPr>
            <p:ph type="title" idx="4294967295"/>
          </p:nvPr>
        </p:nvSpPr>
        <p:spPr>
          <a:xfrm>
            <a:off x="381000" y="0"/>
            <a:ext cx="8763000" cy="685800"/>
          </a:xfrm>
        </p:spPr>
        <p:txBody>
          <a:bodyPr/>
          <a:lstStyle/>
          <a:p>
            <a:pPr marL="342900" indent="-342900"/>
            <a:r>
              <a:rPr lang="en-US" sz="1800" b="1" dirty="0" smtClean="0">
                <a:latin typeface="+mn-lt"/>
              </a:rPr>
              <a:t>NPRR222, Half-Hour Start Unit RUC </a:t>
            </a:r>
            <a:r>
              <a:rPr lang="en-US" sz="1800" b="1" dirty="0" err="1" smtClean="0">
                <a:latin typeface="+mn-lt"/>
              </a:rPr>
              <a:t>Clawback</a:t>
            </a:r>
            <a:endParaRPr lang="en-US" sz="1800" b="1" dirty="0" smtClean="0">
              <a:latin typeface="+mn-lt"/>
            </a:endParaRPr>
          </a:p>
        </p:txBody>
      </p:sp>
      <p:graphicFrame>
        <p:nvGraphicFramePr>
          <p:cNvPr id="72727" name="Group 23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2472009192"/>
              </p:ext>
            </p:extLst>
          </p:nvPr>
        </p:nvGraphicFramePr>
        <p:xfrm>
          <a:off x="228600" y="914400"/>
          <a:ext cx="8534400" cy="5111496"/>
        </p:xfrm>
        <a:graphic>
          <a:graphicData uri="http://schemas.openxmlformats.org/drawingml/2006/table">
            <a:tbl>
              <a:tblPr/>
              <a:tblGrid>
                <a:gridCol w="2334664"/>
                <a:gridCol w="6199736"/>
              </a:tblGrid>
              <a:tr h="1066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Purpose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(WMS)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16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This NPRR removes RUC </a:t>
                      </a:r>
                      <a:r>
                        <a:rPr lang="en-US" sz="160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Clawback</a:t>
                      </a:r>
                      <a:r>
                        <a:rPr lang="en-US" sz="16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on all Half-Hour Start Units that participate in the Day-Ahead Market (DAM) and during Energy Emergency Alert (EEA) events.  This NPRR also changes the RUC </a:t>
                      </a:r>
                      <a:r>
                        <a:rPr lang="en-US" sz="160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Clawback</a:t>
                      </a:r>
                      <a:r>
                        <a:rPr lang="en-US" sz="16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on all Half-Hour Start Units that did not participate in the DAM to 50%.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553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PRS Decision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1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On 6/23/11, PRS voted to endorse and forward the impact assessment for NPRR222 to TAC</a:t>
                      </a:r>
                      <a:r>
                        <a:rPr lang="en-US" sz="16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. </a:t>
                      </a:r>
                      <a:endParaRPr lang="en-US" sz="16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05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Effective Date/Priority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16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Upon System Implementation – Priority 2012; Rank 16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14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ERCOT Impact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16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$15k - $20k; impacts to CSI and S&amp;B.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791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Cost Benefit Analysis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Highlights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Net (Cost) - Benefit of $(18k); Cost Benefit Ratio of 0</a:t>
                      </a:r>
                    </a:p>
                    <a:p>
                      <a:pPr marL="117475" marR="0" lvl="0" indent="-117475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Removes the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clawback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from quick start units which obtain most of their revenue in just a few hours each year.  Clawing back the revenues of these units because they were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RUC’d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is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contrarty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to the energy only market design.</a:t>
                      </a:r>
                    </a:p>
                    <a:p>
                      <a:pPr marL="117475" marR="0" lvl="0" indent="-117475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Removal of RUC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Clawback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for quick starts would send an appropriate signal to MPs, capital markets and manufacturers, thereby encouraging investment in more low cost operational flexibility.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Rot="1" noChangeArrowheads="1"/>
          </p:cNvSpPr>
          <p:nvPr>
            <p:ph type="title" idx="4294967295"/>
          </p:nvPr>
        </p:nvSpPr>
        <p:spPr>
          <a:xfrm>
            <a:off x="381000" y="0"/>
            <a:ext cx="8763000" cy="685800"/>
          </a:xfrm>
        </p:spPr>
        <p:txBody>
          <a:bodyPr/>
          <a:lstStyle/>
          <a:p>
            <a:pPr marL="342900" indent="-342900"/>
            <a:r>
              <a:rPr lang="en-US" sz="1800" b="1" dirty="0" smtClean="0">
                <a:latin typeface="+mn-lt"/>
              </a:rPr>
              <a:t>NPRR240, Proxy Energy Offer Curve</a:t>
            </a:r>
          </a:p>
        </p:txBody>
      </p:sp>
      <p:graphicFrame>
        <p:nvGraphicFramePr>
          <p:cNvPr id="72727" name="Group 23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3594130035"/>
              </p:ext>
            </p:extLst>
          </p:nvPr>
        </p:nvGraphicFramePr>
        <p:xfrm>
          <a:off x="228600" y="914400"/>
          <a:ext cx="8534400" cy="3648456"/>
        </p:xfrm>
        <a:graphic>
          <a:graphicData uri="http://schemas.openxmlformats.org/drawingml/2006/table">
            <a:tbl>
              <a:tblPr/>
              <a:tblGrid>
                <a:gridCol w="2334664"/>
                <a:gridCol w="6199736"/>
              </a:tblGrid>
              <a:tr h="1066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Purpose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(IMM)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16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This NPRR states that the Entity with decision making authority over how a Resource or Split Generation Resource is offered or scheduled shall be responsible for all offers associated with each Resource, including offers represented by a proxy Energy Offer Curve.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553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PRS Decision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1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On 7/21/11, PRS unanimously voted to endorse and forward the impact assessment for NPRR240 to TAC</a:t>
                      </a:r>
                      <a:r>
                        <a:rPr lang="en-US" sz="16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. </a:t>
                      </a:r>
                      <a:endParaRPr lang="en-US" sz="16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05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Effective Date/Priority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16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Upon System Implementation – Priority 2013; Rank 17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14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ERCOT Impact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16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$50k - $60k; impacts to MMS and </a:t>
                      </a:r>
                      <a:r>
                        <a:rPr lang="en-US" sz="16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EIS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791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Cost Benefit Analysis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Highlights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17475" marR="0" lvl="0" indent="-117475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Provides transparency as to which offer curves were partially constructed using the proxy methodology.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Rot="1" noChangeArrowheads="1"/>
          </p:cNvSpPr>
          <p:nvPr>
            <p:ph type="title" idx="4294967295"/>
          </p:nvPr>
        </p:nvSpPr>
        <p:spPr>
          <a:xfrm>
            <a:off x="381000" y="0"/>
            <a:ext cx="8763000" cy="685800"/>
          </a:xfrm>
        </p:spPr>
        <p:txBody>
          <a:bodyPr/>
          <a:lstStyle/>
          <a:p>
            <a:r>
              <a:rPr lang="en-US" sz="1800" b="1" dirty="0" smtClean="0">
                <a:latin typeface="+mn-lt"/>
              </a:rPr>
              <a:t>NPRR241, Aggregate Incremental Liability (AIL) Calculation and Credit Reports Publish Corrections</a:t>
            </a:r>
          </a:p>
        </p:txBody>
      </p:sp>
      <p:graphicFrame>
        <p:nvGraphicFramePr>
          <p:cNvPr id="72727" name="Group 23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3315077448"/>
              </p:ext>
            </p:extLst>
          </p:nvPr>
        </p:nvGraphicFramePr>
        <p:xfrm>
          <a:off x="228600" y="685800"/>
          <a:ext cx="8534400" cy="4841456"/>
        </p:xfrm>
        <a:graphic>
          <a:graphicData uri="http://schemas.openxmlformats.org/drawingml/2006/table">
            <a:tbl>
              <a:tblPr/>
              <a:tblGrid>
                <a:gridCol w="2334664"/>
                <a:gridCol w="6199736"/>
              </a:tblGrid>
              <a:tr h="1066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Purpose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(ERCOT)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16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This NPRR updates the AIL calculation to reflect Max (Average Daily Transaction Extrapolated (ADTE) during the previous 60-day period) instead of ADTE to match Estimated Aggregate Liability (EAL) calculation; removes </a:t>
                      </a:r>
                      <a:r>
                        <a:rPr lang="en-US" sz="160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Flowgate</a:t>
                      </a:r>
                      <a:r>
                        <a:rPr lang="en-US" sz="16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Rights (FGRs)-related Credit Monitoring and Management Report; corrects Credit Monitoring and Management Reports format from Extensible Markup Language (XML) to Microsoft Excel (XLS) format; and updates the posting requirements of Future Credit Exposure (FCE) Details Reports.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553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PRS Decision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1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On 6/23/11, PRS unanimously voted to endorse and forward the impact assessment for NPRR241 to TAC</a:t>
                      </a:r>
                      <a:r>
                        <a:rPr lang="en-US" sz="16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. </a:t>
                      </a:r>
                      <a:endParaRPr lang="en-US" sz="16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05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Effective Date/Priority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16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Upon System Implementation – Priority 2013; Rank 25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14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ERCOT Impact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16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$100k - $120k; impacts to Credit</a:t>
                      </a:r>
                      <a:r>
                        <a:rPr lang="en-US" sz="16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Monitoring and Management System (CMM</a:t>
                      </a:r>
                      <a:r>
                        <a:rPr lang="en-US" sz="16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791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Cost Benefit Analysis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Highlights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Net (Cost) - Benefit of $990k; Cost Benefit Ratio of 10.0</a:t>
                      </a:r>
                    </a:p>
                    <a:p>
                      <a:pPr marL="117475" marR="0" lvl="0" indent="-117475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Provides a report in a machine consumable format and saves some QSEs from having to manually convert the credit reports.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Rot="1" noChangeArrowheads="1"/>
          </p:cNvSpPr>
          <p:nvPr>
            <p:ph type="title" idx="4294967295"/>
          </p:nvPr>
        </p:nvSpPr>
        <p:spPr>
          <a:xfrm>
            <a:off x="381000" y="0"/>
            <a:ext cx="8763000" cy="685800"/>
          </a:xfrm>
        </p:spPr>
        <p:txBody>
          <a:bodyPr/>
          <a:lstStyle/>
          <a:p>
            <a:r>
              <a:rPr lang="en-US" sz="1800" b="1" dirty="0" smtClean="0">
                <a:latin typeface="+mn-lt"/>
              </a:rPr>
              <a:t>NPRR244, Clarification of Other Binding Documents</a:t>
            </a:r>
          </a:p>
        </p:txBody>
      </p:sp>
      <p:graphicFrame>
        <p:nvGraphicFramePr>
          <p:cNvPr id="72727" name="Group 23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888123018"/>
              </p:ext>
            </p:extLst>
          </p:nvPr>
        </p:nvGraphicFramePr>
        <p:xfrm>
          <a:off x="228600" y="685800"/>
          <a:ext cx="8534400" cy="4136136"/>
        </p:xfrm>
        <a:graphic>
          <a:graphicData uri="http://schemas.openxmlformats.org/drawingml/2006/table">
            <a:tbl>
              <a:tblPr/>
              <a:tblGrid>
                <a:gridCol w="2334664"/>
                <a:gridCol w="6199736"/>
              </a:tblGrid>
              <a:tr h="1066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Purpose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(ERCOT)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16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This NPRR clarifies the concept of “Other Binding Documents” and the revision process to better align with item (j) of the Public Utility Regulatory Act, Tex. Util. Code Ann. § 39.151 (Vernon 1998 &amp; Supp. 2007) (PURA), Essential Organizations, and P.U.C. Subst. R. 25.503, Oversight of Wholesale Market Participants, with respect to governing documents that are public and in effect in the ERCOT Region.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553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PRS Decision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1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On 7/21/11, PRS unanimously voted to endorse and forward the impact assessment for NPRR244 to TAC</a:t>
                      </a:r>
                      <a:r>
                        <a:rPr lang="en-US" sz="16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. </a:t>
                      </a:r>
                      <a:endParaRPr lang="en-US" sz="16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05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Effective Date/Priority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16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Upon System Implementation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14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ERCOT Impact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16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$10k - $15k (O&amp;M </a:t>
                      </a:r>
                      <a:r>
                        <a:rPr lang="en-US" sz="16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budget</a:t>
                      </a:r>
                      <a:r>
                        <a:rPr lang="en-US" sz="16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); impacts to </a:t>
                      </a:r>
                      <a:r>
                        <a:rPr lang="en-US" sz="16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ERCOT.com </a:t>
                      </a:r>
                      <a:r>
                        <a:rPr lang="en-US" sz="16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and </a:t>
                      </a:r>
                      <a:r>
                        <a:rPr lang="en-US" sz="16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MIS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791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Cost Benefit Analysis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Highlights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Net (Cost) - Benefit of $567k; Cost Benefit Ratio of 44.62</a:t>
                      </a:r>
                    </a:p>
                    <a:p>
                      <a:pPr marL="117475" marR="0" lvl="0" indent="-117475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Provides easy access to business procedure documents by MPs.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19792</TotalTime>
  <Words>1673</Words>
  <Application>Microsoft Office PowerPoint</Application>
  <PresentationFormat>On-screen Show (4:3)</PresentationFormat>
  <Paragraphs>241</Paragraphs>
  <Slides>12</Slides>
  <Notes>10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Custom Design</vt:lpstr>
      <vt:lpstr>Impact Assessment of Parking Deck NPRRs</vt:lpstr>
      <vt:lpstr>PowerPoint Presentation</vt:lpstr>
      <vt:lpstr>Parking Deck Impact Assessments – Phase 2 / 3 Results</vt:lpstr>
      <vt:lpstr>NPRR207, Unit Deselection</vt:lpstr>
      <vt:lpstr>NPRR210, Wind Forecasting Change to P50, Synchronization with PRR841</vt:lpstr>
      <vt:lpstr>NPRR222, Half-Hour Start Unit RUC Clawback</vt:lpstr>
      <vt:lpstr>NPRR240, Proxy Energy Offer Curve</vt:lpstr>
      <vt:lpstr>NPRR241, Aggregate Incremental Liability (AIL) Calculation and Credit Reports Publish Corrections</vt:lpstr>
      <vt:lpstr>NPRR244, Clarification of Other Binding Documents</vt:lpstr>
      <vt:lpstr>NPRR256, Sync with PRR787, Add Non-Compliance Language to QSE Performance Standards</vt:lpstr>
      <vt:lpstr>NPRR272, Definition and Participation of Quick Start Generation Resources</vt:lpstr>
      <vt:lpstr>Summary of Parking Deck NPRR Impact Assessment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Instructions</dc:title>
  <dc:creator/>
  <cp:lastModifiedBy>tanderson</cp:lastModifiedBy>
  <cp:revision>678</cp:revision>
  <dcterms:created xsi:type="dcterms:W3CDTF">2005-04-21T14:28:35Z</dcterms:created>
  <dcterms:modified xsi:type="dcterms:W3CDTF">2011-08-30T19:43:28Z</dcterms:modified>
</cp:coreProperties>
</file>