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0"/>
  </p:notesMasterIdLst>
  <p:handoutMasterIdLst>
    <p:handoutMasterId r:id="rId11"/>
  </p:handoutMasterIdLst>
  <p:sldIdLst>
    <p:sldId id="256" r:id="rId2"/>
    <p:sldId id="304" r:id="rId3"/>
    <p:sldId id="327" r:id="rId4"/>
    <p:sldId id="330" r:id="rId5"/>
    <p:sldId id="329" r:id="rId6"/>
    <p:sldId id="333" r:id="rId7"/>
    <p:sldId id="323" r:id="rId8"/>
    <p:sldId id="332" r:id="rId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a:srgbClr val="00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94" autoAdjust="0"/>
    <p:restoredTop sz="96859" autoAdjust="0"/>
  </p:normalViewPr>
  <p:slideViewPr>
    <p:cSldViewPr snapToGrid="0">
      <p:cViewPr varScale="1">
        <p:scale>
          <a:sx n="90" d="100"/>
          <a:sy n="90" d="100"/>
        </p:scale>
        <p:origin x="-114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9" d="100"/>
          <a:sy n="79" d="100"/>
        </p:scale>
        <p:origin x="-1932" y="-90"/>
      </p:cViewPr>
      <p:guideLst>
        <p:guide orient="horz" pos="2928"/>
        <p:guide pos="2208"/>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3926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926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3926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144279F-9871-42FD-B9B7-B7B2729BC9E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075"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3079"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CC6CA0FB-765D-4333-B451-BE56179D2EA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D95D2FD3-9303-470C-A562-FE04B2E46E6C}" type="slidenum">
              <a:rPr lang="en-US" smtClean="0"/>
              <a:pPr/>
              <a:t>1</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C6CA0FB-765D-4333-B451-BE56179D2EAE}" type="slidenum">
              <a:rPr lang="en-US" smtClean="0"/>
              <a:pPr>
                <a:defRPr/>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5"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752D22CA-0EE8-4092-BFE1-82CCF502B59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5"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5365FA87-2EE1-4D2D-B2C1-B48ACA2D179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5450" y="222250"/>
            <a:ext cx="2197100" cy="6029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0975" y="222250"/>
            <a:ext cx="6442075" cy="6029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5"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9B7AF67C-34D3-4DBC-AD87-E6D3D6C8C12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5"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8B599D1F-0555-4E03-B198-CD67824B487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5"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5EBFC306-B522-4772-9E16-3A033C47FBA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0975" y="1422400"/>
            <a:ext cx="4313238" cy="4829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422400"/>
            <a:ext cx="4314825" cy="4829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6"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0951B3B4-076A-4F68-8C9B-85E6A973BE6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8"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9" name="Rectangle 18"/>
          <p:cNvSpPr>
            <a:spLocks noGrp="1" noChangeArrowheads="1"/>
          </p:cNvSpPr>
          <p:nvPr>
            <p:ph type="sldNum" sz="quarter" idx="12"/>
          </p:nvPr>
        </p:nvSpPr>
        <p:spPr>
          <a:ln/>
        </p:spPr>
        <p:txBody>
          <a:bodyPr/>
          <a:lstStyle>
            <a:lvl1pPr>
              <a:defRPr/>
            </a:lvl1pPr>
          </a:lstStyle>
          <a:p>
            <a:pPr>
              <a:defRPr/>
            </a:pPr>
            <a:fld id="{1E5027BE-BC0D-4147-932E-C3279D30336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4"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5" name="Rectangle 18"/>
          <p:cNvSpPr>
            <a:spLocks noGrp="1" noChangeArrowheads="1"/>
          </p:cNvSpPr>
          <p:nvPr>
            <p:ph type="sldNum" sz="quarter" idx="12"/>
          </p:nvPr>
        </p:nvSpPr>
        <p:spPr>
          <a:ln/>
        </p:spPr>
        <p:txBody>
          <a:bodyPr/>
          <a:lstStyle>
            <a:lvl1pPr>
              <a:defRPr/>
            </a:lvl1pPr>
          </a:lstStyle>
          <a:p>
            <a:pPr>
              <a:defRPr/>
            </a:pPr>
            <a:fld id="{93BEA9A1-6269-4041-9A88-AA4E2792201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3"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4" name="Rectangle 18"/>
          <p:cNvSpPr>
            <a:spLocks noGrp="1" noChangeArrowheads="1"/>
          </p:cNvSpPr>
          <p:nvPr>
            <p:ph type="sldNum" sz="quarter" idx="12"/>
          </p:nvPr>
        </p:nvSpPr>
        <p:spPr>
          <a:ln/>
        </p:spPr>
        <p:txBody>
          <a:bodyPr/>
          <a:lstStyle>
            <a:lvl1pPr>
              <a:defRPr/>
            </a:lvl1pPr>
          </a:lstStyle>
          <a:p>
            <a:pPr>
              <a:defRPr/>
            </a:pPr>
            <a:fld id="{AAA9F4B6-3DD6-4815-9694-5EF43898578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6"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8697EBFF-B5C1-4210-95B0-CF843116E46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ERCOT TAC Meeting - ROS Report</a:t>
            </a:r>
          </a:p>
        </p:txBody>
      </p:sp>
      <p:sp>
        <p:nvSpPr>
          <p:cNvPr id="6" name="Rectangle 17"/>
          <p:cNvSpPr>
            <a:spLocks noGrp="1" noChangeArrowheads="1"/>
          </p:cNvSpPr>
          <p:nvPr>
            <p:ph type="dt" sz="half" idx="11"/>
          </p:nvPr>
        </p:nvSpPr>
        <p:spPr>
          <a:ln/>
        </p:spPr>
        <p:txBody>
          <a:bodyPr/>
          <a:lstStyle>
            <a:lvl1pPr>
              <a:defRPr/>
            </a:lvl1pPr>
          </a:lstStyle>
          <a:p>
            <a:pPr>
              <a:defRPr/>
            </a:pPr>
            <a:r>
              <a:rPr lang="en-US" smtClean="0"/>
              <a:t>09/01/2011 Ken Donohoo</a:t>
            </a: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E9B3B14E-1EC4-4BC1-9AE2-C430BFDE755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00025" y="222250"/>
            <a:ext cx="87725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80975" y="1422400"/>
            <a:ext cx="8780463" cy="4829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5580063" y="6559550"/>
            <a:ext cx="3403600" cy="12223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800"/>
            </a:lvl1pPr>
          </a:lstStyle>
          <a:p>
            <a:pPr>
              <a:defRPr/>
            </a:pPr>
            <a:r>
              <a:rPr lang="en-US"/>
              <a:t>ERCOT TAC Meeting - ROS Report</a:t>
            </a:r>
          </a:p>
        </p:txBody>
      </p:sp>
      <p:grpSp>
        <p:nvGrpSpPr>
          <p:cNvPr id="2" name="Group 19"/>
          <p:cNvGrpSpPr>
            <a:grpSpLocks/>
          </p:cNvGrpSpPr>
          <p:nvPr userDrawn="1"/>
        </p:nvGrpSpPr>
        <p:grpSpPr bwMode="auto">
          <a:xfrm>
            <a:off x="55563" y="87313"/>
            <a:ext cx="9043987" cy="6702425"/>
            <a:chOff x="35" y="55"/>
            <a:chExt cx="5697" cy="4222"/>
          </a:xfrm>
        </p:grpSpPr>
        <p:sp>
          <p:nvSpPr>
            <p:cNvPr id="1032" name="Rectangle 8"/>
            <p:cNvSpPr>
              <a:spLocks noChangeArrowheads="1"/>
            </p:cNvSpPr>
            <p:nvPr userDrawn="1"/>
          </p:nvSpPr>
          <p:spPr bwMode="auto">
            <a:xfrm>
              <a:off x="88" y="55"/>
              <a:ext cx="5589" cy="4222"/>
            </a:xfrm>
            <a:prstGeom prst="rect">
              <a:avLst/>
            </a:prstGeom>
            <a:noFill/>
            <a:ln w="19050">
              <a:solidFill>
                <a:schemeClr val="hlink"/>
              </a:solidFill>
              <a:miter lim="800000"/>
              <a:headEnd/>
              <a:tailEnd/>
            </a:ln>
            <a:effectLst/>
          </p:spPr>
          <p:txBody>
            <a:bodyPr wrap="none" anchor="ctr"/>
            <a:lstStyle/>
            <a:p>
              <a:pPr>
                <a:defRPr/>
              </a:pPr>
              <a:endParaRPr lang="en-US"/>
            </a:p>
          </p:txBody>
        </p:sp>
        <p:sp>
          <p:nvSpPr>
            <p:cNvPr id="1037" name="Rectangle 13"/>
            <p:cNvSpPr>
              <a:spLocks noChangeArrowheads="1"/>
            </p:cNvSpPr>
            <p:nvPr userDrawn="1"/>
          </p:nvSpPr>
          <p:spPr bwMode="auto">
            <a:xfrm>
              <a:off x="35" y="111"/>
              <a:ext cx="5697" cy="4112"/>
            </a:xfrm>
            <a:prstGeom prst="rect">
              <a:avLst/>
            </a:prstGeom>
            <a:noFill/>
            <a:ln w="19050">
              <a:solidFill>
                <a:schemeClr val="hlink"/>
              </a:solidFill>
              <a:miter lim="800000"/>
              <a:headEnd/>
              <a:tailEnd/>
            </a:ln>
            <a:effectLst/>
          </p:spPr>
          <p:txBody>
            <a:bodyPr wrap="none" anchor="ctr"/>
            <a:lstStyle/>
            <a:p>
              <a:pPr>
                <a:defRPr/>
              </a:pPr>
              <a:endParaRPr lang="en-US"/>
            </a:p>
          </p:txBody>
        </p:sp>
        <p:sp>
          <p:nvSpPr>
            <p:cNvPr id="1031" name="Rectangle 7"/>
            <p:cNvSpPr>
              <a:spLocks noChangeArrowheads="1"/>
            </p:cNvSpPr>
            <p:nvPr userDrawn="1"/>
          </p:nvSpPr>
          <p:spPr bwMode="auto">
            <a:xfrm>
              <a:off x="62" y="83"/>
              <a:ext cx="5643" cy="4168"/>
            </a:xfrm>
            <a:prstGeom prst="rect">
              <a:avLst/>
            </a:prstGeom>
            <a:noFill/>
            <a:ln w="38100">
              <a:solidFill>
                <a:schemeClr val="accent2"/>
              </a:solidFill>
              <a:miter lim="800000"/>
              <a:headEnd/>
              <a:tailEnd/>
            </a:ln>
            <a:effectLst/>
          </p:spPr>
          <p:txBody>
            <a:bodyPr wrap="none" anchor="ctr"/>
            <a:lstStyle/>
            <a:p>
              <a:pPr algn="ctr">
                <a:defRPr/>
              </a:pPr>
              <a:r>
                <a:rPr lang="en-US"/>
                <a:t>  </a:t>
              </a:r>
            </a:p>
          </p:txBody>
        </p:sp>
      </p:grpSp>
      <p:sp>
        <p:nvSpPr>
          <p:cNvPr id="1041" name="Rectangle 17"/>
          <p:cNvSpPr>
            <a:spLocks noGrp="1" noChangeArrowheads="1"/>
          </p:cNvSpPr>
          <p:nvPr>
            <p:ph type="dt" sz="half" idx="2"/>
          </p:nvPr>
        </p:nvSpPr>
        <p:spPr bwMode="auto">
          <a:xfrm>
            <a:off x="165100" y="6556375"/>
            <a:ext cx="2133600" cy="12223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800"/>
            </a:lvl1pPr>
          </a:lstStyle>
          <a:p>
            <a:pPr>
              <a:defRPr/>
            </a:pPr>
            <a:r>
              <a:rPr lang="en-US" smtClean="0"/>
              <a:t>09/01/2011 Ken Donohoo</a:t>
            </a:r>
            <a:endParaRPr lang="en-US"/>
          </a:p>
        </p:txBody>
      </p:sp>
      <p:sp>
        <p:nvSpPr>
          <p:cNvPr id="1042" name="Rectangle 18"/>
          <p:cNvSpPr>
            <a:spLocks noGrp="1" noChangeArrowheads="1"/>
          </p:cNvSpPr>
          <p:nvPr>
            <p:ph type="sldNum" sz="quarter" idx="4"/>
          </p:nvPr>
        </p:nvSpPr>
        <p:spPr bwMode="auto">
          <a:xfrm>
            <a:off x="6845300" y="6397625"/>
            <a:ext cx="2133600"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000"/>
            </a:lvl1pPr>
          </a:lstStyle>
          <a:p>
            <a:pPr>
              <a:defRPr/>
            </a:pPr>
            <a:fld id="{7ED833A6-7345-4AB5-825A-A82501380F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4000">
          <a:solidFill>
            <a:schemeClr val="accent2"/>
          </a:solidFill>
          <a:latin typeface="+mj-lt"/>
          <a:ea typeface="+mj-ea"/>
          <a:cs typeface="+mj-cs"/>
        </a:defRPr>
      </a:lvl1pPr>
      <a:lvl2pPr algn="ctr" rtl="0" eaLnBrk="0" fontAlgn="base" hangingPunct="0">
        <a:spcBef>
          <a:spcPct val="0"/>
        </a:spcBef>
        <a:spcAft>
          <a:spcPct val="0"/>
        </a:spcAft>
        <a:defRPr sz="4000">
          <a:solidFill>
            <a:schemeClr val="accent2"/>
          </a:solidFill>
          <a:latin typeface="Arial" charset="0"/>
        </a:defRPr>
      </a:lvl2pPr>
      <a:lvl3pPr algn="ctr" rtl="0" eaLnBrk="0" fontAlgn="base" hangingPunct="0">
        <a:spcBef>
          <a:spcPct val="0"/>
        </a:spcBef>
        <a:spcAft>
          <a:spcPct val="0"/>
        </a:spcAft>
        <a:defRPr sz="4000">
          <a:solidFill>
            <a:schemeClr val="accent2"/>
          </a:solidFill>
          <a:latin typeface="Arial" charset="0"/>
        </a:defRPr>
      </a:lvl3pPr>
      <a:lvl4pPr algn="ctr" rtl="0" eaLnBrk="0" fontAlgn="base" hangingPunct="0">
        <a:spcBef>
          <a:spcPct val="0"/>
        </a:spcBef>
        <a:spcAft>
          <a:spcPct val="0"/>
        </a:spcAft>
        <a:defRPr sz="4000">
          <a:solidFill>
            <a:schemeClr val="accent2"/>
          </a:solidFill>
          <a:latin typeface="Arial" charset="0"/>
        </a:defRPr>
      </a:lvl4pPr>
      <a:lvl5pPr algn="ctr" rtl="0" eaLnBrk="0" fontAlgn="base" hangingPunct="0">
        <a:spcBef>
          <a:spcPct val="0"/>
        </a:spcBef>
        <a:spcAft>
          <a:spcPct val="0"/>
        </a:spcAft>
        <a:defRPr sz="4000">
          <a:solidFill>
            <a:schemeClr val="accent2"/>
          </a:solidFill>
          <a:latin typeface="Arial" charset="0"/>
        </a:defRPr>
      </a:lvl5pPr>
      <a:lvl6pPr marL="457200" algn="ctr" rtl="0" fontAlgn="base">
        <a:spcBef>
          <a:spcPct val="0"/>
        </a:spcBef>
        <a:spcAft>
          <a:spcPct val="0"/>
        </a:spcAft>
        <a:defRPr sz="4000">
          <a:solidFill>
            <a:schemeClr val="accent2"/>
          </a:solidFill>
          <a:latin typeface="Arial" charset="0"/>
        </a:defRPr>
      </a:lvl6pPr>
      <a:lvl7pPr marL="914400" algn="ctr" rtl="0" fontAlgn="base">
        <a:spcBef>
          <a:spcPct val="0"/>
        </a:spcBef>
        <a:spcAft>
          <a:spcPct val="0"/>
        </a:spcAft>
        <a:defRPr sz="4000">
          <a:solidFill>
            <a:schemeClr val="accent2"/>
          </a:solidFill>
          <a:latin typeface="Arial" charset="0"/>
        </a:defRPr>
      </a:lvl7pPr>
      <a:lvl8pPr marL="1371600" algn="ctr" rtl="0" fontAlgn="base">
        <a:spcBef>
          <a:spcPct val="0"/>
        </a:spcBef>
        <a:spcAft>
          <a:spcPct val="0"/>
        </a:spcAft>
        <a:defRPr sz="4000">
          <a:solidFill>
            <a:schemeClr val="accent2"/>
          </a:solidFill>
          <a:latin typeface="Arial" charset="0"/>
        </a:defRPr>
      </a:lvl8pPr>
      <a:lvl9pPr marL="1828800" algn="ctr" rtl="0" fontAlgn="base">
        <a:spcBef>
          <a:spcPct val="0"/>
        </a:spcBef>
        <a:spcAft>
          <a:spcPct val="0"/>
        </a:spcAft>
        <a:defRPr sz="4000">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b="1">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7"/>
          <p:cNvSpPr>
            <a:spLocks noChangeArrowheads="1"/>
          </p:cNvSpPr>
          <p:nvPr/>
        </p:nvSpPr>
        <p:spPr bwMode="auto">
          <a:xfrm>
            <a:off x="239713" y="457200"/>
            <a:ext cx="8651875" cy="3886200"/>
          </a:xfrm>
          <a:prstGeom prst="rect">
            <a:avLst/>
          </a:prstGeom>
          <a:noFill/>
          <a:ln w="9525">
            <a:noFill/>
            <a:miter lim="800000"/>
            <a:headEnd/>
            <a:tailEnd/>
          </a:ln>
        </p:spPr>
        <p:txBody>
          <a:bodyPr anchor="ctr"/>
          <a:lstStyle/>
          <a:p>
            <a:pPr algn="ctr"/>
            <a:r>
              <a:rPr lang="en-US" sz="4000" b="1" dirty="0">
                <a:solidFill>
                  <a:schemeClr val="accent2"/>
                </a:solidFill>
              </a:rPr>
              <a:t>RELIABILITY AND OPERATIONS SUBCOMMITTEE</a:t>
            </a:r>
            <a:br>
              <a:rPr lang="en-US" sz="4000" b="1" dirty="0">
                <a:solidFill>
                  <a:schemeClr val="accent2"/>
                </a:solidFill>
              </a:rPr>
            </a:br>
            <a:r>
              <a:rPr lang="en-US" sz="4000" b="1" dirty="0">
                <a:solidFill>
                  <a:schemeClr val="accent2"/>
                </a:solidFill>
              </a:rPr>
              <a:t>Report to TAC</a:t>
            </a:r>
            <a:r>
              <a:rPr lang="en-US" sz="2400" b="1" dirty="0"/>
              <a:t/>
            </a:r>
            <a:br>
              <a:rPr lang="en-US" sz="2400" b="1" dirty="0"/>
            </a:br>
            <a:r>
              <a:rPr lang="en-US" b="1" dirty="0"/>
              <a:t/>
            </a:r>
            <a:br>
              <a:rPr lang="en-US" b="1" dirty="0"/>
            </a:br>
            <a:r>
              <a:rPr lang="en-US" b="1" dirty="0"/>
              <a:t>Austin, TX</a:t>
            </a:r>
            <a:br>
              <a:rPr lang="en-US" b="1" dirty="0"/>
            </a:br>
            <a:r>
              <a:rPr lang="en-US" b="1" dirty="0" smtClean="0"/>
              <a:t>September 1, </a:t>
            </a:r>
            <a:r>
              <a:rPr lang="en-US" b="1" dirty="0"/>
              <a:t>2011</a:t>
            </a:r>
          </a:p>
        </p:txBody>
      </p:sp>
      <p:sp>
        <p:nvSpPr>
          <p:cNvPr id="2051" name="Rectangle 8"/>
          <p:cNvSpPr>
            <a:spLocks noChangeArrowheads="1"/>
          </p:cNvSpPr>
          <p:nvPr/>
        </p:nvSpPr>
        <p:spPr bwMode="auto">
          <a:xfrm>
            <a:off x="1389063" y="4538663"/>
            <a:ext cx="6400800" cy="1597025"/>
          </a:xfrm>
          <a:prstGeom prst="rect">
            <a:avLst/>
          </a:prstGeom>
          <a:noFill/>
          <a:ln w="9525">
            <a:noFill/>
            <a:miter lim="800000"/>
            <a:headEnd/>
            <a:tailEnd/>
          </a:ln>
        </p:spPr>
        <p:txBody>
          <a:bodyPr/>
          <a:lstStyle/>
          <a:p>
            <a:pPr algn="ctr"/>
            <a:r>
              <a:rPr lang="en-US" sz="2400" b="1"/>
              <a:t>Kenneth A. Donohoo, P.E.</a:t>
            </a:r>
          </a:p>
          <a:p>
            <a:pPr algn="ctr"/>
            <a:r>
              <a:rPr lang="en-US" sz="2000"/>
              <a:t>Chairperson</a:t>
            </a:r>
          </a:p>
          <a:p>
            <a:pPr algn="ctr"/>
            <a:r>
              <a:rPr lang="en-US" sz="2000"/>
              <a:t>Oncor Electric Delivery Company LLC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noFill/>
        </p:spPr>
        <p:txBody>
          <a:bodyPr/>
          <a:lstStyle/>
          <a:p>
            <a:r>
              <a:rPr lang="en-US" smtClean="0"/>
              <a:t>ERCOT TAC Meeting - ROS Report</a:t>
            </a:r>
          </a:p>
        </p:txBody>
      </p:sp>
      <p:sp>
        <p:nvSpPr>
          <p:cNvPr id="3075" name="Date Placeholder 4"/>
          <p:cNvSpPr>
            <a:spLocks noGrp="1"/>
          </p:cNvSpPr>
          <p:nvPr>
            <p:ph type="dt" sz="quarter" idx="11"/>
          </p:nvPr>
        </p:nvSpPr>
        <p:spPr>
          <a:noFill/>
        </p:spPr>
        <p:txBody>
          <a:bodyPr/>
          <a:lstStyle/>
          <a:p>
            <a:r>
              <a:rPr lang="en-US" smtClean="0"/>
              <a:t>09/01/2011 Ken Donohoo</a:t>
            </a:r>
            <a:endParaRPr lang="en-US" smtClean="0"/>
          </a:p>
        </p:txBody>
      </p:sp>
      <p:sp>
        <p:nvSpPr>
          <p:cNvPr id="3076" name="Slide Number Placeholder 5"/>
          <p:cNvSpPr>
            <a:spLocks noGrp="1"/>
          </p:cNvSpPr>
          <p:nvPr>
            <p:ph type="sldNum" sz="quarter" idx="12"/>
          </p:nvPr>
        </p:nvSpPr>
        <p:spPr>
          <a:noFill/>
        </p:spPr>
        <p:txBody>
          <a:bodyPr/>
          <a:lstStyle/>
          <a:p>
            <a:fld id="{6E9202FC-1E62-479A-A493-508A8B8313FF}" type="slidenum">
              <a:rPr lang="en-US" smtClean="0"/>
              <a:pPr/>
              <a:t>2</a:t>
            </a:fld>
            <a:endParaRPr lang="en-US" smtClean="0"/>
          </a:p>
        </p:txBody>
      </p:sp>
      <p:sp>
        <p:nvSpPr>
          <p:cNvPr id="3077" name="Rectangle 2"/>
          <p:cNvSpPr>
            <a:spLocks noGrp="1" noChangeArrowheads="1"/>
          </p:cNvSpPr>
          <p:nvPr>
            <p:ph type="title"/>
          </p:nvPr>
        </p:nvSpPr>
        <p:spPr>
          <a:xfrm>
            <a:off x="200025" y="222250"/>
            <a:ext cx="8772525" cy="639763"/>
          </a:xfrm>
        </p:spPr>
        <p:txBody>
          <a:bodyPr/>
          <a:lstStyle/>
          <a:p>
            <a:pPr eaLnBrk="1" hangingPunct="1"/>
            <a:r>
              <a:rPr lang="en-US" sz="3600" b="1" smtClean="0"/>
              <a:t>TAC Voting Items</a:t>
            </a:r>
          </a:p>
        </p:txBody>
      </p:sp>
      <p:sp>
        <p:nvSpPr>
          <p:cNvPr id="3078" name="Rectangle 3"/>
          <p:cNvSpPr>
            <a:spLocks noGrp="1" noChangeArrowheads="1"/>
          </p:cNvSpPr>
          <p:nvPr>
            <p:ph type="body" idx="1"/>
          </p:nvPr>
        </p:nvSpPr>
        <p:spPr>
          <a:xfrm>
            <a:off x="192088" y="969963"/>
            <a:ext cx="8780462" cy="5484812"/>
          </a:xfrm>
        </p:spPr>
        <p:txBody>
          <a:bodyPr/>
          <a:lstStyle/>
          <a:p>
            <a:pPr eaLnBrk="1" hangingPunct="1">
              <a:lnSpc>
                <a:spcPct val="90000"/>
              </a:lnSpc>
              <a:spcBef>
                <a:spcPct val="0"/>
              </a:spcBef>
            </a:pPr>
            <a:r>
              <a:rPr lang="en-US" dirty="0" smtClean="0">
                <a:latin typeface="Tahoma" pitchFamily="34" charset="0"/>
              </a:rPr>
              <a:t>NOGRR069, Relay </a:t>
            </a:r>
            <a:r>
              <a:rPr lang="en-US" dirty="0" err="1" smtClean="0">
                <a:latin typeface="Tahoma" pitchFamily="34" charset="0"/>
              </a:rPr>
              <a:t>Misoperation</a:t>
            </a:r>
            <a:r>
              <a:rPr lang="en-US" dirty="0" smtClean="0">
                <a:latin typeface="Tahoma" pitchFamily="34" charset="0"/>
              </a:rPr>
              <a:t> Reporting Changes for Consistency with ERO-RAPA Proposal – URGENT</a:t>
            </a:r>
          </a:p>
          <a:p>
            <a:pPr eaLnBrk="1" hangingPunct="1">
              <a:lnSpc>
                <a:spcPct val="90000"/>
              </a:lnSpc>
              <a:spcBef>
                <a:spcPct val="0"/>
              </a:spcBef>
            </a:pPr>
            <a:r>
              <a:rPr lang="en-US" dirty="0" smtClean="0">
                <a:latin typeface="Tahoma" pitchFamily="34" charset="0"/>
              </a:rPr>
              <a:t>NOGRR070, Synchronization with NPRR356, EEA Changes Related to Dispatch Instructions and BLTs</a:t>
            </a:r>
          </a:p>
          <a:p>
            <a:pPr eaLnBrk="1" hangingPunct="1">
              <a:lnSpc>
                <a:spcPct val="90000"/>
              </a:lnSpc>
              <a:spcBef>
                <a:spcPct val="0"/>
              </a:spcBef>
            </a:pPr>
            <a:r>
              <a:rPr lang="en-US" dirty="0" smtClean="0">
                <a:latin typeface="Tahoma" pitchFamily="34" charset="0"/>
              </a:rPr>
              <a:t>NOGRR071, Synchronization with NPRR362, Changes to PRC Calculation</a:t>
            </a:r>
          </a:p>
          <a:p>
            <a:pPr eaLnBrk="1" hangingPunct="1">
              <a:lnSpc>
                <a:spcPct val="90000"/>
              </a:lnSpc>
              <a:spcBef>
                <a:spcPct val="0"/>
              </a:spcBef>
            </a:pPr>
            <a:r>
              <a:rPr lang="en-US" dirty="0" smtClean="0">
                <a:latin typeface="Tahoma" pitchFamily="34" charset="0"/>
              </a:rPr>
              <a:t>NOGRR073, Entity Responsible for Load Shed During EEA Level 3</a:t>
            </a:r>
          </a:p>
          <a:p>
            <a:pPr eaLnBrk="1" hangingPunct="1">
              <a:lnSpc>
                <a:spcPct val="90000"/>
              </a:lnSpc>
              <a:spcBef>
                <a:spcPct val="0"/>
              </a:spcBef>
            </a:pPr>
            <a:r>
              <a:rPr lang="en-US" dirty="0" smtClean="0">
                <a:latin typeface="Tahoma" pitchFamily="34" charset="0"/>
              </a:rPr>
              <a:t>NOGRR074, Clarified Responsible Entities for Reporting Sabotage Information to NERC</a:t>
            </a:r>
          </a:p>
          <a:p>
            <a:pPr eaLnBrk="1" hangingPunct="1">
              <a:lnSpc>
                <a:spcPct val="90000"/>
              </a:lnSpc>
              <a:spcBef>
                <a:spcPct val="0"/>
              </a:spcBef>
            </a:pPr>
            <a:r>
              <a:rPr lang="en-US" dirty="0" smtClean="0">
                <a:latin typeface="Tahoma" pitchFamily="34" charset="0"/>
              </a:rPr>
              <a:t>Notice of ROS Rejection of NOGRR075, Synchronization with NPRR363, Revision to EEA Level 2B ERCOT Requirements During the EILS VDI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3"/>
          <p:cNvSpPr>
            <a:spLocks noGrp="1"/>
          </p:cNvSpPr>
          <p:nvPr>
            <p:ph type="ftr" sz="quarter" idx="10"/>
          </p:nvPr>
        </p:nvSpPr>
        <p:spPr>
          <a:noFill/>
        </p:spPr>
        <p:txBody>
          <a:bodyPr/>
          <a:lstStyle/>
          <a:p>
            <a:r>
              <a:rPr lang="en-US" smtClean="0"/>
              <a:t>ERCOT TAC Meeting - ROS Report</a:t>
            </a:r>
          </a:p>
        </p:txBody>
      </p:sp>
      <p:sp>
        <p:nvSpPr>
          <p:cNvPr id="6147" name="Date Placeholder 4"/>
          <p:cNvSpPr>
            <a:spLocks noGrp="1"/>
          </p:cNvSpPr>
          <p:nvPr>
            <p:ph type="dt" sz="quarter" idx="11"/>
          </p:nvPr>
        </p:nvSpPr>
        <p:spPr>
          <a:noFill/>
        </p:spPr>
        <p:txBody>
          <a:bodyPr/>
          <a:lstStyle/>
          <a:p>
            <a:r>
              <a:rPr lang="en-US" smtClean="0"/>
              <a:t>09/01/2011 Ken Donohoo</a:t>
            </a:r>
            <a:endParaRPr lang="en-US" smtClean="0"/>
          </a:p>
        </p:txBody>
      </p:sp>
      <p:sp>
        <p:nvSpPr>
          <p:cNvPr id="6148" name="Slide Number Placeholder 5"/>
          <p:cNvSpPr>
            <a:spLocks noGrp="1"/>
          </p:cNvSpPr>
          <p:nvPr>
            <p:ph type="sldNum" sz="quarter" idx="12"/>
          </p:nvPr>
        </p:nvSpPr>
        <p:spPr>
          <a:noFill/>
        </p:spPr>
        <p:txBody>
          <a:bodyPr/>
          <a:lstStyle/>
          <a:p>
            <a:fld id="{31415F6F-AEB9-4057-A0E2-9D222F977BBA}" type="slidenum">
              <a:rPr lang="en-US" smtClean="0"/>
              <a:pPr/>
              <a:t>3</a:t>
            </a:fld>
            <a:endParaRPr lang="en-US" smtClean="0"/>
          </a:p>
        </p:txBody>
      </p:sp>
      <p:sp>
        <p:nvSpPr>
          <p:cNvPr id="6149" name="Rectangle 2"/>
          <p:cNvSpPr>
            <a:spLocks noGrp="1" noChangeArrowheads="1"/>
          </p:cNvSpPr>
          <p:nvPr>
            <p:ph type="title"/>
          </p:nvPr>
        </p:nvSpPr>
        <p:spPr>
          <a:xfrm>
            <a:off x="200025" y="222250"/>
            <a:ext cx="8772525" cy="1160463"/>
          </a:xfrm>
        </p:spPr>
        <p:txBody>
          <a:bodyPr/>
          <a:lstStyle/>
          <a:p>
            <a:pPr eaLnBrk="1" hangingPunct="1"/>
            <a:r>
              <a:rPr lang="en-US" sz="3600" b="1" dirty="0" smtClean="0"/>
              <a:t>ESTIMATED CONGESTION COSTS</a:t>
            </a:r>
            <a:br>
              <a:rPr lang="en-US" sz="3600" b="1" dirty="0" smtClean="0"/>
            </a:br>
            <a:r>
              <a:rPr lang="en-US" sz="3600" b="1" dirty="0" smtClean="0"/>
              <a:t>Top Ten Binding Each Month</a:t>
            </a:r>
          </a:p>
        </p:txBody>
      </p:sp>
      <p:graphicFrame>
        <p:nvGraphicFramePr>
          <p:cNvPr id="8" name="Content Placeholder 7"/>
          <p:cNvGraphicFramePr>
            <a:graphicFrameLocks noGrp="1"/>
          </p:cNvGraphicFramePr>
          <p:nvPr>
            <p:ph idx="1"/>
          </p:nvPr>
        </p:nvGraphicFramePr>
        <p:xfrm>
          <a:off x="192088" y="1954213"/>
          <a:ext cx="8793417" cy="2267098"/>
        </p:xfrm>
        <a:graphic>
          <a:graphicData uri="http://schemas.openxmlformats.org/drawingml/2006/table">
            <a:tbl>
              <a:tblPr firstRow="1" bandRow="1">
                <a:tableStyleId>{5C22544A-7EE6-4342-B048-85BDC9FD1C3A}</a:tableStyleId>
              </a:tblPr>
              <a:tblGrid>
                <a:gridCol w="1196947"/>
                <a:gridCol w="1327308"/>
                <a:gridCol w="1303607"/>
                <a:gridCol w="1244351"/>
                <a:gridCol w="1256204"/>
                <a:gridCol w="1232500"/>
                <a:gridCol w="1232500"/>
              </a:tblGrid>
              <a:tr h="1133549">
                <a:tc>
                  <a:txBody>
                    <a:bodyPr/>
                    <a:lstStyle/>
                    <a:p>
                      <a:pPr algn="ctr"/>
                      <a:r>
                        <a:rPr lang="en-US" sz="2000" dirty="0" smtClean="0">
                          <a:solidFill>
                            <a:schemeClr val="tx1"/>
                          </a:solidFill>
                        </a:rPr>
                        <a:t>DEC</a:t>
                      </a:r>
                    </a:p>
                    <a:p>
                      <a:pPr algn="ctr"/>
                      <a:r>
                        <a:rPr lang="en-US" sz="2000" dirty="0" smtClean="0">
                          <a:solidFill>
                            <a:schemeClr val="tx1"/>
                          </a:solidFill>
                        </a:rPr>
                        <a:t>2010</a:t>
                      </a:r>
                      <a:endParaRPr lang="en-US" sz="2000" dirty="0">
                        <a:solidFill>
                          <a:schemeClr val="tx1"/>
                        </a:solidFill>
                      </a:endParaRPr>
                    </a:p>
                  </a:txBody>
                  <a:tcPr anchor="ctr"/>
                </a:tc>
                <a:tc>
                  <a:txBody>
                    <a:bodyPr/>
                    <a:lstStyle/>
                    <a:p>
                      <a:pPr algn="ctr"/>
                      <a:r>
                        <a:rPr lang="en-US" sz="2000" dirty="0" smtClean="0">
                          <a:solidFill>
                            <a:schemeClr val="tx1"/>
                          </a:solidFill>
                        </a:rPr>
                        <a:t>JAN</a:t>
                      </a:r>
                    </a:p>
                    <a:p>
                      <a:pPr algn="ctr"/>
                      <a:r>
                        <a:rPr lang="en-US" sz="2000" dirty="0" smtClean="0">
                          <a:solidFill>
                            <a:schemeClr val="tx1"/>
                          </a:solidFill>
                        </a:rPr>
                        <a:t>2011</a:t>
                      </a:r>
                      <a:endParaRPr lang="en-US" sz="2000" dirty="0">
                        <a:solidFill>
                          <a:schemeClr val="tx1"/>
                        </a:solidFill>
                      </a:endParaRPr>
                    </a:p>
                  </a:txBody>
                  <a:tcPr anchor="ctr"/>
                </a:tc>
                <a:tc>
                  <a:txBody>
                    <a:bodyPr/>
                    <a:lstStyle/>
                    <a:p>
                      <a:pPr algn="ctr"/>
                      <a:r>
                        <a:rPr lang="en-US" sz="2000" dirty="0" smtClean="0">
                          <a:solidFill>
                            <a:schemeClr val="tx1"/>
                          </a:solidFill>
                        </a:rPr>
                        <a:t>FEB</a:t>
                      </a:r>
                    </a:p>
                    <a:p>
                      <a:pPr algn="ctr"/>
                      <a:r>
                        <a:rPr lang="en-US" sz="2000" dirty="0" smtClean="0">
                          <a:solidFill>
                            <a:schemeClr val="tx1"/>
                          </a:solidFill>
                        </a:rPr>
                        <a:t>2011</a:t>
                      </a:r>
                      <a:endParaRPr lang="en-US" sz="2000" dirty="0">
                        <a:solidFill>
                          <a:schemeClr val="tx1"/>
                        </a:solidFill>
                      </a:endParaRPr>
                    </a:p>
                  </a:txBody>
                  <a:tcPr marL="0" marR="0" marT="0" marB="0" anchor="ctr"/>
                </a:tc>
                <a:tc>
                  <a:txBody>
                    <a:bodyPr/>
                    <a:lstStyle/>
                    <a:p>
                      <a:pPr algn="ctr"/>
                      <a:r>
                        <a:rPr lang="en-US" sz="2000" dirty="0" smtClean="0">
                          <a:solidFill>
                            <a:schemeClr val="tx1"/>
                          </a:solidFill>
                        </a:rPr>
                        <a:t>MAR</a:t>
                      </a:r>
                    </a:p>
                    <a:p>
                      <a:pPr algn="ctr"/>
                      <a:r>
                        <a:rPr lang="en-US" sz="2000" dirty="0" smtClean="0">
                          <a:solidFill>
                            <a:schemeClr val="tx1"/>
                          </a:solidFill>
                        </a:rPr>
                        <a:t>2011</a:t>
                      </a:r>
                      <a:endParaRPr lang="en-US" sz="2000" dirty="0">
                        <a:solidFill>
                          <a:schemeClr val="tx1"/>
                        </a:solidFill>
                      </a:endParaRPr>
                    </a:p>
                  </a:txBody>
                  <a:tcPr anchor="ctr"/>
                </a:tc>
                <a:tc>
                  <a:txBody>
                    <a:bodyPr/>
                    <a:lstStyle/>
                    <a:p>
                      <a:pPr algn="ctr"/>
                      <a:r>
                        <a:rPr lang="en-US" sz="2000" dirty="0" smtClean="0">
                          <a:solidFill>
                            <a:schemeClr val="tx1"/>
                          </a:solidFill>
                        </a:rPr>
                        <a:t>APR</a:t>
                      </a:r>
                    </a:p>
                    <a:p>
                      <a:pPr algn="ctr"/>
                      <a:r>
                        <a:rPr lang="en-US" sz="2000" dirty="0" smtClean="0">
                          <a:solidFill>
                            <a:schemeClr val="tx1"/>
                          </a:solidFill>
                        </a:rPr>
                        <a:t>2011</a:t>
                      </a:r>
                      <a:endParaRPr lang="en-US" sz="2000" dirty="0">
                        <a:solidFill>
                          <a:schemeClr val="tx1"/>
                        </a:solidFill>
                      </a:endParaRPr>
                    </a:p>
                  </a:txBody>
                  <a:tcPr anchor="ctr"/>
                </a:tc>
                <a:tc>
                  <a:txBody>
                    <a:bodyPr/>
                    <a:lstStyle/>
                    <a:p>
                      <a:pPr algn="ctr"/>
                      <a:r>
                        <a:rPr lang="en-US" sz="2000" dirty="0" smtClean="0">
                          <a:solidFill>
                            <a:schemeClr val="tx1"/>
                          </a:solidFill>
                        </a:rPr>
                        <a:t>MAY</a:t>
                      </a:r>
                    </a:p>
                    <a:p>
                      <a:pPr algn="ctr"/>
                      <a:r>
                        <a:rPr lang="en-US" sz="2000" dirty="0" smtClean="0">
                          <a:solidFill>
                            <a:schemeClr val="tx1"/>
                          </a:solidFill>
                        </a:rPr>
                        <a:t>2011</a:t>
                      </a:r>
                      <a:endParaRPr lang="en-US" sz="2000" dirty="0">
                        <a:solidFill>
                          <a:schemeClr val="tx1"/>
                        </a:solidFill>
                      </a:endParaRPr>
                    </a:p>
                  </a:txBody>
                  <a:tcPr anchor="ctr"/>
                </a:tc>
                <a:tc>
                  <a:txBody>
                    <a:bodyPr/>
                    <a:lstStyle/>
                    <a:p>
                      <a:pPr algn="ctr"/>
                      <a:r>
                        <a:rPr lang="en-US" sz="2000" dirty="0" smtClean="0">
                          <a:solidFill>
                            <a:schemeClr val="tx1"/>
                          </a:solidFill>
                        </a:rPr>
                        <a:t>JUN</a:t>
                      </a:r>
                    </a:p>
                    <a:p>
                      <a:pPr algn="ctr"/>
                      <a:r>
                        <a:rPr lang="en-US" sz="2000" dirty="0" smtClean="0">
                          <a:solidFill>
                            <a:schemeClr val="tx1"/>
                          </a:solidFill>
                        </a:rPr>
                        <a:t>2011</a:t>
                      </a:r>
                      <a:endParaRPr lang="en-US" sz="2000" dirty="0">
                        <a:solidFill>
                          <a:schemeClr val="tx1"/>
                        </a:solidFill>
                      </a:endParaRPr>
                    </a:p>
                  </a:txBody>
                  <a:tcPr anchor="ctr"/>
                </a:tc>
              </a:tr>
              <a:tr h="1133549">
                <a:tc>
                  <a:txBody>
                    <a:bodyPr/>
                    <a:lstStyle/>
                    <a:p>
                      <a:pPr algn="r"/>
                      <a:r>
                        <a:rPr lang="en-US" sz="1400" dirty="0" smtClean="0"/>
                        <a:t>21,805,811</a:t>
                      </a:r>
                      <a:endParaRPr lang="en-US" sz="1400" dirty="0"/>
                    </a:p>
                  </a:txBody>
                  <a:tcPr anchor="ctr"/>
                </a:tc>
                <a:tc>
                  <a:txBody>
                    <a:bodyPr/>
                    <a:lstStyle/>
                    <a:p>
                      <a:pPr algn="r"/>
                      <a:r>
                        <a:rPr lang="en-US" sz="1400" dirty="0" smtClean="0"/>
                        <a:t>31,295,778</a:t>
                      </a:r>
                      <a:endParaRPr lang="en-US" sz="1400" dirty="0"/>
                    </a:p>
                  </a:txBody>
                  <a:tcPr anchor="ctr"/>
                </a:tc>
                <a:tc>
                  <a:txBody>
                    <a:bodyPr/>
                    <a:lstStyle/>
                    <a:p>
                      <a:pPr algn="r"/>
                      <a:r>
                        <a:rPr lang="en-US" sz="1400" dirty="0" smtClean="0"/>
                        <a:t>122,383,944</a:t>
                      </a:r>
                      <a:endParaRPr lang="en-US" sz="1400" dirty="0"/>
                    </a:p>
                  </a:txBody>
                  <a:tcPr anchor="ctr"/>
                </a:tc>
                <a:tc>
                  <a:txBody>
                    <a:bodyPr/>
                    <a:lstStyle/>
                    <a:p>
                      <a:pPr algn="r"/>
                      <a:r>
                        <a:rPr lang="en-US" sz="1400" dirty="0" smtClean="0"/>
                        <a:t>19,252,807</a:t>
                      </a:r>
                      <a:endParaRPr lang="en-US" sz="1400" dirty="0"/>
                    </a:p>
                  </a:txBody>
                  <a:tcPr anchor="ctr"/>
                </a:tc>
                <a:tc>
                  <a:txBody>
                    <a:bodyPr/>
                    <a:lstStyle/>
                    <a:p>
                      <a:pPr algn="r"/>
                      <a:r>
                        <a:rPr lang="en-US" sz="1400" dirty="0" smtClean="0"/>
                        <a:t>39,629,295</a:t>
                      </a:r>
                      <a:endParaRPr lang="en-US" sz="1400" dirty="0"/>
                    </a:p>
                  </a:txBody>
                  <a:tcPr anchor="ctr"/>
                </a:tc>
                <a:tc>
                  <a:txBody>
                    <a:bodyPr/>
                    <a:lstStyle/>
                    <a:p>
                      <a:pPr algn="r"/>
                      <a:r>
                        <a:rPr lang="en-US" sz="1400" dirty="0" smtClean="0"/>
                        <a:t>39,629,295</a:t>
                      </a:r>
                      <a:endParaRPr lang="en-US" sz="1400" dirty="0"/>
                    </a:p>
                  </a:txBody>
                  <a:tcPr anchor="ctr"/>
                </a:tc>
                <a:tc>
                  <a:txBody>
                    <a:bodyPr/>
                    <a:lstStyle/>
                    <a:p>
                      <a:pPr algn="r"/>
                      <a:r>
                        <a:rPr lang="en-US" sz="1400" dirty="0" smtClean="0"/>
                        <a:t>50,733,613</a:t>
                      </a:r>
                      <a:endParaRPr lang="en-US" sz="1400" dirty="0"/>
                    </a:p>
                  </a:txBody>
                  <a:tcPr anchor="ctr"/>
                </a:tc>
              </a:tr>
            </a:tbl>
          </a:graphicData>
        </a:graphic>
      </p:graphicFrame>
      <p:sp>
        <p:nvSpPr>
          <p:cNvPr id="9" name="Rectangle 8"/>
          <p:cNvSpPr/>
          <p:nvPr/>
        </p:nvSpPr>
        <p:spPr>
          <a:xfrm>
            <a:off x="958356" y="4402898"/>
            <a:ext cx="7615418" cy="830997"/>
          </a:xfrm>
          <a:prstGeom prst="rect">
            <a:avLst/>
          </a:prstGeom>
        </p:spPr>
        <p:txBody>
          <a:bodyPr wrap="none">
            <a:spAutoFit/>
          </a:bodyPr>
          <a:lstStyle/>
          <a:p>
            <a:pPr algn="ctr"/>
            <a:r>
              <a:rPr lang="en-US" sz="2400" b="1" dirty="0" smtClean="0"/>
              <a:t>Subtotal Top Ten $324,730,543</a:t>
            </a:r>
          </a:p>
          <a:p>
            <a:pPr algn="ctr"/>
            <a:r>
              <a:rPr lang="en-US" sz="2400" b="1" dirty="0" smtClean="0"/>
              <a:t>TOTAL </a:t>
            </a:r>
            <a:r>
              <a:rPr lang="en-US" sz="2400" b="1" dirty="0" smtClean="0"/>
              <a:t>2011 </a:t>
            </a:r>
            <a:r>
              <a:rPr lang="en-US" sz="2400" b="1" dirty="0" smtClean="0"/>
              <a:t>Congestion $</a:t>
            </a:r>
            <a:r>
              <a:rPr lang="en-US" sz="2400" b="1" dirty="0" smtClean="0"/>
              <a:t>459,045,570 </a:t>
            </a:r>
            <a:r>
              <a:rPr lang="en-US" dirty="0" smtClean="0"/>
              <a:t>(as of 07/31/2011)</a:t>
            </a:r>
            <a:endParaRPr lang="en-US" sz="2400" b="1" dirty="0"/>
          </a:p>
        </p:txBody>
      </p:sp>
      <p:sp>
        <p:nvSpPr>
          <p:cNvPr id="10" name="TextBox 8"/>
          <p:cNvSpPr txBox="1">
            <a:spLocks noChangeArrowheads="1"/>
          </p:cNvSpPr>
          <p:nvPr/>
        </p:nvSpPr>
        <p:spPr bwMode="auto">
          <a:xfrm>
            <a:off x="703263" y="5465763"/>
            <a:ext cx="7559675" cy="922337"/>
          </a:xfrm>
          <a:prstGeom prst="rect">
            <a:avLst/>
          </a:prstGeom>
          <a:noFill/>
          <a:ln w="9525">
            <a:noFill/>
            <a:miter lim="800000"/>
            <a:headEnd/>
            <a:tailEnd/>
          </a:ln>
        </p:spPr>
        <p:txBody>
          <a:bodyPr wrap="none">
            <a:spAutoFit/>
          </a:bodyPr>
          <a:lstStyle/>
          <a:p>
            <a:r>
              <a:rPr lang="en-US" dirty="0"/>
              <a:t>Source: Monthly ERCOT System Planning Report to ROS</a:t>
            </a:r>
          </a:p>
          <a:p>
            <a:r>
              <a:rPr lang="en-US" dirty="0"/>
              <a:t>              Estimated Congestion Cost (Shadow Price X Limit)</a:t>
            </a:r>
          </a:p>
          <a:p>
            <a:r>
              <a:rPr lang="en-US" dirty="0"/>
              <a:t>              Does not include some Congestion Costs during EEA Events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3"/>
          <p:cNvSpPr>
            <a:spLocks noGrp="1"/>
          </p:cNvSpPr>
          <p:nvPr>
            <p:ph type="ftr" sz="quarter" idx="10"/>
          </p:nvPr>
        </p:nvSpPr>
        <p:spPr>
          <a:noFill/>
        </p:spPr>
        <p:txBody>
          <a:bodyPr/>
          <a:lstStyle/>
          <a:p>
            <a:r>
              <a:rPr lang="en-US" smtClean="0"/>
              <a:t>ERCOT TAC Meeting - ROS Report</a:t>
            </a:r>
          </a:p>
        </p:txBody>
      </p:sp>
      <p:sp>
        <p:nvSpPr>
          <p:cNvPr id="6147" name="Date Placeholder 4"/>
          <p:cNvSpPr>
            <a:spLocks noGrp="1"/>
          </p:cNvSpPr>
          <p:nvPr>
            <p:ph type="dt" sz="quarter" idx="11"/>
          </p:nvPr>
        </p:nvSpPr>
        <p:spPr>
          <a:noFill/>
        </p:spPr>
        <p:txBody>
          <a:bodyPr/>
          <a:lstStyle/>
          <a:p>
            <a:r>
              <a:rPr lang="en-US" smtClean="0"/>
              <a:t>09/01/2011 Ken Donohoo</a:t>
            </a:r>
            <a:endParaRPr lang="en-US" smtClean="0"/>
          </a:p>
        </p:txBody>
      </p:sp>
      <p:sp>
        <p:nvSpPr>
          <p:cNvPr id="6148" name="Slide Number Placeholder 5"/>
          <p:cNvSpPr>
            <a:spLocks noGrp="1"/>
          </p:cNvSpPr>
          <p:nvPr>
            <p:ph type="sldNum" sz="quarter" idx="12"/>
          </p:nvPr>
        </p:nvSpPr>
        <p:spPr>
          <a:noFill/>
        </p:spPr>
        <p:txBody>
          <a:bodyPr/>
          <a:lstStyle/>
          <a:p>
            <a:fld id="{31415F6F-AEB9-4057-A0E2-9D222F977BBA}" type="slidenum">
              <a:rPr lang="en-US" smtClean="0"/>
              <a:pPr/>
              <a:t>4</a:t>
            </a:fld>
            <a:endParaRPr lang="en-US" smtClean="0"/>
          </a:p>
        </p:txBody>
      </p:sp>
      <p:sp>
        <p:nvSpPr>
          <p:cNvPr id="6149" name="Rectangle 2"/>
          <p:cNvSpPr>
            <a:spLocks noGrp="1" noChangeArrowheads="1"/>
          </p:cNvSpPr>
          <p:nvPr>
            <p:ph type="title"/>
          </p:nvPr>
        </p:nvSpPr>
        <p:spPr>
          <a:xfrm>
            <a:off x="200025" y="222250"/>
            <a:ext cx="8772525" cy="1160463"/>
          </a:xfrm>
        </p:spPr>
        <p:txBody>
          <a:bodyPr/>
          <a:lstStyle/>
          <a:p>
            <a:pPr eaLnBrk="1" hangingPunct="1"/>
            <a:r>
              <a:rPr lang="en-US" sz="3600" b="1" dirty="0" smtClean="0"/>
              <a:t>ESTIMATED CONGESTION COSTS</a:t>
            </a:r>
            <a:br>
              <a:rPr lang="en-US" sz="3600" b="1" dirty="0" smtClean="0"/>
            </a:br>
            <a:r>
              <a:rPr lang="en-US" sz="3600" b="1" dirty="0" smtClean="0"/>
              <a:t>Top </a:t>
            </a:r>
            <a:r>
              <a:rPr lang="en-US" sz="3600" b="1" dirty="0" smtClean="0"/>
              <a:t>Ten Jan-Jul 2011</a:t>
            </a:r>
            <a:endParaRPr lang="en-US" sz="3600" b="1" dirty="0" smtClean="0"/>
          </a:p>
        </p:txBody>
      </p:sp>
      <p:sp>
        <p:nvSpPr>
          <p:cNvPr id="10" name="TextBox 8"/>
          <p:cNvSpPr txBox="1">
            <a:spLocks noChangeArrowheads="1"/>
          </p:cNvSpPr>
          <p:nvPr/>
        </p:nvSpPr>
        <p:spPr bwMode="auto">
          <a:xfrm>
            <a:off x="703263" y="5465763"/>
            <a:ext cx="7559675" cy="922337"/>
          </a:xfrm>
          <a:prstGeom prst="rect">
            <a:avLst/>
          </a:prstGeom>
          <a:noFill/>
          <a:ln w="9525">
            <a:noFill/>
            <a:miter lim="800000"/>
            <a:headEnd/>
            <a:tailEnd/>
          </a:ln>
        </p:spPr>
        <p:txBody>
          <a:bodyPr wrap="none">
            <a:spAutoFit/>
          </a:bodyPr>
          <a:lstStyle/>
          <a:p>
            <a:r>
              <a:rPr lang="en-US" dirty="0"/>
              <a:t>Source: Monthly ERCOT System Planning Report to ROS</a:t>
            </a:r>
          </a:p>
          <a:p>
            <a:r>
              <a:rPr lang="en-US" dirty="0"/>
              <a:t>              Estimated Congestion Cost (Shadow Price X Limit)</a:t>
            </a:r>
          </a:p>
          <a:p>
            <a:r>
              <a:rPr lang="en-US" dirty="0"/>
              <a:t>              Does not include some Congestion Costs during EEA Events</a:t>
            </a:r>
          </a:p>
        </p:txBody>
      </p:sp>
      <p:graphicFrame>
        <p:nvGraphicFramePr>
          <p:cNvPr id="12" name="Table 11"/>
          <p:cNvGraphicFramePr>
            <a:graphicFrameLocks noGrp="1"/>
          </p:cNvGraphicFramePr>
          <p:nvPr/>
        </p:nvGraphicFramePr>
        <p:xfrm>
          <a:off x="198304" y="1494897"/>
          <a:ext cx="8747391" cy="3901440"/>
        </p:xfrm>
        <a:graphic>
          <a:graphicData uri="http://schemas.openxmlformats.org/drawingml/2006/table">
            <a:tbl>
              <a:tblPr/>
              <a:tblGrid>
                <a:gridCol w="2915797"/>
                <a:gridCol w="1689253"/>
                <a:gridCol w="4142341"/>
              </a:tblGrid>
              <a:tr h="158750">
                <a:tc>
                  <a:txBody>
                    <a:bodyPr/>
                    <a:lstStyle/>
                    <a:p>
                      <a:pPr marL="0" marR="0" algn="l">
                        <a:spcBef>
                          <a:spcPts val="0"/>
                        </a:spcBef>
                        <a:spcAft>
                          <a:spcPts val="0"/>
                        </a:spcAft>
                      </a:pPr>
                      <a:r>
                        <a:rPr lang="en-US" sz="1600" b="1" dirty="0">
                          <a:solidFill>
                            <a:srgbClr val="000000"/>
                          </a:solidFill>
                          <a:latin typeface="Calibri"/>
                          <a:ea typeface="Times New Roman"/>
                          <a:cs typeface="Times New Roman"/>
                        </a:rPr>
                        <a:t>Binding Element</a:t>
                      </a:r>
                      <a:endParaRPr lang="en-US" sz="1600" dirty="0">
                        <a:latin typeface="Times New Roman"/>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marL="0" marR="0" algn="l">
                        <a:spcBef>
                          <a:spcPts val="0"/>
                        </a:spcBef>
                        <a:spcAft>
                          <a:spcPts val="0"/>
                        </a:spcAft>
                      </a:pPr>
                      <a:r>
                        <a:rPr lang="en-US" sz="1600" b="1" dirty="0">
                          <a:solidFill>
                            <a:srgbClr val="000000"/>
                          </a:solidFill>
                          <a:latin typeface="Calibri"/>
                          <a:ea typeface="Times New Roman"/>
                          <a:cs typeface="Times New Roman"/>
                        </a:rPr>
                        <a:t> Congestion Cost $</a:t>
                      </a:r>
                      <a:endParaRPr lang="en-US" sz="1600" dirty="0">
                        <a:latin typeface="Times New Roman"/>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0">
                      <a:fgClr>
                        <a:srgbClr val="FFFFFF"/>
                      </a:fgClr>
                      <a:bgClr>
                        <a:srgbClr val="CCCCCC"/>
                      </a:bgClr>
                    </a:pattFill>
                  </a:tcPr>
                </a:tc>
                <a:tc>
                  <a:txBody>
                    <a:bodyPr/>
                    <a:lstStyle/>
                    <a:p>
                      <a:pPr marL="0" marR="0" algn="l">
                        <a:spcBef>
                          <a:spcPts val="0"/>
                        </a:spcBef>
                        <a:spcAft>
                          <a:spcPts val="0"/>
                        </a:spcAft>
                      </a:pPr>
                      <a:r>
                        <a:rPr lang="en-US" sz="1600" b="1" dirty="0">
                          <a:solidFill>
                            <a:srgbClr val="000000"/>
                          </a:solidFill>
                          <a:latin typeface="Calibri"/>
                          <a:ea typeface="Times New Roman"/>
                          <a:cs typeface="Times New Roman"/>
                        </a:rPr>
                        <a:t>Transmission Project</a:t>
                      </a:r>
                      <a:endParaRPr lang="en-US" sz="1600" dirty="0">
                        <a:latin typeface="Times New Roman"/>
                        <a:ea typeface="Times New Roman"/>
                        <a:cs typeface="Times New Roman"/>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pattFill prst="pct20">
                      <a:fgClr>
                        <a:srgbClr val="FFFFFF"/>
                      </a:fgClr>
                      <a:bgClr>
                        <a:srgbClr val="CCCCCC"/>
                      </a:bgClr>
                    </a:pattFill>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West to North Stability Limit</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74,382,777</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solidFill>
                            <a:srgbClr val="000000"/>
                          </a:solidFill>
                          <a:latin typeface="Calibri"/>
                          <a:ea typeface="Times New Roman"/>
                          <a:cs typeface="Times New Roman"/>
                        </a:rPr>
                        <a:t>CREZ</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Valley Import</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41,457,339</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smtClean="0">
                          <a:solidFill>
                            <a:srgbClr val="000000"/>
                          </a:solidFill>
                          <a:latin typeface="Calibri"/>
                          <a:ea typeface="Times New Roman"/>
                          <a:cs typeface="Times New Roman"/>
                        </a:rPr>
                        <a:t>RPG Project Under Review</a:t>
                      </a:r>
                      <a:endParaRPr lang="en-US" sz="1600" dirty="0">
                        <a:solidFill>
                          <a:srgbClr val="000000"/>
                        </a:solidFill>
                        <a:latin typeface="Calibri"/>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Lon Hill - North Edinburg 345kV</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31,689,757</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smtClean="0">
                          <a:solidFill>
                            <a:srgbClr val="000000"/>
                          </a:solidFill>
                          <a:latin typeface="Calibri"/>
                          <a:ea typeface="Times New Roman"/>
                          <a:cs typeface="Times New Roman"/>
                        </a:rPr>
                        <a:t>RPG Project Under Review</a:t>
                      </a:r>
                      <a:endParaRPr lang="en-US" sz="1600" dirty="0">
                        <a:solidFill>
                          <a:srgbClr val="000000"/>
                        </a:solidFill>
                        <a:latin typeface="Calibri"/>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West Denton - Jim Cristal 138kV</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22,404,765</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solidFill>
                            <a:srgbClr val="000000"/>
                          </a:solidFill>
                          <a:latin typeface="Calibri"/>
                          <a:ea typeface="Times New Roman"/>
                          <a:cs typeface="Times New Roman"/>
                        </a:rPr>
                        <a:t>5YTP [2010-R12]</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Carrollton Northwest - </a:t>
                      </a:r>
                      <a:r>
                        <a:rPr lang="en-US" sz="1600" dirty="0" err="1">
                          <a:solidFill>
                            <a:srgbClr val="000000"/>
                          </a:solidFill>
                          <a:latin typeface="Calibri"/>
                          <a:ea typeface="Times New Roman"/>
                          <a:cs typeface="Times New Roman"/>
                        </a:rPr>
                        <a:t>Lakepointe</a:t>
                      </a:r>
                      <a:r>
                        <a:rPr lang="en-US" sz="1600" dirty="0">
                          <a:solidFill>
                            <a:srgbClr val="000000"/>
                          </a:solidFill>
                          <a:latin typeface="Calibri"/>
                          <a:ea typeface="Times New Roman"/>
                          <a:cs typeface="Times New Roman"/>
                        </a:rPr>
                        <a:t> 138kV</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14,243,808</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solidFill>
                            <a:srgbClr val="000000"/>
                          </a:solidFill>
                          <a:latin typeface="Calibri"/>
                          <a:ea typeface="Times New Roman"/>
                          <a:cs typeface="Times New Roman"/>
                        </a:rPr>
                        <a:t>Upgrade NW Carrollton - </a:t>
                      </a:r>
                      <a:r>
                        <a:rPr lang="en-US" sz="1600" dirty="0" err="1">
                          <a:solidFill>
                            <a:srgbClr val="000000"/>
                          </a:solidFill>
                          <a:latin typeface="Calibri"/>
                          <a:ea typeface="Times New Roman"/>
                          <a:cs typeface="Times New Roman"/>
                        </a:rPr>
                        <a:t>Lakepointe</a:t>
                      </a:r>
                      <a:r>
                        <a:rPr lang="en-US" sz="1600" dirty="0">
                          <a:solidFill>
                            <a:srgbClr val="000000"/>
                          </a:solidFill>
                          <a:latin typeface="Calibri"/>
                          <a:ea typeface="Times New Roman"/>
                          <a:cs typeface="Times New Roman"/>
                        </a:rPr>
                        <a:t> (TNMP) 138 kV line [14TPIT0014]</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Marion 345/138kV Autotransformer</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13,826,062</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endParaRPr lang="en-US" sz="1600" dirty="0">
                        <a:solidFill>
                          <a:srgbClr val="000000"/>
                        </a:solidFill>
                        <a:latin typeface="Calibri"/>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Nicole - Oak Creek 138kV</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10,705,811</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solidFill>
                            <a:srgbClr val="000000"/>
                          </a:solidFill>
                          <a:latin typeface="Calibri"/>
                          <a:ea typeface="Times New Roman"/>
                          <a:cs typeface="Times New Roman"/>
                        </a:rPr>
                        <a:t>CREZ</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err="1">
                          <a:solidFill>
                            <a:srgbClr val="000000"/>
                          </a:solidFill>
                          <a:latin typeface="Calibri"/>
                          <a:ea typeface="Times New Roman"/>
                          <a:cs typeface="Times New Roman"/>
                        </a:rPr>
                        <a:t>Garrott</a:t>
                      </a:r>
                      <a:r>
                        <a:rPr lang="en-US" sz="1600" dirty="0">
                          <a:solidFill>
                            <a:srgbClr val="000000"/>
                          </a:solidFill>
                          <a:latin typeface="Calibri"/>
                          <a:ea typeface="Times New Roman"/>
                          <a:cs typeface="Times New Roman"/>
                        </a:rPr>
                        <a:t> - Midtown 138kV</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10,158,439</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solidFill>
                            <a:srgbClr val="000000"/>
                          </a:solidFill>
                          <a:latin typeface="Calibri"/>
                          <a:ea typeface="Times New Roman"/>
                          <a:cs typeface="Times New Roman"/>
                        </a:rPr>
                        <a:t>Upgrade 138 kV underground </a:t>
                      </a:r>
                      <a:r>
                        <a:rPr lang="en-US" sz="1600" dirty="0" err="1">
                          <a:solidFill>
                            <a:srgbClr val="000000"/>
                          </a:solidFill>
                          <a:latin typeface="Calibri"/>
                          <a:ea typeface="Times New Roman"/>
                          <a:cs typeface="Times New Roman"/>
                        </a:rPr>
                        <a:t>Ckt</a:t>
                      </a:r>
                      <a:r>
                        <a:rPr lang="en-US" sz="1600" dirty="0">
                          <a:solidFill>
                            <a:srgbClr val="000000"/>
                          </a:solidFill>
                          <a:latin typeface="Calibri"/>
                          <a:ea typeface="Times New Roman"/>
                          <a:cs typeface="Times New Roman"/>
                        </a:rPr>
                        <a:t>. 90 </a:t>
                      </a:r>
                      <a:r>
                        <a:rPr lang="en-US" sz="1600" dirty="0" err="1">
                          <a:solidFill>
                            <a:srgbClr val="000000"/>
                          </a:solidFill>
                          <a:latin typeface="Calibri"/>
                          <a:ea typeface="Times New Roman"/>
                          <a:cs typeface="Times New Roman"/>
                        </a:rPr>
                        <a:t>Garrott</a:t>
                      </a:r>
                      <a:r>
                        <a:rPr lang="en-US" sz="1600" dirty="0">
                          <a:solidFill>
                            <a:srgbClr val="000000"/>
                          </a:solidFill>
                          <a:latin typeface="Calibri"/>
                          <a:ea typeface="Times New Roman"/>
                          <a:cs typeface="Times New Roman"/>
                        </a:rPr>
                        <a:t> to Midtown to </a:t>
                      </a:r>
                      <a:r>
                        <a:rPr lang="en-US" sz="1600" dirty="0" smtClean="0">
                          <a:solidFill>
                            <a:srgbClr val="000000"/>
                          </a:solidFill>
                          <a:latin typeface="Calibri"/>
                          <a:ea typeface="Times New Roman"/>
                          <a:cs typeface="Times New Roman"/>
                        </a:rPr>
                        <a:t>Polk</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err="1">
                          <a:solidFill>
                            <a:srgbClr val="000000"/>
                          </a:solidFill>
                          <a:latin typeface="Calibri"/>
                          <a:ea typeface="Times New Roman"/>
                          <a:cs typeface="Times New Roman"/>
                        </a:rPr>
                        <a:t>Ackerly</a:t>
                      </a:r>
                      <a:r>
                        <a:rPr lang="en-US" sz="1600" dirty="0">
                          <a:solidFill>
                            <a:srgbClr val="000000"/>
                          </a:solidFill>
                          <a:latin typeface="Calibri"/>
                          <a:ea typeface="Times New Roman"/>
                          <a:cs typeface="Times New Roman"/>
                        </a:rPr>
                        <a:t> </a:t>
                      </a:r>
                      <a:r>
                        <a:rPr lang="en-US" sz="1600" dirty="0" err="1">
                          <a:solidFill>
                            <a:srgbClr val="000000"/>
                          </a:solidFill>
                          <a:latin typeface="Calibri"/>
                          <a:ea typeface="Times New Roman"/>
                          <a:cs typeface="Times New Roman"/>
                        </a:rPr>
                        <a:t>Lyntegar</a:t>
                      </a:r>
                      <a:r>
                        <a:rPr lang="en-US" sz="1600" dirty="0">
                          <a:solidFill>
                            <a:srgbClr val="000000"/>
                          </a:solidFill>
                          <a:latin typeface="Calibri"/>
                          <a:ea typeface="Times New Roman"/>
                          <a:cs typeface="Times New Roman"/>
                        </a:rPr>
                        <a:t> - </a:t>
                      </a:r>
                      <a:r>
                        <a:rPr lang="en-US" sz="1600" dirty="0" err="1">
                          <a:solidFill>
                            <a:srgbClr val="000000"/>
                          </a:solidFill>
                          <a:latin typeface="Calibri"/>
                          <a:ea typeface="Times New Roman"/>
                          <a:cs typeface="Times New Roman"/>
                        </a:rPr>
                        <a:t>Sparenburg</a:t>
                      </a:r>
                      <a:r>
                        <a:rPr lang="en-US" sz="1600" dirty="0">
                          <a:solidFill>
                            <a:srgbClr val="000000"/>
                          </a:solidFill>
                          <a:latin typeface="Calibri"/>
                          <a:ea typeface="Times New Roman"/>
                          <a:cs typeface="Times New Roman"/>
                        </a:rPr>
                        <a:t> 69kV</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10,092,284</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err="1">
                          <a:solidFill>
                            <a:srgbClr val="000000"/>
                          </a:solidFill>
                          <a:latin typeface="Calibri"/>
                          <a:ea typeface="Times New Roman"/>
                          <a:cs typeface="Times New Roman"/>
                        </a:rPr>
                        <a:t>Lamesa</a:t>
                      </a:r>
                      <a:r>
                        <a:rPr lang="en-US" sz="1600" dirty="0">
                          <a:solidFill>
                            <a:srgbClr val="000000"/>
                          </a:solidFill>
                          <a:latin typeface="Calibri"/>
                          <a:ea typeface="Times New Roman"/>
                          <a:cs typeface="Times New Roman"/>
                        </a:rPr>
                        <a:t> - </a:t>
                      </a:r>
                      <a:r>
                        <a:rPr lang="en-US" sz="1600" dirty="0" err="1">
                          <a:solidFill>
                            <a:srgbClr val="000000"/>
                          </a:solidFill>
                          <a:latin typeface="Calibri"/>
                          <a:ea typeface="Times New Roman"/>
                          <a:cs typeface="Times New Roman"/>
                        </a:rPr>
                        <a:t>Ackerly</a:t>
                      </a:r>
                      <a:r>
                        <a:rPr lang="en-US" sz="1600" dirty="0">
                          <a:solidFill>
                            <a:srgbClr val="000000"/>
                          </a:solidFill>
                          <a:latin typeface="Calibri"/>
                          <a:ea typeface="Times New Roman"/>
                          <a:cs typeface="Times New Roman"/>
                        </a:rPr>
                        <a:t> </a:t>
                      </a:r>
                      <a:r>
                        <a:rPr lang="en-US" sz="1600" dirty="0" err="1">
                          <a:solidFill>
                            <a:srgbClr val="000000"/>
                          </a:solidFill>
                          <a:latin typeface="Calibri"/>
                          <a:ea typeface="Times New Roman"/>
                          <a:cs typeface="Times New Roman"/>
                        </a:rPr>
                        <a:t>Vealmoor</a:t>
                      </a:r>
                      <a:r>
                        <a:rPr lang="en-US" sz="1600" dirty="0">
                          <a:solidFill>
                            <a:srgbClr val="000000"/>
                          </a:solidFill>
                          <a:latin typeface="Calibri"/>
                          <a:ea typeface="Times New Roman"/>
                          <a:cs typeface="Times New Roman"/>
                        </a:rPr>
                        <a:t> 69 kV line rebuild </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58750">
                <a:tc>
                  <a:txBody>
                    <a:bodyPr/>
                    <a:lstStyle/>
                    <a:p>
                      <a:pPr marL="0" marR="0" algn="l">
                        <a:spcBef>
                          <a:spcPts val="0"/>
                        </a:spcBef>
                        <a:spcAft>
                          <a:spcPts val="0"/>
                        </a:spcAft>
                      </a:pPr>
                      <a:r>
                        <a:rPr lang="en-US" sz="1600" dirty="0">
                          <a:solidFill>
                            <a:srgbClr val="000000"/>
                          </a:solidFill>
                          <a:latin typeface="Calibri"/>
                          <a:ea typeface="Times New Roman"/>
                          <a:cs typeface="Times New Roman"/>
                        </a:rPr>
                        <a:t>West Levee Switch 345/138kV AT2</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rgbClr val="000000"/>
                          </a:solidFill>
                          <a:latin typeface="Calibri"/>
                          <a:ea typeface="Times New Roman"/>
                          <a:cs typeface="Times New Roman"/>
                        </a:rPr>
                        <a:t>9,073,730</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solidFill>
                            <a:srgbClr val="000000"/>
                          </a:solidFill>
                          <a:latin typeface="Calibri"/>
                          <a:ea typeface="Times New Roman"/>
                          <a:cs typeface="Times New Roman"/>
                        </a:rPr>
                        <a:t>5YTP [2009-R21]</a:t>
                      </a:r>
                      <a:endParaRPr lang="en-US" sz="1600" dirty="0">
                        <a:latin typeface="Times New Roman"/>
                        <a:ea typeface="Times New Roman"/>
                        <a:cs typeface="Times New Roman"/>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a:noFill/>
        </p:spPr>
        <p:txBody>
          <a:bodyPr/>
          <a:lstStyle/>
          <a:p>
            <a:r>
              <a:rPr lang="en-US" smtClean="0"/>
              <a:t>ERCOT TAC Meeting - ROS Report</a:t>
            </a:r>
          </a:p>
        </p:txBody>
      </p:sp>
      <p:sp>
        <p:nvSpPr>
          <p:cNvPr id="9219" name="Date Placeholder 4"/>
          <p:cNvSpPr>
            <a:spLocks noGrp="1"/>
          </p:cNvSpPr>
          <p:nvPr>
            <p:ph type="dt" sz="quarter" idx="11"/>
          </p:nvPr>
        </p:nvSpPr>
        <p:spPr>
          <a:noFill/>
        </p:spPr>
        <p:txBody>
          <a:bodyPr/>
          <a:lstStyle/>
          <a:p>
            <a:r>
              <a:rPr lang="en-US" smtClean="0"/>
              <a:t>09/01/2011 Ken Donohoo</a:t>
            </a:r>
            <a:endParaRPr lang="en-US" smtClean="0"/>
          </a:p>
        </p:txBody>
      </p:sp>
      <p:sp>
        <p:nvSpPr>
          <p:cNvPr id="9220" name="Slide Number Placeholder 5"/>
          <p:cNvSpPr>
            <a:spLocks noGrp="1"/>
          </p:cNvSpPr>
          <p:nvPr>
            <p:ph type="sldNum" sz="quarter" idx="12"/>
          </p:nvPr>
        </p:nvSpPr>
        <p:spPr>
          <a:noFill/>
        </p:spPr>
        <p:txBody>
          <a:bodyPr/>
          <a:lstStyle/>
          <a:p>
            <a:fld id="{41F10D1C-6749-4CDB-A88C-CD3EB52D6F95}" type="slidenum">
              <a:rPr lang="en-US" smtClean="0"/>
              <a:pPr/>
              <a:t>5</a:t>
            </a:fld>
            <a:endParaRPr lang="en-US" smtClean="0"/>
          </a:p>
        </p:txBody>
      </p:sp>
      <p:sp>
        <p:nvSpPr>
          <p:cNvPr id="9221" name="Rectangle 2"/>
          <p:cNvSpPr>
            <a:spLocks noGrp="1" noChangeArrowheads="1"/>
          </p:cNvSpPr>
          <p:nvPr>
            <p:ph type="title"/>
          </p:nvPr>
        </p:nvSpPr>
        <p:spPr>
          <a:xfrm>
            <a:off x="200025" y="222250"/>
            <a:ext cx="8772525" cy="639763"/>
          </a:xfrm>
        </p:spPr>
        <p:txBody>
          <a:bodyPr/>
          <a:lstStyle/>
          <a:p>
            <a:pPr eaLnBrk="1" hangingPunct="1"/>
            <a:r>
              <a:rPr lang="en-US" sz="3600" b="1" dirty="0" smtClean="0"/>
              <a:t>PLWG/CMWG Effort</a:t>
            </a:r>
          </a:p>
        </p:txBody>
      </p:sp>
      <p:sp>
        <p:nvSpPr>
          <p:cNvPr id="9222" name="Rectangle 3"/>
          <p:cNvSpPr>
            <a:spLocks noGrp="1" noChangeArrowheads="1"/>
          </p:cNvSpPr>
          <p:nvPr>
            <p:ph type="body" idx="1"/>
          </p:nvPr>
        </p:nvSpPr>
        <p:spPr>
          <a:xfrm>
            <a:off x="192088" y="969963"/>
            <a:ext cx="8780462" cy="5484812"/>
          </a:xfrm>
        </p:spPr>
        <p:txBody>
          <a:bodyPr/>
          <a:lstStyle/>
          <a:p>
            <a:pPr eaLnBrk="1" hangingPunct="1">
              <a:spcBef>
                <a:spcPct val="0"/>
              </a:spcBef>
            </a:pPr>
            <a:r>
              <a:rPr lang="en-US" sz="2600" dirty="0" smtClean="0">
                <a:latin typeface="Tahoma" pitchFamily="34" charset="0"/>
              </a:rPr>
              <a:t>PGRR011 is part of Holistic Solution with Status update to ERCOT Board due in October</a:t>
            </a:r>
          </a:p>
          <a:p>
            <a:pPr eaLnBrk="1" hangingPunct="1">
              <a:spcBef>
                <a:spcPct val="0"/>
              </a:spcBef>
            </a:pPr>
            <a:r>
              <a:rPr lang="en-US" sz="2600" dirty="0" smtClean="0">
                <a:latin typeface="Tahoma" pitchFamily="34" charset="0"/>
              </a:rPr>
              <a:t>Meetings</a:t>
            </a:r>
          </a:p>
          <a:p>
            <a:pPr lvl="1" eaLnBrk="1" hangingPunct="1">
              <a:spcBef>
                <a:spcPct val="0"/>
              </a:spcBef>
            </a:pPr>
            <a:r>
              <a:rPr lang="en-US" sz="2600" dirty="0" smtClean="0">
                <a:latin typeface="Tahoma" pitchFamily="34" charset="0"/>
              </a:rPr>
              <a:t>Friday, Sept 26</a:t>
            </a:r>
          </a:p>
          <a:p>
            <a:pPr lvl="1" eaLnBrk="1" hangingPunct="1">
              <a:spcBef>
                <a:spcPct val="0"/>
              </a:spcBef>
            </a:pPr>
            <a:r>
              <a:rPr lang="en-US" sz="2600" dirty="0" smtClean="0">
                <a:latin typeface="Tahoma" pitchFamily="34" charset="0"/>
              </a:rPr>
              <a:t>Wednesday, August 31</a:t>
            </a:r>
          </a:p>
          <a:p>
            <a:pPr lvl="1" eaLnBrk="1" hangingPunct="1">
              <a:spcBef>
                <a:spcPct val="0"/>
              </a:spcBef>
            </a:pPr>
            <a:r>
              <a:rPr lang="en-US" sz="2600" dirty="0" smtClean="0">
                <a:latin typeface="Tahoma" pitchFamily="34" charset="0"/>
              </a:rPr>
              <a:t>Wednesday, September 7</a:t>
            </a:r>
          </a:p>
          <a:p>
            <a:pPr eaLnBrk="1" hangingPunct="1">
              <a:spcBef>
                <a:spcPct val="0"/>
              </a:spcBef>
            </a:pPr>
            <a:r>
              <a:rPr lang="en-US" sz="2600" dirty="0" smtClean="0">
                <a:latin typeface="Tahoma" pitchFamily="34" charset="0"/>
              </a:rPr>
              <a:t>Many constructive comments and stakeholder interaction</a:t>
            </a:r>
          </a:p>
          <a:p>
            <a:pPr eaLnBrk="1" hangingPunct="1">
              <a:spcBef>
                <a:spcPct val="0"/>
              </a:spcBef>
            </a:pPr>
            <a:r>
              <a:rPr lang="en-US" sz="2600" dirty="0" smtClean="0">
                <a:latin typeface="Tahoma" pitchFamily="34" charset="0"/>
              </a:rPr>
              <a:t>Need ERCOT Operating and Planning Staff Input at Sept 7 Meeting</a:t>
            </a:r>
          </a:p>
          <a:p>
            <a:pPr eaLnBrk="1" hangingPunct="1">
              <a:spcBef>
                <a:spcPct val="0"/>
              </a:spcBef>
            </a:pPr>
            <a:r>
              <a:rPr lang="en-US" sz="2600" dirty="0" smtClean="0">
                <a:latin typeface="Tahoma" pitchFamily="34" charset="0"/>
              </a:rPr>
              <a:t>Coordinating NOGRR and NPRR Filing</a:t>
            </a:r>
          </a:p>
          <a:p>
            <a:pPr eaLnBrk="1" hangingPunct="1">
              <a:spcBef>
                <a:spcPct val="0"/>
              </a:spcBef>
            </a:pPr>
            <a:r>
              <a:rPr lang="en-US" sz="2600" dirty="0" smtClean="0">
                <a:latin typeface="Tahoma" pitchFamily="34" charset="0"/>
              </a:rPr>
              <a:t>Submission to ROS September 8</a:t>
            </a:r>
          </a:p>
          <a:p>
            <a:pPr eaLnBrk="1" hangingPunct="1">
              <a:spcBef>
                <a:spcPct val="0"/>
              </a:spcBef>
            </a:pPr>
            <a:r>
              <a:rPr lang="en-US" sz="2600" dirty="0" smtClean="0">
                <a:latin typeface="Tahoma" pitchFamily="34" charset="0"/>
              </a:rPr>
              <a:t>Will be considered at September 15 ROS Meeting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0"/>
          </p:nvPr>
        </p:nvSpPr>
        <p:spPr>
          <a:noFill/>
        </p:spPr>
        <p:txBody>
          <a:bodyPr/>
          <a:lstStyle/>
          <a:p>
            <a:r>
              <a:rPr lang="en-US" smtClean="0"/>
              <a:t>ERCOT TAC Meeting - ROS Report</a:t>
            </a:r>
          </a:p>
        </p:txBody>
      </p:sp>
      <p:sp>
        <p:nvSpPr>
          <p:cNvPr id="10243" name="Date Placeholder 4"/>
          <p:cNvSpPr>
            <a:spLocks noGrp="1"/>
          </p:cNvSpPr>
          <p:nvPr>
            <p:ph type="dt" sz="quarter" idx="11"/>
          </p:nvPr>
        </p:nvSpPr>
        <p:spPr>
          <a:noFill/>
        </p:spPr>
        <p:txBody>
          <a:bodyPr/>
          <a:lstStyle/>
          <a:p>
            <a:r>
              <a:rPr lang="en-US" smtClean="0"/>
              <a:t>09/01/2011 Ken Donohoo</a:t>
            </a:r>
            <a:endParaRPr lang="en-US" smtClean="0"/>
          </a:p>
        </p:txBody>
      </p:sp>
      <p:sp>
        <p:nvSpPr>
          <p:cNvPr id="10244" name="Slide Number Placeholder 5"/>
          <p:cNvSpPr>
            <a:spLocks noGrp="1"/>
          </p:cNvSpPr>
          <p:nvPr>
            <p:ph type="sldNum" sz="quarter" idx="12"/>
          </p:nvPr>
        </p:nvSpPr>
        <p:spPr>
          <a:noFill/>
        </p:spPr>
        <p:txBody>
          <a:bodyPr/>
          <a:lstStyle/>
          <a:p>
            <a:fld id="{A5B5FA62-38B8-4B63-9B55-59B00017DBF4}" type="slidenum">
              <a:rPr lang="en-US" smtClean="0"/>
              <a:pPr/>
              <a:t>6</a:t>
            </a:fld>
            <a:endParaRPr lang="en-US" smtClean="0"/>
          </a:p>
        </p:txBody>
      </p:sp>
      <p:sp>
        <p:nvSpPr>
          <p:cNvPr id="10245" name="Rectangle 2"/>
          <p:cNvSpPr>
            <a:spLocks noGrp="1" noChangeArrowheads="1"/>
          </p:cNvSpPr>
          <p:nvPr>
            <p:ph type="title"/>
          </p:nvPr>
        </p:nvSpPr>
        <p:spPr>
          <a:xfrm>
            <a:off x="200025" y="222250"/>
            <a:ext cx="8772525" cy="639763"/>
          </a:xfrm>
        </p:spPr>
        <p:txBody>
          <a:bodyPr/>
          <a:lstStyle/>
          <a:p>
            <a:pPr eaLnBrk="1" hangingPunct="1"/>
            <a:r>
              <a:rPr lang="en-US" sz="3600" b="1" dirty="0" smtClean="0"/>
              <a:t>SCR760 Status</a:t>
            </a:r>
            <a:endParaRPr lang="en-US" sz="3600" b="1" dirty="0" smtClean="0"/>
          </a:p>
        </p:txBody>
      </p:sp>
      <p:graphicFrame>
        <p:nvGraphicFramePr>
          <p:cNvPr id="9" name="Table 8"/>
          <p:cNvGraphicFramePr>
            <a:graphicFrameLocks noGrp="1"/>
          </p:cNvGraphicFramePr>
          <p:nvPr/>
        </p:nvGraphicFramePr>
        <p:xfrm>
          <a:off x="202020" y="914400"/>
          <a:ext cx="8761227" cy="4261160"/>
        </p:xfrm>
        <a:graphic>
          <a:graphicData uri="http://schemas.openxmlformats.org/drawingml/2006/table">
            <a:tbl>
              <a:tblPr/>
              <a:tblGrid>
                <a:gridCol w="1875097"/>
                <a:gridCol w="4334814"/>
                <a:gridCol w="2551316"/>
              </a:tblGrid>
              <a:tr h="338486">
                <a:tc>
                  <a:txBody>
                    <a:bodyPr/>
                    <a:lstStyle/>
                    <a:p>
                      <a:pPr marL="0" marR="0">
                        <a:spcBef>
                          <a:spcPts val="0"/>
                        </a:spcBef>
                        <a:spcAft>
                          <a:spcPts val="0"/>
                        </a:spcAft>
                      </a:pPr>
                      <a:r>
                        <a:rPr lang="en-US" sz="1800" b="1" dirty="0">
                          <a:latin typeface="Arial"/>
                          <a:ea typeface="Times New Roman"/>
                          <a:cs typeface="Arial"/>
                        </a:rPr>
                        <a:t>SCR Sub Part</a:t>
                      </a:r>
                      <a:endParaRPr lang="en-US" sz="1800" b="1" dirty="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marL="0" marR="0">
                        <a:spcBef>
                          <a:spcPts val="0"/>
                        </a:spcBef>
                        <a:spcAft>
                          <a:spcPts val="0"/>
                        </a:spcAft>
                      </a:pPr>
                      <a:r>
                        <a:rPr lang="en-US" sz="1800" b="1">
                          <a:latin typeface="Arial"/>
                          <a:ea typeface="Times New Roman"/>
                          <a:cs typeface="Arial"/>
                        </a:rPr>
                        <a:t>SCR Description</a:t>
                      </a:r>
                      <a:endParaRPr lang="en-US" sz="1800" b="1">
                        <a:latin typeface="Arial"/>
                        <a:ea typeface="Times New Roman"/>
                        <a:cs typeface="Times New Roman"/>
                      </a:endParaRPr>
                    </a:p>
                  </a:txBody>
                  <a:tcPr marL="67483" marR="6748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marL="0" marR="0">
                        <a:spcBef>
                          <a:spcPts val="0"/>
                        </a:spcBef>
                        <a:spcAft>
                          <a:spcPts val="0"/>
                        </a:spcAft>
                      </a:pPr>
                      <a:r>
                        <a:rPr lang="en-US" sz="1800" b="1" dirty="0">
                          <a:latin typeface="Arial"/>
                          <a:ea typeface="Times New Roman"/>
                          <a:cs typeface="Arial"/>
                        </a:rPr>
                        <a:t>Status</a:t>
                      </a:r>
                      <a:endParaRPr lang="en-US" sz="1800" b="1" dirty="0">
                        <a:latin typeface="Arial"/>
                        <a:ea typeface="Times New Roman"/>
                        <a:cs typeface="Times New Roman"/>
                      </a:endParaRPr>
                    </a:p>
                  </a:txBody>
                  <a:tcPr marL="67483" marR="6748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r>
              <a:tr h="338486">
                <a:tc>
                  <a:txBody>
                    <a:bodyPr/>
                    <a:lstStyle/>
                    <a:p>
                      <a:pPr marL="0" marR="0">
                        <a:spcBef>
                          <a:spcPts val="0"/>
                        </a:spcBef>
                        <a:spcAft>
                          <a:spcPts val="0"/>
                        </a:spcAft>
                      </a:pPr>
                      <a:r>
                        <a:rPr lang="en-US" sz="1800">
                          <a:latin typeface="Arial"/>
                          <a:ea typeface="Times New Roman"/>
                          <a:cs typeface="Arial"/>
                        </a:rPr>
                        <a:t>SCR760-1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Upgrade to PSS/E v32</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highlight>
                            <a:srgbClr val="FFFF00"/>
                          </a:highlight>
                          <a:latin typeface="Arial"/>
                          <a:ea typeface="Times New Roman"/>
                          <a:cs typeface="Arial"/>
                        </a:rPr>
                        <a:t>Submitted</a:t>
                      </a:r>
                      <a:endParaRPr lang="en-US" sz="1800" dirty="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86">
                <a:tc>
                  <a:txBody>
                    <a:bodyPr/>
                    <a:lstStyle/>
                    <a:p>
                      <a:pPr marL="0" marR="0">
                        <a:spcBef>
                          <a:spcPts val="0"/>
                        </a:spcBef>
                        <a:spcAft>
                          <a:spcPts val="0"/>
                        </a:spcAft>
                      </a:pPr>
                      <a:r>
                        <a:rPr lang="en-US" sz="1800">
                          <a:latin typeface="Arial"/>
                          <a:ea typeface="Times New Roman"/>
                          <a:cs typeface="Arial"/>
                        </a:rPr>
                        <a:t>SCR760-2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Distribution Capacitor banks</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86">
                <a:tc>
                  <a:txBody>
                    <a:bodyPr/>
                    <a:lstStyle/>
                    <a:p>
                      <a:pPr marL="0" marR="0">
                        <a:spcBef>
                          <a:spcPts val="0"/>
                        </a:spcBef>
                        <a:spcAft>
                          <a:spcPts val="0"/>
                        </a:spcAft>
                      </a:pPr>
                      <a:r>
                        <a:rPr lang="en-US" sz="1800">
                          <a:latin typeface="Arial"/>
                          <a:ea typeface="Times New Roman"/>
                          <a:cs typeface="Arial"/>
                        </a:rPr>
                        <a:t>SCR760-3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Zero Impedance Line Ratings</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146">
                <a:tc>
                  <a:txBody>
                    <a:bodyPr/>
                    <a:lstStyle/>
                    <a:p>
                      <a:pPr marL="0" marR="0">
                        <a:spcBef>
                          <a:spcPts val="0"/>
                        </a:spcBef>
                        <a:spcAft>
                          <a:spcPts val="0"/>
                        </a:spcAft>
                      </a:pPr>
                      <a:r>
                        <a:rPr lang="en-US" sz="1800">
                          <a:latin typeface="Arial"/>
                          <a:ea typeface="Times New Roman"/>
                          <a:cs typeface="Arial"/>
                        </a:rPr>
                        <a:t>SCR760-4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Associate Loads and Capacitor banks with the correct CNG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86">
                <a:tc>
                  <a:txBody>
                    <a:bodyPr/>
                    <a:lstStyle/>
                    <a:p>
                      <a:pPr marL="0" marR="0">
                        <a:spcBef>
                          <a:spcPts val="0"/>
                        </a:spcBef>
                        <a:spcAft>
                          <a:spcPts val="0"/>
                        </a:spcAft>
                      </a:pPr>
                      <a:r>
                        <a:rPr lang="en-US" sz="1800" dirty="0">
                          <a:latin typeface="Arial"/>
                          <a:ea typeface="Times New Roman"/>
                          <a:cs typeface="Arial"/>
                        </a:rPr>
                        <a:t>SCR760-5  </a:t>
                      </a:r>
                      <a:endParaRPr lang="en-US" sz="1800" dirty="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Additional Transformer Data for 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86">
                <a:tc>
                  <a:txBody>
                    <a:bodyPr/>
                    <a:lstStyle/>
                    <a:p>
                      <a:pPr marL="0" marR="0">
                        <a:spcBef>
                          <a:spcPts val="0"/>
                        </a:spcBef>
                        <a:spcAft>
                          <a:spcPts val="0"/>
                        </a:spcAft>
                      </a:pPr>
                      <a:r>
                        <a:rPr lang="en-US" sz="1800">
                          <a:latin typeface="Arial"/>
                          <a:ea typeface="Times New Roman"/>
                          <a:cs typeface="Arial"/>
                        </a:rPr>
                        <a:t>SCR760-6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Arial"/>
                          <a:ea typeface="Times New Roman"/>
                          <a:cs typeface="Arial"/>
                        </a:rPr>
                        <a:t>FACTS Devices</a:t>
                      </a:r>
                      <a:endParaRPr lang="en-US" sz="1800" dirty="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Submitted</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6972">
                <a:tc>
                  <a:txBody>
                    <a:bodyPr/>
                    <a:lstStyle/>
                    <a:p>
                      <a:pPr marL="0" marR="0">
                        <a:spcBef>
                          <a:spcPts val="0"/>
                        </a:spcBef>
                        <a:spcAft>
                          <a:spcPts val="0"/>
                        </a:spcAft>
                      </a:pPr>
                      <a:r>
                        <a:rPr lang="en-US" sz="1800">
                          <a:latin typeface="Arial"/>
                          <a:ea typeface="Times New Roman"/>
                          <a:cs typeface="Arial"/>
                        </a:rPr>
                        <a:t>SCR760-7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latin typeface="Arial"/>
                          <a:ea typeface="Times New Roman"/>
                          <a:cs typeface="Arial"/>
                        </a:rPr>
                        <a:t>Assign valid PSSE IDs to Breakers/</a:t>
                      </a:r>
                      <a:endParaRPr lang="en-US" sz="1800" dirty="0">
                        <a:latin typeface="Arial"/>
                        <a:ea typeface="Times New Roman"/>
                        <a:cs typeface="Times New Roman"/>
                      </a:endParaRPr>
                    </a:p>
                    <a:p>
                      <a:pPr marL="0" marR="0">
                        <a:spcBef>
                          <a:spcPts val="0"/>
                        </a:spcBef>
                        <a:spcAft>
                          <a:spcPts val="0"/>
                        </a:spcAft>
                      </a:pPr>
                      <a:r>
                        <a:rPr lang="en-US" sz="1800" dirty="0">
                          <a:latin typeface="Arial"/>
                          <a:ea typeface="Times New Roman"/>
                          <a:cs typeface="Arial"/>
                        </a:rPr>
                        <a:t>Switches/ Series Devices</a:t>
                      </a:r>
                      <a:endParaRPr lang="en-US" sz="1800" dirty="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86">
                <a:tc>
                  <a:txBody>
                    <a:bodyPr/>
                    <a:lstStyle/>
                    <a:p>
                      <a:pPr marL="0" marR="0">
                        <a:spcBef>
                          <a:spcPts val="0"/>
                        </a:spcBef>
                        <a:spcAft>
                          <a:spcPts val="0"/>
                        </a:spcAft>
                      </a:pPr>
                      <a:r>
                        <a:rPr lang="en-US" sz="1800">
                          <a:latin typeface="Arial"/>
                          <a:ea typeface="Times New Roman"/>
                          <a:cs typeface="Arial"/>
                        </a:rPr>
                        <a:t>SCR760-8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Phase shift of Autos for short circuit studies</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highlight>
                            <a:srgbClr val="FFFF00"/>
                          </a:highlight>
                          <a:latin typeface="Arial"/>
                          <a:ea typeface="Times New Roman"/>
                          <a:cs typeface="Arial"/>
                        </a:rPr>
                        <a:t>Planning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86">
                <a:tc>
                  <a:txBody>
                    <a:bodyPr/>
                    <a:lstStyle/>
                    <a:p>
                      <a:pPr marL="0" marR="0">
                        <a:spcBef>
                          <a:spcPts val="0"/>
                        </a:spcBef>
                        <a:spcAft>
                          <a:spcPts val="0"/>
                        </a:spcAft>
                      </a:pPr>
                      <a:r>
                        <a:rPr lang="en-US" sz="1800">
                          <a:latin typeface="Arial"/>
                          <a:ea typeface="Times New Roman"/>
                          <a:cs typeface="Arial"/>
                        </a:rPr>
                        <a:t>SCR760-9  </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a:latin typeface="Arial"/>
                          <a:ea typeface="Times New Roman"/>
                          <a:cs typeface="Arial"/>
                        </a:rPr>
                        <a:t>Multisection Line Grouping</a:t>
                      </a:r>
                      <a:endParaRPr lang="en-US" sz="180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dirty="0">
                          <a:highlight>
                            <a:srgbClr val="FFFF00"/>
                          </a:highlight>
                          <a:latin typeface="Arial"/>
                          <a:ea typeface="Times New Roman"/>
                          <a:cs typeface="Arial"/>
                        </a:rPr>
                        <a:t>Planning</a:t>
                      </a:r>
                      <a:endParaRPr lang="en-US" sz="1800" dirty="0">
                        <a:latin typeface="Arial"/>
                        <a:ea typeface="Times New Roman"/>
                        <a:cs typeface="Times New Roman"/>
                      </a:endParaRPr>
                    </a:p>
                  </a:txBody>
                  <a:tcPr marL="67483" marR="674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529" name="Rectangle 1"/>
          <p:cNvSpPr>
            <a:spLocks noChangeArrowheads="1"/>
          </p:cNvSpPr>
          <p:nvPr/>
        </p:nvSpPr>
        <p:spPr bwMode="auto">
          <a:xfrm>
            <a:off x="191386" y="5222119"/>
            <a:ext cx="8761228"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42950" algn="l"/>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Table 1:  In the following table:</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42950" algn="l"/>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 Red will be used to show status of Not Submitted, meaning that the SCR sub part has not been submitted to Siemens as a Service Request.  </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42950" algn="l"/>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Yellow will indicate that the SCR sub part has been submitted.  The color will </a:t>
            </a:r>
            <a:r>
              <a:rPr kumimoji="0" lang="en-US" sz="1000" b="1" i="0" u="none" strike="noStrike" cap="none" normalizeH="0" baseline="0" dirty="0" smtClean="0">
                <a:ln>
                  <a:noFill/>
                </a:ln>
                <a:solidFill>
                  <a:schemeClr val="tx1"/>
                </a:solidFill>
                <a:effectLst/>
                <a:latin typeface="Arial" pitchFamily="34" charset="0"/>
                <a:ea typeface="SymbolMT"/>
              </a:rPr>
              <a:t>remain yellow and the status will change in order to Submitted, Planning (Requirements, SOW, Code Writing), Release (Siemens produces first code to test), and Testing (code has completed internal test and is moving through release management).  </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42950" algn="l"/>
              </a:tabLst>
            </a:pPr>
            <a:r>
              <a:rPr kumimoji="0" lang="en-US" sz="1000" b="1" i="0" u="none" strike="noStrike" cap="none" normalizeH="0" baseline="0" dirty="0" smtClean="0">
                <a:ln>
                  <a:noFill/>
                </a:ln>
                <a:solidFill>
                  <a:schemeClr val="tx1"/>
                </a:solidFill>
                <a:effectLst/>
                <a:latin typeface="Arial" pitchFamily="34" charset="0"/>
                <a:ea typeface="SymbolMT"/>
              </a:rPr>
              <a:t>Green will indicate that the code has been tested and installed on the machines that ERCOT uses to produce Topology Processor output for Planning and CRR.</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0"/>
          </p:nvPr>
        </p:nvSpPr>
        <p:spPr>
          <a:noFill/>
        </p:spPr>
        <p:txBody>
          <a:bodyPr/>
          <a:lstStyle/>
          <a:p>
            <a:r>
              <a:rPr lang="en-US" smtClean="0"/>
              <a:t>ERCOT TAC Meeting - ROS Report</a:t>
            </a:r>
          </a:p>
        </p:txBody>
      </p:sp>
      <p:sp>
        <p:nvSpPr>
          <p:cNvPr id="10243" name="Date Placeholder 4"/>
          <p:cNvSpPr>
            <a:spLocks noGrp="1"/>
          </p:cNvSpPr>
          <p:nvPr>
            <p:ph type="dt" sz="quarter" idx="11"/>
          </p:nvPr>
        </p:nvSpPr>
        <p:spPr>
          <a:noFill/>
        </p:spPr>
        <p:txBody>
          <a:bodyPr/>
          <a:lstStyle/>
          <a:p>
            <a:r>
              <a:rPr lang="en-US" smtClean="0"/>
              <a:t>09/01/2011 Ken Donohoo</a:t>
            </a:r>
            <a:endParaRPr lang="en-US" smtClean="0"/>
          </a:p>
        </p:txBody>
      </p:sp>
      <p:sp>
        <p:nvSpPr>
          <p:cNvPr id="10244" name="Slide Number Placeholder 5"/>
          <p:cNvSpPr>
            <a:spLocks noGrp="1"/>
          </p:cNvSpPr>
          <p:nvPr>
            <p:ph type="sldNum" sz="quarter" idx="12"/>
          </p:nvPr>
        </p:nvSpPr>
        <p:spPr>
          <a:noFill/>
        </p:spPr>
        <p:txBody>
          <a:bodyPr/>
          <a:lstStyle/>
          <a:p>
            <a:fld id="{A5B5FA62-38B8-4B63-9B55-59B00017DBF4}" type="slidenum">
              <a:rPr lang="en-US" smtClean="0"/>
              <a:pPr/>
              <a:t>7</a:t>
            </a:fld>
            <a:endParaRPr lang="en-US" smtClean="0"/>
          </a:p>
        </p:txBody>
      </p:sp>
      <p:sp>
        <p:nvSpPr>
          <p:cNvPr id="10245" name="Rectangle 2"/>
          <p:cNvSpPr>
            <a:spLocks noGrp="1" noChangeArrowheads="1"/>
          </p:cNvSpPr>
          <p:nvPr>
            <p:ph type="title"/>
          </p:nvPr>
        </p:nvSpPr>
        <p:spPr>
          <a:xfrm>
            <a:off x="200025" y="222250"/>
            <a:ext cx="8772525" cy="639763"/>
          </a:xfrm>
        </p:spPr>
        <p:txBody>
          <a:bodyPr/>
          <a:lstStyle/>
          <a:p>
            <a:pPr eaLnBrk="1" hangingPunct="1"/>
            <a:r>
              <a:rPr lang="en-US" sz="3600" b="1" dirty="0" smtClean="0"/>
              <a:t>SCR760 Status</a:t>
            </a:r>
            <a:endParaRPr lang="en-US" sz="3600" b="1" dirty="0" smtClean="0"/>
          </a:p>
        </p:txBody>
      </p:sp>
      <p:sp>
        <p:nvSpPr>
          <p:cNvPr id="10246" name="Rectangle 3"/>
          <p:cNvSpPr>
            <a:spLocks noGrp="1" noChangeArrowheads="1"/>
          </p:cNvSpPr>
          <p:nvPr>
            <p:ph type="body" idx="1"/>
          </p:nvPr>
        </p:nvSpPr>
        <p:spPr>
          <a:xfrm>
            <a:off x="192088" y="969963"/>
            <a:ext cx="8780462" cy="5484812"/>
          </a:xfrm>
        </p:spPr>
        <p:txBody>
          <a:bodyPr/>
          <a:lstStyle/>
          <a:p>
            <a:pPr lvl="0"/>
            <a:r>
              <a:rPr lang="en-US" sz="1800" dirty="0" smtClean="0">
                <a:latin typeface="Arial" pitchFamily="34" charset="0"/>
                <a:cs typeface="Arial" pitchFamily="34" charset="0"/>
              </a:rPr>
              <a:t>Status update on SCR760, Changes Needed for Information Model Manager and Topology Processor for Planning Models, which was approved by the ERCOT Board in March 2011.  </a:t>
            </a:r>
          </a:p>
          <a:p>
            <a:pPr lvl="1"/>
            <a:r>
              <a:rPr lang="en-US" sz="1800" dirty="0" smtClean="0">
                <a:latin typeface="Arial" pitchFamily="34" charset="0"/>
                <a:cs typeface="Arial" pitchFamily="34" charset="0"/>
              </a:rPr>
              <a:t>Bundle 1 (Items 3, 7 and 8): Statement of Work (SOW) completed.  Sample output for all three items approved by ERCOT.  Initial release and updated documentation due August 15.  </a:t>
            </a:r>
          </a:p>
          <a:p>
            <a:pPr lvl="1"/>
            <a:r>
              <a:rPr lang="en-US" sz="1800" dirty="0" smtClean="0">
                <a:latin typeface="Arial" pitchFamily="34" charset="0"/>
                <a:cs typeface="Arial" pitchFamily="34" charset="0"/>
              </a:rPr>
              <a:t>Bundle 2 (Items 2, 4, 9):  Item 5 removed from Bundle 2 to continue requirements definition without delaying remaining items 2, 4, and 9.  ERCOT completed requirements with TSP review and is waiting on Siemens to update cost estimates due week of August 1.</a:t>
            </a:r>
          </a:p>
          <a:p>
            <a:pPr lvl="1"/>
            <a:r>
              <a:rPr lang="en-US" sz="1800" dirty="0" smtClean="0">
                <a:latin typeface="Arial" pitchFamily="34" charset="0"/>
                <a:cs typeface="Arial" pitchFamily="34" charset="0"/>
              </a:rPr>
              <a:t>Item 5:  Additional requirements review completed by ERCOT and sent to Siemens to verify implementation.  Will send to TSPs for review upon completion.  Item 5 may rejoin Bundle 2 at code release, otherwise will continue separately.</a:t>
            </a:r>
          </a:p>
          <a:p>
            <a:pPr lvl="1"/>
            <a:r>
              <a:rPr lang="en-US" sz="1800" dirty="0" smtClean="0">
                <a:latin typeface="Arial" pitchFamily="34" charset="0"/>
                <a:cs typeface="Arial" pitchFamily="34" charset="0"/>
              </a:rPr>
              <a:t>Bundle 3 (Items 1 and 6):  Asked Siemens to update document previously sent in December 2010 to determine differences between version 32 and version 30 of RAWD format.  Update will determine differences through version 33 of RAWD</a:t>
            </a:r>
            <a:r>
              <a:rPr lang="en-US" sz="1800" dirty="0" smtClean="0">
                <a:latin typeface="Arial" pitchFamily="34" charset="0"/>
                <a:cs typeface="Arial" pitchFamily="34" charset="0"/>
              </a:rPr>
              <a:t>.</a:t>
            </a:r>
            <a:endParaRPr lang="en-US" sz="1800" dirty="0" smtClean="0">
              <a:latin typeface="Arial" pitchFamily="34" charset="0"/>
              <a:cs typeface="Arial" pitchFamily="34" charset="0"/>
            </a:endParaRPr>
          </a:p>
          <a:p>
            <a:pPr lvl="1" eaLnBrk="1" hangingPunct="1">
              <a:spcBef>
                <a:spcPct val="0"/>
              </a:spcBef>
            </a:pPr>
            <a:endParaRPr lang="en-US" sz="2000" b="1" dirty="0" smtClean="0">
              <a:latin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0"/>
          </p:nvPr>
        </p:nvSpPr>
        <p:spPr>
          <a:noFill/>
        </p:spPr>
        <p:txBody>
          <a:bodyPr/>
          <a:lstStyle/>
          <a:p>
            <a:r>
              <a:rPr lang="en-US" smtClean="0"/>
              <a:t>ERCOT TAC Meeting - ROS Report</a:t>
            </a:r>
          </a:p>
        </p:txBody>
      </p:sp>
      <p:sp>
        <p:nvSpPr>
          <p:cNvPr id="10243" name="Date Placeholder 4"/>
          <p:cNvSpPr>
            <a:spLocks noGrp="1"/>
          </p:cNvSpPr>
          <p:nvPr>
            <p:ph type="dt" sz="quarter" idx="11"/>
          </p:nvPr>
        </p:nvSpPr>
        <p:spPr>
          <a:noFill/>
        </p:spPr>
        <p:txBody>
          <a:bodyPr/>
          <a:lstStyle/>
          <a:p>
            <a:r>
              <a:rPr lang="en-US" smtClean="0"/>
              <a:t>09/01/2011 Ken Donohoo</a:t>
            </a:r>
            <a:endParaRPr lang="en-US" smtClean="0"/>
          </a:p>
        </p:txBody>
      </p:sp>
      <p:sp>
        <p:nvSpPr>
          <p:cNvPr id="10244" name="Slide Number Placeholder 5"/>
          <p:cNvSpPr>
            <a:spLocks noGrp="1"/>
          </p:cNvSpPr>
          <p:nvPr>
            <p:ph type="sldNum" sz="quarter" idx="12"/>
          </p:nvPr>
        </p:nvSpPr>
        <p:spPr>
          <a:noFill/>
        </p:spPr>
        <p:txBody>
          <a:bodyPr/>
          <a:lstStyle/>
          <a:p>
            <a:fld id="{A5B5FA62-38B8-4B63-9B55-59B00017DBF4}" type="slidenum">
              <a:rPr lang="en-US" smtClean="0"/>
              <a:pPr/>
              <a:t>8</a:t>
            </a:fld>
            <a:endParaRPr lang="en-US" smtClean="0"/>
          </a:p>
        </p:txBody>
      </p:sp>
      <p:sp>
        <p:nvSpPr>
          <p:cNvPr id="10245" name="Rectangle 2"/>
          <p:cNvSpPr>
            <a:spLocks noGrp="1" noChangeArrowheads="1"/>
          </p:cNvSpPr>
          <p:nvPr>
            <p:ph type="title"/>
          </p:nvPr>
        </p:nvSpPr>
        <p:spPr>
          <a:xfrm>
            <a:off x="200025" y="222250"/>
            <a:ext cx="8772525" cy="639763"/>
          </a:xfrm>
        </p:spPr>
        <p:txBody>
          <a:bodyPr/>
          <a:lstStyle/>
          <a:p>
            <a:pPr eaLnBrk="1" hangingPunct="1"/>
            <a:r>
              <a:rPr lang="en-US" sz="3600" b="1" smtClean="0"/>
              <a:t>ROS Next Meetings</a:t>
            </a:r>
          </a:p>
        </p:txBody>
      </p:sp>
      <p:sp>
        <p:nvSpPr>
          <p:cNvPr id="10246" name="Rectangle 3"/>
          <p:cNvSpPr>
            <a:spLocks noGrp="1" noChangeArrowheads="1"/>
          </p:cNvSpPr>
          <p:nvPr>
            <p:ph type="body" idx="1"/>
          </p:nvPr>
        </p:nvSpPr>
        <p:spPr>
          <a:xfrm>
            <a:off x="192088" y="969963"/>
            <a:ext cx="8780462" cy="5484812"/>
          </a:xfrm>
        </p:spPr>
        <p:txBody>
          <a:bodyPr/>
          <a:lstStyle/>
          <a:p>
            <a:pPr eaLnBrk="1" hangingPunct="1">
              <a:spcBef>
                <a:spcPct val="0"/>
              </a:spcBef>
            </a:pPr>
            <a:r>
              <a:rPr lang="en-US" sz="2600" dirty="0" smtClean="0">
                <a:latin typeface="Tahoma" pitchFamily="34" charset="0"/>
              </a:rPr>
              <a:t>Thursday, Sept 15, 9:30 AM at ERCOT Austin</a:t>
            </a:r>
            <a:endParaRPr lang="en-US" sz="2000" dirty="0" smtClean="0">
              <a:latin typeface="Tahoma" pitchFamily="34" charset="0"/>
            </a:endParaRPr>
          </a:p>
          <a:p>
            <a:pPr lvl="1" eaLnBrk="1" hangingPunct="1">
              <a:spcBef>
                <a:spcPct val="0"/>
              </a:spcBef>
            </a:pPr>
            <a:endParaRPr lang="en-US" sz="2000" b="1" dirty="0" smtClean="0">
              <a:latin typeface="Tahom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874</Words>
  <Application>Microsoft Office PowerPoint</Application>
  <PresentationFormat>On-screen Show (4:3)</PresentationFormat>
  <Paragraphs>158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Slide 1</vt:lpstr>
      <vt:lpstr>TAC Voting Items</vt:lpstr>
      <vt:lpstr>ESTIMATED CONGESTION COSTS Top Ten Binding Each Month</vt:lpstr>
      <vt:lpstr>ESTIMATED CONGESTION COSTS Top Ten Jan-Jul 2011</vt:lpstr>
      <vt:lpstr>PLWG/CMWG Effort</vt:lpstr>
      <vt:lpstr>SCR760 Status</vt:lpstr>
      <vt:lpstr>SCR760 Status</vt:lpstr>
      <vt:lpstr>ROS Next Meetings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2011-09-01T15:19:45Z</dcterms:created>
  <dcterms:modified xsi:type="dcterms:W3CDTF">2011-09-01T15:20:22Z</dcterms:modified>
</cp:coreProperties>
</file>