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sldIdLst>
    <p:sldId id="258" r:id="rId2"/>
    <p:sldId id="374" r:id="rId3"/>
    <p:sldId id="293" r:id="rId4"/>
    <p:sldId id="427" r:id="rId5"/>
    <p:sldId id="599" r:id="rId6"/>
    <p:sldId id="537" r:id="rId7"/>
    <p:sldId id="568" r:id="rId8"/>
    <p:sldId id="618" r:id="rId9"/>
    <p:sldId id="619" r:id="rId10"/>
    <p:sldId id="620" r:id="rId11"/>
    <p:sldId id="621" r:id="rId12"/>
    <p:sldId id="622" r:id="rId13"/>
    <p:sldId id="62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04" autoAdjust="0"/>
    <p:restoredTop sz="94059" autoAdjust="0"/>
  </p:normalViewPr>
  <p:slideViewPr>
    <p:cSldViewPr>
      <p:cViewPr>
        <p:scale>
          <a:sx n="90" d="100"/>
          <a:sy n="90" d="100"/>
        </p:scale>
        <p:origin x="-642" y="-294"/>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FE39A03-290E-4F51-A149-60C5F98AA2E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US" smtClean="0"/>
          </a:p>
        </p:txBody>
      </p:sp>
      <p:sp>
        <p:nvSpPr>
          <p:cNvPr id="29700" name="Slide Number Placeholder 3"/>
          <p:cNvSpPr>
            <a:spLocks noGrp="1"/>
          </p:cNvSpPr>
          <p:nvPr>
            <p:ph type="sldNum" sz="quarter" idx="5"/>
          </p:nvPr>
        </p:nvSpPr>
        <p:spPr>
          <a:noFill/>
        </p:spPr>
        <p:txBody>
          <a:bodyPr/>
          <a:lstStyle/>
          <a:p>
            <a:fld id="{95CE74EE-77AE-4D18-AD21-D55403D1D50F}"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12</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13</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09BF93D-E104-4AEA-B85B-080549D3F633}" type="slidenum">
              <a:rPr lang="en-US" sz="1200"/>
              <a:pPr algn="r"/>
              <a:t>3</a:t>
            </a:fld>
            <a:endParaRPr 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0492A0F-21EF-435E-9C2C-0DC0D5177098}" type="slidenum">
              <a:rPr lang="en-US" sz="1200"/>
              <a:pPr algn="r"/>
              <a:t>4</a:t>
            </a:fld>
            <a:endParaRPr lang="en-US" sz="12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98F150E-0B20-4E83-8691-5E4F1D6295F8}" type="slidenum">
              <a:rPr lang="en-US" sz="1200"/>
              <a:pPr algn="r"/>
              <a:t>5</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7</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8</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9</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10</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19CB6008-401D-4C58-8652-41C3D6A7E8CB}" type="slidenum">
              <a:rPr lang="en-US" sz="1200"/>
              <a:pPr algn="r"/>
              <a:t>11</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1FFF035-3DCB-4432-8DD3-4F409DAA8F1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A3DF542-9008-4993-80D4-A8FBB614425A}"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B4A0C0DA-191F-49FE-A429-062F4BB7FF7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4643D05-62B7-4F22-9A50-BEF46EB199F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2E9921A-98F8-47C7-BD25-E5853CF3777B}"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CE5B3EF-B7C3-4367-9394-0683637F81F0}"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3E9C0FD-6802-4C83-918C-4BFAC4508EBD}"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DCAD8D08-0949-421E-803E-D931B0F027C7}"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3463225-9F34-4F2F-A78D-1CDCA766CA34}"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453EE3F-58B1-4FEB-B61C-0117E49A947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D7BCC74-C86A-4045-BF93-7B2BE02BAE8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FA35CE7-5F48-48B8-8ACE-7DBBC05B964D}"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D28C3B7F-33B6-4A09-8F77-A70339335B2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98"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 id="2147484097"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Sandy Morris</a:t>
            </a:r>
          </a:p>
          <a:p>
            <a:pPr eaLnBrk="1" hangingPunct="1"/>
            <a:endParaRPr lang="en-US" dirty="0" smtClean="0"/>
          </a:p>
          <a:p>
            <a:pPr eaLnBrk="1" hangingPunct="1"/>
            <a:r>
              <a:rPr lang="en-US" dirty="0" smtClean="0"/>
              <a:t>September 1,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NPRR370, Supplementary Ancillary Services Market Modifications</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952999"/>
        </p:xfrm>
        <a:graphic>
          <a:graphicData uri="http://schemas.openxmlformats.org/drawingml/2006/table">
            <a:tbl>
              <a:tblPr/>
              <a:tblGrid>
                <a:gridCol w="2334664"/>
                <a:gridCol w="6199736"/>
              </a:tblGrid>
              <a:tr h="19337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(Morgan Stanley)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corrects the Supplemental Ancillary Services Market (SASM) to eliminate the notice periods when ERCOT needs to strike a SASM for Ancillary Services that are undeliverable or the result of a Qualified Scheduling Entity’s (QSE’s) failure to provide the service.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739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unanimously voted to recommend approval of NPRR370 as amended by the 7/12/11 Morgan Stanley comments.  On 8/18/11, PRS unanimously voted to endorse and forward the 7/21/11 PRS Report and Impact Analysis for NPRR370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9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November 1, 2011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44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 Impacts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NPRR389, Modification of Voltage Support Requirements to Address Existing Non-Exempt WGRs</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953001"/>
        </p:xfrm>
        <a:graphic>
          <a:graphicData uri="http://schemas.openxmlformats.org/drawingml/2006/table">
            <a:tbl>
              <a:tblPr/>
              <a:tblGrid>
                <a:gridCol w="2334664"/>
                <a:gridCol w="6199736"/>
              </a:tblGrid>
              <a:tr h="20025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clearly defines the Reactive Power capability requirements for Wind-powered Generation Resources (WGRs) that commenced operation on or after February 17, 2004, and have a signed Standard Generation Interconnection Agreement (SGIA) on or before December 1, 2009 (Existing Non-Exempt WGRs).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884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voted to recommend approval of NPRR389 as submitted.  There was one abstention from the Investor Owned Utility (IOU) Market Segment.  On 8/18/11, PRS unanimously voted to endorse and forward the 7/21/11 PRS Report and Impact Analysis for NPRR389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November 1, 2011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Minor impacts to ERCOT business functions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NPRR391, Shortening RTM Settlement and Payment Timeline and Eliminate ACH as a Mode of Payment</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5105400"/>
        </p:xfrm>
        <a:graphic>
          <a:graphicData uri="http://schemas.openxmlformats.org/drawingml/2006/table">
            <a:tbl>
              <a:tblPr/>
              <a:tblGrid>
                <a:gridCol w="2334664"/>
                <a:gridCol w="6199736"/>
              </a:tblGrid>
              <a:tr h="16631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shortens the posting timeline for the Real-Time Initial Statement by one Business Day, and shortens cash clearing for the Settlement Invoices in which it will be included by one Bank Business Day.  This NPRR also eliminates the option of making payments using Automated Clearing House (ACH) funds.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37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unanimously voted to recommend approval of NPRR391 as submitted.  On 8/18/11, PRS unanimously voted to endorse and forward the 7/21/11 PRS Report and Impact Analysis for NPRR391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4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December 1, 2011 for all language except paragraphs (1) and (2) of Sections 9.7.1 and paragraphs (1)-(5) and (6)(a), (c) and (d) of Section 9.7.4, which will be upon system implementation.</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4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Impacts to Settlements and Billing (S&amp;B) data configuration; minor impacts to ERCOT business functions; no impacts to ERCOT grid operations and practices.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NPRR396, Reduce Standard O&amp;M Costs – </a:t>
            </a:r>
            <a:r>
              <a:rPr lang="en-US" b="1" i="1" cap="small" dirty="0" smtClean="0">
                <a:solidFill>
                  <a:srgbClr val="FF0000"/>
                </a:solidFill>
                <a:latin typeface="+mj-lt"/>
                <a:ea typeface="+mj-ea"/>
                <a:cs typeface="+mj-cs"/>
              </a:rPr>
              <a:t>Urgent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5029200"/>
        </p:xfrm>
        <a:graphic>
          <a:graphicData uri="http://schemas.openxmlformats.org/drawingml/2006/table">
            <a:tbl>
              <a:tblPr/>
              <a:tblGrid>
                <a:gridCol w="2334664"/>
                <a:gridCol w="6199736"/>
              </a:tblGrid>
              <a:tr h="18697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(City of Eastland)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reduces the standard Operations and Maintenance (O&amp;M) costs permitted to be used in lieu of actual, verifiable O&amp;M costs by NPRR225, Standard Cost Option in Verifiable Costs, which was approved by the ERCOT Board in June 2010.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424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8/18/11, PRS unanimously voted to grant NPRR396 Urgent status, to recommend approval of NPRR396 as submitted, and to forward NPRR396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9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November 1, 2011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5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 impacts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7 </a:t>
            </a:r>
            <a:r>
              <a:rPr lang="en-US" sz="2400" b="1" dirty="0"/>
              <a:t>NPRRs Recommended for Approval</a:t>
            </a:r>
          </a:p>
          <a:p>
            <a:pPr>
              <a:buClr>
                <a:schemeClr val="tx1"/>
              </a:buClr>
            </a:pPr>
            <a:endParaRPr lang="en-US" sz="2400" b="1" dirty="0"/>
          </a:p>
          <a:p>
            <a:pPr>
              <a:buClr>
                <a:schemeClr val="tx1"/>
              </a:buClr>
            </a:pPr>
            <a:r>
              <a:rPr lang="en-US" sz="2400" b="1" dirty="0"/>
              <a:t>2 NPRRs Rejected</a:t>
            </a:r>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pPr>
            <a:r>
              <a:rPr lang="en-US" sz="1800" u="sng" dirty="0" smtClean="0"/>
              <a:t>Unanimous</a:t>
            </a:r>
            <a:r>
              <a:rPr lang="en-US" u="sng" dirty="0" smtClean="0"/>
              <a:t> Recommendations with No Impacts</a:t>
            </a:r>
          </a:p>
          <a:p>
            <a:pPr lvl="1">
              <a:lnSpc>
                <a:spcPct val="90000"/>
              </a:lnSpc>
            </a:pPr>
            <a:r>
              <a:rPr lang="en-US" sz="1800" b="1" i="1" dirty="0" smtClean="0">
                <a:solidFill>
                  <a:schemeClr val="tx1"/>
                </a:solidFill>
                <a:latin typeface="+mn-lt"/>
              </a:rPr>
              <a:t>NPRR364, Clarify Active and Inactive SCED Constraint Reporting</a:t>
            </a:r>
          </a:p>
          <a:p>
            <a:pPr lvl="1">
              <a:lnSpc>
                <a:spcPct val="90000"/>
              </a:lnSpc>
            </a:pPr>
            <a:r>
              <a:rPr lang="en-US" sz="1800" b="1" i="1" dirty="0" smtClean="0">
                <a:solidFill>
                  <a:schemeClr val="tx1"/>
                </a:solidFill>
                <a:latin typeface="+mn-lt"/>
              </a:rPr>
              <a:t>NPRR370, Supplementary Ancillary Services Market Modifications</a:t>
            </a:r>
            <a:endParaRPr lang="en-US" sz="1800" dirty="0" smtClean="0"/>
          </a:p>
          <a:p>
            <a:pPr lvl="1">
              <a:lnSpc>
                <a:spcPct val="90000"/>
              </a:lnSpc>
            </a:pPr>
            <a:r>
              <a:rPr lang="en-US" sz="1800" b="1" i="1" dirty="0" smtClean="0">
                <a:solidFill>
                  <a:schemeClr val="tx1"/>
                </a:solidFill>
                <a:latin typeface="+mn-lt"/>
              </a:rPr>
              <a:t>NPRR396, Reduce Standard O&amp;M Costs – </a:t>
            </a:r>
            <a:r>
              <a:rPr lang="en-US" sz="1800" b="1" i="1" cap="small" dirty="0" smtClean="0">
                <a:solidFill>
                  <a:srgbClr val="FF0000"/>
                </a:solidFill>
                <a:latin typeface="+mn-lt"/>
              </a:rPr>
              <a:t>Urgent</a:t>
            </a:r>
          </a:p>
          <a:p>
            <a:pPr lvl="1">
              <a:lnSpc>
                <a:spcPct val="90000"/>
              </a:lnSpc>
            </a:pPr>
            <a:endParaRPr lang="en-US" sz="1800" b="1" i="1" cap="small" dirty="0" smtClean="0">
              <a:solidFill>
                <a:srgbClr val="FF0000"/>
              </a:solidFill>
            </a:endParaRPr>
          </a:p>
          <a:p>
            <a:pPr lvl="1">
              <a:lnSpc>
                <a:spcPct val="90000"/>
              </a:lnSpc>
            </a:pPr>
            <a:endParaRPr lang="en-US" sz="1800" dirty="0" smtClean="0"/>
          </a:p>
          <a:p>
            <a:pPr>
              <a:lnSpc>
                <a:spcPct val="90000"/>
              </a:lnSpc>
            </a:pPr>
            <a:r>
              <a:rPr lang="en-US" u="sng" dirty="0" smtClean="0"/>
              <a:t>Unanimous Recommendations with Impacts</a:t>
            </a:r>
          </a:p>
          <a:p>
            <a:pPr lvl="1">
              <a:lnSpc>
                <a:spcPct val="90000"/>
              </a:lnSpc>
            </a:pPr>
            <a:r>
              <a:rPr lang="en-US" sz="1800" b="1" i="1" dirty="0" smtClean="0">
                <a:solidFill>
                  <a:schemeClr val="tx1"/>
                </a:solidFill>
                <a:latin typeface="+mn-lt"/>
              </a:rPr>
              <a:t>NPRR315, Revision of Responsive Reserve Measure to High Emergency Limit (formerly “Revision of Responsive Reserve Measure to Net Dependable Capability”) – </a:t>
            </a:r>
            <a:r>
              <a:rPr lang="en-US" sz="1800" b="1" i="1" cap="small" dirty="0" smtClean="0">
                <a:solidFill>
                  <a:srgbClr val="FF0000"/>
                </a:solidFill>
                <a:latin typeface="+mn-lt"/>
              </a:rPr>
              <a:t>Urgent</a:t>
            </a:r>
          </a:p>
          <a:p>
            <a:pPr lvl="1">
              <a:lnSpc>
                <a:spcPct val="90000"/>
              </a:lnSpc>
            </a:pPr>
            <a:r>
              <a:rPr lang="en-US" sz="1800" b="1" i="1" dirty="0" smtClean="0">
                <a:solidFill>
                  <a:schemeClr val="tx1"/>
                </a:solidFill>
                <a:latin typeface="+mn-lt"/>
              </a:rPr>
              <a:t>NPRR391, Shortening RTM Settlement and Payment Timeline and Eliminate ACH as a Mode of Payment</a:t>
            </a:r>
            <a:endParaRPr lang="en-US" sz="1800" b="1" i="1" dirty="0" smtClean="0"/>
          </a:p>
          <a:p>
            <a:pPr lvl="1">
              <a:lnSpc>
                <a:spcPct val="90000"/>
              </a:lnSpc>
              <a:buNone/>
            </a:pPr>
            <a:endParaRPr lang="en-US" sz="1800" b="1" i="1" dirty="0" smtClean="0"/>
          </a:p>
          <a:p>
            <a:pPr lvl="1">
              <a:lnSpc>
                <a:spcPct val="90000"/>
              </a:lnSpc>
              <a:buFontTx/>
              <a:buNone/>
            </a:pPr>
            <a:endParaRPr lang="en-US" sz="1800" i="1" u="sng" dirty="0" smtClean="0"/>
          </a:p>
          <a:p>
            <a:pPr>
              <a:lnSpc>
                <a:spcPct val="90000"/>
              </a:lnSpc>
              <a:buFontTx/>
              <a:buNone/>
            </a:pPr>
            <a:endParaRPr lang="en-US" sz="1600" i="1" dirty="0" smtClean="0">
              <a:solidFill>
                <a:srgbClr val="0070C0"/>
              </a:solidFill>
            </a:endParaRPr>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6147" name="Rectangle 3"/>
          <p:cNvSpPr>
            <a:spLocks noGrp="1" noChangeArrowheads="1"/>
          </p:cNvSpPr>
          <p:nvPr>
            <p:ph type="body" idx="4294967295"/>
          </p:nvPr>
        </p:nvSpPr>
        <p:spPr>
          <a:xfrm>
            <a:off x="304800" y="762000"/>
            <a:ext cx="8153400" cy="5638800"/>
          </a:xfrm>
        </p:spPr>
        <p:txBody>
          <a:bodyPr/>
          <a:lstStyle/>
          <a:p>
            <a:pPr>
              <a:lnSpc>
                <a:spcPct val="90000"/>
              </a:lnSpc>
            </a:pPr>
            <a:r>
              <a:rPr lang="en-US" sz="1800" u="sng" dirty="0" smtClean="0"/>
              <a:t>Non-unanimous Recommendations</a:t>
            </a:r>
          </a:p>
          <a:p>
            <a:pPr lvl="1"/>
            <a:r>
              <a:rPr lang="en-US" sz="1800" b="1" i="1" dirty="0" smtClean="0"/>
              <a:t>NPRR365, Change in Resource Outage Approvals from Eight to 45 Days (formerly “Change in Resource Outage Approvals from Eight to 90 Days”) – </a:t>
            </a:r>
            <a:r>
              <a:rPr lang="en-US" sz="1800" b="1" i="1" cap="small" dirty="0" smtClean="0">
                <a:solidFill>
                  <a:srgbClr val="FF0000"/>
                </a:solidFill>
              </a:rPr>
              <a:t>Urgent</a:t>
            </a:r>
          </a:p>
          <a:p>
            <a:pPr lvl="1"/>
            <a:r>
              <a:rPr lang="en-US" sz="1800" b="1" i="1" dirty="0" smtClean="0"/>
              <a:t>NPRR389, Modification of Voltage Support Requirements to Address Existing Non-Exempt WGRs</a:t>
            </a:r>
            <a:r>
              <a:rPr lang="en-US" sz="1800" dirty="0" smtClean="0"/>
              <a:t/>
            </a:r>
            <a:br>
              <a:rPr lang="en-US" sz="1800" dirty="0" smtClean="0"/>
            </a:br>
            <a:r>
              <a:rPr lang="en-US" sz="1800" i="1" dirty="0" smtClean="0"/>
              <a:t/>
            </a:r>
            <a:br>
              <a:rPr lang="en-US" sz="1800" i="1" dirty="0" smtClean="0"/>
            </a:br>
            <a:r>
              <a:rPr lang="en-US" sz="1800" b="0" i="1" dirty="0" smtClean="0"/>
              <a:t>	</a:t>
            </a:r>
            <a:endParaRPr lang="en-US" sz="1800" b="0" dirty="0" smtClean="0">
              <a:solidFill>
                <a:srgbClr val="FF0000"/>
              </a:solidFill>
            </a:endParaRPr>
          </a:p>
          <a:p>
            <a:pPr>
              <a:lnSpc>
                <a:spcPct val="90000"/>
              </a:lnSpc>
              <a:buFontTx/>
              <a:buNone/>
            </a:pPr>
            <a:r>
              <a:rPr lang="en-US" sz="1600" b="0" dirty="0" smtClean="0"/>
              <a:t>	</a:t>
            </a:r>
          </a:p>
          <a:p>
            <a:pPr>
              <a:lnSpc>
                <a:spcPct val="90000"/>
              </a:lnSpc>
              <a:buFontTx/>
              <a:buNone/>
            </a:pPr>
            <a:endParaRPr lang="en-US" sz="1600" b="0" i="1" dirty="0" smtClean="0"/>
          </a:p>
          <a:p>
            <a:pPr>
              <a:lnSpc>
                <a:spcPct val="90000"/>
              </a:lnSpc>
              <a:buFontTx/>
              <a:buNone/>
            </a:pPr>
            <a:endParaRPr lang="en-US" sz="1600" b="0" dirty="0" smtClean="0"/>
          </a:p>
        </p:txBody>
      </p:sp>
      <p:sp>
        <p:nvSpPr>
          <p:cNvPr id="6148"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Notice</a:t>
            </a:r>
          </a:p>
        </p:txBody>
      </p:sp>
      <p:sp>
        <p:nvSpPr>
          <p:cNvPr id="7171" name="Rectangle 3"/>
          <p:cNvSpPr>
            <a:spLocks noGrp="1" noChangeArrowheads="1"/>
          </p:cNvSpPr>
          <p:nvPr>
            <p:ph type="body" idx="4294967295"/>
          </p:nvPr>
        </p:nvSpPr>
        <p:spPr>
          <a:xfrm>
            <a:off x="304800" y="914400"/>
            <a:ext cx="8153400" cy="5638800"/>
          </a:xfrm>
        </p:spPr>
        <p:txBody>
          <a:bodyPr/>
          <a:lstStyle/>
          <a:p>
            <a:pPr>
              <a:lnSpc>
                <a:spcPct val="90000"/>
              </a:lnSpc>
            </a:pPr>
            <a:r>
              <a:rPr lang="en-US" sz="1800" u="sng" dirty="0" smtClean="0"/>
              <a:t>Rejected NPRRs</a:t>
            </a:r>
          </a:p>
          <a:p>
            <a:pPr lvl="1">
              <a:lnSpc>
                <a:spcPct val="90000"/>
              </a:lnSpc>
            </a:pPr>
            <a:r>
              <a:rPr lang="en-US" sz="1800" b="1" i="1" dirty="0" smtClean="0">
                <a:solidFill>
                  <a:schemeClr val="tx1"/>
                </a:solidFill>
                <a:latin typeface="+mn-lt"/>
              </a:rPr>
              <a:t>NPRR334, Incorporate Resource Limit for the Amount of Regulation Service that may be Provided from a Generation Resource During any Operating Hour</a:t>
            </a:r>
          </a:p>
          <a:p>
            <a:pPr lvl="1">
              <a:lnSpc>
                <a:spcPct val="90000"/>
              </a:lnSpc>
            </a:pPr>
            <a:r>
              <a:rPr lang="en-US" sz="1800" b="1" i="1" dirty="0" smtClean="0">
                <a:solidFill>
                  <a:schemeClr val="tx1"/>
                </a:solidFill>
                <a:latin typeface="+mn-lt"/>
              </a:rPr>
              <a:t>NPRR336, Authorize ERCOT to Procure Additional RRS During Severe Cold Weather</a:t>
            </a:r>
          </a:p>
          <a:p>
            <a:pPr lvl="1">
              <a:lnSpc>
                <a:spcPct val="90000"/>
              </a:lnSpc>
            </a:pPr>
            <a:endParaRPr lang="en-US" sz="1800" b="1" i="1" dirty="0" smtClean="0"/>
          </a:p>
          <a:p>
            <a:pPr>
              <a:lnSpc>
                <a:spcPct val="90000"/>
              </a:lnSpc>
            </a:pPr>
            <a:r>
              <a:rPr lang="en-US" sz="1800" u="sng" dirty="0" smtClean="0"/>
              <a:t>Withdrawn NPRRs</a:t>
            </a:r>
          </a:p>
          <a:p>
            <a:pPr lvl="1">
              <a:lnSpc>
                <a:spcPct val="90000"/>
              </a:lnSpc>
            </a:pPr>
            <a:r>
              <a:rPr lang="en-US" sz="1800" b="1" i="1" dirty="0" smtClean="0"/>
              <a:t>None this month</a:t>
            </a:r>
            <a:endParaRPr lang="en-US" sz="1800" u="sng" dirty="0" smtClean="0"/>
          </a:p>
          <a:p>
            <a:pPr>
              <a:buFontTx/>
              <a:buNone/>
            </a:pPr>
            <a:r>
              <a:rPr lang="en-US" sz="1800" i="1" dirty="0" smtClean="0"/>
              <a:t/>
            </a:r>
            <a:br>
              <a:rPr lang="en-US" sz="1800" i="1" dirty="0" smtClean="0"/>
            </a:br>
            <a:r>
              <a:rPr lang="en-US" sz="1800" b="0" i="1" dirty="0" smtClean="0"/>
              <a:t>	</a:t>
            </a:r>
            <a:endParaRPr lang="en-US" sz="1800" b="0" dirty="0" smtClean="0">
              <a:solidFill>
                <a:srgbClr val="FF0000"/>
              </a:solidFill>
            </a:endParaRPr>
          </a:p>
          <a:p>
            <a:pPr>
              <a:lnSpc>
                <a:spcPct val="90000"/>
              </a:lnSpc>
              <a:buFontTx/>
              <a:buNone/>
            </a:pPr>
            <a:r>
              <a:rPr lang="en-US" sz="1600" b="0" dirty="0" smtClean="0"/>
              <a:t>	</a:t>
            </a:r>
          </a:p>
          <a:p>
            <a:pPr>
              <a:lnSpc>
                <a:spcPct val="90000"/>
              </a:lnSpc>
              <a:buFontTx/>
              <a:buNone/>
            </a:pPr>
            <a:endParaRPr lang="en-US" sz="1600" b="0" i="1" dirty="0" smtClean="0"/>
          </a:p>
          <a:p>
            <a:pPr>
              <a:lnSpc>
                <a:spcPct val="90000"/>
              </a:lnSpc>
              <a:buFontTx/>
              <a:buNone/>
            </a:pPr>
            <a:endParaRPr lang="en-US" sz="1600" b="0" dirty="0" smtClean="0"/>
          </a:p>
        </p:txBody>
      </p:sp>
      <p:sp>
        <p:nvSpPr>
          <p:cNvPr id="7172"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sp>
        <p:nvSpPr>
          <p:cNvPr id="8195" name="Content Placeholder 2"/>
          <p:cNvSpPr>
            <a:spLocks noGrp="1"/>
          </p:cNvSpPr>
          <p:nvPr>
            <p:ph idx="1"/>
          </p:nvPr>
        </p:nvSpPr>
        <p:spPr/>
        <p:txBody>
          <a:bodyPr/>
          <a:lstStyle/>
          <a:p>
            <a:endParaRPr lang="en-US" u="sng" smtClean="0"/>
          </a:p>
          <a:p>
            <a:endParaRPr lang="en-US" u="sng" smtClean="0"/>
          </a:p>
          <a:p>
            <a:endParaRPr lang="en-US" u="sng" smtClean="0"/>
          </a:p>
          <a:p>
            <a:pPr algn="ctr">
              <a:buFontTx/>
              <a:buNone/>
            </a:pPr>
            <a:r>
              <a:rPr lang="en-US" sz="3200" u="sng" smtClean="0"/>
              <a:t>NPRRs Recommended for Approval</a:t>
            </a:r>
            <a:endParaRPr lang="en-US" sz="3200" smtClean="0"/>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sz="1400" b="1" i="1" dirty="0" smtClean="0">
                <a:solidFill>
                  <a:schemeClr val="tx1"/>
                </a:solidFill>
                <a:latin typeface="+mj-lt"/>
                <a:ea typeface="+mj-ea"/>
                <a:cs typeface="+mj-cs"/>
              </a:rPr>
              <a:t>NPRR315, Revision of Responsive Reserve Measure to High Emergency Limit (formerly “Revision of Responsive Reserve Measure to Net Dependable Capability”) – </a:t>
            </a:r>
            <a:r>
              <a:rPr lang="en-US" sz="1400" b="1" i="1" cap="small" dirty="0" smtClean="0">
                <a:solidFill>
                  <a:srgbClr val="FF0000"/>
                </a:solidFill>
                <a:latin typeface="+mj-lt"/>
                <a:ea typeface="+mj-ea"/>
                <a:cs typeface="+mj-cs"/>
              </a:rPr>
              <a:t>Urgent</a:t>
            </a:r>
            <a:endParaRPr lang="en-US" sz="14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4953001"/>
        </p:xfrm>
        <a:graphic>
          <a:graphicData uri="http://schemas.openxmlformats.org/drawingml/2006/table">
            <a:tbl>
              <a:tblPr/>
              <a:tblGrid>
                <a:gridCol w="2334664"/>
                <a:gridCol w="6199736"/>
              </a:tblGrid>
              <a:tr h="1289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(Morgan Stanley)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changes Responsive Reserve (RRS) Service 20% limit to check against the High Emergency Limit (HEL) instead of High Sustained Limit (HSL).</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5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8/18/11, PRS unanimously voted to recommend approval of NPRR315 as amended by the 8/17/11 </a:t>
                      </a:r>
                      <a:r>
                        <a:rPr lang="en-US" sz="1600" kern="1200" dirty="0" err="1" smtClean="0">
                          <a:solidFill>
                            <a:schemeClr val="tx1"/>
                          </a:solidFill>
                          <a:latin typeface="+mn-lt"/>
                          <a:ea typeface="+mn-ea"/>
                          <a:cs typeface="+mn-cs"/>
                        </a:rPr>
                        <a:t>Luminant</a:t>
                      </a:r>
                      <a:r>
                        <a:rPr lang="en-US" sz="1600" kern="1200" dirty="0" smtClean="0">
                          <a:solidFill>
                            <a:schemeClr val="tx1"/>
                          </a:solidFill>
                          <a:latin typeface="+mn-lt"/>
                          <a:ea typeface="+mn-ea"/>
                          <a:cs typeface="+mn-cs"/>
                        </a:rPr>
                        <a:t> Energy comments and as revised by PRS and to forward NPRR315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60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08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08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Cost Benefit Analysis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NPRR364, Clarify Active and Inactive SCED Constraint Reporting</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5105400"/>
        </p:xfrm>
        <a:graphic>
          <a:graphicData uri="http://schemas.openxmlformats.org/drawingml/2006/table">
            <a:tbl>
              <a:tblPr/>
              <a:tblGrid>
                <a:gridCol w="2334664"/>
                <a:gridCol w="6199736"/>
              </a:tblGrid>
              <a:tr h="14834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the reporting requirements for Security-Constrained Economic Dispatch (SCED) constraints and aligns the Protocols with current practices.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80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unanimously voted to recommend approval of NPRR364 as amended by the 7/14/11 J. </a:t>
                      </a:r>
                      <a:r>
                        <a:rPr lang="en-US" sz="1600" kern="1200" dirty="0" err="1" smtClean="0">
                          <a:solidFill>
                            <a:schemeClr val="tx1"/>
                          </a:solidFill>
                          <a:latin typeface="+mn-lt"/>
                          <a:ea typeface="+mn-ea"/>
                          <a:cs typeface="+mn-cs"/>
                        </a:rPr>
                        <a:t>Aron</a:t>
                      </a:r>
                      <a:r>
                        <a:rPr lang="en-US" sz="1600" kern="1200" dirty="0" smtClean="0">
                          <a:solidFill>
                            <a:schemeClr val="tx1"/>
                          </a:solidFill>
                          <a:latin typeface="+mn-lt"/>
                          <a:ea typeface="+mn-ea"/>
                          <a:cs typeface="+mn-cs"/>
                        </a:rPr>
                        <a:t> comments.  On 8/18/11, PRS unanimously voted to endorse and forward the 7/21/11 PRS Report and Impact Analysis for NPRR364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8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November 1, 2011</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4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 Impacts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lvl="1" indent="-342900"/>
            <a:r>
              <a:rPr lang="en-US" sz="1500" b="1" i="1" dirty="0" smtClean="0"/>
              <a:t>NPRR365, Change in Resource Outage Approvals from Eight to 45 Days (formerly “Change in Resource Outage Approvals from Eight to 90 Days”) – </a:t>
            </a:r>
            <a:r>
              <a:rPr lang="en-US" sz="1500" b="1" i="1" cap="small" dirty="0" smtClean="0">
                <a:solidFill>
                  <a:srgbClr val="FF0000"/>
                </a:solidFill>
              </a:rPr>
              <a:t>Urgent</a:t>
            </a:r>
            <a:r>
              <a:rPr lang="en-US" sz="1400" dirty="0" smtClean="0"/>
              <a:t/>
            </a:r>
            <a:br>
              <a:rPr lang="en-US" sz="1400" dirty="0" smtClean="0"/>
            </a:br>
            <a:endParaRPr lang="en-US" sz="1400"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5105399"/>
        </p:xfrm>
        <a:graphic>
          <a:graphicData uri="http://schemas.openxmlformats.org/drawingml/2006/table">
            <a:tbl>
              <a:tblPr/>
              <a:tblGrid>
                <a:gridCol w="2334664"/>
                <a:gridCol w="6199736"/>
              </a:tblGrid>
              <a:tr h="18986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revises the deadline for ERCOT approval of Resource Outages from an eight-day notice to a 45-day notice while aligning the new Resource Outage timelines to match those of Transmission Outages. (Consistent with Recommendation 6B of the March 15, 2011, Report of the Rotating Blackout Operations Task Force of the ERCOT Board)</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29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8/18/11, PRS voted to recommend approval of NPRR365 as amended by the 8/12/11 ROS comments and as revised by PRS and to forward NPRR365 to TAC.  There was one opposing vote from the Independent Power Marketer (IPM)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91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73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73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Cost Benefit Analysis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8997</TotalTime>
  <Words>1084</Words>
  <Application>Microsoft Office PowerPoint</Application>
  <PresentationFormat>On-screen Show (4:3)</PresentationFormat>
  <Paragraphs>132</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Protocol Revision Subcommittee</vt:lpstr>
      <vt:lpstr>Slide 2</vt:lpstr>
      <vt:lpstr>Items for a Vote</vt:lpstr>
      <vt:lpstr>Items for a Vote</vt:lpstr>
      <vt:lpstr>Items for Notice</vt:lpstr>
      <vt:lpstr>Slide 6</vt:lpstr>
      <vt:lpstr>NPRR315, Revision of Responsive Reserve Measure to High Emergency Limit (formerly “Revision of Responsive Reserve Measure to Net Dependable Capability”) – Urgent</vt:lpstr>
      <vt:lpstr>NPRR364, Clarify Active and Inactive SCED Constraint Reporting</vt:lpstr>
      <vt:lpstr>NPRR365, Change in Resource Outage Approvals from Eight to 45 Days (formerly “Change in Resource Outage Approvals from Eight to 90 Days”) – Urgent </vt:lpstr>
      <vt:lpstr>NPRR370, Supplementary Ancillary Services Market Modifications</vt:lpstr>
      <vt:lpstr>NPRR389, Modification of Voltage Support Requirements to Address Existing Non-Exempt WGRs</vt:lpstr>
      <vt:lpstr>NPRR391, Shortening RTM Settlement and Payment Timeline and Eliminate ACH as a Mode of Payment</vt:lpstr>
      <vt:lpstr>NPRR396, Reduce Standard O&amp;M Costs – Urgent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ERCOT 082911</cp:lastModifiedBy>
  <cp:revision>489</cp:revision>
  <dcterms:created xsi:type="dcterms:W3CDTF">2005-04-21T14:28:35Z</dcterms:created>
  <dcterms:modified xsi:type="dcterms:W3CDTF">2011-08-30T13:36:17Z</dcterms:modified>
</cp:coreProperties>
</file>