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7"/>
  </p:notesMasterIdLst>
  <p:sldIdLst>
    <p:sldId id="372" r:id="rId2"/>
    <p:sldId id="302" r:id="rId3"/>
    <p:sldId id="374" r:id="rId4"/>
    <p:sldId id="376" r:id="rId5"/>
    <p:sldId id="380" r:id="rId6"/>
    <p:sldId id="381" r:id="rId7"/>
    <p:sldId id="382" r:id="rId8"/>
    <p:sldId id="327" r:id="rId9"/>
    <p:sldId id="383" r:id="rId10"/>
    <p:sldId id="384" r:id="rId11"/>
    <p:sldId id="385" r:id="rId12"/>
    <p:sldId id="388" r:id="rId13"/>
    <p:sldId id="386" r:id="rId14"/>
    <p:sldId id="387" r:id="rId15"/>
    <p:sldId id="389" r:id="rId16"/>
  </p:sldIdLst>
  <p:sldSz cx="9144000" cy="6858000" type="screen4x3"/>
  <p:notesSz cx="7010400" cy="9296400"/>
  <p:defaultTextStyle>
    <a:defPPr>
      <a:defRPr lang="en-US"/>
    </a:defPPr>
    <a:lvl1pPr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40949A"/>
    <a:srgbClr val="0000CC"/>
    <a:srgbClr val="FF3300"/>
    <a:srgbClr val="FF9900"/>
    <a:srgbClr val="5469A2"/>
    <a:srgbClr val="294171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65" autoAdjust="0"/>
    <p:restoredTop sz="98826" autoAdjust="0"/>
  </p:normalViewPr>
  <p:slideViewPr>
    <p:cSldViewPr>
      <p:cViewPr varScale="1">
        <p:scale>
          <a:sx n="113" d="100"/>
          <a:sy n="113" d="100"/>
        </p:scale>
        <p:origin x="-306" y="-114"/>
      </p:cViewPr>
      <p:guideLst>
        <p:guide orient="horz" pos="4224"/>
        <p:guide pos="1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931863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931863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fld id="{4E03D523-1322-47BE-9BE1-B2B28F7D5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8675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1D4FED-D5F9-4044-96E7-A3FB1773F5FC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1D4FED-D5F9-4044-96E7-A3FB1773F5FC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3"/>
          <p:cNvSpPr>
            <a:spLocks noChangeArrowheads="1"/>
          </p:cNvSpPr>
          <p:nvPr userDrawn="1"/>
        </p:nvSpPr>
        <p:spPr bwMode="auto">
          <a:xfrm>
            <a:off x="0" y="1143000"/>
            <a:ext cx="9144000" cy="5715000"/>
          </a:xfrm>
          <a:prstGeom prst="rect">
            <a:avLst/>
          </a:prstGeom>
          <a:solidFill>
            <a:srgbClr val="5469A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Line 14"/>
          <p:cNvSpPr>
            <a:spLocks noChangeShapeType="1"/>
          </p:cNvSpPr>
          <p:nvPr userDrawn="1"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343150" y="3581400"/>
            <a:ext cx="5334000" cy="1143000"/>
          </a:xfrm>
        </p:spPr>
        <p:txBody>
          <a:bodyPr/>
          <a:lstStyle>
            <a:lvl1pPr marL="0" indent="0">
              <a:buFontTx/>
              <a:buNone/>
              <a:defRPr b="0">
                <a:solidFill>
                  <a:schemeClr val="bg1"/>
                </a:solidFill>
                <a:latin typeface="Arial Black" pitchFamily="34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333625" y="1905000"/>
            <a:ext cx="6477000" cy="12414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2333625" y="5467350"/>
            <a:ext cx="2133600" cy="476250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33625" y="5067300"/>
            <a:ext cx="2895600" cy="4191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Meeting Title (optional)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33091-8852-4C1C-AC0A-564769AB8A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0"/>
            <a:ext cx="21717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0"/>
            <a:ext cx="63627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AAB71-E940-4F1A-BF3A-FD70ED9C55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6868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51B00-EA83-490E-AB34-D62C71039A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146EC-F1A6-4A55-9DDC-528A842ED0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AC688-4E33-4450-B075-DDB774931E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8AE77-A129-40AA-AEF8-9323B51A75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49D00A-D425-466F-8164-7485AA5B80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70C6F-2F00-4354-ABF8-C03CE149F4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14972-822C-43C5-8500-1E02D94DE1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E700F-8700-4B37-ACB6-8BCF8AF4E1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6DCD2-B23A-4619-A8CB-007B7F2E4E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400" b="0"/>
            </a:lvl1pPr>
          </a:lstStyle>
          <a:p>
            <a:pPr>
              <a:defRPr/>
            </a:pPr>
            <a:fld id="{900526E4-0951-4CE7-A472-2878D838B8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3559" name="Rectangle 7"/>
          <p:cNvSpPr>
            <a:spLocks noChangeArrowheads="1"/>
          </p:cNvSpPr>
          <p:nvPr userDrawn="1"/>
        </p:nvSpPr>
        <p:spPr bwMode="auto">
          <a:xfrm>
            <a:off x="0" y="6235700"/>
            <a:ext cx="9144000" cy="622300"/>
          </a:xfrm>
          <a:prstGeom prst="rect">
            <a:avLst/>
          </a:prstGeom>
          <a:solidFill>
            <a:srgbClr val="ECECE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9" name="Picture 8" descr="logo_C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500" y="6289675"/>
            <a:ext cx="8540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5469A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0"/>
            <a:ext cx="8686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63" name="Line 11"/>
          <p:cNvSpPr>
            <a:spLocks noChangeShapeType="1"/>
          </p:cNvSpPr>
          <p:nvPr userDrawn="1"/>
        </p:nvSpPr>
        <p:spPr bwMode="auto">
          <a:xfrm>
            <a:off x="1069975" y="6457950"/>
            <a:ext cx="0" cy="219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57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23564" name="Line 12"/>
          <p:cNvSpPr>
            <a:spLocks noChangeShapeType="1"/>
          </p:cNvSpPr>
          <p:nvPr userDrawn="1"/>
        </p:nvSpPr>
        <p:spPr bwMode="auto">
          <a:xfrm>
            <a:off x="0" y="6731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565" name="Rectangle 13"/>
          <p:cNvSpPr>
            <a:spLocks noChangeArrowheads="1"/>
          </p:cNvSpPr>
          <p:nvPr userDrawn="1"/>
        </p:nvSpPr>
        <p:spPr bwMode="auto">
          <a:xfrm>
            <a:off x="8229600" y="62484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fld id="{A87F0BC0-9305-4FEC-9ED2-6D3023917AF5}" type="slidenum">
              <a:rPr lang="en-US" sz="1200" b="0"/>
              <a:pPr>
                <a:lnSpc>
                  <a:spcPct val="100000"/>
                </a:lnSpc>
                <a:spcBef>
                  <a:spcPct val="0"/>
                </a:spcBef>
                <a:defRPr/>
              </a:pPr>
              <a:t>‹#›</a:t>
            </a:fld>
            <a:endParaRPr 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  <p:sldLayoutId id="214748401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371600" y="1752600"/>
            <a:ext cx="69818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Business Integration Update to PRS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371600" y="3581400"/>
            <a:ext cx="7010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Troy Anderson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2400" kern="0" dirty="0" smtClean="0">
                <a:latin typeface="+mn-lt"/>
              </a:rPr>
              <a:t>ERCOT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Enterprise Project Portfolio Management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August 18, 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839200" cy="685800"/>
          </a:xfrm>
        </p:spPr>
        <p:txBody>
          <a:bodyPr/>
          <a:lstStyle/>
          <a:p>
            <a:pPr eaLnBrk="1" hangingPunct="1"/>
            <a:r>
              <a:rPr lang="en-US" dirty="0" smtClean="0"/>
              <a:t>2012 Project Prioritization </a:t>
            </a:r>
            <a:r>
              <a:rPr lang="en-US" dirty="0"/>
              <a:t>–</a:t>
            </a:r>
            <a:r>
              <a:rPr lang="en-US" dirty="0" smtClean="0"/>
              <a:t> Funding Summary </a:t>
            </a:r>
            <a:r>
              <a:rPr lang="en-US" dirty="0"/>
              <a:t>–</a:t>
            </a:r>
            <a:r>
              <a:rPr lang="en-US" dirty="0" smtClean="0"/>
              <a:t> $15M Budget</a:t>
            </a:r>
          </a:p>
        </p:txBody>
      </p:sp>
      <p:graphicFrame>
        <p:nvGraphicFramePr>
          <p:cNvPr id="229445" name="Group 6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9979969"/>
              </p:ext>
            </p:extLst>
          </p:nvPr>
        </p:nvGraphicFramePr>
        <p:xfrm>
          <a:off x="600075" y="1570036"/>
          <a:ext cx="8077200" cy="2773364"/>
        </p:xfrm>
        <a:graphic>
          <a:graphicData uri="http://schemas.openxmlformats.org/drawingml/2006/table">
            <a:tbl>
              <a:tblPr/>
              <a:tblGrid>
                <a:gridCol w="2362200"/>
                <a:gridCol w="2057400"/>
                <a:gridCol w="2133600"/>
                <a:gridCol w="1524000"/>
              </a:tblGrid>
              <a:tr h="609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Project Category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Target Funding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Projects Started in Previous Years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New 2012 Projects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793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Regulatory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1,600,000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2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5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Business Strategy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5,950,000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5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15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Efficiencies &amp; Enhancements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2,050,000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2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9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09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Technical Foundation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6,500,000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4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7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09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$ 16,100,000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13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32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7448" name="Rectangle 3"/>
          <p:cNvSpPr txBox="1">
            <a:spLocks noChangeArrowheads="1"/>
          </p:cNvSpPr>
          <p:nvPr/>
        </p:nvSpPr>
        <p:spPr bwMode="auto">
          <a:xfrm>
            <a:off x="762000" y="4572000"/>
            <a:ext cx="7772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b="0" dirty="0"/>
              <a:t>ERCOT will manage within the projected $15M project funding allocation.</a:t>
            </a:r>
          </a:p>
          <a:p>
            <a:pPr eaLnBrk="1" hangingPunct="1">
              <a:spcBef>
                <a:spcPct val="20000"/>
              </a:spcBef>
            </a:pPr>
            <a:endParaRPr lang="en-US" sz="1000" b="0" dirty="0"/>
          </a:p>
          <a:p>
            <a:pPr eaLnBrk="1" hangingPunct="1">
              <a:spcBef>
                <a:spcPct val="20000"/>
              </a:spcBef>
            </a:pPr>
            <a:r>
              <a:rPr lang="en-US" b="0" dirty="0"/>
              <a:t>As active projects move through the project lifecycle and new projects are considered for initiation, they will be reassessed for criticality, cost/benefit and resource availability against other projects in the portfolio.</a:t>
            </a:r>
          </a:p>
          <a:p>
            <a:pPr eaLnBrk="1" hangingPunct="1">
              <a:spcBef>
                <a:spcPct val="20000"/>
              </a:spcBef>
            </a:pPr>
            <a:endParaRPr lang="en-US" sz="1000" b="0" dirty="0"/>
          </a:p>
          <a:p>
            <a:pPr eaLnBrk="1" hangingPunct="1">
              <a:spcBef>
                <a:spcPct val="20000"/>
              </a:spcBef>
            </a:pPr>
            <a:r>
              <a:rPr lang="en-US" b="0" dirty="0"/>
              <a:t>Inclusion on the preliminary 2012 PPL does not guarantee funding!</a:t>
            </a:r>
            <a:endParaRPr lang="en-US" sz="1400" b="0" u="sng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09600" y="914400"/>
            <a:ext cx="8077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0" algn="l"/>
                <a:tab pos="2514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sz="2000" dirty="0" smtClean="0"/>
              <a:t>Board approved $15M </a:t>
            </a:r>
            <a:r>
              <a:rPr lang="en-US" sz="2000" dirty="0"/>
              <a:t>project </a:t>
            </a:r>
            <a:r>
              <a:rPr lang="en-US" sz="2000" dirty="0" smtClean="0"/>
              <a:t>funding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3915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68580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Cost Benefit Analysis</a:t>
            </a:r>
          </a:p>
        </p:txBody>
      </p:sp>
      <p:sp>
        <p:nvSpPr>
          <p:cNvPr id="10243" name="Content Placeholder 16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51816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Current </a:t>
            </a:r>
            <a:r>
              <a:rPr lang="en-US" sz="1800" dirty="0" smtClean="0"/>
              <a:t>Process</a:t>
            </a:r>
          </a:p>
          <a:p>
            <a:pPr lvl="1" eaLnBrk="1" hangingPunct="1"/>
            <a:r>
              <a:rPr lang="en-US" sz="1600" dirty="0" smtClean="0"/>
              <a:t>CBA form is posted for all revision requests with a cost impact</a:t>
            </a:r>
          </a:p>
          <a:p>
            <a:pPr lvl="2" eaLnBrk="1" hangingPunct="1"/>
            <a:r>
              <a:rPr lang="en-US" sz="1400" dirty="0" smtClean="0"/>
              <a:t>ERCOT </a:t>
            </a:r>
            <a:r>
              <a:rPr lang="en-US" sz="1400" dirty="0" smtClean="0"/>
              <a:t>coordinates collection of </a:t>
            </a:r>
            <a:r>
              <a:rPr lang="en-US" sz="1400" dirty="0" smtClean="0"/>
              <a:t>CBA data (including market input)</a:t>
            </a:r>
            <a:endParaRPr lang="en-US" sz="1400" dirty="0" smtClean="0"/>
          </a:p>
          <a:p>
            <a:pPr lvl="1" eaLnBrk="1" hangingPunct="1"/>
            <a:r>
              <a:rPr lang="en-US" sz="1600" dirty="0"/>
              <a:t>CBA is completed during the same timeframe as the Impact Analysis</a:t>
            </a:r>
          </a:p>
          <a:p>
            <a:pPr lvl="1" eaLnBrk="1" hangingPunct="1"/>
            <a:r>
              <a:rPr lang="en-US" sz="1600" dirty="0" smtClean="0"/>
              <a:t>Cost and benefit information used </a:t>
            </a:r>
            <a:r>
              <a:rPr lang="en-US" sz="1600" dirty="0" smtClean="0"/>
              <a:t>in </a:t>
            </a:r>
            <a:r>
              <a:rPr lang="en-US" sz="1600" dirty="0" smtClean="0"/>
              <a:t>the TAC </a:t>
            </a:r>
            <a:r>
              <a:rPr lang="en-US" sz="1600" dirty="0" smtClean="0"/>
              <a:t>and Board slides is collected from </a:t>
            </a:r>
            <a:r>
              <a:rPr lang="en-US" sz="1600" dirty="0" smtClean="0"/>
              <a:t>various sources (primarily the revision request and </a:t>
            </a:r>
            <a:r>
              <a:rPr lang="en-US" sz="1600" dirty="0" smtClean="0"/>
              <a:t>CBA)</a:t>
            </a:r>
            <a:endParaRPr lang="en-US" sz="1600" dirty="0" smtClean="0"/>
          </a:p>
          <a:p>
            <a:pPr lvl="1" eaLnBrk="1" hangingPunct="1"/>
            <a:endParaRPr lang="en-US" sz="1600" dirty="0"/>
          </a:p>
          <a:p>
            <a:pPr eaLnBrk="1" hangingPunct="1"/>
            <a:r>
              <a:rPr lang="en-US" sz="1800" dirty="0" smtClean="0"/>
              <a:t>Issues with Current Approach</a:t>
            </a:r>
            <a:endParaRPr lang="en-US" sz="1800" dirty="0"/>
          </a:p>
          <a:p>
            <a:pPr lvl="1" eaLnBrk="1" hangingPunct="1"/>
            <a:r>
              <a:rPr lang="en-US" sz="1600" dirty="0" smtClean="0"/>
              <a:t>Limited transparency of input into CBA process</a:t>
            </a:r>
          </a:p>
          <a:p>
            <a:pPr lvl="1" eaLnBrk="1" hangingPunct="1"/>
            <a:r>
              <a:rPr lang="en-US" sz="1600" dirty="0" smtClean="0"/>
              <a:t>For urgent revision requests, the CBA is often compiled at the last minute (allowing for limited validation time)</a:t>
            </a:r>
          </a:p>
          <a:p>
            <a:pPr lvl="1" eaLnBrk="1" hangingPunct="1"/>
            <a:r>
              <a:rPr lang="en-US" sz="1600" dirty="0" smtClean="0"/>
              <a:t>Details included in the CBA are often not approved by the appropriate subcommittee(s) due to the timing of the CBA data collection and posting</a:t>
            </a:r>
          </a:p>
          <a:p>
            <a:pPr lvl="1" eaLnBrk="1" hangingPunct="1"/>
            <a:r>
              <a:rPr lang="en-US" sz="1600" dirty="0"/>
              <a:t>Cost and benefit estimates with varying degrees of precision are summed together</a:t>
            </a:r>
          </a:p>
          <a:p>
            <a:pPr lvl="1" eaLnBrk="1" hangingPunct="1"/>
            <a:r>
              <a:rPr lang="en-US" sz="1600" dirty="0" smtClean="0"/>
              <a:t>Charging ERCOT staff with the task of assembling market costs and benefits is very time-consuming </a:t>
            </a:r>
            <a:endParaRPr lang="en-US" sz="1600" dirty="0"/>
          </a:p>
          <a:p>
            <a:pPr lvl="1" eaLnBrk="1" hangingPunct="1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45212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68580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Cost Benefit Analysis</a:t>
            </a:r>
          </a:p>
        </p:txBody>
      </p:sp>
      <p:sp>
        <p:nvSpPr>
          <p:cNvPr id="10243" name="Content Placeholder 16"/>
          <p:cNvSpPr>
            <a:spLocks noGrp="1"/>
          </p:cNvSpPr>
          <p:nvPr>
            <p:ph idx="1"/>
          </p:nvPr>
        </p:nvSpPr>
        <p:spPr>
          <a:xfrm>
            <a:off x="152400" y="990600"/>
            <a:ext cx="8763000" cy="5181600"/>
          </a:xfrm>
        </p:spPr>
        <p:txBody>
          <a:bodyPr/>
          <a:lstStyle/>
          <a:p>
            <a:pPr eaLnBrk="1" hangingPunct="1"/>
            <a:r>
              <a:rPr lang="en-US" sz="1800" dirty="0"/>
              <a:t>Changes Recommended </a:t>
            </a:r>
            <a:r>
              <a:rPr lang="en-US" sz="1800" dirty="0" smtClean="0"/>
              <a:t>by ERCOT</a:t>
            </a:r>
            <a:endParaRPr lang="en-US" sz="1800" dirty="0"/>
          </a:p>
          <a:p>
            <a:pPr lvl="1" eaLnBrk="1" hangingPunct="1"/>
            <a:r>
              <a:rPr lang="en-US" sz="1600" dirty="0" smtClean="0"/>
              <a:t>Eliminate requirement to post CBA form for revision </a:t>
            </a:r>
            <a:r>
              <a:rPr lang="en-US" sz="1600" dirty="0" smtClean="0"/>
              <a:t>requests with cost impacts</a:t>
            </a:r>
            <a:endParaRPr lang="en-US" sz="1600" dirty="0"/>
          </a:p>
          <a:p>
            <a:pPr lvl="2" eaLnBrk="1" hangingPunct="1"/>
            <a:r>
              <a:rPr lang="en-US" sz="1400" dirty="0" smtClean="0"/>
              <a:t>This eliminates the redundant information that exists in multiple documents</a:t>
            </a:r>
          </a:p>
          <a:p>
            <a:pPr lvl="2" eaLnBrk="1" hangingPunct="1"/>
            <a:r>
              <a:rPr lang="en-US" sz="1400" dirty="0" smtClean="0"/>
              <a:t>The </a:t>
            </a:r>
            <a:r>
              <a:rPr lang="en-US" sz="1400" dirty="0" smtClean="0"/>
              <a:t>CBA form </a:t>
            </a:r>
            <a:r>
              <a:rPr lang="en-US" sz="1400" dirty="0" smtClean="0"/>
              <a:t>is still available for use as a supporting document</a:t>
            </a:r>
            <a:endParaRPr lang="en-US" sz="1400" dirty="0"/>
          </a:p>
          <a:p>
            <a:pPr lvl="1" eaLnBrk="1" hangingPunct="1"/>
            <a:r>
              <a:rPr lang="en-US" sz="1600" dirty="0" smtClean="0"/>
              <a:t>Modify the revision request form to collect cost and benefit data from the </a:t>
            </a:r>
            <a:r>
              <a:rPr lang="en-US" sz="1600" dirty="0" smtClean="0"/>
              <a:t>submitter</a:t>
            </a:r>
          </a:p>
          <a:p>
            <a:pPr lvl="2" eaLnBrk="1" hangingPunct="1"/>
            <a:r>
              <a:rPr lang="en-US" sz="1400" dirty="0" smtClean="0"/>
              <a:t>This gets the benefit discussion started much earlier in the process, allowing more time for additional input and validation</a:t>
            </a:r>
            <a:endParaRPr lang="en-US" sz="1400" dirty="0"/>
          </a:p>
          <a:p>
            <a:pPr lvl="1" eaLnBrk="1" hangingPunct="1"/>
            <a:r>
              <a:rPr lang="en-US" sz="1600" dirty="0" smtClean="0"/>
              <a:t>Utilize the Comment process </a:t>
            </a:r>
            <a:r>
              <a:rPr lang="en-US" sz="1600" dirty="0" smtClean="0"/>
              <a:t>to add/change </a:t>
            </a:r>
            <a:r>
              <a:rPr lang="en-US" sz="1600" dirty="0" smtClean="0"/>
              <a:t>cost and benefit data in the revision request </a:t>
            </a:r>
            <a:r>
              <a:rPr lang="en-US" sz="1600" dirty="0" smtClean="0"/>
              <a:t>form</a:t>
            </a:r>
          </a:p>
          <a:p>
            <a:pPr lvl="2" eaLnBrk="1" hangingPunct="1"/>
            <a:r>
              <a:rPr lang="en-US" sz="1400" dirty="0" smtClean="0"/>
              <a:t>This addresses the transparency issue – all input will be captured in a more formal manner</a:t>
            </a:r>
          </a:p>
          <a:p>
            <a:pPr lvl="2" eaLnBrk="1" hangingPunct="1"/>
            <a:r>
              <a:rPr lang="en-US" sz="1400" dirty="0" smtClean="0"/>
              <a:t>It also addresses the issue where the CBA is produced after the fact (and is not officially approved by the appropriate subcommittee)</a:t>
            </a:r>
            <a:endParaRPr lang="en-US" sz="1400" dirty="0" smtClean="0"/>
          </a:p>
          <a:p>
            <a:pPr lvl="1" eaLnBrk="1" hangingPunct="1"/>
            <a:r>
              <a:rPr lang="en-US" sz="1600" dirty="0" smtClean="0"/>
              <a:t>The final revision request form becomes the sole information source for the slides </a:t>
            </a:r>
            <a:r>
              <a:rPr lang="en-US" sz="1600" dirty="0" smtClean="0"/>
              <a:t>that are used at TAC and the Board for approval </a:t>
            </a:r>
            <a:r>
              <a:rPr lang="en-US" sz="1600" dirty="0" smtClean="0"/>
              <a:t>discussions</a:t>
            </a:r>
          </a:p>
          <a:p>
            <a:pPr lvl="2" eaLnBrk="1" hangingPunct="1"/>
            <a:r>
              <a:rPr lang="en-US" sz="1400" dirty="0" smtClean="0"/>
              <a:t>The proposed changes will make this step more straightforward and less subjective</a:t>
            </a:r>
            <a:endParaRPr lang="en-US" sz="1400" dirty="0" smtClean="0"/>
          </a:p>
          <a:p>
            <a:pPr marL="0" indent="0" eaLnBrk="1" hangingPunct="1">
              <a:buNone/>
            </a:pPr>
            <a:endParaRPr lang="en-US" sz="1600" dirty="0"/>
          </a:p>
          <a:p>
            <a:pPr lvl="1" eaLnBrk="1" hangingPunct="1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15646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1534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Cost Benefit Analysis – Recommended </a:t>
            </a:r>
            <a:r>
              <a:rPr lang="en-US" sz="1800" dirty="0" smtClean="0"/>
              <a:t>Changes – Deletions</a:t>
            </a:r>
            <a:endParaRPr lang="en-US" sz="1800" dirty="0" smtClean="0"/>
          </a:p>
        </p:txBody>
      </p:sp>
      <p:sp>
        <p:nvSpPr>
          <p:cNvPr id="8" name="Content Placeholder 16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4572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1800" dirty="0" smtClean="0"/>
              <a:t>Eliminate the following sections from the revision request form:</a:t>
            </a:r>
            <a:endParaRPr lang="en-US" sz="1600" dirty="0"/>
          </a:p>
          <a:p>
            <a:pPr lvl="1" eaLnBrk="1" hangingPunct="1"/>
            <a:endParaRPr lang="en-US" sz="1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076873"/>
              </p:ext>
            </p:extLst>
          </p:nvPr>
        </p:nvGraphicFramePr>
        <p:xfrm>
          <a:off x="609600" y="1219200"/>
          <a:ext cx="7543800" cy="986790"/>
        </p:xfrm>
        <a:graphic>
          <a:graphicData uri="http://schemas.openxmlformats.org/drawingml/2006/table">
            <a:tbl>
              <a:tblPr/>
              <a:tblGrid>
                <a:gridCol w="2590800"/>
                <a:gridCol w="4953000"/>
              </a:tblGrid>
              <a:tr h="32893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Overall Market Benefit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93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Overall Market Impact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93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Consumer Impact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414751"/>
              </p:ext>
            </p:extLst>
          </p:nvPr>
        </p:nvGraphicFramePr>
        <p:xfrm>
          <a:off x="609600" y="2514600"/>
          <a:ext cx="7467600" cy="3688080"/>
        </p:xfrm>
        <a:graphic>
          <a:graphicData uri="http://schemas.openxmlformats.org/drawingml/2006/table">
            <a:tbl>
              <a:tblPr/>
              <a:tblGrid>
                <a:gridCol w="76200"/>
                <a:gridCol w="1447802"/>
                <a:gridCol w="787925"/>
                <a:gridCol w="2537703"/>
                <a:gridCol w="2537703"/>
                <a:gridCol w="80267"/>
              </a:tblGrid>
              <a:tr h="1426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05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Quantitative </a:t>
                      </a:r>
                      <a:r>
                        <a:rPr lang="en-US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Impacts and Benefits</a:t>
                      </a:r>
                    </a:p>
                  </a:txBody>
                  <a:tcPr marL="24269" marR="242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340">
                <a:tc rowSpan="4"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Assumptions</a:t>
                      </a:r>
                    </a:p>
                  </a:txBody>
                  <a:tcPr marL="25842" marR="2584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05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050" b="0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134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05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050" b="0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134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05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050" b="0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39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05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050" b="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1340">
                <a:tc rowSpan="5"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05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Market Cost</a:t>
                      </a:r>
                    </a:p>
                  </a:txBody>
                  <a:tcPr marL="25842" marR="2584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Impact Area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Monetary Impact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134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134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134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1340">
                <a:tc rowSpan="5"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05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Market Benefit</a:t>
                      </a:r>
                    </a:p>
                  </a:txBody>
                  <a:tcPr marL="25842" marR="2584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Impact Area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Monetary Impact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90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134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134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1340">
                <a:tc rowSpan="4"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Additional Qualitative Information</a:t>
                      </a:r>
                    </a:p>
                  </a:txBody>
                  <a:tcPr marL="25842" marR="2584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134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134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64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1340">
                <a:tc rowSpan="4"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Other Comments</a:t>
                      </a:r>
                    </a:p>
                  </a:txBody>
                  <a:tcPr marL="25842" marR="25842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134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134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842" marR="258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573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Cost Benefit Analysis – Recommended </a:t>
            </a:r>
            <a:r>
              <a:rPr lang="en-US" sz="1800" dirty="0" smtClean="0"/>
              <a:t>Changes – Additions</a:t>
            </a:r>
            <a:endParaRPr lang="en-US" sz="1800" dirty="0" smtClean="0"/>
          </a:p>
        </p:txBody>
      </p:sp>
      <p:sp>
        <p:nvSpPr>
          <p:cNvPr id="8" name="Content Placeholder 16"/>
          <p:cNvSpPr>
            <a:spLocks noGrp="1"/>
          </p:cNvSpPr>
          <p:nvPr>
            <p:ph idx="1"/>
          </p:nvPr>
        </p:nvSpPr>
        <p:spPr>
          <a:xfrm>
            <a:off x="152400" y="838200"/>
            <a:ext cx="8839200" cy="4572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1800" dirty="0" smtClean="0"/>
              <a:t>Replace the “Quantitative Impacts and Benefits” section with the following:</a:t>
            </a:r>
            <a:endParaRPr lang="en-US" sz="1600" dirty="0"/>
          </a:p>
          <a:p>
            <a:pPr lvl="1" eaLnBrk="1" hangingPunct="1"/>
            <a:endParaRPr lang="en-US" sz="1600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377931"/>
              </p:ext>
            </p:extLst>
          </p:nvPr>
        </p:nvGraphicFramePr>
        <p:xfrm>
          <a:off x="533400" y="1524000"/>
          <a:ext cx="8001000" cy="274320"/>
        </p:xfrm>
        <a:graphic>
          <a:graphicData uri="http://schemas.openxmlformats.org/drawingml/2006/table">
            <a:tbl>
              <a:tblPr/>
              <a:tblGrid>
                <a:gridCol w="8001000"/>
              </a:tblGrid>
              <a:tr h="2222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8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Business </a:t>
                      </a:r>
                      <a:r>
                        <a:rPr lang="en-U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Case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533400" y="1905202"/>
            <a:ext cx="800100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Times New Roman"/>
                <a:ea typeface="Times New Roman"/>
              </a:rPr>
              <a:t>Instructions:  To allow for comprehensive NPRR consideration, please fill out </a:t>
            </a:r>
            <a:r>
              <a:rPr lang="en-US" sz="14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the section below and </a:t>
            </a:r>
            <a:r>
              <a:rPr lang="en-US" sz="1400" dirty="0">
                <a:solidFill>
                  <a:srgbClr val="FF0000"/>
                </a:solidFill>
                <a:latin typeface="Times New Roman"/>
                <a:ea typeface="Times New Roman"/>
              </a:rPr>
              <a:t>provide as much detailed information as possible.  Wherever possible, please include reasons, explanations, and </a:t>
            </a:r>
            <a:r>
              <a:rPr lang="en-US" sz="14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cost benefit </a:t>
            </a:r>
            <a:r>
              <a:rPr lang="en-US" sz="14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calculation pertaining </a:t>
            </a:r>
            <a:r>
              <a:rPr lang="en-US" sz="1400" dirty="0">
                <a:solidFill>
                  <a:srgbClr val="FF0000"/>
                </a:solidFill>
                <a:latin typeface="Times New Roman"/>
                <a:ea typeface="Times New Roman"/>
              </a:rPr>
              <a:t>to the NPRR. </a:t>
            </a:r>
            <a:endParaRPr lang="en-US" sz="14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323377"/>
              </p:ext>
            </p:extLst>
          </p:nvPr>
        </p:nvGraphicFramePr>
        <p:xfrm>
          <a:off x="533400" y="2659159"/>
          <a:ext cx="8077200" cy="3350017"/>
        </p:xfrm>
        <a:graphic>
          <a:graphicData uri="http://schemas.openxmlformats.org/drawingml/2006/table">
            <a:tbl>
              <a:tblPr/>
              <a:tblGrid>
                <a:gridCol w="1066800"/>
                <a:gridCol w="457200"/>
                <a:gridCol w="6553200"/>
              </a:tblGrid>
              <a:tr h="715584">
                <a:tc row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Business Case</a:t>
                      </a:r>
                      <a:endParaRPr lang="en-US" sz="2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6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2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600" b="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Describe qualitative benefits </a:t>
                      </a:r>
                      <a:endParaRPr lang="en-US" sz="2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600" b="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1200" b="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(examples: regulatory requirement, data </a:t>
                      </a:r>
                      <a:r>
                        <a:rPr lang="en-US" sz="1200" b="0" i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transparency</a:t>
                      </a:r>
                      <a:r>
                        <a:rPr lang="en-US" sz="1200" b="0" i="1" baseline="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b="0" i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enhancement</a:t>
                      </a:r>
                      <a:r>
                        <a:rPr lang="en-US" sz="1200" b="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, etc.)</a:t>
                      </a:r>
                      <a:endParaRPr lang="en-US" sz="1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1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6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2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600" b="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Explain in detail possible benefit calculations to support quantifiable benefits</a:t>
                      </a:r>
                      <a:endParaRPr lang="en-US" sz="2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600" b="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1200" b="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(example: change is expected to save 50 market participants 25 </a:t>
                      </a:r>
                      <a:r>
                        <a:rPr lang="en-US" sz="1200" b="0" i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hours/week </a:t>
                      </a:r>
                      <a:r>
                        <a:rPr lang="en-US" sz="1200" b="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at $65/hour)</a:t>
                      </a:r>
                      <a:endParaRPr lang="en-US" sz="1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55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6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2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600" b="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Comment on impacts to market segments</a:t>
                      </a:r>
                      <a:endParaRPr lang="en-US" sz="2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600" b="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1200" b="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200" b="0" i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example: </a:t>
                      </a:r>
                      <a:r>
                        <a:rPr lang="en-US" sz="1200" b="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potential positive impact to consumer segment in the form of lower energy prices)</a:t>
                      </a:r>
                      <a:endParaRPr lang="en-US" sz="1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0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6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2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600" b="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600" b="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0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6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2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600" b="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Insert additional rows as </a:t>
                      </a:r>
                      <a:r>
                        <a:rPr lang="en-US" sz="1600" b="0" i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needed</a:t>
                      </a:r>
                      <a:endParaRPr lang="en-US" sz="2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88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68580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Cost Benefit Analysis</a:t>
            </a:r>
          </a:p>
        </p:txBody>
      </p:sp>
      <p:sp>
        <p:nvSpPr>
          <p:cNvPr id="10243" name="Content Placeholder 16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51816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Questions?  Comments?</a:t>
            </a:r>
          </a:p>
          <a:p>
            <a:pPr eaLnBrk="1" hangingPunct="1"/>
            <a:endParaRPr lang="en-US" sz="1800" dirty="0"/>
          </a:p>
          <a:p>
            <a:pPr eaLnBrk="1" hangingPunct="1"/>
            <a:endParaRPr lang="en-US" sz="1800" dirty="0" smtClean="0"/>
          </a:p>
          <a:p>
            <a:pPr eaLnBrk="1" hangingPunct="1"/>
            <a:r>
              <a:rPr lang="en-US" sz="1800" dirty="0" smtClean="0"/>
              <a:t>If PRS agrees with the proposed changes, ERCOT would move to implement these changes as soon as practicable</a:t>
            </a:r>
          </a:p>
          <a:p>
            <a:pPr lvl="1" eaLnBrk="1" hangingPunct="1"/>
            <a:r>
              <a:rPr lang="en-US" sz="1800" dirty="0" smtClean="0"/>
              <a:t>This means revision requests already in flight would use the previous approach</a:t>
            </a:r>
          </a:p>
          <a:p>
            <a:pPr lvl="1" eaLnBrk="1" hangingPunct="1"/>
            <a:r>
              <a:rPr lang="en-US" sz="1800" dirty="0" smtClean="0"/>
              <a:t>O</a:t>
            </a:r>
            <a:r>
              <a:rPr lang="en-US" sz="1800" dirty="0" smtClean="0"/>
              <a:t>nce templates have been updated, new revision requests would use the new form</a:t>
            </a:r>
          </a:p>
          <a:p>
            <a:pPr eaLnBrk="1" hangingPunct="1"/>
            <a:endParaRPr lang="en-US" sz="1800" dirty="0"/>
          </a:p>
          <a:p>
            <a:pPr eaLnBrk="1" hangingPunct="1"/>
            <a:r>
              <a:rPr lang="en-US" sz="1800" dirty="0" smtClean="0"/>
              <a:t>Several ERCOT Board members are supportive of changes to the way costs and benefits are collected </a:t>
            </a:r>
          </a:p>
          <a:p>
            <a:pPr eaLnBrk="1" hangingPunct="1"/>
            <a:r>
              <a:rPr lang="en-US" sz="1800" dirty="0" smtClean="0"/>
              <a:t>ERCOT management has reviewed the changes suggested in this slide deck and support them</a:t>
            </a:r>
            <a:endParaRPr lang="en-US" sz="1800" dirty="0" smtClean="0"/>
          </a:p>
          <a:p>
            <a:pPr lvl="1" eaLnBrk="1" hangingPunct="1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74753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019800" cy="685800"/>
          </a:xfrm>
        </p:spPr>
        <p:txBody>
          <a:bodyPr/>
          <a:lstStyle/>
          <a:p>
            <a:pPr eaLnBrk="1" hangingPunct="1"/>
            <a:r>
              <a:rPr lang="en-US" dirty="0" smtClean="0"/>
              <a:t>Business Integration Update – Agenda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66800"/>
            <a:ext cx="8229600" cy="5029200"/>
          </a:xfrm>
        </p:spPr>
        <p:txBody>
          <a:bodyPr/>
          <a:lstStyle/>
          <a:p>
            <a:pPr marL="571500" lvl="1" indent="-228600" eaLnBrk="1" hangingPunct="1">
              <a:tabLst>
                <a:tab pos="1143000" algn="l"/>
                <a:tab pos="2514600" algn="l"/>
              </a:tabLst>
              <a:defRPr/>
            </a:pPr>
            <a:r>
              <a:rPr lang="en-US" sz="1800" dirty="0" smtClean="0"/>
              <a:t>2011 Project Portfolio Update</a:t>
            </a:r>
            <a:r>
              <a:rPr lang="en-US" sz="1800" dirty="0"/>
              <a:t>					</a:t>
            </a:r>
            <a:r>
              <a:rPr lang="en-US" sz="1400" dirty="0"/>
              <a:t>p. 3-7</a:t>
            </a:r>
          </a:p>
          <a:p>
            <a:pPr marL="971550" lvl="2" eaLnBrk="1" hangingPunct="1">
              <a:tabLst>
                <a:tab pos="1143000" algn="l"/>
                <a:tab pos="2514600" algn="l"/>
              </a:tabLst>
              <a:defRPr/>
            </a:pPr>
            <a:r>
              <a:rPr lang="en-US" sz="1600" dirty="0"/>
              <a:t>Project Portfolio Gantt Chart</a:t>
            </a:r>
          </a:p>
          <a:p>
            <a:pPr marL="971550" lvl="2" eaLnBrk="1" hangingPunct="1">
              <a:tabLst>
                <a:tab pos="1143000" algn="l"/>
                <a:tab pos="2514600" algn="l"/>
              </a:tabLst>
              <a:defRPr/>
            </a:pPr>
            <a:r>
              <a:rPr lang="en-US" sz="1600" dirty="0" smtClean="0"/>
              <a:t>Upcoming Activities</a:t>
            </a:r>
            <a:endParaRPr lang="en-US" sz="1600" dirty="0"/>
          </a:p>
          <a:p>
            <a:pPr marL="342900" lvl="1" indent="0" eaLnBrk="1" hangingPunct="1">
              <a:buFontTx/>
              <a:buNone/>
              <a:tabLst>
                <a:tab pos="1143000" algn="l"/>
                <a:tab pos="2514600" algn="l"/>
              </a:tabLst>
              <a:defRPr/>
            </a:pPr>
            <a:endParaRPr lang="en-US" sz="1400" dirty="0"/>
          </a:p>
          <a:p>
            <a:pPr marL="571500" lvl="1" indent="-228600" eaLnBrk="1" hangingPunct="1">
              <a:tabLst>
                <a:tab pos="1143000" algn="l"/>
                <a:tab pos="2514600" algn="l"/>
              </a:tabLst>
              <a:defRPr/>
            </a:pPr>
            <a:r>
              <a:rPr lang="en-US" sz="1800" dirty="0"/>
              <a:t>2011 Project </a:t>
            </a:r>
            <a:r>
              <a:rPr lang="en-US" sz="1800" dirty="0" smtClean="0"/>
              <a:t>Spending Update </a:t>
            </a:r>
            <a:r>
              <a:rPr lang="en-US" sz="1800" dirty="0"/>
              <a:t>				</a:t>
            </a:r>
            <a:r>
              <a:rPr lang="en-US" sz="1400" dirty="0"/>
              <a:t>p. </a:t>
            </a:r>
            <a:r>
              <a:rPr lang="en-US" sz="1400" dirty="0" smtClean="0"/>
              <a:t>8</a:t>
            </a:r>
            <a:endParaRPr lang="en-US" sz="1800" dirty="0"/>
          </a:p>
          <a:p>
            <a:pPr marL="571500" lvl="1" indent="-228600" eaLnBrk="1" hangingPunct="1">
              <a:buFontTx/>
              <a:buNone/>
              <a:tabLst>
                <a:tab pos="1143000" algn="l"/>
                <a:tab pos="2514600" algn="l"/>
              </a:tabLst>
              <a:defRPr/>
            </a:pPr>
            <a:endParaRPr lang="en-US" sz="1400" dirty="0"/>
          </a:p>
          <a:p>
            <a:pPr marL="571500" lvl="1" indent="-228600" eaLnBrk="1" hangingPunct="1">
              <a:tabLst>
                <a:tab pos="1143000" algn="l"/>
                <a:tab pos="2514600" algn="l"/>
              </a:tabLst>
              <a:defRPr/>
            </a:pPr>
            <a:r>
              <a:rPr lang="en-US" sz="1800" dirty="0"/>
              <a:t>2012 Project Prioritization					</a:t>
            </a:r>
            <a:r>
              <a:rPr lang="en-US" sz="1400" dirty="0"/>
              <a:t>p. </a:t>
            </a:r>
            <a:r>
              <a:rPr lang="en-US" sz="1400" dirty="0" smtClean="0"/>
              <a:t>9-10</a:t>
            </a:r>
            <a:endParaRPr lang="en-US" sz="1400" dirty="0"/>
          </a:p>
          <a:p>
            <a:pPr marL="971550" lvl="2" eaLnBrk="1" hangingPunct="1">
              <a:tabLst>
                <a:tab pos="1143000" algn="l"/>
                <a:tab pos="2514600" algn="l"/>
              </a:tabLst>
              <a:defRPr/>
            </a:pPr>
            <a:r>
              <a:rPr lang="en-US" sz="1600" dirty="0" smtClean="0"/>
              <a:t>Board approves ERCOT budget on 8/16/2011</a:t>
            </a:r>
          </a:p>
          <a:p>
            <a:pPr marL="971550" lvl="2" eaLnBrk="1" hangingPunct="1">
              <a:tabLst>
                <a:tab pos="1143000" algn="l"/>
                <a:tab pos="2514600" algn="l"/>
              </a:tabLst>
              <a:defRPr/>
            </a:pPr>
            <a:endParaRPr lang="en-US" sz="1400" dirty="0"/>
          </a:p>
          <a:p>
            <a:pPr marL="571500" lvl="1" eaLnBrk="1" hangingPunct="1">
              <a:tabLst>
                <a:tab pos="1143000" algn="l"/>
                <a:tab pos="2514600" algn="l"/>
              </a:tabLst>
              <a:defRPr/>
            </a:pPr>
            <a:r>
              <a:rPr lang="en-US" sz="1800" dirty="0" smtClean="0"/>
              <a:t>Cost </a:t>
            </a:r>
            <a:r>
              <a:rPr lang="en-US" sz="1800" dirty="0"/>
              <a:t>Benefit Analysis	</a:t>
            </a:r>
            <a:r>
              <a:rPr lang="en-US" sz="1800" dirty="0" smtClean="0"/>
              <a:t> Revisions</a:t>
            </a:r>
            <a:r>
              <a:rPr lang="en-US" sz="1800" dirty="0"/>
              <a:t>				</a:t>
            </a:r>
            <a:r>
              <a:rPr lang="en-US" sz="1400" dirty="0" smtClean="0"/>
              <a:t>p</a:t>
            </a:r>
            <a:r>
              <a:rPr lang="en-US" sz="1400" dirty="0"/>
              <a:t>. </a:t>
            </a:r>
            <a:r>
              <a:rPr lang="en-US" sz="1400" dirty="0" smtClean="0"/>
              <a:t>11-15</a:t>
            </a:r>
            <a:endParaRPr lang="en-US" sz="1400" dirty="0" smtClean="0"/>
          </a:p>
          <a:p>
            <a:pPr marL="971550" lvl="2" eaLnBrk="1" hangingPunct="1">
              <a:tabLst>
                <a:tab pos="1143000" algn="l"/>
                <a:tab pos="2514600" algn="l"/>
              </a:tabLst>
              <a:defRPr/>
            </a:pPr>
            <a:r>
              <a:rPr lang="en-US" sz="1600" dirty="0" smtClean="0"/>
              <a:t>ERCOT Recommended Changes</a:t>
            </a: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934200" cy="685800"/>
          </a:xfrm>
        </p:spPr>
        <p:txBody>
          <a:bodyPr/>
          <a:lstStyle/>
          <a:p>
            <a:r>
              <a:rPr lang="en-US" dirty="0" smtClean="0"/>
              <a:t>Project Portfolio </a:t>
            </a:r>
            <a:r>
              <a:rPr lang="en-US" dirty="0"/>
              <a:t>Status – as of </a:t>
            </a:r>
            <a:r>
              <a:rPr lang="en-US" dirty="0" smtClean="0"/>
              <a:t>8/16/2011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595313"/>
            <a:ext cx="9058275" cy="566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934200" cy="685800"/>
          </a:xfrm>
        </p:spPr>
        <p:txBody>
          <a:bodyPr/>
          <a:lstStyle/>
          <a:p>
            <a:r>
              <a:rPr lang="en-US" dirty="0"/>
              <a:t>Project Portfolio Status – as of 8/16/2011</a:t>
            </a: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581025"/>
            <a:ext cx="9096375" cy="569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934200" cy="685800"/>
          </a:xfrm>
        </p:spPr>
        <p:txBody>
          <a:bodyPr/>
          <a:lstStyle/>
          <a:p>
            <a:r>
              <a:rPr lang="en-US" dirty="0"/>
              <a:t>Project Portfolio Status – as of 8/16/2011</a:t>
            </a: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585788"/>
            <a:ext cx="9086850" cy="568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934200" cy="685800"/>
          </a:xfrm>
        </p:spPr>
        <p:txBody>
          <a:bodyPr/>
          <a:lstStyle/>
          <a:p>
            <a:r>
              <a:rPr lang="en-US" dirty="0"/>
              <a:t>Project Portfolio Status – as of 8/16/2011</a:t>
            </a:r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595313"/>
            <a:ext cx="9067800" cy="566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4238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68580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Project Portfolio – Upcoming Activities</a:t>
            </a:r>
          </a:p>
        </p:txBody>
      </p:sp>
      <p:sp>
        <p:nvSpPr>
          <p:cNvPr id="10243" name="Content Placeholder 16"/>
          <p:cNvSpPr>
            <a:spLocks noGrp="1"/>
          </p:cNvSpPr>
          <p:nvPr>
            <p:ph idx="1"/>
          </p:nvPr>
        </p:nvSpPr>
        <p:spPr>
          <a:xfrm>
            <a:off x="152400" y="838200"/>
            <a:ext cx="8839200" cy="53340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Go-Lives Planned for August / September</a:t>
            </a:r>
          </a:p>
          <a:p>
            <a:pPr lvl="1" eaLnBrk="1" hangingPunct="1"/>
            <a:r>
              <a:rPr lang="en-US" sz="1600" dirty="0" smtClean="0"/>
              <a:t>NPRR323 – Correct DAM Credit Exposure Language and Enable Qualified Expiring 		CRRs to Offset PTP Bid Exposure</a:t>
            </a:r>
          </a:p>
          <a:p>
            <a:pPr lvl="2" eaLnBrk="1" hangingPunct="1"/>
            <a:r>
              <a:rPr lang="en-US" sz="1400" dirty="0" smtClean="0"/>
              <a:t>PTP Options portion went live in July</a:t>
            </a:r>
          </a:p>
          <a:p>
            <a:pPr lvl="2" eaLnBrk="1" hangingPunct="1"/>
            <a:r>
              <a:rPr lang="en-US" sz="1400" dirty="0" smtClean="0"/>
              <a:t>Energy Only portion to go-live effective 8/24/2011</a:t>
            </a:r>
          </a:p>
          <a:p>
            <a:pPr lvl="1" eaLnBrk="1" hangingPunct="1"/>
            <a:r>
              <a:rPr lang="en-US" sz="1600" dirty="0" smtClean="0"/>
              <a:t>NPRR208 </a:t>
            </a:r>
            <a:r>
              <a:rPr lang="en-US" sz="1600" dirty="0"/>
              <a:t>– </a:t>
            </a:r>
            <a:r>
              <a:rPr lang="en-US" sz="1600" dirty="0" smtClean="0"/>
              <a:t>Registration and Settlement of DG &lt;1 MW</a:t>
            </a:r>
            <a:endParaRPr lang="en-US" sz="1600" dirty="0"/>
          </a:p>
          <a:p>
            <a:pPr lvl="2" eaLnBrk="1" hangingPunct="1"/>
            <a:r>
              <a:rPr lang="en-US" sz="1400" dirty="0" smtClean="0"/>
              <a:t>Go-live 8/24/2011 (Effective 9/1/2011)</a:t>
            </a:r>
          </a:p>
          <a:p>
            <a:pPr lvl="1" eaLnBrk="1" hangingPunct="1"/>
            <a:r>
              <a:rPr lang="en-US" sz="1600" dirty="0" smtClean="0"/>
              <a:t>NPRR221 </a:t>
            </a:r>
            <a:r>
              <a:rPr lang="en-US" sz="1600" dirty="0"/>
              <a:t>– </a:t>
            </a:r>
            <a:r>
              <a:rPr lang="en-US" sz="1600" dirty="0" smtClean="0"/>
              <a:t>Automated Default Uplift Invoice</a:t>
            </a:r>
            <a:endParaRPr lang="en-US" sz="1600" dirty="0"/>
          </a:p>
          <a:p>
            <a:pPr lvl="2" eaLnBrk="1" hangingPunct="1"/>
            <a:r>
              <a:rPr lang="en-US" sz="1400" dirty="0"/>
              <a:t>Effective </a:t>
            </a:r>
            <a:r>
              <a:rPr lang="en-US" sz="1400" dirty="0" smtClean="0"/>
              <a:t>8/24/2011</a:t>
            </a:r>
          </a:p>
          <a:p>
            <a:pPr lvl="1" eaLnBrk="1" hangingPunct="1"/>
            <a:r>
              <a:rPr lang="en-US" sz="1600" dirty="0"/>
              <a:t>NPRR350 –</a:t>
            </a:r>
            <a:r>
              <a:rPr lang="en-US" sz="1600" dirty="0" smtClean="0"/>
              <a:t> </a:t>
            </a:r>
            <a:r>
              <a:rPr lang="en-US" sz="1600" dirty="0"/>
              <a:t>Change to the Security Classification of the System Ancillary Service Capacity Monitor Dashboard</a:t>
            </a:r>
            <a:endParaRPr lang="en-US" sz="1600" dirty="0" smtClean="0"/>
          </a:p>
          <a:p>
            <a:pPr lvl="2" eaLnBrk="1" hangingPunct="1"/>
            <a:r>
              <a:rPr lang="en-US" sz="1400" dirty="0"/>
              <a:t>Effective </a:t>
            </a:r>
            <a:r>
              <a:rPr lang="en-US" sz="1400" dirty="0" smtClean="0"/>
              <a:t>8/28/2011</a:t>
            </a:r>
          </a:p>
          <a:p>
            <a:pPr lvl="1" eaLnBrk="1" hangingPunct="1"/>
            <a:r>
              <a:rPr lang="en-US" sz="1600" dirty="0"/>
              <a:t>SCR764 – Public Access to Select MIS Dashboards</a:t>
            </a:r>
            <a:endParaRPr lang="en-US" sz="1600" dirty="0" smtClean="0"/>
          </a:p>
          <a:p>
            <a:pPr lvl="2" eaLnBrk="1" hangingPunct="1"/>
            <a:r>
              <a:rPr lang="en-US" sz="1400" dirty="0"/>
              <a:t>Effective </a:t>
            </a:r>
            <a:r>
              <a:rPr lang="en-US" sz="1400" dirty="0" smtClean="0"/>
              <a:t>8/28/2011 (initial phase will deliver the Real Time System Conditions Dashboard)</a:t>
            </a:r>
          </a:p>
          <a:p>
            <a:pPr lvl="1" eaLnBrk="1" hangingPunct="1"/>
            <a:r>
              <a:rPr lang="en-US" sz="1600" dirty="0" smtClean="0"/>
              <a:t>NPRR376 – CRR Volume Limitation Enhancements</a:t>
            </a:r>
          </a:p>
          <a:p>
            <a:pPr lvl="1" eaLnBrk="1" hangingPunct="1"/>
            <a:r>
              <a:rPr lang="en-US" sz="1600" dirty="0" smtClean="0"/>
              <a:t>NPRR346 – Removal of Redundant Posting Req. Related to Electrical Bus Changes</a:t>
            </a:r>
          </a:p>
          <a:p>
            <a:pPr lvl="1" eaLnBrk="1" hangingPunct="1"/>
            <a:r>
              <a:rPr lang="en-US" sz="1600" dirty="0" smtClean="0"/>
              <a:t>PR50088 – Data Research and Reporting</a:t>
            </a:r>
          </a:p>
          <a:p>
            <a:pPr lvl="2" eaLnBrk="1" hangingPunct="1"/>
            <a:r>
              <a:rPr lang="en-US" sz="1400" dirty="0" smtClean="0"/>
              <a:t>Multi-year project replacing a retail data reporting repository</a:t>
            </a:r>
            <a:endParaRPr lang="en-US" sz="1400" dirty="0"/>
          </a:p>
          <a:p>
            <a:pPr lvl="1" eaLnBrk="1" hangingPunct="1"/>
            <a:endParaRPr lang="en-US" sz="16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752600" y="6248400"/>
            <a:ext cx="6172200" cy="4370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0" dirty="0" smtClean="0"/>
              <a:t>Note:  Projected Go-Live dates are subject to change.</a:t>
            </a:r>
            <a:br>
              <a:rPr lang="en-US" sz="1400" b="0" dirty="0" smtClean="0"/>
            </a:br>
            <a:r>
              <a:rPr lang="en-US" sz="1400" b="0" dirty="0" smtClean="0"/>
              <a:t>Please watch for market notices as the effective dates approach.</a:t>
            </a:r>
            <a:endParaRPr lang="en-US" sz="1400" b="0" dirty="0"/>
          </a:p>
        </p:txBody>
      </p:sp>
    </p:spTree>
    <p:extLst>
      <p:ext uri="{BB962C8B-B14F-4D97-AF65-F5344CB8AC3E}">
        <p14:creationId xmlns:p14="http://schemas.microsoft.com/office/powerpoint/2010/main" val="69038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7162800" cy="685800"/>
          </a:xfrm>
        </p:spPr>
        <p:txBody>
          <a:bodyPr/>
          <a:lstStyle/>
          <a:p>
            <a:pPr eaLnBrk="1" hangingPunct="1"/>
            <a:r>
              <a:rPr lang="en-US" dirty="0" smtClean="0"/>
              <a:t>2011 Project Spending Update – 8/16/2011</a:t>
            </a:r>
          </a:p>
        </p:txBody>
      </p:sp>
      <p:graphicFrame>
        <p:nvGraphicFramePr>
          <p:cNvPr id="224259" name="Group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23860249"/>
              </p:ext>
            </p:extLst>
          </p:nvPr>
        </p:nvGraphicFramePr>
        <p:xfrm>
          <a:off x="190500" y="1303337"/>
          <a:ext cx="8763000" cy="1660526"/>
        </p:xfrm>
        <a:graphic>
          <a:graphicData uri="http://schemas.openxmlformats.org/drawingml/2006/table">
            <a:tbl>
              <a:tblPr/>
              <a:tblGrid>
                <a:gridCol w="1828801"/>
                <a:gridCol w="1600200"/>
                <a:gridCol w="1828800"/>
                <a:gridCol w="1828800"/>
                <a:gridCol w="1676399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PPL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Initial Budget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Current Budget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Forecast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YTD Actual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 Center Hardware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$ 33,715,000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$ 28,178,937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$ 24,928,987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$ 18,552,552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Other Projects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8,185,000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8,185,000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7,669,676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2,906,057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Totals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$ 41,900,000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$ 36,363,937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$ 32,598,663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$ 21,458,609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03704" y="3352800"/>
            <a:ext cx="4724401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dirty="0" smtClean="0"/>
              <a:t>* Data Center Hardware Budget reduced by the amount of purchasing accelerated from 2011 to 2010 ($5.5M)</a:t>
            </a:r>
            <a:endParaRPr lang="en-US" sz="1400" b="0" dirty="0"/>
          </a:p>
        </p:txBody>
      </p:sp>
      <p:sp>
        <p:nvSpPr>
          <p:cNvPr id="5" name="TextBox 4"/>
          <p:cNvSpPr txBox="1"/>
          <p:nvPr/>
        </p:nvSpPr>
        <p:spPr>
          <a:xfrm>
            <a:off x="3657600" y="2133600"/>
            <a:ext cx="228600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dirty="0" smtClean="0"/>
              <a:t>*</a:t>
            </a:r>
            <a:endParaRPr lang="en-US" sz="14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5852160"/>
            <a:ext cx="6934200" cy="307848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339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2012 Project Prioritization – Schedule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762000"/>
            <a:ext cx="8305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28600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b="1" kern="0" dirty="0">
                <a:latin typeface="+mn-lt"/>
              </a:rPr>
              <a:t>April 2011</a:t>
            </a:r>
          </a:p>
          <a:p>
            <a:pPr marL="571500" lvl="1" indent="-228600" algn="l">
              <a:lnSpc>
                <a:spcPct val="90000"/>
              </a:lnSpc>
              <a:spcBef>
                <a:spcPct val="20000"/>
              </a:spcBef>
              <a:buFontTx/>
              <a:buChar char="–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kern="0" dirty="0">
                <a:latin typeface="+mn-lt"/>
              </a:rPr>
              <a:t>ERCOT prepares draft 2012 project list and reviews schedule with market</a:t>
            </a:r>
          </a:p>
          <a:p>
            <a:pPr marL="228600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b="1" kern="0" dirty="0" smtClean="0">
                <a:latin typeface="+mn-lt"/>
              </a:rPr>
              <a:t>May </a:t>
            </a:r>
            <a:r>
              <a:rPr lang="en-US" b="1" kern="0" dirty="0">
                <a:latin typeface="+mn-lt"/>
              </a:rPr>
              <a:t>2011</a:t>
            </a:r>
          </a:p>
          <a:p>
            <a:pPr marL="571500" lvl="1" indent="-228600" algn="l">
              <a:lnSpc>
                <a:spcPct val="90000"/>
              </a:lnSpc>
              <a:spcBef>
                <a:spcPct val="20000"/>
              </a:spcBef>
              <a:buFontTx/>
              <a:buChar char="–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kern="0" dirty="0">
                <a:latin typeface="+mn-lt"/>
              </a:rPr>
              <a:t>Initial review at market subcommittee meetings</a:t>
            </a:r>
          </a:p>
          <a:p>
            <a:pPr marL="1143000" lvl="2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600" kern="0" dirty="0">
                <a:latin typeface="+mn-lt"/>
              </a:rPr>
              <a:t>COPS	(May 10)</a:t>
            </a:r>
          </a:p>
          <a:p>
            <a:pPr marL="1143000" lvl="2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600" kern="0" dirty="0">
                <a:latin typeface="+mn-lt"/>
              </a:rPr>
              <a:t>WMS	(May 11)</a:t>
            </a:r>
          </a:p>
          <a:p>
            <a:pPr marL="1143000" lvl="2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600" kern="0" dirty="0">
                <a:latin typeface="+mn-lt"/>
              </a:rPr>
              <a:t>ROS	(May 12)</a:t>
            </a:r>
          </a:p>
          <a:p>
            <a:pPr marL="1143000" lvl="2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600" kern="0" dirty="0">
                <a:latin typeface="+mn-lt"/>
              </a:rPr>
              <a:t>RMS	(May 18)</a:t>
            </a:r>
            <a:endParaRPr lang="en-US" sz="1600" b="1" kern="0" dirty="0">
              <a:solidFill>
                <a:srgbClr val="0000CC"/>
              </a:solidFill>
              <a:latin typeface="+mn-lt"/>
            </a:endParaRPr>
          </a:p>
          <a:p>
            <a:pPr marL="228600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b="1" kern="0" dirty="0">
                <a:latin typeface="+mn-lt"/>
              </a:rPr>
              <a:t>June 2011</a:t>
            </a:r>
          </a:p>
          <a:p>
            <a:pPr marL="571500" lvl="1" indent="-228600" algn="l">
              <a:lnSpc>
                <a:spcPct val="90000"/>
              </a:lnSpc>
              <a:spcBef>
                <a:spcPct val="20000"/>
              </a:spcBef>
              <a:buFontTx/>
              <a:buChar char="–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kern="0" dirty="0">
                <a:latin typeface="+mn-lt"/>
              </a:rPr>
              <a:t>Approval/endorsement by market subcommittees</a:t>
            </a:r>
          </a:p>
          <a:p>
            <a:pPr marL="1143000" lvl="2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600" kern="0" dirty="0">
                <a:latin typeface="+mn-lt"/>
              </a:rPr>
              <a:t>COPS	(June 14)</a:t>
            </a:r>
          </a:p>
          <a:p>
            <a:pPr marL="1143000" lvl="2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600" kern="0" dirty="0">
                <a:latin typeface="+mn-lt"/>
              </a:rPr>
              <a:t>WMS	(June 15)</a:t>
            </a:r>
          </a:p>
          <a:p>
            <a:pPr marL="1143000" lvl="2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600" kern="0" dirty="0">
                <a:latin typeface="+mn-lt"/>
              </a:rPr>
              <a:t>ROS	(June 16)</a:t>
            </a:r>
          </a:p>
          <a:p>
            <a:pPr marL="1143000" lvl="2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600" kern="0" dirty="0">
                <a:latin typeface="+mn-lt"/>
              </a:rPr>
              <a:t>RMS	(June 22)</a:t>
            </a:r>
          </a:p>
          <a:p>
            <a:pPr marL="1143000" lvl="2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600" kern="0" dirty="0">
                <a:latin typeface="+mn-lt"/>
              </a:rPr>
              <a:t>PRS	(June 23)</a:t>
            </a:r>
          </a:p>
          <a:p>
            <a:pPr marL="228600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b="1" kern="0" dirty="0">
                <a:latin typeface="+mn-lt"/>
              </a:rPr>
              <a:t>July 2011</a:t>
            </a:r>
          </a:p>
          <a:p>
            <a:pPr marL="571500" lvl="1" indent="-228600" algn="l">
              <a:lnSpc>
                <a:spcPct val="90000"/>
              </a:lnSpc>
              <a:spcBef>
                <a:spcPct val="20000"/>
              </a:spcBef>
              <a:buFontTx/>
              <a:buChar char="–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kern="0" dirty="0" smtClean="0">
                <a:latin typeface="+mn-lt"/>
              </a:rPr>
              <a:t>Endorsement </a:t>
            </a:r>
            <a:r>
              <a:rPr lang="en-US" kern="0" dirty="0">
                <a:latin typeface="+mn-lt"/>
              </a:rPr>
              <a:t>by TAC	</a:t>
            </a:r>
            <a:r>
              <a:rPr lang="en-US" kern="0" dirty="0" smtClean="0">
                <a:latin typeface="+mn-lt"/>
              </a:rPr>
              <a:t>	(</a:t>
            </a:r>
            <a:r>
              <a:rPr lang="en-US" kern="0" dirty="0">
                <a:latin typeface="+mn-lt"/>
              </a:rPr>
              <a:t>July 7)</a:t>
            </a:r>
          </a:p>
          <a:p>
            <a:pPr marL="571500" lvl="1" indent="-228600" algn="l">
              <a:lnSpc>
                <a:spcPct val="90000"/>
              </a:lnSpc>
              <a:spcBef>
                <a:spcPct val="20000"/>
              </a:spcBef>
              <a:buFontTx/>
              <a:buChar char="–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kern="0" dirty="0">
                <a:latin typeface="+mn-lt"/>
              </a:rPr>
              <a:t>Available for F&amp;A and Board review	(July 18</a:t>
            </a:r>
            <a:r>
              <a:rPr lang="en-US" kern="0" dirty="0" smtClean="0">
                <a:latin typeface="+mn-lt"/>
              </a:rPr>
              <a:t>)</a:t>
            </a:r>
          </a:p>
          <a:p>
            <a:pPr marL="228600" indent="-228600" algn="l">
              <a:lnSpc>
                <a:spcPct val="90000"/>
              </a:lnSpc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kern="0" dirty="0" smtClean="0"/>
              <a:t>August </a:t>
            </a:r>
            <a:r>
              <a:rPr lang="en-US" kern="0" dirty="0"/>
              <a:t>2011</a:t>
            </a:r>
          </a:p>
          <a:p>
            <a:pPr marL="571500" lvl="1" indent="-228600" algn="l">
              <a:lnSpc>
                <a:spcPct val="90000"/>
              </a:lnSpc>
              <a:buFontTx/>
              <a:buChar char="–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kern="0" dirty="0" smtClean="0"/>
              <a:t>Board Review and Approval</a:t>
            </a:r>
            <a:r>
              <a:rPr lang="en-US" kern="0" dirty="0"/>
              <a:t>	</a:t>
            </a:r>
            <a:r>
              <a:rPr lang="en-US" kern="0" dirty="0" smtClean="0"/>
              <a:t>(August 16)</a:t>
            </a:r>
            <a:endParaRPr lang="en-US" sz="1400" kern="0" dirty="0">
              <a:latin typeface="+mn-lt"/>
            </a:endParaRPr>
          </a:p>
          <a:p>
            <a:pPr marL="1143000" lvl="2" indent="-228600">
              <a:lnSpc>
                <a:spcPct val="90000"/>
              </a:lnSpc>
              <a:spcBef>
                <a:spcPct val="20000"/>
              </a:spcBef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endParaRPr lang="en-US" sz="1200" kern="0" dirty="0">
              <a:latin typeface="+mn-lt"/>
            </a:endParaRPr>
          </a:p>
        </p:txBody>
      </p:sp>
      <p:sp>
        <p:nvSpPr>
          <p:cNvPr id="14341" name="Rectangle 1"/>
          <p:cNvSpPr>
            <a:spLocks noChangeArrowheads="1"/>
          </p:cNvSpPr>
          <p:nvPr/>
        </p:nvSpPr>
        <p:spPr bwMode="auto">
          <a:xfrm>
            <a:off x="3886200" y="3732721"/>
            <a:ext cx="365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>
                <a:latin typeface="Wingdings" pitchFamily="2" charset="2"/>
              </a:rPr>
              <a:t>ü</a:t>
            </a:r>
            <a:endParaRPr lang="en-US" sz="1000" dirty="0">
              <a:latin typeface="MS Shell Dlg" pitchFamily="34" charset="0"/>
            </a:endParaRPr>
          </a:p>
        </p:txBody>
      </p:sp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3886200" y="4014724"/>
            <a:ext cx="365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>
                <a:latin typeface="Wingdings" pitchFamily="2" charset="2"/>
              </a:rPr>
              <a:t>ü</a:t>
            </a:r>
            <a:endParaRPr lang="en-US" sz="1000" dirty="0">
              <a:latin typeface="MS Shell Dlg" pitchFamily="34" charset="0"/>
            </a:endParaRPr>
          </a:p>
        </p:txBody>
      </p:sp>
      <p:sp>
        <p:nvSpPr>
          <p:cNvPr id="14343" name="Rectangle 6"/>
          <p:cNvSpPr>
            <a:spLocks noChangeArrowheads="1"/>
          </p:cNvSpPr>
          <p:nvPr/>
        </p:nvSpPr>
        <p:spPr bwMode="auto">
          <a:xfrm>
            <a:off x="3886200" y="4269169"/>
            <a:ext cx="365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>
                <a:latin typeface="Wingdings" pitchFamily="2" charset="2"/>
              </a:rPr>
              <a:t>ü</a:t>
            </a:r>
            <a:endParaRPr lang="en-US" sz="1000" dirty="0">
              <a:latin typeface="MS Shell Dlg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52963" y="3632137"/>
            <a:ext cx="2814637" cy="338137"/>
          </a:xfrm>
          <a:prstGeom prst="rect">
            <a:avLst/>
          </a:prstGeom>
          <a:solidFill>
            <a:schemeClr val="accent5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>
                <a:solidFill>
                  <a:schemeClr val="tx1"/>
                </a:solidFill>
              </a:rPr>
              <a:t>COPS endorsed 3 changes in rank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886200" y="3468624"/>
            <a:ext cx="365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>
                <a:latin typeface="Wingdings" pitchFamily="2" charset="2"/>
              </a:rPr>
              <a:t>ü</a:t>
            </a:r>
            <a:endParaRPr lang="en-US" sz="1000" dirty="0">
              <a:latin typeface="MS Shell Dlg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886200" y="4546537"/>
            <a:ext cx="365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>
                <a:latin typeface="Wingdings" pitchFamily="2" charset="2"/>
              </a:rPr>
              <a:t>ü</a:t>
            </a:r>
            <a:endParaRPr lang="en-US" sz="1000" dirty="0">
              <a:latin typeface="MS Shell Dlg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886200" y="5079937"/>
            <a:ext cx="365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>
                <a:latin typeface="Wingdings" pitchFamily="2" charset="2"/>
              </a:rPr>
              <a:t>ü</a:t>
            </a:r>
            <a:endParaRPr lang="en-US" sz="1000" dirty="0">
              <a:latin typeface="MS Shell Dlg" pitchFamily="34" charset="0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3886200" y="5890705"/>
            <a:ext cx="365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>
                <a:latin typeface="Wingdings" pitchFamily="2" charset="2"/>
              </a:rPr>
              <a:t>ü</a:t>
            </a:r>
            <a:endParaRPr lang="en-US" sz="1000" dirty="0">
              <a:latin typeface="MS Shell Dl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26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28600" marR="0" indent="-2286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033463" algn="l"/>
            <a:tab pos="1143000" algn="l"/>
            <a:tab pos="2624138" algn="l"/>
          </a:tabLst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28600" marR="0" indent="-2286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033463" algn="l"/>
            <a:tab pos="1143000" algn="l"/>
            <a:tab pos="2624138" algn="l"/>
          </a:tabLst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33007</TotalTime>
  <Words>913</Words>
  <Application>Microsoft Office PowerPoint</Application>
  <PresentationFormat>On-screen Show (4:3)</PresentationFormat>
  <Paragraphs>268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Custom Design</vt:lpstr>
      <vt:lpstr>PowerPoint Presentation</vt:lpstr>
      <vt:lpstr>Business Integration Update – Agenda</vt:lpstr>
      <vt:lpstr>Project Portfolio Status – as of 8/16/2011</vt:lpstr>
      <vt:lpstr>Project Portfolio Status – as of 8/16/2011</vt:lpstr>
      <vt:lpstr>Project Portfolio Status – as of 8/16/2011</vt:lpstr>
      <vt:lpstr>Project Portfolio Status – as of 8/16/2011</vt:lpstr>
      <vt:lpstr>Project Portfolio – Upcoming Activities</vt:lpstr>
      <vt:lpstr>2011 Project Spending Update – 8/16/2011</vt:lpstr>
      <vt:lpstr>2012 Project Prioritization – Schedule</vt:lpstr>
      <vt:lpstr>2012 Project Prioritization – Funding Summary – $15M Budget</vt:lpstr>
      <vt:lpstr>Cost Benefit Analysis</vt:lpstr>
      <vt:lpstr>Cost Benefit Analysis</vt:lpstr>
      <vt:lpstr>Cost Benefit Analysis – Recommended Changes – Deletions</vt:lpstr>
      <vt:lpstr>Cost Benefit Analysis – Recommended Changes – Additions</vt:lpstr>
      <vt:lpstr>Cost Benefit Analysis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</dc:title>
  <dc:creator/>
  <cp:lastModifiedBy>tanderson</cp:lastModifiedBy>
  <cp:revision>891</cp:revision>
  <dcterms:created xsi:type="dcterms:W3CDTF">2005-04-21T14:28:35Z</dcterms:created>
  <dcterms:modified xsi:type="dcterms:W3CDTF">2011-08-17T17:54:20Z</dcterms:modified>
</cp:coreProperties>
</file>