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58" r:id="rId4"/>
    <p:sldId id="260" r:id="rId5"/>
    <p:sldId id="259"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07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A97429F-B0F4-4F6F-B08B-8E3FA2D05ECA}" type="datetimeFigureOut">
              <a:rPr lang="en-US" smtClean="0"/>
              <a:pPr/>
              <a:t>8/8/2011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E447E39-6F44-47EB-91C1-12E87BAF061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97429F-B0F4-4F6F-B08B-8E3FA2D05ECA}" type="datetimeFigureOut">
              <a:rPr lang="en-US" smtClean="0"/>
              <a:pPr/>
              <a:t>8/8/2011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447E39-6F44-47EB-91C1-12E87BAF061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A97429F-B0F4-4F6F-B08B-8E3FA2D05ECA}" type="datetimeFigureOut">
              <a:rPr lang="en-US" smtClean="0"/>
              <a:pPr/>
              <a:t>8/8/2011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E447E39-6F44-47EB-91C1-12E87BAF061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97429F-B0F4-4F6F-B08B-8E3FA2D05ECA}" type="datetimeFigureOut">
              <a:rPr lang="en-US" smtClean="0"/>
              <a:pPr/>
              <a:t>8/8/2011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447E39-6F44-47EB-91C1-12E87BAF061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A97429F-B0F4-4F6F-B08B-8E3FA2D05ECA}" type="datetimeFigureOut">
              <a:rPr lang="en-US" smtClean="0"/>
              <a:pPr/>
              <a:t>8/8/2011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FE447E39-6F44-47EB-91C1-12E87BAF061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A97429F-B0F4-4F6F-B08B-8E3FA2D05ECA}" type="datetimeFigureOut">
              <a:rPr lang="en-US" smtClean="0"/>
              <a:pPr/>
              <a:t>8/8/2011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E447E39-6F44-47EB-91C1-12E87BAF061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A97429F-B0F4-4F6F-B08B-8E3FA2D05ECA}" type="datetimeFigureOut">
              <a:rPr lang="en-US" smtClean="0"/>
              <a:pPr/>
              <a:t>8/8/2011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E447E39-6F44-47EB-91C1-12E87BAF061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A97429F-B0F4-4F6F-B08B-8E3FA2D05ECA}" type="datetimeFigureOut">
              <a:rPr lang="en-US" smtClean="0"/>
              <a:pPr/>
              <a:t>8/8/2011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E447E39-6F44-47EB-91C1-12E87BAF061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A97429F-B0F4-4F6F-B08B-8E3FA2D05ECA}" type="datetimeFigureOut">
              <a:rPr lang="en-US" smtClean="0"/>
              <a:pPr/>
              <a:t>8/8/2011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FE447E39-6F44-47EB-91C1-12E87BAF061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A97429F-B0F4-4F6F-B08B-8E3FA2D05ECA}" type="datetimeFigureOut">
              <a:rPr lang="en-US" smtClean="0"/>
              <a:pPr/>
              <a:t>8/8/2011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E447E39-6F44-47EB-91C1-12E87BAF061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A97429F-B0F4-4F6F-B08B-8E3FA2D05ECA}" type="datetimeFigureOut">
              <a:rPr lang="en-US" smtClean="0"/>
              <a:pPr/>
              <a:t>8/8/2011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E447E39-6F44-47EB-91C1-12E87BAF061C}"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A97429F-B0F4-4F6F-B08B-8E3FA2D05ECA}" type="datetimeFigureOut">
              <a:rPr lang="en-US" smtClean="0"/>
              <a:pPr/>
              <a:t>8/8/2011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E447E39-6F44-47EB-91C1-12E87BAF061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bg2">
                    <a:lumMod val="25000"/>
                  </a:schemeClr>
                </a:solidFill>
              </a:rPr>
              <a:t>2012 DSA Case Building Process Review</a:t>
            </a:r>
            <a:endParaRPr lang="en-US" dirty="0">
              <a:solidFill>
                <a:schemeClr val="bg2">
                  <a:lumMod val="25000"/>
                </a:schemeClr>
              </a:solidFill>
            </a:endParaRPr>
          </a:p>
        </p:txBody>
      </p:sp>
      <p:sp>
        <p:nvSpPr>
          <p:cNvPr id="3" name="Subtitle 2"/>
          <p:cNvSpPr>
            <a:spLocks noGrp="1"/>
          </p:cNvSpPr>
          <p:nvPr>
            <p:ph type="subTitle" idx="1"/>
          </p:nvPr>
        </p:nvSpPr>
        <p:spPr/>
        <p:txBody>
          <a:bodyPr/>
          <a:lstStyle/>
          <a:p>
            <a:r>
              <a:rPr lang="en-US" dirty="0" smtClean="0">
                <a:solidFill>
                  <a:schemeClr val="accent5">
                    <a:lumMod val="50000"/>
                  </a:schemeClr>
                </a:solidFill>
              </a:rPr>
              <a:t>By Tony Hudson</a:t>
            </a:r>
          </a:p>
          <a:p>
            <a:r>
              <a:rPr lang="en-US" dirty="0" smtClean="0">
                <a:solidFill>
                  <a:schemeClr val="accent5">
                    <a:lumMod val="50000"/>
                  </a:schemeClr>
                </a:solidFill>
              </a:rPr>
              <a:t>SSWG Chairman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239000" cy="5852160"/>
          </a:xfrm>
        </p:spPr>
        <p:txBody>
          <a:bodyPr anchor="ctr">
            <a:normAutofit/>
          </a:bodyPr>
          <a:lstStyle/>
          <a:p>
            <a:pPr algn="ctr"/>
            <a:r>
              <a:rPr lang="en-US" sz="3400" dirty="0" smtClean="0">
                <a:solidFill>
                  <a:schemeClr val="accent1">
                    <a:lumMod val="50000"/>
                  </a:schemeClr>
                </a:solidFill>
              </a:rPr>
              <a:t>QUESTIONS?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4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lumMod val="50000"/>
                  </a:schemeClr>
                </a:solidFill>
              </a:rPr>
              <a:t>2012 DSA Case Building Process Review</a:t>
            </a:r>
            <a:endParaRPr lang="en-US" dirty="0">
              <a:solidFill>
                <a:schemeClr val="accent1">
                  <a:lumMod val="50000"/>
                </a:schemeClr>
              </a:solidFill>
            </a:endParaRPr>
          </a:p>
        </p:txBody>
      </p:sp>
      <p:sp>
        <p:nvSpPr>
          <p:cNvPr id="3" name="Content Placeholder 2"/>
          <p:cNvSpPr>
            <a:spLocks noGrp="1"/>
          </p:cNvSpPr>
          <p:nvPr>
            <p:ph idx="1"/>
          </p:nvPr>
        </p:nvSpPr>
        <p:spPr/>
        <p:txBody>
          <a:bodyPr anchor="ctr"/>
          <a:lstStyle/>
          <a:p>
            <a:pPr>
              <a:lnSpc>
                <a:spcPct val="150000"/>
              </a:lnSpc>
              <a:spcBef>
                <a:spcPts val="0"/>
              </a:spcBef>
              <a:spcAft>
                <a:spcPts val="1800"/>
              </a:spcAft>
              <a:buClrTx/>
            </a:pPr>
            <a:r>
              <a:rPr lang="en-US" dirty="0" smtClean="0">
                <a:solidFill>
                  <a:schemeClr val="accent6">
                    <a:lumMod val="50000"/>
                  </a:schemeClr>
                </a:solidFill>
              </a:rPr>
              <a:t>12DSA cases were recently completed per the procedures approved by ROS in March 2011.</a:t>
            </a:r>
          </a:p>
          <a:p>
            <a:pPr>
              <a:lnSpc>
                <a:spcPct val="150000"/>
              </a:lnSpc>
              <a:buClrTx/>
            </a:pPr>
            <a:r>
              <a:rPr lang="en-US" dirty="0" smtClean="0">
                <a:solidFill>
                  <a:schemeClr val="accent6">
                    <a:lumMod val="50000"/>
                  </a:schemeClr>
                </a:solidFill>
              </a:rPr>
              <a:t>The purpose of this presentation is to provide performance feedback on the 12DSA case build effort utilizing the new case building tools.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smtClean="0">
                <a:solidFill>
                  <a:schemeClr val="accent1">
                    <a:lumMod val="50000"/>
                  </a:schemeClr>
                </a:solidFill>
              </a:rPr>
              <a:t>Recap of TEMPORARY procedure</a:t>
            </a:r>
            <a:endParaRPr lang="en-US" dirty="0"/>
          </a:p>
        </p:txBody>
      </p:sp>
      <p:sp>
        <p:nvSpPr>
          <p:cNvPr id="3" name="Content Placeholder 2"/>
          <p:cNvSpPr>
            <a:spLocks noGrp="1"/>
          </p:cNvSpPr>
          <p:nvPr>
            <p:ph idx="1"/>
          </p:nvPr>
        </p:nvSpPr>
        <p:spPr>
          <a:xfrm>
            <a:off x="457200" y="1447800"/>
            <a:ext cx="7239000" cy="5007936"/>
          </a:xfrm>
        </p:spPr>
        <p:txBody>
          <a:bodyPr/>
          <a:lstStyle/>
          <a:p>
            <a:pPr marL="0">
              <a:buNone/>
            </a:pPr>
            <a:r>
              <a:rPr lang="en-US" dirty="0" smtClean="0">
                <a:solidFill>
                  <a:schemeClr val="accent6">
                    <a:lumMod val="50000"/>
                  </a:schemeClr>
                </a:solidFill>
              </a:rPr>
              <a:t>The approved procedure is temporary and entails the utilization of MOD and an 11DSA case to compensate for present TP limitations.</a:t>
            </a:r>
          </a:p>
          <a:p>
            <a:pPr marL="0" algn="ctr">
              <a:buNone/>
            </a:pPr>
            <a:endParaRPr lang="en-US" dirty="0"/>
          </a:p>
        </p:txBody>
      </p:sp>
      <p:graphicFrame>
        <p:nvGraphicFramePr>
          <p:cNvPr id="8" name="Object 7"/>
          <p:cNvGraphicFramePr>
            <a:graphicFrameLocks noChangeAspect="1"/>
          </p:cNvGraphicFramePr>
          <p:nvPr/>
        </p:nvGraphicFramePr>
        <p:xfrm>
          <a:off x="609600" y="3048000"/>
          <a:ext cx="6781800" cy="3641849"/>
        </p:xfrm>
        <a:graphic>
          <a:graphicData uri="http://schemas.openxmlformats.org/presentationml/2006/ole">
            <p:oleObj spid="_x0000_s1030" name="Visio" r:id="rId3" imgW="6949758" imgH="3731948" progId="Visio.Drawing.11">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smtClean="0">
                <a:solidFill>
                  <a:schemeClr val="accent1">
                    <a:lumMod val="50000"/>
                  </a:schemeClr>
                </a:solidFill>
              </a:rPr>
              <a:t>Recap of eventual procedure</a:t>
            </a:r>
            <a:endParaRPr lang="en-US" dirty="0"/>
          </a:p>
        </p:txBody>
      </p:sp>
      <p:sp>
        <p:nvSpPr>
          <p:cNvPr id="3" name="Content Placeholder 2"/>
          <p:cNvSpPr>
            <a:spLocks noGrp="1"/>
          </p:cNvSpPr>
          <p:nvPr>
            <p:ph idx="1"/>
          </p:nvPr>
        </p:nvSpPr>
        <p:spPr>
          <a:xfrm>
            <a:off x="457200" y="1371600"/>
            <a:ext cx="7239000" cy="5084136"/>
          </a:xfrm>
        </p:spPr>
        <p:txBody>
          <a:bodyPr/>
          <a:lstStyle/>
          <a:p>
            <a:pPr marL="0">
              <a:buNone/>
            </a:pPr>
            <a:r>
              <a:rPr lang="en-US" dirty="0" smtClean="0">
                <a:solidFill>
                  <a:schemeClr val="accent6">
                    <a:lumMod val="50000"/>
                  </a:schemeClr>
                </a:solidFill>
              </a:rPr>
              <a:t>The eventual procedure will entail the utilization of MOD to build cases from a starting point created from the TP.</a:t>
            </a:r>
          </a:p>
          <a:p>
            <a:pPr marL="0" algn="ctr">
              <a:buNone/>
            </a:pPr>
            <a:endParaRPr lang="en-US" dirty="0"/>
          </a:p>
        </p:txBody>
      </p:sp>
      <p:graphicFrame>
        <p:nvGraphicFramePr>
          <p:cNvPr id="5" name="Object 4"/>
          <p:cNvGraphicFramePr>
            <a:graphicFrameLocks noChangeAspect="1"/>
          </p:cNvGraphicFramePr>
          <p:nvPr/>
        </p:nvGraphicFramePr>
        <p:xfrm>
          <a:off x="990600" y="3048000"/>
          <a:ext cx="6048375" cy="3468687"/>
        </p:xfrm>
        <a:graphic>
          <a:graphicData uri="http://schemas.openxmlformats.org/presentationml/2006/ole">
            <p:oleObj spid="_x0000_s2051" name="Visio" r:id="rId3" imgW="6048904" imgH="3468582" progId="Visio.Drawing.11">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lumMod val="50000"/>
                  </a:schemeClr>
                </a:solidFill>
              </a:rPr>
              <a:t>12DSA Performance With temporary Procedure</a:t>
            </a:r>
            <a:endParaRPr lang="en-US" dirty="0"/>
          </a:p>
        </p:txBody>
      </p:sp>
      <p:sp>
        <p:nvSpPr>
          <p:cNvPr id="3" name="Content Placeholder 2"/>
          <p:cNvSpPr>
            <a:spLocks noGrp="1"/>
          </p:cNvSpPr>
          <p:nvPr>
            <p:ph idx="1"/>
          </p:nvPr>
        </p:nvSpPr>
        <p:spPr/>
        <p:txBody>
          <a:bodyPr anchor="ctr">
            <a:normAutofit/>
          </a:bodyPr>
          <a:lstStyle/>
          <a:p>
            <a:pPr>
              <a:lnSpc>
                <a:spcPct val="150000"/>
              </a:lnSpc>
              <a:buClrTx/>
            </a:pPr>
            <a:r>
              <a:rPr lang="en-US" dirty="0" smtClean="0">
                <a:solidFill>
                  <a:schemeClr val="accent6">
                    <a:lumMod val="50000"/>
                  </a:schemeClr>
                </a:solidFill>
              </a:rPr>
              <a:t>Overall good.</a:t>
            </a:r>
          </a:p>
          <a:p>
            <a:pPr>
              <a:lnSpc>
                <a:spcPct val="150000"/>
              </a:lnSpc>
              <a:buClrTx/>
            </a:pPr>
            <a:r>
              <a:rPr lang="en-US" dirty="0" smtClean="0">
                <a:solidFill>
                  <a:schemeClr val="accent6">
                    <a:lumMod val="50000"/>
                  </a:schemeClr>
                </a:solidFill>
              </a:rPr>
              <a:t>Not excellent for two primary reasons:</a:t>
            </a:r>
          </a:p>
          <a:p>
            <a:pPr lvl="1">
              <a:lnSpc>
                <a:spcPct val="150000"/>
              </a:lnSpc>
              <a:buClrTx/>
            </a:pPr>
            <a:r>
              <a:rPr lang="en-US" dirty="0" smtClean="0">
                <a:solidFill>
                  <a:schemeClr val="accent6">
                    <a:lumMod val="50000"/>
                  </a:schemeClr>
                </a:solidFill>
              </a:rPr>
              <a:t>Issues with the mechanics of using MOD in the most efficient manner.</a:t>
            </a:r>
          </a:p>
          <a:p>
            <a:pPr lvl="1">
              <a:lnSpc>
                <a:spcPct val="150000"/>
              </a:lnSpc>
              <a:buClrTx/>
            </a:pPr>
            <a:r>
              <a:rPr lang="en-US" dirty="0" smtClean="0">
                <a:solidFill>
                  <a:schemeClr val="accent6">
                    <a:lumMod val="50000"/>
                  </a:schemeClr>
                </a:solidFill>
              </a:rPr>
              <a:t>Issues and uncertainties with the quality of RARF data.</a:t>
            </a:r>
          </a:p>
          <a:p>
            <a:pPr lvl="1">
              <a:buClrTx/>
            </a:pPr>
            <a:endParaRPr lang="en-US" dirty="0" smtClean="0">
              <a:solidFill>
                <a:schemeClr val="accent6">
                  <a:lumMod val="50000"/>
                </a:schemeClr>
              </a:solidFill>
            </a:endParaRPr>
          </a:p>
        </p:txBody>
      </p:sp>
      <p:sp>
        <p:nvSpPr>
          <p:cNvPr id="7" name="Bevel 6">
            <a:hlinkClick r:id="rId2" action="ppaction://hlinksldjump"/>
          </p:cNvPr>
          <p:cNvSpPr/>
          <p:nvPr/>
        </p:nvSpPr>
        <p:spPr>
          <a:xfrm>
            <a:off x="7086600" y="5943600"/>
            <a:ext cx="685800" cy="228600"/>
          </a:xfrm>
          <a:prstGeom prst="bevel">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Bevel 7">
            <a:hlinkClick r:id="rId3" action="ppaction://hlinksldjump"/>
          </p:cNvPr>
          <p:cNvSpPr/>
          <p:nvPr/>
        </p:nvSpPr>
        <p:spPr>
          <a:xfrm>
            <a:off x="7086600" y="6248400"/>
            <a:ext cx="685800" cy="228600"/>
          </a:xfrm>
          <a:prstGeom prst="bevel">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lumMod val="50000"/>
                  </a:schemeClr>
                </a:solidFill>
              </a:rPr>
              <a:t>Issues With the Mechanics of Using MOD</a:t>
            </a:r>
            <a:endParaRPr lang="en-US" dirty="0"/>
          </a:p>
        </p:txBody>
      </p:sp>
      <p:sp>
        <p:nvSpPr>
          <p:cNvPr id="3" name="Content Placeholder 2"/>
          <p:cNvSpPr>
            <a:spLocks noGrp="1"/>
          </p:cNvSpPr>
          <p:nvPr>
            <p:ph idx="1"/>
          </p:nvPr>
        </p:nvSpPr>
        <p:spPr/>
        <p:txBody>
          <a:bodyPr>
            <a:normAutofit/>
          </a:bodyPr>
          <a:lstStyle/>
          <a:p>
            <a:pPr marL="0">
              <a:spcAft>
                <a:spcPts val="1200"/>
              </a:spcAft>
              <a:buNone/>
            </a:pPr>
            <a:r>
              <a:rPr lang="en-US" dirty="0" smtClean="0">
                <a:solidFill>
                  <a:schemeClr val="accent6">
                    <a:lumMod val="50000"/>
                  </a:schemeClr>
                </a:solidFill>
              </a:rPr>
              <a:t>These types of problems are to be expected with the use of any new tool and will get worked out as users gain experience with MOD.  Instances covering the gambit of potential errors occurred:</a:t>
            </a:r>
          </a:p>
          <a:p>
            <a:pPr marL="0">
              <a:spcAft>
                <a:spcPts val="1800"/>
              </a:spcAft>
              <a:buClrTx/>
            </a:pPr>
            <a:r>
              <a:rPr lang="en-US" sz="2200" dirty="0" smtClean="0">
                <a:solidFill>
                  <a:schemeClr val="accent6">
                    <a:lumMod val="50000"/>
                  </a:schemeClr>
                </a:solidFill>
              </a:rPr>
              <a:t>Unintended changes to model parameters in the course of applying intended changes.</a:t>
            </a:r>
          </a:p>
          <a:p>
            <a:pPr marL="0">
              <a:buClrTx/>
            </a:pPr>
            <a:r>
              <a:rPr lang="en-US" sz="2200" dirty="0" smtClean="0">
                <a:solidFill>
                  <a:schemeClr val="accent6">
                    <a:lumMod val="50000"/>
                  </a:schemeClr>
                </a:solidFill>
              </a:rPr>
              <a:t>Intended changes not applied.</a:t>
            </a:r>
            <a:r>
              <a:rPr lang="en-US" dirty="0" smtClean="0">
                <a:solidFill>
                  <a:schemeClr val="accent6">
                    <a:lumMod val="50000"/>
                  </a:schemeClr>
                </a:solidFill>
              </a:rPr>
              <a:t> </a:t>
            </a:r>
          </a:p>
          <a:p>
            <a:pPr marL="0">
              <a:buClrTx/>
              <a:buNone/>
            </a:pPr>
            <a:endParaRPr lang="en-US" dirty="0" smtClean="0">
              <a:solidFill>
                <a:schemeClr val="accent6">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lumMod val="50000"/>
                  </a:schemeClr>
                </a:solidFill>
              </a:rPr>
              <a:t>Issues With the Mechanics of Using MOD</a:t>
            </a:r>
            <a:endParaRPr lang="en-US" dirty="0"/>
          </a:p>
        </p:txBody>
      </p:sp>
      <p:sp>
        <p:nvSpPr>
          <p:cNvPr id="3" name="Content Placeholder 2"/>
          <p:cNvSpPr>
            <a:spLocks noGrp="1"/>
          </p:cNvSpPr>
          <p:nvPr>
            <p:ph idx="1"/>
          </p:nvPr>
        </p:nvSpPr>
        <p:spPr/>
        <p:txBody>
          <a:bodyPr anchor="ctr"/>
          <a:lstStyle/>
          <a:p>
            <a:pPr marL="0">
              <a:lnSpc>
                <a:spcPct val="150000"/>
              </a:lnSpc>
              <a:spcAft>
                <a:spcPts val="1200"/>
              </a:spcAft>
              <a:buNone/>
            </a:pPr>
            <a:r>
              <a:rPr lang="en-US" u="sng" dirty="0" smtClean="0">
                <a:solidFill>
                  <a:schemeClr val="accent6">
                    <a:lumMod val="50000"/>
                  </a:schemeClr>
                </a:solidFill>
              </a:rPr>
              <a:t>Solutions</a:t>
            </a:r>
          </a:p>
          <a:p>
            <a:pPr>
              <a:lnSpc>
                <a:spcPct val="150000"/>
              </a:lnSpc>
              <a:spcAft>
                <a:spcPts val="1800"/>
              </a:spcAft>
              <a:buClrTx/>
            </a:pPr>
            <a:r>
              <a:rPr lang="en-US" sz="2200" dirty="0" smtClean="0">
                <a:solidFill>
                  <a:schemeClr val="accent6">
                    <a:lumMod val="50000"/>
                  </a:schemeClr>
                </a:solidFill>
              </a:rPr>
              <a:t>MOD users are being encouraged to test their intended changes in MOD before final acceptance of their changes.</a:t>
            </a:r>
          </a:p>
          <a:p>
            <a:pPr>
              <a:lnSpc>
                <a:spcPct val="150000"/>
              </a:lnSpc>
              <a:buClrTx/>
            </a:pPr>
            <a:r>
              <a:rPr lang="en-US" sz="2200" dirty="0" smtClean="0">
                <a:solidFill>
                  <a:schemeClr val="accent6">
                    <a:lumMod val="50000"/>
                  </a:schemeClr>
                </a:solidFill>
              </a:rPr>
              <a:t>ERCOT has recently scheduled MOD training for those who did not participate in the initial round of MOD training sessions.</a:t>
            </a:r>
            <a:endParaRPr lang="en-US" sz="2200" dirty="0"/>
          </a:p>
        </p:txBody>
      </p:sp>
      <p:sp>
        <p:nvSpPr>
          <p:cNvPr id="5" name="Bevel 4">
            <a:hlinkClick r:id="rId2" action="ppaction://hlinksldjump"/>
          </p:cNvPr>
          <p:cNvSpPr/>
          <p:nvPr/>
        </p:nvSpPr>
        <p:spPr>
          <a:xfrm>
            <a:off x="7086600" y="6172200"/>
            <a:ext cx="685800" cy="228600"/>
          </a:xfrm>
          <a:prstGeom prst="bevel">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lumMod val="50000"/>
                  </a:schemeClr>
                </a:solidFill>
              </a:rPr>
              <a:t>Issues With the Quality of </a:t>
            </a:r>
            <a:r>
              <a:rPr lang="en-US" dirty="0" err="1" smtClean="0">
                <a:solidFill>
                  <a:schemeClr val="accent1">
                    <a:lumMod val="50000"/>
                  </a:schemeClr>
                </a:solidFill>
              </a:rPr>
              <a:t>rarf</a:t>
            </a:r>
            <a:r>
              <a:rPr lang="en-US" dirty="0" smtClean="0">
                <a:solidFill>
                  <a:schemeClr val="accent1">
                    <a:lumMod val="50000"/>
                  </a:schemeClr>
                </a:solidFill>
              </a:rPr>
              <a:t> data</a:t>
            </a:r>
            <a:endParaRPr lang="en-US" dirty="0"/>
          </a:p>
        </p:txBody>
      </p:sp>
      <p:sp>
        <p:nvSpPr>
          <p:cNvPr id="3" name="Content Placeholder 2"/>
          <p:cNvSpPr>
            <a:spLocks noGrp="1"/>
          </p:cNvSpPr>
          <p:nvPr>
            <p:ph idx="1"/>
          </p:nvPr>
        </p:nvSpPr>
        <p:spPr/>
        <p:txBody>
          <a:bodyPr anchor="ctr">
            <a:normAutofit/>
          </a:bodyPr>
          <a:lstStyle/>
          <a:p>
            <a:pPr marL="0">
              <a:spcAft>
                <a:spcPts val="1800"/>
              </a:spcAft>
              <a:buNone/>
            </a:pPr>
            <a:r>
              <a:rPr lang="en-US" dirty="0" smtClean="0">
                <a:solidFill>
                  <a:schemeClr val="accent6">
                    <a:lumMod val="50000"/>
                  </a:schemeClr>
                </a:solidFill>
              </a:rPr>
              <a:t>There are RARF data quality concerns with two network element types:</a:t>
            </a:r>
          </a:p>
          <a:p>
            <a:pPr marL="0">
              <a:buClrTx/>
            </a:pPr>
            <a:r>
              <a:rPr lang="en-US" sz="2200" dirty="0" smtClean="0">
                <a:solidFill>
                  <a:schemeClr val="accent6">
                    <a:lumMod val="50000"/>
                  </a:schemeClr>
                </a:solidFill>
              </a:rPr>
              <a:t>Generator Units</a:t>
            </a:r>
          </a:p>
          <a:p>
            <a:pPr marL="484632" lvl="2">
              <a:buClrTx/>
              <a:buFont typeface="Wingdings" pitchFamily="2" charset="2"/>
              <a:buChar char="§"/>
            </a:pPr>
            <a:r>
              <a:rPr lang="en-US" dirty="0" smtClean="0">
                <a:solidFill>
                  <a:schemeClr val="accent6">
                    <a:lumMod val="50000"/>
                  </a:schemeClr>
                </a:solidFill>
              </a:rPr>
              <a:t>MVA base</a:t>
            </a:r>
          </a:p>
          <a:p>
            <a:pPr marL="484632" lvl="2">
              <a:buClrTx/>
              <a:buFont typeface="Wingdings" pitchFamily="2" charset="2"/>
              <a:buChar char="§"/>
            </a:pPr>
            <a:r>
              <a:rPr lang="en-US" dirty="0" smtClean="0">
                <a:solidFill>
                  <a:schemeClr val="accent6">
                    <a:lumMod val="50000"/>
                  </a:schemeClr>
                </a:solidFill>
              </a:rPr>
              <a:t>Generator Impedances</a:t>
            </a:r>
          </a:p>
          <a:p>
            <a:pPr marL="484632" lvl="2">
              <a:spcAft>
                <a:spcPts val="1200"/>
              </a:spcAft>
              <a:buClrTx/>
              <a:buFont typeface="Wingdings" pitchFamily="2" charset="2"/>
              <a:buChar char="§"/>
            </a:pPr>
            <a:r>
              <a:rPr lang="en-US" dirty="0" smtClean="0">
                <a:solidFill>
                  <a:schemeClr val="accent6">
                    <a:lumMod val="50000"/>
                  </a:schemeClr>
                </a:solidFill>
              </a:rPr>
              <a:t>Reactive capability data</a:t>
            </a:r>
          </a:p>
          <a:p>
            <a:pPr marL="0">
              <a:buClrTx/>
            </a:pPr>
            <a:r>
              <a:rPr lang="en-US" sz="2200" dirty="0" smtClean="0">
                <a:solidFill>
                  <a:schemeClr val="accent6">
                    <a:lumMod val="50000"/>
                  </a:schemeClr>
                </a:solidFill>
              </a:rPr>
              <a:t>Generator Step-Up Transformers</a:t>
            </a:r>
          </a:p>
          <a:p>
            <a:pPr marL="484632" lvl="2">
              <a:buClrTx/>
              <a:buFont typeface="Wingdings" pitchFamily="2" charset="2"/>
              <a:buChar char="§"/>
            </a:pPr>
            <a:r>
              <a:rPr lang="en-US" dirty="0" smtClean="0">
                <a:solidFill>
                  <a:schemeClr val="accent6">
                    <a:lumMod val="50000"/>
                  </a:schemeClr>
                </a:solidFill>
              </a:rPr>
              <a:t>Fixed tap information</a:t>
            </a:r>
          </a:p>
          <a:p>
            <a:pPr marL="484632" lvl="2">
              <a:buClrTx/>
              <a:buFont typeface="Wingdings" pitchFamily="2" charset="2"/>
              <a:buChar char="§"/>
            </a:pPr>
            <a:r>
              <a:rPr lang="en-US" dirty="0" smtClean="0">
                <a:solidFill>
                  <a:schemeClr val="accent6">
                    <a:lumMod val="50000"/>
                  </a:schemeClr>
                </a:solidFill>
              </a:rPr>
              <a:t>Presence of load tap changer information</a:t>
            </a:r>
          </a:p>
          <a:p>
            <a:pPr marL="0">
              <a:buClrTx/>
            </a:pPr>
            <a:endParaRPr lang="en-US" dirty="0" smtClean="0">
              <a:solidFill>
                <a:schemeClr val="accent6">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lumMod val="50000"/>
                  </a:schemeClr>
                </a:solidFill>
              </a:rPr>
              <a:t>Issues With the Quality of </a:t>
            </a:r>
            <a:r>
              <a:rPr lang="en-US" dirty="0" err="1" smtClean="0">
                <a:solidFill>
                  <a:schemeClr val="accent1">
                    <a:lumMod val="50000"/>
                  </a:schemeClr>
                </a:solidFill>
              </a:rPr>
              <a:t>rarf</a:t>
            </a:r>
            <a:r>
              <a:rPr lang="en-US" dirty="0" smtClean="0">
                <a:solidFill>
                  <a:schemeClr val="accent1">
                    <a:lumMod val="50000"/>
                  </a:schemeClr>
                </a:solidFill>
              </a:rPr>
              <a:t> data</a:t>
            </a:r>
            <a:endParaRPr lang="en-US" dirty="0"/>
          </a:p>
        </p:txBody>
      </p:sp>
      <p:sp>
        <p:nvSpPr>
          <p:cNvPr id="3" name="Content Placeholder 2"/>
          <p:cNvSpPr>
            <a:spLocks noGrp="1"/>
          </p:cNvSpPr>
          <p:nvPr>
            <p:ph idx="1"/>
          </p:nvPr>
        </p:nvSpPr>
        <p:spPr/>
        <p:txBody>
          <a:bodyPr>
            <a:normAutofit fontScale="92500"/>
          </a:bodyPr>
          <a:lstStyle/>
          <a:p>
            <a:pPr marL="0">
              <a:spcBef>
                <a:spcPts val="0"/>
              </a:spcBef>
              <a:buNone/>
            </a:pPr>
            <a:endParaRPr lang="en-US" sz="1600" u="sng" dirty="0" smtClean="0">
              <a:solidFill>
                <a:schemeClr val="accent6">
                  <a:lumMod val="50000"/>
                </a:schemeClr>
              </a:solidFill>
            </a:endParaRPr>
          </a:p>
          <a:p>
            <a:pPr marL="0">
              <a:spcBef>
                <a:spcPts val="1200"/>
              </a:spcBef>
              <a:buNone/>
            </a:pPr>
            <a:r>
              <a:rPr lang="en-US" u="sng" dirty="0" smtClean="0">
                <a:solidFill>
                  <a:schemeClr val="accent6">
                    <a:lumMod val="50000"/>
                  </a:schemeClr>
                </a:solidFill>
              </a:rPr>
              <a:t>Short Term Solution</a:t>
            </a:r>
          </a:p>
          <a:p>
            <a:pPr marL="0">
              <a:buNone/>
            </a:pPr>
            <a:r>
              <a:rPr lang="en-US" sz="2200" dirty="0" smtClean="0">
                <a:solidFill>
                  <a:schemeClr val="accent6">
                    <a:lumMod val="50000"/>
                  </a:schemeClr>
                </a:solidFill>
              </a:rPr>
              <a:t>The SSWG is overwriting questionable generator impedance data and step-up transformer tap data originating from the RARFs with corresponding data from previous SSWG cases.  The SSWG is overwriting questionable reactive capability data based on posted reactive capability test data.</a:t>
            </a:r>
          </a:p>
          <a:p>
            <a:pPr marL="0">
              <a:buNone/>
            </a:pPr>
            <a:endParaRPr lang="en-US" sz="1300" dirty="0" smtClean="0">
              <a:solidFill>
                <a:schemeClr val="accent6">
                  <a:lumMod val="50000"/>
                </a:schemeClr>
              </a:solidFill>
            </a:endParaRPr>
          </a:p>
          <a:p>
            <a:pPr marL="0">
              <a:buNone/>
            </a:pPr>
            <a:r>
              <a:rPr lang="en-US" u="sng" dirty="0" smtClean="0">
                <a:solidFill>
                  <a:schemeClr val="accent6">
                    <a:lumMod val="50000"/>
                  </a:schemeClr>
                </a:solidFill>
              </a:rPr>
              <a:t>Long Term Solution</a:t>
            </a:r>
          </a:p>
          <a:p>
            <a:pPr marL="0">
              <a:buNone/>
            </a:pPr>
            <a:r>
              <a:rPr lang="en-US" sz="2200" dirty="0" smtClean="0">
                <a:solidFill>
                  <a:schemeClr val="accent6">
                    <a:lumMod val="50000"/>
                  </a:schemeClr>
                </a:solidFill>
              </a:rPr>
              <a:t>ERCOT will need to work closely with the Resource Entities to verify and improve the quality of generator and step-up transformer data posted in the RARFs.  ERCOT has initiated this process by scheduling a RARF modeling workshop on 9/27 to </a:t>
            </a:r>
            <a:r>
              <a:rPr lang="en-US" sz="2200" dirty="0" smtClean="0">
                <a:solidFill>
                  <a:schemeClr val="accent6">
                    <a:lumMod val="50000"/>
                  </a:schemeClr>
                </a:solidFill>
              </a:rPr>
              <a:t>assist and educate RE’s on RARF contents.</a:t>
            </a:r>
            <a:endParaRPr lang="en-US" sz="2200" u="sng" dirty="0" smtClean="0">
              <a:solidFill>
                <a:schemeClr val="accent6">
                  <a:lumMod val="5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Custom 1">
      <a:dk1>
        <a:srgbClr val="FFFFFF"/>
      </a:dk1>
      <a:lt1>
        <a:sysClr val="window" lastClr="FFFFFF"/>
      </a:lt1>
      <a:dk2>
        <a:srgbClr val="FFFFFF"/>
      </a:dk2>
      <a:lt2>
        <a:srgbClr val="FFFFFF"/>
      </a:lt2>
      <a:accent1>
        <a:srgbClr val="727CA3"/>
      </a:accent1>
      <a:accent2>
        <a:srgbClr val="9FB8CD"/>
      </a:accent2>
      <a:accent3>
        <a:srgbClr val="D2DA7A"/>
      </a:accent3>
      <a:accent4>
        <a:srgbClr val="FFFFFF"/>
      </a:accent4>
      <a:accent5>
        <a:srgbClr val="B88472"/>
      </a:accent5>
      <a:accent6>
        <a:srgbClr val="8E736A"/>
      </a:accent6>
      <a:hlink>
        <a:srgbClr val="B292CA"/>
      </a:hlink>
      <a:folHlink>
        <a:srgbClr val="6B56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2576</TotalTime>
  <Words>398</Words>
  <Application>Microsoft Office PowerPoint</Application>
  <PresentationFormat>On-screen Show (4:3)</PresentationFormat>
  <Paragraphs>40</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Opulent</vt:lpstr>
      <vt:lpstr>Visio</vt:lpstr>
      <vt:lpstr>2012 DSA Case Building Process Review</vt:lpstr>
      <vt:lpstr>2012 DSA Case Building Process Review</vt:lpstr>
      <vt:lpstr>Recap of TEMPORARY procedure</vt:lpstr>
      <vt:lpstr>Recap of eventual procedure</vt:lpstr>
      <vt:lpstr>12DSA Performance With temporary Procedure</vt:lpstr>
      <vt:lpstr>Issues With the Mechanics of Using MOD</vt:lpstr>
      <vt:lpstr>Issues With the Mechanics of Using MOD</vt:lpstr>
      <vt:lpstr>Issues With the Quality of rarf data</vt:lpstr>
      <vt:lpstr>Issues With the Quality of rarf data</vt:lpstr>
      <vt:lpstr>QUESTIONS?</vt:lpstr>
    </vt:vector>
  </TitlesOfParts>
  <Company>CORPORATE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Anthony Hudson</dc:creator>
  <cp:lastModifiedBy>Anthony Hudson</cp:lastModifiedBy>
  <cp:revision>90</cp:revision>
  <dcterms:created xsi:type="dcterms:W3CDTF">2011-08-04T17:47:42Z</dcterms:created>
  <dcterms:modified xsi:type="dcterms:W3CDTF">2011-08-08T13:23:45Z</dcterms:modified>
</cp:coreProperties>
</file>