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25" r:id="rId3"/>
    <p:sldId id="327" r:id="rId4"/>
    <p:sldId id="324" r:id="rId5"/>
    <p:sldId id="328" r:id="rId6"/>
    <p:sldId id="326" r:id="rId7"/>
    <p:sldId id="329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00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94" autoAdjust="0"/>
    <p:restoredTop sz="96859" autoAdjust="0"/>
  </p:normalViewPr>
  <p:slideViewPr>
    <p:cSldViewPr snapToGrid="0">
      <p:cViewPr varScale="1">
        <p:scale>
          <a:sx n="85" d="100"/>
          <a:sy n="85" d="100"/>
        </p:scale>
        <p:origin x="-11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1932" y="-90"/>
      </p:cViewPr>
      <p:guideLst>
        <p:guide orient="horz" pos="2928"/>
        <p:guide pos="2208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6F3904-E5CE-4279-8CEC-ACCB7A25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4B6A89DA-11CF-45C0-A9CD-732F63281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F406B-D5A0-4C92-B45D-5FEF762DB7B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A89DA-11CF-45C0-A9CD-732F63281D8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A89DA-11CF-45C0-A9CD-732F63281D8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A89DA-11CF-45C0-A9CD-732F63281D8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A89DA-11CF-45C0-A9CD-732F63281D8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A89DA-11CF-45C0-A9CD-732F63281D8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A89DA-11CF-45C0-A9CD-732F63281D8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C2A1A-0D84-4CAA-92EC-0B7250F40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EF6EF-1795-4B04-A6FE-51609141CF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222250"/>
            <a:ext cx="2197100" cy="6029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0975" y="222250"/>
            <a:ext cx="6442075" cy="6029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BB507-36A7-47FA-ACE0-B8952CBD39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9DCA2-7070-462E-AD86-98589621D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3E9A5-DED2-42B3-823C-DECFF8B31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975" y="1422400"/>
            <a:ext cx="4313238" cy="4829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22400"/>
            <a:ext cx="4314825" cy="4829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A6F0A-F349-4DD8-B610-ECBC4E358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C91EF-DE77-4965-B99A-EA89BD343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34DD7-692C-4070-8BFB-DD0FFBB9D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EE8D0-6C8B-46B6-B399-F94E96381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9C571-D9FD-475C-9641-C93644DF5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5569A-CBAD-4B1D-B773-0B63A991C2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0025" y="222250"/>
            <a:ext cx="87725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0975" y="1422400"/>
            <a:ext cx="8780463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80063" y="6559550"/>
            <a:ext cx="34036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/>
            </a:lvl1pPr>
          </a:lstStyle>
          <a:p>
            <a:pPr>
              <a:defRPr/>
            </a:pPr>
            <a:r>
              <a:rPr lang="en-US" smtClean="0"/>
              <a:t>ERCOT ROS Meeting</a:t>
            </a:r>
            <a:endParaRPr lang="en-US"/>
          </a:p>
        </p:txBody>
      </p:sp>
      <p:grpSp>
        <p:nvGrpSpPr>
          <p:cNvPr id="2" name="Group 19"/>
          <p:cNvGrpSpPr>
            <a:grpSpLocks/>
          </p:cNvGrpSpPr>
          <p:nvPr userDrawn="1"/>
        </p:nvGrpSpPr>
        <p:grpSpPr bwMode="auto">
          <a:xfrm>
            <a:off x="55563" y="87313"/>
            <a:ext cx="9043987" cy="6702425"/>
            <a:chOff x="35" y="55"/>
            <a:chExt cx="5697" cy="4222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>
              <a:off x="88" y="55"/>
              <a:ext cx="5589" cy="4222"/>
            </a:xfrm>
            <a:prstGeom prst="rect">
              <a:avLst/>
            </a:prstGeom>
            <a:noFill/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35" y="111"/>
              <a:ext cx="5697" cy="4112"/>
            </a:xfrm>
            <a:prstGeom prst="rect">
              <a:avLst/>
            </a:prstGeom>
            <a:noFill/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1" name="Rectangle 7"/>
            <p:cNvSpPr>
              <a:spLocks noChangeArrowheads="1"/>
            </p:cNvSpPr>
            <p:nvPr userDrawn="1"/>
          </p:nvSpPr>
          <p:spPr bwMode="auto">
            <a:xfrm>
              <a:off x="62" y="83"/>
              <a:ext cx="5643" cy="4168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/>
                <a:t>  </a:t>
              </a:r>
            </a:p>
          </p:txBody>
        </p:sp>
      </p:grpSp>
      <p:sp>
        <p:nvSpPr>
          <p:cNvPr id="104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5100" y="6556375"/>
            <a:ext cx="21336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US" smtClean="0"/>
              <a:t>08/11/2011 Ken Donohoo</a:t>
            </a:r>
            <a:endParaRPr lang="en-US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5300" y="6397625"/>
            <a:ext cx="2133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/>
            </a:lvl1pPr>
          </a:lstStyle>
          <a:p>
            <a:pPr>
              <a:defRPr/>
            </a:pPr>
            <a:fld id="{2744ADC2-F95B-4303-9E6B-CD3215A76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ChangeArrowheads="1"/>
          </p:cNvSpPr>
          <p:nvPr/>
        </p:nvSpPr>
        <p:spPr bwMode="auto">
          <a:xfrm>
            <a:off x="239713" y="457200"/>
            <a:ext cx="86518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chemeClr val="accent2"/>
                </a:solidFill>
              </a:rPr>
              <a:t>TAC RELIABILITY AND OPERATIONS SUBCOMMITTEE</a:t>
            </a:r>
          </a:p>
          <a:p>
            <a:pPr algn="ctr"/>
            <a:r>
              <a:rPr lang="en-US" sz="4000" b="1" dirty="0" smtClean="0">
                <a:solidFill>
                  <a:schemeClr val="accent2"/>
                </a:solidFill>
              </a:rPr>
              <a:t>CMWG/PLWG</a:t>
            </a:r>
          </a:p>
          <a:p>
            <a:pPr algn="ctr"/>
            <a:r>
              <a:rPr lang="en-US" sz="4000" b="1" dirty="0" smtClean="0">
                <a:solidFill>
                  <a:schemeClr val="accent2"/>
                </a:solidFill>
              </a:rPr>
              <a:t>Planning </a:t>
            </a:r>
            <a:r>
              <a:rPr lang="en-US" sz="4000" b="1" dirty="0">
                <a:solidFill>
                  <a:schemeClr val="accent2"/>
                </a:solidFill>
              </a:rPr>
              <a:t>Criteria </a:t>
            </a:r>
            <a:r>
              <a:rPr lang="en-US" sz="4000" b="1" dirty="0" smtClean="0">
                <a:solidFill>
                  <a:schemeClr val="accent2"/>
                </a:solidFill>
              </a:rPr>
              <a:t>Review/Update</a:t>
            </a:r>
            <a:endParaRPr lang="en-US" sz="4000" b="1" dirty="0">
              <a:solidFill>
                <a:schemeClr val="accent2"/>
              </a:solidFill>
            </a:endParaRPr>
          </a:p>
          <a:p>
            <a:pPr algn="ctr"/>
            <a:r>
              <a:rPr lang="en-US" sz="4000" b="1" dirty="0">
                <a:solidFill>
                  <a:schemeClr val="accent2"/>
                </a:solidFill>
              </a:rPr>
              <a:t>Report to </a:t>
            </a:r>
            <a:r>
              <a:rPr lang="en-US" sz="4000" b="1" dirty="0" smtClean="0">
                <a:solidFill>
                  <a:schemeClr val="accent2"/>
                </a:solidFill>
              </a:rPr>
              <a:t>ROS</a:t>
            </a:r>
            <a:endParaRPr lang="en-US" sz="4000" b="1" dirty="0">
              <a:solidFill>
                <a:schemeClr val="accent2"/>
              </a:solidFill>
            </a:endParaRPr>
          </a:p>
          <a:p>
            <a:pPr algn="ctr"/>
            <a:endParaRPr lang="en-US" sz="4000" b="1" dirty="0">
              <a:solidFill>
                <a:schemeClr val="accent2"/>
              </a:solidFill>
            </a:endParaRPr>
          </a:p>
          <a:p>
            <a:pPr algn="ctr"/>
            <a:r>
              <a:rPr lang="en-US" b="1" dirty="0"/>
              <a:t>Austin, TX</a:t>
            </a:r>
            <a:br>
              <a:rPr lang="en-US" b="1" dirty="0"/>
            </a:br>
            <a:r>
              <a:rPr lang="en-US" b="1" dirty="0"/>
              <a:t>August </a:t>
            </a:r>
            <a:r>
              <a:rPr lang="en-US" b="1" dirty="0" smtClean="0"/>
              <a:t>11, </a:t>
            </a:r>
            <a:r>
              <a:rPr lang="en-US" b="1" dirty="0"/>
              <a:t>2011</a:t>
            </a:r>
          </a:p>
        </p:txBody>
      </p:sp>
      <p:sp>
        <p:nvSpPr>
          <p:cNvPr id="2051" name="Rectangle 8"/>
          <p:cNvSpPr>
            <a:spLocks noChangeArrowheads="1"/>
          </p:cNvSpPr>
          <p:nvPr/>
        </p:nvSpPr>
        <p:spPr bwMode="auto">
          <a:xfrm>
            <a:off x="1389063" y="4857750"/>
            <a:ext cx="640080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400" b="1"/>
              <a:t>Kenneth A. Donohoo, P.E.</a:t>
            </a:r>
          </a:p>
          <a:p>
            <a:pPr algn="ctr"/>
            <a:r>
              <a:rPr lang="en-US" sz="2000"/>
              <a:t>Chairperson</a:t>
            </a:r>
          </a:p>
          <a:p>
            <a:pPr algn="ctr"/>
            <a:r>
              <a:rPr lang="en-US" sz="2000"/>
              <a:t>Oncor Electric Delivery Company LLC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ERCOT ROS Meeting</a:t>
            </a:r>
            <a:endParaRPr lang="en-US" smtClean="0"/>
          </a:p>
        </p:txBody>
      </p:sp>
      <p:sp>
        <p:nvSpPr>
          <p:cNvPr id="3075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08/11/2011 Ken Donohoo</a:t>
            </a:r>
            <a:endParaRPr lang="en-US" smtClean="0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604807-33CA-4539-9536-922545F81EB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5" y="222250"/>
            <a:ext cx="8772525" cy="639763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TAC ROS CMWG/PLWG Effort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8" y="969963"/>
            <a:ext cx="8780462" cy="548481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600" smtClean="0">
                <a:latin typeface="Tahoma" pitchFamily="34" charset="0"/>
              </a:rPr>
              <a:t>Part of Holistic Solution (ERCOT Board Directive)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600" smtClean="0">
                <a:latin typeface="Tahoma" pitchFamily="34" charset="0"/>
              </a:rPr>
              <a:t>Transmission Planning Process is Superior to Other Regions and Continues to Improve</a:t>
            </a:r>
          </a:p>
          <a:p>
            <a:pPr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Goal is Consistent Operations and Planning Environments</a:t>
            </a:r>
            <a:endParaRPr lang="en-US" sz="2000" smtClean="0"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Transmission Planning Criteria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Defines Minimum Reliability Planning Requirements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Incorporates NERC Planning Standard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600" smtClean="0">
                <a:latin typeface="Tahoma" pitchFamily="34" charset="0"/>
              </a:rPr>
              <a:t>ROS Review, Clarify and Update</a:t>
            </a:r>
          </a:p>
          <a:p>
            <a:pPr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Planning Data is Consistent with Operations Data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600" smtClean="0">
                <a:latin typeface="Tahoma" pitchFamily="34" charset="0"/>
              </a:rPr>
              <a:t>Significant Nodal Planning Go-Live Effort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ERCOT ROS Meeting</a:t>
            </a:r>
            <a:endParaRPr lang="en-US" smtClean="0"/>
          </a:p>
        </p:txBody>
      </p:sp>
      <p:sp>
        <p:nvSpPr>
          <p:cNvPr id="4099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08/11/2011 Ken Donohoo</a:t>
            </a:r>
            <a:endParaRPr lang="en-US" smtClean="0"/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51E6EA-2A65-4CF1-AD50-91FE76B80E3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5" y="222250"/>
            <a:ext cx="8772525" cy="1160463"/>
          </a:xfrm>
        </p:spPr>
        <p:txBody>
          <a:bodyPr/>
          <a:lstStyle/>
          <a:p>
            <a:pPr eaLnBrk="1" hangingPunct="1"/>
            <a:r>
              <a:rPr lang="en-US" sz="3600" b="1" smtClean="0"/>
              <a:t>ESTIMATED CONGESTION COSTS</a:t>
            </a:r>
            <a:br>
              <a:rPr lang="en-US" sz="3600" b="1" smtClean="0"/>
            </a:br>
            <a:r>
              <a:rPr lang="en-US" sz="3600" b="1" smtClean="0"/>
              <a:t>Top Ten Binding Each Month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44488" y="1970088"/>
          <a:ext cx="8479472" cy="226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4213"/>
                <a:gridCol w="1279920"/>
                <a:gridCol w="1257065"/>
                <a:gridCol w="1199925"/>
                <a:gridCol w="1211355"/>
                <a:gridCol w="1188497"/>
                <a:gridCol w="1188497"/>
              </a:tblGrid>
              <a:tr h="113354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DEC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JAN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FEB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MAR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APR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MAY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JUL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133549"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/>
                        <a:t>21,805,811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31,295,778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/>
                        <a:t>122,383,944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/>
                        <a:t>19,252,807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/>
                        <a:t>39,629,295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/>
                        <a:t>73,222,698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/>
                        <a:t>50,733,613</a:t>
                      </a:r>
                      <a:endParaRPr lang="en-US" sz="15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128" name="TextBox 8"/>
          <p:cNvSpPr txBox="1">
            <a:spLocks noChangeArrowheads="1"/>
          </p:cNvSpPr>
          <p:nvPr/>
        </p:nvSpPr>
        <p:spPr bwMode="auto">
          <a:xfrm>
            <a:off x="703263" y="5465763"/>
            <a:ext cx="75596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Source: Monthly ERCOT System Planning Report to ROS</a:t>
            </a:r>
          </a:p>
          <a:p>
            <a:r>
              <a:rPr lang="en-US"/>
              <a:t>              Estimated Congestion Cost (Shadow Price X Limit)</a:t>
            </a:r>
          </a:p>
          <a:p>
            <a:r>
              <a:rPr lang="en-US"/>
              <a:t>              Does not include some Congestion Costs during EEA Events</a:t>
            </a:r>
          </a:p>
        </p:txBody>
      </p:sp>
      <p:sp>
        <p:nvSpPr>
          <p:cNvPr id="4129" name="TextBox 8"/>
          <p:cNvSpPr txBox="1">
            <a:spLocks noChangeArrowheads="1"/>
          </p:cNvSpPr>
          <p:nvPr/>
        </p:nvSpPr>
        <p:spPr bwMode="auto">
          <a:xfrm>
            <a:off x="2674938" y="4562475"/>
            <a:ext cx="3384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Subtotal $358,323,946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ERCOT ROS Meeting</a:t>
            </a:r>
            <a:endParaRPr lang="en-US" smtClean="0"/>
          </a:p>
        </p:txBody>
      </p:sp>
      <p:sp>
        <p:nvSpPr>
          <p:cNvPr id="5123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08/11/2011 Ken Donohoo</a:t>
            </a:r>
            <a:endParaRPr lang="en-US" smtClean="0"/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71D868-B933-4F31-9543-32F6450D8E7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5" y="222250"/>
            <a:ext cx="8772525" cy="981075"/>
          </a:xfrm>
        </p:spPr>
        <p:txBody>
          <a:bodyPr/>
          <a:lstStyle/>
          <a:p>
            <a:pPr eaLnBrk="1" hangingPunct="1"/>
            <a:r>
              <a:rPr lang="en-US" sz="3600" b="1" smtClean="0"/>
              <a:t>TRANSMISSION PLANNING SENSITIVITIES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8" y="1282700"/>
            <a:ext cx="8780462" cy="51720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Highest – Generation Commitment/Dispatch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Existing Generation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Forced Outages/Derates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Renewable Variability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Future Interconnections &amp; Mothball/Retirements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Environmental Limitations</a:t>
            </a:r>
          </a:p>
          <a:p>
            <a:pPr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Higher – Transmission Topology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Out of Service/Clearances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Ratings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Impedance</a:t>
            </a:r>
          </a:p>
          <a:p>
            <a:pPr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High – Load MW &amp; Mvar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Location and Coincidence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Distance From Generation</a:t>
            </a:r>
          </a:p>
          <a:p>
            <a:pPr eaLnBrk="1" hangingPunct="1">
              <a:spcBef>
                <a:spcPct val="0"/>
              </a:spcBef>
            </a:pPr>
            <a:endParaRPr lang="en-US" sz="2600" smtClean="0">
              <a:latin typeface="Tahoma" pitchFamily="34" charset="0"/>
            </a:endParaRPr>
          </a:p>
          <a:p>
            <a:pPr lvl="1" eaLnBrk="1" hangingPunct="1">
              <a:spcBef>
                <a:spcPct val="0"/>
              </a:spcBef>
            </a:pPr>
            <a:endParaRPr lang="en-US" sz="2600" smtClean="0"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sz="2600" b="0" smtClean="0"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2600" b="0" smtClean="0"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2600" b="0" smtClean="0">
              <a:latin typeface="Tahoma" pitchFamily="34" charset="0"/>
            </a:endParaRPr>
          </a:p>
          <a:p>
            <a:pPr lvl="1" eaLnBrk="1" hangingPunct="1">
              <a:spcBef>
                <a:spcPct val="0"/>
              </a:spcBef>
            </a:pPr>
            <a:endParaRPr lang="en-US" sz="2000" b="1" smtClean="0">
              <a:latin typeface="Tahoma" pitchFamily="34" charset="0"/>
            </a:endParaRPr>
          </a:p>
          <a:p>
            <a:pPr lvl="1" eaLnBrk="1" hangingPunct="1">
              <a:spcBef>
                <a:spcPct val="0"/>
              </a:spcBef>
            </a:pPr>
            <a:endParaRPr lang="en-US" sz="2000" b="1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ERCOT ROS Meeting</a:t>
            </a:r>
            <a:endParaRPr lang="en-US" smtClean="0"/>
          </a:p>
        </p:txBody>
      </p:sp>
      <p:sp>
        <p:nvSpPr>
          <p:cNvPr id="7171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08/11/2011 Ken Donohoo</a:t>
            </a:r>
            <a:endParaRPr lang="en-US" smtClean="0"/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A56431-75DC-477E-B804-506BD9E2635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5" y="222250"/>
            <a:ext cx="8772525" cy="639763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TAC ROS CMWG/PLWG Effort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8" y="969963"/>
            <a:ext cx="8780462" cy="54848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Autotransformer Outages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Eight to Twelve Weeks to Replace</a:t>
            </a:r>
          </a:p>
          <a:p>
            <a:pPr lvl="2" eaLnBrk="1" hangingPunct="1">
              <a:spcBef>
                <a:spcPct val="0"/>
              </a:spcBef>
            </a:pPr>
            <a:r>
              <a:rPr lang="en-US" sz="2200" b="0" smtClean="0">
                <a:latin typeface="Tahoma" pitchFamily="34" charset="0"/>
              </a:rPr>
              <a:t>DOT Transportation Permit Process</a:t>
            </a:r>
          </a:p>
          <a:p>
            <a:pPr lvl="2" eaLnBrk="1" hangingPunct="1">
              <a:spcBef>
                <a:spcPct val="0"/>
              </a:spcBef>
            </a:pPr>
            <a:r>
              <a:rPr lang="en-US" sz="2200" b="0" smtClean="0">
                <a:latin typeface="Tahoma" pitchFamily="34" charset="0"/>
              </a:rPr>
              <a:t>May require additional station improvements 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Units require 18 to 24 months to Build</a:t>
            </a:r>
          </a:p>
          <a:p>
            <a:pPr lvl="1" eaLnBrk="1" hangingPunct="1">
              <a:spcBef>
                <a:spcPct val="0"/>
              </a:spcBef>
            </a:pPr>
            <a:endParaRPr lang="en-US" sz="2000" smtClean="0"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Tahoma" pitchFamily="34" charset="0"/>
              </a:rPr>
              <a:t>Load Variability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50% Percentile</a:t>
            </a:r>
          </a:p>
          <a:p>
            <a:pPr lvl="2" eaLnBrk="1" hangingPunct="1">
              <a:spcBef>
                <a:spcPct val="0"/>
              </a:spcBef>
            </a:pPr>
            <a:r>
              <a:rPr lang="en-US" sz="2200" b="0" smtClean="0">
                <a:latin typeface="Tahoma" pitchFamily="34" charset="0"/>
              </a:rPr>
              <a:t>Normal Weather High Temp 104 Degrees F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90% Percentile</a:t>
            </a:r>
          </a:p>
          <a:p>
            <a:pPr lvl="2" eaLnBrk="1" hangingPunct="1">
              <a:spcBef>
                <a:spcPct val="0"/>
              </a:spcBef>
            </a:pPr>
            <a:r>
              <a:rPr lang="en-US" sz="2200" b="0" smtClean="0">
                <a:latin typeface="Tahoma" pitchFamily="34" charset="0"/>
              </a:rPr>
              <a:t>High Temp 107 Degrees F</a:t>
            </a:r>
          </a:p>
          <a:p>
            <a:pPr lvl="2" eaLnBrk="1" hangingPunct="1">
              <a:spcBef>
                <a:spcPct val="0"/>
              </a:spcBef>
            </a:pPr>
            <a:r>
              <a:rPr lang="en-US" sz="2200" b="0" smtClean="0">
                <a:latin typeface="Tahoma" pitchFamily="34" charset="0"/>
              </a:rPr>
              <a:t>Low Temp 8 Degrees 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ERCOT ROS Meeting</a:t>
            </a:r>
            <a:endParaRPr lang="en-US" smtClean="0"/>
          </a:p>
        </p:txBody>
      </p:sp>
      <p:sp>
        <p:nvSpPr>
          <p:cNvPr id="6147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08/11/2011 Ken Donohoo</a:t>
            </a:r>
            <a:endParaRPr lang="en-US" smtClean="0"/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507FF7-396C-48D7-8149-CDAD7C963D99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5" y="222250"/>
            <a:ext cx="8772525" cy="639763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TAC ROS CMWG/PLWG Effort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8" y="969963"/>
            <a:ext cx="8780462" cy="54848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Transmission Planning Criteria Clarification/Improvement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Thermal Generation Unavailability</a:t>
            </a:r>
          </a:p>
          <a:p>
            <a:pPr lvl="2" eaLnBrk="1" hangingPunct="1">
              <a:spcBef>
                <a:spcPct val="0"/>
              </a:spcBef>
            </a:pPr>
            <a:r>
              <a:rPr lang="en-US" b="0" smtClean="0">
                <a:latin typeface="Tahoma" pitchFamily="34" charset="0"/>
              </a:rPr>
              <a:t>Forced Outages/Derates</a:t>
            </a:r>
          </a:p>
          <a:p>
            <a:pPr lvl="2" eaLnBrk="1" hangingPunct="1">
              <a:spcBef>
                <a:spcPct val="0"/>
              </a:spcBef>
            </a:pPr>
            <a:r>
              <a:rPr lang="en-US" b="0" smtClean="0">
                <a:latin typeface="Tahoma" pitchFamily="34" charset="0"/>
              </a:rPr>
              <a:t>Ancillary Service</a:t>
            </a:r>
          </a:p>
          <a:p>
            <a:pPr lvl="2" eaLnBrk="1" hangingPunct="1">
              <a:spcBef>
                <a:spcPct val="0"/>
              </a:spcBef>
            </a:pPr>
            <a:r>
              <a:rPr lang="en-US" b="0" smtClean="0">
                <a:latin typeface="Tahoma" pitchFamily="34" charset="0"/>
              </a:rPr>
              <a:t>Environmental Limits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Wind</a:t>
            </a:r>
          </a:p>
          <a:p>
            <a:pPr lvl="2" eaLnBrk="1" hangingPunct="1">
              <a:spcBef>
                <a:spcPct val="0"/>
              </a:spcBef>
            </a:pPr>
            <a:r>
              <a:rPr lang="en-US" b="0" smtClean="0">
                <a:latin typeface="Tahoma" pitchFamily="34" charset="0"/>
              </a:rPr>
              <a:t>Low/High</a:t>
            </a:r>
          </a:p>
          <a:p>
            <a:pPr lvl="2" eaLnBrk="1" hangingPunct="1">
              <a:spcBef>
                <a:spcPct val="0"/>
              </a:spcBef>
            </a:pPr>
            <a:r>
              <a:rPr lang="en-US" b="0" smtClean="0">
                <a:latin typeface="Tahoma" pitchFamily="34" charset="0"/>
              </a:rPr>
              <a:t>Off Peak</a:t>
            </a:r>
          </a:p>
          <a:p>
            <a:pPr lvl="2" eaLnBrk="1" hangingPunct="1">
              <a:spcBef>
                <a:spcPct val="0"/>
              </a:spcBef>
            </a:pPr>
            <a:r>
              <a:rPr lang="en-US" b="0" smtClean="0">
                <a:latin typeface="Tahoma" pitchFamily="34" charset="0"/>
              </a:rPr>
              <a:t>Unavailability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Operational Constraints/Limits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Transmission Maintenance Outages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Autotransformer Outages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Dynamic Line Ratings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smtClean="0">
                <a:latin typeface="Tahoma" pitchFamily="34" charset="0"/>
              </a:rPr>
              <a:t>Load Variability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en-US" sz="2600" smtClean="0"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sz="2600" b="0" smtClean="0"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2600" b="0" smtClean="0"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2600" b="0" smtClean="0">
              <a:latin typeface="Tahoma" pitchFamily="34" charset="0"/>
            </a:endParaRPr>
          </a:p>
          <a:p>
            <a:pPr lvl="1" eaLnBrk="1" hangingPunct="1">
              <a:spcBef>
                <a:spcPct val="0"/>
              </a:spcBef>
            </a:pPr>
            <a:endParaRPr lang="en-US" sz="2000" b="1" smtClean="0">
              <a:latin typeface="Tahoma" pitchFamily="34" charset="0"/>
            </a:endParaRPr>
          </a:p>
          <a:p>
            <a:pPr lvl="1" eaLnBrk="1" hangingPunct="1">
              <a:spcBef>
                <a:spcPct val="0"/>
              </a:spcBef>
            </a:pPr>
            <a:endParaRPr lang="en-US" sz="2000" b="1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ERCOT ROS Meeting</a:t>
            </a:r>
            <a:endParaRPr lang="en-US" smtClean="0"/>
          </a:p>
        </p:txBody>
      </p:sp>
      <p:sp>
        <p:nvSpPr>
          <p:cNvPr id="8195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08/11/2011 Ken Donohoo</a:t>
            </a:r>
            <a:endParaRPr lang="en-US" smtClean="0"/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050A87-6AA2-479E-8F67-0D38627A927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5" y="222250"/>
            <a:ext cx="8772525" cy="639763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TAC ROS CMWG/PLWG Effort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8" y="969963"/>
            <a:ext cx="8780462" cy="54848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600" dirty="0" smtClean="0">
                <a:latin typeface="Tahoma" pitchFamily="34" charset="0"/>
              </a:rPr>
              <a:t>Transmission Cost Impact</a:t>
            </a:r>
          </a:p>
          <a:p>
            <a:pPr eaLnBrk="1" hangingPunct="1">
              <a:spcBef>
                <a:spcPct val="0"/>
              </a:spcBef>
            </a:pPr>
            <a:r>
              <a:rPr lang="en-US" sz="2600" dirty="0" smtClean="0">
                <a:latin typeface="Tahoma" pitchFamily="34" charset="0"/>
              </a:rPr>
              <a:t>Very Rough Estimates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latin typeface="Tahoma" pitchFamily="34" charset="0"/>
              </a:rPr>
              <a:t>Additional Autotransformers</a:t>
            </a:r>
          </a:p>
          <a:p>
            <a:pPr lvl="2" eaLnBrk="1" hangingPunct="1">
              <a:spcBef>
                <a:spcPct val="0"/>
              </a:spcBef>
            </a:pPr>
            <a:r>
              <a:rPr lang="en-US" b="0" dirty="0" smtClean="0">
                <a:latin typeface="Tahoma" pitchFamily="34" charset="0"/>
              </a:rPr>
              <a:t>DFW area 6 to 10 Additional 345/138 kV Autotransformers</a:t>
            </a:r>
          </a:p>
          <a:p>
            <a:pPr lvl="2" eaLnBrk="1" hangingPunct="1">
              <a:spcBef>
                <a:spcPct val="0"/>
              </a:spcBef>
            </a:pPr>
            <a:r>
              <a:rPr lang="en-US" b="0" dirty="0" smtClean="0">
                <a:latin typeface="Tahoma" pitchFamily="34" charset="0"/>
              </a:rPr>
              <a:t>$50 to $100 Million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dirty="0" smtClean="0">
                <a:latin typeface="Tahoma" pitchFamily="34" charset="0"/>
              </a:rPr>
              <a:t>Three to Five year acceleration of Transmission Projects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dirty="0" smtClean="0">
                <a:latin typeface="Tahoma" pitchFamily="34" charset="0"/>
              </a:rPr>
              <a:t>New Projects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600" dirty="0" smtClean="0">
                <a:latin typeface="Tahoma" pitchFamily="34" charset="0"/>
              </a:rPr>
              <a:t>More Dynamic Reactive Devices</a:t>
            </a:r>
          </a:p>
          <a:p>
            <a:pPr lvl="2" eaLnBrk="1" hangingPunct="1">
              <a:spcBef>
                <a:spcPct val="0"/>
              </a:spcBef>
            </a:pPr>
            <a:r>
              <a:rPr lang="en-US" b="0" dirty="0" smtClean="0">
                <a:latin typeface="Tahoma" pitchFamily="34" charset="0"/>
              </a:rPr>
              <a:t>$40 Million Each (+300/-265 </a:t>
            </a:r>
            <a:r>
              <a:rPr lang="en-US" b="0" dirty="0" err="1" smtClean="0">
                <a:latin typeface="Tahoma" pitchFamily="34" charset="0"/>
              </a:rPr>
              <a:t>Mvar</a:t>
            </a:r>
            <a:r>
              <a:rPr lang="en-US" b="0" dirty="0" smtClean="0">
                <a:latin typeface="Tahoma" pitchFamily="34" charset="0"/>
              </a:rPr>
              <a:t>)</a:t>
            </a:r>
          </a:p>
          <a:p>
            <a:pPr lvl="1" eaLnBrk="1" hangingPunct="1">
              <a:spcBef>
                <a:spcPct val="0"/>
              </a:spcBef>
            </a:pPr>
            <a:endParaRPr lang="en-US" sz="2600" dirty="0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</Words>
  <Application>Microsoft Office PowerPoint</Application>
  <PresentationFormat>On-screen Show (4:3)</PresentationFormat>
  <Paragraphs>131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Slide 1</vt:lpstr>
      <vt:lpstr>TAC ROS CMWG/PLWG Effort</vt:lpstr>
      <vt:lpstr>ESTIMATED CONGESTION COSTS Top Ten Binding Each Month</vt:lpstr>
      <vt:lpstr>TRANSMISSION PLANNING SENSITIVITIES</vt:lpstr>
      <vt:lpstr>TAC ROS CMWG/PLWG Effort</vt:lpstr>
      <vt:lpstr>TAC ROS CMWG/PLWG Effort</vt:lpstr>
      <vt:lpstr>TAC ROS CMWG/PLWG Effort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2011-08-09T22:04:37Z</dcterms:created>
  <dcterms:modified xsi:type="dcterms:W3CDTF">2011-08-09T23:13:26Z</dcterms:modified>
</cp:coreProperties>
</file>