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7" r:id="rId2"/>
    <p:sldId id="258" r:id="rId3"/>
    <p:sldId id="262" r:id="rId4"/>
    <p:sldId id="261" r:id="rId5"/>
    <p:sldId id="259" r:id="rId6"/>
    <p:sldId id="260" r:id="rId7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8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8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8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8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8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8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8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8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8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88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492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42" name="Group 2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sp>
          <p:nvSpPr>
            <p:cNvPr id="10243" name="Rectangle 3"/>
            <p:cNvSpPr>
              <a:spLocks noChangeArrowheads="1"/>
            </p:cNvSpPr>
            <p:nvPr/>
          </p:nvSpPr>
          <p:spPr bwMode="hidden">
            <a:xfrm>
              <a:off x="0" y="0"/>
              <a:ext cx="2208" cy="4320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/>
              <a:endParaRPr lang="en-US" sz="2400" dirty="0">
                <a:latin typeface="Times New Roman" charset="0"/>
              </a:endParaRPr>
            </a:p>
          </p:txBody>
        </p:sp>
        <p:sp>
          <p:nvSpPr>
            <p:cNvPr id="10244" name="Rectangle 4"/>
            <p:cNvSpPr>
              <a:spLocks noChangeArrowheads="1"/>
            </p:cNvSpPr>
            <p:nvPr/>
          </p:nvSpPr>
          <p:spPr bwMode="hidden">
            <a:xfrm>
              <a:off x="1081" y="1065"/>
              <a:ext cx="4679" cy="1596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endParaRPr lang="en-US" sz="2400" dirty="0">
                <a:latin typeface="Times New Roman" charset="0"/>
              </a:endParaRPr>
            </a:p>
          </p:txBody>
        </p:sp>
        <p:grpSp>
          <p:nvGrpSpPr>
            <p:cNvPr id="10245" name="Group 5"/>
            <p:cNvGrpSpPr>
              <a:grpSpLocks/>
            </p:cNvGrpSpPr>
            <p:nvPr/>
          </p:nvGrpSpPr>
          <p:grpSpPr bwMode="auto">
            <a:xfrm>
              <a:off x="0" y="672"/>
              <a:ext cx="1806" cy="1989"/>
              <a:chOff x="0" y="672"/>
              <a:chExt cx="1806" cy="1989"/>
            </a:xfrm>
          </p:grpSpPr>
          <p:sp>
            <p:nvSpPr>
              <p:cNvPr id="10246" name="Rectangle 6"/>
              <p:cNvSpPr>
                <a:spLocks noChangeArrowheads="1"/>
              </p:cNvSpPr>
              <p:nvPr userDrawn="1"/>
            </p:nvSpPr>
            <p:spPr bwMode="auto">
              <a:xfrm>
                <a:off x="361" y="2257"/>
                <a:ext cx="363" cy="404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/>
                <a:endParaRPr lang="en-US" sz="2400" dirty="0">
                  <a:latin typeface="Times New Roman" charset="0"/>
                </a:endParaRPr>
              </a:p>
            </p:txBody>
          </p:sp>
          <p:sp>
            <p:nvSpPr>
              <p:cNvPr id="10247" name="Rectangle 7"/>
              <p:cNvSpPr>
                <a:spLocks noChangeArrowheads="1"/>
              </p:cNvSpPr>
              <p:nvPr userDrawn="1"/>
            </p:nvSpPr>
            <p:spPr bwMode="auto">
              <a:xfrm>
                <a:off x="1081" y="1065"/>
                <a:ext cx="362" cy="405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/>
                <a:endParaRPr lang="en-US" sz="2400" dirty="0">
                  <a:latin typeface="Times New Roman" charset="0"/>
                </a:endParaRPr>
              </a:p>
            </p:txBody>
          </p:sp>
          <p:sp>
            <p:nvSpPr>
              <p:cNvPr id="10248" name="Rectangle 8"/>
              <p:cNvSpPr>
                <a:spLocks noChangeArrowheads="1"/>
              </p:cNvSpPr>
              <p:nvPr userDrawn="1"/>
            </p:nvSpPr>
            <p:spPr bwMode="auto">
              <a:xfrm>
                <a:off x="1437" y="672"/>
                <a:ext cx="369" cy="400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/>
                <a:endParaRPr lang="en-US" sz="2400" dirty="0">
                  <a:latin typeface="Times New Roman" charset="0"/>
                </a:endParaRPr>
              </a:p>
            </p:txBody>
          </p:sp>
          <p:sp>
            <p:nvSpPr>
              <p:cNvPr id="10249" name="Rectangle 9"/>
              <p:cNvSpPr>
                <a:spLocks noChangeArrowheads="1"/>
              </p:cNvSpPr>
              <p:nvPr userDrawn="1"/>
            </p:nvSpPr>
            <p:spPr bwMode="auto">
              <a:xfrm>
                <a:off x="719" y="2257"/>
                <a:ext cx="368" cy="404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/>
                <a:endParaRPr lang="en-US" sz="2400" dirty="0">
                  <a:latin typeface="Times New Roman" charset="0"/>
                </a:endParaRPr>
              </a:p>
            </p:txBody>
          </p:sp>
          <p:sp>
            <p:nvSpPr>
              <p:cNvPr id="10250" name="Rectangle 10"/>
              <p:cNvSpPr>
                <a:spLocks noChangeArrowheads="1"/>
              </p:cNvSpPr>
              <p:nvPr userDrawn="1"/>
            </p:nvSpPr>
            <p:spPr bwMode="auto">
              <a:xfrm>
                <a:off x="1437" y="1065"/>
                <a:ext cx="369" cy="405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/>
                <a:endParaRPr lang="en-US" sz="2400" dirty="0">
                  <a:latin typeface="Times New Roman" charset="0"/>
                </a:endParaRPr>
              </a:p>
            </p:txBody>
          </p:sp>
          <p:sp>
            <p:nvSpPr>
              <p:cNvPr id="10251" name="Rectangle 11"/>
              <p:cNvSpPr>
                <a:spLocks noChangeArrowheads="1"/>
              </p:cNvSpPr>
              <p:nvPr userDrawn="1"/>
            </p:nvSpPr>
            <p:spPr bwMode="auto">
              <a:xfrm>
                <a:off x="719" y="1464"/>
                <a:ext cx="368" cy="399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/>
                <a:endParaRPr lang="en-US" sz="2400" dirty="0">
                  <a:latin typeface="Times New Roman" charset="0"/>
                </a:endParaRPr>
              </a:p>
            </p:txBody>
          </p:sp>
          <p:sp>
            <p:nvSpPr>
              <p:cNvPr id="10252" name="Rectangle 12"/>
              <p:cNvSpPr>
                <a:spLocks noChangeArrowheads="1"/>
              </p:cNvSpPr>
              <p:nvPr userDrawn="1"/>
            </p:nvSpPr>
            <p:spPr bwMode="auto">
              <a:xfrm>
                <a:off x="0" y="1464"/>
                <a:ext cx="367" cy="399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/>
                <a:endParaRPr lang="en-US" sz="2400" dirty="0">
                  <a:latin typeface="Times New Roman" charset="0"/>
                </a:endParaRPr>
              </a:p>
            </p:txBody>
          </p:sp>
          <p:sp>
            <p:nvSpPr>
              <p:cNvPr id="10253" name="Rectangle 13"/>
              <p:cNvSpPr>
                <a:spLocks noChangeArrowheads="1"/>
              </p:cNvSpPr>
              <p:nvPr userDrawn="1"/>
            </p:nvSpPr>
            <p:spPr bwMode="auto">
              <a:xfrm>
                <a:off x="1081" y="1464"/>
                <a:ext cx="362" cy="399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/>
                <a:endParaRPr lang="en-US" sz="2400" dirty="0">
                  <a:latin typeface="Times New Roman" charset="0"/>
                </a:endParaRPr>
              </a:p>
            </p:txBody>
          </p:sp>
          <p:sp>
            <p:nvSpPr>
              <p:cNvPr id="10254" name="Rectangle 14"/>
              <p:cNvSpPr>
                <a:spLocks noChangeArrowheads="1"/>
              </p:cNvSpPr>
              <p:nvPr userDrawn="1"/>
            </p:nvSpPr>
            <p:spPr bwMode="auto">
              <a:xfrm>
                <a:off x="361" y="1857"/>
                <a:ext cx="363" cy="406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/>
                <a:endParaRPr lang="en-US" sz="2400" dirty="0">
                  <a:latin typeface="Times New Roman" charset="0"/>
                </a:endParaRPr>
              </a:p>
            </p:txBody>
          </p:sp>
          <p:sp>
            <p:nvSpPr>
              <p:cNvPr id="10255" name="Rectangle 15"/>
              <p:cNvSpPr>
                <a:spLocks noChangeArrowheads="1"/>
              </p:cNvSpPr>
              <p:nvPr userDrawn="1"/>
            </p:nvSpPr>
            <p:spPr bwMode="auto">
              <a:xfrm>
                <a:off x="719" y="1857"/>
                <a:ext cx="368" cy="406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/>
                <a:endParaRPr lang="en-US" sz="2400" dirty="0">
                  <a:latin typeface="Times New Roman" charset="0"/>
                </a:endParaRPr>
              </a:p>
            </p:txBody>
          </p:sp>
        </p:grpSp>
      </p:grpSp>
      <p:sp>
        <p:nvSpPr>
          <p:cNvPr id="10256" name="Rectangle 16"/>
          <p:cNvSpPr>
            <a:spLocks noGrp="1" noChangeArrowheads="1"/>
          </p:cNvSpPr>
          <p:nvPr>
            <p:ph type="dt" sz="half" idx="2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0257" name="Rectangle 17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0258" name="Rectangle 18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7A229091-B187-4B01-9AB9-D9E03EB74448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10259" name="Rectangle 19"/>
          <p:cNvSpPr>
            <a:spLocks noGrp="1" noChangeArrowheads="1"/>
          </p:cNvSpPr>
          <p:nvPr>
            <p:ph type="ctrTitle"/>
          </p:nvPr>
        </p:nvSpPr>
        <p:spPr>
          <a:xfrm>
            <a:off x="2971800" y="1828800"/>
            <a:ext cx="6019800" cy="2209800"/>
          </a:xfrm>
        </p:spPr>
        <p:txBody>
          <a:bodyPr/>
          <a:lstStyle>
            <a:lvl1pPr>
              <a:defRPr sz="42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260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2971800" y="4267200"/>
            <a:ext cx="60198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3400"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41D530E-700C-40DD-B79B-33BF7602D232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57200"/>
            <a:ext cx="2057400" cy="5715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57200"/>
            <a:ext cx="6019800" cy="57150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BA0C5D6-6963-4A3A-9D03-E1CF444CC2F4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CC7E3FB4-AEDC-4A9D-8F65-5B7DCA929E89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3D22922-6321-4069-915F-8D022FBA8C8A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3BDCDD5-1430-44BD-9E86-8EC1FD14FE17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6CBBE5F-323B-4DDA-9AC6-BC50B447F85A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15C7442-024D-4B5D-894B-D27A0B6A2629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8E6C8E6E-8419-4D4E-A573-C1BFEB8FE268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CD36A8E2-69A6-4CBA-A76F-A7C504D34838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E453DDE-759E-4712-B1F5-2CD9DEFACEE1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/>
            </a:lvl1pPr>
          </a:lstStyle>
          <a:p>
            <a:endParaRPr lang="en-US" dirty="0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 Black" pitchFamily="34" charset="0"/>
              </a:defRPr>
            </a:lvl1pPr>
          </a:lstStyle>
          <a:p>
            <a:fld id="{7CBA637F-F2F0-49A1-9C23-336D091BF6AC}" type="slidenum">
              <a:rPr lang="en-US"/>
              <a:pPr/>
              <a:t>‹#›</a:t>
            </a:fld>
            <a:endParaRPr lang="en-US" dirty="0"/>
          </a:p>
        </p:txBody>
      </p:sp>
      <p:grpSp>
        <p:nvGrpSpPr>
          <p:cNvPr id="9220" name="Group 4"/>
          <p:cNvGrpSpPr>
            <a:grpSpLocks/>
          </p:cNvGrpSpPr>
          <p:nvPr/>
        </p:nvGrpSpPr>
        <p:grpSpPr bwMode="auto">
          <a:xfrm>
            <a:off x="0" y="0"/>
            <a:ext cx="9144000" cy="546100"/>
            <a:chOff x="0" y="0"/>
            <a:chExt cx="5760" cy="344"/>
          </a:xfrm>
        </p:grpSpPr>
        <p:sp>
          <p:nvSpPr>
            <p:cNvPr id="9221" name="Rectangle 5"/>
            <p:cNvSpPr>
              <a:spLocks noChangeArrowheads="1"/>
            </p:cNvSpPr>
            <p:nvPr/>
          </p:nvSpPr>
          <p:spPr bwMode="auto">
            <a:xfrm>
              <a:off x="0" y="0"/>
              <a:ext cx="180" cy="336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/>
              <a:endParaRPr lang="en-US" sz="2400" dirty="0">
                <a:latin typeface="Times New Roman" charset="0"/>
              </a:endParaRPr>
            </a:p>
          </p:txBody>
        </p:sp>
        <p:sp>
          <p:nvSpPr>
            <p:cNvPr id="9222" name="Rectangle 6"/>
            <p:cNvSpPr>
              <a:spLocks noChangeArrowheads="1"/>
            </p:cNvSpPr>
            <p:nvPr/>
          </p:nvSpPr>
          <p:spPr bwMode="auto">
            <a:xfrm>
              <a:off x="260" y="85"/>
              <a:ext cx="5500" cy="173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endParaRPr lang="en-US" sz="2400" dirty="0">
                <a:latin typeface="Times New Roman" charset="0"/>
              </a:endParaRPr>
            </a:p>
          </p:txBody>
        </p:sp>
        <p:sp>
          <p:nvSpPr>
            <p:cNvPr id="9223" name="Rectangle 7"/>
            <p:cNvSpPr>
              <a:spLocks noChangeArrowheads="1"/>
            </p:cNvSpPr>
            <p:nvPr/>
          </p:nvSpPr>
          <p:spPr bwMode="auto">
            <a:xfrm>
              <a:off x="258" y="85"/>
              <a:ext cx="87" cy="89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endParaRPr lang="en-US" sz="1800" dirty="0">
                <a:solidFill>
                  <a:schemeClr val="hlink"/>
                </a:solidFill>
              </a:endParaRPr>
            </a:p>
          </p:txBody>
        </p:sp>
        <p:sp>
          <p:nvSpPr>
            <p:cNvPr id="9224" name="Rectangle 8"/>
            <p:cNvSpPr>
              <a:spLocks noChangeArrowheads="1"/>
            </p:cNvSpPr>
            <p:nvPr/>
          </p:nvSpPr>
          <p:spPr bwMode="auto">
            <a:xfrm>
              <a:off x="345" y="0"/>
              <a:ext cx="88" cy="87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endParaRPr lang="en-US" sz="1800" dirty="0">
                <a:solidFill>
                  <a:schemeClr val="hlink"/>
                </a:solidFill>
              </a:endParaRPr>
            </a:p>
          </p:txBody>
        </p:sp>
        <p:sp>
          <p:nvSpPr>
            <p:cNvPr id="9225" name="Rectangle 9"/>
            <p:cNvSpPr>
              <a:spLocks noChangeArrowheads="1"/>
            </p:cNvSpPr>
            <p:nvPr/>
          </p:nvSpPr>
          <p:spPr bwMode="auto">
            <a:xfrm>
              <a:off x="345" y="85"/>
              <a:ext cx="88" cy="89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endParaRPr lang="en-US" sz="1800" dirty="0">
                <a:solidFill>
                  <a:schemeClr val="accent2"/>
                </a:solidFill>
              </a:endParaRPr>
            </a:p>
          </p:txBody>
        </p:sp>
        <p:sp>
          <p:nvSpPr>
            <p:cNvPr id="9226" name="Rectangle 10"/>
            <p:cNvSpPr>
              <a:spLocks noChangeArrowheads="1"/>
            </p:cNvSpPr>
            <p:nvPr/>
          </p:nvSpPr>
          <p:spPr bwMode="auto">
            <a:xfrm>
              <a:off x="173" y="173"/>
              <a:ext cx="86" cy="87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endParaRPr lang="en-US" sz="1800" dirty="0">
                <a:solidFill>
                  <a:schemeClr val="hlink"/>
                </a:solidFill>
              </a:endParaRPr>
            </a:p>
          </p:txBody>
        </p:sp>
        <p:sp>
          <p:nvSpPr>
            <p:cNvPr id="9227" name="Rectangle 11"/>
            <p:cNvSpPr>
              <a:spLocks noChangeArrowheads="1"/>
            </p:cNvSpPr>
            <p:nvPr/>
          </p:nvSpPr>
          <p:spPr bwMode="auto">
            <a:xfrm>
              <a:off x="83" y="86"/>
              <a:ext cx="89" cy="87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endParaRPr lang="en-US" sz="2400" dirty="0">
                <a:latin typeface="Times New Roman" charset="0"/>
              </a:endParaRPr>
            </a:p>
          </p:txBody>
        </p:sp>
        <p:sp>
          <p:nvSpPr>
            <p:cNvPr id="9228" name="Rectangle 12"/>
            <p:cNvSpPr>
              <a:spLocks noChangeArrowheads="1"/>
            </p:cNvSpPr>
            <p:nvPr/>
          </p:nvSpPr>
          <p:spPr bwMode="auto">
            <a:xfrm>
              <a:off x="258" y="171"/>
              <a:ext cx="87" cy="87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endParaRPr lang="en-US" sz="1800" dirty="0">
                <a:solidFill>
                  <a:schemeClr val="accent2"/>
                </a:solidFill>
              </a:endParaRPr>
            </a:p>
          </p:txBody>
        </p:sp>
        <p:sp>
          <p:nvSpPr>
            <p:cNvPr id="9229" name="Rectangle 13"/>
            <p:cNvSpPr>
              <a:spLocks noChangeArrowheads="1"/>
            </p:cNvSpPr>
            <p:nvPr/>
          </p:nvSpPr>
          <p:spPr bwMode="auto">
            <a:xfrm>
              <a:off x="173" y="258"/>
              <a:ext cx="86" cy="86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endParaRPr lang="en-US" sz="1800" dirty="0">
                <a:solidFill>
                  <a:schemeClr val="accent2"/>
                </a:solidFill>
              </a:endParaRPr>
            </a:p>
          </p:txBody>
        </p:sp>
      </p:grpSp>
      <p:sp>
        <p:nvSpPr>
          <p:cNvPr id="9230" name="Rectangle 1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57200"/>
            <a:ext cx="6934200" cy="91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9231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9232" name="Rectangle 1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75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¨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¨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Appeal to the Technical Advisory Committee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sz="2400" dirty="0" smtClean="0"/>
              <a:t>NPRRs 351 and NPRR 378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2971800" y="4267200"/>
            <a:ext cx="6019800" cy="2442882"/>
          </a:xfrm>
        </p:spPr>
        <p:txBody>
          <a:bodyPr/>
          <a:lstStyle/>
          <a:p>
            <a:r>
              <a:rPr lang="en-US" sz="2800" dirty="0" smtClean="0"/>
              <a:t>Chaparral Steel, Nucor Steel, and CMC Steel </a:t>
            </a:r>
          </a:p>
          <a:p>
            <a:endParaRPr lang="en-US" sz="1600" dirty="0" smtClean="0"/>
          </a:p>
          <a:p>
            <a:r>
              <a:rPr lang="en-US" sz="1600" dirty="0" smtClean="0"/>
              <a:t>Floyd J. Trefny</a:t>
            </a:r>
          </a:p>
          <a:p>
            <a:r>
              <a:rPr lang="en-US" sz="1600" dirty="0" smtClean="0"/>
              <a:t>August 4, 2011</a:t>
            </a:r>
          </a:p>
          <a:p>
            <a:endParaRPr lang="en-US" sz="1600" dirty="0" smtClean="0"/>
          </a:p>
          <a:p>
            <a:endParaRPr lang="en-US" sz="1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Topics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NPRR 351 Review</a:t>
            </a:r>
          </a:p>
          <a:p>
            <a:r>
              <a:rPr lang="en-US" dirty="0" smtClean="0"/>
              <a:t>NPRR 378 Review</a:t>
            </a:r>
          </a:p>
          <a:p>
            <a:r>
              <a:rPr lang="en-US" dirty="0" smtClean="0"/>
              <a:t>NPRR History</a:t>
            </a:r>
          </a:p>
          <a:p>
            <a:r>
              <a:rPr lang="en-US" dirty="0" smtClean="0"/>
              <a:t>Summary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NPRR 351 Review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029200"/>
          </a:xfrm>
        </p:spPr>
        <p:txBody>
          <a:bodyPr/>
          <a:lstStyle/>
          <a:p>
            <a:pPr>
              <a:spcBef>
                <a:spcPts val="600"/>
              </a:spcBef>
              <a:defRPr/>
            </a:pPr>
            <a:r>
              <a:rPr lang="en-US" sz="1900" dirty="0" smtClean="0"/>
              <a:t>In the existing SCED, the software uses the total amount of current generation needed in Real Time to dispatch generation base points</a:t>
            </a:r>
          </a:p>
          <a:p>
            <a:pPr>
              <a:spcBef>
                <a:spcPts val="600"/>
              </a:spcBef>
              <a:defRPr/>
            </a:pPr>
            <a:r>
              <a:rPr lang="en-US" sz="1900" dirty="0" smtClean="0"/>
              <a:t>To calculate projected prices, execute the same SCED algorithm, but instead of current generation needed, use a forecast of the total generation for 15 minutes from now</a:t>
            </a:r>
          </a:p>
          <a:p>
            <a:pPr lvl="1">
              <a:spcBef>
                <a:spcPts val="600"/>
              </a:spcBef>
              <a:defRPr/>
            </a:pPr>
            <a:r>
              <a:rPr lang="en-US" sz="1500" dirty="0" smtClean="0"/>
              <a:t>Forecast generation could be higher or lower than the current requirement</a:t>
            </a:r>
          </a:p>
          <a:p>
            <a:pPr>
              <a:spcBef>
                <a:spcPts val="600"/>
              </a:spcBef>
              <a:defRPr/>
            </a:pPr>
            <a:r>
              <a:rPr lang="en-US" sz="1900" dirty="0" smtClean="0"/>
              <a:t>Use same energy offer curves, Resource limits and status that were available to SCED for the actual dispatch </a:t>
            </a:r>
          </a:p>
          <a:p>
            <a:pPr lvl="1">
              <a:spcBef>
                <a:spcPts val="600"/>
              </a:spcBef>
              <a:defRPr/>
            </a:pPr>
            <a:r>
              <a:rPr lang="en-US" sz="1500" dirty="0" smtClean="0"/>
              <a:t>For the projected prices, adjust HDL and LDL calculations to ramp over 15 minutes instead of 5 minutes as is done for RT</a:t>
            </a:r>
          </a:p>
          <a:p>
            <a:pPr>
              <a:spcBef>
                <a:spcPts val="600"/>
              </a:spcBef>
              <a:defRPr/>
            </a:pPr>
            <a:r>
              <a:rPr lang="en-US" sz="1900" dirty="0" smtClean="0"/>
              <a:t>Assume that the same transmission constraints that are active in real time SCED are also active in the forecast</a:t>
            </a:r>
          </a:p>
          <a:p>
            <a:pPr>
              <a:spcBef>
                <a:spcPts val="0"/>
              </a:spcBef>
              <a:defRPr/>
            </a:pPr>
            <a:r>
              <a:rPr lang="en-US" sz="1900" dirty="0" smtClean="0"/>
              <a:t>Post, the </a:t>
            </a:r>
            <a:r>
              <a:rPr lang="en-US" sz="1900" u="sng" dirty="0" smtClean="0"/>
              <a:t>projected LMP’s </a:t>
            </a:r>
            <a:r>
              <a:rPr lang="en-US" sz="1900" dirty="0" smtClean="0"/>
              <a:t>generated for:</a:t>
            </a:r>
          </a:p>
          <a:p>
            <a:pPr marL="739775" lvl="1" indent="-282575">
              <a:spcBef>
                <a:spcPts val="0"/>
              </a:spcBef>
              <a:defRPr/>
            </a:pPr>
            <a:r>
              <a:rPr lang="en-US" sz="1900" dirty="0" smtClean="0"/>
              <a:t>Resource Nodes</a:t>
            </a:r>
          </a:p>
          <a:p>
            <a:pPr marL="739775" lvl="1" indent="-282575">
              <a:spcBef>
                <a:spcPts val="0"/>
              </a:spcBef>
              <a:defRPr/>
            </a:pPr>
            <a:r>
              <a:rPr lang="en-US" sz="1900" dirty="0" smtClean="0"/>
              <a:t>Hubs</a:t>
            </a:r>
          </a:p>
          <a:p>
            <a:pPr marL="739775" lvl="1" indent="-282575">
              <a:spcBef>
                <a:spcPts val="0"/>
              </a:spcBef>
              <a:defRPr/>
            </a:pPr>
            <a:r>
              <a:rPr lang="en-US" sz="1900" dirty="0" smtClean="0"/>
              <a:t>Load Zones (LMPZ)</a:t>
            </a:r>
          </a:p>
          <a:p>
            <a:pPr marL="339725" indent="-282575">
              <a:spcBef>
                <a:spcPts val="0"/>
              </a:spcBef>
              <a:defRPr/>
            </a:pPr>
            <a:r>
              <a:rPr lang="en-US" sz="1900" dirty="0" smtClean="0"/>
              <a:t>Projected prices posted every 5 minutes for 15 minutes ahead</a:t>
            </a:r>
          </a:p>
        </p:txBody>
      </p:sp>
      <p:grpSp>
        <p:nvGrpSpPr>
          <p:cNvPr id="2" name="Group 508"/>
          <p:cNvGrpSpPr>
            <a:grpSpLocks/>
          </p:cNvGrpSpPr>
          <p:nvPr/>
        </p:nvGrpSpPr>
        <p:grpSpPr bwMode="auto">
          <a:xfrm>
            <a:off x="6705600" y="4724400"/>
            <a:ext cx="2209800" cy="1954212"/>
            <a:chOff x="5791200" y="5029200"/>
            <a:chExt cx="2209800" cy="1801813"/>
          </a:xfrm>
        </p:grpSpPr>
        <p:sp>
          <p:nvSpPr>
            <p:cNvPr id="12293" name="Freeform 2"/>
            <p:cNvSpPr>
              <a:spLocks/>
            </p:cNvSpPr>
            <p:nvPr/>
          </p:nvSpPr>
          <p:spPr bwMode="auto">
            <a:xfrm>
              <a:off x="5791200" y="5029200"/>
              <a:ext cx="2209800" cy="1801813"/>
            </a:xfrm>
            <a:custGeom>
              <a:avLst/>
              <a:gdLst>
                <a:gd name="T0" fmla="*/ 2147483647 w 8405"/>
                <a:gd name="T1" fmla="*/ 2147483647 h 8166"/>
                <a:gd name="T2" fmla="*/ 2147483647 w 8405"/>
                <a:gd name="T3" fmla="*/ 2147483647 h 8166"/>
                <a:gd name="T4" fmla="*/ 2147483647 w 8405"/>
                <a:gd name="T5" fmla="*/ 2147483647 h 8166"/>
                <a:gd name="T6" fmla="*/ 2147483647 w 8405"/>
                <a:gd name="T7" fmla="*/ 2147483647 h 8166"/>
                <a:gd name="T8" fmla="*/ 2147483647 w 8405"/>
                <a:gd name="T9" fmla="*/ 2147483647 h 8166"/>
                <a:gd name="T10" fmla="*/ 2147483647 w 8405"/>
                <a:gd name="T11" fmla="*/ 2147483647 h 8166"/>
                <a:gd name="T12" fmla="*/ 2147483647 w 8405"/>
                <a:gd name="T13" fmla="*/ 2147483647 h 8166"/>
                <a:gd name="T14" fmla="*/ 2147483647 w 8405"/>
                <a:gd name="T15" fmla="*/ 2147483647 h 8166"/>
                <a:gd name="T16" fmla="*/ 2147483647 w 8405"/>
                <a:gd name="T17" fmla="*/ 2147483647 h 8166"/>
                <a:gd name="T18" fmla="*/ 2147483647 w 8405"/>
                <a:gd name="T19" fmla="*/ 2147483647 h 8166"/>
                <a:gd name="T20" fmla="*/ 2147483647 w 8405"/>
                <a:gd name="T21" fmla="*/ 2147483647 h 8166"/>
                <a:gd name="T22" fmla="*/ 2147483647 w 8405"/>
                <a:gd name="T23" fmla="*/ 2147483647 h 8166"/>
                <a:gd name="T24" fmla="*/ 2147483647 w 8405"/>
                <a:gd name="T25" fmla="*/ 2147483647 h 8166"/>
                <a:gd name="T26" fmla="*/ 2147483647 w 8405"/>
                <a:gd name="T27" fmla="*/ 2147483647 h 8166"/>
                <a:gd name="T28" fmla="*/ 2147483647 w 8405"/>
                <a:gd name="T29" fmla="*/ 2147483647 h 8166"/>
                <a:gd name="T30" fmla="*/ 2147483647 w 8405"/>
                <a:gd name="T31" fmla="*/ 2147483647 h 8166"/>
                <a:gd name="T32" fmla="*/ 2147483647 w 8405"/>
                <a:gd name="T33" fmla="*/ 2147483647 h 8166"/>
                <a:gd name="T34" fmla="*/ 2147483647 w 8405"/>
                <a:gd name="T35" fmla="*/ 2147483647 h 8166"/>
                <a:gd name="T36" fmla="*/ 2147483647 w 8405"/>
                <a:gd name="T37" fmla="*/ 2147483647 h 8166"/>
                <a:gd name="T38" fmla="*/ 2147483647 w 8405"/>
                <a:gd name="T39" fmla="*/ 2147483647 h 8166"/>
                <a:gd name="T40" fmla="*/ 2147483647 w 8405"/>
                <a:gd name="T41" fmla="*/ 2147483647 h 8166"/>
                <a:gd name="T42" fmla="*/ 2147483647 w 8405"/>
                <a:gd name="T43" fmla="*/ 2147483647 h 8166"/>
                <a:gd name="T44" fmla="*/ 2147483647 w 8405"/>
                <a:gd name="T45" fmla="*/ 2147483647 h 8166"/>
                <a:gd name="T46" fmla="*/ 2147483647 w 8405"/>
                <a:gd name="T47" fmla="*/ 2147483647 h 8166"/>
                <a:gd name="T48" fmla="*/ 2147483647 w 8405"/>
                <a:gd name="T49" fmla="*/ 2147483647 h 8166"/>
                <a:gd name="T50" fmla="*/ 2147483647 w 8405"/>
                <a:gd name="T51" fmla="*/ 2147483647 h 8166"/>
                <a:gd name="T52" fmla="*/ 2147483647 w 8405"/>
                <a:gd name="T53" fmla="*/ 2147483647 h 8166"/>
                <a:gd name="T54" fmla="*/ 2147483647 w 8405"/>
                <a:gd name="T55" fmla="*/ 2147483647 h 8166"/>
                <a:gd name="T56" fmla="*/ 2147483647 w 8405"/>
                <a:gd name="T57" fmla="*/ 2147483647 h 8166"/>
                <a:gd name="T58" fmla="*/ 2147483647 w 8405"/>
                <a:gd name="T59" fmla="*/ 2147483647 h 8166"/>
                <a:gd name="T60" fmla="*/ 2147483647 w 8405"/>
                <a:gd name="T61" fmla="*/ 2147483647 h 8166"/>
                <a:gd name="T62" fmla="*/ 2147483647 w 8405"/>
                <a:gd name="T63" fmla="*/ 2147483647 h 8166"/>
                <a:gd name="T64" fmla="*/ 2147483647 w 8405"/>
                <a:gd name="T65" fmla="*/ 2147483647 h 8166"/>
                <a:gd name="T66" fmla="*/ 2147483647 w 8405"/>
                <a:gd name="T67" fmla="*/ 2147483647 h 8166"/>
                <a:gd name="T68" fmla="*/ 2147483647 w 8405"/>
                <a:gd name="T69" fmla="*/ 2147483647 h 8166"/>
                <a:gd name="T70" fmla="*/ 2147483647 w 8405"/>
                <a:gd name="T71" fmla="*/ 2147483647 h 8166"/>
                <a:gd name="T72" fmla="*/ 2147483647 w 8405"/>
                <a:gd name="T73" fmla="*/ 2147483647 h 8166"/>
                <a:gd name="T74" fmla="*/ 2147483647 w 8405"/>
                <a:gd name="T75" fmla="*/ 2147483647 h 8166"/>
                <a:gd name="T76" fmla="*/ 2147483647 w 8405"/>
                <a:gd name="T77" fmla="*/ 2147483647 h 8166"/>
                <a:gd name="T78" fmla="*/ 2147483647 w 8405"/>
                <a:gd name="T79" fmla="*/ 2147483647 h 8166"/>
                <a:gd name="T80" fmla="*/ 2147483647 w 8405"/>
                <a:gd name="T81" fmla="*/ 2147483647 h 8166"/>
                <a:gd name="T82" fmla="*/ 2147483647 w 8405"/>
                <a:gd name="T83" fmla="*/ 2147483647 h 8166"/>
                <a:gd name="T84" fmla="*/ 2147483647 w 8405"/>
                <a:gd name="T85" fmla="*/ 2147483647 h 8166"/>
                <a:gd name="T86" fmla="*/ 2147483647 w 8405"/>
                <a:gd name="T87" fmla="*/ 2147483647 h 8166"/>
                <a:gd name="T88" fmla="*/ 2147483647 w 8405"/>
                <a:gd name="T89" fmla="*/ 2147483647 h 8166"/>
                <a:gd name="T90" fmla="*/ 2147483647 w 8405"/>
                <a:gd name="T91" fmla="*/ 2147483647 h 8166"/>
                <a:gd name="T92" fmla="*/ 2147483647 w 8405"/>
                <a:gd name="T93" fmla="*/ 2147483647 h 8166"/>
                <a:gd name="T94" fmla="*/ 2147483647 w 8405"/>
                <a:gd name="T95" fmla="*/ 2147483647 h 8166"/>
                <a:gd name="T96" fmla="*/ 2147483647 w 8405"/>
                <a:gd name="T97" fmla="*/ 2147483647 h 8166"/>
                <a:gd name="T98" fmla="*/ 2147483647 w 8405"/>
                <a:gd name="T99" fmla="*/ 2147483647 h 8166"/>
                <a:gd name="T100" fmla="*/ 2147483647 w 8405"/>
                <a:gd name="T101" fmla="*/ 2147483647 h 8166"/>
                <a:gd name="T102" fmla="*/ 2147483647 w 8405"/>
                <a:gd name="T103" fmla="*/ 2147483647 h 8166"/>
                <a:gd name="T104" fmla="*/ 2147483647 w 8405"/>
                <a:gd name="T105" fmla="*/ 2147483647 h 8166"/>
                <a:gd name="T106" fmla="*/ 2147483647 w 8405"/>
                <a:gd name="T107" fmla="*/ 2147483647 h 8166"/>
                <a:gd name="T108" fmla="*/ 2147483647 w 8405"/>
                <a:gd name="T109" fmla="*/ 2147483647 h 8166"/>
                <a:gd name="T110" fmla="*/ 2147483647 w 8405"/>
                <a:gd name="T111" fmla="*/ 2147483647 h 8166"/>
                <a:gd name="T112" fmla="*/ 2147483647 w 8405"/>
                <a:gd name="T113" fmla="*/ 2147483647 h 8166"/>
                <a:gd name="T114" fmla="*/ 2147483647 w 8405"/>
                <a:gd name="T115" fmla="*/ 2147483647 h 8166"/>
                <a:gd name="T116" fmla="*/ 2147483647 w 8405"/>
                <a:gd name="T117" fmla="*/ 2147483647 h 8166"/>
                <a:gd name="T118" fmla="*/ 2147483647 w 8405"/>
                <a:gd name="T119" fmla="*/ 2147483647 h 8166"/>
                <a:gd name="T120" fmla="*/ 2147483647 w 8405"/>
                <a:gd name="T121" fmla="*/ 2147483647 h 816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w 8405"/>
                <a:gd name="T184" fmla="*/ 0 h 8166"/>
                <a:gd name="T185" fmla="*/ 8405 w 8405"/>
                <a:gd name="T186" fmla="*/ 8166 h 8166"/>
              </a:gdLst>
              <a:ahLst/>
              <a:cxnLst>
                <a:cxn ang="T122">
                  <a:pos x="T0" y="T1"/>
                </a:cxn>
                <a:cxn ang="T123">
                  <a:pos x="T2" y="T3"/>
                </a:cxn>
                <a:cxn ang="T124">
                  <a:pos x="T4" y="T5"/>
                </a:cxn>
                <a:cxn ang="T125">
                  <a:pos x="T6" y="T7"/>
                </a:cxn>
                <a:cxn ang="T126">
                  <a:pos x="T8" y="T9"/>
                </a:cxn>
                <a:cxn ang="T127">
                  <a:pos x="T10" y="T11"/>
                </a:cxn>
                <a:cxn ang="T128">
                  <a:pos x="T12" y="T13"/>
                </a:cxn>
                <a:cxn ang="T129">
                  <a:pos x="T14" y="T15"/>
                </a:cxn>
                <a:cxn ang="T130">
                  <a:pos x="T16" y="T17"/>
                </a:cxn>
                <a:cxn ang="T131">
                  <a:pos x="T18" y="T19"/>
                </a:cxn>
                <a:cxn ang="T132">
                  <a:pos x="T20" y="T21"/>
                </a:cxn>
                <a:cxn ang="T133">
                  <a:pos x="T22" y="T23"/>
                </a:cxn>
                <a:cxn ang="T134">
                  <a:pos x="T24" y="T25"/>
                </a:cxn>
                <a:cxn ang="T135">
                  <a:pos x="T26" y="T27"/>
                </a:cxn>
                <a:cxn ang="T136">
                  <a:pos x="T28" y="T29"/>
                </a:cxn>
                <a:cxn ang="T137">
                  <a:pos x="T30" y="T31"/>
                </a:cxn>
                <a:cxn ang="T138">
                  <a:pos x="T32" y="T33"/>
                </a:cxn>
                <a:cxn ang="T139">
                  <a:pos x="T34" y="T35"/>
                </a:cxn>
                <a:cxn ang="T140">
                  <a:pos x="T36" y="T37"/>
                </a:cxn>
                <a:cxn ang="T141">
                  <a:pos x="T38" y="T39"/>
                </a:cxn>
                <a:cxn ang="T142">
                  <a:pos x="T40" y="T41"/>
                </a:cxn>
                <a:cxn ang="T143">
                  <a:pos x="T42" y="T43"/>
                </a:cxn>
                <a:cxn ang="T144">
                  <a:pos x="T44" y="T45"/>
                </a:cxn>
                <a:cxn ang="T145">
                  <a:pos x="T46" y="T47"/>
                </a:cxn>
                <a:cxn ang="T146">
                  <a:pos x="T48" y="T49"/>
                </a:cxn>
                <a:cxn ang="T147">
                  <a:pos x="T50" y="T51"/>
                </a:cxn>
                <a:cxn ang="T148">
                  <a:pos x="T52" y="T53"/>
                </a:cxn>
                <a:cxn ang="T149">
                  <a:pos x="T54" y="T55"/>
                </a:cxn>
                <a:cxn ang="T150">
                  <a:pos x="T56" y="T57"/>
                </a:cxn>
                <a:cxn ang="T151">
                  <a:pos x="T58" y="T59"/>
                </a:cxn>
                <a:cxn ang="T152">
                  <a:pos x="T60" y="T61"/>
                </a:cxn>
                <a:cxn ang="T153">
                  <a:pos x="T62" y="T63"/>
                </a:cxn>
                <a:cxn ang="T154">
                  <a:pos x="T64" y="T65"/>
                </a:cxn>
                <a:cxn ang="T155">
                  <a:pos x="T66" y="T67"/>
                </a:cxn>
                <a:cxn ang="T156">
                  <a:pos x="T68" y="T69"/>
                </a:cxn>
                <a:cxn ang="T157">
                  <a:pos x="T70" y="T71"/>
                </a:cxn>
                <a:cxn ang="T158">
                  <a:pos x="T72" y="T73"/>
                </a:cxn>
                <a:cxn ang="T159">
                  <a:pos x="T74" y="T75"/>
                </a:cxn>
                <a:cxn ang="T160">
                  <a:pos x="T76" y="T77"/>
                </a:cxn>
                <a:cxn ang="T161">
                  <a:pos x="T78" y="T79"/>
                </a:cxn>
                <a:cxn ang="T162">
                  <a:pos x="T80" y="T81"/>
                </a:cxn>
                <a:cxn ang="T163">
                  <a:pos x="T82" y="T83"/>
                </a:cxn>
                <a:cxn ang="T164">
                  <a:pos x="T84" y="T85"/>
                </a:cxn>
                <a:cxn ang="T165">
                  <a:pos x="T86" y="T87"/>
                </a:cxn>
                <a:cxn ang="T166">
                  <a:pos x="T88" y="T89"/>
                </a:cxn>
                <a:cxn ang="T167">
                  <a:pos x="T90" y="T91"/>
                </a:cxn>
                <a:cxn ang="T168">
                  <a:pos x="T92" y="T93"/>
                </a:cxn>
                <a:cxn ang="T169">
                  <a:pos x="T94" y="T95"/>
                </a:cxn>
                <a:cxn ang="T170">
                  <a:pos x="T96" y="T97"/>
                </a:cxn>
                <a:cxn ang="T171">
                  <a:pos x="T98" y="T99"/>
                </a:cxn>
                <a:cxn ang="T172">
                  <a:pos x="T100" y="T101"/>
                </a:cxn>
                <a:cxn ang="T173">
                  <a:pos x="T102" y="T103"/>
                </a:cxn>
                <a:cxn ang="T174">
                  <a:pos x="T104" y="T105"/>
                </a:cxn>
                <a:cxn ang="T175">
                  <a:pos x="T106" y="T107"/>
                </a:cxn>
                <a:cxn ang="T176">
                  <a:pos x="T108" y="T109"/>
                </a:cxn>
                <a:cxn ang="T177">
                  <a:pos x="T110" y="T111"/>
                </a:cxn>
                <a:cxn ang="T178">
                  <a:pos x="T112" y="T113"/>
                </a:cxn>
                <a:cxn ang="T179">
                  <a:pos x="T114" y="T115"/>
                </a:cxn>
                <a:cxn ang="T180">
                  <a:pos x="T116" y="T117"/>
                </a:cxn>
                <a:cxn ang="T181">
                  <a:pos x="T118" y="T119"/>
                </a:cxn>
                <a:cxn ang="T182">
                  <a:pos x="T120" y="T121"/>
                </a:cxn>
              </a:cxnLst>
              <a:rect l="T183" t="T184" r="T185" b="T186"/>
              <a:pathLst>
                <a:path w="8405" h="8166">
                  <a:moveTo>
                    <a:pt x="20" y="3348"/>
                  </a:moveTo>
                  <a:lnTo>
                    <a:pt x="17" y="3351"/>
                  </a:lnTo>
                  <a:lnTo>
                    <a:pt x="7" y="3354"/>
                  </a:lnTo>
                  <a:lnTo>
                    <a:pt x="5" y="3366"/>
                  </a:lnTo>
                  <a:lnTo>
                    <a:pt x="20" y="3371"/>
                  </a:lnTo>
                  <a:lnTo>
                    <a:pt x="16" y="3393"/>
                  </a:lnTo>
                  <a:lnTo>
                    <a:pt x="15" y="3412"/>
                  </a:lnTo>
                  <a:lnTo>
                    <a:pt x="0" y="3423"/>
                  </a:lnTo>
                  <a:lnTo>
                    <a:pt x="6" y="3439"/>
                  </a:lnTo>
                  <a:lnTo>
                    <a:pt x="9" y="3454"/>
                  </a:lnTo>
                  <a:lnTo>
                    <a:pt x="27" y="3479"/>
                  </a:lnTo>
                  <a:lnTo>
                    <a:pt x="47" y="3496"/>
                  </a:lnTo>
                  <a:lnTo>
                    <a:pt x="64" y="3497"/>
                  </a:lnTo>
                  <a:lnTo>
                    <a:pt x="89" y="3542"/>
                  </a:lnTo>
                  <a:lnTo>
                    <a:pt x="107" y="3540"/>
                  </a:lnTo>
                  <a:lnTo>
                    <a:pt x="117" y="3532"/>
                  </a:lnTo>
                  <a:lnTo>
                    <a:pt x="166" y="3561"/>
                  </a:lnTo>
                  <a:lnTo>
                    <a:pt x="186" y="3594"/>
                  </a:lnTo>
                  <a:lnTo>
                    <a:pt x="224" y="3694"/>
                  </a:lnTo>
                  <a:lnTo>
                    <a:pt x="240" y="3709"/>
                  </a:lnTo>
                  <a:lnTo>
                    <a:pt x="251" y="3742"/>
                  </a:lnTo>
                  <a:lnTo>
                    <a:pt x="261" y="3763"/>
                  </a:lnTo>
                  <a:lnTo>
                    <a:pt x="299" y="3795"/>
                  </a:lnTo>
                  <a:lnTo>
                    <a:pt x="333" y="3811"/>
                  </a:lnTo>
                  <a:lnTo>
                    <a:pt x="340" y="3828"/>
                  </a:lnTo>
                  <a:lnTo>
                    <a:pt x="385" y="3833"/>
                  </a:lnTo>
                  <a:lnTo>
                    <a:pt x="423" y="3860"/>
                  </a:lnTo>
                  <a:lnTo>
                    <a:pt x="434" y="3892"/>
                  </a:lnTo>
                  <a:lnTo>
                    <a:pt x="451" y="3905"/>
                  </a:lnTo>
                  <a:lnTo>
                    <a:pt x="480" y="3927"/>
                  </a:lnTo>
                  <a:lnTo>
                    <a:pt x="511" y="3973"/>
                  </a:lnTo>
                  <a:lnTo>
                    <a:pt x="522" y="3995"/>
                  </a:lnTo>
                  <a:lnTo>
                    <a:pt x="537" y="4014"/>
                  </a:lnTo>
                  <a:lnTo>
                    <a:pt x="559" y="4024"/>
                  </a:lnTo>
                  <a:lnTo>
                    <a:pt x="572" y="4047"/>
                  </a:lnTo>
                  <a:lnTo>
                    <a:pt x="602" y="4053"/>
                  </a:lnTo>
                  <a:lnTo>
                    <a:pt x="625" y="4076"/>
                  </a:lnTo>
                  <a:lnTo>
                    <a:pt x="640" y="4090"/>
                  </a:lnTo>
                  <a:lnTo>
                    <a:pt x="657" y="4132"/>
                  </a:lnTo>
                  <a:lnTo>
                    <a:pt x="672" y="4161"/>
                  </a:lnTo>
                  <a:lnTo>
                    <a:pt x="702" y="4187"/>
                  </a:lnTo>
                  <a:lnTo>
                    <a:pt x="717" y="4209"/>
                  </a:lnTo>
                  <a:lnTo>
                    <a:pt x="757" y="4244"/>
                  </a:lnTo>
                  <a:lnTo>
                    <a:pt x="769" y="4271"/>
                  </a:lnTo>
                  <a:lnTo>
                    <a:pt x="797" y="4287"/>
                  </a:lnTo>
                  <a:lnTo>
                    <a:pt x="809" y="4304"/>
                  </a:lnTo>
                  <a:lnTo>
                    <a:pt x="847" y="4307"/>
                  </a:lnTo>
                  <a:lnTo>
                    <a:pt x="888" y="4322"/>
                  </a:lnTo>
                  <a:lnTo>
                    <a:pt x="918" y="4353"/>
                  </a:lnTo>
                  <a:lnTo>
                    <a:pt x="949" y="4365"/>
                  </a:lnTo>
                  <a:lnTo>
                    <a:pt x="973" y="4407"/>
                  </a:lnTo>
                  <a:lnTo>
                    <a:pt x="1008" y="4417"/>
                  </a:lnTo>
                  <a:lnTo>
                    <a:pt x="1028" y="4437"/>
                  </a:lnTo>
                  <a:lnTo>
                    <a:pt x="1028" y="4459"/>
                  </a:lnTo>
                  <a:lnTo>
                    <a:pt x="1068" y="4479"/>
                  </a:lnTo>
                  <a:lnTo>
                    <a:pt x="1091" y="4523"/>
                  </a:lnTo>
                  <a:lnTo>
                    <a:pt x="1094" y="4567"/>
                  </a:lnTo>
                  <a:lnTo>
                    <a:pt x="1100" y="4610"/>
                  </a:lnTo>
                  <a:lnTo>
                    <a:pt x="1103" y="4643"/>
                  </a:lnTo>
                  <a:lnTo>
                    <a:pt x="1127" y="4656"/>
                  </a:lnTo>
                  <a:lnTo>
                    <a:pt x="1123" y="4678"/>
                  </a:lnTo>
                  <a:lnTo>
                    <a:pt x="1164" y="4718"/>
                  </a:lnTo>
                  <a:lnTo>
                    <a:pt x="1162" y="4731"/>
                  </a:lnTo>
                  <a:lnTo>
                    <a:pt x="1202" y="4802"/>
                  </a:lnTo>
                  <a:lnTo>
                    <a:pt x="1202" y="4857"/>
                  </a:lnTo>
                  <a:lnTo>
                    <a:pt x="1190" y="4909"/>
                  </a:lnTo>
                  <a:lnTo>
                    <a:pt x="1203" y="4993"/>
                  </a:lnTo>
                  <a:lnTo>
                    <a:pt x="1231" y="5061"/>
                  </a:lnTo>
                  <a:lnTo>
                    <a:pt x="1258" y="5115"/>
                  </a:lnTo>
                  <a:lnTo>
                    <a:pt x="1283" y="5165"/>
                  </a:lnTo>
                  <a:lnTo>
                    <a:pt x="1283" y="5205"/>
                  </a:lnTo>
                  <a:lnTo>
                    <a:pt x="1349" y="5255"/>
                  </a:lnTo>
                  <a:lnTo>
                    <a:pt x="1396" y="5302"/>
                  </a:lnTo>
                  <a:lnTo>
                    <a:pt x="1497" y="5357"/>
                  </a:lnTo>
                  <a:lnTo>
                    <a:pt x="1540" y="5422"/>
                  </a:lnTo>
                  <a:lnTo>
                    <a:pt x="1636" y="5502"/>
                  </a:lnTo>
                  <a:lnTo>
                    <a:pt x="1763" y="5535"/>
                  </a:lnTo>
                  <a:lnTo>
                    <a:pt x="1846" y="5607"/>
                  </a:lnTo>
                  <a:lnTo>
                    <a:pt x="1917" y="5615"/>
                  </a:lnTo>
                  <a:lnTo>
                    <a:pt x="2015" y="5713"/>
                  </a:lnTo>
                  <a:lnTo>
                    <a:pt x="2113" y="5757"/>
                  </a:lnTo>
                  <a:lnTo>
                    <a:pt x="2213" y="5757"/>
                  </a:lnTo>
                  <a:lnTo>
                    <a:pt x="2231" y="5687"/>
                  </a:lnTo>
                  <a:lnTo>
                    <a:pt x="2296" y="5607"/>
                  </a:lnTo>
                  <a:lnTo>
                    <a:pt x="2376" y="5572"/>
                  </a:lnTo>
                  <a:lnTo>
                    <a:pt x="2364" y="5474"/>
                  </a:lnTo>
                  <a:lnTo>
                    <a:pt x="2411" y="5437"/>
                  </a:lnTo>
                  <a:lnTo>
                    <a:pt x="2451" y="5289"/>
                  </a:lnTo>
                  <a:lnTo>
                    <a:pt x="2513" y="5177"/>
                  </a:lnTo>
                  <a:lnTo>
                    <a:pt x="2618" y="5153"/>
                  </a:lnTo>
                  <a:lnTo>
                    <a:pt x="2694" y="5162"/>
                  </a:lnTo>
                  <a:lnTo>
                    <a:pt x="2709" y="5097"/>
                  </a:lnTo>
                  <a:lnTo>
                    <a:pt x="2741" y="5082"/>
                  </a:lnTo>
                  <a:lnTo>
                    <a:pt x="2889" y="5153"/>
                  </a:lnTo>
                  <a:lnTo>
                    <a:pt x="2969" y="5144"/>
                  </a:lnTo>
                  <a:lnTo>
                    <a:pt x="3006" y="5158"/>
                  </a:lnTo>
                  <a:lnTo>
                    <a:pt x="3071" y="5153"/>
                  </a:lnTo>
                  <a:lnTo>
                    <a:pt x="3155" y="5183"/>
                  </a:lnTo>
                  <a:lnTo>
                    <a:pt x="3238" y="5177"/>
                  </a:lnTo>
                  <a:lnTo>
                    <a:pt x="3339" y="5191"/>
                  </a:lnTo>
                  <a:lnTo>
                    <a:pt x="3383" y="5274"/>
                  </a:lnTo>
                  <a:lnTo>
                    <a:pt x="3445" y="5325"/>
                  </a:lnTo>
                  <a:lnTo>
                    <a:pt x="3493" y="5387"/>
                  </a:lnTo>
                  <a:lnTo>
                    <a:pt x="3540" y="5409"/>
                  </a:lnTo>
                  <a:lnTo>
                    <a:pt x="3579" y="5437"/>
                  </a:lnTo>
                  <a:lnTo>
                    <a:pt x="3608" y="5492"/>
                  </a:lnTo>
                  <a:lnTo>
                    <a:pt x="3678" y="5545"/>
                  </a:lnTo>
                  <a:lnTo>
                    <a:pt x="3746" y="5596"/>
                  </a:lnTo>
                  <a:lnTo>
                    <a:pt x="3765" y="5658"/>
                  </a:lnTo>
                  <a:lnTo>
                    <a:pt x="3815" y="5702"/>
                  </a:lnTo>
                  <a:lnTo>
                    <a:pt x="3837" y="5785"/>
                  </a:lnTo>
                  <a:lnTo>
                    <a:pt x="3876" y="5886"/>
                  </a:lnTo>
                  <a:lnTo>
                    <a:pt x="3928" y="6006"/>
                  </a:lnTo>
                  <a:lnTo>
                    <a:pt x="3989" y="6100"/>
                  </a:lnTo>
                  <a:lnTo>
                    <a:pt x="4048" y="6238"/>
                  </a:lnTo>
                  <a:lnTo>
                    <a:pt x="4105" y="6365"/>
                  </a:lnTo>
                  <a:lnTo>
                    <a:pt x="4161" y="6405"/>
                  </a:lnTo>
                  <a:lnTo>
                    <a:pt x="4223" y="6446"/>
                  </a:lnTo>
                  <a:lnTo>
                    <a:pt x="4244" y="6529"/>
                  </a:lnTo>
                  <a:lnTo>
                    <a:pt x="4305" y="6580"/>
                  </a:lnTo>
                  <a:lnTo>
                    <a:pt x="4349" y="6664"/>
                  </a:lnTo>
                  <a:lnTo>
                    <a:pt x="4425" y="6765"/>
                  </a:lnTo>
                  <a:lnTo>
                    <a:pt x="4462" y="6797"/>
                  </a:lnTo>
                  <a:lnTo>
                    <a:pt x="4531" y="6815"/>
                  </a:lnTo>
                  <a:lnTo>
                    <a:pt x="4585" y="6854"/>
                  </a:lnTo>
                  <a:lnTo>
                    <a:pt x="4578" y="6910"/>
                  </a:lnTo>
                  <a:lnTo>
                    <a:pt x="4614" y="6964"/>
                  </a:lnTo>
                  <a:lnTo>
                    <a:pt x="4599" y="7080"/>
                  </a:lnTo>
                  <a:lnTo>
                    <a:pt x="4643" y="7138"/>
                  </a:lnTo>
                  <a:lnTo>
                    <a:pt x="4640" y="7268"/>
                  </a:lnTo>
                  <a:lnTo>
                    <a:pt x="4676" y="7333"/>
                  </a:lnTo>
                  <a:lnTo>
                    <a:pt x="4762" y="7428"/>
                  </a:lnTo>
                  <a:lnTo>
                    <a:pt x="4821" y="7579"/>
                  </a:lnTo>
                  <a:lnTo>
                    <a:pt x="4836" y="7656"/>
                  </a:lnTo>
                  <a:lnTo>
                    <a:pt x="4883" y="7707"/>
                  </a:lnTo>
                  <a:lnTo>
                    <a:pt x="4871" y="7739"/>
                  </a:lnTo>
                  <a:lnTo>
                    <a:pt x="4925" y="7755"/>
                  </a:lnTo>
                  <a:lnTo>
                    <a:pt x="5016" y="7793"/>
                  </a:lnTo>
                  <a:lnTo>
                    <a:pt x="5078" y="7789"/>
                  </a:lnTo>
                  <a:lnTo>
                    <a:pt x="5140" y="7833"/>
                  </a:lnTo>
                  <a:lnTo>
                    <a:pt x="5201" y="7876"/>
                  </a:lnTo>
                  <a:lnTo>
                    <a:pt x="5281" y="7888"/>
                  </a:lnTo>
                  <a:lnTo>
                    <a:pt x="5333" y="7913"/>
                  </a:lnTo>
                  <a:lnTo>
                    <a:pt x="5398" y="7942"/>
                  </a:lnTo>
                  <a:lnTo>
                    <a:pt x="5459" y="7996"/>
                  </a:lnTo>
                  <a:lnTo>
                    <a:pt x="5506" y="8025"/>
                  </a:lnTo>
                  <a:lnTo>
                    <a:pt x="5598" y="8018"/>
                  </a:lnTo>
                  <a:lnTo>
                    <a:pt x="5749" y="8015"/>
                  </a:lnTo>
                  <a:lnTo>
                    <a:pt x="5832" y="8033"/>
                  </a:lnTo>
                  <a:lnTo>
                    <a:pt x="5870" y="8036"/>
                  </a:lnTo>
                  <a:lnTo>
                    <a:pt x="5935" y="8109"/>
                  </a:lnTo>
                  <a:lnTo>
                    <a:pt x="5992" y="8141"/>
                  </a:lnTo>
                  <a:lnTo>
                    <a:pt x="6021" y="8166"/>
                  </a:lnTo>
                  <a:lnTo>
                    <a:pt x="6058" y="8144"/>
                  </a:lnTo>
                  <a:lnTo>
                    <a:pt x="6050" y="8112"/>
                  </a:lnTo>
                  <a:lnTo>
                    <a:pt x="6086" y="8090"/>
                  </a:lnTo>
                  <a:lnTo>
                    <a:pt x="6148" y="8079"/>
                  </a:lnTo>
                  <a:lnTo>
                    <a:pt x="6210" y="8079"/>
                  </a:lnTo>
                  <a:lnTo>
                    <a:pt x="6199" y="8000"/>
                  </a:lnTo>
                  <a:lnTo>
                    <a:pt x="6162" y="7805"/>
                  </a:lnTo>
                  <a:lnTo>
                    <a:pt x="6104" y="7602"/>
                  </a:lnTo>
                  <a:lnTo>
                    <a:pt x="6046" y="7438"/>
                  </a:lnTo>
                  <a:lnTo>
                    <a:pt x="6014" y="7240"/>
                  </a:lnTo>
                  <a:lnTo>
                    <a:pt x="6036" y="7047"/>
                  </a:lnTo>
                  <a:lnTo>
                    <a:pt x="6115" y="6818"/>
                  </a:lnTo>
                  <a:lnTo>
                    <a:pt x="6224" y="6623"/>
                  </a:lnTo>
                  <a:lnTo>
                    <a:pt x="6317" y="6479"/>
                  </a:lnTo>
                  <a:lnTo>
                    <a:pt x="6489" y="6322"/>
                  </a:lnTo>
                  <a:lnTo>
                    <a:pt x="6637" y="6232"/>
                  </a:lnTo>
                  <a:lnTo>
                    <a:pt x="6663" y="6205"/>
                  </a:lnTo>
                  <a:lnTo>
                    <a:pt x="6687" y="6152"/>
                  </a:lnTo>
                  <a:lnTo>
                    <a:pt x="6847" y="6054"/>
                  </a:lnTo>
                  <a:lnTo>
                    <a:pt x="7061" y="5942"/>
                  </a:lnTo>
                  <a:lnTo>
                    <a:pt x="7195" y="5846"/>
                  </a:lnTo>
                  <a:lnTo>
                    <a:pt x="7281" y="5804"/>
                  </a:lnTo>
                  <a:lnTo>
                    <a:pt x="7383" y="5702"/>
                  </a:lnTo>
                  <a:lnTo>
                    <a:pt x="7543" y="5549"/>
                  </a:lnTo>
                  <a:lnTo>
                    <a:pt x="7690" y="5419"/>
                  </a:lnTo>
                  <a:lnTo>
                    <a:pt x="7756" y="5325"/>
                  </a:lnTo>
                  <a:lnTo>
                    <a:pt x="7951" y="5233"/>
                  </a:lnTo>
                  <a:lnTo>
                    <a:pt x="8141" y="5136"/>
                  </a:lnTo>
                  <a:lnTo>
                    <a:pt x="8279" y="5136"/>
                  </a:lnTo>
                  <a:lnTo>
                    <a:pt x="8264" y="5103"/>
                  </a:lnTo>
                  <a:lnTo>
                    <a:pt x="8199" y="5040"/>
                  </a:lnTo>
                  <a:lnTo>
                    <a:pt x="8212" y="5014"/>
                  </a:lnTo>
                  <a:lnTo>
                    <a:pt x="8244" y="4984"/>
                  </a:lnTo>
                  <a:lnTo>
                    <a:pt x="8260" y="4963"/>
                  </a:lnTo>
                  <a:lnTo>
                    <a:pt x="8271" y="4934"/>
                  </a:lnTo>
                  <a:lnTo>
                    <a:pt x="8273" y="4913"/>
                  </a:lnTo>
                  <a:lnTo>
                    <a:pt x="8279" y="4897"/>
                  </a:lnTo>
                  <a:lnTo>
                    <a:pt x="8321" y="4843"/>
                  </a:lnTo>
                  <a:lnTo>
                    <a:pt x="8330" y="4731"/>
                  </a:lnTo>
                  <a:lnTo>
                    <a:pt x="8321" y="4654"/>
                  </a:lnTo>
                  <a:lnTo>
                    <a:pt x="8289" y="4600"/>
                  </a:lnTo>
                  <a:lnTo>
                    <a:pt x="8318" y="4528"/>
                  </a:lnTo>
                  <a:lnTo>
                    <a:pt x="8300" y="4437"/>
                  </a:lnTo>
                  <a:lnTo>
                    <a:pt x="8383" y="4263"/>
                  </a:lnTo>
                  <a:lnTo>
                    <a:pt x="8405" y="4104"/>
                  </a:lnTo>
                  <a:lnTo>
                    <a:pt x="8389" y="3983"/>
                  </a:lnTo>
                  <a:lnTo>
                    <a:pt x="8370" y="3976"/>
                  </a:lnTo>
                  <a:lnTo>
                    <a:pt x="8364" y="3979"/>
                  </a:lnTo>
                  <a:lnTo>
                    <a:pt x="8360" y="3986"/>
                  </a:lnTo>
                  <a:lnTo>
                    <a:pt x="8353" y="3988"/>
                  </a:lnTo>
                  <a:lnTo>
                    <a:pt x="8347" y="3981"/>
                  </a:lnTo>
                  <a:lnTo>
                    <a:pt x="8344" y="3974"/>
                  </a:lnTo>
                  <a:lnTo>
                    <a:pt x="8343" y="3963"/>
                  </a:lnTo>
                  <a:lnTo>
                    <a:pt x="8336" y="3950"/>
                  </a:lnTo>
                  <a:lnTo>
                    <a:pt x="8297" y="3882"/>
                  </a:lnTo>
                  <a:lnTo>
                    <a:pt x="8315" y="3841"/>
                  </a:lnTo>
                  <a:lnTo>
                    <a:pt x="8250" y="3766"/>
                  </a:lnTo>
                  <a:lnTo>
                    <a:pt x="8264" y="3728"/>
                  </a:lnTo>
                  <a:lnTo>
                    <a:pt x="8185" y="3686"/>
                  </a:lnTo>
                  <a:lnTo>
                    <a:pt x="8185" y="3583"/>
                  </a:lnTo>
                  <a:lnTo>
                    <a:pt x="8151" y="3493"/>
                  </a:lnTo>
                  <a:lnTo>
                    <a:pt x="8101" y="3439"/>
                  </a:lnTo>
                  <a:lnTo>
                    <a:pt x="8031" y="3382"/>
                  </a:lnTo>
                  <a:lnTo>
                    <a:pt x="7963" y="2182"/>
                  </a:lnTo>
                  <a:lnTo>
                    <a:pt x="7862" y="2165"/>
                  </a:lnTo>
                  <a:lnTo>
                    <a:pt x="7778" y="2182"/>
                  </a:lnTo>
                  <a:lnTo>
                    <a:pt x="7710" y="2157"/>
                  </a:lnTo>
                  <a:lnTo>
                    <a:pt x="7618" y="2099"/>
                  </a:lnTo>
                  <a:lnTo>
                    <a:pt x="7500" y="2070"/>
                  </a:lnTo>
                  <a:lnTo>
                    <a:pt x="7383" y="1990"/>
                  </a:lnTo>
                  <a:lnTo>
                    <a:pt x="7263" y="1932"/>
                  </a:lnTo>
                  <a:lnTo>
                    <a:pt x="7207" y="1907"/>
                  </a:lnTo>
                  <a:lnTo>
                    <a:pt x="7148" y="1954"/>
                  </a:lnTo>
                  <a:lnTo>
                    <a:pt x="7068" y="1975"/>
                  </a:lnTo>
                  <a:lnTo>
                    <a:pt x="6997" y="1940"/>
                  </a:lnTo>
                  <a:lnTo>
                    <a:pt x="6900" y="1972"/>
                  </a:lnTo>
                  <a:lnTo>
                    <a:pt x="6806" y="2005"/>
                  </a:lnTo>
                  <a:lnTo>
                    <a:pt x="6773" y="1984"/>
                  </a:lnTo>
                  <a:lnTo>
                    <a:pt x="6664" y="2034"/>
                  </a:lnTo>
                  <a:lnTo>
                    <a:pt x="6578" y="2088"/>
                  </a:lnTo>
                  <a:lnTo>
                    <a:pt x="6536" y="2119"/>
                  </a:lnTo>
                  <a:lnTo>
                    <a:pt x="6521" y="2135"/>
                  </a:lnTo>
                  <a:lnTo>
                    <a:pt x="6502" y="2136"/>
                  </a:lnTo>
                  <a:lnTo>
                    <a:pt x="6493" y="2112"/>
                  </a:lnTo>
                  <a:lnTo>
                    <a:pt x="6467" y="2090"/>
                  </a:lnTo>
                  <a:lnTo>
                    <a:pt x="6439" y="2070"/>
                  </a:lnTo>
                  <a:lnTo>
                    <a:pt x="6368" y="2049"/>
                  </a:lnTo>
                  <a:lnTo>
                    <a:pt x="6338" y="1987"/>
                  </a:lnTo>
                  <a:lnTo>
                    <a:pt x="6306" y="1969"/>
                  </a:lnTo>
                  <a:lnTo>
                    <a:pt x="6247" y="2020"/>
                  </a:lnTo>
                  <a:lnTo>
                    <a:pt x="6179" y="1994"/>
                  </a:lnTo>
                  <a:lnTo>
                    <a:pt x="6113" y="1948"/>
                  </a:lnTo>
                  <a:lnTo>
                    <a:pt x="6058" y="2016"/>
                  </a:lnTo>
                  <a:lnTo>
                    <a:pt x="6043" y="2114"/>
                  </a:lnTo>
                  <a:lnTo>
                    <a:pt x="5993" y="2114"/>
                  </a:lnTo>
                  <a:lnTo>
                    <a:pt x="5990" y="2067"/>
                  </a:lnTo>
                  <a:lnTo>
                    <a:pt x="5983" y="1987"/>
                  </a:lnTo>
                  <a:lnTo>
                    <a:pt x="5945" y="1999"/>
                  </a:lnTo>
                  <a:lnTo>
                    <a:pt x="5877" y="2037"/>
                  </a:lnTo>
                  <a:lnTo>
                    <a:pt x="5823" y="2026"/>
                  </a:lnTo>
                  <a:lnTo>
                    <a:pt x="5789" y="1984"/>
                  </a:lnTo>
                  <a:lnTo>
                    <a:pt x="5724" y="1999"/>
                  </a:lnTo>
                  <a:lnTo>
                    <a:pt x="5691" y="1932"/>
                  </a:lnTo>
                  <a:lnTo>
                    <a:pt x="5626" y="1972"/>
                  </a:lnTo>
                  <a:lnTo>
                    <a:pt x="5593" y="2020"/>
                  </a:lnTo>
                  <a:lnTo>
                    <a:pt x="5523" y="2020"/>
                  </a:lnTo>
                  <a:lnTo>
                    <a:pt x="5487" y="1999"/>
                  </a:lnTo>
                  <a:lnTo>
                    <a:pt x="5517" y="1954"/>
                  </a:lnTo>
                  <a:lnTo>
                    <a:pt x="5407" y="1910"/>
                  </a:lnTo>
                  <a:lnTo>
                    <a:pt x="5419" y="1845"/>
                  </a:lnTo>
                  <a:lnTo>
                    <a:pt x="5382" y="1813"/>
                  </a:lnTo>
                  <a:lnTo>
                    <a:pt x="5310" y="1842"/>
                  </a:lnTo>
                  <a:lnTo>
                    <a:pt x="5248" y="1813"/>
                  </a:lnTo>
                  <a:lnTo>
                    <a:pt x="5194" y="1867"/>
                  </a:lnTo>
                  <a:lnTo>
                    <a:pt x="5085" y="1809"/>
                  </a:lnTo>
                  <a:lnTo>
                    <a:pt x="5027" y="1835"/>
                  </a:lnTo>
                  <a:lnTo>
                    <a:pt x="4950" y="1824"/>
                  </a:lnTo>
                  <a:lnTo>
                    <a:pt x="4871" y="1776"/>
                  </a:lnTo>
                  <a:lnTo>
                    <a:pt x="4752" y="1790"/>
                  </a:lnTo>
                  <a:lnTo>
                    <a:pt x="4720" y="1748"/>
                  </a:lnTo>
                  <a:lnTo>
                    <a:pt x="4722" y="1702"/>
                  </a:lnTo>
                  <a:lnTo>
                    <a:pt x="4714" y="1686"/>
                  </a:lnTo>
                  <a:lnTo>
                    <a:pt x="4675" y="1652"/>
                  </a:lnTo>
                  <a:lnTo>
                    <a:pt x="4675" y="1635"/>
                  </a:lnTo>
                  <a:lnTo>
                    <a:pt x="4652" y="1624"/>
                  </a:lnTo>
                  <a:lnTo>
                    <a:pt x="4640" y="1627"/>
                  </a:lnTo>
                  <a:lnTo>
                    <a:pt x="4624" y="1607"/>
                  </a:lnTo>
                  <a:lnTo>
                    <a:pt x="4608" y="1590"/>
                  </a:lnTo>
                  <a:lnTo>
                    <a:pt x="4595" y="1603"/>
                  </a:lnTo>
                  <a:lnTo>
                    <a:pt x="4595" y="1649"/>
                  </a:lnTo>
                  <a:lnTo>
                    <a:pt x="4565" y="1652"/>
                  </a:lnTo>
                  <a:lnTo>
                    <a:pt x="4545" y="1635"/>
                  </a:lnTo>
                  <a:lnTo>
                    <a:pt x="4499" y="1623"/>
                  </a:lnTo>
                  <a:lnTo>
                    <a:pt x="4448" y="1659"/>
                  </a:lnTo>
                  <a:lnTo>
                    <a:pt x="4368" y="1615"/>
                  </a:lnTo>
                  <a:lnTo>
                    <a:pt x="4332" y="1532"/>
                  </a:lnTo>
                  <a:lnTo>
                    <a:pt x="4267" y="1499"/>
                  </a:lnTo>
                  <a:lnTo>
                    <a:pt x="4263" y="1498"/>
                  </a:lnTo>
                  <a:lnTo>
                    <a:pt x="4260" y="1494"/>
                  </a:lnTo>
                  <a:lnTo>
                    <a:pt x="4256" y="1492"/>
                  </a:lnTo>
                  <a:lnTo>
                    <a:pt x="4251" y="1493"/>
                  </a:lnTo>
                  <a:lnTo>
                    <a:pt x="4252" y="1495"/>
                  </a:lnTo>
                  <a:lnTo>
                    <a:pt x="4241" y="1502"/>
                  </a:lnTo>
                  <a:lnTo>
                    <a:pt x="4236" y="1510"/>
                  </a:lnTo>
                  <a:lnTo>
                    <a:pt x="4228" y="1512"/>
                  </a:lnTo>
                  <a:lnTo>
                    <a:pt x="4221" y="1502"/>
                  </a:lnTo>
                  <a:lnTo>
                    <a:pt x="4206" y="24"/>
                  </a:lnTo>
                  <a:lnTo>
                    <a:pt x="2362" y="0"/>
                  </a:lnTo>
                  <a:lnTo>
                    <a:pt x="2328" y="1678"/>
                  </a:lnTo>
                  <a:lnTo>
                    <a:pt x="2281" y="3446"/>
                  </a:lnTo>
                  <a:lnTo>
                    <a:pt x="1105" y="3405"/>
                  </a:lnTo>
                  <a:lnTo>
                    <a:pt x="21" y="3345"/>
                  </a:lnTo>
                  <a:lnTo>
                    <a:pt x="20" y="3348"/>
                  </a:lnTo>
                  <a:close/>
                </a:path>
              </a:pathLst>
            </a:custGeom>
            <a:solidFill>
              <a:schemeClr val="accent1"/>
            </a:solidFill>
            <a:ln w="20638">
              <a:solidFill>
                <a:schemeClr val="tx1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2294" name="Freeform 3"/>
            <p:cNvSpPr>
              <a:spLocks/>
            </p:cNvSpPr>
            <p:nvPr/>
          </p:nvSpPr>
          <p:spPr bwMode="auto">
            <a:xfrm>
              <a:off x="6024175" y="5360763"/>
              <a:ext cx="1173524" cy="942617"/>
            </a:xfrm>
            <a:custGeom>
              <a:avLst/>
              <a:gdLst>
                <a:gd name="T0" fmla="*/ 2147483647 w 2232"/>
                <a:gd name="T1" fmla="*/ 2147483647 h 2136"/>
                <a:gd name="T2" fmla="*/ 2147483647 w 2232"/>
                <a:gd name="T3" fmla="*/ 2147483647 h 2136"/>
                <a:gd name="T4" fmla="*/ 2147483647 w 2232"/>
                <a:gd name="T5" fmla="*/ 2147483647 h 2136"/>
                <a:gd name="T6" fmla="*/ 2147483647 w 2232"/>
                <a:gd name="T7" fmla="*/ 2147483647 h 2136"/>
                <a:gd name="T8" fmla="*/ 2147483647 w 2232"/>
                <a:gd name="T9" fmla="*/ 2147483647 h 2136"/>
                <a:gd name="T10" fmla="*/ 2147483647 w 2232"/>
                <a:gd name="T11" fmla="*/ 2147483647 h 2136"/>
                <a:gd name="T12" fmla="*/ 2147483647 w 2232"/>
                <a:gd name="T13" fmla="*/ 2147483647 h 2136"/>
                <a:gd name="T14" fmla="*/ 2147483647 w 2232"/>
                <a:gd name="T15" fmla="*/ 0 h 2136"/>
                <a:gd name="T16" fmla="*/ 2147483647 w 2232"/>
                <a:gd name="T17" fmla="*/ 2147483647 h 2136"/>
                <a:gd name="T18" fmla="*/ 2147483647 w 2232"/>
                <a:gd name="T19" fmla="*/ 2147483647 h 2136"/>
                <a:gd name="T20" fmla="*/ 2147483647 w 2232"/>
                <a:gd name="T21" fmla="*/ 2147483647 h 2136"/>
                <a:gd name="T22" fmla="*/ 2147483647 w 2232"/>
                <a:gd name="T23" fmla="*/ 2147483647 h 2136"/>
                <a:gd name="T24" fmla="*/ 2147483647 w 2232"/>
                <a:gd name="T25" fmla="*/ 2147483647 h 2136"/>
                <a:gd name="T26" fmla="*/ 2147483647 w 2232"/>
                <a:gd name="T27" fmla="*/ 2147483647 h 2136"/>
                <a:gd name="T28" fmla="*/ 2147483647 w 2232"/>
                <a:gd name="T29" fmla="*/ 2147483647 h 2136"/>
                <a:gd name="T30" fmla="*/ 2147483647 w 2232"/>
                <a:gd name="T31" fmla="*/ 2147483647 h 2136"/>
                <a:gd name="T32" fmla="*/ 2147483647 w 2232"/>
                <a:gd name="T33" fmla="*/ 2147483647 h 2136"/>
                <a:gd name="T34" fmla="*/ 2147483647 w 2232"/>
                <a:gd name="T35" fmla="*/ 2147483647 h 2136"/>
                <a:gd name="T36" fmla="*/ 2147483647 w 2232"/>
                <a:gd name="T37" fmla="*/ 2147483647 h 2136"/>
                <a:gd name="T38" fmla="*/ 2147483647 w 2232"/>
                <a:gd name="T39" fmla="*/ 2147483647 h 2136"/>
                <a:gd name="T40" fmla="*/ 2147483647 w 2232"/>
                <a:gd name="T41" fmla="*/ 2147483647 h 2136"/>
                <a:gd name="T42" fmla="*/ 2147483647 w 2232"/>
                <a:gd name="T43" fmla="*/ 2147483647 h 2136"/>
                <a:gd name="T44" fmla="*/ 2147483647 w 2232"/>
                <a:gd name="T45" fmla="*/ 2147483647 h 2136"/>
                <a:gd name="T46" fmla="*/ 2147483647 w 2232"/>
                <a:gd name="T47" fmla="*/ 2147483647 h 2136"/>
                <a:gd name="T48" fmla="*/ 2147483647 w 2232"/>
                <a:gd name="T49" fmla="*/ 2147483647 h 2136"/>
                <a:gd name="T50" fmla="*/ 2147483647 w 2232"/>
                <a:gd name="T51" fmla="*/ 2147483647 h 2136"/>
                <a:gd name="T52" fmla="*/ 2147483647 w 2232"/>
                <a:gd name="T53" fmla="*/ 2147483647 h 2136"/>
                <a:gd name="T54" fmla="*/ 2147483647 w 2232"/>
                <a:gd name="T55" fmla="*/ 2147483647 h 2136"/>
                <a:gd name="T56" fmla="*/ 2147483647 w 2232"/>
                <a:gd name="T57" fmla="*/ 2147483647 h 2136"/>
                <a:gd name="T58" fmla="*/ 2147483647 w 2232"/>
                <a:gd name="T59" fmla="*/ 2147483647 h 2136"/>
                <a:gd name="T60" fmla="*/ 2147483647 w 2232"/>
                <a:gd name="T61" fmla="*/ 2147483647 h 2136"/>
                <a:gd name="T62" fmla="*/ 2147483647 w 2232"/>
                <a:gd name="T63" fmla="*/ 2147483647 h 2136"/>
                <a:gd name="T64" fmla="*/ 2147483647 w 2232"/>
                <a:gd name="T65" fmla="*/ 2147483647 h 2136"/>
                <a:gd name="T66" fmla="*/ 2147483647 w 2232"/>
                <a:gd name="T67" fmla="*/ 2147483647 h 2136"/>
                <a:gd name="T68" fmla="*/ 2147483647 w 2232"/>
                <a:gd name="T69" fmla="*/ 2147483647 h 2136"/>
                <a:gd name="T70" fmla="*/ 2147483647 w 2232"/>
                <a:gd name="T71" fmla="*/ 2147483647 h 2136"/>
                <a:gd name="T72" fmla="*/ 2147483647 w 2232"/>
                <a:gd name="T73" fmla="*/ 2147483647 h 2136"/>
                <a:gd name="T74" fmla="*/ 2147483647 w 2232"/>
                <a:gd name="T75" fmla="*/ 2147483647 h 2136"/>
                <a:gd name="T76" fmla="*/ 2147483647 w 2232"/>
                <a:gd name="T77" fmla="*/ 2147483647 h 2136"/>
                <a:gd name="T78" fmla="*/ 2147483647 w 2232"/>
                <a:gd name="T79" fmla="*/ 2147483647 h 2136"/>
                <a:gd name="T80" fmla="*/ 2147483647 w 2232"/>
                <a:gd name="T81" fmla="*/ 2147483647 h 2136"/>
                <a:gd name="T82" fmla="*/ 2147483647 w 2232"/>
                <a:gd name="T83" fmla="*/ 2147483647 h 2136"/>
                <a:gd name="T84" fmla="*/ 2147483647 w 2232"/>
                <a:gd name="T85" fmla="*/ 2147483647 h 2136"/>
                <a:gd name="T86" fmla="*/ 2147483647 w 2232"/>
                <a:gd name="T87" fmla="*/ 2147483647 h 2136"/>
                <a:gd name="T88" fmla="*/ 2147483647 w 2232"/>
                <a:gd name="T89" fmla="*/ 2147483647 h 2136"/>
                <a:gd name="T90" fmla="*/ 2147483647 w 2232"/>
                <a:gd name="T91" fmla="*/ 2147483647 h 2136"/>
                <a:gd name="T92" fmla="*/ 2147483647 w 2232"/>
                <a:gd name="T93" fmla="*/ 2147483647 h 2136"/>
                <a:gd name="T94" fmla="*/ 2147483647 w 2232"/>
                <a:gd name="T95" fmla="*/ 2147483647 h 21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w 2232"/>
                <a:gd name="T145" fmla="*/ 0 h 2136"/>
                <a:gd name="T146" fmla="*/ 2232 w 2232"/>
                <a:gd name="T147" fmla="*/ 2136 h 21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T144" t="T145" r="T146" b="T147"/>
              <a:pathLst>
                <a:path w="2232" h="2136">
                  <a:moveTo>
                    <a:pt x="2232" y="168"/>
                  </a:moveTo>
                  <a:lnTo>
                    <a:pt x="2196" y="160"/>
                  </a:lnTo>
                  <a:lnTo>
                    <a:pt x="2176" y="188"/>
                  </a:lnTo>
                  <a:lnTo>
                    <a:pt x="2112" y="164"/>
                  </a:lnTo>
                  <a:lnTo>
                    <a:pt x="2072" y="168"/>
                  </a:lnTo>
                  <a:lnTo>
                    <a:pt x="2016" y="140"/>
                  </a:lnTo>
                  <a:lnTo>
                    <a:pt x="1956" y="148"/>
                  </a:lnTo>
                  <a:lnTo>
                    <a:pt x="1936" y="104"/>
                  </a:lnTo>
                  <a:lnTo>
                    <a:pt x="1912" y="76"/>
                  </a:lnTo>
                  <a:lnTo>
                    <a:pt x="1880" y="52"/>
                  </a:lnTo>
                  <a:lnTo>
                    <a:pt x="1868" y="76"/>
                  </a:lnTo>
                  <a:lnTo>
                    <a:pt x="1836" y="68"/>
                  </a:lnTo>
                  <a:lnTo>
                    <a:pt x="1808" y="80"/>
                  </a:lnTo>
                  <a:lnTo>
                    <a:pt x="1768" y="68"/>
                  </a:lnTo>
                  <a:lnTo>
                    <a:pt x="1744" y="28"/>
                  </a:lnTo>
                  <a:lnTo>
                    <a:pt x="1704" y="0"/>
                  </a:lnTo>
                  <a:lnTo>
                    <a:pt x="1676" y="12"/>
                  </a:lnTo>
                  <a:lnTo>
                    <a:pt x="1604" y="12"/>
                  </a:lnTo>
                  <a:lnTo>
                    <a:pt x="1536" y="40"/>
                  </a:lnTo>
                  <a:lnTo>
                    <a:pt x="1508" y="100"/>
                  </a:lnTo>
                  <a:lnTo>
                    <a:pt x="1492" y="236"/>
                  </a:lnTo>
                  <a:lnTo>
                    <a:pt x="1464" y="300"/>
                  </a:lnTo>
                  <a:lnTo>
                    <a:pt x="1408" y="328"/>
                  </a:lnTo>
                  <a:lnTo>
                    <a:pt x="1376" y="400"/>
                  </a:lnTo>
                  <a:lnTo>
                    <a:pt x="1348" y="480"/>
                  </a:lnTo>
                  <a:lnTo>
                    <a:pt x="1304" y="580"/>
                  </a:lnTo>
                  <a:lnTo>
                    <a:pt x="1276" y="680"/>
                  </a:lnTo>
                  <a:lnTo>
                    <a:pt x="1252" y="760"/>
                  </a:lnTo>
                  <a:lnTo>
                    <a:pt x="1208" y="792"/>
                  </a:lnTo>
                  <a:lnTo>
                    <a:pt x="1112" y="812"/>
                  </a:lnTo>
                  <a:lnTo>
                    <a:pt x="992" y="816"/>
                  </a:lnTo>
                  <a:lnTo>
                    <a:pt x="896" y="828"/>
                  </a:lnTo>
                  <a:lnTo>
                    <a:pt x="800" y="860"/>
                  </a:lnTo>
                  <a:lnTo>
                    <a:pt x="720" y="880"/>
                  </a:lnTo>
                  <a:lnTo>
                    <a:pt x="720" y="980"/>
                  </a:lnTo>
                  <a:lnTo>
                    <a:pt x="464" y="972"/>
                  </a:lnTo>
                  <a:lnTo>
                    <a:pt x="180" y="964"/>
                  </a:lnTo>
                  <a:lnTo>
                    <a:pt x="4" y="956"/>
                  </a:lnTo>
                  <a:lnTo>
                    <a:pt x="0" y="1028"/>
                  </a:lnTo>
                  <a:lnTo>
                    <a:pt x="16" y="1096"/>
                  </a:lnTo>
                  <a:lnTo>
                    <a:pt x="68" y="1188"/>
                  </a:lnTo>
                  <a:lnTo>
                    <a:pt x="80" y="1292"/>
                  </a:lnTo>
                  <a:lnTo>
                    <a:pt x="80" y="1400"/>
                  </a:lnTo>
                  <a:lnTo>
                    <a:pt x="72" y="1464"/>
                  </a:lnTo>
                  <a:lnTo>
                    <a:pt x="96" y="1488"/>
                  </a:lnTo>
                  <a:lnTo>
                    <a:pt x="120" y="1508"/>
                  </a:lnTo>
                  <a:lnTo>
                    <a:pt x="124" y="1564"/>
                  </a:lnTo>
                  <a:lnTo>
                    <a:pt x="136" y="1596"/>
                  </a:lnTo>
                  <a:lnTo>
                    <a:pt x="172" y="1640"/>
                  </a:lnTo>
                  <a:lnTo>
                    <a:pt x="176" y="1668"/>
                  </a:lnTo>
                  <a:lnTo>
                    <a:pt x="176" y="1728"/>
                  </a:lnTo>
                  <a:lnTo>
                    <a:pt x="184" y="1772"/>
                  </a:lnTo>
                  <a:lnTo>
                    <a:pt x="212" y="1824"/>
                  </a:lnTo>
                  <a:lnTo>
                    <a:pt x="220" y="1864"/>
                  </a:lnTo>
                  <a:lnTo>
                    <a:pt x="268" y="1904"/>
                  </a:lnTo>
                  <a:lnTo>
                    <a:pt x="316" y="1928"/>
                  </a:lnTo>
                  <a:lnTo>
                    <a:pt x="368" y="1992"/>
                  </a:lnTo>
                  <a:lnTo>
                    <a:pt x="440" y="2024"/>
                  </a:lnTo>
                  <a:lnTo>
                    <a:pt x="484" y="2048"/>
                  </a:lnTo>
                  <a:lnTo>
                    <a:pt x="528" y="2068"/>
                  </a:lnTo>
                  <a:lnTo>
                    <a:pt x="564" y="2096"/>
                  </a:lnTo>
                  <a:lnTo>
                    <a:pt x="616" y="2132"/>
                  </a:lnTo>
                  <a:lnTo>
                    <a:pt x="668" y="2136"/>
                  </a:lnTo>
                  <a:lnTo>
                    <a:pt x="704" y="2084"/>
                  </a:lnTo>
                  <a:lnTo>
                    <a:pt x="744" y="2056"/>
                  </a:lnTo>
                  <a:lnTo>
                    <a:pt x="768" y="2040"/>
                  </a:lnTo>
                  <a:lnTo>
                    <a:pt x="756" y="1996"/>
                  </a:lnTo>
                  <a:lnTo>
                    <a:pt x="780" y="1976"/>
                  </a:lnTo>
                  <a:lnTo>
                    <a:pt x="816" y="1864"/>
                  </a:lnTo>
                  <a:lnTo>
                    <a:pt x="856" y="1840"/>
                  </a:lnTo>
                  <a:lnTo>
                    <a:pt x="920" y="1836"/>
                  </a:lnTo>
                  <a:lnTo>
                    <a:pt x="936" y="1796"/>
                  </a:lnTo>
                  <a:lnTo>
                    <a:pt x="984" y="1816"/>
                  </a:lnTo>
                  <a:lnTo>
                    <a:pt x="1016" y="1832"/>
                  </a:lnTo>
                  <a:lnTo>
                    <a:pt x="1056" y="1828"/>
                  </a:lnTo>
                  <a:lnTo>
                    <a:pt x="1092" y="1832"/>
                  </a:lnTo>
                  <a:lnTo>
                    <a:pt x="1116" y="1836"/>
                  </a:lnTo>
                  <a:lnTo>
                    <a:pt x="1156" y="1848"/>
                  </a:lnTo>
                  <a:lnTo>
                    <a:pt x="1216" y="1840"/>
                  </a:lnTo>
                  <a:lnTo>
                    <a:pt x="1244" y="1852"/>
                  </a:lnTo>
                  <a:lnTo>
                    <a:pt x="1272" y="1896"/>
                  </a:lnTo>
                  <a:lnTo>
                    <a:pt x="1320" y="1944"/>
                  </a:lnTo>
                  <a:lnTo>
                    <a:pt x="1352" y="1840"/>
                  </a:lnTo>
                  <a:lnTo>
                    <a:pt x="1484" y="1780"/>
                  </a:lnTo>
                  <a:lnTo>
                    <a:pt x="1600" y="1740"/>
                  </a:lnTo>
                  <a:lnTo>
                    <a:pt x="1660" y="1672"/>
                  </a:lnTo>
                  <a:lnTo>
                    <a:pt x="1604" y="1504"/>
                  </a:lnTo>
                  <a:lnTo>
                    <a:pt x="1588" y="1388"/>
                  </a:lnTo>
                  <a:lnTo>
                    <a:pt x="1616" y="1320"/>
                  </a:lnTo>
                  <a:lnTo>
                    <a:pt x="1764" y="1260"/>
                  </a:lnTo>
                  <a:lnTo>
                    <a:pt x="1784" y="1176"/>
                  </a:lnTo>
                  <a:lnTo>
                    <a:pt x="1944" y="892"/>
                  </a:lnTo>
                  <a:lnTo>
                    <a:pt x="2044" y="784"/>
                  </a:lnTo>
                  <a:lnTo>
                    <a:pt x="2112" y="620"/>
                  </a:lnTo>
                  <a:lnTo>
                    <a:pt x="2188" y="472"/>
                  </a:lnTo>
                  <a:lnTo>
                    <a:pt x="2228" y="316"/>
                  </a:lnTo>
                  <a:lnTo>
                    <a:pt x="2232" y="168"/>
                  </a:lnTo>
                  <a:close/>
                </a:path>
              </a:pathLst>
            </a:custGeom>
            <a:solidFill>
              <a:srgbClr val="FF6600">
                <a:alpha val="50195"/>
              </a:srgbClr>
            </a:solidFill>
            <a:ln w="9525" cap="flat" cmpd="sng">
              <a:solidFill>
                <a:schemeClr val="bg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12295" name="Freeform 4"/>
            <p:cNvSpPr>
              <a:spLocks/>
            </p:cNvSpPr>
            <p:nvPr/>
          </p:nvSpPr>
          <p:spPr bwMode="auto">
            <a:xfrm>
              <a:off x="6706952" y="5913369"/>
              <a:ext cx="950352" cy="916581"/>
            </a:xfrm>
            <a:custGeom>
              <a:avLst/>
              <a:gdLst>
                <a:gd name="T0" fmla="*/ 2147483647 w 1808"/>
                <a:gd name="T1" fmla="*/ 2147483647 h 2076"/>
                <a:gd name="T2" fmla="*/ 2147483647 w 1808"/>
                <a:gd name="T3" fmla="*/ 2147483647 h 2076"/>
                <a:gd name="T4" fmla="*/ 2147483647 w 1808"/>
                <a:gd name="T5" fmla="*/ 2147483647 h 2076"/>
                <a:gd name="T6" fmla="*/ 2147483647 w 1808"/>
                <a:gd name="T7" fmla="*/ 0 h 2076"/>
                <a:gd name="T8" fmla="*/ 2147483647 w 1808"/>
                <a:gd name="T9" fmla="*/ 2147483647 h 2076"/>
                <a:gd name="T10" fmla="*/ 2147483647 w 1808"/>
                <a:gd name="T11" fmla="*/ 2147483647 h 2076"/>
                <a:gd name="T12" fmla="*/ 2147483647 w 1808"/>
                <a:gd name="T13" fmla="*/ 2147483647 h 2076"/>
                <a:gd name="T14" fmla="*/ 2147483647 w 1808"/>
                <a:gd name="T15" fmla="*/ 2147483647 h 2076"/>
                <a:gd name="T16" fmla="*/ 2147483647 w 1808"/>
                <a:gd name="T17" fmla="*/ 2147483647 h 2076"/>
                <a:gd name="T18" fmla="*/ 2147483647 w 1808"/>
                <a:gd name="T19" fmla="*/ 2147483647 h 2076"/>
                <a:gd name="T20" fmla="*/ 2147483647 w 1808"/>
                <a:gd name="T21" fmla="*/ 2147483647 h 2076"/>
                <a:gd name="T22" fmla="*/ 2147483647 w 1808"/>
                <a:gd name="T23" fmla="*/ 2147483647 h 2076"/>
                <a:gd name="T24" fmla="*/ 2147483647 w 1808"/>
                <a:gd name="T25" fmla="*/ 2147483647 h 2076"/>
                <a:gd name="T26" fmla="*/ 2147483647 w 1808"/>
                <a:gd name="T27" fmla="*/ 2147483647 h 2076"/>
                <a:gd name="T28" fmla="*/ 2147483647 w 1808"/>
                <a:gd name="T29" fmla="*/ 2147483647 h 2076"/>
                <a:gd name="T30" fmla="*/ 2147483647 w 1808"/>
                <a:gd name="T31" fmla="*/ 2147483647 h 2076"/>
                <a:gd name="T32" fmla="*/ 2147483647 w 1808"/>
                <a:gd name="T33" fmla="*/ 2147483647 h 2076"/>
                <a:gd name="T34" fmla="*/ 2147483647 w 1808"/>
                <a:gd name="T35" fmla="*/ 2147483647 h 2076"/>
                <a:gd name="T36" fmla="*/ 2147483647 w 1808"/>
                <a:gd name="T37" fmla="*/ 2147483647 h 2076"/>
                <a:gd name="T38" fmla="*/ 2147483647 w 1808"/>
                <a:gd name="T39" fmla="*/ 2147483647 h 2076"/>
                <a:gd name="T40" fmla="*/ 2147483647 w 1808"/>
                <a:gd name="T41" fmla="*/ 2147483647 h 2076"/>
                <a:gd name="T42" fmla="*/ 2147483647 w 1808"/>
                <a:gd name="T43" fmla="*/ 2147483647 h 2076"/>
                <a:gd name="T44" fmla="*/ 2147483647 w 1808"/>
                <a:gd name="T45" fmla="*/ 2147483647 h 2076"/>
                <a:gd name="T46" fmla="*/ 2147483647 w 1808"/>
                <a:gd name="T47" fmla="*/ 2147483647 h 2076"/>
                <a:gd name="T48" fmla="*/ 2147483647 w 1808"/>
                <a:gd name="T49" fmla="*/ 2147483647 h 2076"/>
                <a:gd name="T50" fmla="*/ 2147483647 w 1808"/>
                <a:gd name="T51" fmla="*/ 2147483647 h 2076"/>
                <a:gd name="T52" fmla="*/ 2147483647 w 1808"/>
                <a:gd name="T53" fmla="*/ 2147483647 h 2076"/>
                <a:gd name="T54" fmla="*/ 2147483647 w 1808"/>
                <a:gd name="T55" fmla="*/ 2147483647 h 2076"/>
                <a:gd name="T56" fmla="*/ 2147483647 w 1808"/>
                <a:gd name="T57" fmla="*/ 2147483647 h 2076"/>
                <a:gd name="T58" fmla="*/ 2147483647 w 1808"/>
                <a:gd name="T59" fmla="*/ 2147483647 h 2076"/>
                <a:gd name="T60" fmla="*/ 2147483647 w 1808"/>
                <a:gd name="T61" fmla="*/ 2147483647 h 2076"/>
                <a:gd name="T62" fmla="*/ 2147483647 w 1808"/>
                <a:gd name="T63" fmla="*/ 2147483647 h 207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w 1808"/>
                <a:gd name="T97" fmla="*/ 0 h 2076"/>
                <a:gd name="T98" fmla="*/ 1808 w 1808"/>
                <a:gd name="T99" fmla="*/ 2076 h 207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T96" t="T97" r="T98" b="T99"/>
              <a:pathLst>
                <a:path w="1808" h="2076">
                  <a:moveTo>
                    <a:pt x="1664" y="272"/>
                  </a:moveTo>
                  <a:lnTo>
                    <a:pt x="1584" y="240"/>
                  </a:lnTo>
                  <a:lnTo>
                    <a:pt x="1412" y="164"/>
                  </a:lnTo>
                  <a:lnTo>
                    <a:pt x="1208" y="116"/>
                  </a:lnTo>
                  <a:lnTo>
                    <a:pt x="904" y="80"/>
                  </a:lnTo>
                  <a:lnTo>
                    <a:pt x="680" y="52"/>
                  </a:lnTo>
                  <a:lnTo>
                    <a:pt x="544" y="36"/>
                  </a:lnTo>
                  <a:lnTo>
                    <a:pt x="444" y="0"/>
                  </a:lnTo>
                  <a:lnTo>
                    <a:pt x="356" y="36"/>
                  </a:lnTo>
                  <a:lnTo>
                    <a:pt x="300" y="64"/>
                  </a:lnTo>
                  <a:lnTo>
                    <a:pt x="272" y="120"/>
                  </a:lnTo>
                  <a:lnTo>
                    <a:pt x="296" y="272"/>
                  </a:lnTo>
                  <a:lnTo>
                    <a:pt x="344" y="412"/>
                  </a:lnTo>
                  <a:lnTo>
                    <a:pt x="288" y="480"/>
                  </a:lnTo>
                  <a:lnTo>
                    <a:pt x="188" y="512"/>
                  </a:lnTo>
                  <a:lnTo>
                    <a:pt x="40" y="576"/>
                  </a:lnTo>
                  <a:lnTo>
                    <a:pt x="0" y="684"/>
                  </a:lnTo>
                  <a:lnTo>
                    <a:pt x="76" y="748"/>
                  </a:lnTo>
                  <a:lnTo>
                    <a:pt x="132" y="784"/>
                  </a:lnTo>
                  <a:lnTo>
                    <a:pt x="136" y="816"/>
                  </a:lnTo>
                  <a:lnTo>
                    <a:pt x="180" y="856"/>
                  </a:lnTo>
                  <a:lnTo>
                    <a:pt x="208" y="952"/>
                  </a:lnTo>
                  <a:lnTo>
                    <a:pt x="264" y="1060"/>
                  </a:lnTo>
                  <a:lnTo>
                    <a:pt x="312" y="1180"/>
                  </a:lnTo>
                  <a:lnTo>
                    <a:pt x="372" y="1216"/>
                  </a:lnTo>
                  <a:lnTo>
                    <a:pt x="376" y="1256"/>
                  </a:lnTo>
                  <a:lnTo>
                    <a:pt x="420" y="1308"/>
                  </a:lnTo>
                  <a:lnTo>
                    <a:pt x="476" y="1388"/>
                  </a:lnTo>
                  <a:lnTo>
                    <a:pt x="548" y="1424"/>
                  </a:lnTo>
                  <a:lnTo>
                    <a:pt x="556" y="1456"/>
                  </a:lnTo>
                  <a:lnTo>
                    <a:pt x="572" y="1480"/>
                  </a:lnTo>
                  <a:lnTo>
                    <a:pt x="572" y="1544"/>
                  </a:lnTo>
                  <a:lnTo>
                    <a:pt x="580" y="1568"/>
                  </a:lnTo>
                  <a:lnTo>
                    <a:pt x="588" y="1628"/>
                  </a:lnTo>
                  <a:lnTo>
                    <a:pt x="632" y="1708"/>
                  </a:lnTo>
                  <a:lnTo>
                    <a:pt x="664" y="1772"/>
                  </a:lnTo>
                  <a:lnTo>
                    <a:pt x="700" y="1856"/>
                  </a:lnTo>
                  <a:lnTo>
                    <a:pt x="784" y="1888"/>
                  </a:lnTo>
                  <a:lnTo>
                    <a:pt x="884" y="1932"/>
                  </a:lnTo>
                  <a:lnTo>
                    <a:pt x="968" y="1972"/>
                  </a:lnTo>
                  <a:lnTo>
                    <a:pt x="1024" y="2008"/>
                  </a:lnTo>
                  <a:lnTo>
                    <a:pt x="1124" y="2000"/>
                  </a:lnTo>
                  <a:lnTo>
                    <a:pt x="1196" y="2012"/>
                  </a:lnTo>
                  <a:lnTo>
                    <a:pt x="1240" y="2056"/>
                  </a:lnTo>
                  <a:lnTo>
                    <a:pt x="1276" y="2076"/>
                  </a:lnTo>
                  <a:lnTo>
                    <a:pt x="1312" y="2040"/>
                  </a:lnTo>
                  <a:lnTo>
                    <a:pt x="1364" y="2032"/>
                  </a:lnTo>
                  <a:lnTo>
                    <a:pt x="1360" y="1952"/>
                  </a:lnTo>
                  <a:lnTo>
                    <a:pt x="1340" y="1864"/>
                  </a:lnTo>
                  <a:lnTo>
                    <a:pt x="1296" y="1724"/>
                  </a:lnTo>
                  <a:lnTo>
                    <a:pt x="1272" y="1600"/>
                  </a:lnTo>
                  <a:lnTo>
                    <a:pt x="1292" y="1452"/>
                  </a:lnTo>
                  <a:lnTo>
                    <a:pt x="1384" y="1296"/>
                  </a:lnTo>
                  <a:lnTo>
                    <a:pt x="1476" y="1180"/>
                  </a:lnTo>
                  <a:lnTo>
                    <a:pt x="1592" y="1100"/>
                  </a:lnTo>
                  <a:lnTo>
                    <a:pt x="1648" y="1036"/>
                  </a:lnTo>
                  <a:lnTo>
                    <a:pt x="1808" y="952"/>
                  </a:lnTo>
                  <a:lnTo>
                    <a:pt x="1772" y="872"/>
                  </a:lnTo>
                  <a:lnTo>
                    <a:pt x="1716" y="736"/>
                  </a:lnTo>
                  <a:lnTo>
                    <a:pt x="1664" y="560"/>
                  </a:lnTo>
                  <a:lnTo>
                    <a:pt x="1660" y="424"/>
                  </a:lnTo>
                  <a:lnTo>
                    <a:pt x="1700" y="356"/>
                  </a:lnTo>
                  <a:lnTo>
                    <a:pt x="1736" y="312"/>
                  </a:lnTo>
                  <a:lnTo>
                    <a:pt x="1664" y="272"/>
                  </a:lnTo>
                  <a:close/>
                </a:path>
              </a:pathLst>
            </a:custGeom>
            <a:solidFill>
              <a:srgbClr val="00FF00">
                <a:alpha val="50195"/>
              </a:srgbClr>
            </a:solidFill>
            <a:ln w="9525" cap="flat" cmpd="sng">
              <a:solidFill>
                <a:schemeClr val="bg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12296" name="Freeform 5"/>
            <p:cNvSpPr>
              <a:spLocks/>
            </p:cNvSpPr>
            <p:nvPr/>
          </p:nvSpPr>
          <p:spPr bwMode="auto">
            <a:xfrm>
              <a:off x="7579454" y="6053114"/>
              <a:ext cx="275648" cy="278959"/>
            </a:xfrm>
            <a:custGeom>
              <a:avLst/>
              <a:gdLst>
                <a:gd name="T0" fmla="*/ 2147483647 w 524"/>
                <a:gd name="T1" fmla="*/ 2147483647 h 632"/>
                <a:gd name="T2" fmla="*/ 2147483647 w 524"/>
                <a:gd name="T3" fmla="*/ 2147483647 h 632"/>
                <a:gd name="T4" fmla="*/ 2147483647 w 524"/>
                <a:gd name="T5" fmla="*/ 2147483647 h 632"/>
                <a:gd name="T6" fmla="*/ 2147483647 w 524"/>
                <a:gd name="T7" fmla="*/ 2147483647 h 632"/>
                <a:gd name="T8" fmla="*/ 2147483647 w 524"/>
                <a:gd name="T9" fmla="*/ 2147483647 h 632"/>
                <a:gd name="T10" fmla="*/ 2147483647 w 524"/>
                <a:gd name="T11" fmla="*/ 2147483647 h 632"/>
                <a:gd name="T12" fmla="*/ 2147483647 w 524"/>
                <a:gd name="T13" fmla="*/ 2147483647 h 632"/>
                <a:gd name="T14" fmla="*/ 2147483647 w 524"/>
                <a:gd name="T15" fmla="*/ 2147483647 h 632"/>
                <a:gd name="T16" fmla="*/ 2147483647 w 524"/>
                <a:gd name="T17" fmla="*/ 2147483647 h 632"/>
                <a:gd name="T18" fmla="*/ 2147483647 w 524"/>
                <a:gd name="T19" fmla="*/ 2147483647 h 632"/>
                <a:gd name="T20" fmla="*/ 2147483647 w 524"/>
                <a:gd name="T21" fmla="*/ 2147483647 h 632"/>
                <a:gd name="T22" fmla="*/ 2147483647 w 524"/>
                <a:gd name="T23" fmla="*/ 0 h 632"/>
                <a:gd name="T24" fmla="*/ 0 w 524"/>
                <a:gd name="T25" fmla="*/ 2147483647 h 632"/>
                <a:gd name="T26" fmla="*/ 2147483647 w 524"/>
                <a:gd name="T27" fmla="*/ 2147483647 h 632"/>
                <a:gd name="T28" fmla="*/ 2147483647 w 524"/>
                <a:gd name="T29" fmla="*/ 2147483647 h 632"/>
                <a:gd name="T30" fmla="*/ 2147483647 w 524"/>
                <a:gd name="T31" fmla="*/ 2147483647 h 632"/>
                <a:gd name="T32" fmla="*/ 2147483647 w 524"/>
                <a:gd name="T33" fmla="*/ 2147483647 h 632"/>
                <a:gd name="T34" fmla="*/ 2147483647 w 524"/>
                <a:gd name="T35" fmla="*/ 2147483647 h 632"/>
                <a:gd name="T36" fmla="*/ 2147483647 w 524"/>
                <a:gd name="T37" fmla="*/ 2147483647 h 632"/>
                <a:gd name="T38" fmla="*/ 2147483647 w 524"/>
                <a:gd name="T39" fmla="*/ 2147483647 h 632"/>
                <a:gd name="T40" fmla="*/ 2147483647 w 524"/>
                <a:gd name="T41" fmla="*/ 2147483647 h 632"/>
                <a:gd name="T42" fmla="*/ 2147483647 w 524"/>
                <a:gd name="T43" fmla="*/ 2147483647 h 632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w 524"/>
                <a:gd name="T67" fmla="*/ 0 h 632"/>
                <a:gd name="T68" fmla="*/ 524 w 524"/>
                <a:gd name="T69" fmla="*/ 632 h 632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T66" t="T67" r="T68" b="T69"/>
              <a:pathLst>
                <a:path w="524" h="632">
                  <a:moveTo>
                    <a:pt x="524" y="316"/>
                  </a:moveTo>
                  <a:lnTo>
                    <a:pt x="492" y="212"/>
                  </a:lnTo>
                  <a:lnTo>
                    <a:pt x="468" y="144"/>
                  </a:lnTo>
                  <a:lnTo>
                    <a:pt x="456" y="108"/>
                  </a:lnTo>
                  <a:lnTo>
                    <a:pt x="424" y="76"/>
                  </a:lnTo>
                  <a:lnTo>
                    <a:pt x="364" y="40"/>
                  </a:lnTo>
                  <a:lnTo>
                    <a:pt x="336" y="24"/>
                  </a:lnTo>
                  <a:lnTo>
                    <a:pt x="296" y="8"/>
                  </a:lnTo>
                  <a:lnTo>
                    <a:pt x="244" y="16"/>
                  </a:lnTo>
                  <a:lnTo>
                    <a:pt x="176" y="4"/>
                  </a:lnTo>
                  <a:lnTo>
                    <a:pt x="132" y="4"/>
                  </a:lnTo>
                  <a:lnTo>
                    <a:pt x="60" y="0"/>
                  </a:lnTo>
                  <a:lnTo>
                    <a:pt x="0" y="104"/>
                  </a:lnTo>
                  <a:lnTo>
                    <a:pt x="4" y="228"/>
                  </a:lnTo>
                  <a:lnTo>
                    <a:pt x="48" y="392"/>
                  </a:lnTo>
                  <a:lnTo>
                    <a:pt x="80" y="492"/>
                  </a:lnTo>
                  <a:lnTo>
                    <a:pt x="112" y="576"/>
                  </a:lnTo>
                  <a:lnTo>
                    <a:pt x="144" y="632"/>
                  </a:lnTo>
                  <a:lnTo>
                    <a:pt x="240" y="584"/>
                  </a:lnTo>
                  <a:lnTo>
                    <a:pt x="384" y="440"/>
                  </a:lnTo>
                  <a:lnTo>
                    <a:pt x="436" y="384"/>
                  </a:lnTo>
                  <a:lnTo>
                    <a:pt x="488" y="332"/>
                  </a:lnTo>
                </a:path>
              </a:pathLst>
            </a:custGeom>
            <a:solidFill>
              <a:srgbClr val="FF00FF">
                <a:alpha val="50195"/>
              </a:srgbClr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12297" name="Freeform 6"/>
            <p:cNvSpPr>
              <a:spLocks/>
            </p:cNvSpPr>
            <p:nvPr/>
          </p:nvSpPr>
          <p:spPr bwMode="auto">
            <a:xfrm>
              <a:off x="6937620" y="5496258"/>
              <a:ext cx="968806" cy="558982"/>
            </a:xfrm>
            <a:custGeom>
              <a:avLst/>
              <a:gdLst>
                <a:gd name="T0" fmla="*/ 2147483647 w 1680"/>
                <a:gd name="T1" fmla="*/ 2147483647 h 1052"/>
                <a:gd name="T2" fmla="*/ 2147483647 w 1680"/>
                <a:gd name="T3" fmla="*/ 2147483647 h 1052"/>
                <a:gd name="T4" fmla="*/ 2147483647 w 1680"/>
                <a:gd name="T5" fmla="*/ 2147483647 h 1052"/>
                <a:gd name="T6" fmla="*/ 2147483647 w 1680"/>
                <a:gd name="T7" fmla="*/ 2147483647 h 1052"/>
                <a:gd name="T8" fmla="*/ 2147483647 w 1680"/>
                <a:gd name="T9" fmla="*/ 2147483647 h 1052"/>
                <a:gd name="T10" fmla="*/ 2147483647 w 1680"/>
                <a:gd name="T11" fmla="*/ 2147483647 h 1052"/>
                <a:gd name="T12" fmla="*/ 2147483647 w 1680"/>
                <a:gd name="T13" fmla="*/ 2147483647 h 1052"/>
                <a:gd name="T14" fmla="*/ 2147483647 w 1680"/>
                <a:gd name="T15" fmla="*/ 2147483647 h 1052"/>
                <a:gd name="T16" fmla="*/ 2147483647 w 1680"/>
                <a:gd name="T17" fmla="*/ 2147483647 h 1052"/>
                <a:gd name="T18" fmla="*/ 2147483647 w 1680"/>
                <a:gd name="T19" fmla="*/ 2147483647 h 1052"/>
                <a:gd name="T20" fmla="*/ 2147483647 w 1680"/>
                <a:gd name="T21" fmla="*/ 2147483647 h 1052"/>
                <a:gd name="T22" fmla="*/ 2147483647 w 1680"/>
                <a:gd name="T23" fmla="*/ 2147483647 h 1052"/>
                <a:gd name="T24" fmla="*/ 2147483647 w 1680"/>
                <a:gd name="T25" fmla="*/ 2147483647 h 1052"/>
                <a:gd name="T26" fmla="*/ 2147483647 w 1680"/>
                <a:gd name="T27" fmla="*/ 2147483647 h 1052"/>
                <a:gd name="T28" fmla="*/ 2147483647 w 1680"/>
                <a:gd name="T29" fmla="*/ 2147483647 h 1052"/>
                <a:gd name="T30" fmla="*/ 2147483647 w 1680"/>
                <a:gd name="T31" fmla="*/ 2147483647 h 1052"/>
                <a:gd name="T32" fmla="*/ 2147483647 w 1680"/>
                <a:gd name="T33" fmla="*/ 2147483647 h 1052"/>
                <a:gd name="T34" fmla="*/ 2147483647 w 1680"/>
                <a:gd name="T35" fmla="*/ 2147483647 h 1052"/>
                <a:gd name="T36" fmla="*/ 2147483647 w 1680"/>
                <a:gd name="T37" fmla="*/ 2147483647 h 1052"/>
                <a:gd name="T38" fmla="*/ 2147483647 w 1680"/>
                <a:gd name="T39" fmla="*/ 2147483647 h 1052"/>
                <a:gd name="T40" fmla="*/ 2147483647 w 1680"/>
                <a:gd name="T41" fmla="*/ 2147483647 h 1052"/>
                <a:gd name="T42" fmla="*/ 2147483647 w 1680"/>
                <a:gd name="T43" fmla="*/ 0 h 1052"/>
                <a:gd name="T44" fmla="*/ 2147483647 w 1680"/>
                <a:gd name="T45" fmla="*/ 2147483647 h 1052"/>
                <a:gd name="T46" fmla="*/ 2147483647 w 1680"/>
                <a:gd name="T47" fmla="*/ 2147483647 h 1052"/>
                <a:gd name="T48" fmla="*/ 2147483647 w 1680"/>
                <a:gd name="T49" fmla="*/ 2147483647 h 1052"/>
                <a:gd name="T50" fmla="*/ 2147483647 w 1680"/>
                <a:gd name="T51" fmla="*/ 2147483647 h 1052"/>
                <a:gd name="T52" fmla="*/ 2147483647 w 1680"/>
                <a:gd name="T53" fmla="*/ 2147483647 h 1052"/>
                <a:gd name="T54" fmla="*/ 2147483647 w 1680"/>
                <a:gd name="T55" fmla="*/ 2147483647 h 1052"/>
                <a:gd name="T56" fmla="*/ 2147483647 w 1680"/>
                <a:gd name="T57" fmla="*/ 2147483647 h 1052"/>
                <a:gd name="T58" fmla="*/ 2147483647 w 1680"/>
                <a:gd name="T59" fmla="*/ 2147483647 h 1052"/>
                <a:gd name="T60" fmla="*/ 2147483647 w 1680"/>
                <a:gd name="T61" fmla="*/ 2147483647 h 1052"/>
                <a:gd name="T62" fmla="*/ 2147483647 w 1680"/>
                <a:gd name="T63" fmla="*/ 2147483647 h 1052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w 1680"/>
                <a:gd name="T97" fmla="*/ 0 h 1052"/>
                <a:gd name="T98" fmla="*/ 1680 w 1680"/>
                <a:gd name="T99" fmla="*/ 1052 h 1052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T96" t="T97" r="T98" b="T99"/>
              <a:pathLst>
                <a:path w="1680" h="1052">
                  <a:moveTo>
                    <a:pt x="1193" y="1052"/>
                  </a:moveTo>
                  <a:lnTo>
                    <a:pt x="1241" y="966"/>
                  </a:lnTo>
                  <a:lnTo>
                    <a:pt x="1271" y="899"/>
                  </a:lnTo>
                  <a:lnTo>
                    <a:pt x="1327" y="849"/>
                  </a:lnTo>
                  <a:lnTo>
                    <a:pt x="1383" y="833"/>
                  </a:lnTo>
                  <a:lnTo>
                    <a:pt x="1450" y="873"/>
                  </a:lnTo>
                  <a:lnTo>
                    <a:pt x="1528" y="869"/>
                  </a:lnTo>
                  <a:lnTo>
                    <a:pt x="1617" y="829"/>
                  </a:lnTo>
                  <a:lnTo>
                    <a:pt x="1665" y="780"/>
                  </a:lnTo>
                  <a:lnTo>
                    <a:pt x="1680" y="713"/>
                  </a:lnTo>
                  <a:lnTo>
                    <a:pt x="1658" y="653"/>
                  </a:lnTo>
                  <a:lnTo>
                    <a:pt x="1591" y="623"/>
                  </a:lnTo>
                  <a:lnTo>
                    <a:pt x="1524" y="600"/>
                  </a:lnTo>
                  <a:lnTo>
                    <a:pt x="1490" y="544"/>
                  </a:lnTo>
                  <a:lnTo>
                    <a:pt x="1490" y="471"/>
                  </a:lnTo>
                  <a:lnTo>
                    <a:pt x="1457" y="411"/>
                  </a:lnTo>
                  <a:lnTo>
                    <a:pt x="1357" y="367"/>
                  </a:lnTo>
                  <a:lnTo>
                    <a:pt x="1286" y="324"/>
                  </a:lnTo>
                  <a:lnTo>
                    <a:pt x="1286" y="268"/>
                  </a:lnTo>
                  <a:lnTo>
                    <a:pt x="1327" y="221"/>
                  </a:lnTo>
                  <a:lnTo>
                    <a:pt x="1326" y="225"/>
                  </a:lnTo>
                  <a:lnTo>
                    <a:pt x="1302" y="213"/>
                  </a:lnTo>
                  <a:lnTo>
                    <a:pt x="1275" y="201"/>
                  </a:lnTo>
                  <a:lnTo>
                    <a:pt x="1260" y="174"/>
                  </a:lnTo>
                  <a:lnTo>
                    <a:pt x="1248" y="177"/>
                  </a:lnTo>
                  <a:lnTo>
                    <a:pt x="1236" y="150"/>
                  </a:lnTo>
                  <a:lnTo>
                    <a:pt x="1119" y="225"/>
                  </a:lnTo>
                  <a:lnTo>
                    <a:pt x="1092" y="198"/>
                  </a:lnTo>
                  <a:lnTo>
                    <a:pt x="1065" y="153"/>
                  </a:lnTo>
                  <a:lnTo>
                    <a:pt x="993" y="108"/>
                  </a:lnTo>
                  <a:lnTo>
                    <a:pt x="915" y="78"/>
                  </a:lnTo>
                  <a:lnTo>
                    <a:pt x="849" y="87"/>
                  </a:lnTo>
                  <a:lnTo>
                    <a:pt x="765" y="138"/>
                  </a:lnTo>
                  <a:lnTo>
                    <a:pt x="744" y="111"/>
                  </a:lnTo>
                  <a:lnTo>
                    <a:pt x="723" y="87"/>
                  </a:lnTo>
                  <a:lnTo>
                    <a:pt x="702" y="75"/>
                  </a:lnTo>
                  <a:lnTo>
                    <a:pt x="684" y="69"/>
                  </a:lnTo>
                  <a:lnTo>
                    <a:pt x="660" y="60"/>
                  </a:lnTo>
                  <a:lnTo>
                    <a:pt x="633" y="48"/>
                  </a:lnTo>
                  <a:lnTo>
                    <a:pt x="609" y="39"/>
                  </a:lnTo>
                  <a:lnTo>
                    <a:pt x="600" y="24"/>
                  </a:lnTo>
                  <a:lnTo>
                    <a:pt x="579" y="6"/>
                  </a:lnTo>
                  <a:lnTo>
                    <a:pt x="555" y="3"/>
                  </a:lnTo>
                  <a:lnTo>
                    <a:pt x="537" y="0"/>
                  </a:lnTo>
                  <a:lnTo>
                    <a:pt x="507" y="6"/>
                  </a:lnTo>
                  <a:lnTo>
                    <a:pt x="528" y="3"/>
                  </a:lnTo>
                  <a:lnTo>
                    <a:pt x="480" y="9"/>
                  </a:lnTo>
                  <a:lnTo>
                    <a:pt x="450" y="9"/>
                  </a:lnTo>
                  <a:lnTo>
                    <a:pt x="432" y="15"/>
                  </a:lnTo>
                  <a:lnTo>
                    <a:pt x="427" y="9"/>
                  </a:lnTo>
                  <a:lnTo>
                    <a:pt x="398" y="138"/>
                  </a:lnTo>
                  <a:lnTo>
                    <a:pt x="327" y="268"/>
                  </a:lnTo>
                  <a:lnTo>
                    <a:pt x="275" y="384"/>
                  </a:lnTo>
                  <a:lnTo>
                    <a:pt x="171" y="494"/>
                  </a:lnTo>
                  <a:lnTo>
                    <a:pt x="82" y="633"/>
                  </a:lnTo>
                  <a:lnTo>
                    <a:pt x="15" y="740"/>
                  </a:lnTo>
                  <a:lnTo>
                    <a:pt x="0" y="806"/>
                  </a:lnTo>
                  <a:lnTo>
                    <a:pt x="104" y="836"/>
                  </a:lnTo>
                  <a:lnTo>
                    <a:pt x="256" y="849"/>
                  </a:lnTo>
                  <a:lnTo>
                    <a:pt x="450" y="869"/>
                  </a:lnTo>
                  <a:lnTo>
                    <a:pt x="699" y="893"/>
                  </a:lnTo>
                  <a:lnTo>
                    <a:pt x="888" y="936"/>
                  </a:lnTo>
                  <a:lnTo>
                    <a:pt x="1067" y="1002"/>
                  </a:lnTo>
                  <a:lnTo>
                    <a:pt x="1193" y="1052"/>
                  </a:lnTo>
                  <a:close/>
                </a:path>
              </a:pathLst>
            </a:custGeom>
            <a:solidFill>
              <a:srgbClr val="00CCFF">
                <a:alpha val="50195"/>
              </a:srgbClr>
            </a:solidFill>
            <a:ln w="9525" cap="flat" cmpd="sng">
              <a:solidFill>
                <a:schemeClr val="bg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12298" name="Freeform 7"/>
            <p:cNvSpPr>
              <a:spLocks/>
            </p:cNvSpPr>
            <p:nvPr/>
          </p:nvSpPr>
          <p:spPr bwMode="auto">
            <a:xfrm>
              <a:off x="7183859" y="5430902"/>
              <a:ext cx="566290" cy="187567"/>
            </a:xfrm>
            <a:custGeom>
              <a:avLst/>
              <a:gdLst>
                <a:gd name="T0" fmla="*/ 2147483647 w 982"/>
                <a:gd name="T1" fmla="*/ 2147483647 h 353"/>
                <a:gd name="T2" fmla="*/ 2147483647 w 982"/>
                <a:gd name="T3" fmla="*/ 2147483647 h 353"/>
                <a:gd name="T4" fmla="*/ 2147483647 w 982"/>
                <a:gd name="T5" fmla="*/ 2147483647 h 353"/>
                <a:gd name="T6" fmla="*/ 2147483647 w 982"/>
                <a:gd name="T7" fmla="*/ 2147483647 h 353"/>
                <a:gd name="T8" fmla="*/ 2147483647 w 982"/>
                <a:gd name="T9" fmla="*/ 2147483647 h 353"/>
                <a:gd name="T10" fmla="*/ 2147483647 w 982"/>
                <a:gd name="T11" fmla="*/ 2147483647 h 353"/>
                <a:gd name="T12" fmla="*/ 2147483647 w 982"/>
                <a:gd name="T13" fmla="*/ 2147483647 h 353"/>
                <a:gd name="T14" fmla="*/ 2147483647 w 982"/>
                <a:gd name="T15" fmla="*/ 2147483647 h 353"/>
                <a:gd name="T16" fmla="*/ 2147483647 w 982"/>
                <a:gd name="T17" fmla="*/ 2147483647 h 353"/>
                <a:gd name="T18" fmla="*/ 2147483647 w 982"/>
                <a:gd name="T19" fmla="*/ 2147483647 h 353"/>
                <a:gd name="T20" fmla="*/ 2147483647 w 982"/>
                <a:gd name="T21" fmla="*/ 2147483647 h 353"/>
                <a:gd name="T22" fmla="*/ 2147483647 w 982"/>
                <a:gd name="T23" fmla="*/ 2147483647 h 353"/>
                <a:gd name="T24" fmla="*/ 2147483647 w 982"/>
                <a:gd name="T25" fmla="*/ 2147483647 h 353"/>
                <a:gd name="T26" fmla="*/ 2147483647 w 982"/>
                <a:gd name="T27" fmla="*/ 2147483647 h 353"/>
                <a:gd name="T28" fmla="*/ 2147483647 w 982"/>
                <a:gd name="T29" fmla="*/ 2147483647 h 353"/>
                <a:gd name="T30" fmla="*/ 2147483647 w 982"/>
                <a:gd name="T31" fmla="*/ 2147483647 h 353"/>
                <a:gd name="T32" fmla="*/ 2147483647 w 982"/>
                <a:gd name="T33" fmla="*/ 2147483647 h 353"/>
                <a:gd name="T34" fmla="*/ 2147483647 w 982"/>
                <a:gd name="T35" fmla="*/ 2147483647 h 353"/>
                <a:gd name="T36" fmla="*/ 2147483647 w 982"/>
                <a:gd name="T37" fmla="*/ 2147483647 h 353"/>
                <a:gd name="T38" fmla="*/ 2147483647 w 982"/>
                <a:gd name="T39" fmla="*/ 2147483647 h 353"/>
                <a:gd name="T40" fmla="*/ 2147483647 w 982"/>
                <a:gd name="T41" fmla="*/ 2147483647 h 353"/>
                <a:gd name="T42" fmla="*/ 2147483647 w 982"/>
                <a:gd name="T43" fmla="*/ 2147483647 h 353"/>
                <a:gd name="T44" fmla="*/ 2147483647 w 982"/>
                <a:gd name="T45" fmla="*/ 2147483647 h 353"/>
                <a:gd name="T46" fmla="*/ 2147483647 w 982"/>
                <a:gd name="T47" fmla="*/ 2147483647 h 353"/>
                <a:gd name="T48" fmla="*/ 2147483647 w 982"/>
                <a:gd name="T49" fmla="*/ 2147483647 h 353"/>
                <a:gd name="T50" fmla="*/ 2147483647 w 982"/>
                <a:gd name="T51" fmla="*/ 2147483647 h 353"/>
                <a:gd name="T52" fmla="*/ 2147483647 w 982"/>
                <a:gd name="T53" fmla="*/ 2147483647 h 353"/>
                <a:gd name="T54" fmla="*/ 2147483647 w 982"/>
                <a:gd name="T55" fmla="*/ 2147483647 h 353"/>
                <a:gd name="T56" fmla="*/ 2147483647 w 982"/>
                <a:gd name="T57" fmla="*/ 2147483647 h 353"/>
                <a:gd name="T58" fmla="*/ 2147483647 w 982"/>
                <a:gd name="T59" fmla="*/ 2147483647 h 353"/>
                <a:gd name="T60" fmla="*/ 2147483647 w 982"/>
                <a:gd name="T61" fmla="*/ 2147483647 h 353"/>
                <a:gd name="T62" fmla="*/ 2147483647 w 982"/>
                <a:gd name="T63" fmla="*/ 2147483647 h 353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w 982"/>
                <a:gd name="T97" fmla="*/ 0 h 353"/>
                <a:gd name="T98" fmla="*/ 982 w 982"/>
                <a:gd name="T99" fmla="*/ 353 h 353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T96" t="T97" r="T98" b="T99"/>
              <a:pathLst>
                <a:path w="982" h="353">
                  <a:moveTo>
                    <a:pt x="809" y="268"/>
                  </a:moveTo>
                  <a:lnTo>
                    <a:pt x="845" y="303"/>
                  </a:lnTo>
                  <a:lnTo>
                    <a:pt x="821" y="279"/>
                  </a:lnTo>
                  <a:lnTo>
                    <a:pt x="840" y="306"/>
                  </a:lnTo>
                  <a:lnTo>
                    <a:pt x="875" y="333"/>
                  </a:lnTo>
                  <a:lnTo>
                    <a:pt x="878" y="330"/>
                  </a:lnTo>
                  <a:lnTo>
                    <a:pt x="887" y="345"/>
                  </a:lnTo>
                  <a:lnTo>
                    <a:pt x="905" y="342"/>
                  </a:lnTo>
                  <a:lnTo>
                    <a:pt x="884" y="339"/>
                  </a:lnTo>
                  <a:lnTo>
                    <a:pt x="869" y="324"/>
                  </a:lnTo>
                  <a:lnTo>
                    <a:pt x="860" y="315"/>
                  </a:lnTo>
                  <a:lnTo>
                    <a:pt x="872" y="345"/>
                  </a:lnTo>
                  <a:lnTo>
                    <a:pt x="881" y="345"/>
                  </a:lnTo>
                  <a:lnTo>
                    <a:pt x="854" y="318"/>
                  </a:lnTo>
                  <a:lnTo>
                    <a:pt x="836" y="309"/>
                  </a:lnTo>
                  <a:lnTo>
                    <a:pt x="833" y="300"/>
                  </a:lnTo>
                  <a:lnTo>
                    <a:pt x="839" y="309"/>
                  </a:lnTo>
                  <a:lnTo>
                    <a:pt x="856" y="330"/>
                  </a:lnTo>
                  <a:lnTo>
                    <a:pt x="864" y="330"/>
                  </a:lnTo>
                  <a:lnTo>
                    <a:pt x="900" y="344"/>
                  </a:lnTo>
                  <a:lnTo>
                    <a:pt x="978" y="321"/>
                  </a:lnTo>
                  <a:lnTo>
                    <a:pt x="982" y="271"/>
                  </a:lnTo>
                  <a:lnTo>
                    <a:pt x="948" y="211"/>
                  </a:lnTo>
                  <a:lnTo>
                    <a:pt x="918" y="138"/>
                  </a:lnTo>
                  <a:lnTo>
                    <a:pt x="887" y="45"/>
                  </a:lnTo>
                  <a:lnTo>
                    <a:pt x="839" y="63"/>
                  </a:lnTo>
                  <a:lnTo>
                    <a:pt x="770" y="54"/>
                  </a:lnTo>
                  <a:lnTo>
                    <a:pt x="743" y="60"/>
                  </a:lnTo>
                  <a:lnTo>
                    <a:pt x="677" y="69"/>
                  </a:lnTo>
                  <a:lnTo>
                    <a:pt x="626" y="87"/>
                  </a:lnTo>
                  <a:lnTo>
                    <a:pt x="560" y="126"/>
                  </a:lnTo>
                  <a:lnTo>
                    <a:pt x="502" y="108"/>
                  </a:lnTo>
                  <a:lnTo>
                    <a:pt x="472" y="75"/>
                  </a:lnTo>
                  <a:lnTo>
                    <a:pt x="439" y="98"/>
                  </a:lnTo>
                  <a:lnTo>
                    <a:pt x="376" y="68"/>
                  </a:lnTo>
                  <a:lnTo>
                    <a:pt x="350" y="98"/>
                  </a:lnTo>
                  <a:lnTo>
                    <a:pt x="342" y="135"/>
                  </a:lnTo>
                  <a:lnTo>
                    <a:pt x="314" y="78"/>
                  </a:lnTo>
                  <a:lnTo>
                    <a:pt x="257" y="102"/>
                  </a:lnTo>
                  <a:lnTo>
                    <a:pt x="223" y="82"/>
                  </a:lnTo>
                  <a:lnTo>
                    <a:pt x="201" y="88"/>
                  </a:lnTo>
                  <a:lnTo>
                    <a:pt x="183" y="65"/>
                  </a:lnTo>
                  <a:lnTo>
                    <a:pt x="157" y="72"/>
                  </a:lnTo>
                  <a:lnTo>
                    <a:pt x="142" y="92"/>
                  </a:lnTo>
                  <a:lnTo>
                    <a:pt x="105" y="92"/>
                  </a:lnTo>
                  <a:lnTo>
                    <a:pt x="98" y="57"/>
                  </a:lnTo>
                  <a:lnTo>
                    <a:pt x="59" y="39"/>
                  </a:lnTo>
                  <a:lnTo>
                    <a:pt x="59" y="21"/>
                  </a:lnTo>
                  <a:lnTo>
                    <a:pt x="32" y="0"/>
                  </a:lnTo>
                  <a:lnTo>
                    <a:pt x="4" y="12"/>
                  </a:lnTo>
                  <a:lnTo>
                    <a:pt x="0" y="132"/>
                  </a:lnTo>
                  <a:lnTo>
                    <a:pt x="148" y="127"/>
                  </a:lnTo>
                  <a:lnTo>
                    <a:pt x="202" y="174"/>
                  </a:lnTo>
                  <a:lnTo>
                    <a:pt x="280" y="198"/>
                  </a:lnTo>
                  <a:lnTo>
                    <a:pt x="342" y="260"/>
                  </a:lnTo>
                  <a:lnTo>
                    <a:pt x="420" y="205"/>
                  </a:lnTo>
                  <a:lnTo>
                    <a:pt x="490" y="205"/>
                  </a:lnTo>
                  <a:lnTo>
                    <a:pt x="568" y="236"/>
                  </a:lnTo>
                  <a:lnTo>
                    <a:pt x="638" y="275"/>
                  </a:lnTo>
                  <a:lnTo>
                    <a:pt x="661" y="322"/>
                  </a:lnTo>
                  <a:lnTo>
                    <a:pt x="685" y="338"/>
                  </a:lnTo>
                  <a:lnTo>
                    <a:pt x="677" y="353"/>
                  </a:lnTo>
                  <a:lnTo>
                    <a:pt x="724" y="330"/>
                  </a:lnTo>
                  <a:lnTo>
                    <a:pt x="763" y="299"/>
                  </a:lnTo>
                  <a:lnTo>
                    <a:pt x="809" y="268"/>
                  </a:lnTo>
                  <a:close/>
                </a:path>
              </a:pathLst>
            </a:custGeom>
            <a:solidFill>
              <a:srgbClr val="00CCFF">
                <a:alpha val="50195"/>
              </a:srgbClr>
            </a:solidFill>
            <a:ln w="9525" cap="flat" cmpd="sng">
              <a:solidFill>
                <a:schemeClr val="bg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12299" name="Oval 8"/>
            <p:cNvSpPr>
              <a:spLocks noChangeArrowheads="1"/>
            </p:cNvSpPr>
            <p:nvPr/>
          </p:nvSpPr>
          <p:spPr bwMode="auto">
            <a:xfrm>
              <a:off x="7380503" y="6074900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00" name="Oval 9"/>
            <p:cNvSpPr>
              <a:spLocks noChangeArrowheads="1"/>
            </p:cNvSpPr>
            <p:nvPr/>
          </p:nvSpPr>
          <p:spPr bwMode="auto">
            <a:xfrm>
              <a:off x="6937620" y="6074900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01" name="Oval 10"/>
            <p:cNvSpPr>
              <a:spLocks noChangeArrowheads="1"/>
            </p:cNvSpPr>
            <p:nvPr/>
          </p:nvSpPr>
          <p:spPr bwMode="auto">
            <a:xfrm>
              <a:off x="7020661" y="6074900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02" name="Oval 11"/>
            <p:cNvSpPr>
              <a:spLocks noChangeArrowheads="1"/>
            </p:cNvSpPr>
            <p:nvPr/>
          </p:nvSpPr>
          <p:spPr bwMode="auto">
            <a:xfrm>
              <a:off x="7131381" y="6074900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03" name="Oval 12"/>
            <p:cNvSpPr>
              <a:spLocks noChangeArrowheads="1"/>
            </p:cNvSpPr>
            <p:nvPr/>
          </p:nvSpPr>
          <p:spPr bwMode="auto">
            <a:xfrm>
              <a:off x="7076021" y="6023890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04" name="Oval 13"/>
            <p:cNvSpPr>
              <a:spLocks noChangeArrowheads="1"/>
            </p:cNvSpPr>
            <p:nvPr/>
          </p:nvSpPr>
          <p:spPr bwMode="auto">
            <a:xfrm>
              <a:off x="7131381" y="6584997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05" name="Oval 14"/>
            <p:cNvSpPr>
              <a:spLocks noChangeArrowheads="1"/>
            </p:cNvSpPr>
            <p:nvPr/>
          </p:nvSpPr>
          <p:spPr bwMode="auto">
            <a:xfrm>
              <a:off x="7214422" y="6738026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06" name="Oval 15"/>
            <p:cNvSpPr>
              <a:spLocks noChangeArrowheads="1"/>
            </p:cNvSpPr>
            <p:nvPr/>
          </p:nvSpPr>
          <p:spPr bwMode="auto">
            <a:xfrm>
              <a:off x="7352823" y="6559492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07" name="Oval 16"/>
            <p:cNvSpPr>
              <a:spLocks noChangeArrowheads="1"/>
            </p:cNvSpPr>
            <p:nvPr/>
          </p:nvSpPr>
          <p:spPr bwMode="auto">
            <a:xfrm>
              <a:off x="7242102" y="6610502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08" name="Oval 17"/>
            <p:cNvSpPr>
              <a:spLocks noChangeArrowheads="1"/>
            </p:cNvSpPr>
            <p:nvPr/>
          </p:nvSpPr>
          <p:spPr bwMode="auto">
            <a:xfrm>
              <a:off x="7297462" y="6763531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09" name="Oval 18"/>
            <p:cNvSpPr>
              <a:spLocks noChangeArrowheads="1"/>
            </p:cNvSpPr>
            <p:nvPr/>
          </p:nvSpPr>
          <p:spPr bwMode="auto">
            <a:xfrm>
              <a:off x="6854580" y="5411773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10" name="Oval 19"/>
            <p:cNvSpPr>
              <a:spLocks noChangeArrowheads="1"/>
            </p:cNvSpPr>
            <p:nvPr/>
          </p:nvSpPr>
          <p:spPr bwMode="auto">
            <a:xfrm>
              <a:off x="7103701" y="5462783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11" name="Oval 20"/>
            <p:cNvSpPr>
              <a:spLocks noChangeArrowheads="1"/>
            </p:cNvSpPr>
            <p:nvPr/>
          </p:nvSpPr>
          <p:spPr bwMode="auto">
            <a:xfrm>
              <a:off x="6273296" y="5896365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12" name="Oval 21"/>
            <p:cNvSpPr>
              <a:spLocks noChangeArrowheads="1"/>
            </p:cNvSpPr>
            <p:nvPr/>
          </p:nvSpPr>
          <p:spPr bwMode="auto">
            <a:xfrm>
              <a:off x="6384017" y="6023890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13" name="Oval 22"/>
            <p:cNvSpPr>
              <a:spLocks noChangeArrowheads="1"/>
            </p:cNvSpPr>
            <p:nvPr/>
          </p:nvSpPr>
          <p:spPr bwMode="auto">
            <a:xfrm>
              <a:off x="6467057" y="6049395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14" name="Oval 23"/>
            <p:cNvSpPr>
              <a:spLocks noChangeArrowheads="1"/>
            </p:cNvSpPr>
            <p:nvPr/>
          </p:nvSpPr>
          <p:spPr bwMode="auto">
            <a:xfrm>
              <a:off x="6467057" y="5870861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15" name="Oval 24"/>
            <p:cNvSpPr>
              <a:spLocks noChangeArrowheads="1"/>
            </p:cNvSpPr>
            <p:nvPr/>
          </p:nvSpPr>
          <p:spPr bwMode="auto">
            <a:xfrm>
              <a:off x="6605458" y="5998385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16" name="Oval 25"/>
            <p:cNvSpPr>
              <a:spLocks noChangeArrowheads="1"/>
            </p:cNvSpPr>
            <p:nvPr/>
          </p:nvSpPr>
          <p:spPr bwMode="auto">
            <a:xfrm>
              <a:off x="6550098" y="5947375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17" name="Oval 26"/>
            <p:cNvSpPr>
              <a:spLocks noChangeArrowheads="1"/>
            </p:cNvSpPr>
            <p:nvPr/>
          </p:nvSpPr>
          <p:spPr bwMode="auto">
            <a:xfrm>
              <a:off x="6494738" y="5998385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18" name="Oval 27"/>
            <p:cNvSpPr>
              <a:spLocks noChangeArrowheads="1"/>
            </p:cNvSpPr>
            <p:nvPr/>
          </p:nvSpPr>
          <p:spPr bwMode="auto">
            <a:xfrm>
              <a:off x="6494738" y="5896365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19" name="Oval 28"/>
            <p:cNvSpPr>
              <a:spLocks noChangeArrowheads="1"/>
            </p:cNvSpPr>
            <p:nvPr/>
          </p:nvSpPr>
          <p:spPr bwMode="auto">
            <a:xfrm>
              <a:off x="6550098" y="6049395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20" name="Oval 29"/>
            <p:cNvSpPr>
              <a:spLocks noChangeArrowheads="1"/>
            </p:cNvSpPr>
            <p:nvPr/>
          </p:nvSpPr>
          <p:spPr bwMode="auto">
            <a:xfrm>
              <a:off x="7131381" y="5743337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21" name="Oval 30"/>
            <p:cNvSpPr>
              <a:spLocks noChangeArrowheads="1"/>
            </p:cNvSpPr>
            <p:nvPr/>
          </p:nvSpPr>
          <p:spPr bwMode="auto">
            <a:xfrm>
              <a:off x="7297462" y="5819851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22" name="Oval 31"/>
            <p:cNvSpPr>
              <a:spLocks noChangeArrowheads="1"/>
            </p:cNvSpPr>
            <p:nvPr/>
          </p:nvSpPr>
          <p:spPr bwMode="auto">
            <a:xfrm>
              <a:off x="7518904" y="5896365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23" name="Oval 32"/>
            <p:cNvSpPr>
              <a:spLocks noChangeArrowheads="1"/>
            </p:cNvSpPr>
            <p:nvPr/>
          </p:nvSpPr>
          <p:spPr bwMode="auto">
            <a:xfrm>
              <a:off x="7491224" y="5590307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24" name="Oval 33"/>
            <p:cNvSpPr>
              <a:spLocks noChangeArrowheads="1"/>
            </p:cNvSpPr>
            <p:nvPr/>
          </p:nvSpPr>
          <p:spPr bwMode="auto">
            <a:xfrm>
              <a:off x="7657305" y="5794346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25" name="Oval 34"/>
            <p:cNvSpPr>
              <a:spLocks noChangeArrowheads="1"/>
            </p:cNvSpPr>
            <p:nvPr/>
          </p:nvSpPr>
          <p:spPr bwMode="auto">
            <a:xfrm>
              <a:off x="7601944" y="5743337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26" name="Oval 35"/>
            <p:cNvSpPr>
              <a:spLocks noChangeArrowheads="1"/>
            </p:cNvSpPr>
            <p:nvPr/>
          </p:nvSpPr>
          <p:spPr bwMode="auto">
            <a:xfrm>
              <a:off x="7297462" y="5641317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27" name="Oval 36"/>
            <p:cNvSpPr>
              <a:spLocks noChangeArrowheads="1"/>
            </p:cNvSpPr>
            <p:nvPr/>
          </p:nvSpPr>
          <p:spPr bwMode="auto">
            <a:xfrm>
              <a:off x="7546584" y="5692327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28" name="Oval 37"/>
            <p:cNvSpPr>
              <a:spLocks noChangeArrowheads="1"/>
            </p:cNvSpPr>
            <p:nvPr/>
          </p:nvSpPr>
          <p:spPr bwMode="auto">
            <a:xfrm>
              <a:off x="7601944" y="5845356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29" name="Oval 38"/>
            <p:cNvSpPr>
              <a:spLocks noChangeArrowheads="1"/>
            </p:cNvSpPr>
            <p:nvPr/>
          </p:nvSpPr>
          <p:spPr bwMode="auto">
            <a:xfrm>
              <a:off x="7629624" y="6125910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30" name="Oval 39"/>
            <p:cNvSpPr>
              <a:spLocks noChangeArrowheads="1"/>
            </p:cNvSpPr>
            <p:nvPr/>
          </p:nvSpPr>
          <p:spPr bwMode="auto">
            <a:xfrm>
              <a:off x="7629624" y="6202424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31" name="Oval 40"/>
            <p:cNvSpPr>
              <a:spLocks noChangeArrowheads="1"/>
            </p:cNvSpPr>
            <p:nvPr/>
          </p:nvSpPr>
          <p:spPr bwMode="auto">
            <a:xfrm>
              <a:off x="7684985" y="6253434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32" name="Oval 41"/>
            <p:cNvSpPr>
              <a:spLocks noChangeArrowheads="1"/>
            </p:cNvSpPr>
            <p:nvPr/>
          </p:nvSpPr>
          <p:spPr bwMode="auto">
            <a:xfrm>
              <a:off x="7684985" y="6125910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33" name="Oval 42"/>
            <p:cNvSpPr>
              <a:spLocks noChangeArrowheads="1"/>
            </p:cNvSpPr>
            <p:nvPr/>
          </p:nvSpPr>
          <p:spPr bwMode="auto">
            <a:xfrm>
              <a:off x="7795705" y="6151414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34" name="Oval 43"/>
            <p:cNvSpPr>
              <a:spLocks noChangeArrowheads="1"/>
            </p:cNvSpPr>
            <p:nvPr/>
          </p:nvSpPr>
          <p:spPr bwMode="auto">
            <a:xfrm>
              <a:off x="7768025" y="6125910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35" name="Oval 44"/>
            <p:cNvSpPr>
              <a:spLocks noChangeArrowheads="1"/>
            </p:cNvSpPr>
            <p:nvPr/>
          </p:nvSpPr>
          <p:spPr bwMode="auto">
            <a:xfrm>
              <a:off x="7712665" y="6176919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36" name="Oval 45"/>
            <p:cNvSpPr>
              <a:spLocks noChangeArrowheads="1"/>
            </p:cNvSpPr>
            <p:nvPr/>
          </p:nvSpPr>
          <p:spPr bwMode="auto">
            <a:xfrm>
              <a:off x="7657305" y="6074900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37" name="Oval 46"/>
            <p:cNvSpPr>
              <a:spLocks noChangeArrowheads="1"/>
            </p:cNvSpPr>
            <p:nvPr/>
          </p:nvSpPr>
          <p:spPr bwMode="auto">
            <a:xfrm>
              <a:off x="7768025" y="6202424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38" name="Oval 47"/>
            <p:cNvSpPr>
              <a:spLocks noChangeArrowheads="1"/>
            </p:cNvSpPr>
            <p:nvPr/>
          </p:nvSpPr>
          <p:spPr bwMode="auto">
            <a:xfrm>
              <a:off x="7408183" y="5488288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39" name="Oval 48"/>
            <p:cNvSpPr>
              <a:spLocks noChangeArrowheads="1"/>
            </p:cNvSpPr>
            <p:nvPr/>
          </p:nvSpPr>
          <p:spPr bwMode="auto">
            <a:xfrm>
              <a:off x="7463543" y="5564802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40" name="Oval 49"/>
            <p:cNvSpPr>
              <a:spLocks noChangeArrowheads="1"/>
            </p:cNvSpPr>
            <p:nvPr/>
          </p:nvSpPr>
          <p:spPr bwMode="auto">
            <a:xfrm>
              <a:off x="7518904" y="5615812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41" name="Oval 50"/>
            <p:cNvSpPr>
              <a:spLocks noChangeArrowheads="1"/>
            </p:cNvSpPr>
            <p:nvPr/>
          </p:nvSpPr>
          <p:spPr bwMode="auto">
            <a:xfrm>
              <a:off x="7574264" y="5488288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42" name="Oval 51"/>
            <p:cNvSpPr>
              <a:spLocks noChangeArrowheads="1"/>
            </p:cNvSpPr>
            <p:nvPr/>
          </p:nvSpPr>
          <p:spPr bwMode="auto">
            <a:xfrm>
              <a:off x="7684985" y="5539298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43" name="Oval 52"/>
            <p:cNvSpPr>
              <a:spLocks noChangeArrowheads="1"/>
            </p:cNvSpPr>
            <p:nvPr/>
          </p:nvSpPr>
          <p:spPr bwMode="auto">
            <a:xfrm>
              <a:off x="7629624" y="5488288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44" name="Oval 53"/>
            <p:cNvSpPr>
              <a:spLocks noChangeArrowheads="1"/>
            </p:cNvSpPr>
            <p:nvPr/>
          </p:nvSpPr>
          <p:spPr bwMode="auto">
            <a:xfrm>
              <a:off x="7574264" y="5539298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45" name="Oval 54"/>
            <p:cNvSpPr>
              <a:spLocks noChangeArrowheads="1"/>
            </p:cNvSpPr>
            <p:nvPr/>
          </p:nvSpPr>
          <p:spPr bwMode="auto">
            <a:xfrm>
              <a:off x="7574264" y="5794346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46" name="Oval 55"/>
            <p:cNvSpPr>
              <a:spLocks noChangeArrowheads="1"/>
            </p:cNvSpPr>
            <p:nvPr/>
          </p:nvSpPr>
          <p:spPr bwMode="auto">
            <a:xfrm>
              <a:off x="7629624" y="5615812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347" name="Oval 56"/>
            <p:cNvSpPr>
              <a:spLocks noChangeArrowheads="1"/>
            </p:cNvSpPr>
            <p:nvPr/>
          </p:nvSpPr>
          <p:spPr bwMode="auto">
            <a:xfrm>
              <a:off x="6328657" y="5947375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437" name="AutoShape 58"/>
            <p:cNvSpPr>
              <a:spLocks noChangeArrowheads="1"/>
            </p:cNvSpPr>
            <p:nvPr/>
          </p:nvSpPr>
          <p:spPr bwMode="auto">
            <a:xfrm>
              <a:off x="6688138" y="6075744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38" name="AutoShape 59"/>
            <p:cNvSpPr>
              <a:spLocks noChangeArrowheads="1"/>
            </p:cNvSpPr>
            <p:nvPr/>
          </p:nvSpPr>
          <p:spPr bwMode="auto">
            <a:xfrm>
              <a:off x="6965950" y="6075744"/>
              <a:ext cx="53975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39" name="AutoShape 60"/>
            <p:cNvSpPr>
              <a:spLocks noChangeArrowheads="1"/>
            </p:cNvSpPr>
            <p:nvPr/>
          </p:nvSpPr>
          <p:spPr bwMode="auto">
            <a:xfrm>
              <a:off x="6826250" y="6100628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40" name="AutoShape 61"/>
            <p:cNvSpPr>
              <a:spLocks noChangeArrowheads="1"/>
            </p:cNvSpPr>
            <p:nvPr/>
          </p:nvSpPr>
          <p:spPr bwMode="auto">
            <a:xfrm>
              <a:off x="7396163" y="5819597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41" name="AutoShape 62"/>
            <p:cNvSpPr>
              <a:spLocks noChangeArrowheads="1"/>
            </p:cNvSpPr>
            <p:nvPr/>
          </p:nvSpPr>
          <p:spPr bwMode="auto">
            <a:xfrm>
              <a:off x="6937375" y="5922056"/>
              <a:ext cx="55563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42" name="AutoShape 63"/>
            <p:cNvSpPr>
              <a:spLocks noChangeArrowheads="1"/>
            </p:cNvSpPr>
            <p:nvPr/>
          </p:nvSpPr>
          <p:spPr bwMode="auto">
            <a:xfrm>
              <a:off x="7231063" y="5564914"/>
              <a:ext cx="55562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43" name="AutoShape 64"/>
            <p:cNvSpPr>
              <a:spLocks noChangeArrowheads="1"/>
            </p:cNvSpPr>
            <p:nvPr/>
          </p:nvSpPr>
          <p:spPr bwMode="auto">
            <a:xfrm>
              <a:off x="7602538" y="5870826"/>
              <a:ext cx="53975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44" name="AutoShape 65"/>
            <p:cNvSpPr>
              <a:spLocks noChangeArrowheads="1"/>
            </p:cNvSpPr>
            <p:nvPr/>
          </p:nvSpPr>
          <p:spPr bwMode="auto">
            <a:xfrm>
              <a:off x="7518400" y="5718602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45" name="AutoShape 66"/>
            <p:cNvSpPr>
              <a:spLocks noChangeArrowheads="1"/>
            </p:cNvSpPr>
            <p:nvPr/>
          </p:nvSpPr>
          <p:spPr bwMode="auto">
            <a:xfrm>
              <a:off x="7518400" y="5718602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46" name="AutoShape 67"/>
            <p:cNvSpPr>
              <a:spLocks noChangeArrowheads="1"/>
            </p:cNvSpPr>
            <p:nvPr/>
          </p:nvSpPr>
          <p:spPr bwMode="auto">
            <a:xfrm>
              <a:off x="7435850" y="5589796"/>
              <a:ext cx="55563" cy="77577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47" name="AutoShape 68"/>
            <p:cNvSpPr>
              <a:spLocks noChangeArrowheads="1"/>
            </p:cNvSpPr>
            <p:nvPr/>
          </p:nvSpPr>
          <p:spPr bwMode="auto">
            <a:xfrm>
              <a:off x="7435850" y="5589796"/>
              <a:ext cx="55563" cy="77577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48" name="AutoShape 69"/>
            <p:cNvSpPr>
              <a:spLocks noChangeArrowheads="1"/>
            </p:cNvSpPr>
            <p:nvPr/>
          </p:nvSpPr>
          <p:spPr bwMode="auto">
            <a:xfrm>
              <a:off x="7435850" y="5589796"/>
              <a:ext cx="55563" cy="77577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49" name="AutoShape 70"/>
            <p:cNvSpPr>
              <a:spLocks noChangeArrowheads="1"/>
            </p:cNvSpPr>
            <p:nvPr/>
          </p:nvSpPr>
          <p:spPr bwMode="auto">
            <a:xfrm>
              <a:off x="7629525" y="5616143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50" name="AutoShape 71"/>
            <p:cNvSpPr>
              <a:spLocks noChangeArrowheads="1"/>
            </p:cNvSpPr>
            <p:nvPr/>
          </p:nvSpPr>
          <p:spPr bwMode="auto">
            <a:xfrm>
              <a:off x="7629525" y="5616143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51" name="AutoShape 72"/>
            <p:cNvSpPr>
              <a:spLocks noChangeArrowheads="1"/>
            </p:cNvSpPr>
            <p:nvPr/>
          </p:nvSpPr>
          <p:spPr bwMode="auto">
            <a:xfrm>
              <a:off x="7629525" y="5616143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52" name="AutoShape 73"/>
            <p:cNvSpPr>
              <a:spLocks noChangeArrowheads="1"/>
            </p:cNvSpPr>
            <p:nvPr/>
          </p:nvSpPr>
          <p:spPr bwMode="auto">
            <a:xfrm>
              <a:off x="7602538" y="5538567"/>
              <a:ext cx="53975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53" name="AutoShape 74"/>
            <p:cNvSpPr>
              <a:spLocks noChangeArrowheads="1"/>
            </p:cNvSpPr>
            <p:nvPr/>
          </p:nvSpPr>
          <p:spPr bwMode="auto">
            <a:xfrm>
              <a:off x="7602538" y="6252852"/>
              <a:ext cx="53975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54" name="AutoShape 75"/>
            <p:cNvSpPr>
              <a:spLocks noChangeArrowheads="1"/>
            </p:cNvSpPr>
            <p:nvPr/>
          </p:nvSpPr>
          <p:spPr bwMode="auto">
            <a:xfrm>
              <a:off x="7602538" y="6252852"/>
              <a:ext cx="53975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55" name="AutoShape 76"/>
            <p:cNvSpPr>
              <a:spLocks noChangeArrowheads="1"/>
            </p:cNvSpPr>
            <p:nvPr/>
          </p:nvSpPr>
          <p:spPr bwMode="auto">
            <a:xfrm>
              <a:off x="7602538" y="6252852"/>
              <a:ext cx="53975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56" name="AutoShape 77"/>
            <p:cNvSpPr>
              <a:spLocks noChangeArrowheads="1"/>
            </p:cNvSpPr>
            <p:nvPr/>
          </p:nvSpPr>
          <p:spPr bwMode="auto">
            <a:xfrm>
              <a:off x="7507288" y="6176740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57" name="AutoShape 78"/>
            <p:cNvSpPr>
              <a:spLocks noChangeArrowheads="1"/>
            </p:cNvSpPr>
            <p:nvPr/>
          </p:nvSpPr>
          <p:spPr bwMode="auto">
            <a:xfrm>
              <a:off x="7369175" y="6279199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58" name="AutoShape 79"/>
            <p:cNvSpPr>
              <a:spLocks noChangeArrowheads="1"/>
            </p:cNvSpPr>
            <p:nvPr/>
          </p:nvSpPr>
          <p:spPr bwMode="auto">
            <a:xfrm>
              <a:off x="7491413" y="6049398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59" name="AutoShape 80"/>
            <p:cNvSpPr>
              <a:spLocks noChangeArrowheads="1"/>
            </p:cNvSpPr>
            <p:nvPr/>
          </p:nvSpPr>
          <p:spPr bwMode="auto">
            <a:xfrm>
              <a:off x="7602538" y="6100628"/>
              <a:ext cx="53975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60" name="AutoShape 81"/>
            <p:cNvSpPr>
              <a:spLocks noChangeArrowheads="1"/>
            </p:cNvSpPr>
            <p:nvPr/>
          </p:nvSpPr>
          <p:spPr bwMode="auto">
            <a:xfrm>
              <a:off x="7712075" y="6151857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61" name="AutoShape 82"/>
            <p:cNvSpPr>
              <a:spLocks noChangeArrowheads="1"/>
            </p:cNvSpPr>
            <p:nvPr/>
          </p:nvSpPr>
          <p:spPr bwMode="auto">
            <a:xfrm>
              <a:off x="7712075" y="6151857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62" name="AutoShape 83"/>
            <p:cNvSpPr>
              <a:spLocks noChangeArrowheads="1"/>
            </p:cNvSpPr>
            <p:nvPr/>
          </p:nvSpPr>
          <p:spPr bwMode="auto">
            <a:xfrm>
              <a:off x="7712075" y="6151857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63" name="AutoShape 84"/>
            <p:cNvSpPr>
              <a:spLocks noChangeArrowheads="1"/>
            </p:cNvSpPr>
            <p:nvPr/>
          </p:nvSpPr>
          <p:spPr bwMode="auto">
            <a:xfrm>
              <a:off x="7685088" y="6075744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64" name="AutoShape 85"/>
            <p:cNvSpPr>
              <a:spLocks noChangeArrowheads="1"/>
            </p:cNvSpPr>
            <p:nvPr/>
          </p:nvSpPr>
          <p:spPr bwMode="auto">
            <a:xfrm>
              <a:off x="7048500" y="5922056"/>
              <a:ext cx="55563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65" name="AutoShape 86"/>
            <p:cNvSpPr>
              <a:spLocks noChangeArrowheads="1"/>
            </p:cNvSpPr>
            <p:nvPr/>
          </p:nvSpPr>
          <p:spPr bwMode="auto">
            <a:xfrm>
              <a:off x="7159625" y="5971822"/>
              <a:ext cx="55563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66" name="AutoShape 87"/>
            <p:cNvSpPr>
              <a:spLocks noChangeArrowheads="1"/>
            </p:cNvSpPr>
            <p:nvPr/>
          </p:nvSpPr>
          <p:spPr bwMode="auto">
            <a:xfrm>
              <a:off x="7159625" y="5971822"/>
              <a:ext cx="55563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67" name="AutoShape 88"/>
            <p:cNvSpPr>
              <a:spLocks noChangeArrowheads="1"/>
            </p:cNvSpPr>
            <p:nvPr/>
          </p:nvSpPr>
          <p:spPr bwMode="auto">
            <a:xfrm>
              <a:off x="7231063" y="6355311"/>
              <a:ext cx="55562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68" name="AutoShape 89"/>
            <p:cNvSpPr>
              <a:spLocks noChangeArrowheads="1"/>
            </p:cNvSpPr>
            <p:nvPr/>
          </p:nvSpPr>
          <p:spPr bwMode="auto">
            <a:xfrm>
              <a:off x="7075488" y="5844480"/>
              <a:ext cx="55562" cy="77577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69" name="AutoShape 90"/>
            <p:cNvSpPr>
              <a:spLocks noChangeArrowheads="1"/>
            </p:cNvSpPr>
            <p:nvPr/>
          </p:nvSpPr>
          <p:spPr bwMode="auto">
            <a:xfrm>
              <a:off x="7075488" y="5844480"/>
              <a:ext cx="55562" cy="77577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70" name="AutoShape 91"/>
            <p:cNvSpPr>
              <a:spLocks noChangeArrowheads="1"/>
            </p:cNvSpPr>
            <p:nvPr/>
          </p:nvSpPr>
          <p:spPr bwMode="auto">
            <a:xfrm>
              <a:off x="7159625" y="5819597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71" name="AutoShape 92"/>
            <p:cNvSpPr>
              <a:spLocks noChangeArrowheads="1"/>
            </p:cNvSpPr>
            <p:nvPr/>
          </p:nvSpPr>
          <p:spPr bwMode="auto">
            <a:xfrm>
              <a:off x="7269163" y="5870826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72" name="AutoShape 93"/>
            <p:cNvSpPr>
              <a:spLocks noChangeArrowheads="1"/>
            </p:cNvSpPr>
            <p:nvPr/>
          </p:nvSpPr>
          <p:spPr bwMode="auto">
            <a:xfrm>
              <a:off x="7269163" y="5870826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73" name="AutoShape 94"/>
            <p:cNvSpPr>
              <a:spLocks noChangeArrowheads="1"/>
            </p:cNvSpPr>
            <p:nvPr/>
          </p:nvSpPr>
          <p:spPr bwMode="auto">
            <a:xfrm>
              <a:off x="7424738" y="5895710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74" name="AutoShape 95"/>
            <p:cNvSpPr>
              <a:spLocks noChangeArrowheads="1"/>
            </p:cNvSpPr>
            <p:nvPr/>
          </p:nvSpPr>
          <p:spPr bwMode="auto">
            <a:xfrm>
              <a:off x="7242175" y="5794714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75" name="AutoShape 96"/>
            <p:cNvSpPr>
              <a:spLocks noChangeArrowheads="1"/>
            </p:cNvSpPr>
            <p:nvPr/>
          </p:nvSpPr>
          <p:spPr bwMode="auto">
            <a:xfrm>
              <a:off x="6632575" y="5870826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76" name="AutoShape 97"/>
            <p:cNvSpPr>
              <a:spLocks noChangeArrowheads="1"/>
            </p:cNvSpPr>
            <p:nvPr/>
          </p:nvSpPr>
          <p:spPr bwMode="auto">
            <a:xfrm>
              <a:off x="6743700" y="5922056"/>
              <a:ext cx="55563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77" name="AutoShape 98"/>
            <p:cNvSpPr>
              <a:spLocks noChangeArrowheads="1"/>
            </p:cNvSpPr>
            <p:nvPr/>
          </p:nvSpPr>
          <p:spPr bwMode="auto">
            <a:xfrm>
              <a:off x="6743700" y="5922056"/>
              <a:ext cx="55563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78" name="AutoShape 99"/>
            <p:cNvSpPr>
              <a:spLocks noChangeArrowheads="1"/>
            </p:cNvSpPr>
            <p:nvPr/>
          </p:nvSpPr>
          <p:spPr bwMode="auto">
            <a:xfrm>
              <a:off x="6870700" y="6252852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79" name="AutoShape 100"/>
            <p:cNvSpPr>
              <a:spLocks noChangeArrowheads="1"/>
            </p:cNvSpPr>
            <p:nvPr/>
          </p:nvSpPr>
          <p:spPr bwMode="auto">
            <a:xfrm>
              <a:off x="7008813" y="6381658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80" name="AutoShape 101"/>
            <p:cNvSpPr>
              <a:spLocks noChangeArrowheads="1"/>
            </p:cNvSpPr>
            <p:nvPr/>
          </p:nvSpPr>
          <p:spPr bwMode="auto">
            <a:xfrm>
              <a:off x="7297738" y="6075744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81" name="AutoShape 102"/>
            <p:cNvSpPr>
              <a:spLocks noChangeArrowheads="1"/>
            </p:cNvSpPr>
            <p:nvPr/>
          </p:nvSpPr>
          <p:spPr bwMode="auto">
            <a:xfrm>
              <a:off x="7297738" y="6075744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82" name="AutoShape 103"/>
            <p:cNvSpPr>
              <a:spLocks noChangeArrowheads="1"/>
            </p:cNvSpPr>
            <p:nvPr/>
          </p:nvSpPr>
          <p:spPr bwMode="auto">
            <a:xfrm>
              <a:off x="7231063" y="6176740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83" name="AutoShape 104"/>
            <p:cNvSpPr>
              <a:spLocks noChangeArrowheads="1"/>
            </p:cNvSpPr>
            <p:nvPr/>
          </p:nvSpPr>
          <p:spPr bwMode="auto">
            <a:xfrm>
              <a:off x="7269163" y="5999632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84" name="AutoShape 105"/>
            <p:cNvSpPr>
              <a:spLocks noChangeArrowheads="1"/>
            </p:cNvSpPr>
            <p:nvPr/>
          </p:nvSpPr>
          <p:spPr bwMode="auto">
            <a:xfrm>
              <a:off x="6937375" y="5642489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85" name="AutoShape 106"/>
            <p:cNvSpPr>
              <a:spLocks noChangeArrowheads="1"/>
            </p:cNvSpPr>
            <p:nvPr/>
          </p:nvSpPr>
          <p:spPr bwMode="auto">
            <a:xfrm>
              <a:off x="6910388" y="5564914"/>
              <a:ext cx="55562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86" name="AutoShape 107"/>
            <p:cNvSpPr>
              <a:spLocks noChangeArrowheads="1"/>
            </p:cNvSpPr>
            <p:nvPr/>
          </p:nvSpPr>
          <p:spPr bwMode="auto">
            <a:xfrm>
              <a:off x="6937375" y="5487337"/>
              <a:ext cx="55563" cy="77577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87" name="AutoShape 108"/>
            <p:cNvSpPr>
              <a:spLocks noChangeArrowheads="1"/>
            </p:cNvSpPr>
            <p:nvPr/>
          </p:nvSpPr>
          <p:spPr bwMode="auto">
            <a:xfrm>
              <a:off x="7048500" y="5538567"/>
              <a:ext cx="55563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88" name="AutoShape 109"/>
            <p:cNvSpPr>
              <a:spLocks noChangeArrowheads="1"/>
            </p:cNvSpPr>
            <p:nvPr/>
          </p:nvSpPr>
          <p:spPr bwMode="auto">
            <a:xfrm>
              <a:off x="7159625" y="5589796"/>
              <a:ext cx="55563" cy="77577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89" name="AutoShape 110"/>
            <p:cNvSpPr>
              <a:spLocks noChangeArrowheads="1"/>
            </p:cNvSpPr>
            <p:nvPr/>
          </p:nvSpPr>
          <p:spPr bwMode="auto">
            <a:xfrm>
              <a:off x="7159625" y="5589796"/>
              <a:ext cx="55563" cy="77577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90" name="AutoShape 111"/>
            <p:cNvSpPr>
              <a:spLocks noChangeArrowheads="1"/>
            </p:cNvSpPr>
            <p:nvPr/>
          </p:nvSpPr>
          <p:spPr bwMode="auto">
            <a:xfrm>
              <a:off x="7131050" y="5513684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91" name="AutoShape 112"/>
            <p:cNvSpPr>
              <a:spLocks noChangeArrowheads="1"/>
            </p:cNvSpPr>
            <p:nvPr/>
          </p:nvSpPr>
          <p:spPr bwMode="auto">
            <a:xfrm>
              <a:off x="7215188" y="6636341"/>
              <a:ext cx="53975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92" name="AutoShape 113"/>
            <p:cNvSpPr>
              <a:spLocks noChangeArrowheads="1"/>
            </p:cNvSpPr>
            <p:nvPr/>
          </p:nvSpPr>
          <p:spPr bwMode="auto">
            <a:xfrm>
              <a:off x="7215188" y="6636341"/>
              <a:ext cx="53975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93" name="AutoShape 114"/>
            <p:cNvSpPr>
              <a:spLocks noChangeArrowheads="1"/>
            </p:cNvSpPr>
            <p:nvPr/>
          </p:nvSpPr>
          <p:spPr bwMode="auto">
            <a:xfrm>
              <a:off x="7286625" y="6609995"/>
              <a:ext cx="53975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94" name="AutoShape 115"/>
            <p:cNvSpPr>
              <a:spLocks noChangeArrowheads="1"/>
            </p:cNvSpPr>
            <p:nvPr/>
          </p:nvSpPr>
          <p:spPr bwMode="auto">
            <a:xfrm>
              <a:off x="7324725" y="6533883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95" name="AutoShape 116"/>
            <p:cNvSpPr>
              <a:spLocks noChangeArrowheads="1"/>
            </p:cNvSpPr>
            <p:nvPr/>
          </p:nvSpPr>
          <p:spPr bwMode="auto">
            <a:xfrm>
              <a:off x="7313613" y="6712454"/>
              <a:ext cx="55562" cy="77576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96" name="AutoShape 117"/>
            <p:cNvSpPr>
              <a:spLocks noChangeArrowheads="1"/>
            </p:cNvSpPr>
            <p:nvPr/>
          </p:nvSpPr>
          <p:spPr bwMode="auto">
            <a:xfrm>
              <a:off x="7396163" y="6406540"/>
              <a:ext cx="55562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497" name="AutoShape 118"/>
            <p:cNvSpPr>
              <a:spLocks noChangeArrowheads="1"/>
            </p:cNvSpPr>
            <p:nvPr/>
          </p:nvSpPr>
          <p:spPr bwMode="auto">
            <a:xfrm>
              <a:off x="6162675" y="5999632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12409" name="Oval 119"/>
            <p:cNvSpPr>
              <a:spLocks noChangeArrowheads="1"/>
            </p:cNvSpPr>
            <p:nvPr/>
          </p:nvSpPr>
          <p:spPr bwMode="auto">
            <a:xfrm>
              <a:off x="6123362" y="6470757"/>
              <a:ext cx="27680" cy="2550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sz="100" dirty="0"/>
            </a:p>
          </p:txBody>
        </p:sp>
        <p:sp>
          <p:nvSpPr>
            <p:cNvPr id="12410" name="Text Box 121"/>
            <p:cNvSpPr txBox="1">
              <a:spLocks noChangeArrowheads="1"/>
            </p:cNvSpPr>
            <p:nvPr/>
          </p:nvSpPr>
          <p:spPr bwMode="auto">
            <a:xfrm>
              <a:off x="6145276" y="6406463"/>
              <a:ext cx="628698" cy="2000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sz="700" dirty="0">
                  <a:solidFill>
                    <a:schemeClr val="bg1"/>
                  </a:solidFill>
                </a:rPr>
                <a:t>Generation</a:t>
              </a:r>
            </a:p>
          </p:txBody>
        </p:sp>
        <p:sp>
          <p:nvSpPr>
            <p:cNvPr id="12411" name="Text Box 122"/>
            <p:cNvSpPr txBox="1">
              <a:spLocks noChangeArrowheads="1"/>
            </p:cNvSpPr>
            <p:nvPr/>
          </p:nvSpPr>
          <p:spPr bwMode="auto">
            <a:xfrm>
              <a:off x="6151042" y="6508483"/>
              <a:ext cx="383438" cy="2000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sz="700" dirty="0">
                  <a:solidFill>
                    <a:schemeClr val="bg1"/>
                  </a:solidFill>
                </a:rPr>
                <a:t>Load</a:t>
              </a:r>
            </a:p>
          </p:txBody>
        </p:sp>
        <p:sp>
          <p:nvSpPr>
            <p:cNvPr id="502" name="AutoShape 124"/>
            <p:cNvSpPr>
              <a:spLocks noChangeArrowheads="1"/>
            </p:cNvSpPr>
            <p:nvPr/>
          </p:nvSpPr>
          <p:spPr bwMode="auto">
            <a:xfrm>
              <a:off x="7048500" y="5768368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503" name="AutoShape 125"/>
            <p:cNvSpPr>
              <a:spLocks noChangeArrowheads="1"/>
            </p:cNvSpPr>
            <p:nvPr/>
          </p:nvSpPr>
          <p:spPr bwMode="auto">
            <a:xfrm>
              <a:off x="7258050" y="5642489"/>
              <a:ext cx="55563" cy="76112"/>
            </a:xfrm>
            <a:prstGeom prst="star5">
              <a:avLst/>
            </a:prstGeom>
            <a:solidFill>
              <a:srgbClr val="FFFF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sz="100" dirty="0"/>
            </a:p>
          </p:txBody>
        </p:sp>
        <p:sp>
          <p:nvSpPr>
            <p:cNvPr id="12414" name="Oval 127"/>
            <p:cNvSpPr>
              <a:spLocks noChangeArrowheads="1"/>
            </p:cNvSpPr>
            <p:nvPr/>
          </p:nvSpPr>
          <p:spPr bwMode="auto">
            <a:xfrm>
              <a:off x="7086600" y="6248400"/>
              <a:ext cx="221441" cy="102020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/>
              <a:r>
                <a:rPr lang="en-US" sz="700" dirty="0">
                  <a:solidFill>
                    <a:schemeClr val="bg1"/>
                  </a:solidFill>
                </a:rPr>
                <a:t>HUB</a:t>
              </a:r>
            </a:p>
          </p:txBody>
        </p:sp>
        <p:sp>
          <p:nvSpPr>
            <p:cNvPr id="12415" name="Oval 131"/>
            <p:cNvSpPr>
              <a:spLocks noChangeArrowheads="1"/>
            </p:cNvSpPr>
            <p:nvPr/>
          </p:nvSpPr>
          <p:spPr bwMode="auto">
            <a:xfrm>
              <a:off x="6858000" y="5867400"/>
              <a:ext cx="457200" cy="166684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/>
              <a:r>
                <a:rPr lang="en-US" sz="400" b="1" dirty="0">
                  <a:solidFill>
                    <a:schemeClr val="bg1"/>
                  </a:solidFill>
                </a:rPr>
                <a:t>SUPER</a:t>
              </a:r>
            </a:p>
            <a:p>
              <a:pPr algn="ctr"/>
              <a:r>
                <a:rPr lang="en-US" sz="400" b="1" dirty="0">
                  <a:solidFill>
                    <a:schemeClr val="bg1"/>
                  </a:solidFill>
                </a:rPr>
                <a:t>HUB</a:t>
              </a:r>
            </a:p>
          </p:txBody>
        </p:sp>
        <p:sp>
          <p:nvSpPr>
            <p:cNvPr id="12416" name="Oval 127"/>
            <p:cNvSpPr>
              <a:spLocks noChangeArrowheads="1"/>
            </p:cNvSpPr>
            <p:nvPr/>
          </p:nvSpPr>
          <p:spPr bwMode="auto">
            <a:xfrm>
              <a:off x="6324600" y="5943600"/>
              <a:ext cx="221441" cy="102020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/>
              <a:r>
                <a:rPr lang="en-US" sz="700" dirty="0">
                  <a:solidFill>
                    <a:schemeClr val="bg1"/>
                  </a:solidFill>
                </a:rPr>
                <a:t>HUB</a:t>
              </a:r>
            </a:p>
          </p:txBody>
        </p:sp>
        <p:sp>
          <p:nvSpPr>
            <p:cNvPr id="12417" name="Oval 127"/>
            <p:cNvSpPr>
              <a:spLocks noChangeArrowheads="1"/>
            </p:cNvSpPr>
            <p:nvPr/>
          </p:nvSpPr>
          <p:spPr bwMode="auto">
            <a:xfrm>
              <a:off x="7620000" y="6172200"/>
              <a:ext cx="221441" cy="102020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/>
              <a:r>
                <a:rPr lang="en-US" sz="700" dirty="0">
                  <a:solidFill>
                    <a:schemeClr val="bg1"/>
                  </a:solidFill>
                </a:rPr>
                <a:t>HUB</a:t>
              </a:r>
            </a:p>
          </p:txBody>
        </p:sp>
        <p:sp>
          <p:nvSpPr>
            <p:cNvPr id="12418" name="Oval 127"/>
            <p:cNvSpPr>
              <a:spLocks noChangeArrowheads="1"/>
            </p:cNvSpPr>
            <p:nvPr/>
          </p:nvSpPr>
          <p:spPr bwMode="auto">
            <a:xfrm>
              <a:off x="7315200" y="5638800"/>
              <a:ext cx="221441" cy="102020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/>
              <a:r>
                <a:rPr lang="en-US" sz="700" dirty="0">
                  <a:solidFill>
                    <a:schemeClr val="bg1"/>
                  </a:solidFill>
                </a:rPr>
                <a:t>HUB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NPRR 378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572000"/>
          </a:xfrm>
        </p:spPr>
        <p:txBody>
          <a:bodyPr/>
          <a:lstStyle/>
          <a:p>
            <a:r>
              <a:rPr lang="en-US" sz="2400" dirty="0" smtClean="0"/>
              <a:t>Written to incorporate ERCOT comments originally made on NPRR 351</a:t>
            </a:r>
          </a:p>
          <a:p>
            <a:r>
              <a:rPr lang="en-US" sz="2400" dirty="0" smtClean="0"/>
              <a:t>Adds to Ancillary Services Capacity Monitor additional Reserve postings for:</a:t>
            </a:r>
          </a:p>
          <a:p>
            <a:pPr lvl="1"/>
            <a:r>
              <a:rPr lang="en-US" sz="2000" dirty="0" smtClean="0"/>
              <a:t>For Real Time</a:t>
            </a:r>
          </a:p>
          <a:p>
            <a:pPr lvl="2"/>
            <a:r>
              <a:rPr lang="en-US" sz="1800" dirty="0" smtClean="0"/>
              <a:t>Up Reserve between sum HDL and actual generation</a:t>
            </a:r>
          </a:p>
          <a:p>
            <a:pPr lvl="2"/>
            <a:r>
              <a:rPr lang="en-US" sz="1800" dirty="0" smtClean="0"/>
              <a:t>Down Reserve between actual generation and sum of LDL</a:t>
            </a:r>
          </a:p>
          <a:p>
            <a:pPr lvl="2"/>
            <a:r>
              <a:rPr lang="en-US" sz="1800" dirty="0" smtClean="0"/>
              <a:t>Posts Short Term Load Forecast used to calculate Sum of Base Points</a:t>
            </a:r>
          </a:p>
          <a:p>
            <a:pPr lvl="1"/>
            <a:r>
              <a:rPr lang="en-US" sz="2000" dirty="0" smtClean="0"/>
              <a:t>For 15 Minute Projection</a:t>
            </a:r>
          </a:p>
          <a:p>
            <a:pPr lvl="2"/>
            <a:r>
              <a:rPr lang="en-US" sz="1800" dirty="0" smtClean="0"/>
              <a:t>After adjusting for longer term ramping of generation, calculates the same HDL and LDL reserves above</a:t>
            </a:r>
          </a:p>
          <a:p>
            <a:pPr lvl="2"/>
            <a:r>
              <a:rPr lang="en-US" sz="1800" dirty="0" smtClean="0"/>
              <a:t>Posts expected Short Term Load Forecast expected to be used 15 minutes from current dispatch</a:t>
            </a:r>
          </a:p>
          <a:p>
            <a:pPr lvl="2"/>
            <a:endParaRPr lang="en-US" sz="2000" dirty="0" smtClean="0"/>
          </a:p>
          <a:p>
            <a:pPr lvl="1"/>
            <a:endParaRPr lang="en-US" sz="2000" dirty="0" smtClean="0"/>
          </a:p>
          <a:p>
            <a:endParaRPr lang="en-US" sz="28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6934200" cy="914400"/>
          </a:xfrm>
        </p:spPr>
        <p:txBody>
          <a:bodyPr/>
          <a:lstStyle/>
          <a:p>
            <a:r>
              <a:rPr lang="en-US" dirty="0" smtClean="0"/>
              <a:t>NPRR History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7924800" cy="5257800"/>
          </a:xfrm>
        </p:spPr>
        <p:txBody>
          <a:bodyPr/>
          <a:lstStyle/>
          <a:p>
            <a:pPr>
              <a:spcBef>
                <a:spcPts val="600"/>
              </a:spcBef>
              <a:defRPr/>
            </a:pPr>
            <a:r>
              <a:rPr lang="en-US" sz="2200" dirty="0" smtClean="0"/>
              <a:t>NPRR 351</a:t>
            </a:r>
          </a:p>
          <a:p>
            <a:pPr marL="749300" lvl="1" indent="-400050">
              <a:spcBef>
                <a:spcPts val="600"/>
              </a:spcBef>
              <a:defRPr/>
            </a:pPr>
            <a:r>
              <a:rPr lang="en-US" sz="2000" dirty="0" smtClean="0"/>
              <a:t>Provides </a:t>
            </a:r>
            <a:r>
              <a:rPr lang="en-US" sz="2000" u="sng" dirty="0" smtClean="0"/>
              <a:t>non-binding projections </a:t>
            </a:r>
            <a:r>
              <a:rPr lang="en-US" sz="2000" dirty="0" smtClean="0"/>
              <a:t>of LMPs, a rolling 15-minute look ahead</a:t>
            </a:r>
          </a:p>
          <a:p>
            <a:pPr marL="749300" lvl="1" indent="-400050">
              <a:spcBef>
                <a:spcPts val="600"/>
              </a:spcBef>
              <a:defRPr/>
            </a:pPr>
            <a:r>
              <a:rPr lang="en-US" sz="2000" dirty="0" smtClean="0"/>
              <a:t>Concepts/Drafts reached consensus at:</a:t>
            </a:r>
          </a:p>
          <a:p>
            <a:pPr marL="1206500" lvl="3" indent="-400050">
              <a:spcBef>
                <a:spcPts val="0"/>
              </a:spcBef>
              <a:defRPr/>
            </a:pPr>
            <a:r>
              <a:rPr lang="en-US" sz="1800" dirty="0" smtClean="0"/>
              <a:t>Quick Start Task Force</a:t>
            </a:r>
          </a:p>
          <a:p>
            <a:pPr marL="1206500" lvl="3" indent="-400050">
              <a:spcBef>
                <a:spcPts val="0"/>
              </a:spcBef>
              <a:defRPr/>
            </a:pPr>
            <a:r>
              <a:rPr lang="en-US" sz="1800" dirty="0" smtClean="0"/>
              <a:t>Demand Side Working Group</a:t>
            </a:r>
          </a:p>
          <a:p>
            <a:pPr marL="1206500" lvl="3" indent="-400050">
              <a:spcBef>
                <a:spcPts val="0"/>
              </a:spcBef>
              <a:defRPr/>
            </a:pPr>
            <a:r>
              <a:rPr lang="en-US" sz="1800" dirty="0" smtClean="0"/>
              <a:t>Wholesale Market Sub-committee </a:t>
            </a:r>
            <a:r>
              <a:rPr lang="en-US" sz="1800" u="sng" dirty="0" smtClean="0"/>
              <a:t>voted to sponsor the NPRR</a:t>
            </a:r>
            <a:r>
              <a:rPr lang="en-US" sz="1800" dirty="0" smtClean="0"/>
              <a:t>, 4/8/2011</a:t>
            </a:r>
          </a:p>
          <a:p>
            <a:pPr marL="1206500" lvl="3" indent="-400050">
              <a:spcBef>
                <a:spcPts val="0"/>
              </a:spcBef>
              <a:defRPr/>
            </a:pPr>
            <a:r>
              <a:rPr lang="en-US" sz="1800" dirty="0" smtClean="0"/>
              <a:t>ERCOT Stated at PUC Workshop on Resource Adequacy that this project is “medium to small” undertaking</a:t>
            </a:r>
          </a:p>
          <a:p>
            <a:pPr marL="349250" indent="-400050">
              <a:spcBef>
                <a:spcPts val="600"/>
              </a:spcBef>
              <a:defRPr/>
            </a:pPr>
            <a:r>
              <a:rPr lang="en-US" sz="2200" dirty="0" smtClean="0"/>
              <a:t>NPRR 378 </a:t>
            </a:r>
          </a:p>
          <a:p>
            <a:pPr marL="749300" lvl="1" indent="-400050">
              <a:spcBef>
                <a:spcPts val="600"/>
              </a:spcBef>
              <a:defRPr/>
            </a:pPr>
            <a:r>
              <a:rPr lang="en-US" sz="1800" dirty="0" smtClean="0"/>
              <a:t>Written to capture ERCOT comments on NPRR 351</a:t>
            </a:r>
          </a:p>
          <a:p>
            <a:pPr marL="749300" lvl="1" indent="-400050">
              <a:spcBef>
                <a:spcPts val="600"/>
              </a:spcBef>
              <a:defRPr/>
            </a:pPr>
            <a:r>
              <a:rPr lang="en-US" sz="1800" dirty="0" smtClean="0"/>
              <a:t>Provides postings of more reserves from SCED</a:t>
            </a:r>
          </a:p>
          <a:p>
            <a:pPr marL="349250" indent="-400050">
              <a:spcBef>
                <a:spcPts val="600"/>
              </a:spcBef>
              <a:defRPr/>
            </a:pPr>
            <a:r>
              <a:rPr lang="en-US" sz="2200" dirty="0" smtClean="0"/>
              <a:t>PRS on June 23, 2011 rejected both NPRRs for “Cost Benefit Study” </a:t>
            </a:r>
            <a:endParaRPr lang="en-US" sz="2600" dirty="0" smtClean="0"/>
          </a:p>
          <a:p>
            <a:pPr marL="1206500" lvl="3" indent="-292100">
              <a:defRPr/>
            </a:pPr>
            <a:endParaRPr lang="en-US" sz="1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800600"/>
          </a:xfrm>
        </p:spPr>
        <p:txBody>
          <a:bodyPr/>
          <a:lstStyle/>
          <a:p>
            <a:r>
              <a:rPr lang="en-US" sz="2000" dirty="0" smtClean="0"/>
              <a:t>Non-Binding projected prices can be very useful tool, allowing the load to respond to prices – reinforcing the interaction between supply and demand</a:t>
            </a:r>
          </a:p>
          <a:p>
            <a:pPr marL="571500" lvl="2" indent="-279400">
              <a:buClr>
                <a:schemeClr val="accent2"/>
              </a:buClr>
              <a:buSzPct val="80000"/>
              <a:buFont typeface="Wingdings" pitchFamily="2" charset="2"/>
              <a:buChar char=""/>
            </a:pPr>
            <a:r>
              <a:rPr lang="en-US" sz="1600" dirty="0" smtClean="0"/>
              <a:t>Using price projections is the simplest means of explaining what to do and when to do it for entities “not in the market”</a:t>
            </a:r>
          </a:p>
          <a:p>
            <a:pPr marL="571500" lvl="2" indent="-279400">
              <a:buClr>
                <a:schemeClr val="accent2"/>
              </a:buClr>
              <a:buSzPct val="80000"/>
              <a:buFont typeface="Wingdings" pitchFamily="2" charset="2"/>
              <a:buChar char=""/>
            </a:pPr>
            <a:r>
              <a:rPr lang="en-US" sz="1600" dirty="0" smtClean="0"/>
              <a:t>ERCOT may need indications of near future prices to understand the effects of Non-Spin deployment</a:t>
            </a:r>
            <a:endParaRPr lang="en-US" sz="1600" strike="dblStrike" dirty="0" smtClean="0"/>
          </a:p>
          <a:p>
            <a:r>
              <a:rPr lang="en-US" sz="2000" dirty="0" smtClean="0"/>
              <a:t>PRS’s rejection of NPRRs 351 and 378 should be reversed by TAC and TAC should approve both NPRRs for an Impact Analysis</a:t>
            </a:r>
            <a:endParaRPr lang="en-US" sz="1600" dirty="0" smtClean="0"/>
          </a:p>
          <a:p>
            <a:r>
              <a:rPr lang="en-US" sz="2000" dirty="0" smtClean="0"/>
              <a:t>ERCOT should perform impact analyses on the two NPRRs, on an expedited basis </a:t>
            </a:r>
          </a:p>
          <a:p>
            <a:r>
              <a:rPr lang="en-US" sz="2000" dirty="0" smtClean="0"/>
              <a:t>TAC can reconsider the appropriateness of adopting these NPRRs in light of the impact analyses</a:t>
            </a:r>
          </a:p>
          <a:p>
            <a:endParaRPr lang="en-US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loyds Favorite">
  <a:themeElements>
    <a:clrScheme name="1_Pixel 12">
      <a:dk1>
        <a:srgbClr val="000000"/>
      </a:dk1>
      <a:lt1>
        <a:srgbClr val="FFFFFF"/>
      </a:lt1>
      <a:dk2>
        <a:srgbClr val="000000"/>
      </a:dk2>
      <a:lt2>
        <a:srgbClr val="00007D"/>
      </a:lt2>
      <a:accent1>
        <a:srgbClr val="9999FF"/>
      </a:accent1>
      <a:accent2>
        <a:srgbClr val="9999CC"/>
      </a:accent2>
      <a:accent3>
        <a:srgbClr val="FFFFFF"/>
      </a:accent3>
      <a:accent4>
        <a:srgbClr val="000000"/>
      </a:accent4>
      <a:accent5>
        <a:srgbClr val="CACAFF"/>
      </a:accent5>
      <a:accent6>
        <a:srgbClr val="8A8AB9"/>
      </a:accent6>
      <a:hlink>
        <a:srgbClr val="666699"/>
      </a:hlink>
      <a:folHlink>
        <a:srgbClr val="CCCCE6"/>
      </a:folHlink>
    </a:clrScheme>
    <a:fontScheme name="1_Pixe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1_Pixel 1">
        <a:dk1>
          <a:srgbClr val="0066FF"/>
        </a:dk1>
        <a:lt1>
          <a:srgbClr val="FFFFFF"/>
        </a:lt1>
        <a:dk2>
          <a:srgbClr val="000066"/>
        </a:dk2>
        <a:lt2>
          <a:srgbClr val="FFFFFF"/>
        </a:lt2>
        <a:accent1>
          <a:srgbClr val="6699FF"/>
        </a:accent1>
        <a:accent2>
          <a:srgbClr val="3333FF"/>
        </a:accent2>
        <a:accent3>
          <a:srgbClr val="AAAAB8"/>
        </a:accent3>
        <a:accent4>
          <a:srgbClr val="DADADA"/>
        </a:accent4>
        <a:accent5>
          <a:srgbClr val="B8CAFF"/>
        </a:accent5>
        <a:accent6>
          <a:srgbClr val="2D2DE7"/>
        </a:accent6>
        <a:hlink>
          <a:srgbClr val="FFCC00"/>
        </a:hlink>
        <a:folHlink>
          <a:srgbClr val="00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2">
        <a:dk1>
          <a:srgbClr val="009999"/>
        </a:dk1>
        <a:lt1>
          <a:srgbClr val="FFFFFF"/>
        </a:lt1>
        <a:dk2>
          <a:srgbClr val="334B49"/>
        </a:dk2>
        <a:lt2>
          <a:srgbClr val="FFFFFF"/>
        </a:lt2>
        <a:accent1>
          <a:srgbClr val="33CCCC"/>
        </a:accent1>
        <a:accent2>
          <a:srgbClr val="008080"/>
        </a:accent2>
        <a:accent3>
          <a:srgbClr val="ADB1B1"/>
        </a:accent3>
        <a:accent4>
          <a:srgbClr val="DADADA"/>
        </a:accent4>
        <a:accent5>
          <a:srgbClr val="ADE2E2"/>
        </a:accent5>
        <a:accent6>
          <a:srgbClr val="007373"/>
        </a:accent6>
        <a:hlink>
          <a:srgbClr val="FFCC00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3">
        <a:dk1>
          <a:srgbClr val="006699"/>
        </a:dk1>
        <a:lt1>
          <a:srgbClr val="FFFFFF"/>
        </a:lt1>
        <a:dk2>
          <a:srgbClr val="333399"/>
        </a:dk2>
        <a:lt2>
          <a:srgbClr val="FFFFFF"/>
        </a:lt2>
        <a:accent1>
          <a:srgbClr val="0099CC"/>
        </a:accent1>
        <a:accent2>
          <a:srgbClr val="0386AF"/>
        </a:accent2>
        <a:accent3>
          <a:srgbClr val="ADADCA"/>
        </a:accent3>
        <a:accent4>
          <a:srgbClr val="DADADA"/>
        </a:accent4>
        <a:accent5>
          <a:srgbClr val="AACAE2"/>
        </a:accent5>
        <a:accent6>
          <a:srgbClr val="02799E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4">
        <a:dk1>
          <a:srgbClr val="008080"/>
        </a:dk1>
        <a:lt1>
          <a:srgbClr val="FFFFFF"/>
        </a:lt1>
        <a:dk2>
          <a:srgbClr val="2F978D"/>
        </a:dk2>
        <a:lt2>
          <a:srgbClr val="FFFFFF"/>
        </a:lt2>
        <a:accent1>
          <a:srgbClr val="0099FF"/>
        </a:accent1>
        <a:accent2>
          <a:srgbClr val="009999"/>
        </a:accent2>
        <a:accent3>
          <a:srgbClr val="ADC9C5"/>
        </a:accent3>
        <a:accent4>
          <a:srgbClr val="DADADA"/>
        </a:accent4>
        <a:accent5>
          <a:srgbClr val="AACAFF"/>
        </a:accent5>
        <a:accent6>
          <a:srgbClr val="008A8A"/>
        </a:accent6>
        <a:hlink>
          <a:srgbClr val="FFFFCC"/>
        </a:hlink>
        <a:folHlink>
          <a:srgbClr val="70CAC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5">
        <a:dk1>
          <a:srgbClr val="822504"/>
        </a:dk1>
        <a:lt1>
          <a:srgbClr val="FFFFFF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9E2A06"/>
        </a:accent2>
        <a:accent3>
          <a:srgbClr val="ADAAAA"/>
        </a:accent3>
        <a:accent4>
          <a:srgbClr val="DADADA"/>
        </a:accent4>
        <a:accent5>
          <a:srgbClr val="FFCAAA"/>
        </a:accent5>
        <a:accent6>
          <a:srgbClr val="8F2505"/>
        </a:accent6>
        <a:hlink>
          <a:srgbClr val="FF3300"/>
        </a:hlink>
        <a:folHlink>
          <a:srgbClr val="7C070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6">
        <a:dk1>
          <a:srgbClr val="336600"/>
        </a:dk1>
        <a:lt1>
          <a:srgbClr val="FFFFFF"/>
        </a:lt1>
        <a:dk2>
          <a:srgbClr val="4A7911"/>
        </a:dk2>
        <a:lt2>
          <a:srgbClr val="FFFFFF"/>
        </a:lt2>
        <a:accent1>
          <a:srgbClr val="666633"/>
        </a:accent1>
        <a:accent2>
          <a:srgbClr val="669900"/>
        </a:accent2>
        <a:accent3>
          <a:srgbClr val="B1BEAA"/>
        </a:accent3>
        <a:accent4>
          <a:srgbClr val="DADADA"/>
        </a:accent4>
        <a:accent5>
          <a:srgbClr val="B8B8AD"/>
        </a:accent5>
        <a:accent6>
          <a:srgbClr val="5C8A00"/>
        </a:accent6>
        <a:hlink>
          <a:srgbClr val="FFCC00"/>
        </a:hlink>
        <a:folHlink>
          <a:srgbClr val="99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7">
        <a:dk1>
          <a:srgbClr val="000000"/>
        </a:dk1>
        <a:lt1>
          <a:srgbClr val="FFFFFF"/>
        </a:lt1>
        <a:dk2>
          <a:srgbClr val="000000"/>
        </a:dk2>
        <a:lt2>
          <a:srgbClr val="CC3300"/>
        </a:lt2>
        <a:accent1>
          <a:srgbClr val="FFCC00"/>
        </a:accent1>
        <a:accent2>
          <a:srgbClr val="CC66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Pixel 8">
        <a:dk1>
          <a:srgbClr val="003300"/>
        </a:dk1>
        <a:lt1>
          <a:srgbClr val="FFFFFF"/>
        </a:lt1>
        <a:dk2>
          <a:srgbClr val="000000"/>
        </a:dk2>
        <a:lt2>
          <a:srgbClr val="336600"/>
        </a:lt2>
        <a:accent1>
          <a:srgbClr val="CCCC00"/>
        </a:accent1>
        <a:accent2>
          <a:srgbClr val="669900"/>
        </a:accent2>
        <a:accent3>
          <a:srgbClr val="FFFFFF"/>
        </a:accent3>
        <a:accent4>
          <a:srgbClr val="002A00"/>
        </a:accent4>
        <a:accent5>
          <a:srgbClr val="E2E2AA"/>
        </a:accent5>
        <a:accent6>
          <a:srgbClr val="5C8A00"/>
        </a:accent6>
        <a:hlink>
          <a:srgbClr val="333300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Pixel 9">
        <a:dk1>
          <a:srgbClr val="000000"/>
        </a:dk1>
        <a:lt1>
          <a:srgbClr val="FFFFFF"/>
        </a:lt1>
        <a:dk2>
          <a:srgbClr val="000000"/>
        </a:dk2>
        <a:lt2>
          <a:srgbClr val="440044"/>
        </a:lt2>
        <a:accent1>
          <a:srgbClr val="FFCCCC"/>
        </a:accent1>
        <a:accent2>
          <a:srgbClr val="790571"/>
        </a:accent2>
        <a:accent3>
          <a:srgbClr val="FFFFFF"/>
        </a:accent3>
        <a:accent4>
          <a:srgbClr val="000000"/>
        </a:accent4>
        <a:accent5>
          <a:srgbClr val="FFE2E2"/>
        </a:accent5>
        <a:accent6>
          <a:srgbClr val="6D0466"/>
        </a:accent6>
        <a:hlink>
          <a:srgbClr val="993366"/>
        </a:hlink>
        <a:folHlink>
          <a:srgbClr val="9F839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Pixel 10">
        <a:dk1>
          <a:srgbClr val="000000"/>
        </a:dk1>
        <a:lt1>
          <a:srgbClr val="FFFFFF"/>
        </a:lt1>
        <a:dk2>
          <a:srgbClr val="000000"/>
        </a:dk2>
        <a:lt2>
          <a:srgbClr val="FF9900"/>
        </a:lt2>
        <a:accent1>
          <a:srgbClr val="FFCC99"/>
        </a:accent1>
        <a:accent2>
          <a:srgbClr val="FBA313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E39310"/>
        </a:accent6>
        <a:hlink>
          <a:srgbClr val="CC3300"/>
        </a:hlink>
        <a:folHlink>
          <a:srgbClr val="FCC66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Pixel 11">
        <a:dk1>
          <a:srgbClr val="000000"/>
        </a:dk1>
        <a:lt1>
          <a:srgbClr val="FFFFFF"/>
        </a:lt1>
        <a:dk2>
          <a:srgbClr val="000000"/>
        </a:dk2>
        <a:lt2>
          <a:srgbClr val="779F92"/>
        </a:lt2>
        <a:accent1>
          <a:srgbClr val="33CCCC"/>
        </a:accent1>
        <a:accent2>
          <a:srgbClr val="9DC2D7"/>
        </a:accent2>
        <a:accent3>
          <a:srgbClr val="FFFFFF"/>
        </a:accent3>
        <a:accent4>
          <a:srgbClr val="000000"/>
        </a:accent4>
        <a:accent5>
          <a:srgbClr val="ADE2E2"/>
        </a:accent5>
        <a:accent6>
          <a:srgbClr val="8EB0C3"/>
        </a:accent6>
        <a:hlink>
          <a:srgbClr val="006666"/>
        </a:hlink>
        <a:folHlink>
          <a:srgbClr val="CCC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Pixel 12">
        <a:dk1>
          <a:srgbClr val="000000"/>
        </a:dk1>
        <a:lt1>
          <a:srgbClr val="FFFFFF"/>
        </a:lt1>
        <a:dk2>
          <a:srgbClr val="000000"/>
        </a:dk2>
        <a:lt2>
          <a:srgbClr val="00007D"/>
        </a:lt2>
        <a:accent1>
          <a:srgbClr val="9999FF"/>
        </a:accent1>
        <a:accent2>
          <a:srgbClr val="9999CC"/>
        </a:accent2>
        <a:accent3>
          <a:srgbClr val="FFFFFF"/>
        </a:accent3>
        <a:accent4>
          <a:srgbClr val="000000"/>
        </a:accent4>
        <a:accent5>
          <a:srgbClr val="CACAFF"/>
        </a:accent5>
        <a:accent6>
          <a:srgbClr val="8A8AB9"/>
        </a:accent6>
        <a:hlink>
          <a:srgbClr val="666699"/>
        </a:hlink>
        <a:folHlink>
          <a:srgbClr val="CCCCE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Floyds Favorite</Template>
  <TotalTime>5717</TotalTime>
  <Words>492</Words>
  <Application>Microsoft Office PowerPoint</Application>
  <PresentationFormat>On-screen Show (4:3)</PresentationFormat>
  <Paragraphs>60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Floyds Favorite</vt:lpstr>
      <vt:lpstr>Appeal to the Technical Advisory Committee  NPRRs 351 and NPRR 378</vt:lpstr>
      <vt:lpstr>Topics</vt:lpstr>
      <vt:lpstr>NPRR 351 Review</vt:lpstr>
      <vt:lpstr>NPRR 378 Review</vt:lpstr>
      <vt:lpstr>NPRR History</vt:lpstr>
      <vt:lpstr>Summary</vt:lpstr>
    </vt:vector>
  </TitlesOfParts>
  <Company>Reliant Energy, Inc.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Appeal to the Technical Advisory Committee  NPRRs 351 and 278</dc:title>
  <dc:creator>Floyd Trefny</dc:creator>
  <cp:lastModifiedBy>Floyd Trefny</cp:lastModifiedBy>
  <cp:revision>16</cp:revision>
  <dcterms:created xsi:type="dcterms:W3CDTF">2011-07-18T17:04:30Z</dcterms:created>
  <dcterms:modified xsi:type="dcterms:W3CDTF">2011-07-27T21:01:03Z</dcterms:modified>
</cp:coreProperties>
</file>

<file path=docProps/thumbnail.jpeg>
</file>