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Override PartName="/ppt/notesSlides/notesSlide17.xml" ContentType="application/vnd.openxmlformats-officedocument.presentationml.notesSlide+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notesSlides/notesSlide22.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1"/>
  </p:sldMasterIdLst>
  <p:notesMasterIdLst>
    <p:notesMasterId r:id="rId27"/>
  </p:notesMasterIdLst>
  <p:sldIdLst>
    <p:sldId id="258" r:id="rId2"/>
    <p:sldId id="374" r:id="rId3"/>
    <p:sldId id="293" r:id="rId4"/>
    <p:sldId id="427" r:id="rId5"/>
    <p:sldId id="599" r:id="rId6"/>
    <p:sldId id="537" r:id="rId7"/>
    <p:sldId id="568" r:id="rId8"/>
    <p:sldId id="600" r:id="rId9"/>
    <p:sldId id="601" r:id="rId10"/>
    <p:sldId id="602" r:id="rId11"/>
    <p:sldId id="603" r:id="rId12"/>
    <p:sldId id="604" r:id="rId13"/>
    <p:sldId id="605" r:id="rId14"/>
    <p:sldId id="606" r:id="rId15"/>
    <p:sldId id="607" r:id="rId16"/>
    <p:sldId id="608" r:id="rId17"/>
    <p:sldId id="609" r:id="rId18"/>
    <p:sldId id="610" r:id="rId19"/>
    <p:sldId id="611" r:id="rId20"/>
    <p:sldId id="612" r:id="rId21"/>
    <p:sldId id="613" r:id="rId22"/>
    <p:sldId id="614" r:id="rId23"/>
    <p:sldId id="615" r:id="rId24"/>
    <p:sldId id="616" r:id="rId25"/>
    <p:sldId id="617" r:id="rId26"/>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FF146"/>
    <a:srgbClr val="FF9900"/>
    <a:srgbClr val="FF3300"/>
    <a:srgbClr val="40949A"/>
    <a:srgbClr val="DDDDDD"/>
    <a:srgbClr val="0000CC"/>
    <a:srgbClr val="5469A2"/>
    <a:srgbClr val="294171"/>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2204" autoAdjust="0"/>
    <p:restoredTop sz="94059" autoAdjust="0"/>
  </p:normalViewPr>
  <p:slideViewPr>
    <p:cSldViewPr>
      <p:cViewPr>
        <p:scale>
          <a:sx n="90" d="100"/>
          <a:sy n="90" d="100"/>
        </p:scale>
        <p:origin x="-732" y="-474"/>
      </p:cViewPr>
      <p:guideLst>
        <p:guide orient="horz" pos="4224"/>
        <p:guide pos="1536"/>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7650"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pPr>
              <a:defRPr/>
            </a:pPr>
            <a:endParaRPr lang="en-US"/>
          </a:p>
        </p:txBody>
      </p:sp>
      <p:sp>
        <p:nvSpPr>
          <p:cNvPr id="27651"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pPr>
              <a:defRPr/>
            </a:pPr>
            <a:endParaRPr lang="en-US"/>
          </a:p>
        </p:txBody>
      </p:sp>
      <p:sp>
        <p:nvSpPr>
          <p:cNvPr id="20484"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27653"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27654"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pPr>
              <a:defRPr/>
            </a:pPr>
            <a:endParaRPr lang="en-US"/>
          </a:p>
        </p:txBody>
      </p:sp>
      <p:sp>
        <p:nvSpPr>
          <p:cNvPr id="27655"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pPr>
              <a:defRPr/>
            </a:pPr>
            <a:fld id="{26E767E2-A8CD-4A79-9BE1-9383261F1406}"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Image Placeholder 1"/>
          <p:cNvSpPr>
            <a:spLocks noGrp="1" noRot="1" noChangeAspect="1" noTextEdit="1"/>
          </p:cNvSpPr>
          <p:nvPr>
            <p:ph type="sldImg"/>
          </p:nvPr>
        </p:nvSpPr>
        <p:spPr>
          <a:ln/>
        </p:spPr>
      </p:sp>
      <p:sp>
        <p:nvSpPr>
          <p:cNvPr id="21507" name="Notes Placeholder 2"/>
          <p:cNvSpPr>
            <a:spLocks noGrp="1"/>
          </p:cNvSpPr>
          <p:nvPr>
            <p:ph type="body" idx="1"/>
          </p:nvPr>
        </p:nvSpPr>
        <p:spPr>
          <a:noFill/>
          <a:ln/>
        </p:spPr>
        <p:txBody>
          <a:bodyPr/>
          <a:lstStyle/>
          <a:p>
            <a:endParaRPr lang="en-US" smtClean="0"/>
          </a:p>
        </p:txBody>
      </p:sp>
      <p:sp>
        <p:nvSpPr>
          <p:cNvPr id="21508" name="Slide Number Placeholder 3"/>
          <p:cNvSpPr>
            <a:spLocks noGrp="1"/>
          </p:cNvSpPr>
          <p:nvPr>
            <p:ph type="sldNum" sz="quarter" idx="5"/>
          </p:nvPr>
        </p:nvSpPr>
        <p:spPr>
          <a:noFill/>
        </p:spPr>
        <p:txBody>
          <a:bodyPr/>
          <a:lstStyle/>
          <a:p>
            <a:fld id="{0965C1FB-0E54-4B93-AC9E-A8B4DC425BFD}" type="slidenum">
              <a:rPr lang="en-US" smtClean="0"/>
              <a:pPr/>
              <a:t>2</a:t>
            </a:fld>
            <a:endParaRPr lang="en-US"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lIns="91430" tIns="45715" rIns="91430" bIns="45715" anchor="b"/>
          <a:lstStyle/>
          <a:p>
            <a:pPr algn="r"/>
            <a:fld id="{431EF810-71D1-48A6-9613-563EBAF66722}" type="slidenum">
              <a:rPr lang="en-US" sz="1200"/>
              <a:pPr algn="r"/>
              <a:t>12</a:t>
            </a:fld>
            <a:endParaRPr lang="en-US" sz="1200"/>
          </a:p>
        </p:txBody>
      </p:sp>
      <p:sp>
        <p:nvSpPr>
          <p:cNvPr id="25603" name="Rectangle 2"/>
          <p:cNvSpPr>
            <a:spLocks noGrp="1" noRot="1" noChangeAspect="1" noChangeArrowheads="1" noTextEdit="1"/>
          </p:cNvSpPr>
          <p:nvPr>
            <p:ph type="sldImg"/>
          </p:nvPr>
        </p:nvSpPr>
        <p:spPr>
          <a:ln/>
        </p:spPr>
      </p:sp>
      <p:sp>
        <p:nvSpPr>
          <p:cNvPr id="25604"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lIns="91430" tIns="45715" rIns="91430" bIns="45715" anchor="b"/>
          <a:lstStyle/>
          <a:p>
            <a:pPr algn="r"/>
            <a:fld id="{431EF810-71D1-48A6-9613-563EBAF66722}" type="slidenum">
              <a:rPr lang="en-US" sz="1200"/>
              <a:pPr algn="r"/>
              <a:t>13</a:t>
            </a:fld>
            <a:endParaRPr lang="en-US" sz="1200"/>
          </a:p>
        </p:txBody>
      </p:sp>
      <p:sp>
        <p:nvSpPr>
          <p:cNvPr id="25603" name="Rectangle 2"/>
          <p:cNvSpPr>
            <a:spLocks noGrp="1" noRot="1" noChangeAspect="1" noChangeArrowheads="1" noTextEdit="1"/>
          </p:cNvSpPr>
          <p:nvPr>
            <p:ph type="sldImg"/>
          </p:nvPr>
        </p:nvSpPr>
        <p:spPr>
          <a:ln/>
        </p:spPr>
      </p:sp>
      <p:sp>
        <p:nvSpPr>
          <p:cNvPr id="25604"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lIns="91430" tIns="45715" rIns="91430" bIns="45715" anchor="b"/>
          <a:lstStyle/>
          <a:p>
            <a:pPr algn="r"/>
            <a:fld id="{431EF810-71D1-48A6-9613-563EBAF66722}" type="slidenum">
              <a:rPr lang="en-US" sz="1200"/>
              <a:pPr algn="r"/>
              <a:t>14</a:t>
            </a:fld>
            <a:endParaRPr lang="en-US" sz="1200"/>
          </a:p>
        </p:txBody>
      </p:sp>
      <p:sp>
        <p:nvSpPr>
          <p:cNvPr id="25603" name="Rectangle 2"/>
          <p:cNvSpPr>
            <a:spLocks noGrp="1" noRot="1" noChangeAspect="1" noChangeArrowheads="1" noTextEdit="1"/>
          </p:cNvSpPr>
          <p:nvPr>
            <p:ph type="sldImg"/>
          </p:nvPr>
        </p:nvSpPr>
        <p:spPr>
          <a:ln/>
        </p:spPr>
      </p:sp>
      <p:sp>
        <p:nvSpPr>
          <p:cNvPr id="25604"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lIns="91430" tIns="45715" rIns="91430" bIns="45715" anchor="b"/>
          <a:lstStyle/>
          <a:p>
            <a:pPr algn="r"/>
            <a:fld id="{431EF810-71D1-48A6-9613-563EBAF66722}" type="slidenum">
              <a:rPr lang="en-US" sz="1200"/>
              <a:pPr algn="r"/>
              <a:t>15</a:t>
            </a:fld>
            <a:endParaRPr lang="en-US" sz="1200"/>
          </a:p>
        </p:txBody>
      </p:sp>
      <p:sp>
        <p:nvSpPr>
          <p:cNvPr id="25603" name="Rectangle 2"/>
          <p:cNvSpPr>
            <a:spLocks noGrp="1" noRot="1" noChangeAspect="1" noChangeArrowheads="1" noTextEdit="1"/>
          </p:cNvSpPr>
          <p:nvPr>
            <p:ph type="sldImg"/>
          </p:nvPr>
        </p:nvSpPr>
        <p:spPr>
          <a:ln/>
        </p:spPr>
      </p:sp>
      <p:sp>
        <p:nvSpPr>
          <p:cNvPr id="25604"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lIns="91430" tIns="45715" rIns="91430" bIns="45715" anchor="b"/>
          <a:lstStyle/>
          <a:p>
            <a:pPr algn="r"/>
            <a:fld id="{431EF810-71D1-48A6-9613-563EBAF66722}" type="slidenum">
              <a:rPr lang="en-US" sz="1200"/>
              <a:pPr algn="r"/>
              <a:t>16</a:t>
            </a:fld>
            <a:endParaRPr lang="en-US" sz="1200"/>
          </a:p>
        </p:txBody>
      </p:sp>
      <p:sp>
        <p:nvSpPr>
          <p:cNvPr id="25603" name="Rectangle 2"/>
          <p:cNvSpPr>
            <a:spLocks noGrp="1" noRot="1" noChangeAspect="1" noChangeArrowheads="1" noTextEdit="1"/>
          </p:cNvSpPr>
          <p:nvPr>
            <p:ph type="sldImg"/>
          </p:nvPr>
        </p:nvSpPr>
        <p:spPr>
          <a:ln/>
        </p:spPr>
      </p:sp>
      <p:sp>
        <p:nvSpPr>
          <p:cNvPr id="25604"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lIns="91430" tIns="45715" rIns="91430" bIns="45715" anchor="b"/>
          <a:lstStyle/>
          <a:p>
            <a:pPr algn="r"/>
            <a:fld id="{431EF810-71D1-48A6-9613-563EBAF66722}" type="slidenum">
              <a:rPr lang="en-US" sz="1200"/>
              <a:pPr algn="r"/>
              <a:t>17</a:t>
            </a:fld>
            <a:endParaRPr lang="en-US" sz="1200"/>
          </a:p>
        </p:txBody>
      </p:sp>
      <p:sp>
        <p:nvSpPr>
          <p:cNvPr id="25603" name="Rectangle 2"/>
          <p:cNvSpPr>
            <a:spLocks noGrp="1" noRot="1" noChangeAspect="1" noChangeArrowheads="1" noTextEdit="1"/>
          </p:cNvSpPr>
          <p:nvPr>
            <p:ph type="sldImg"/>
          </p:nvPr>
        </p:nvSpPr>
        <p:spPr>
          <a:ln/>
        </p:spPr>
      </p:sp>
      <p:sp>
        <p:nvSpPr>
          <p:cNvPr id="25604"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lIns="91430" tIns="45715" rIns="91430" bIns="45715" anchor="b"/>
          <a:lstStyle/>
          <a:p>
            <a:pPr algn="r"/>
            <a:fld id="{431EF810-71D1-48A6-9613-563EBAF66722}" type="slidenum">
              <a:rPr lang="en-US" sz="1200"/>
              <a:pPr algn="r"/>
              <a:t>18</a:t>
            </a:fld>
            <a:endParaRPr lang="en-US" sz="1200"/>
          </a:p>
        </p:txBody>
      </p:sp>
      <p:sp>
        <p:nvSpPr>
          <p:cNvPr id="25603" name="Rectangle 2"/>
          <p:cNvSpPr>
            <a:spLocks noGrp="1" noRot="1" noChangeAspect="1" noChangeArrowheads="1" noTextEdit="1"/>
          </p:cNvSpPr>
          <p:nvPr>
            <p:ph type="sldImg"/>
          </p:nvPr>
        </p:nvSpPr>
        <p:spPr>
          <a:ln/>
        </p:spPr>
      </p:sp>
      <p:sp>
        <p:nvSpPr>
          <p:cNvPr id="25604"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lIns="91430" tIns="45715" rIns="91430" bIns="45715" anchor="b"/>
          <a:lstStyle/>
          <a:p>
            <a:pPr algn="r"/>
            <a:fld id="{431EF810-71D1-48A6-9613-563EBAF66722}" type="slidenum">
              <a:rPr lang="en-US" sz="1200"/>
              <a:pPr algn="r"/>
              <a:t>19</a:t>
            </a:fld>
            <a:endParaRPr lang="en-US" sz="1200"/>
          </a:p>
        </p:txBody>
      </p:sp>
      <p:sp>
        <p:nvSpPr>
          <p:cNvPr id="25603" name="Rectangle 2"/>
          <p:cNvSpPr>
            <a:spLocks noGrp="1" noRot="1" noChangeAspect="1" noChangeArrowheads="1" noTextEdit="1"/>
          </p:cNvSpPr>
          <p:nvPr>
            <p:ph type="sldImg"/>
          </p:nvPr>
        </p:nvSpPr>
        <p:spPr>
          <a:ln/>
        </p:spPr>
      </p:sp>
      <p:sp>
        <p:nvSpPr>
          <p:cNvPr id="25604"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lIns="91430" tIns="45715" rIns="91430" bIns="45715" anchor="b"/>
          <a:lstStyle/>
          <a:p>
            <a:pPr algn="r"/>
            <a:fld id="{431EF810-71D1-48A6-9613-563EBAF66722}" type="slidenum">
              <a:rPr lang="en-US" sz="1200"/>
              <a:pPr algn="r"/>
              <a:t>20</a:t>
            </a:fld>
            <a:endParaRPr lang="en-US" sz="1200"/>
          </a:p>
        </p:txBody>
      </p:sp>
      <p:sp>
        <p:nvSpPr>
          <p:cNvPr id="25603" name="Rectangle 2"/>
          <p:cNvSpPr>
            <a:spLocks noGrp="1" noRot="1" noChangeAspect="1" noChangeArrowheads="1" noTextEdit="1"/>
          </p:cNvSpPr>
          <p:nvPr>
            <p:ph type="sldImg"/>
          </p:nvPr>
        </p:nvSpPr>
        <p:spPr>
          <a:ln/>
        </p:spPr>
      </p:sp>
      <p:sp>
        <p:nvSpPr>
          <p:cNvPr id="25604"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lIns="91430" tIns="45715" rIns="91430" bIns="45715" anchor="b"/>
          <a:lstStyle/>
          <a:p>
            <a:pPr algn="r"/>
            <a:fld id="{431EF810-71D1-48A6-9613-563EBAF66722}" type="slidenum">
              <a:rPr lang="en-US" sz="1200"/>
              <a:pPr algn="r"/>
              <a:t>21</a:t>
            </a:fld>
            <a:endParaRPr lang="en-US" sz="1200"/>
          </a:p>
        </p:txBody>
      </p:sp>
      <p:sp>
        <p:nvSpPr>
          <p:cNvPr id="25603" name="Rectangle 2"/>
          <p:cNvSpPr>
            <a:spLocks noGrp="1" noRot="1" noChangeAspect="1" noChangeArrowheads="1" noTextEdit="1"/>
          </p:cNvSpPr>
          <p:nvPr>
            <p:ph type="sldImg"/>
          </p:nvPr>
        </p:nvSpPr>
        <p:spPr>
          <a:ln/>
        </p:spPr>
      </p:sp>
      <p:sp>
        <p:nvSpPr>
          <p:cNvPr id="25604"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anchor="b"/>
          <a:lstStyle/>
          <a:p>
            <a:pPr algn="r"/>
            <a:fld id="{D4DDE99D-9412-4F5E-ADA9-F113FDF34B2F}" type="slidenum">
              <a:rPr lang="en-US" sz="1200"/>
              <a:pPr algn="r"/>
              <a:t>3</a:t>
            </a:fld>
            <a:endParaRPr lang="en-US" sz="1200"/>
          </a:p>
        </p:txBody>
      </p:sp>
      <p:sp>
        <p:nvSpPr>
          <p:cNvPr id="22531" name="Rectangle 2"/>
          <p:cNvSpPr>
            <a:spLocks noGrp="1" noRot="1" noChangeAspect="1" noChangeArrowheads="1" noTextEdit="1"/>
          </p:cNvSpPr>
          <p:nvPr>
            <p:ph type="sldImg"/>
          </p:nvPr>
        </p:nvSpPr>
        <p:spPr>
          <a:ln/>
        </p:spPr>
      </p:sp>
      <p:sp>
        <p:nvSpPr>
          <p:cNvPr id="22532"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lIns="91430" tIns="45715" rIns="91430" bIns="45715" anchor="b"/>
          <a:lstStyle/>
          <a:p>
            <a:pPr algn="r"/>
            <a:fld id="{431EF810-71D1-48A6-9613-563EBAF66722}" type="slidenum">
              <a:rPr lang="en-US" sz="1200"/>
              <a:pPr algn="r"/>
              <a:t>22</a:t>
            </a:fld>
            <a:endParaRPr lang="en-US" sz="1200"/>
          </a:p>
        </p:txBody>
      </p:sp>
      <p:sp>
        <p:nvSpPr>
          <p:cNvPr id="25603" name="Rectangle 2"/>
          <p:cNvSpPr>
            <a:spLocks noGrp="1" noRot="1" noChangeAspect="1" noChangeArrowheads="1" noTextEdit="1"/>
          </p:cNvSpPr>
          <p:nvPr>
            <p:ph type="sldImg"/>
          </p:nvPr>
        </p:nvSpPr>
        <p:spPr>
          <a:ln/>
        </p:spPr>
      </p:sp>
      <p:sp>
        <p:nvSpPr>
          <p:cNvPr id="25604"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lIns="91430" tIns="45715" rIns="91430" bIns="45715" anchor="b"/>
          <a:lstStyle/>
          <a:p>
            <a:pPr algn="r"/>
            <a:fld id="{431EF810-71D1-48A6-9613-563EBAF66722}" type="slidenum">
              <a:rPr lang="en-US" sz="1200"/>
              <a:pPr algn="r"/>
              <a:t>23</a:t>
            </a:fld>
            <a:endParaRPr lang="en-US" sz="1200"/>
          </a:p>
        </p:txBody>
      </p:sp>
      <p:sp>
        <p:nvSpPr>
          <p:cNvPr id="25603" name="Rectangle 2"/>
          <p:cNvSpPr>
            <a:spLocks noGrp="1" noRot="1" noChangeAspect="1" noChangeArrowheads="1" noTextEdit="1"/>
          </p:cNvSpPr>
          <p:nvPr>
            <p:ph type="sldImg"/>
          </p:nvPr>
        </p:nvSpPr>
        <p:spPr>
          <a:ln/>
        </p:spPr>
      </p:sp>
      <p:sp>
        <p:nvSpPr>
          <p:cNvPr id="25604"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lIns="91430" tIns="45715" rIns="91430" bIns="45715" anchor="b"/>
          <a:lstStyle/>
          <a:p>
            <a:pPr algn="r"/>
            <a:fld id="{431EF810-71D1-48A6-9613-563EBAF66722}" type="slidenum">
              <a:rPr lang="en-US" sz="1200"/>
              <a:pPr algn="r"/>
              <a:t>24</a:t>
            </a:fld>
            <a:endParaRPr lang="en-US" sz="1200"/>
          </a:p>
        </p:txBody>
      </p:sp>
      <p:sp>
        <p:nvSpPr>
          <p:cNvPr id="25603" name="Rectangle 2"/>
          <p:cNvSpPr>
            <a:spLocks noGrp="1" noRot="1" noChangeAspect="1" noChangeArrowheads="1" noTextEdit="1"/>
          </p:cNvSpPr>
          <p:nvPr>
            <p:ph type="sldImg"/>
          </p:nvPr>
        </p:nvSpPr>
        <p:spPr>
          <a:ln/>
        </p:spPr>
      </p:sp>
      <p:sp>
        <p:nvSpPr>
          <p:cNvPr id="25604"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Image Placeholder 1"/>
          <p:cNvSpPr>
            <a:spLocks noGrp="1" noRot="1" noChangeAspect="1" noTextEdit="1"/>
          </p:cNvSpPr>
          <p:nvPr>
            <p:ph type="sldImg"/>
          </p:nvPr>
        </p:nvSpPr>
        <p:spPr>
          <a:ln/>
        </p:spPr>
      </p:sp>
      <p:sp>
        <p:nvSpPr>
          <p:cNvPr id="21507" name="Notes Placeholder 2"/>
          <p:cNvSpPr>
            <a:spLocks noGrp="1"/>
          </p:cNvSpPr>
          <p:nvPr>
            <p:ph type="body" idx="1"/>
          </p:nvPr>
        </p:nvSpPr>
        <p:spPr>
          <a:noFill/>
          <a:ln/>
        </p:spPr>
        <p:txBody>
          <a:bodyPr/>
          <a:lstStyle/>
          <a:p>
            <a:endParaRPr lang="en-US" smtClean="0"/>
          </a:p>
        </p:txBody>
      </p:sp>
      <p:sp>
        <p:nvSpPr>
          <p:cNvPr id="21508" name="Slide Number Placeholder 3"/>
          <p:cNvSpPr>
            <a:spLocks noGrp="1"/>
          </p:cNvSpPr>
          <p:nvPr>
            <p:ph type="sldNum" sz="quarter" idx="5"/>
          </p:nvPr>
        </p:nvSpPr>
        <p:spPr>
          <a:noFill/>
        </p:spPr>
        <p:txBody>
          <a:bodyPr/>
          <a:lstStyle/>
          <a:p>
            <a:fld id="{0965C1FB-0E54-4B93-AC9E-A8B4DC425BFD}" type="slidenum">
              <a:rPr lang="en-US" smtClean="0"/>
              <a:pPr/>
              <a:t>25</a:t>
            </a:fld>
            <a:endParaRPr 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anchor="b"/>
          <a:lstStyle/>
          <a:p>
            <a:pPr algn="r"/>
            <a:fld id="{BCC491E3-3C8D-4108-9FBC-6379D17B8BE2}" type="slidenum">
              <a:rPr lang="en-US" sz="1200"/>
              <a:pPr algn="r"/>
              <a:t>4</a:t>
            </a:fld>
            <a:endParaRPr lang="en-US" sz="1200"/>
          </a:p>
        </p:txBody>
      </p:sp>
      <p:sp>
        <p:nvSpPr>
          <p:cNvPr id="23555" name="Rectangle 2"/>
          <p:cNvSpPr>
            <a:spLocks noGrp="1" noRot="1" noChangeAspect="1" noChangeArrowheads="1" noTextEdit="1"/>
          </p:cNvSpPr>
          <p:nvPr>
            <p:ph type="sldImg"/>
          </p:nvPr>
        </p:nvSpPr>
        <p:spPr>
          <a:ln/>
        </p:spPr>
      </p:sp>
      <p:sp>
        <p:nvSpPr>
          <p:cNvPr id="23556"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anchor="b"/>
          <a:lstStyle/>
          <a:p>
            <a:pPr algn="r"/>
            <a:fld id="{AF8D915A-7A1D-488C-B6EA-4BC9E1852929}" type="slidenum">
              <a:rPr lang="en-US" sz="1200"/>
              <a:pPr algn="r"/>
              <a:t>5</a:t>
            </a:fld>
            <a:endParaRPr lang="en-US" sz="1200"/>
          </a:p>
        </p:txBody>
      </p:sp>
      <p:sp>
        <p:nvSpPr>
          <p:cNvPr id="24579" name="Rectangle 2"/>
          <p:cNvSpPr>
            <a:spLocks noGrp="1" noRot="1" noChangeAspect="1" noChangeArrowheads="1" noTextEdit="1"/>
          </p:cNvSpPr>
          <p:nvPr>
            <p:ph type="sldImg"/>
          </p:nvPr>
        </p:nvSpPr>
        <p:spPr>
          <a:ln/>
        </p:spPr>
      </p:sp>
      <p:sp>
        <p:nvSpPr>
          <p:cNvPr id="24580"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lIns="91430" tIns="45715" rIns="91430" bIns="45715" anchor="b"/>
          <a:lstStyle/>
          <a:p>
            <a:pPr algn="r"/>
            <a:fld id="{431EF810-71D1-48A6-9613-563EBAF66722}" type="slidenum">
              <a:rPr lang="en-US" sz="1200"/>
              <a:pPr algn="r"/>
              <a:t>7</a:t>
            </a:fld>
            <a:endParaRPr lang="en-US" sz="1200"/>
          </a:p>
        </p:txBody>
      </p:sp>
      <p:sp>
        <p:nvSpPr>
          <p:cNvPr id="25603" name="Rectangle 2"/>
          <p:cNvSpPr>
            <a:spLocks noGrp="1" noRot="1" noChangeAspect="1" noChangeArrowheads="1" noTextEdit="1"/>
          </p:cNvSpPr>
          <p:nvPr>
            <p:ph type="sldImg"/>
          </p:nvPr>
        </p:nvSpPr>
        <p:spPr>
          <a:ln/>
        </p:spPr>
      </p:sp>
      <p:sp>
        <p:nvSpPr>
          <p:cNvPr id="25604"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lIns="91430" tIns="45715" rIns="91430" bIns="45715" anchor="b"/>
          <a:lstStyle/>
          <a:p>
            <a:pPr algn="r"/>
            <a:fld id="{431EF810-71D1-48A6-9613-563EBAF66722}" type="slidenum">
              <a:rPr lang="en-US" sz="1200"/>
              <a:pPr algn="r"/>
              <a:t>8</a:t>
            </a:fld>
            <a:endParaRPr lang="en-US" sz="1200"/>
          </a:p>
        </p:txBody>
      </p:sp>
      <p:sp>
        <p:nvSpPr>
          <p:cNvPr id="25603" name="Rectangle 2"/>
          <p:cNvSpPr>
            <a:spLocks noGrp="1" noRot="1" noChangeAspect="1" noChangeArrowheads="1" noTextEdit="1"/>
          </p:cNvSpPr>
          <p:nvPr>
            <p:ph type="sldImg"/>
          </p:nvPr>
        </p:nvSpPr>
        <p:spPr>
          <a:ln/>
        </p:spPr>
      </p:sp>
      <p:sp>
        <p:nvSpPr>
          <p:cNvPr id="25604"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lIns="91430" tIns="45715" rIns="91430" bIns="45715" anchor="b"/>
          <a:lstStyle/>
          <a:p>
            <a:pPr algn="r"/>
            <a:fld id="{431EF810-71D1-48A6-9613-563EBAF66722}" type="slidenum">
              <a:rPr lang="en-US" sz="1200"/>
              <a:pPr algn="r"/>
              <a:t>9</a:t>
            </a:fld>
            <a:endParaRPr lang="en-US" sz="1200"/>
          </a:p>
        </p:txBody>
      </p:sp>
      <p:sp>
        <p:nvSpPr>
          <p:cNvPr id="25603" name="Rectangle 2"/>
          <p:cNvSpPr>
            <a:spLocks noGrp="1" noRot="1" noChangeAspect="1" noChangeArrowheads="1" noTextEdit="1"/>
          </p:cNvSpPr>
          <p:nvPr>
            <p:ph type="sldImg"/>
          </p:nvPr>
        </p:nvSpPr>
        <p:spPr>
          <a:ln/>
        </p:spPr>
      </p:sp>
      <p:sp>
        <p:nvSpPr>
          <p:cNvPr id="25604"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lIns="91430" tIns="45715" rIns="91430" bIns="45715" anchor="b"/>
          <a:lstStyle/>
          <a:p>
            <a:pPr algn="r"/>
            <a:fld id="{431EF810-71D1-48A6-9613-563EBAF66722}" type="slidenum">
              <a:rPr lang="en-US" sz="1200"/>
              <a:pPr algn="r"/>
              <a:t>10</a:t>
            </a:fld>
            <a:endParaRPr lang="en-US" sz="1200"/>
          </a:p>
        </p:txBody>
      </p:sp>
      <p:sp>
        <p:nvSpPr>
          <p:cNvPr id="25603" name="Rectangle 2"/>
          <p:cNvSpPr>
            <a:spLocks noGrp="1" noRot="1" noChangeAspect="1" noChangeArrowheads="1" noTextEdit="1"/>
          </p:cNvSpPr>
          <p:nvPr>
            <p:ph type="sldImg"/>
          </p:nvPr>
        </p:nvSpPr>
        <p:spPr>
          <a:ln/>
        </p:spPr>
      </p:sp>
      <p:sp>
        <p:nvSpPr>
          <p:cNvPr id="25604"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lIns="91430" tIns="45715" rIns="91430" bIns="45715" anchor="b"/>
          <a:lstStyle/>
          <a:p>
            <a:pPr algn="r"/>
            <a:fld id="{431EF810-71D1-48A6-9613-563EBAF66722}" type="slidenum">
              <a:rPr lang="en-US" sz="1200"/>
              <a:pPr algn="r"/>
              <a:t>11</a:t>
            </a:fld>
            <a:endParaRPr lang="en-US" sz="1200"/>
          </a:p>
        </p:txBody>
      </p:sp>
      <p:sp>
        <p:nvSpPr>
          <p:cNvPr id="25603" name="Rectangle 2"/>
          <p:cNvSpPr>
            <a:spLocks noGrp="1" noRot="1" noChangeAspect="1" noChangeArrowheads="1" noTextEdit="1"/>
          </p:cNvSpPr>
          <p:nvPr>
            <p:ph type="sldImg"/>
          </p:nvPr>
        </p:nvSpPr>
        <p:spPr>
          <a:ln/>
        </p:spPr>
      </p:sp>
      <p:sp>
        <p:nvSpPr>
          <p:cNvPr id="25604"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Line 14"/>
          <p:cNvSpPr>
            <a:spLocks noChangeShapeType="1"/>
          </p:cNvSpPr>
          <p:nvPr userDrawn="1"/>
        </p:nvSpPr>
        <p:spPr bwMode="auto">
          <a:xfrm>
            <a:off x="0" y="1143000"/>
            <a:ext cx="9144000" cy="0"/>
          </a:xfrm>
          <a:prstGeom prst="line">
            <a:avLst/>
          </a:prstGeom>
          <a:noFill/>
          <a:ln w="57150">
            <a:solidFill>
              <a:schemeClr val="hlink"/>
            </a:solidFill>
            <a:round/>
            <a:headEnd/>
            <a:tailEnd/>
          </a:ln>
          <a:effectLst/>
        </p:spPr>
        <p:txBody>
          <a:bodyPr/>
          <a:lstStyle/>
          <a:p>
            <a:pPr>
              <a:defRPr/>
            </a:pPr>
            <a:endParaRPr lang="en-US"/>
          </a:p>
        </p:txBody>
      </p:sp>
      <p:sp>
        <p:nvSpPr>
          <p:cNvPr id="43010" name="Rectangle 2"/>
          <p:cNvSpPr>
            <a:spLocks noGrp="1" noChangeArrowheads="1"/>
          </p:cNvSpPr>
          <p:nvPr>
            <p:ph type="subTitle" idx="1"/>
          </p:nvPr>
        </p:nvSpPr>
        <p:spPr>
          <a:xfrm>
            <a:off x="2343150" y="3581400"/>
            <a:ext cx="6343650" cy="1143000"/>
          </a:xfrm>
        </p:spPr>
        <p:txBody>
          <a:bodyPr/>
          <a:lstStyle>
            <a:lvl1pPr marL="0" indent="0">
              <a:buFontTx/>
              <a:buNone/>
              <a:defRPr b="0">
                <a:solidFill>
                  <a:schemeClr val="tx1"/>
                </a:solidFill>
                <a:latin typeface="Arial Black" pitchFamily="34" charset="0"/>
              </a:defRPr>
            </a:lvl1pPr>
          </a:lstStyle>
          <a:p>
            <a:r>
              <a:rPr lang="en-US"/>
              <a:t>Click to edit Master subtitle style</a:t>
            </a:r>
          </a:p>
        </p:txBody>
      </p:sp>
      <p:sp>
        <p:nvSpPr>
          <p:cNvPr id="43015" name="Rectangle 7"/>
          <p:cNvSpPr>
            <a:spLocks noGrp="1" noChangeArrowheads="1"/>
          </p:cNvSpPr>
          <p:nvPr>
            <p:ph type="ctrTitle"/>
          </p:nvPr>
        </p:nvSpPr>
        <p:spPr>
          <a:xfrm>
            <a:off x="2333625" y="1905000"/>
            <a:ext cx="6477000" cy="1241425"/>
          </a:xfrm>
        </p:spPr>
        <p:txBody>
          <a:bodyPr/>
          <a:lstStyle>
            <a:lvl1pPr>
              <a:defRPr sz="2800">
                <a:solidFill>
                  <a:schemeClr val="tx1"/>
                </a:solidFill>
              </a:defRPr>
            </a:lvl1pPr>
          </a:lstStyle>
          <a:p>
            <a:r>
              <a:rPr lang="en-US"/>
              <a:t>Click to edit Master title style</a:t>
            </a:r>
          </a:p>
        </p:txBody>
      </p:sp>
      <p:sp>
        <p:nvSpPr>
          <p:cNvPr id="5" name="Rectangle 10"/>
          <p:cNvSpPr>
            <a:spLocks noGrp="1" noChangeArrowheads="1"/>
          </p:cNvSpPr>
          <p:nvPr>
            <p:ph type="dt" sz="half" idx="10"/>
          </p:nvPr>
        </p:nvSpPr>
        <p:spPr>
          <a:xfrm>
            <a:off x="2333625" y="5467350"/>
            <a:ext cx="6276975" cy="476250"/>
          </a:xfrm>
        </p:spPr>
        <p:txBody>
          <a:bodyPr/>
          <a:lstStyle>
            <a:lvl1pPr>
              <a:defRPr sz="1800" b="1">
                <a:solidFill>
                  <a:schemeClr val="tx1"/>
                </a:solidFill>
              </a:defRPr>
            </a:lvl1pPr>
          </a:lstStyle>
          <a:p>
            <a:pPr>
              <a:defRPr/>
            </a:pPr>
            <a:r>
              <a:rPr lang="en-US"/>
              <a:t>August 5, 2010</a:t>
            </a:r>
          </a:p>
        </p:txBody>
      </p:sp>
      <p:sp>
        <p:nvSpPr>
          <p:cNvPr id="6" name="Rectangle 15"/>
          <p:cNvSpPr>
            <a:spLocks noGrp="1" noChangeArrowheads="1"/>
          </p:cNvSpPr>
          <p:nvPr>
            <p:ph type="ftr" sz="quarter" idx="11"/>
          </p:nvPr>
        </p:nvSpPr>
        <p:spPr>
          <a:xfrm>
            <a:off x="2333625" y="5067300"/>
            <a:ext cx="6276975" cy="419100"/>
          </a:xfrm>
        </p:spPr>
        <p:txBody>
          <a:bodyPr/>
          <a:lstStyle>
            <a:lvl1pPr algn="l">
              <a:defRPr sz="1800" b="1">
                <a:solidFill>
                  <a:schemeClr val="tx1"/>
                </a:solidFill>
              </a:defRPr>
            </a:lvl1pPr>
          </a:lstStyle>
          <a:p>
            <a:pPr>
              <a:defRPr/>
            </a:pPr>
            <a:r>
              <a:rPr lang="en-US"/>
              <a:t>PRS</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sldNum" sz="quarter" idx="10"/>
          </p:nvPr>
        </p:nvSpPr>
        <p:spPr>
          <a:ln/>
        </p:spPr>
        <p:txBody>
          <a:bodyPr/>
          <a:lstStyle>
            <a:lvl1pPr>
              <a:defRPr/>
            </a:lvl1pPr>
          </a:lstStyle>
          <a:p>
            <a:pPr>
              <a:defRPr/>
            </a:pPr>
            <a:fld id="{4A3BAC14-56ED-4534-A23E-92898308582E}" type="slidenum">
              <a:rPr lang="en-US"/>
              <a:pPr>
                <a:defRPr/>
              </a:pPr>
              <a:t>‹#›</a:t>
            </a:fld>
            <a:endParaRPr lang="en-US"/>
          </a:p>
        </p:txBody>
      </p:sp>
      <p:sp>
        <p:nvSpPr>
          <p:cNvPr id="5" name="Rectangle 5"/>
          <p:cNvSpPr>
            <a:spLocks noGrp="1" noChangeArrowheads="1"/>
          </p:cNvSpPr>
          <p:nvPr>
            <p:ph type="ftr" sz="quarter" idx="11"/>
          </p:nvPr>
        </p:nvSpPr>
        <p:spPr>
          <a:ln/>
        </p:spPr>
        <p:txBody>
          <a:bodyPr/>
          <a:lstStyle>
            <a:lvl1pPr>
              <a:defRPr/>
            </a:lvl1pPr>
          </a:lstStyle>
          <a:p>
            <a:pPr>
              <a:defRPr/>
            </a:pPr>
            <a:r>
              <a:rPr lang="en-US"/>
              <a:t>PRS</a:t>
            </a:r>
          </a:p>
        </p:txBody>
      </p:sp>
      <p:sp>
        <p:nvSpPr>
          <p:cNvPr id="6" name="Rectangle 4"/>
          <p:cNvSpPr>
            <a:spLocks noGrp="1" noChangeArrowheads="1"/>
          </p:cNvSpPr>
          <p:nvPr>
            <p:ph type="dt" sz="half" idx="12"/>
          </p:nvPr>
        </p:nvSpPr>
        <p:spPr>
          <a:ln/>
        </p:spPr>
        <p:txBody>
          <a:bodyPr/>
          <a:lstStyle>
            <a:lvl1pPr>
              <a:defRPr/>
            </a:lvl1pPr>
          </a:lstStyle>
          <a:p>
            <a:pPr>
              <a:defRPr/>
            </a:pPr>
            <a:r>
              <a:rPr lang="en-US"/>
              <a:t>August 5, 2010</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67500" y="0"/>
            <a:ext cx="2171700" cy="57912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52400" y="0"/>
            <a:ext cx="6362700" cy="5791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sldNum" sz="quarter" idx="10"/>
          </p:nvPr>
        </p:nvSpPr>
        <p:spPr>
          <a:ln/>
        </p:spPr>
        <p:txBody>
          <a:bodyPr/>
          <a:lstStyle>
            <a:lvl1pPr>
              <a:defRPr/>
            </a:lvl1pPr>
          </a:lstStyle>
          <a:p>
            <a:pPr>
              <a:defRPr/>
            </a:pPr>
            <a:fld id="{DAA5D971-99C0-43B5-B142-ADB054863AC6}" type="slidenum">
              <a:rPr lang="en-US"/>
              <a:pPr>
                <a:defRPr/>
              </a:pPr>
              <a:t>‹#›</a:t>
            </a:fld>
            <a:endParaRPr lang="en-US"/>
          </a:p>
        </p:txBody>
      </p:sp>
      <p:sp>
        <p:nvSpPr>
          <p:cNvPr id="5" name="Rectangle 5"/>
          <p:cNvSpPr>
            <a:spLocks noGrp="1" noChangeArrowheads="1"/>
          </p:cNvSpPr>
          <p:nvPr>
            <p:ph type="ftr" sz="quarter" idx="11"/>
          </p:nvPr>
        </p:nvSpPr>
        <p:spPr>
          <a:ln/>
        </p:spPr>
        <p:txBody>
          <a:bodyPr/>
          <a:lstStyle>
            <a:lvl1pPr>
              <a:defRPr/>
            </a:lvl1pPr>
          </a:lstStyle>
          <a:p>
            <a:pPr>
              <a:defRPr/>
            </a:pPr>
            <a:r>
              <a:rPr lang="en-US"/>
              <a:t>PRS</a:t>
            </a:r>
          </a:p>
        </p:txBody>
      </p:sp>
      <p:sp>
        <p:nvSpPr>
          <p:cNvPr id="6" name="Rectangle 4"/>
          <p:cNvSpPr>
            <a:spLocks noGrp="1" noChangeArrowheads="1"/>
          </p:cNvSpPr>
          <p:nvPr>
            <p:ph type="dt" sz="half" idx="12"/>
          </p:nvPr>
        </p:nvSpPr>
        <p:spPr>
          <a:ln/>
        </p:spPr>
        <p:txBody>
          <a:bodyPr/>
          <a:lstStyle>
            <a:lvl1pPr>
              <a:defRPr/>
            </a:lvl1pPr>
          </a:lstStyle>
          <a:p>
            <a:pPr>
              <a:defRPr/>
            </a:pPr>
            <a:r>
              <a:rPr lang="en-US"/>
              <a:t>August 5, 2010</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152400" y="0"/>
            <a:ext cx="8686800" cy="6858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457200" y="1066800"/>
            <a:ext cx="8229600" cy="4724400"/>
          </a:xfrm>
        </p:spPr>
        <p:txBody>
          <a:bodyPr/>
          <a:lstStyle/>
          <a:p>
            <a:pPr lvl="0"/>
            <a:endParaRPr lang="en-US" noProof="0"/>
          </a:p>
        </p:txBody>
      </p:sp>
      <p:sp>
        <p:nvSpPr>
          <p:cNvPr id="4" name="Rectangle 6"/>
          <p:cNvSpPr>
            <a:spLocks noGrp="1" noChangeArrowheads="1"/>
          </p:cNvSpPr>
          <p:nvPr>
            <p:ph type="sldNum" sz="quarter" idx="10"/>
          </p:nvPr>
        </p:nvSpPr>
        <p:spPr>
          <a:ln/>
        </p:spPr>
        <p:txBody>
          <a:bodyPr/>
          <a:lstStyle>
            <a:lvl1pPr>
              <a:defRPr/>
            </a:lvl1pPr>
          </a:lstStyle>
          <a:p>
            <a:pPr>
              <a:defRPr/>
            </a:pPr>
            <a:fld id="{F827B955-46A4-4A54-B762-0FBA424F33E5}" type="slidenum">
              <a:rPr lang="en-US"/>
              <a:pPr>
                <a:defRPr/>
              </a:pPr>
              <a:t>‹#›</a:t>
            </a:fld>
            <a:endParaRPr lang="en-US"/>
          </a:p>
        </p:txBody>
      </p:sp>
      <p:sp>
        <p:nvSpPr>
          <p:cNvPr id="5" name="Rectangle 5"/>
          <p:cNvSpPr>
            <a:spLocks noGrp="1" noChangeArrowheads="1"/>
          </p:cNvSpPr>
          <p:nvPr>
            <p:ph type="ftr" sz="quarter" idx="11"/>
          </p:nvPr>
        </p:nvSpPr>
        <p:spPr>
          <a:ln/>
        </p:spPr>
        <p:txBody>
          <a:bodyPr/>
          <a:lstStyle>
            <a:lvl1pPr>
              <a:defRPr/>
            </a:lvl1pPr>
          </a:lstStyle>
          <a:p>
            <a:pPr>
              <a:defRPr/>
            </a:pPr>
            <a:r>
              <a:rPr lang="en-US"/>
              <a:t>PRS</a:t>
            </a:r>
          </a:p>
        </p:txBody>
      </p:sp>
      <p:sp>
        <p:nvSpPr>
          <p:cNvPr id="6" name="Rectangle 4"/>
          <p:cNvSpPr>
            <a:spLocks noGrp="1" noChangeArrowheads="1"/>
          </p:cNvSpPr>
          <p:nvPr>
            <p:ph type="dt" sz="half" idx="12"/>
          </p:nvPr>
        </p:nvSpPr>
        <p:spPr>
          <a:ln/>
        </p:spPr>
        <p:txBody>
          <a:bodyPr/>
          <a:lstStyle>
            <a:lvl1pPr>
              <a:defRPr/>
            </a:lvl1pPr>
          </a:lstStyle>
          <a:p>
            <a:pPr>
              <a:defRPr/>
            </a:pPr>
            <a:r>
              <a:rPr lang="en-US"/>
              <a:t>August 5, 2010</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1"/>
                </a:solidFill>
              </a:defRPr>
            </a:lvl1pPr>
          </a:lstStyle>
          <a:p>
            <a:r>
              <a:rPr lang="en-US" dirty="0"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sldNum" sz="quarter" idx="10"/>
          </p:nvPr>
        </p:nvSpPr>
        <p:spPr>
          <a:ln/>
        </p:spPr>
        <p:txBody>
          <a:bodyPr/>
          <a:lstStyle>
            <a:lvl1pPr>
              <a:defRPr/>
            </a:lvl1pPr>
          </a:lstStyle>
          <a:p>
            <a:pPr>
              <a:defRPr/>
            </a:pPr>
            <a:fld id="{DAC172FA-AAFF-4F08-BE53-5CF830E68D87}" type="slidenum">
              <a:rPr lang="en-US"/>
              <a:pPr>
                <a:defRPr/>
              </a:pPr>
              <a:t>‹#›</a:t>
            </a:fld>
            <a:endParaRPr lang="en-US"/>
          </a:p>
        </p:txBody>
      </p:sp>
      <p:sp>
        <p:nvSpPr>
          <p:cNvPr id="5" name="Rectangle 5"/>
          <p:cNvSpPr>
            <a:spLocks noGrp="1" noChangeArrowheads="1"/>
          </p:cNvSpPr>
          <p:nvPr>
            <p:ph type="ftr" sz="quarter" idx="11"/>
          </p:nvPr>
        </p:nvSpPr>
        <p:spPr>
          <a:ln/>
        </p:spPr>
        <p:txBody>
          <a:bodyPr/>
          <a:lstStyle>
            <a:lvl1pPr>
              <a:defRPr/>
            </a:lvl1pPr>
          </a:lstStyle>
          <a:p>
            <a:pPr>
              <a:defRPr/>
            </a:pPr>
            <a:r>
              <a:rPr lang="en-US"/>
              <a:t>PRS</a:t>
            </a:r>
          </a:p>
        </p:txBody>
      </p:sp>
      <p:sp>
        <p:nvSpPr>
          <p:cNvPr id="6" name="Rectangle 4"/>
          <p:cNvSpPr>
            <a:spLocks noGrp="1" noChangeArrowheads="1"/>
          </p:cNvSpPr>
          <p:nvPr>
            <p:ph type="dt" sz="half" idx="12"/>
          </p:nvPr>
        </p:nvSpPr>
        <p:spPr>
          <a:ln/>
        </p:spPr>
        <p:txBody>
          <a:bodyPr/>
          <a:lstStyle>
            <a:lvl1pPr>
              <a:defRPr/>
            </a:lvl1pPr>
          </a:lstStyle>
          <a:p>
            <a:pPr>
              <a:defRPr/>
            </a:pPr>
            <a:r>
              <a:rPr lang="en-US"/>
              <a:t>August 5, 2010</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6"/>
          <p:cNvSpPr>
            <a:spLocks noGrp="1" noChangeArrowheads="1"/>
          </p:cNvSpPr>
          <p:nvPr>
            <p:ph type="sldNum" sz="quarter" idx="10"/>
          </p:nvPr>
        </p:nvSpPr>
        <p:spPr>
          <a:ln/>
        </p:spPr>
        <p:txBody>
          <a:bodyPr/>
          <a:lstStyle>
            <a:lvl1pPr>
              <a:defRPr/>
            </a:lvl1pPr>
          </a:lstStyle>
          <a:p>
            <a:pPr>
              <a:defRPr/>
            </a:pPr>
            <a:fld id="{86E05BCF-2E74-4193-89EC-894DEC384994}" type="slidenum">
              <a:rPr lang="en-US"/>
              <a:pPr>
                <a:defRPr/>
              </a:pPr>
              <a:t>‹#›</a:t>
            </a:fld>
            <a:endParaRPr lang="en-US"/>
          </a:p>
        </p:txBody>
      </p:sp>
      <p:sp>
        <p:nvSpPr>
          <p:cNvPr id="5" name="Rectangle 5"/>
          <p:cNvSpPr>
            <a:spLocks noGrp="1" noChangeArrowheads="1"/>
          </p:cNvSpPr>
          <p:nvPr>
            <p:ph type="ftr" sz="quarter" idx="11"/>
          </p:nvPr>
        </p:nvSpPr>
        <p:spPr>
          <a:ln/>
        </p:spPr>
        <p:txBody>
          <a:bodyPr/>
          <a:lstStyle>
            <a:lvl1pPr>
              <a:defRPr/>
            </a:lvl1pPr>
          </a:lstStyle>
          <a:p>
            <a:pPr>
              <a:defRPr/>
            </a:pPr>
            <a:r>
              <a:rPr lang="en-US"/>
              <a:t>PRS</a:t>
            </a:r>
          </a:p>
        </p:txBody>
      </p:sp>
      <p:sp>
        <p:nvSpPr>
          <p:cNvPr id="6" name="Rectangle 4"/>
          <p:cNvSpPr>
            <a:spLocks noGrp="1" noChangeArrowheads="1"/>
          </p:cNvSpPr>
          <p:nvPr>
            <p:ph type="dt" sz="half" idx="12"/>
          </p:nvPr>
        </p:nvSpPr>
        <p:spPr>
          <a:ln/>
        </p:spPr>
        <p:txBody>
          <a:bodyPr/>
          <a:lstStyle>
            <a:lvl1pPr>
              <a:defRPr/>
            </a:lvl1pPr>
          </a:lstStyle>
          <a:p>
            <a:pPr>
              <a:defRPr/>
            </a:pPr>
            <a:r>
              <a:rPr lang="en-US"/>
              <a:t>August 5, 2010</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066800"/>
            <a:ext cx="4038600" cy="4724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066800"/>
            <a:ext cx="4038600" cy="4724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6"/>
          <p:cNvSpPr>
            <a:spLocks noGrp="1" noChangeArrowheads="1"/>
          </p:cNvSpPr>
          <p:nvPr>
            <p:ph type="sldNum" sz="quarter" idx="10"/>
          </p:nvPr>
        </p:nvSpPr>
        <p:spPr>
          <a:ln/>
        </p:spPr>
        <p:txBody>
          <a:bodyPr/>
          <a:lstStyle>
            <a:lvl1pPr>
              <a:defRPr/>
            </a:lvl1pPr>
          </a:lstStyle>
          <a:p>
            <a:pPr>
              <a:defRPr/>
            </a:pPr>
            <a:fld id="{33CE8B04-80FF-4025-A719-39BB0234182F}" type="slidenum">
              <a:rPr lang="en-US"/>
              <a:pPr>
                <a:defRPr/>
              </a:pPr>
              <a:t>‹#›</a:t>
            </a:fld>
            <a:endParaRPr lang="en-US"/>
          </a:p>
        </p:txBody>
      </p:sp>
      <p:sp>
        <p:nvSpPr>
          <p:cNvPr id="6" name="Rectangle 5"/>
          <p:cNvSpPr>
            <a:spLocks noGrp="1" noChangeArrowheads="1"/>
          </p:cNvSpPr>
          <p:nvPr>
            <p:ph type="ftr" sz="quarter" idx="11"/>
          </p:nvPr>
        </p:nvSpPr>
        <p:spPr>
          <a:ln/>
        </p:spPr>
        <p:txBody>
          <a:bodyPr/>
          <a:lstStyle>
            <a:lvl1pPr>
              <a:defRPr/>
            </a:lvl1pPr>
          </a:lstStyle>
          <a:p>
            <a:pPr>
              <a:defRPr/>
            </a:pPr>
            <a:r>
              <a:rPr lang="en-US"/>
              <a:t>PRS</a:t>
            </a:r>
          </a:p>
        </p:txBody>
      </p:sp>
      <p:sp>
        <p:nvSpPr>
          <p:cNvPr id="7" name="Rectangle 4"/>
          <p:cNvSpPr>
            <a:spLocks noGrp="1" noChangeArrowheads="1"/>
          </p:cNvSpPr>
          <p:nvPr>
            <p:ph type="dt" sz="half" idx="12"/>
          </p:nvPr>
        </p:nvSpPr>
        <p:spPr>
          <a:ln/>
        </p:spPr>
        <p:txBody>
          <a:bodyPr/>
          <a:lstStyle>
            <a:lvl1pPr>
              <a:defRPr/>
            </a:lvl1pPr>
          </a:lstStyle>
          <a:p>
            <a:pPr>
              <a:defRPr/>
            </a:pPr>
            <a:r>
              <a:rPr lang="en-US"/>
              <a:t>August 5, 2010</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6"/>
          <p:cNvSpPr>
            <a:spLocks noGrp="1" noChangeArrowheads="1"/>
          </p:cNvSpPr>
          <p:nvPr>
            <p:ph type="sldNum" sz="quarter" idx="10"/>
          </p:nvPr>
        </p:nvSpPr>
        <p:spPr>
          <a:ln/>
        </p:spPr>
        <p:txBody>
          <a:bodyPr/>
          <a:lstStyle>
            <a:lvl1pPr>
              <a:defRPr/>
            </a:lvl1pPr>
          </a:lstStyle>
          <a:p>
            <a:pPr>
              <a:defRPr/>
            </a:pPr>
            <a:fld id="{21CFCBD5-A201-48A0-8B19-B5E01489D096}" type="slidenum">
              <a:rPr lang="en-US"/>
              <a:pPr>
                <a:defRPr/>
              </a:pPr>
              <a:t>‹#›</a:t>
            </a:fld>
            <a:endParaRPr lang="en-US"/>
          </a:p>
        </p:txBody>
      </p:sp>
      <p:sp>
        <p:nvSpPr>
          <p:cNvPr id="8" name="Rectangle 5"/>
          <p:cNvSpPr>
            <a:spLocks noGrp="1" noChangeArrowheads="1"/>
          </p:cNvSpPr>
          <p:nvPr>
            <p:ph type="ftr" sz="quarter" idx="11"/>
          </p:nvPr>
        </p:nvSpPr>
        <p:spPr>
          <a:ln/>
        </p:spPr>
        <p:txBody>
          <a:bodyPr/>
          <a:lstStyle>
            <a:lvl1pPr>
              <a:defRPr/>
            </a:lvl1pPr>
          </a:lstStyle>
          <a:p>
            <a:pPr>
              <a:defRPr/>
            </a:pPr>
            <a:r>
              <a:rPr lang="en-US"/>
              <a:t>PRS</a:t>
            </a:r>
          </a:p>
        </p:txBody>
      </p:sp>
      <p:sp>
        <p:nvSpPr>
          <p:cNvPr id="9" name="Rectangle 4"/>
          <p:cNvSpPr>
            <a:spLocks noGrp="1" noChangeArrowheads="1"/>
          </p:cNvSpPr>
          <p:nvPr>
            <p:ph type="dt" sz="half" idx="12"/>
          </p:nvPr>
        </p:nvSpPr>
        <p:spPr>
          <a:ln/>
        </p:spPr>
        <p:txBody>
          <a:bodyPr/>
          <a:lstStyle>
            <a:lvl1pPr>
              <a:defRPr/>
            </a:lvl1pPr>
          </a:lstStyle>
          <a:p>
            <a:pPr>
              <a:defRPr/>
            </a:pPr>
            <a:r>
              <a:rPr lang="en-US"/>
              <a:t>August 5, 2010</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Rectangle 6"/>
          <p:cNvSpPr>
            <a:spLocks noGrp="1" noChangeArrowheads="1"/>
          </p:cNvSpPr>
          <p:nvPr>
            <p:ph type="sldNum" sz="quarter" idx="10"/>
          </p:nvPr>
        </p:nvSpPr>
        <p:spPr>
          <a:ln/>
        </p:spPr>
        <p:txBody>
          <a:bodyPr/>
          <a:lstStyle>
            <a:lvl1pPr>
              <a:defRPr/>
            </a:lvl1pPr>
          </a:lstStyle>
          <a:p>
            <a:pPr>
              <a:defRPr/>
            </a:pPr>
            <a:fld id="{39EFB7F1-9050-4954-84F3-E2AC8BB11186}" type="slidenum">
              <a:rPr lang="en-US"/>
              <a:pPr>
                <a:defRPr/>
              </a:pPr>
              <a:t>‹#›</a:t>
            </a:fld>
            <a:endParaRPr lang="en-US"/>
          </a:p>
        </p:txBody>
      </p:sp>
      <p:sp>
        <p:nvSpPr>
          <p:cNvPr id="4" name="Rectangle 5"/>
          <p:cNvSpPr>
            <a:spLocks noGrp="1" noChangeArrowheads="1"/>
          </p:cNvSpPr>
          <p:nvPr>
            <p:ph type="ftr" sz="quarter" idx="11"/>
          </p:nvPr>
        </p:nvSpPr>
        <p:spPr>
          <a:ln/>
        </p:spPr>
        <p:txBody>
          <a:bodyPr/>
          <a:lstStyle>
            <a:lvl1pPr>
              <a:defRPr/>
            </a:lvl1pPr>
          </a:lstStyle>
          <a:p>
            <a:pPr>
              <a:defRPr/>
            </a:pPr>
            <a:r>
              <a:rPr lang="en-US"/>
              <a:t>PRS</a:t>
            </a:r>
          </a:p>
        </p:txBody>
      </p:sp>
      <p:sp>
        <p:nvSpPr>
          <p:cNvPr id="5" name="Rectangle 4"/>
          <p:cNvSpPr>
            <a:spLocks noGrp="1" noChangeArrowheads="1"/>
          </p:cNvSpPr>
          <p:nvPr>
            <p:ph type="dt" sz="half" idx="12"/>
          </p:nvPr>
        </p:nvSpPr>
        <p:spPr>
          <a:ln/>
        </p:spPr>
        <p:txBody>
          <a:bodyPr/>
          <a:lstStyle>
            <a:lvl1pPr>
              <a:defRPr/>
            </a:lvl1pPr>
          </a:lstStyle>
          <a:p>
            <a:pPr>
              <a:defRPr/>
            </a:pPr>
            <a:r>
              <a:rPr lang="en-US"/>
              <a:t>August 5, 2010</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6"/>
          <p:cNvSpPr>
            <a:spLocks noGrp="1" noChangeArrowheads="1"/>
          </p:cNvSpPr>
          <p:nvPr>
            <p:ph type="sldNum" sz="quarter" idx="10"/>
          </p:nvPr>
        </p:nvSpPr>
        <p:spPr>
          <a:ln/>
        </p:spPr>
        <p:txBody>
          <a:bodyPr/>
          <a:lstStyle>
            <a:lvl1pPr>
              <a:defRPr/>
            </a:lvl1pPr>
          </a:lstStyle>
          <a:p>
            <a:pPr>
              <a:defRPr/>
            </a:pPr>
            <a:fld id="{5294B756-5DD8-4491-811B-BB1BC149F481}" type="slidenum">
              <a:rPr lang="en-US"/>
              <a:pPr>
                <a:defRPr/>
              </a:pPr>
              <a:t>‹#›</a:t>
            </a:fld>
            <a:endParaRPr lang="en-US"/>
          </a:p>
        </p:txBody>
      </p:sp>
      <p:sp>
        <p:nvSpPr>
          <p:cNvPr id="3" name="Rectangle 5"/>
          <p:cNvSpPr>
            <a:spLocks noGrp="1" noChangeArrowheads="1"/>
          </p:cNvSpPr>
          <p:nvPr>
            <p:ph type="ftr" sz="quarter" idx="11"/>
          </p:nvPr>
        </p:nvSpPr>
        <p:spPr>
          <a:ln/>
        </p:spPr>
        <p:txBody>
          <a:bodyPr/>
          <a:lstStyle>
            <a:lvl1pPr>
              <a:defRPr/>
            </a:lvl1pPr>
          </a:lstStyle>
          <a:p>
            <a:pPr>
              <a:defRPr/>
            </a:pPr>
            <a:r>
              <a:rPr lang="en-US"/>
              <a:t>PRS</a:t>
            </a:r>
          </a:p>
        </p:txBody>
      </p:sp>
      <p:sp>
        <p:nvSpPr>
          <p:cNvPr id="4" name="Rectangle 4"/>
          <p:cNvSpPr>
            <a:spLocks noGrp="1" noChangeArrowheads="1"/>
          </p:cNvSpPr>
          <p:nvPr>
            <p:ph type="dt" sz="half" idx="12"/>
          </p:nvPr>
        </p:nvSpPr>
        <p:spPr>
          <a:ln/>
        </p:spPr>
        <p:txBody>
          <a:bodyPr/>
          <a:lstStyle>
            <a:lvl1pPr>
              <a:defRPr/>
            </a:lvl1pPr>
          </a:lstStyle>
          <a:p>
            <a:pPr>
              <a:defRPr/>
            </a:pPr>
            <a:r>
              <a:rPr lang="en-US"/>
              <a:t>August 5, 2010</a:t>
            </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6"/>
          <p:cNvSpPr>
            <a:spLocks noGrp="1" noChangeArrowheads="1"/>
          </p:cNvSpPr>
          <p:nvPr>
            <p:ph type="sldNum" sz="quarter" idx="10"/>
          </p:nvPr>
        </p:nvSpPr>
        <p:spPr>
          <a:ln/>
        </p:spPr>
        <p:txBody>
          <a:bodyPr/>
          <a:lstStyle>
            <a:lvl1pPr>
              <a:defRPr/>
            </a:lvl1pPr>
          </a:lstStyle>
          <a:p>
            <a:pPr>
              <a:defRPr/>
            </a:pPr>
            <a:fld id="{7F2D8867-69CE-4A2E-A5EF-722AB4D653A2}" type="slidenum">
              <a:rPr lang="en-US"/>
              <a:pPr>
                <a:defRPr/>
              </a:pPr>
              <a:t>‹#›</a:t>
            </a:fld>
            <a:endParaRPr lang="en-US"/>
          </a:p>
        </p:txBody>
      </p:sp>
      <p:sp>
        <p:nvSpPr>
          <p:cNvPr id="6" name="Rectangle 5"/>
          <p:cNvSpPr>
            <a:spLocks noGrp="1" noChangeArrowheads="1"/>
          </p:cNvSpPr>
          <p:nvPr>
            <p:ph type="ftr" sz="quarter" idx="11"/>
          </p:nvPr>
        </p:nvSpPr>
        <p:spPr>
          <a:ln/>
        </p:spPr>
        <p:txBody>
          <a:bodyPr/>
          <a:lstStyle>
            <a:lvl1pPr>
              <a:defRPr/>
            </a:lvl1pPr>
          </a:lstStyle>
          <a:p>
            <a:pPr>
              <a:defRPr/>
            </a:pPr>
            <a:r>
              <a:rPr lang="en-US"/>
              <a:t>PRS</a:t>
            </a:r>
          </a:p>
        </p:txBody>
      </p:sp>
      <p:sp>
        <p:nvSpPr>
          <p:cNvPr id="7" name="Rectangle 4"/>
          <p:cNvSpPr>
            <a:spLocks noGrp="1" noChangeArrowheads="1"/>
          </p:cNvSpPr>
          <p:nvPr>
            <p:ph type="dt" sz="half" idx="12"/>
          </p:nvPr>
        </p:nvSpPr>
        <p:spPr>
          <a:ln/>
        </p:spPr>
        <p:txBody>
          <a:bodyPr/>
          <a:lstStyle>
            <a:lvl1pPr>
              <a:defRPr/>
            </a:lvl1pPr>
          </a:lstStyle>
          <a:p>
            <a:pPr>
              <a:defRPr/>
            </a:pPr>
            <a:r>
              <a:rPr lang="en-US"/>
              <a:t>August 5, 2010</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6"/>
          <p:cNvSpPr>
            <a:spLocks noGrp="1" noChangeArrowheads="1"/>
          </p:cNvSpPr>
          <p:nvPr>
            <p:ph type="sldNum" sz="quarter" idx="10"/>
          </p:nvPr>
        </p:nvSpPr>
        <p:spPr>
          <a:ln/>
        </p:spPr>
        <p:txBody>
          <a:bodyPr/>
          <a:lstStyle>
            <a:lvl1pPr>
              <a:defRPr/>
            </a:lvl1pPr>
          </a:lstStyle>
          <a:p>
            <a:pPr>
              <a:defRPr/>
            </a:pPr>
            <a:fld id="{88356924-D4FC-43F1-A1FC-5274EBCC5663}" type="slidenum">
              <a:rPr lang="en-US"/>
              <a:pPr>
                <a:defRPr/>
              </a:pPr>
              <a:t>‹#›</a:t>
            </a:fld>
            <a:endParaRPr lang="en-US"/>
          </a:p>
        </p:txBody>
      </p:sp>
      <p:sp>
        <p:nvSpPr>
          <p:cNvPr id="6" name="Rectangle 5"/>
          <p:cNvSpPr>
            <a:spLocks noGrp="1" noChangeArrowheads="1"/>
          </p:cNvSpPr>
          <p:nvPr>
            <p:ph type="ftr" sz="quarter" idx="11"/>
          </p:nvPr>
        </p:nvSpPr>
        <p:spPr>
          <a:ln/>
        </p:spPr>
        <p:txBody>
          <a:bodyPr/>
          <a:lstStyle>
            <a:lvl1pPr>
              <a:defRPr/>
            </a:lvl1pPr>
          </a:lstStyle>
          <a:p>
            <a:pPr>
              <a:defRPr/>
            </a:pPr>
            <a:r>
              <a:rPr lang="en-US"/>
              <a:t>PRS</a:t>
            </a:r>
          </a:p>
        </p:txBody>
      </p:sp>
      <p:sp>
        <p:nvSpPr>
          <p:cNvPr id="7" name="Rectangle 4"/>
          <p:cNvSpPr>
            <a:spLocks noGrp="1" noChangeArrowheads="1"/>
          </p:cNvSpPr>
          <p:nvPr>
            <p:ph type="dt" sz="half" idx="12"/>
          </p:nvPr>
        </p:nvSpPr>
        <p:spPr>
          <a:ln/>
        </p:spPr>
        <p:txBody>
          <a:bodyPr/>
          <a:lstStyle>
            <a:lvl1pPr>
              <a:defRPr/>
            </a:lvl1pPr>
          </a:lstStyle>
          <a:p>
            <a:pPr>
              <a:defRPr/>
            </a:pPr>
            <a:r>
              <a:rPr lang="en-US"/>
              <a:t>August 5, 2010</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3"/>
          <p:cNvSpPr>
            <a:spLocks noGrp="1" noChangeArrowheads="1"/>
          </p:cNvSpPr>
          <p:nvPr>
            <p:ph type="body" idx="1"/>
          </p:nvPr>
        </p:nvSpPr>
        <p:spPr bwMode="auto">
          <a:xfrm>
            <a:off x="457200" y="1066800"/>
            <a:ext cx="8229600" cy="47244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3558"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pPr>
              <a:defRPr/>
            </a:pPr>
            <a:fld id="{6C2D5E4B-42A4-4313-9D7D-159835718FDA}" type="slidenum">
              <a:rPr lang="en-US"/>
              <a:pPr>
                <a:defRPr/>
              </a:pPr>
              <a:t>‹#›</a:t>
            </a:fld>
            <a:endParaRPr lang="en-US"/>
          </a:p>
        </p:txBody>
      </p:sp>
      <p:sp>
        <p:nvSpPr>
          <p:cNvPr id="23559" name="Rectangle 7"/>
          <p:cNvSpPr>
            <a:spLocks noChangeArrowheads="1"/>
          </p:cNvSpPr>
          <p:nvPr userDrawn="1"/>
        </p:nvSpPr>
        <p:spPr bwMode="auto">
          <a:xfrm>
            <a:off x="0" y="6235700"/>
            <a:ext cx="9144000" cy="622300"/>
          </a:xfrm>
          <a:prstGeom prst="rect">
            <a:avLst/>
          </a:prstGeom>
          <a:solidFill>
            <a:srgbClr val="ECECE2"/>
          </a:solidFill>
          <a:ln w="9525">
            <a:noFill/>
            <a:miter lim="800000"/>
            <a:headEnd/>
            <a:tailEnd/>
          </a:ln>
          <a:effectLst/>
        </p:spPr>
        <p:txBody>
          <a:bodyPr wrap="none" anchor="ctr"/>
          <a:lstStyle/>
          <a:p>
            <a:pPr>
              <a:defRPr/>
            </a:pPr>
            <a:endParaRPr lang="en-US"/>
          </a:p>
        </p:txBody>
      </p:sp>
      <p:sp>
        <p:nvSpPr>
          <p:cNvPr id="1029" name="Rectangle 2"/>
          <p:cNvSpPr>
            <a:spLocks noGrp="1" noChangeArrowheads="1"/>
          </p:cNvSpPr>
          <p:nvPr>
            <p:ph type="title"/>
          </p:nvPr>
        </p:nvSpPr>
        <p:spPr bwMode="auto">
          <a:xfrm>
            <a:off x="152400" y="0"/>
            <a:ext cx="8686800" cy="6858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23557" name="Rectangle 5"/>
          <p:cNvSpPr>
            <a:spLocks noGrp="1" noChangeArrowheads="1"/>
          </p:cNvSpPr>
          <p:nvPr>
            <p:ph type="ftr" sz="quarter" idx="3"/>
          </p:nvPr>
        </p:nvSpPr>
        <p:spPr bwMode="auto">
          <a:xfrm>
            <a:off x="6248400" y="6457950"/>
            <a:ext cx="2514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pPr>
              <a:defRPr/>
            </a:pPr>
            <a:r>
              <a:rPr lang="en-US"/>
              <a:t>PRS</a:t>
            </a:r>
          </a:p>
        </p:txBody>
      </p:sp>
      <p:sp>
        <p:nvSpPr>
          <p:cNvPr id="23563" name="Line 11"/>
          <p:cNvSpPr>
            <a:spLocks noChangeShapeType="1"/>
          </p:cNvSpPr>
          <p:nvPr userDrawn="1"/>
        </p:nvSpPr>
        <p:spPr bwMode="auto">
          <a:xfrm>
            <a:off x="1069975" y="6457950"/>
            <a:ext cx="0" cy="219075"/>
          </a:xfrm>
          <a:prstGeom prst="line">
            <a:avLst/>
          </a:prstGeom>
          <a:noFill/>
          <a:ln w="9525">
            <a:solidFill>
              <a:schemeClr val="tx1"/>
            </a:solidFill>
            <a:round/>
            <a:headEnd/>
            <a:tailEnd/>
          </a:ln>
          <a:effectLst/>
        </p:spPr>
        <p:txBody>
          <a:bodyPr/>
          <a:lstStyle/>
          <a:p>
            <a:pPr>
              <a:defRPr/>
            </a:pPr>
            <a:endParaRPr lang="en-US"/>
          </a:p>
        </p:txBody>
      </p:sp>
      <p:sp>
        <p:nvSpPr>
          <p:cNvPr id="23556" name="Rectangle 4"/>
          <p:cNvSpPr>
            <a:spLocks noGrp="1" noChangeArrowheads="1"/>
          </p:cNvSpPr>
          <p:nvPr>
            <p:ph type="dt" sz="half" idx="2"/>
          </p:nvPr>
        </p:nvSpPr>
        <p:spPr bwMode="auto">
          <a:xfrm>
            <a:off x="1143000" y="6457950"/>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pPr>
              <a:defRPr/>
            </a:pPr>
            <a:r>
              <a:rPr lang="en-US"/>
              <a:t>August 5, 2010</a:t>
            </a:r>
          </a:p>
        </p:txBody>
      </p:sp>
      <p:sp>
        <p:nvSpPr>
          <p:cNvPr id="23564" name="Line 12"/>
          <p:cNvSpPr>
            <a:spLocks noChangeShapeType="1"/>
          </p:cNvSpPr>
          <p:nvPr userDrawn="1"/>
        </p:nvSpPr>
        <p:spPr bwMode="auto">
          <a:xfrm>
            <a:off x="0" y="673100"/>
            <a:ext cx="9144000" cy="0"/>
          </a:xfrm>
          <a:prstGeom prst="line">
            <a:avLst/>
          </a:prstGeom>
          <a:noFill/>
          <a:ln w="57150">
            <a:solidFill>
              <a:schemeClr val="hlink"/>
            </a:solidFill>
            <a:round/>
            <a:headEnd/>
            <a:tailEnd/>
          </a:ln>
          <a:effectLst/>
        </p:spPr>
        <p:txBody>
          <a:bodyPr/>
          <a:lstStyle/>
          <a:p>
            <a:pPr>
              <a:defRPr/>
            </a:pPr>
            <a:endParaRPr lang="en-US"/>
          </a:p>
        </p:txBody>
      </p:sp>
      <p:sp>
        <p:nvSpPr>
          <p:cNvPr id="23565" name="Rectangle 13"/>
          <p:cNvSpPr>
            <a:spLocks noChangeArrowheads="1"/>
          </p:cNvSpPr>
          <p:nvPr/>
        </p:nvSpPr>
        <p:spPr bwMode="auto">
          <a:xfrm>
            <a:off x="3429000" y="6477000"/>
            <a:ext cx="2514600" cy="457200"/>
          </a:xfrm>
          <a:prstGeom prst="rect">
            <a:avLst/>
          </a:prstGeom>
          <a:noFill/>
          <a:ln w="9525">
            <a:noFill/>
            <a:miter lim="800000"/>
            <a:headEnd/>
            <a:tailEnd/>
          </a:ln>
          <a:effectLst/>
        </p:spPr>
        <p:txBody>
          <a:bodyPr/>
          <a:lstStyle/>
          <a:p>
            <a:pPr algn="ctr">
              <a:defRPr/>
            </a:pPr>
            <a:fld id="{B05F22A0-7D89-49F6-A53B-8845667819F2}" type="slidenum">
              <a:rPr lang="en-US" sz="1200"/>
              <a:pPr algn="ctr">
                <a:defRPr/>
              </a:pPr>
              <a:t>‹#›</a:t>
            </a:fld>
            <a:endParaRPr lang="en-US" sz="1200"/>
          </a:p>
        </p:txBody>
      </p:sp>
    </p:spTree>
  </p:cSld>
  <p:clrMap bg1="lt1" tx1="dk1" bg2="lt2" tx2="dk2" accent1="accent1" accent2="accent2" accent3="accent3" accent4="accent4" accent5="accent5" accent6="accent6" hlink="hlink" folHlink="folHlink"/>
  <p:sldLayoutIdLst>
    <p:sldLayoutId id="2147484085" r:id="rId1"/>
    <p:sldLayoutId id="2147484074" r:id="rId2"/>
    <p:sldLayoutId id="2147484075" r:id="rId3"/>
    <p:sldLayoutId id="2147484076" r:id="rId4"/>
    <p:sldLayoutId id="2147484077" r:id="rId5"/>
    <p:sldLayoutId id="2147484078" r:id="rId6"/>
    <p:sldLayoutId id="2147484079" r:id="rId7"/>
    <p:sldLayoutId id="2147484080" r:id="rId8"/>
    <p:sldLayoutId id="2147484081" r:id="rId9"/>
    <p:sldLayoutId id="2147484082" r:id="rId10"/>
    <p:sldLayoutId id="2147484083" r:id="rId11"/>
    <p:sldLayoutId id="2147484084" r:id="rId12"/>
  </p:sldLayoutIdLst>
  <p:hf sldNum="0" hdr="0" ftr="0" dt="0"/>
  <p:txStyles>
    <p:titleStyle>
      <a:lvl1pPr algn="l" rtl="0" eaLnBrk="0" fontAlgn="base" hangingPunct="0">
        <a:spcBef>
          <a:spcPct val="0"/>
        </a:spcBef>
        <a:spcAft>
          <a:spcPct val="0"/>
        </a:spcAft>
        <a:defRPr sz="2000">
          <a:solidFill>
            <a:schemeClr val="tx1"/>
          </a:solidFill>
          <a:latin typeface="+mj-lt"/>
          <a:ea typeface="+mj-ea"/>
          <a:cs typeface="+mj-cs"/>
        </a:defRPr>
      </a:lvl1pPr>
      <a:lvl2pPr algn="l" rtl="0" eaLnBrk="0" fontAlgn="base" hangingPunct="0">
        <a:spcBef>
          <a:spcPct val="0"/>
        </a:spcBef>
        <a:spcAft>
          <a:spcPct val="0"/>
        </a:spcAft>
        <a:defRPr sz="2000">
          <a:solidFill>
            <a:schemeClr val="tx1"/>
          </a:solidFill>
          <a:latin typeface="Arial Black" pitchFamily="34" charset="0"/>
        </a:defRPr>
      </a:lvl2pPr>
      <a:lvl3pPr algn="l" rtl="0" eaLnBrk="0" fontAlgn="base" hangingPunct="0">
        <a:spcBef>
          <a:spcPct val="0"/>
        </a:spcBef>
        <a:spcAft>
          <a:spcPct val="0"/>
        </a:spcAft>
        <a:defRPr sz="2000">
          <a:solidFill>
            <a:schemeClr val="tx1"/>
          </a:solidFill>
          <a:latin typeface="Arial Black" pitchFamily="34" charset="0"/>
        </a:defRPr>
      </a:lvl3pPr>
      <a:lvl4pPr algn="l" rtl="0" eaLnBrk="0" fontAlgn="base" hangingPunct="0">
        <a:spcBef>
          <a:spcPct val="0"/>
        </a:spcBef>
        <a:spcAft>
          <a:spcPct val="0"/>
        </a:spcAft>
        <a:defRPr sz="2000">
          <a:solidFill>
            <a:schemeClr val="tx1"/>
          </a:solidFill>
          <a:latin typeface="Arial Black" pitchFamily="34" charset="0"/>
        </a:defRPr>
      </a:lvl4pPr>
      <a:lvl5pPr algn="l" rtl="0" eaLnBrk="0" fontAlgn="base" hangingPunct="0">
        <a:spcBef>
          <a:spcPct val="0"/>
        </a:spcBef>
        <a:spcAft>
          <a:spcPct val="0"/>
        </a:spcAft>
        <a:defRPr sz="2000">
          <a:solidFill>
            <a:schemeClr val="tx1"/>
          </a:solidFill>
          <a:latin typeface="Arial Black" pitchFamily="34" charset="0"/>
        </a:defRPr>
      </a:lvl5pPr>
      <a:lvl6pPr marL="457200" algn="l" rtl="0" fontAlgn="base">
        <a:spcBef>
          <a:spcPct val="0"/>
        </a:spcBef>
        <a:spcAft>
          <a:spcPct val="0"/>
        </a:spcAft>
        <a:defRPr sz="2000">
          <a:solidFill>
            <a:schemeClr val="bg1"/>
          </a:solidFill>
          <a:latin typeface="Arial Black" pitchFamily="34" charset="0"/>
        </a:defRPr>
      </a:lvl6pPr>
      <a:lvl7pPr marL="914400" algn="l" rtl="0" fontAlgn="base">
        <a:spcBef>
          <a:spcPct val="0"/>
        </a:spcBef>
        <a:spcAft>
          <a:spcPct val="0"/>
        </a:spcAft>
        <a:defRPr sz="2000">
          <a:solidFill>
            <a:schemeClr val="bg1"/>
          </a:solidFill>
          <a:latin typeface="Arial Black" pitchFamily="34" charset="0"/>
        </a:defRPr>
      </a:lvl7pPr>
      <a:lvl8pPr marL="1371600" algn="l" rtl="0" fontAlgn="base">
        <a:spcBef>
          <a:spcPct val="0"/>
        </a:spcBef>
        <a:spcAft>
          <a:spcPct val="0"/>
        </a:spcAft>
        <a:defRPr sz="2000">
          <a:solidFill>
            <a:schemeClr val="bg1"/>
          </a:solidFill>
          <a:latin typeface="Arial Black" pitchFamily="34" charset="0"/>
        </a:defRPr>
      </a:lvl8pPr>
      <a:lvl9pPr marL="1828800" algn="l" rtl="0" fontAlgn="base">
        <a:spcBef>
          <a:spcPct val="0"/>
        </a:spcBef>
        <a:spcAft>
          <a:spcPct val="0"/>
        </a:spcAft>
        <a:defRPr sz="2000">
          <a:solidFill>
            <a:schemeClr val="bg1"/>
          </a:solidFill>
          <a:latin typeface="Arial Black" pitchFamily="34" charset="0"/>
        </a:defRPr>
      </a:lvl9pPr>
    </p:titleStyle>
    <p:bodyStyle>
      <a:lvl1pPr marL="342900" indent="-342900" algn="l" rtl="0" eaLnBrk="0" fontAlgn="base" hangingPunct="0">
        <a:spcBef>
          <a:spcPct val="20000"/>
        </a:spcBef>
        <a:spcAft>
          <a:spcPct val="0"/>
        </a:spcAft>
        <a:buChar char="•"/>
        <a:defRPr sz="2000" b="1">
          <a:solidFill>
            <a:schemeClr val="tx1"/>
          </a:solidFill>
          <a:latin typeface="+mn-lt"/>
          <a:ea typeface="+mn-ea"/>
          <a:cs typeface="+mn-cs"/>
        </a:defRPr>
      </a:lvl1pPr>
      <a:lvl2pPr marL="742950" indent="-285750" algn="l" rtl="0" eaLnBrk="0" fontAlgn="base" hangingPunct="0">
        <a:spcBef>
          <a:spcPct val="20000"/>
        </a:spcBef>
        <a:spcAft>
          <a:spcPct val="0"/>
        </a:spcAft>
        <a:buChar char="–"/>
        <a:defRPr sz="2000">
          <a:solidFill>
            <a:schemeClr val="tx1"/>
          </a:solidFill>
          <a:latin typeface="+mn-lt"/>
        </a:defRPr>
      </a:lvl2pPr>
      <a:lvl3pPr marL="1143000" indent="-228600" algn="l" rtl="0" eaLnBrk="0" fontAlgn="base" hangingPunct="0">
        <a:spcBef>
          <a:spcPct val="20000"/>
        </a:spcBef>
        <a:spcAft>
          <a:spcPct val="0"/>
        </a:spcAft>
        <a:buChar char="•"/>
        <a:defRPr>
          <a:solidFill>
            <a:schemeClr val="tx1"/>
          </a:solidFill>
          <a:latin typeface="+mn-lt"/>
        </a:defRPr>
      </a:lvl3pPr>
      <a:lvl4pPr marL="1600200" indent="-228600" algn="l" rtl="0" eaLnBrk="0" fontAlgn="base" hangingPunct="0">
        <a:spcBef>
          <a:spcPct val="20000"/>
        </a:spcBef>
        <a:spcAft>
          <a:spcPct val="0"/>
        </a:spcAft>
        <a:buChar char="–"/>
        <a:defRPr>
          <a:solidFill>
            <a:schemeClr val="tx1"/>
          </a:solidFill>
          <a:latin typeface="+mn-lt"/>
        </a:defRPr>
      </a:lvl4pPr>
      <a:lvl5pPr marL="2057400" indent="-228600" algn="l" rtl="0" eaLnBrk="0" fontAlgn="base" hangingPunct="0">
        <a:spcBef>
          <a:spcPct val="20000"/>
        </a:spcBef>
        <a:spcAft>
          <a:spcPct val="0"/>
        </a:spcAft>
        <a:buChar char="»"/>
        <a:defRPr>
          <a:solidFill>
            <a:schemeClr val="tx1"/>
          </a:solidFill>
          <a:latin typeface="+mn-lt"/>
        </a:defRPr>
      </a:lvl5pPr>
      <a:lvl6pPr marL="2514600" indent="-228600" algn="l" rtl="0" fontAlgn="base">
        <a:spcBef>
          <a:spcPct val="20000"/>
        </a:spcBef>
        <a:spcAft>
          <a:spcPct val="0"/>
        </a:spcAft>
        <a:buChar char="»"/>
        <a:defRPr>
          <a:solidFill>
            <a:schemeClr val="tx1"/>
          </a:solidFill>
          <a:latin typeface="+mn-lt"/>
        </a:defRPr>
      </a:lvl6pPr>
      <a:lvl7pPr marL="2971800" indent="-228600" algn="l" rtl="0" fontAlgn="base">
        <a:spcBef>
          <a:spcPct val="20000"/>
        </a:spcBef>
        <a:spcAft>
          <a:spcPct val="0"/>
        </a:spcAft>
        <a:buChar char="»"/>
        <a:defRPr>
          <a:solidFill>
            <a:schemeClr val="tx1"/>
          </a:solidFill>
          <a:latin typeface="+mn-lt"/>
        </a:defRPr>
      </a:lvl7pPr>
      <a:lvl8pPr marL="3429000" indent="-228600" algn="l" rtl="0" fontAlgn="base">
        <a:spcBef>
          <a:spcPct val="20000"/>
        </a:spcBef>
        <a:spcAft>
          <a:spcPct val="0"/>
        </a:spcAft>
        <a:buChar char="»"/>
        <a:defRPr>
          <a:solidFill>
            <a:schemeClr val="tx1"/>
          </a:solidFill>
          <a:latin typeface="+mn-lt"/>
        </a:defRPr>
      </a:lvl8pPr>
      <a:lvl9pPr marL="3886200" indent="-228600" algn="l" rtl="0" fontAlgn="base">
        <a:spcBef>
          <a:spcPct val="20000"/>
        </a:spcBef>
        <a:spcAft>
          <a:spcPct val="0"/>
        </a:spcAft>
        <a:buChar char="»"/>
        <a:defRPr>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18"/>
          <p:cNvSpPr>
            <a:spLocks noGrp="1" noChangeArrowheads="1"/>
          </p:cNvSpPr>
          <p:nvPr>
            <p:ph type="ctrTitle"/>
          </p:nvPr>
        </p:nvSpPr>
        <p:spPr>
          <a:xfrm>
            <a:off x="2333625" y="1905000"/>
            <a:ext cx="6019800" cy="1238250"/>
          </a:xfrm>
        </p:spPr>
        <p:txBody>
          <a:bodyPr/>
          <a:lstStyle/>
          <a:p>
            <a:pPr eaLnBrk="1" hangingPunct="1"/>
            <a:r>
              <a:rPr lang="en-US" smtClean="0"/>
              <a:t>Protocol Revision Subcommittee</a:t>
            </a:r>
          </a:p>
        </p:txBody>
      </p:sp>
      <p:sp>
        <p:nvSpPr>
          <p:cNvPr id="3075" name="Rectangle 20"/>
          <p:cNvSpPr>
            <a:spLocks noGrp="1" noChangeArrowheads="1"/>
          </p:cNvSpPr>
          <p:nvPr>
            <p:ph type="subTitle" idx="1"/>
          </p:nvPr>
        </p:nvSpPr>
        <p:spPr/>
        <p:txBody>
          <a:bodyPr/>
          <a:lstStyle/>
          <a:p>
            <a:pPr eaLnBrk="1" hangingPunct="1"/>
            <a:r>
              <a:rPr lang="en-US" dirty="0" smtClean="0"/>
              <a:t>Sandy Morris</a:t>
            </a:r>
          </a:p>
          <a:p>
            <a:pPr eaLnBrk="1" hangingPunct="1"/>
            <a:endParaRPr lang="en-US" dirty="0" smtClean="0"/>
          </a:p>
          <a:p>
            <a:pPr eaLnBrk="1" hangingPunct="1"/>
            <a:r>
              <a:rPr lang="en-US" dirty="0" smtClean="0"/>
              <a:t>August 4, 2011</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Rot="1" noChangeArrowheads="1"/>
          </p:cNvSpPr>
          <p:nvPr>
            <p:ph type="title" idx="4294967295"/>
          </p:nvPr>
        </p:nvSpPr>
        <p:spPr>
          <a:xfrm>
            <a:off x="381000" y="0"/>
            <a:ext cx="8763000" cy="685800"/>
          </a:xfrm>
        </p:spPr>
        <p:txBody>
          <a:bodyPr/>
          <a:lstStyle/>
          <a:p>
            <a:pPr marL="342900" indent="-342900"/>
            <a:r>
              <a:rPr lang="en-US" sz="1600" b="1" i="1" dirty="0" smtClean="0">
                <a:solidFill>
                  <a:schemeClr val="tx1"/>
                </a:solidFill>
                <a:latin typeface="+mj-lt"/>
                <a:ea typeface="+mj-ea"/>
                <a:cs typeface="+mj-cs"/>
              </a:rPr>
              <a:t>NPRR354, Revisions to Non-Spin Performance Criteria Language and Provision for ICCP Telemetry of Non-Spin Deployment</a:t>
            </a:r>
            <a:endParaRPr lang="en-US" sz="1600" dirty="0" smtClean="0">
              <a:solidFill>
                <a:srgbClr val="3C8C93"/>
              </a:solidFill>
            </a:endParaRPr>
          </a:p>
        </p:txBody>
      </p:sp>
      <p:graphicFrame>
        <p:nvGraphicFramePr>
          <p:cNvPr id="72727" name="Group 23"/>
          <p:cNvGraphicFramePr>
            <a:graphicFrameLocks noGrp="1"/>
          </p:cNvGraphicFramePr>
          <p:nvPr>
            <p:ph idx="4294967295"/>
          </p:nvPr>
        </p:nvGraphicFramePr>
        <p:xfrm>
          <a:off x="228600" y="990600"/>
          <a:ext cx="8534400" cy="4820120"/>
        </p:xfrm>
        <a:graphic>
          <a:graphicData uri="http://schemas.openxmlformats.org/drawingml/2006/table">
            <a:tbl>
              <a:tblPr/>
              <a:tblGrid>
                <a:gridCol w="2334664"/>
                <a:gridCol w="6199736"/>
              </a:tblGrid>
              <a:tr h="155448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charset="0"/>
                        </a:rPr>
                        <a:t>Purpose</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dirty="0" smtClean="0">
                          <a:ln>
                            <a:noFill/>
                          </a:ln>
                          <a:solidFill>
                            <a:schemeClr val="tx1"/>
                          </a:solidFill>
                          <a:effectLst/>
                          <a:latin typeface="Arial" charset="0"/>
                        </a:rPr>
                        <a:t>(WMS)</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lang="en-US" sz="1600" kern="1200" dirty="0" smtClean="0">
                          <a:solidFill>
                            <a:schemeClr val="tx1"/>
                          </a:solidFill>
                          <a:latin typeface="+mn-lt"/>
                          <a:ea typeface="+mn-ea"/>
                          <a:cs typeface="+mn-cs"/>
                        </a:rPr>
                        <a:t>This NPRR clarifies the performance criteria for Non-Spinning Reserve (Non-Spin) Service deployments, adds language for provision of a Non-Spin deployment flag to QSEs via Inter-Control Center Communications Protocol (ICCP), and adds a requirement for XML notification to all QSEs when Non-Spin is deployed. </a:t>
                      </a:r>
                      <a:endParaRPr kumimoji="0" lang="en-US" sz="1600" b="0" i="0" u="none" strike="noStrike" cap="none" normalizeH="0" baseline="0" dirty="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82296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charset="0"/>
                        </a:rPr>
                        <a:t>PRS Vote</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lang="en-US" sz="1600" kern="1200" dirty="0" smtClean="0">
                          <a:solidFill>
                            <a:schemeClr val="tx1"/>
                          </a:solidFill>
                          <a:latin typeface="+mn-lt"/>
                          <a:ea typeface="+mn-ea"/>
                          <a:cs typeface="+mn-cs"/>
                        </a:rPr>
                        <a:t>On 5/19/11, PRS voted to recommend approval of NPRR354 as amended by the 4/29/11 ERCOT comments.  There were two opposing votes from the Municipal and Consumer Market Segments and two abstentions from the Cooperative Market Segment. </a:t>
                      </a:r>
                      <a:r>
                        <a:rPr lang="en-US" sz="1600" kern="1200" baseline="0" dirty="0" smtClean="0">
                          <a:solidFill>
                            <a:schemeClr val="tx1"/>
                          </a:solidFill>
                          <a:latin typeface="+mn-lt"/>
                          <a:ea typeface="+mn-ea"/>
                          <a:cs typeface="+mn-cs"/>
                        </a:rPr>
                        <a:t> </a:t>
                      </a:r>
                      <a:r>
                        <a:rPr lang="en-US" sz="1600" kern="1200" dirty="0" smtClean="0">
                          <a:solidFill>
                            <a:schemeClr val="tx1"/>
                          </a:solidFill>
                          <a:latin typeface="+mn-lt"/>
                          <a:ea typeface="+mn-ea"/>
                          <a:cs typeface="+mn-cs"/>
                        </a:rPr>
                        <a:t>On </a:t>
                      </a:r>
                      <a:r>
                        <a:rPr lang="en-US" sz="1600" kern="1200" dirty="0" smtClean="0">
                          <a:solidFill>
                            <a:schemeClr val="tx1"/>
                          </a:solidFill>
                          <a:latin typeface="+mn-lt"/>
                          <a:ea typeface="+mn-ea"/>
                          <a:cs typeface="+mn-cs"/>
                        </a:rPr>
                        <a:t>7/21/11, PRS voted to endorse and forward the 5/19/11 PRS Report, Impact Analysis, and preliminary Cost Benefit Analysis to TAC with a recommended priority of High and rank of 31.  There was one abstention from the Municipal Market Segment. </a:t>
                      </a:r>
                      <a:endParaRPr kumimoji="0" lang="en-US" sz="1600" b="0" i="0" u="none" strike="noStrike" cap="none" normalizeH="0" baseline="0" dirty="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0052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charset="0"/>
                        </a:rPr>
                        <a:t>Effective Date/Priority</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lang="en-US" sz="1600" kern="1200" dirty="0" smtClean="0">
                          <a:solidFill>
                            <a:schemeClr val="tx1"/>
                          </a:solidFill>
                          <a:latin typeface="+mn-lt"/>
                          <a:ea typeface="+mn-ea"/>
                          <a:cs typeface="+mn-cs"/>
                        </a:rPr>
                        <a:t>Upon System Implementation – Priority High; Rank 31</a:t>
                      </a:r>
                      <a:endParaRPr kumimoji="0" lang="en-US" sz="1600" b="0" i="0" u="none" strike="noStrike" cap="none" normalizeH="0" baseline="0" dirty="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7912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charset="0"/>
                        </a:rPr>
                        <a:t>ERCOT Impact</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lang="en-US" sz="1600" kern="1200" dirty="0" smtClean="0">
                          <a:solidFill>
                            <a:schemeClr val="tx1"/>
                          </a:solidFill>
                          <a:latin typeface="+mn-lt"/>
                          <a:ea typeface="+mn-ea"/>
                          <a:cs typeface="+mn-cs"/>
                        </a:rPr>
                        <a:t>$100k - $110k; </a:t>
                      </a:r>
                      <a:r>
                        <a:rPr lang="en-US" sz="1600" kern="1200" dirty="0" smtClean="0">
                          <a:solidFill>
                            <a:schemeClr val="tx1"/>
                          </a:solidFill>
                          <a:latin typeface="+mn-lt"/>
                          <a:ea typeface="+mn-ea"/>
                          <a:cs typeface="+mn-cs"/>
                        </a:rPr>
                        <a:t>impacts </a:t>
                      </a:r>
                      <a:r>
                        <a:rPr lang="en-US" sz="1600" kern="1200" dirty="0" smtClean="0">
                          <a:solidFill>
                            <a:schemeClr val="tx1"/>
                          </a:solidFill>
                          <a:latin typeface="+mn-lt"/>
                          <a:ea typeface="+mn-ea"/>
                          <a:cs typeface="+mn-cs"/>
                        </a:rPr>
                        <a:t>to EMS, EI, EIS, and MIS; </a:t>
                      </a:r>
                      <a:endParaRPr kumimoji="0" lang="en-US" sz="1600" b="0" i="0" u="none" strike="noStrike" cap="none" normalizeH="0" baseline="0" dirty="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Rot="1" noChangeArrowheads="1"/>
          </p:cNvSpPr>
          <p:nvPr>
            <p:ph type="title" idx="4294967295"/>
          </p:nvPr>
        </p:nvSpPr>
        <p:spPr>
          <a:xfrm>
            <a:off x="381000" y="0"/>
            <a:ext cx="8763000" cy="685800"/>
          </a:xfrm>
        </p:spPr>
        <p:txBody>
          <a:bodyPr/>
          <a:lstStyle/>
          <a:p>
            <a:pPr marL="342900" indent="-342900"/>
            <a:r>
              <a:rPr lang="en-US" sz="1600" b="1" i="1" dirty="0" smtClean="0">
                <a:solidFill>
                  <a:schemeClr val="tx1"/>
                </a:solidFill>
                <a:latin typeface="+mj-lt"/>
                <a:ea typeface="+mj-ea"/>
                <a:cs typeface="+mj-cs"/>
              </a:rPr>
              <a:t>NPRR357, Revisions to Collateral Requirements Concerning CRR Auctions (formerly “Multi-Month CRR Auction and Revisions to Collateral Requirements”) - </a:t>
            </a:r>
            <a:r>
              <a:rPr lang="en-US" sz="1600" b="1" i="1" dirty="0" smtClean="0">
                <a:solidFill>
                  <a:srgbClr val="FF0000"/>
                </a:solidFill>
                <a:latin typeface="+mj-lt"/>
                <a:ea typeface="+mj-ea"/>
                <a:cs typeface="+mj-cs"/>
              </a:rPr>
              <a:t>URGENT</a:t>
            </a:r>
            <a:endParaRPr lang="en-US" sz="1600" dirty="0" smtClean="0">
              <a:solidFill>
                <a:srgbClr val="FF0000"/>
              </a:solidFill>
            </a:endParaRPr>
          </a:p>
        </p:txBody>
      </p:sp>
      <p:graphicFrame>
        <p:nvGraphicFramePr>
          <p:cNvPr id="72727" name="Group 23"/>
          <p:cNvGraphicFramePr>
            <a:graphicFrameLocks noGrp="1"/>
          </p:cNvGraphicFramePr>
          <p:nvPr>
            <p:ph idx="4294967295"/>
          </p:nvPr>
        </p:nvGraphicFramePr>
        <p:xfrm>
          <a:off x="228600" y="990600"/>
          <a:ext cx="8534400" cy="3844760"/>
        </p:xfrm>
        <a:graphic>
          <a:graphicData uri="http://schemas.openxmlformats.org/drawingml/2006/table">
            <a:tbl>
              <a:tblPr/>
              <a:tblGrid>
                <a:gridCol w="2334664"/>
                <a:gridCol w="6199736"/>
              </a:tblGrid>
              <a:tr h="155448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charset="0"/>
                        </a:rPr>
                        <a:t>Purpose</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dirty="0" smtClean="0">
                          <a:ln>
                            <a:noFill/>
                          </a:ln>
                          <a:solidFill>
                            <a:schemeClr val="tx1"/>
                          </a:solidFill>
                          <a:effectLst/>
                          <a:latin typeface="Arial" charset="0"/>
                        </a:rPr>
                        <a:t>(</a:t>
                      </a:r>
                      <a:r>
                        <a:rPr kumimoji="0" lang="en-US" sz="1600" b="0" i="0" u="none" strike="noStrike" cap="none" normalizeH="0" baseline="0" dirty="0" err="1" smtClean="0">
                          <a:ln>
                            <a:noFill/>
                          </a:ln>
                          <a:solidFill>
                            <a:schemeClr val="tx1"/>
                          </a:solidFill>
                          <a:effectLst/>
                          <a:latin typeface="Arial" charset="0"/>
                        </a:rPr>
                        <a:t>Luminant</a:t>
                      </a:r>
                      <a:r>
                        <a:rPr kumimoji="0" lang="en-US" sz="1600" b="0" i="0" u="none" strike="noStrike" cap="none" normalizeH="0" baseline="0" dirty="0" smtClean="0">
                          <a:ln>
                            <a:noFill/>
                          </a:ln>
                          <a:solidFill>
                            <a:schemeClr val="tx1"/>
                          </a:solidFill>
                          <a:effectLst/>
                          <a:latin typeface="Arial" charset="0"/>
                        </a:rPr>
                        <a:t>)</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lang="en-US" sz="1600" kern="1200" dirty="0" smtClean="0">
                          <a:solidFill>
                            <a:schemeClr val="tx1"/>
                          </a:solidFill>
                          <a:latin typeface="+mn-lt"/>
                          <a:ea typeface="+mn-ea"/>
                          <a:cs typeface="+mn-cs"/>
                        </a:rPr>
                        <a:t>This NPRR proposes revisions to collateral requirements for CRR Auctions including a pre-CRR Auction screening process to determine the maximum potential exposure of each CRR Account Holder and a path-specific adder to be defined by an ERCOT Board-approved methodology. </a:t>
                      </a:r>
                      <a:endParaRPr kumimoji="0" lang="en-US" sz="1600" b="0" i="0" u="none" strike="noStrike" cap="none" normalizeH="0" baseline="0" dirty="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82296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charset="0"/>
                        </a:rPr>
                        <a:t>PRS Vote</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lang="en-US" sz="1600" kern="1200" dirty="0" smtClean="0">
                          <a:solidFill>
                            <a:schemeClr val="tx1"/>
                          </a:solidFill>
                          <a:latin typeface="+mn-lt"/>
                          <a:ea typeface="+mn-ea"/>
                          <a:cs typeface="+mn-cs"/>
                        </a:rPr>
                        <a:t>On </a:t>
                      </a:r>
                      <a:r>
                        <a:rPr lang="en-US" sz="1600" kern="1200" dirty="0" smtClean="0">
                          <a:solidFill>
                            <a:schemeClr val="tx1"/>
                          </a:solidFill>
                          <a:latin typeface="+mn-lt"/>
                          <a:ea typeface="+mn-ea"/>
                          <a:cs typeface="+mn-cs"/>
                        </a:rPr>
                        <a:t>7/21/11, PRS voted to grant NPRR357 Urgent status; recommend approval of NPRR357 as amended by the 7/18/11 ERCOT comments and as revised by PRS; and forward NPRR357 to TAC.  There was one abstention from the Municipal Market Segment. </a:t>
                      </a:r>
                      <a:endParaRPr kumimoji="0" lang="en-US" sz="1600" b="0" i="0" u="none" strike="noStrike" cap="none" normalizeH="0" baseline="0" dirty="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0052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charset="0"/>
                        </a:rPr>
                        <a:t>Effective Date/Priority</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dirty="0" smtClean="0">
                          <a:ln>
                            <a:noFill/>
                          </a:ln>
                          <a:solidFill>
                            <a:schemeClr val="tx1"/>
                          </a:solidFill>
                          <a:effectLst/>
                          <a:latin typeface="Arial" charset="0"/>
                        </a:rPr>
                        <a:t>Pending</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7912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charset="0"/>
                        </a:rPr>
                        <a:t>ERCOT Impact</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lang="en-US" sz="1600" kern="1200" dirty="0" smtClean="0">
                          <a:solidFill>
                            <a:schemeClr val="tx1"/>
                          </a:solidFill>
                          <a:latin typeface="+mn-lt"/>
                          <a:ea typeface="+mn-ea"/>
                          <a:cs typeface="+mn-cs"/>
                        </a:rPr>
                        <a:t>Pending</a:t>
                      </a:r>
                      <a:endParaRPr kumimoji="0" lang="en-US" sz="1600" b="0" i="0" u="none" strike="noStrike" cap="none" normalizeH="0" baseline="0" dirty="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Rot="1" noChangeArrowheads="1"/>
          </p:cNvSpPr>
          <p:nvPr>
            <p:ph type="title" idx="4294967295"/>
          </p:nvPr>
        </p:nvSpPr>
        <p:spPr>
          <a:xfrm>
            <a:off x="381000" y="0"/>
            <a:ext cx="8763000" cy="685800"/>
          </a:xfrm>
        </p:spPr>
        <p:txBody>
          <a:bodyPr/>
          <a:lstStyle/>
          <a:p>
            <a:pPr marL="342900" indent="-342900"/>
            <a:r>
              <a:rPr lang="en-US" b="1" i="1" dirty="0" smtClean="0">
                <a:solidFill>
                  <a:srgbClr val="00B050"/>
                </a:solidFill>
                <a:latin typeface="+mj-lt"/>
                <a:ea typeface="+mj-ea"/>
                <a:cs typeface="+mj-cs"/>
              </a:rPr>
              <a:t>NPRR358, Clarification of Responsible Entity for Binding Obligations</a:t>
            </a:r>
            <a:endParaRPr lang="en-US" dirty="0" smtClean="0">
              <a:solidFill>
                <a:srgbClr val="00B050"/>
              </a:solidFill>
            </a:endParaRPr>
          </a:p>
        </p:txBody>
      </p:sp>
      <p:graphicFrame>
        <p:nvGraphicFramePr>
          <p:cNvPr id="72727" name="Group 23"/>
          <p:cNvGraphicFramePr>
            <a:graphicFrameLocks noGrp="1"/>
          </p:cNvGraphicFramePr>
          <p:nvPr>
            <p:ph idx="4294967295"/>
          </p:nvPr>
        </p:nvGraphicFramePr>
        <p:xfrm>
          <a:off x="228600" y="990600"/>
          <a:ext cx="8534400" cy="3600920"/>
        </p:xfrm>
        <a:graphic>
          <a:graphicData uri="http://schemas.openxmlformats.org/drawingml/2006/table">
            <a:tbl>
              <a:tblPr/>
              <a:tblGrid>
                <a:gridCol w="2334664"/>
                <a:gridCol w="6199736"/>
              </a:tblGrid>
              <a:tr h="155448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charset="0"/>
                        </a:rPr>
                        <a:t>Purpose</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dirty="0" smtClean="0">
                          <a:ln>
                            <a:noFill/>
                          </a:ln>
                          <a:solidFill>
                            <a:schemeClr val="tx1"/>
                          </a:solidFill>
                          <a:effectLst/>
                          <a:latin typeface="Arial" charset="0"/>
                        </a:rPr>
                        <a:t>(ERCOT)</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lang="en-US" sz="1600" kern="1200" dirty="0" smtClean="0">
                          <a:solidFill>
                            <a:schemeClr val="tx1"/>
                          </a:solidFill>
                          <a:latin typeface="+mn-lt"/>
                          <a:ea typeface="+mn-ea"/>
                          <a:cs typeface="+mn-cs"/>
                        </a:rPr>
                        <a:t>This NPRR replaces the term “Generation Entity” with “Resource Entity,” where appropriate, to provide clarity that for binding obligations the Resource Entity is designated as the Entity obligated under the Protocols.  This NPRR also modifies the definition of Generation Entity.</a:t>
                      </a:r>
                      <a:endParaRPr kumimoji="0" lang="en-US" sz="1600" b="0" i="0" u="none" strike="noStrike" cap="none" normalizeH="0" baseline="0" dirty="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82296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charset="0"/>
                        </a:rPr>
                        <a:t>PRS Vote</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lang="en-US" sz="1600" kern="1200" dirty="0" smtClean="0">
                          <a:solidFill>
                            <a:schemeClr val="tx1"/>
                          </a:solidFill>
                          <a:latin typeface="+mn-lt"/>
                          <a:ea typeface="+mn-ea"/>
                          <a:cs typeface="+mn-cs"/>
                        </a:rPr>
                        <a:t>On </a:t>
                      </a:r>
                      <a:r>
                        <a:rPr lang="en-US" sz="1600" kern="1200" dirty="0" smtClean="0">
                          <a:solidFill>
                            <a:schemeClr val="tx1"/>
                          </a:solidFill>
                          <a:latin typeface="+mn-lt"/>
                          <a:ea typeface="+mn-ea"/>
                          <a:cs typeface="+mn-cs"/>
                        </a:rPr>
                        <a:t>6/23/11, PRS unanimously voted to recommend approval of NPRR358 as revised by PRS.  On 7/21/11, PRS unanimously voted to endorse and forward the 6/23/11 PRS Report and Impact Analysis for NPRR358 to TAC. </a:t>
                      </a:r>
                      <a:endParaRPr kumimoji="0" lang="en-US" sz="1600" b="0" i="0" u="none" strike="noStrike" cap="none" normalizeH="0" baseline="0" dirty="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0052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charset="0"/>
                        </a:rPr>
                        <a:t>Effective Date/Priority</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dirty="0" smtClean="0">
                          <a:ln>
                            <a:noFill/>
                          </a:ln>
                          <a:solidFill>
                            <a:schemeClr val="tx1"/>
                          </a:solidFill>
                          <a:effectLst/>
                          <a:latin typeface="Arial" charset="0"/>
                        </a:rPr>
                        <a:t>October 1, 2011</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7912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charset="0"/>
                        </a:rPr>
                        <a:t>ERCOT Impact</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lang="en-US" sz="1600" kern="1200" dirty="0" smtClean="0">
                          <a:solidFill>
                            <a:schemeClr val="tx1"/>
                          </a:solidFill>
                          <a:latin typeface="+mn-lt"/>
                          <a:ea typeface="+mn-ea"/>
                          <a:cs typeface="+mn-cs"/>
                        </a:rPr>
                        <a:t>No </a:t>
                      </a:r>
                      <a:r>
                        <a:rPr lang="en-US" sz="1600" kern="1200" dirty="0" smtClean="0">
                          <a:solidFill>
                            <a:schemeClr val="tx1"/>
                          </a:solidFill>
                          <a:latin typeface="+mn-lt"/>
                          <a:ea typeface="+mn-ea"/>
                          <a:cs typeface="+mn-cs"/>
                        </a:rPr>
                        <a:t>impacts.</a:t>
                      </a:r>
                      <a:endParaRPr kumimoji="0" lang="en-US" sz="1600" b="0" i="0" u="none" strike="noStrike" cap="none" normalizeH="0" baseline="0" dirty="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Rot="1" noChangeArrowheads="1"/>
          </p:cNvSpPr>
          <p:nvPr>
            <p:ph type="title" idx="4294967295"/>
          </p:nvPr>
        </p:nvSpPr>
        <p:spPr>
          <a:xfrm>
            <a:off x="381000" y="0"/>
            <a:ext cx="8763000" cy="685800"/>
          </a:xfrm>
        </p:spPr>
        <p:txBody>
          <a:bodyPr/>
          <a:lstStyle/>
          <a:p>
            <a:pPr marL="342900" indent="-342900"/>
            <a:r>
              <a:rPr lang="en-US" b="1" i="1" dirty="0" smtClean="0">
                <a:solidFill>
                  <a:srgbClr val="00B050"/>
                </a:solidFill>
                <a:latin typeface="+mj-lt"/>
                <a:ea typeface="+mj-ea"/>
                <a:cs typeface="+mj-cs"/>
              </a:rPr>
              <a:t>NPRR360, Summary Report of HDL and LDL</a:t>
            </a:r>
            <a:endParaRPr lang="en-US" dirty="0" smtClean="0">
              <a:solidFill>
                <a:srgbClr val="00B050"/>
              </a:solidFill>
            </a:endParaRPr>
          </a:p>
        </p:txBody>
      </p:sp>
      <p:graphicFrame>
        <p:nvGraphicFramePr>
          <p:cNvPr id="72727" name="Group 23"/>
          <p:cNvGraphicFramePr>
            <a:graphicFrameLocks noGrp="1"/>
          </p:cNvGraphicFramePr>
          <p:nvPr>
            <p:ph idx="4294967295"/>
          </p:nvPr>
        </p:nvGraphicFramePr>
        <p:xfrm>
          <a:off x="228600" y="990600"/>
          <a:ext cx="8534400" cy="4576280"/>
        </p:xfrm>
        <a:graphic>
          <a:graphicData uri="http://schemas.openxmlformats.org/drawingml/2006/table">
            <a:tbl>
              <a:tblPr/>
              <a:tblGrid>
                <a:gridCol w="2334664"/>
                <a:gridCol w="6199736"/>
              </a:tblGrid>
              <a:tr h="155448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charset="0"/>
                        </a:rPr>
                        <a:t>Purpose</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dirty="0" smtClean="0">
                          <a:ln>
                            <a:noFill/>
                          </a:ln>
                          <a:solidFill>
                            <a:schemeClr val="tx1"/>
                          </a:solidFill>
                          <a:effectLst/>
                          <a:latin typeface="Arial" charset="0"/>
                        </a:rPr>
                        <a:t>(MIS User Group)</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lang="en-US" sz="1400" kern="1200" dirty="0" smtClean="0">
                          <a:solidFill>
                            <a:schemeClr val="tx1"/>
                          </a:solidFill>
                          <a:latin typeface="+mn-lt"/>
                          <a:ea typeface="+mn-ea"/>
                          <a:cs typeface="+mn-cs"/>
                        </a:rPr>
                        <a:t>This NPRR creates a new posting for the sum of High Dispatch Limit (HDL) and the sum of Low Dispatch Limit (LDL) and any Generation Resource instances of manual overrides of HDL or LDL to the MIS Public Area after every Security-Constrained Economic Dispatch (SCED) run.  This NPRR also adds the requirement to post any QSE instances of manual overrides of HDL and LDL for a Generation Resource to the MIS Certified Area after every SCED run.</a:t>
                      </a:r>
                      <a:endParaRPr kumimoji="0" lang="en-US" sz="1400" b="0" i="0" u="none" strike="noStrike" cap="none" normalizeH="0" baseline="0" dirty="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82296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charset="0"/>
                        </a:rPr>
                        <a:t>PRS Vote</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lang="en-US" sz="1400" kern="1200" dirty="0" smtClean="0">
                          <a:solidFill>
                            <a:schemeClr val="tx1"/>
                          </a:solidFill>
                          <a:latin typeface="+mn-lt"/>
                          <a:ea typeface="+mn-ea"/>
                          <a:cs typeface="+mn-cs"/>
                        </a:rPr>
                        <a:t>On 5/19/11, PRS voted to recommend approval of NPRR360 as amended by PRS.  There were three abstentions from the Independent Generator, Municipal, and IOU Market Segments.  On 6/23/11, PRS unanimously voted to endorse the 5/19/11 PRS Report as amended by the 6/20/11 WMS comments and for NPRR360 to return to PRS for consideration of the Impact Analysis.  On 7/21/11, PRS unanimously voted to endorse and forward the 6/23/11 PRS Report, revised Impact Analysis, and revised Cost Benefit Analysis for NPRR360 to TAC with a recommended priority of High and rank of 32.5.</a:t>
                      </a:r>
                      <a:r>
                        <a:rPr lang="en-US" sz="1400" i="1" kern="1200" dirty="0" smtClean="0">
                          <a:solidFill>
                            <a:schemeClr val="tx1"/>
                          </a:solidFill>
                          <a:latin typeface="+mn-lt"/>
                          <a:ea typeface="+mn-ea"/>
                          <a:cs typeface="+mn-cs"/>
                        </a:rPr>
                        <a:t> </a:t>
                      </a:r>
                      <a:endParaRPr kumimoji="0" lang="en-US" sz="1400" b="0" i="0" u="none" strike="noStrike" cap="none" normalizeH="0" baseline="0" dirty="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0052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charset="0"/>
                        </a:rPr>
                        <a:t>Effective Date/Priority</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lang="en-US" sz="1400" kern="1200" dirty="0" smtClean="0">
                          <a:solidFill>
                            <a:schemeClr val="tx1"/>
                          </a:solidFill>
                          <a:latin typeface="+mn-lt"/>
                          <a:ea typeface="+mn-ea"/>
                          <a:cs typeface="+mn-cs"/>
                        </a:rPr>
                        <a:t>Upon System Implementation – Priority High; Rank 32.5</a:t>
                      </a:r>
                      <a:endParaRPr kumimoji="0" lang="en-US" sz="1400" b="0" i="0" u="none" strike="noStrike" cap="none" normalizeH="0" baseline="0" dirty="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7912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charset="0"/>
                        </a:rPr>
                        <a:t>ERCOT Impact</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lang="en-US" sz="1400" kern="1200" dirty="0" smtClean="0">
                          <a:solidFill>
                            <a:schemeClr val="tx1"/>
                          </a:solidFill>
                          <a:latin typeface="+mn-lt"/>
                          <a:ea typeface="+mn-ea"/>
                          <a:cs typeface="+mn-cs"/>
                        </a:rPr>
                        <a:t>$30k - $35k; </a:t>
                      </a:r>
                      <a:r>
                        <a:rPr lang="en-US" sz="1400" kern="1200" dirty="0" smtClean="0">
                          <a:solidFill>
                            <a:schemeClr val="tx1"/>
                          </a:solidFill>
                          <a:latin typeface="+mn-lt"/>
                          <a:ea typeface="+mn-ea"/>
                          <a:cs typeface="+mn-cs"/>
                        </a:rPr>
                        <a:t>impacts </a:t>
                      </a:r>
                      <a:r>
                        <a:rPr lang="en-US" sz="1400" kern="1200" dirty="0" smtClean="0">
                          <a:solidFill>
                            <a:schemeClr val="tx1"/>
                          </a:solidFill>
                          <a:latin typeface="+mn-lt"/>
                          <a:ea typeface="+mn-ea"/>
                          <a:cs typeface="+mn-cs"/>
                        </a:rPr>
                        <a:t>to CDR, MIS, Information Services Master (ISM Database), and Market Information Repository (MIR); </a:t>
                      </a:r>
                      <a:endParaRPr kumimoji="0" lang="en-US" sz="1400" b="0" i="0" u="none" strike="noStrike" cap="none" normalizeH="0" baseline="0" dirty="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Rot="1" noChangeArrowheads="1"/>
          </p:cNvSpPr>
          <p:nvPr>
            <p:ph type="title" idx="4294967295"/>
          </p:nvPr>
        </p:nvSpPr>
        <p:spPr>
          <a:xfrm>
            <a:off x="381000" y="0"/>
            <a:ext cx="8763000" cy="685800"/>
          </a:xfrm>
        </p:spPr>
        <p:txBody>
          <a:bodyPr/>
          <a:lstStyle/>
          <a:p>
            <a:pPr marL="342900" indent="-342900"/>
            <a:r>
              <a:rPr lang="en-US" b="1" i="1" dirty="0" smtClean="0">
                <a:solidFill>
                  <a:schemeClr val="tx1"/>
                </a:solidFill>
                <a:latin typeface="+mj-lt"/>
                <a:ea typeface="+mj-ea"/>
                <a:cs typeface="+mj-cs"/>
              </a:rPr>
              <a:t>NPRR369, Black Start Service Requirement Revisions - </a:t>
            </a:r>
            <a:r>
              <a:rPr lang="en-US" b="1" i="1" dirty="0" smtClean="0">
                <a:solidFill>
                  <a:srgbClr val="FF0000"/>
                </a:solidFill>
                <a:latin typeface="+mj-lt"/>
                <a:ea typeface="+mj-ea"/>
                <a:cs typeface="+mj-cs"/>
              </a:rPr>
              <a:t>URGENT</a:t>
            </a:r>
            <a:endParaRPr lang="en-US" dirty="0" smtClean="0">
              <a:solidFill>
                <a:srgbClr val="FF0000"/>
              </a:solidFill>
            </a:endParaRPr>
          </a:p>
        </p:txBody>
      </p:sp>
      <p:graphicFrame>
        <p:nvGraphicFramePr>
          <p:cNvPr id="72727" name="Group 23"/>
          <p:cNvGraphicFramePr>
            <a:graphicFrameLocks noGrp="1"/>
          </p:cNvGraphicFramePr>
          <p:nvPr>
            <p:ph idx="4294967295"/>
          </p:nvPr>
        </p:nvGraphicFramePr>
        <p:xfrm>
          <a:off x="228600" y="990600"/>
          <a:ext cx="8534400" cy="4576280"/>
        </p:xfrm>
        <a:graphic>
          <a:graphicData uri="http://schemas.openxmlformats.org/drawingml/2006/table">
            <a:tbl>
              <a:tblPr/>
              <a:tblGrid>
                <a:gridCol w="2334664"/>
                <a:gridCol w="6199736"/>
              </a:tblGrid>
              <a:tr h="155448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charset="0"/>
                        </a:rPr>
                        <a:t>Purpose</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dirty="0" smtClean="0">
                          <a:ln>
                            <a:noFill/>
                          </a:ln>
                          <a:solidFill>
                            <a:schemeClr val="tx1"/>
                          </a:solidFill>
                          <a:effectLst/>
                          <a:latin typeface="Arial" charset="0"/>
                        </a:rPr>
                        <a:t>(ERCOT)</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lang="en-US" sz="1600" kern="1200" dirty="0" smtClean="0">
                          <a:solidFill>
                            <a:schemeClr val="tx1"/>
                          </a:solidFill>
                          <a:latin typeface="+mn-lt"/>
                          <a:ea typeface="+mn-ea"/>
                          <a:cs typeface="+mn-cs"/>
                        </a:rPr>
                        <a:t>This NPRR allows ERCOT to conduct unannounced testing of Black Start Resources and further proposes language changes that would allow a Resource Entity representing a contracted Black Start Resource to request that an alternate Generation Resource substitute in place of the Black Start Resource if the alternate Generation Resource meets testing and verification under established qualification criteria to ensure Black Start Service.</a:t>
                      </a:r>
                      <a:endParaRPr kumimoji="0" lang="en-US" sz="1600" b="0" i="0" u="none" strike="noStrike" cap="none" normalizeH="0" baseline="0" dirty="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82296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charset="0"/>
                        </a:rPr>
                        <a:t>PRS Vote</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lang="en-US" sz="1600" kern="1200" dirty="0" smtClean="0">
                          <a:solidFill>
                            <a:schemeClr val="tx1"/>
                          </a:solidFill>
                          <a:latin typeface="+mn-lt"/>
                          <a:ea typeface="+mn-ea"/>
                          <a:cs typeface="+mn-cs"/>
                        </a:rPr>
                        <a:t>On </a:t>
                      </a:r>
                      <a:r>
                        <a:rPr lang="en-US" sz="1600" kern="1200" dirty="0" smtClean="0">
                          <a:solidFill>
                            <a:schemeClr val="tx1"/>
                          </a:solidFill>
                          <a:latin typeface="+mn-lt"/>
                          <a:ea typeface="+mn-ea"/>
                          <a:cs typeface="+mn-cs"/>
                        </a:rPr>
                        <a:t>7/21/11, PRS voted to recommend approval of NPRR369 as amended by the 7/20/11 Luminant comments and as revised by PRS and to forward NPRR369 and the Impact Analysis to TAC.  There was one opposing vote from the Municipal Market Segment and two abstentions from the IPM and Independent Generator Market Segment. </a:t>
                      </a:r>
                      <a:endParaRPr kumimoji="0" lang="en-US" sz="1600" b="0" i="0" u="none" strike="noStrike" cap="none" normalizeH="0" baseline="0" dirty="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0052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charset="0"/>
                        </a:rPr>
                        <a:t>Effective Date/Priority</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dirty="0" smtClean="0">
                          <a:ln>
                            <a:noFill/>
                          </a:ln>
                          <a:solidFill>
                            <a:schemeClr val="tx1"/>
                          </a:solidFill>
                          <a:effectLst/>
                          <a:latin typeface="Arial" charset="0"/>
                        </a:rPr>
                        <a:t>September 1, 2011</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7912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charset="0"/>
                        </a:rPr>
                        <a:t>ERCOT Impact</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lang="en-US" sz="1600" kern="1200" dirty="0" smtClean="0">
                          <a:solidFill>
                            <a:schemeClr val="tx1"/>
                          </a:solidFill>
                          <a:latin typeface="+mn-lt"/>
                          <a:ea typeface="+mn-ea"/>
                          <a:cs typeface="+mn-cs"/>
                        </a:rPr>
                        <a:t>No </a:t>
                      </a:r>
                      <a:r>
                        <a:rPr lang="en-US" sz="1600" kern="1200" dirty="0" smtClean="0">
                          <a:solidFill>
                            <a:schemeClr val="tx1"/>
                          </a:solidFill>
                          <a:latin typeface="+mn-lt"/>
                          <a:ea typeface="+mn-ea"/>
                          <a:cs typeface="+mn-cs"/>
                        </a:rPr>
                        <a:t>impacts.</a:t>
                      </a:r>
                      <a:endParaRPr kumimoji="0" lang="en-US" sz="1600" b="0" i="0" u="none" strike="noStrike" cap="none" normalizeH="0" baseline="0" dirty="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Rot="1" noChangeArrowheads="1"/>
          </p:cNvSpPr>
          <p:nvPr>
            <p:ph type="title" idx="4294967295"/>
          </p:nvPr>
        </p:nvSpPr>
        <p:spPr>
          <a:xfrm>
            <a:off x="381000" y="0"/>
            <a:ext cx="8763000" cy="685800"/>
          </a:xfrm>
        </p:spPr>
        <p:txBody>
          <a:bodyPr/>
          <a:lstStyle/>
          <a:p>
            <a:pPr marL="342900" indent="-342900"/>
            <a:r>
              <a:rPr lang="en-US" b="1" i="1" dirty="0" smtClean="0">
                <a:solidFill>
                  <a:srgbClr val="00B050"/>
                </a:solidFill>
                <a:latin typeface="+mj-lt"/>
                <a:ea typeface="+mj-ea"/>
                <a:cs typeface="+mj-cs"/>
              </a:rPr>
              <a:t>NPRR374, Modification of SCR Process and Urgency Requirements</a:t>
            </a:r>
            <a:endParaRPr lang="en-US" dirty="0" smtClean="0">
              <a:solidFill>
                <a:srgbClr val="00B050"/>
              </a:solidFill>
            </a:endParaRPr>
          </a:p>
        </p:txBody>
      </p:sp>
      <p:graphicFrame>
        <p:nvGraphicFramePr>
          <p:cNvPr id="72727" name="Group 23"/>
          <p:cNvGraphicFramePr>
            <a:graphicFrameLocks noGrp="1"/>
          </p:cNvGraphicFramePr>
          <p:nvPr>
            <p:ph idx="4294967295"/>
          </p:nvPr>
        </p:nvGraphicFramePr>
        <p:xfrm>
          <a:off x="228600" y="990600"/>
          <a:ext cx="8534400" cy="3600920"/>
        </p:xfrm>
        <a:graphic>
          <a:graphicData uri="http://schemas.openxmlformats.org/drawingml/2006/table">
            <a:tbl>
              <a:tblPr/>
              <a:tblGrid>
                <a:gridCol w="2334664"/>
                <a:gridCol w="6199736"/>
              </a:tblGrid>
              <a:tr h="155448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charset="0"/>
                        </a:rPr>
                        <a:t>Purpose</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dirty="0" smtClean="0">
                          <a:ln>
                            <a:noFill/>
                          </a:ln>
                          <a:solidFill>
                            <a:schemeClr val="tx1"/>
                          </a:solidFill>
                          <a:effectLst/>
                          <a:latin typeface="Arial" charset="0"/>
                        </a:rPr>
                        <a:t>(ERCOT)</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lang="en-US" sz="1600" kern="1200" dirty="0" smtClean="0">
                          <a:solidFill>
                            <a:schemeClr val="tx1"/>
                          </a:solidFill>
                          <a:latin typeface="+mn-lt"/>
                          <a:ea typeface="+mn-ea"/>
                          <a:cs typeface="+mn-cs"/>
                        </a:rPr>
                        <a:t>This NPRR consolidates the System Change Request (SCR) process and NPRR process so that the governing subcommittee for both SCRs and NPRRs is the PRS.  This NPRR also modifies the requirements for Urgency. </a:t>
                      </a:r>
                      <a:endParaRPr kumimoji="0" lang="en-US" sz="1600" b="0" i="0" u="none" strike="noStrike" cap="none" normalizeH="0" baseline="0" dirty="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82296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charset="0"/>
                        </a:rPr>
                        <a:t>PRS Vote</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lang="en-US" sz="1600" kern="1200" dirty="0" smtClean="0">
                          <a:solidFill>
                            <a:schemeClr val="tx1"/>
                          </a:solidFill>
                          <a:latin typeface="+mn-lt"/>
                          <a:ea typeface="+mn-ea"/>
                          <a:cs typeface="+mn-cs"/>
                        </a:rPr>
                        <a:t>On 6/23/11, PRS unanimously voted to recommend approval of NPRR374 as submitted.  On 7/21/11, PRS unanimously voted to endorse and forward the 6/23/11 PRS Report and Impact Analysis for NPRR374 to TAC. </a:t>
                      </a:r>
                      <a:endParaRPr kumimoji="0" lang="en-US" sz="1600" b="0" i="0" u="none" strike="noStrike" cap="none" normalizeH="0" baseline="0" dirty="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0052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charset="0"/>
                        </a:rPr>
                        <a:t>Effective Date/Priority</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dirty="0" smtClean="0">
                          <a:ln>
                            <a:noFill/>
                          </a:ln>
                          <a:solidFill>
                            <a:schemeClr val="tx1"/>
                          </a:solidFill>
                          <a:effectLst/>
                          <a:latin typeface="Arial" charset="0"/>
                        </a:rPr>
                        <a:t>October 1, 2011</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7912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charset="0"/>
                        </a:rPr>
                        <a:t>ERCOT Impact</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lang="en-US" sz="1600" kern="1200" dirty="0" smtClean="0">
                          <a:solidFill>
                            <a:schemeClr val="tx1"/>
                          </a:solidFill>
                          <a:latin typeface="+mn-lt"/>
                          <a:ea typeface="+mn-ea"/>
                          <a:cs typeface="+mn-cs"/>
                        </a:rPr>
                        <a:t>No impacts</a:t>
                      </a:r>
                      <a:endParaRPr kumimoji="0" lang="en-US" sz="1600" b="0" i="0" u="none" strike="noStrike" cap="none" normalizeH="0" baseline="0" dirty="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Rot="1" noChangeArrowheads="1"/>
          </p:cNvSpPr>
          <p:nvPr>
            <p:ph type="title" idx="4294967295"/>
          </p:nvPr>
        </p:nvSpPr>
        <p:spPr>
          <a:xfrm>
            <a:off x="381000" y="0"/>
            <a:ext cx="8763000" cy="685800"/>
          </a:xfrm>
        </p:spPr>
        <p:txBody>
          <a:bodyPr/>
          <a:lstStyle/>
          <a:p>
            <a:pPr marL="342900" indent="-342900"/>
            <a:r>
              <a:rPr lang="en-US" b="1" i="1" dirty="0" smtClean="0">
                <a:solidFill>
                  <a:srgbClr val="00B050"/>
                </a:solidFill>
                <a:latin typeface="+mj-lt"/>
                <a:ea typeface="+mj-ea"/>
                <a:cs typeface="+mj-cs"/>
              </a:rPr>
              <a:t>NPRR375, Extend the Reporting Horizon for CDR Inputs</a:t>
            </a:r>
            <a:endParaRPr lang="en-US" dirty="0" smtClean="0">
              <a:solidFill>
                <a:srgbClr val="00B050"/>
              </a:solidFill>
            </a:endParaRPr>
          </a:p>
        </p:txBody>
      </p:sp>
      <p:graphicFrame>
        <p:nvGraphicFramePr>
          <p:cNvPr id="72727" name="Group 23"/>
          <p:cNvGraphicFramePr>
            <a:graphicFrameLocks noGrp="1"/>
          </p:cNvGraphicFramePr>
          <p:nvPr>
            <p:ph idx="4294967295"/>
          </p:nvPr>
        </p:nvGraphicFramePr>
        <p:xfrm>
          <a:off x="228600" y="990600"/>
          <a:ext cx="8534400" cy="3600920"/>
        </p:xfrm>
        <a:graphic>
          <a:graphicData uri="http://schemas.openxmlformats.org/drawingml/2006/table">
            <a:tbl>
              <a:tblPr/>
              <a:tblGrid>
                <a:gridCol w="2334664"/>
                <a:gridCol w="6199736"/>
              </a:tblGrid>
              <a:tr h="155448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charset="0"/>
                        </a:rPr>
                        <a:t>Purpose</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dirty="0" smtClean="0">
                          <a:ln>
                            <a:noFill/>
                          </a:ln>
                          <a:solidFill>
                            <a:schemeClr val="tx1"/>
                          </a:solidFill>
                          <a:effectLst/>
                          <a:latin typeface="Arial" charset="0"/>
                        </a:rPr>
                        <a:t>(ERCOT)</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lang="en-US" sz="1600" kern="1200" dirty="0" smtClean="0">
                          <a:solidFill>
                            <a:schemeClr val="tx1"/>
                          </a:solidFill>
                          <a:latin typeface="+mn-lt"/>
                          <a:ea typeface="+mn-ea"/>
                          <a:cs typeface="+mn-cs"/>
                        </a:rPr>
                        <a:t>This NPRR extends existing reporting requirements for Mothballed Generation Resource return-to-service probabilities, Generation Resources with associated Load, and Switchable Generation Resources, from five to ten years.</a:t>
                      </a:r>
                      <a:endParaRPr kumimoji="0" lang="en-US" sz="1600" b="0" i="0" u="none" strike="noStrike" cap="none" normalizeH="0" baseline="0" dirty="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82296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charset="0"/>
                        </a:rPr>
                        <a:t>PRS Vote</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lang="en-US" sz="1600" kern="1200" dirty="0" smtClean="0">
                          <a:solidFill>
                            <a:schemeClr val="tx1"/>
                          </a:solidFill>
                          <a:latin typeface="+mn-lt"/>
                          <a:ea typeface="+mn-ea"/>
                          <a:cs typeface="+mn-cs"/>
                        </a:rPr>
                        <a:t>On 6/23/11, PRS unanimously voted to recommend approval of NPRR375 as submitted.  On 7/21/11, PRS unanimously voted to endorse and forward the 6/23/11 PRS Report and Impact Analysis for NPRR375 to TAC.</a:t>
                      </a:r>
                      <a:endParaRPr kumimoji="0" lang="en-US" sz="1600" b="0" i="0" u="none" strike="noStrike" cap="none" normalizeH="0" baseline="0" dirty="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0052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charset="0"/>
                        </a:rPr>
                        <a:t>Effective Date/Priority</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dirty="0" smtClean="0">
                          <a:ln>
                            <a:noFill/>
                          </a:ln>
                          <a:solidFill>
                            <a:schemeClr val="tx1"/>
                          </a:solidFill>
                          <a:effectLst/>
                          <a:latin typeface="Arial" charset="0"/>
                        </a:rPr>
                        <a:t>October 1, 2011</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7912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charset="0"/>
                        </a:rPr>
                        <a:t>ERCOT Impact</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lang="en-US" sz="1600" kern="1200" dirty="0" smtClean="0">
                          <a:solidFill>
                            <a:schemeClr val="tx1"/>
                          </a:solidFill>
                          <a:latin typeface="+mn-lt"/>
                          <a:ea typeface="+mn-ea"/>
                          <a:cs typeface="+mn-cs"/>
                        </a:rPr>
                        <a:t>No impacts</a:t>
                      </a:r>
                      <a:endParaRPr kumimoji="0" lang="en-US" sz="1600" b="0" i="0" u="none" strike="noStrike" cap="none" normalizeH="0" baseline="0" dirty="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Rot="1" noChangeArrowheads="1"/>
          </p:cNvSpPr>
          <p:nvPr>
            <p:ph type="title" idx="4294967295"/>
          </p:nvPr>
        </p:nvSpPr>
        <p:spPr>
          <a:xfrm>
            <a:off x="381000" y="0"/>
            <a:ext cx="8763000" cy="685800"/>
          </a:xfrm>
        </p:spPr>
        <p:txBody>
          <a:bodyPr/>
          <a:lstStyle/>
          <a:p>
            <a:pPr marL="342900" indent="-342900"/>
            <a:r>
              <a:rPr lang="en-US" b="1" i="1" dirty="0" smtClean="0">
                <a:solidFill>
                  <a:schemeClr val="tx1"/>
                </a:solidFill>
                <a:latin typeface="+mj-lt"/>
                <a:ea typeface="+mj-ea"/>
                <a:cs typeface="+mj-cs"/>
              </a:rPr>
              <a:t>NPRR379, EILS Dispatch Sequence and Performance Criteria Upgrades</a:t>
            </a:r>
            <a:endParaRPr lang="en-US" dirty="0" smtClean="0">
              <a:solidFill>
                <a:srgbClr val="3C8C93"/>
              </a:solidFill>
            </a:endParaRPr>
          </a:p>
        </p:txBody>
      </p:sp>
      <p:graphicFrame>
        <p:nvGraphicFramePr>
          <p:cNvPr id="72727" name="Group 23"/>
          <p:cNvGraphicFramePr>
            <a:graphicFrameLocks noGrp="1"/>
          </p:cNvGraphicFramePr>
          <p:nvPr>
            <p:ph idx="4294967295"/>
          </p:nvPr>
        </p:nvGraphicFramePr>
        <p:xfrm>
          <a:off x="228600" y="990600"/>
          <a:ext cx="8534400" cy="4511040"/>
        </p:xfrm>
        <a:graphic>
          <a:graphicData uri="http://schemas.openxmlformats.org/drawingml/2006/table">
            <a:tbl>
              <a:tblPr/>
              <a:tblGrid>
                <a:gridCol w="2334664"/>
                <a:gridCol w="6199736"/>
              </a:tblGrid>
              <a:tr h="10668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charset="0"/>
                        </a:rPr>
                        <a:t>Purpose</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dirty="0" smtClean="0">
                          <a:ln>
                            <a:noFill/>
                          </a:ln>
                          <a:solidFill>
                            <a:schemeClr val="tx1"/>
                          </a:solidFill>
                          <a:effectLst/>
                          <a:latin typeface="Arial" charset="0"/>
                        </a:rPr>
                        <a:t>(ERCOT)</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lang="en-US" sz="1600" kern="1200" dirty="0" smtClean="0">
                          <a:solidFill>
                            <a:schemeClr val="tx1"/>
                          </a:solidFill>
                          <a:latin typeface="+mn-lt"/>
                          <a:ea typeface="+mn-ea"/>
                          <a:cs typeface="+mn-cs"/>
                        </a:rPr>
                        <a:t>This NPRR improves the operational value of Emergency Interruptible Load Service (EILS), and strengthens and clarifies a number of performance criteria for EILS.</a:t>
                      </a:r>
                      <a:endParaRPr kumimoji="0" lang="en-US" sz="1600" b="0" i="0" u="none" strike="noStrike" cap="none" normalizeH="0" baseline="0" dirty="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82296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charset="0"/>
                        </a:rPr>
                        <a:t>PRS Vote</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lang="en-US" sz="1600" kern="1200" dirty="0" smtClean="0">
                          <a:solidFill>
                            <a:schemeClr val="tx1"/>
                          </a:solidFill>
                          <a:latin typeface="+mn-lt"/>
                          <a:ea typeface="+mn-ea"/>
                          <a:cs typeface="+mn-cs"/>
                        </a:rPr>
                        <a:t>On 6/23/11, PRS voted to recommend approval of NPRR379 as revised by PRS.  There was one abstention from the IPM Market Segment.  On 7/21/11, PRS voted to endorse and forward the 6/23/11 PRS Report as amended by the 7/14/11 ERCOT comments, Impact Analysis and Cost Benefit Analysis for NPRR379 to TAC with a recommended priority of High and rank of 14.5.  There were two abstentions from the IPM Market Segment.</a:t>
                      </a:r>
                      <a:endParaRPr kumimoji="0" lang="en-US" sz="1600" b="0" i="0" u="none" strike="noStrike" cap="none" normalizeH="0" baseline="0" dirty="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0052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charset="0"/>
                        </a:rPr>
                        <a:t>Effective Date/Priority</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lang="en-US" sz="1600" kern="1200" dirty="0" smtClean="0">
                          <a:solidFill>
                            <a:schemeClr val="tx1"/>
                          </a:solidFill>
                          <a:latin typeface="+mn-lt"/>
                          <a:ea typeface="+mn-ea"/>
                          <a:cs typeface="+mn-cs"/>
                        </a:rPr>
                        <a:t>October 1, 2011 and Upon System Implementation (for grey-boxed sections) – Priority High; Rank 14.5</a:t>
                      </a:r>
                      <a:endParaRPr kumimoji="0" lang="en-US" sz="1600" b="0" i="0" u="none" strike="noStrike" cap="none" normalizeH="0" baseline="0" dirty="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7912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charset="0"/>
                        </a:rPr>
                        <a:t>ERCOT Impact</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lang="en-US" sz="1600" kern="1200" dirty="0" smtClean="0">
                          <a:solidFill>
                            <a:schemeClr val="tx1"/>
                          </a:solidFill>
                          <a:latin typeface="+mn-lt"/>
                          <a:ea typeface="+mn-ea"/>
                          <a:cs typeface="+mn-cs"/>
                        </a:rPr>
                        <a:t>$55k - $65k; </a:t>
                      </a:r>
                      <a:r>
                        <a:rPr lang="en-US" sz="1600" kern="1200" dirty="0" smtClean="0">
                          <a:solidFill>
                            <a:schemeClr val="tx1"/>
                          </a:solidFill>
                          <a:latin typeface="+mn-lt"/>
                          <a:ea typeface="+mn-ea"/>
                          <a:cs typeface="+mn-cs"/>
                        </a:rPr>
                        <a:t>impacts </a:t>
                      </a:r>
                      <a:r>
                        <a:rPr lang="en-US" sz="1600" kern="1200" dirty="0" smtClean="0">
                          <a:solidFill>
                            <a:schemeClr val="tx1"/>
                          </a:solidFill>
                          <a:latin typeface="+mn-lt"/>
                          <a:ea typeface="+mn-ea"/>
                          <a:cs typeface="+mn-cs"/>
                        </a:rPr>
                        <a:t>to EI, MMS, EIS, and MIS; update of ERCOT’s demand response functions; update to ERCOT grid operations procedures and additional training for system operations.</a:t>
                      </a:r>
                      <a:endParaRPr kumimoji="0" lang="en-US" sz="1600" b="0" i="0" u="none" strike="noStrike" cap="none" normalizeH="0" baseline="0" dirty="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Rot="1" noChangeArrowheads="1"/>
          </p:cNvSpPr>
          <p:nvPr>
            <p:ph type="title" idx="4294967295"/>
          </p:nvPr>
        </p:nvSpPr>
        <p:spPr>
          <a:xfrm>
            <a:off x="381000" y="0"/>
            <a:ext cx="8763000" cy="685800"/>
          </a:xfrm>
        </p:spPr>
        <p:txBody>
          <a:bodyPr/>
          <a:lstStyle/>
          <a:p>
            <a:pPr marL="342900" indent="-342900"/>
            <a:r>
              <a:rPr lang="en-US" b="1" i="1" dirty="0" smtClean="0">
                <a:solidFill>
                  <a:srgbClr val="00B050"/>
                </a:solidFill>
                <a:latin typeface="+mj-lt"/>
                <a:ea typeface="+mj-ea"/>
                <a:cs typeface="+mj-cs"/>
              </a:rPr>
              <a:t>NPRR380, Minor Changes to Default Uplift Invoice</a:t>
            </a:r>
            <a:endParaRPr lang="en-US" dirty="0" smtClean="0">
              <a:solidFill>
                <a:srgbClr val="00B050"/>
              </a:solidFill>
            </a:endParaRPr>
          </a:p>
        </p:txBody>
      </p:sp>
      <p:graphicFrame>
        <p:nvGraphicFramePr>
          <p:cNvPr id="72727" name="Group 23"/>
          <p:cNvGraphicFramePr>
            <a:graphicFrameLocks noGrp="1"/>
          </p:cNvGraphicFramePr>
          <p:nvPr>
            <p:ph idx="4294967295"/>
          </p:nvPr>
        </p:nvGraphicFramePr>
        <p:xfrm>
          <a:off x="228600" y="990600"/>
          <a:ext cx="8534400" cy="3600920"/>
        </p:xfrm>
        <a:graphic>
          <a:graphicData uri="http://schemas.openxmlformats.org/drawingml/2006/table">
            <a:tbl>
              <a:tblPr/>
              <a:tblGrid>
                <a:gridCol w="2334664"/>
                <a:gridCol w="6199736"/>
              </a:tblGrid>
              <a:tr h="155448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charset="0"/>
                        </a:rPr>
                        <a:t>Purpose</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dirty="0" smtClean="0">
                          <a:ln>
                            <a:noFill/>
                          </a:ln>
                          <a:solidFill>
                            <a:schemeClr val="tx1"/>
                          </a:solidFill>
                          <a:effectLst/>
                          <a:latin typeface="Arial" charset="0"/>
                        </a:rPr>
                        <a:t>(ERCOT)</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lang="en-US" sz="1600" kern="1200" dirty="0" smtClean="0">
                          <a:solidFill>
                            <a:schemeClr val="tx1"/>
                          </a:solidFill>
                          <a:latin typeface="+mn-lt"/>
                          <a:ea typeface="+mn-ea"/>
                          <a:cs typeface="+mn-cs"/>
                        </a:rPr>
                        <a:t>This NPRR provides minor corrective and clarifying changes to the allocation methodology used for the Default Uplift Invoice.</a:t>
                      </a:r>
                      <a:endParaRPr kumimoji="0" lang="en-US" sz="1600" b="0" i="0" u="none" strike="noStrike" cap="none" normalizeH="0" baseline="0" dirty="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82296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charset="0"/>
                        </a:rPr>
                        <a:t>PRS Vote</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lang="en-US" sz="1600" kern="1200" dirty="0" smtClean="0">
                          <a:solidFill>
                            <a:schemeClr val="tx1"/>
                          </a:solidFill>
                          <a:latin typeface="+mn-lt"/>
                          <a:ea typeface="+mn-ea"/>
                          <a:cs typeface="+mn-cs"/>
                        </a:rPr>
                        <a:t>On </a:t>
                      </a:r>
                      <a:r>
                        <a:rPr lang="en-US" sz="1600" kern="1200" dirty="0" smtClean="0">
                          <a:solidFill>
                            <a:schemeClr val="tx1"/>
                          </a:solidFill>
                          <a:latin typeface="+mn-lt"/>
                          <a:ea typeface="+mn-ea"/>
                          <a:cs typeface="+mn-cs"/>
                        </a:rPr>
                        <a:t>6/23/11, PRS unanimously voted to recommend approval of NPRR380 as submitted.  On 7/21/11, PRS unanimously voted to endorse and forward the 6/23/11 PRS Report and Impact Analysis for NPRR380 to TAC. </a:t>
                      </a:r>
                      <a:endParaRPr kumimoji="0" lang="en-US" sz="1600" b="0" i="0" u="none" strike="noStrike" cap="none" normalizeH="0" baseline="0" dirty="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0052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charset="0"/>
                        </a:rPr>
                        <a:t>Effective Date/Priority</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dirty="0" smtClean="0">
                          <a:ln>
                            <a:noFill/>
                          </a:ln>
                          <a:solidFill>
                            <a:schemeClr val="tx1"/>
                          </a:solidFill>
                          <a:effectLst/>
                          <a:latin typeface="Arial" charset="0"/>
                        </a:rPr>
                        <a:t>October 1, 2011</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7912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charset="0"/>
                        </a:rPr>
                        <a:t>ERCOT Impact</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lang="en-US" sz="1600" kern="1200" dirty="0" smtClean="0">
                          <a:solidFill>
                            <a:schemeClr val="tx1"/>
                          </a:solidFill>
                          <a:latin typeface="+mn-lt"/>
                          <a:ea typeface="+mn-ea"/>
                          <a:cs typeface="+mn-cs"/>
                        </a:rPr>
                        <a:t>No impacts</a:t>
                      </a:r>
                      <a:endParaRPr kumimoji="0" lang="en-US" sz="1600" b="0" i="0" u="none" strike="noStrike" cap="none" normalizeH="0" baseline="0" dirty="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Rot="1" noChangeArrowheads="1"/>
          </p:cNvSpPr>
          <p:nvPr>
            <p:ph type="title" idx="4294967295"/>
          </p:nvPr>
        </p:nvSpPr>
        <p:spPr>
          <a:xfrm>
            <a:off x="381000" y="0"/>
            <a:ext cx="8763000" cy="685800"/>
          </a:xfrm>
        </p:spPr>
        <p:txBody>
          <a:bodyPr/>
          <a:lstStyle/>
          <a:p>
            <a:pPr marL="342900" indent="-342900"/>
            <a:r>
              <a:rPr lang="en-US" b="1" i="1" dirty="0" smtClean="0">
                <a:solidFill>
                  <a:srgbClr val="00B050"/>
                </a:solidFill>
                <a:latin typeface="+mj-lt"/>
                <a:ea typeface="+mj-ea"/>
                <a:cs typeface="+mj-cs"/>
              </a:rPr>
              <a:t>NPRR382, Verbal RUC Committed or </a:t>
            </a:r>
            <a:r>
              <a:rPr lang="en-US" b="1" i="1" dirty="0" err="1" smtClean="0">
                <a:solidFill>
                  <a:srgbClr val="00B050"/>
                </a:solidFill>
                <a:latin typeface="+mj-lt"/>
                <a:ea typeface="+mj-ea"/>
                <a:cs typeface="+mj-cs"/>
              </a:rPr>
              <a:t>Decommitted</a:t>
            </a:r>
            <a:r>
              <a:rPr lang="en-US" b="1" i="1" dirty="0" smtClean="0">
                <a:solidFill>
                  <a:srgbClr val="00B050"/>
                </a:solidFill>
                <a:latin typeface="+mj-lt"/>
                <a:ea typeface="+mj-ea"/>
                <a:cs typeface="+mj-cs"/>
              </a:rPr>
              <a:t> Resources Report</a:t>
            </a:r>
            <a:endParaRPr lang="en-US" dirty="0" smtClean="0">
              <a:solidFill>
                <a:srgbClr val="00B050"/>
              </a:solidFill>
            </a:endParaRPr>
          </a:p>
        </p:txBody>
      </p:sp>
      <p:graphicFrame>
        <p:nvGraphicFramePr>
          <p:cNvPr id="72727" name="Group 23"/>
          <p:cNvGraphicFramePr>
            <a:graphicFrameLocks noGrp="1"/>
          </p:cNvGraphicFramePr>
          <p:nvPr>
            <p:ph idx="4294967295"/>
          </p:nvPr>
        </p:nvGraphicFramePr>
        <p:xfrm>
          <a:off x="228600" y="990600"/>
          <a:ext cx="8534400" cy="4332440"/>
        </p:xfrm>
        <a:graphic>
          <a:graphicData uri="http://schemas.openxmlformats.org/drawingml/2006/table">
            <a:tbl>
              <a:tblPr/>
              <a:tblGrid>
                <a:gridCol w="2334664"/>
                <a:gridCol w="6199736"/>
              </a:tblGrid>
              <a:tr h="155448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charset="0"/>
                        </a:rPr>
                        <a:t>Purpose</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dirty="0" smtClean="0">
                          <a:ln>
                            <a:noFill/>
                          </a:ln>
                          <a:solidFill>
                            <a:schemeClr val="tx1"/>
                          </a:solidFill>
                          <a:effectLst/>
                          <a:latin typeface="Arial" charset="0"/>
                        </a:rPr>
                        <a:t>(MIS User Group)</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lang="en-US" sz="1600" kern="1200" dirty="0" smtClean="0">
                          <a:solidFill>
                            <a:schemeClr val="tx1"/>
                          </a:solidFill>
                          <a:latin typeface="+mn-lt"/>
                          <a:ea typeface="+mn-ea"/>
                          <a:cs typeface="+mn-cs"/>
                        </a:rPr>
                        <a:t>This NPRR creates two new reports on the MIS Secure Area for verbal Reliability Unit Commitment (RUC) commitments/</a:t>
                      </a:r>
                      <a:r>
                        <a:rPr lang="en-US" sz="1600" kern="1200" dirty="0" err="1" smtClean="0">
                          <a:solidFill>
                            <a:schemeClr val="tx1"/>
                          </a:solidFill>
                          <a:latin typeface="+mn-lt"/>
                          <a:ea typeface="+mn-ea"/>
                          <a:cs typeface="+mn-cs"/>
                        </a:rPr>
                        <a:t>decommitments</a:t>
                      </a:r>
                      <a:r>
                        <a:rPr lang="en-US" sz="1600" kern="1200" dirty="0" smtClean="0">
                          <a:solidFill>
                            <a:schemeClr val="tx1"/>
                          </a:solidFill>
                          <a:latin typeface="+mn-lt"/>
                          <a:ea typeface="+mn-ea"/>
                          <a:cs typeface="+mn-cs"/>
                        </a:rPr>
                        <a:t>, one following the Day-Ahead Reliability Unit Commitment (DRUC) and one following the Hourly Reliability Unit Commitment (HRUC) to stay consistent with the current RUC data delivery process.</a:t>
                      </a:r>
                      <a:endParaRPr kumimoji="0" lang="en-US" sz="1600" b="0" i="0" u="none" strike="noStrike" cap="none" normalizeH="0" baseline="0" dirty="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82296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charset="0"/>
                        </a:rPr>
                        <a:t>PRS Vote</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lang="en-US" sz="1600" kern="1200" dirty="0" smtClean="0">
                          <a:solidFill>
                            <a:schemeClr val="tx1"/>
                          </a:solidFill>
                          <a:latin typeface="+mn-lt"/>
                          <a:ea typeface="+mn-ea"/>
                          <a:cs typeface="+mn-cs"/>
                        </a:rPr>
                        <a:t>On 6/23/11, PRS unanimously voted to recommend approval of NPRR382 as submitted.  On 7/21/11, PRS unanimously voted to endorse and forward the 6/23/11 PRS Report, Impact Analysis, and Cost Benefit Analysis for NPRR382 to TAC with a recommended priority of High and rank of 32.6. </a:t>
                      </a:r>
                      <a:endParaRPr kumimoji="0" lang="en-US" sz="1600" b="0" i="0" u="none" strike="noStrike" cap="none" normalizeH="0" baseline="0" dirty="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0052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charset="0"/>
                        </a:rPr>
                        <a:t>Effective Date/Priority</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lang="en-US" sz="1600" kern="1200" dirty="0" smtClean="0">
                          <a:solidFill>
                            <a:schemeClr val="tx1"/>
                          </a:solidFill>
                          <a:latin typeface="+mn-lt"/>
                          <a:ea typeface="+mn-ea"/>
                          <a:cs typeface="+mn-cs"/>
                        </a:rPr>
                        <a:t>Upon System Implementation – Priority High; Rank 32.6</a:t>
                      </a:r>
                      <a:endParaRPr kumimoji="0" lang="en-US" sz="1600" b="0" i="0" u="none" strike="noStrike" cap="none" normalizeH="0" baseline="0" dirty="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7912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charset="0"/>
                        </a:rPr>
                        <a:t>ERCOT Impact</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lang="en-US" sz="1600" kern="1200" dirty="0" smtClean="0">
                          <a:solidFill>
                            <a:schemeClr val="tx1"/>
                          </a:solidFill>
                          <a:latin typeface="+mn-lt"/>
                          <a:ea typeface="+mn-ea"/>
                          <a:cs typeface="+mn-cs"/>
                        </a:rPr>
                        <a:t>$25k - $30k; </a:t>
                      </a:r>
                      <a:r>
                        <a:rPr lang="en-US" sz="1600" kern="1200" dirty="0" smtClean="0">
                          <a:solidFill>
                            <a:schemeClr val="tx1"/>
                          </a:solidFill>
                          <a:latin typeface="+mn-lt"/>
                          <a:ea typeface="+mn-ea"/>
                          <a:cs typeface="+mn-cs"/>
                        </a:rPr>
                        <a:t>impacts </a:t>
                      </a:r>
                      <a:r>
                        <a:rPr lang="en-US" sz="1600" kern="1200" dirty="0" smtClean="0">
                          <a:solidFill>
                            <a:schemeClr val="tx1"/>
                          </a:solidFill>
                          <a:latin typeface="+mn-lt"/>
                          <a:ea typeface="+mn-ea"/>
                          <a:cs typeface="+mn-cs"/>
                        </a:rPr>
                        <a:t>to CDR, MIS, and MMS; enhancement to operator business processes related to Verbal Dispatch Instructions (VDIs); operator training to support VDI posting requirements.</a:t>
                      </a:r>
                      <a:endParaRPr kumimoji="0" lang="en-US" sz="1600" b="0" i="0" u="none" strike="noStrike" cap="none" normalizeH="0" baseline="0" dirty="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txBox="1">
            <a:spLocks noRot="1" noChangeArrowheads="1"/>
          </p:cNvSpPr>
          <p:nvPr/>
        </p:nvSpPr>
        <p:spPr bwMode="auto">
          <a:xfrm>
            <a:off x="304800" y="0"/>
            <a:ext cx="8229600" cy="792163"/>
          </a:xfrm>
          <a:prstGeom prst="rect">
            <a:avLst/>
          </a:prstGeom>
          <a:noFill/>
          <a:ln w="9525">
            <a:noFill/>
            <a:miter lim="800000"/>
            <a:headEnd/>
            <a:tailEnd/>
          </a:ln>
        </p:spPr>
        <p:txBody>
          <a:bodyPr anchor="ctr"/>
          <a:lstStyle/>
          <a:p>
            <a:pPr>
              <a:defRPr/>
            </a:pPr>
            <a:r>
              <a:rPr lang="en-US" sz="2000" kern="0" dirty="0">
                <a:latin typeface="+mj-lt"/>
                <a:ea typeface="+mj-ea"/>
                <a:cs typeface="+mj-cs"/>
              </a:rPr>
              <a:t>Summary of Revision Requests</a:t>
            </a:r>
          </a:p>
        </p:txBody>
      </p:sp>
      <p:sp>
        <p:nvSpPr>
          <p:cNvPr id="4099" name="Rectangle 3"/>
          <p:cNvSpPr txBox="1">
            <a:spLocks noChangeArrowheads="1"/>
          </p:cNvSpPr>
          <p:nvPr/>
        </p:nvSpPr>
        <p:spPr bwMode="auto">
          <a:xfrm>
            <a:off x="304800" y="990600"/>
            <a:ext cx="8153400" cy="5638800"/>
          </a:xfrm>
          <a:prstGeom prst="rect">
            <a:avLst/>
          </a:prstGeom>
          <a:noFill/>
          <a:ln w="9525">
            <a:noFill/>
            <a:miter lim="800000"/>
            <a:headEnd/>
            <a:tailEnd/>
          </a:ln>
        </p:spPr>
        <p:txBody>
          <a:bodyPr/>
          <a:lstStyle/>
          <a:p>
            <a:pPr>
              <a:buClr>
                <a:schemeClr val="tx1"/>
              </a:buClr>
            </a:pPr>
            <a:r>
              <a:rPr lang="en-US" sz="2400" b="1" dirty="0" smtClean="0"/>
              <a:t>18 </a:t>
            </a:r>
            <a:r>
              <a:rPr lang="en-US" sz="2400" b="1" dirty="0"/>
              <a:t>NPRRs Recommended for Approval</a:t>
            </a:r>
          </a:p>
          <a:p>
            <a:pPr>
              <a:buClr>
                <a:schemeClr val="tx1"/>
              </a:buClr>
            </a:pPr>
            <a:endParaRPr lang="en-US" sz="2400" b="1" dirty="0"/>
          </a:p>
          <a:p>
            <a:pPr>
              <a:buClr>
                <a:schemeClr val="tx1"/>
              </a:buClr>
            </a:pPr>
            <a:r>
              <a:rPr lang="en-US" sz="2400" b="1" dirty="0" smtClean="0"/>
              <a:t>2 </a:t>
            </a:r>
            <a:r>
              <a:rPr lang="en-US" sz="2400" b="1" dirty="0"/>
              <a:t>NPRRs </a:t>
            </a:r>
            <a:r>
              <a:rPr lang="en-US" sz="2400" b="1" dirty="0" smtClean="0"/>
              <a:t>Rejected</a:t>
            </a:r>
          </a:p>
          <a:p>
            <a:pPr>
              <a:buClr>
                <a:schemeClr val="tx1"/>
              </a:buClr>
            </a:pPr>
            <a:endParaRPr lang="en-US" sz="2400" b="1" dirty="0"/>
          </a:p>
          <a:p>
            <a:pPr>
              <a:buClr>
                <a:schemeClr val="tx1"/>
              </a:buClr>
            </a:pPr>
            <a:r>
              <a:rPr lang="en-US" sz="2400" b="1" dirty="0" smtClean="0"/>
              <a:t>1 NPRR Withdrawn</a:t>
            </a:r>
            <a:endParaRPr lang="en-US" sz="2400" b="1" dirty="0"/>
          </a:p>
          <a:p>
            <a:pPr>
              <a:buClr>
                <a:schemeClr val="tx1"/>
              </a:buClr>
            </a:pPr>
            <a:endParaRPr lang="en-US" sz="2400" b="1" dirty="0"/>
          </a:p>
          <a:p>
            <a:pPr>
              <a:buClr>
                <a:schemeClr val="tx1"/>
              </a:buClr>
            </a:pPr>
            <a:endParaRPr lang="en-US" sz="2400" b="1" dirty="0"/>
          </a:p>
          <a:p>
            <a:pPr>
              <a:buClr>
                <a:schemeClr val="tx1"/>
              </a:buClr>
            </a:pPr>
            <a:endParaRPr lang="en-US" sz="2400" b="1" dirty="0"/>
          </a:p>
          <a:p>
            <a:pPr>
              <a:buClr>
                <a:schemeClr val="tx1"/>
              </a:buClr>
            </a:pPr>
            <a:endParaRPr lang="en-US" sz="2400" b="1" dirty="0"/>
          </a:p>
          <a:p>
            <a:pPr>
              <a:buClr>
                <a:schemeClr val="tx1"/>
              </a:buClr>
            </a:pPr>
            <a:endParaRPr lang="en-US" sz="2400" b="1"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Rot="1" noChangeArrowheads="1"/>
          </p:cNvSpPr>
          <p:nvPr>
            <p:ph type="title" idx="4294967295"/>
          </p:nvPr>
        </p:nvSpPr>
        <p:spPr>
          <a:xfrm>
            <a:off x="381000" y="0"/>
            <a:ext cx="8763000" cy="685800"/>
          </a:xfrm>
        </p:spPr>
        <p:txBody>
          <a:bodyPr/>
          <a:lstStyle/>
          <a:p>
            <a:pPr marL="342900" indent="-342900"/>
            <a:r>
              <a:rPr lang="en-US" b="1" i="1" dirty="0" smtClean="0">
                <a:latin typeface="+mj-lt"/>
                <a:ea typeface="+mj-ea"/>
                <a:cs typeface="+mj-cs"/>
              </a:rPr>
              <a:t>NPRR383, Unconfirmed Trades Reports</a:t>
            </a:r>
            <a:endParaRPr lang="en-US" dirty="0" smtClean="0"/>
          </a:p>
        </p:txBody>
      </p:sp>
      <p:graphicFrame>
        <p:nvGraphicFramePr>
          <p:cNvPr id="72727" name="Group 23"/>
          <p:cNvGraphicFramePr>
            <a:graphicFrameLocks noGrp="1"/>
          </p:cNvGraphicFramePr>
          <p:nvPr>
            <p:ph idx="4294967295"/>
          </p:nvPr>
        </p:nvGraphicFramePr>
        <p:xfrm>
          <a:off x="228600" y="990600"/>
          <a:ext cx="8534400" cy="4088600"/>
        </p:xfrm>
        <a:graphic>
          <a:graphicData uri="http://schemas.openxmlformats.org/drawingml/2006/table">
            <a:tbl>
              <a:tblPr/>
              <a:tblGrid>
                <a:gridCol w="2334664"/>
                <a:gridCol w="6199736"/>
              </a:tblGrid>
              <a:tr h="155448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charset="0"/>
                        </a:rPr>
                        <a:t>Purpose</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dirty="0" smtClean="0">
                          <a:ln>
                            <a:noFill/>
                          </a:ln>
                          <a:solidFill>
                            <a:schemeClr val="tx1"/>
                          </a:solidFill>
                          <a:effectLst/>
                          <a:latin typeface="Arial" charset="0"/>
                        </a:rPr>
                        <a:t>(MIS User Group)</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lang="en-US" sz="1600" kern="1200" dirty="0" smtClean="0">
                          <a:solidFill>
                            <a:schemeClr val="tx1"/>
                          </a:solidFill>
                          <a:latin typeface="+mn-lt"/>
                          <a:ea typeface="+mn-ea"/>
                          <a:cs typeface="+mn-cs"/>
                        </a:rPr>
                        <a:t>This NPRR creates a new report for unconfirmed trades on the MIS Certified Area that will provide timely information regarding the trades that have not yet been confirmed for the upcoming hour and all remaining hours of the RUC Study Period so that Market Participants may make adjustments as necessary to conduct business.</a:t>
                      </a:r>
                      <a:endParaRPr kumimoji="0" lang="en-US" sz="1600" b="0" i="0" u="none" strike="noStrike" cap="none" normalizeH="0" baseline="0" dirty="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82296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charset="0"/>
                        </a:rPr>
                        <a:t>PRS Vote</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lang="en-US" sz="1600" kern="1200" dirty="0" smtClean="0">
                          <a:solidFill>
                            <a:schemeClr val="tx1"/>
                          </a:solidFill>
                          <a:latin typeface="+mn-lt"/>
                          <a:ea typeface="+mn-ea"/>
                          <a:cs typeface="+mn-cs"/>
                        </a:rPr>
                        <a:t>On 6/23/11, PRS unanimously voted to recommend approval of NPRR383 as submitted.  On 7/21/11, PRS unanimously voted to endorse and forward the 6/23/11 PRS Report, Impact Analysis, and Cost Benefit Analysis to TAC with a recommended priority of High and rank of 32.7</a:t>
                      </a:r>
                      <a:r>
                        <a:rPr lang="en-US" sz="1600" kern="1200" dirty="0" smtClean="0">
                          <a:solidFill>
                            <a:schemeClr val="tx1"/>
                          </a:solidFill>
                          <a:latin typeface="+mn-lt"/>
                          <a:ea typeface="+mn-ea"/>
                          <a:cs typeface="+mn-cs"/>
                        </a:rPr>
                        <a:t>.  There was one abstention from the Municipal Market Segment.</a:t>
                      </a:r>
                      <a:endParaRPr kumimoji="0" lang="en-US" sz="1600" b="0" i="0" u="none" strike="noStrike" cap="none" normalizeH="0" baseline="0" dirty="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0052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charset="0"/>
                        </a:rPr>
                        <a:t>Effective Date/Priority</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lang="en-US" sz="1600" kern="1200" dirty="0" smtClean="0">
                          <a:solidFill>
                            <a:schemeClr val="tx1"/>
                          </a:solidFill>
                          <a:latin typeface="+mn-lt"/>
                          <a:ea typeface="+mn-ea"/>
                          <a:cs typeface="+mn-cs"/>
                        </a:rPr>
                        <a:t>Upon System Implementation – Priority High; Rank 32.7</a:t>
                      </a:r>
                      <a:endParaRPr kumimoji="0" lang="en-US" sz="1600" b="0" i="0" u="none" strike="noStrike" cap="none" normalizeH="0" baseline="0" dirty="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7912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charset="0"/>
                        </a:rPr>
                        <a:t>ERCOT Impact</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lang="en-US" sz="1600" kern="1200" dirty="0" smtClean="0">
                          <a:solidFill>
                            <a:schemeClr val="tx1"/>
                          </a:solidFill>
                          <a:latin typeface="+mn-lt"/>
                          <a:ea typeface="+mn-ea"/>
                          <a:cs typeface="+mn-cs"/>
                        </a:rPr>
                        <a:t>$25k - $30k; </a:t>
                      </a:r>
                      <a:r>
                        <a:rPr lang="en-US" sz="1600" kern="1200" dirty="0" smtClean="0">
                          <a:solidFill>
                            <a:schemeClr val="tx1"/>
                          </a:solidFill>
                          <a:latin typeface="+mn-lt"/>
                          <a:ea typeface="+mn-ea"/>
                          <a:cs typeface="+mn-cs"/>
                        </a:rPr>
                        <a:t>impacts </a:t>
                      </a:r>
                      <a:r>
                        <a:rPr lang="en-US" sz="1600" kern="1200" dirty="0" smtClean="0">
                          <a:solidFill>
                            <a:schemeClr val="tx1"/>
                          </a:solidFill>
                          <a:latin typeface="+mn-lt"/>
                          <a:ea typeface="+mn-ea"/>
                          <a:cs typeface="+mn-cs"/>
                        </a:rPr>
                        <a:t>to CDR, MIS, and MMS; </a:t>
                      </a:r>
                      <a:endParaRPr kumimoji="0" lang="en-US" sz="1600" b="0" i="0" u="none" strike="noStrike" cap="none" normalizeH="0" baseline="0" dirty="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Rot="1" noChangeArrowheads="1"/>
          </p:cNvSpPr>
          <p:nvPr>
            <p:ph type="title" idx="4294967295"/>
          </p:nvPr>
        </p:nvSpPr>
        <p:spPr>
          <a:xfrm>
            <a:off x="381000" y="0"/>
            <a:ext cx="8763000" cy="685800"/>
          </a:xfrm>
        </p:spPr>
        <p:txBody>
          <a:bodyPr/>
          <a:lstStyle/>
          <a:p>
            <a:pPr marL="342900" indent="-342900"/>
            <a:r>
              <a:rPr lang="en-US" sz="1600" b="1" i="1" dirty="0" smtClean="0">
                <a:solidFill>
                  <a:srgbClr val="00B050"/>
                </a:solidFill>
                <a:latin typeface="+mj-lt"/>
                <a:ea typeface="+mj-ea"/>
                <a:cs typeface="+mj-cs"/>
              </a:rPr>
              <a:t>NPRR384, Revisions to Support SCR766 , Load Zone and Hub LMPs Distributed by ICCP (formerly “Load Zone Price Distributed by ICCP”)</a:t>
            </a:r>
            <a:endParaRPr lang="en-US" sz="1600" dirty="0" smtClean="0">
              <a:solidFill>
                <a:srgbClr val="00B050"/>
              </a:solidFill>
            </a:endParaRPr>
          </a:p>
        </p:txBody>
      </p:sp>
      <p:graphicFrame>
        <p:nvGraphicFramePr>
          <p:cNvPr id="72727" name="Group 23"/>
          <p:cNvGraphicFramePr>
            <a:graphicFrameLocks noGrp="1"/>
          </p:cNvGraphicFramePr>
          <p:nvPr>
            <p:ph idx="4294967295"/>
          </p:nvPr>
        </p:nvGraphicFramePr>
        <p:xfrm>
          <a:off x="228600" y="990600"/>
          <a:ext cx="8534400" cy="3600920"/>
        </p:xfrm>
        <a:graphic>
          <a:graphicData uri="http://schemas.openxmlformats.org/drawingml/2006/table">
            <a:tbl>
              <a:tblPr/>
              <a:tblGrid>
                <a:gridCol w="2334664"/>
                <a:gridCol w="6199736"/>
              </a:tblGrid>
              <a:tr h="155448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charset="0"/>
                        </a:rPr>
                        <a:t>Purpose</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dirty="0" smtClean="0">
                          <a:ln>
                            <a:noFill/>
                          </a:ln>
                          <a:solidFill>
                            <a:schemeClr val="tx1"/>
                          </a:solidFill>
                          <a:effectLst/>
                          <a:latin typeface="Arial" charset="0"/>
                        </a:rPr>
                        <a:t>(ERCOT)</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lang="en-US" sz="1600" kern="1200" dirty="0" smtClean="0">
                          <a:solidFill>
                            <a:schemeClr val="tx1"/>
                          </a:solidFill>
                          <a:latin typeface="+mn-lt"/>
                          <a:ea typeface="+mn-ea"/>
                          <a:cs typeface="+mn-cs"/>
                        </a:rPr>
                        <a:t>This NPRR clarifies language that supports system changes proposed in System Change Request (SCR) 766, Load Zone and Hub LMPs Distributed by ICCP (formerly “Load Zone Price Distributed by ICCP”).   SCR766 should provide quicker distribution of the Load Zone prices and the Hub prices that are available with each SCED execution.</a:t>
                      </a:r>
                      <a:endParaRPr kumimoji="0" lang="en-US" sz="1600" b="0" i="0" u="none" strike="noStrike" cap="none" normalizeH="0" baseline="0" dirty="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82296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charset="0"/>
                        </a:rPr>
                        <a:t>PRS Vote</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lang="en-US" sz="1600" kern="1200" dirty="0" smtClean="0">
                          <a:solidFill>
                            <a:schemeClr val="tx1"/>
                          </a:solidFill>
                          <a:latin typeface="+mn-lt"/>
                          <a:ea typeface="+mn-ea"/>
                          <a:cs typeface="+mn-cs"/>
                        </a:rPr>
                        <a:t>On </a:t>
                      </a:r>
                      <a:r>
                        <a:rPr lang="en-US" sz="1600" kern="1200" dirty="0" smtClean="0">
                          <a:solidFill>
                            <a:schemeClr val="tx1"/>
                          </a:solidFill>
                          <a:latin typeface="+mn-lt"/>
                          <a:ea typeface="+mn-ea"/>
                          <a:cs typeface="+mn-cs"/>
                        </a:rPr>
                        <a:t>6/23/11, PRS unanimously voted to recommend approval of NPRR384 as submitted.  On 7/21/11, PRS unanimously voted to endorse and forward the 6/23/11 PRS Report and Impact Analysis for NPRR384 to TAC.  </a:t>
                      </a:r>
                      <a:endParaRPr kumimoji="0" lang="en-US" sz="1600" b="0" i="0" u="none" strike="noStrike" cap="none" normalizeH="0" baseline="0" dirty="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0052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charset="0"/>
                        </a:rPr>
                        <a:t>Effective Date/Priority</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lang="en-US" sz="1600" kern="1200" dirty="0" smtClean="0">
                          <a:solidFill>
                            <a:schemeClr val="tx1"/>
                          </a:solidFill>
                          <a:latin typeface="+mn-lt"/>
                          <a:ea typeface="+mn-ea"/>
                          <a:cs typeface="+mn-cs"/>
                        </a:rPr>
                        <a:t>Upon System Implementation of SCR766</a:t>
                      </a:r>
                      <a:endParaRPr kumimoji="0" lang="en-US" sz="1600" b="0" i="0" u="none" strike="noStrike" cap="none" normalizeH="0" baseline="0" dirty="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7912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charset="0"/>
                        </a:rPr>
                        <a:t>ERCOT Impact</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lang="en-US" sz="1600" kern="1200" dirty="0" smtClean="0">
                          <a:solidFill>
                            <a:schemeClr val="tx1"/>
                          </a:solidFill>
                          <a:latin typeface="+mn-lt"/>
                          <a:ea typeface="+mn-ea"/>
                          <a:cs typeface="+mn-cs"/>
                        </a:rPr>
                        <a:t>No </a:t>
                      </a:r>
                      <a:r>
                        <a:rPr lang="en-US" sz="1600" kern="1200" dirty="0" smtClean="0">
                          <a:solidFill>
                            <a:schemeClr val="tx1"/>
                          </a:solidFill>
                          <a:latin typeface="+mn-lt"/>
                          <a:ea typeface="+mn-ea"/>
                          <a:cs typeface="+mn-cs"/>
                        </a:rPr>
                        <a:t>impacts (required</a:t>
                      </a:r>
                      <a:r>
                        <a:rPr lang="en-US" sz="1600" kern="1200" baseline="0" dirty="0" smtClean="0">
                          <a:solidFill>
                            <a:schemeClr val="tx1"/>
                          </a:solidFill>
                          <a:latin typeface="+mn-lt"/>
                          <a:ea typeface="+mn-ea"/>
                          <a:cs typeface="+mn-cs"/>
                        </a:rPr>
                        <a:t> system changes</a:t>
                      </a:r>
                      <a:r>
                        <a:rPr lang="en-US" sz="1600" kern="1200" dirty="0" smtClean="0">
                          <a:solidFill>
                            <a:schemeClr val="tx1"/>
                          </a:solidFill>
                          <a:latin typeface="+mn-lt"/>
                          <a:ea typeface="+mn-ea"/>
                          <a:cs typeface="+mn-cs"/>
                        </a:rPr>
                        <a:t> captured in SCR766)</a:t>
                      </a:r>
                      <a:endParaRPr kumimoji="0" lang="en-US" sz="1600" b="0" i="0" u="none" strike="noStrike" cap="none" normalizeH="0" baseline="0" dirty="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Rot="1" noChangeArrowheads="1"/>
          </p:cNvSpPr>
          <p:nvPr>
            <p:ph type="title" idx="4294967295"/>
          </p:nvPr>
        </p:nvSpPr>
        <p:spPr>
          <a:xfrm>
            <a:off x="381000" y="0"/>
            <a:ext cx="8763000" cy="685800"/>
          </a:xfrm>
        </p:spPr>
        <p:txBody>
          <a:bodyPr/>
          <a:lstStyle/>
          <a:p>
            <a:pPr marL="342900" indent="-342900"/>
            <a:r>
              <a:rPr lang="en-US" b="1" i="1" dirty="0" smtClean="0">
                <a:solidFill>
                  <a:schemeClr val="tx1"/>
                </a:solidFill>
                <a:latin typeface="+mj-lt"/>
                <a:ea typeface="+mj-ea"/>
                <a:cs typeface="+mj-cs"/>
              </a:rPr>
              <a:t>NPRR388, Clarification of Quick Start Generation Resource Performance Criteria - </a:t>
            </a:r>
            <a:r>
              <a:rPr lang="en-US" b="1" i="1" dirty="0" smtClean="0">
                <a:solidFill>
                  <a:srgbClr val="FF0000"/>
                </a:solidFill>
                <a:latin typeface="+mj-lt"/>
                <a:ea typeface="+mj-ea"/>
                <a:cs typeface="+mj-cs"/>
              </a:rPr>
              <a:t>URGENT</a:t>
            </a:r>
            <a:endParaRPr lang="en-US" b="1" dirty="0" smtClean="0">
              <a:solidFill>
                <a:srgbClr val="FF0000"/>
              </a:solidFill>
            </a:endParaRPr>
          </a:p>
        </p:txBody>
      </p:sp>
      <p:graphicFrame>
        <p:nvGraphicFramePr>
          <p:cNvPr id="72727" name="Group 23"/>
          <p:cNvGraphicFramePr>
            <a:graphicFrameLocks noGrp="1"/>
          </p:cNvGraphicFramePr>
          <p:nvPr>
            <p:ph idx="4294967295"/>
          </p:nvPr>
        </p:nvGraphicFramePr>
        <p:xfrm>
          <a:off x="228600" y="990600"/>
          <a:ext cx="8534400" cy="3844760"/>
        </p:xfrm>
        <a:graphic>
          <a:graphicData uri="http://schemas.openxmlformats.org/drawingml/2006/table">
            <a:tbl>
              <a:tblPr/>
              <a:tblGrid>
                <a:gridCol w="2334664"/>
                <a:gridCol w="6199736"/>
              </a:tblGrid>
              <a:tr h="155448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charset="0"/>
                        </a:rPr>
                        <a:t>Purpose</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dirty="0" smtClean="0">
                          <a:ln>
                            <a:noFill/>
                          </a:ln>
                          <a:solidFill>
                            <a:schemeClr val="tx1"/>
                          </a:solidFill>
                          <a:effectLst/>
                          <a:latin typeface="Arial" charset="0"/>
                        </a:rPr>
                        <a:t>(</a:t>
                      </a:r>
                      <a:r>
                        <a:rPr kumimoji="0" lang="en-US" sz="1600" b="0" i="0" u="none" strike="noStrike" cap="none" normalizeH="0" baseline="0" dirty="0" err="1" smtClean="0">
                          <a:ln>
                            <a:noFill/>
                          </a:ln>
                          <a:solidFill>
                            <a:schemeClr val="tx1"/>
                          </a:solidFill>
                          <a:effectLst/>
                          <a:latin typeface="Arial" charset="0"/>
                        </a:rPr>
                        <a:t>Luminant</a:t>
                      </a:r>
                      <a:r>
                        <a:rPr kumimoji="0" lang="en-US" sz="1600" b="0" i="0" u="none" strike="noStrike" cap="none" normalizeH="0" baseline="0" dirty="0" smtClean="0">
                          <a:ln>
                            <a:noFill/>
                          </a:ln>
                          <a:solidFill>
                            <a:schemeClr val="tx1"/>
                          </a:solidFill>
                          <a:effectLst/>
                          <a:latin typeface="Arial" charset="0"/>
                        </a:rPr>
                        <a:t>)</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defRPr/>
                      </a:pPr>
                      <a:r>
                        <a:rPr lang="en-US" sz="1600" kern="1200" dirty="0" smtClean="0">
                          <a:solidFill>
                            <a:schemeClr val="tx1"/>
                          </a:solidFill>
                          <a:latin typeface="+mn-lt"/>
                          <a:ea typeface="+mn-ea"/>
                          <a:cs typeface="+mn-cs"/>
                        </a:rPr>
                        <a:t>This NPRR clarifies the requirements regarding the performance criteria of a Quick Start Generation Resource (QSGR) during a SCED deployment.</a:t>
                      </a:r>
                    </a:p>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600" b="0" i="0" u="none" strike="noStrike" cap="none" normalizeH="0" baseline="0" dirty="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82296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charset="0"/>
                        </a:rPr>
                        <a:t>PRS Vote</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lang="en-US" sz="1600" kern="1200" dirty="0" smtClean="0">
                          <a:solidFill>
                            <a:schemeClr val="tx1"/>
                          </a:solidFill>
                          <a:latin typeface="+mn-lt"/>
                          <a:ea typeface="+mn-ea"/>
                          <a:cs typeface="+mn-cs"/>
                        </a:rPr>
                        <a:t>On 7/21/11, PRS voted to recommend approval of NPRR388 as amended by the 7/12/11 ERCOT comments and as revised by PRS, to grant NPRR388 Urgent status, and to forward NPRR388 to TAC.  There were two abstentions from the IOU Market Segment. </a:t>
                      </a:r>
                      <a:endParaRPr kumimoji="0" lang="en-US" sz="1600" b="0" i="0" u="none" strike="noStrike" cap="none" normalizeH="0" baseline="0" dirty="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0052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charset="0"/>
                        </a:rPr>
                        <a:t>Effective Date/Priority</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dirty="0" smtClean="0">
                          <a:ln>
                            <a:noFill/>
                          </a:ln>
                          <a:solidFill>
                            <a:schemeClr val="tx1"/>
                          </a:solidFill>
                          <a:effectLst/>
                          <a:latin typeface="Arial" charset="0"/>
                        </a:rPr>
                        <a:t>Pending</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7912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charset="0"/>
                        </a:rPr>
                        <a:t>ERCOT Impact</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lang="en-US" sz="1600" kern="1200" dirty="0" smtClean="0">
                          <a:solidFill>
                            <a:schemeClr val="tx1"/>
                          </a:solidFill>
                          <a:latin typeface="+mn-lt"/>
                          <a:ea typeface="+mn-ea"/>
                          <a:cs typeface="+mn-cs"/>
                        </a:rPr>
                        <a:t>Pending</a:t>
                      </a:r>
                      <a:endParaRPr kumimoji="0" lang="en-US" sz="1600" b="0" i="0" u="none" strike="noStrike" cap="none" normalizeH="0" baseline="0" dirty="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Rot="1" noChangeArrowheads="1"/>
          </p:cNvSpPr>
          <p:nvPr>
            <p:ph type="title" idx="4294967295"/>
          </p:nvPr>
        </p:nvSpPr>
        <p:spPr>
          <a:xfrm>
            <a:off x="381000" y="0"/>
            <a:ext cx="8763000" cy="685800"/>
          </a:xfrm>
        </p:spPr>
        <p:txBody>
          <a:bodyPr/>
          <a:lstStyle/>
          <a:p>
            <a:pPr marL="342900" indent="-342900"/>
            <a:r>
              <a:rPr lang="en-US" b="1" i="1" dirty="0" smtClean="0">
                <a:solidFill>
                  <a:schemeClr val="tx1"/>
                </a:solidFill>
                <a:latin typeface="+mj-lt"/>
                <a:ea typeface="+mj-ea"/>
                <a:cs typeface="+mj-cs"/>
              </a:rPr>
              <a:t>NPRR390, Clarification of the Applicability of the Use of the Refund </a:t>
            </a:r>
            <a:r>
              <a:rPr lang="en-US" b="1" i="1" dirty="0" smtClean="0">
                <a:solidFill>
                  <a:schemeClr val="tx1"/>
                </a:solidFill>
                <a:latin typeface="+mj-lt"/>
                <a:ea typeface="+mj-ea"/>
                <a:cs typeface="+mj-cs"/>
              </a:rPr>
              <a:t>Option - </a:t>
            </a:r>
            <a:r>
              <a:rPr lang="en-US" b="1" i="1" dirty="0" smtClean="0">
                <a:solidFill>
                  <a:srgbClr val="FF0000"/>
                </a:solidFill>
              </a:rPr>
              <a:t>URGENT</a:t>
            </a:r>
            <a:endParaRPr lang="en-US" dirty="0" smtClean="0">
              <a:solidFill>
                <a:srgbClr val="3C8C93"/>
              </a:solidFill>
            </a:endParaRPr>
          </a:p>
        </p:txBody>
      </p:sp>
      <p:graphicFrame>
        <p:nvGraphicFramePr>
          <p:cNvPr id="72727" name="Group 23"/>
          <p:cNvGraphicFramePr>
            <a:graphicFrameLocks noGrp="1"/>
          </p:cNvGraphicFramePr>
          <p:nvPr>
            <p:ph idx="4294967295"/>
          </p:nvPr>
        </p:nvGraphicFramePr>
        <p:xfrm>
          <a:off x="228600" y="990600"/>
          <a:ext cx="8534400" cy="4088600"/>
        </p:xfrm>
        <a:graphic>
          <a:graphicData uri="http://schemas.openxmlformats.org/drawingml/2006/table">
            <a:tbl>
              <a:tblPr/>
              <a:tblGrid>
                <a:gridCol w="2334664"/>
                <a:gridCol w="6199736"/>
              </a:tblGrid>
              <a:tr h="155448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charset="0"/>
                        </a:rPr>
                        <a:t>Purpose</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dirty="0" smtClean="0">
                          <a:ln>
                            <a:noFill/>
                          </a:ln>
                          <a:solidFill>
                            <a:schemeClr val="tx1"/>
                          </a:solidFill>
                          <a:effectLst/>
                          <a:latin typeface="Arial" charset="0"/>
                        </a:rPr>
                        <a:t>(ERCOT)</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lang="en-US" sz="1600" kern="1200" dirty="0" smtClean="0">
                          <a:solidFill>
                            <a:schemeClr val="tx1"/>
                          </a:solidFill>
                          <a:latin typeface="+mn-lt"/>
                          <a:ea typeface="+mn-ea"/>
                          <a:cs typeface="+mn-cs"/>
                        </a:rPr>
                        <a:t>This NPRR clarifies the ability to request refund option Pre-Assigned Congestion Revenue Rights (PCRRs) across high voltage Direct Current Ties (DC Ties).</a:t>
                      </a:r>
                      <a:endParaRPr kumimoji="0" lang="en-US" sz="1600" b="0" i="0" u="none" strike="noStrike" cap="none" normalizeH="0" baseline="0" dirty="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82296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charset="0"/>
                        </a:rPr>
                        <a:t>PRS Vote</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lang="en-US" sz="1600" kern="1200" dirty="0" smtClean="0">
                          <a:solidFill>
                            <a:schemeClr val="tx1"/>
                          </a:solidFill>
                          <a:latin typeface="+mn-lt"/>
                          <a:ea typeface="+mn-ea"/>
                          <a:cs typeface="+mn-cs"/>
                        </a:rPr>
                        <a:t>On 7/21/11, PRS voted to grant NPRR390 Urgent status.  There were five abstentions from the Cooperative (2), Independent Generator and IPM (2) Market Segments.  PRS then voted to recommend approval of NPRR390 as submitted and to forward NPRR390 and the Impact Analysis to TAC.  There were two abstentions from the Cooperative and IPM Market Segments. </a:t>
                      </a:r>
                      <a:endParaRPr kumimoji="0" lang="en-US" sz="1600" b="0" i="0" u="none" strike="noStrike" cap="none" normalizeH="0" baseline="0" dirty="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0052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charset="0"/>
                        </a:rPr>
                        <a:t>Effective Date/Priority</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dirty="0" smtClean="0">
                          <a:ln>
                            <a:noFill/>
                          </a:ln>
                          <a:solidFill>
                            <a:schemeClr val="tx1"/>
                          </a:solidFill>
                          <a:effectLst/>
                          <a:latin typeface="Arial" charset="0"/>
                        </a:rPr>
                        <a:t>September 1, 2011</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7912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charset="0"/>
                        </a:rPr>
                        <a:t>ERCOT Impact</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lang="en-US" sz="1600" kern="1200" dirty="0" smtClean="0">
                          <a:solidFill>
                            <a:schemeClr val="tx1"/>
                          </a:solidFill>
                          <a:latin typeface="+mn-lt"/>
                          <a:ea typeface="+mn-ea"/>
                          <a:cs typeface="+mn-cs"/>
                        </a:rPr>
                        <a:t>No impacts</a:t>
                      </a:r>
                      <a:endParaRPr kumimoji="0" lang="en-US" sz="1600" b="0" i="0" u="none" strike="noStrike" cap="none" normalizeH="0" baseline="0" dirty="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Rot="1" noChangeArrowheads="1"/>
          </p:cNvSpPr>
          <p:nvPr>
            <p:ph type="title" idx="4294967295"/>
          </p:nvPr>
        </p:nvSpPr>
        <p:spPr>
          <a:xfrm>
            <a:off x="381000" y="0"/>
            <a:ext cx="8763000" cy="685800"/>
          </a:xfrm>
        </p:spPr>
        <p:txBody>
          <a:bodyPr/>
          <a:lstStyle/>
          <a:p>
            <a:pPr marL="342900" indent="-342900"/>
            <a:r>
              <a:rPr lang="en-US" b="1" i="1" dirty="0" smtClean="0">
                <a:solidFill>
                  <a:schemeClr val="tx1"/>
                </a:solidFill>
                <a:latin typeface="+mj-lt"/>
                <a:ea typeface="+mj-ea"/>
                <a:cs typeface="+mj-cs"/>
              </a:rPr>
              <a:t>NPRR392, Credit Review During CRR Auction - </a:t>
            </a:r>
            <a:r>
              <a:rPr lang="en-US" b="1" i="1" dirty="0" smtClean="0">
                <a:solidFill>
                  <a:srgbClr val="FF0000"/>
                </a:solidFill>
                <a:latin typeface="+mj-lt"/>
                <a:ea typeface="+mj-ea"/>
                <a:cs typeface="+mj-cs"/>
              </a:rPr>
              <a:t>URGENT</a:t>
            </a:r>
            <a:endParaRPr lang="en-US" dirty="0" smtClean="0">
              <a:solidFill>
                <a:srgbClr val="FF0000"/>
              </a:solidFill>
            </a:endParaRPr>
          </a:p>
        </p:txBody>
      </p:sp>
      <p:graphicFrame>
        <p:nvGraphicFramePr>
          <p:cNvPr id="72727" name="Group 23"/>
          <p:cNvGraphicFramePr>
            <a:graphicFrameLocks noGrp="1"/>
          </p:cNvGraphicFramePr>
          <p:nvPr>
            <p:ph idx="4294967295"/>
          </p:nvPr>
        </p:nvGraphicFramePr>
        <p:xfrm>
          <a:off x="228600" y="990600"/>
          <a:ext cx="8534400" cy="3844760"/>
        </p:xfrm>
        <a:graphic>
          <a:graphicData uri="http://schemas.openxmlformats.org/drawingml/2006/table">
            <a:tbl>
              <a:tblPr/>
              <a:tblGrid>
                <a:gridCol w="2334664"/>
                <a:gridCol w="6199736"/>
              </a:tblGrid>
              <a:tr h="155448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charset="0"/>
                        </a:rPr>
                        <a:t>Purpose</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dirty="0" smtClean="0">
                          <a:ln>
                            <a:noFill/>
                          </a:ln>
                          <a:solidFill>
                            <a:schemeClr val="tx1"/>
                          </a:solidFill>
                          <a:effectLst/>
                          <a:latin typeface="Arial" charset="0"/>
                        </a:rPr>
                        <a:t>(ERCOT)</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lang="en-US" sz="1600" kern="1200" dirty="0" smtClean="0">
                          <a:solidFill>
                            <a:schemeClr val="tx1"/>
                          </a:solidFill>
                          <a:latin typeface="+mn-lt"/>
                          <a:ea typeface="+mn-ea"/>
                          <a:cs typeface="+mn-cs"/>
                        </a:rPr>
                        <a:t>This NPRR provides for a credit review on preliminary CRR Auction results before CRR Auction results are finalized and posted to ensure that post auction collateral requirements under Section 16, Registration and Qualification of Market Participants, for the proposed CRR awards are within a Counter-Party’s Available Credit Limit (ACL).</a:t>
                      </a:r>
                      <a:endParaRPr kumimoji="0" lang="en-US" sz="1600" b="0" i="0" u="none" strike="noStrike" cap="none" normalizeH="0" baseline="0" dirty="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82296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charset="0"/>
                        </a:rPr>
                        <a:t>PRS Vote</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lang="en-US" sz="1600" kern="1200" dirty="0" smtClean="0">
                          <a:solidFill>
                            <a:schemeClr val="tx1"/>
                          </a:solidFill>
                          <a:latin typeface="+mn-lt"/>
                          <a:ea typeface="+mn-ea"/>
                          <a:cs typeface="+mn-cs"/>
                        </a:rPr>
                        <a:t>On 7/20/11, PRS granted NPRR392 Urgent status via PRS email vote.  On 7/21/11, PRS voted to recommend approval of NPRR392 as revised by PRS and to forward NPRR392 and the Impact Analysis to TAC.  There were two abstentions from the Municipal and Independent Generator Market Segments. </a:t>
                      </a:r>
                      <a:endParaRPr kumimoji="0" lang="en-US" sz="1600" b="0" i="0" u="none" strike="noStrike" cap="none" normalizeH="0" baseline="0" dirty="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0052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charset="0"/>
                        </a:rPr>
                        <a:t>Effective Date/Priority</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dirty="0" smtClean="0">
                          <a:ln>
                            <a:noFill/>
                          </a:ln>
                          <a:solidFill>
                            <a:schemeClr val="tx1"/>
                          </a:solidFill>
                          <a:effectLst/>
                          <a:latin typeface="Arial" charset="0"/>
                        </a:rPr>
                        <a:t>September 1, 2011</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7912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charset="0"/>
                        </a:rPr>
                        <a:t>ERCOT Impact</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lang="en-US" sz="1600" kern="1200" dirty="0" smtClean="0">
                          <a:solidFill>
                            <a:schemeClr val="tx1"/>
                          </a:solidFill>
                          <a:latin typeface="+mn-lt"/>
                          <a:ea typeface="+mn-ea"/>
                          <a:cs typeface="+mn-cs"/>
                        </a:rPr>
                        <a:t>No impacts</a:t>
                      </a:r>
                      <a:endParaRPr kumimoji="0" lang="en-US" sz="1600" b="0" i="0" u="none" strike="noStrike" cap="none" normalizeH="0" baseline="0" dirty="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txBox="1">
            <a:spLocks noRot="1" noChangeArrowheads="1"/>
          </p:cNvSpPr>
          <p:nvPr/>
        </p:nvSpPr>
        <p:spPr bwMode="auto">
          <a:xfrm>
            <a:off x="304800" y="0"/>
            <a:ext cx="8229600" cy="792163"/>
          </a:xfrm>
          <a:prstGeom prst="rect">
            <a:avLst/>
          </a:prstGeom>
          <a:noFill/>
          <a:ln w="9525">
            <a:noFill/>
            <a:miter lim="800000"/>
            <a:headEnd/>
            <a:tailEnd/>
          </a:ln>
        </p:spPr>
        <p:txBody>
          <a:bodyPr anchor="ctr"/>
          <a:lstStyle/>
          <a:p>
            <a:pPr>
              <a:defRPr/>
            </a:pPr>
            <a:r>
              <a:rPr lang="en-US" sz="2000" kern="0" dirty="0" smtClean="0">
                <a:latin typeface="+mj-lt"/>
                <a:ea typeface="+mj-ea"/>
                <a:cs typeface="+mj-cs"/>
              </a:rPr>
              <a:t>2011 PRS Goals</a:t>
            </a:r>
            <a:endParaRPr lang="en-US" sz="2000" kern="0" dirty="0">
              <a:latin typeface="+mj-lt"/>
              <a:ea typeface="+mj-ea"/>
              <a:cs typeface="+mj-cs"/>
            </a:endParaRPr>
          </a:p>
        </p:txBody>
      </p:sp>
      <p:sp>
        <p:nvSpPr>
          <p:cNvPr id="4099" name="Rectangle 3"/>
          <p:cNvSpPr txBox="1">
            <a:spLocks noChangeArrowheads="1"/>
          </p:cNvSpPr>
          <p:nvPr/>
        </p:nvSpPr>
        <p:spPr bwMode="auto">
          <a:xfrm>
            <a:off x="304800" y="990600"/>
            <a:ext cx="8153400" cy="5638800"/>
          </a:xfrm>
          <a:prstGeom prst="rect">
            <a:avLst/>
          </a:prstGeom>
          <a:noFill/>
          <a:ln w="9525">
            <a:noFill/>
            <a:miter lim="800000"/>
            <a:headEnd/>
            <a:tailEnd/>
          </a:ln>
        </p:spPr>
        <p:txBody>
          <a:bodyPr/>
          <a:lstStyle/>
          <a:p>
            <a:pPr lvl="0"/>
            <a:r>
              <a:rPr lang="en-US" sz="2400" dirty="0" smtClean="0"/>
              <a:t>Process </a:t>
            </a:r>
            <a:r>
              <a:rPr lang="en-US" sz="2400" dirty="0" smtClean="0"/>
              <a:t>NPRRs and SCRs </a:t>
            </a:r>
            <a:r>
              <a:rPr lang="en-US" sz="2400" dirty="0" smtClean="0"/>
              <a:t>(Section 21 requirement</a:t>
            </a:r>
            <a:r>
              <a:rPr lang="en-US" sz="2400" dirty="0" smtClean="0"/>
              <a:t>)</a:t>
            </a:r>
          </a:p>
          <a:p>
            <a:pPr lvl="0"/>
            <a:endParaRPr lang="en-US" sz="2400" dirty="0" smtClean="0"/>
          </a:p>
          <a:p>
            <a:pPr lvl="0"/>
            <a:r>
              <a:rPr lang="en-US" sz="2400" dirty="0" smtClean="0"/>
              <a:t>Facilitate and make recommendations for 2012 Project </a:t>
            </a:r>
            <a:r>
              <a:rPr lang="en-US" sz="2400" dirty="0" smtClean="0"/>
              <a:t>Priorities </a:t>
            </a:r>
            <a:r>
              <a:rPr lang="en-US" sz="2400" dirty="0" smtClean="0"/>
              <a:t>as requested by </a:t>
            </a:r>
            <a:r>
              <a:rPr lang="en-US" sz="2400" dirty="0" smtClean="0"/>
              <a:t>ERCOT</a:t>
            </a:r>
          </a:p>
          <a:p>
            <a:pPr lvl="0"/>
            <a:endParaRPr lang="en-US" sz="2400" dirty="0" smtClean="0"/>
          </a:p>
          <a:p>
            <a:pPr lvl="0"/>
            <a:r>
              <a:rPr lang="en-US" sz="2400" dirty="0" smtClean="0"/>
              <a:t>Collaborate with ERCOT PMO to organize parking deck NPRRs which will be included in “Nodal 2.0” and beyond</a:t>
            </a:r>
          </a:p>
          <a:p>
            <a:pPr>
              <a:buClr>
                <a:schemeClr val="tx1"/>
              </a:buClr>
            </a:pPr>
            <a:endParaRPr lang="en-US" sz="2400" b="1" dirty="0"/>
          </a:p>
          <a:p>
            <a:pPr>
              <a:buClr>
                <a:schemeClr val="tx1"/>
              </a:buClr>
            </a:pPr>
            <a:endParaRPr lang="en-US" sz="2400" b="1" dirty="0"/>
          </a:p>
          <a:p>
            <a:pPr>
              <a:buClr>
                <a:schemeClr val="tx1"/>
              </a:buClr>
            </a:pPr>
            <a:endParaRPr lang="en-US" sz="2400" b="1" dirty="0"/>
          </a:p>
          <a:p>
            <a:pPr>
              <a:buClr>
                <a:schemeClr val="tx1"/>
              </a:buClr>
            </a:pPr>
            <a:endParaRPr lang="en-US" sz="2400" b="1" dirty="0"/>
          </a:p>
          <a:p>
            <a:pPr>
              <a:buClr>
                <a:schemeClr val="tx1"/>
              </a:buClr>
            </a:pPr>
            <a:endParaRPr lang="en-US" sz="2400" b="1" dirty="0"/>
          </a:p>
          <a:p>
            <a:pPr>
              <a:buClr>
                <a:schemeClr val="tx1"/>
              </a:buClr>
            </a:pPr>
            <a:endParaRPr lang="en-US" sz="2400" b="1"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Rot="1" noChangeArrowheads="1"/>
          </p:cNvSpPr>
          <p:nvPr>
            <p:ph type="title" idx="4294967295"/>
          </p:nvPr>
        </p:nvSpPr>
        <p:spPr>
          <a:xfrm>
            <a:off x="304800" y="0"/>
            <a:ext cx="8229600" cy="792163"/>
          </a:xfrm>
        </p:spPr>
        <p:txBody>
          <a:bodyPr/>
          <a:lstStyle/>
          <a:p>
            <a:pPr eaLnBrk="1" hangingPunct="1"/>
            <a:r>
              <a:rPr lang="en-US" smtClean="0"/>
              <a:t>Items for a Vote</a:t>
            </a:r>
          </a:p>
        </p:txBody>
      </p:sp>
      <p:sp>
        <p:nvSpPr>
          <p:cNvPr id="5123" name="Rectangle 3"/>
          <p:cNvSpPr>
            <a:spLocks noGrp="1" noChangeArrowheads="1"/>
          </p:cNvSpPr>
          <p:nvPr>
            <p:ph type="body" idx="4294967295"/>
          </p:nvPr>
        </p:nvSpPr>
        <p:spPr>
          <a:xfrm>
            <a:off x="228600" y="838200"/>
            <a:ext cx="8153400" cy="5638800"/>
          </a:xfrm>
        </p:spPr>
        <p:txBody>
          <a:bodyPr/>
          <a:lstStyle/>
          <a:p>
            <a:pPr>
              <a:lnSpc>
                <a:spcPct val="90000"/>
              </a:lnSpc>
            </a:pPr>
            <a:r>
              <a:rPr lang="en-US" sz="1800" u="sng" dirty="0" smtClean="0"/>
              <a:t>Unanimous</a:t>
            </a:r>
            <a:r>
              <a:rPr lang="en-US" u="sng" dirty="0" smtClean="0"/>
              <a:t> Recommendations with No Impacts</a:t>
            </a:r>
          </a:p>
          <a:p>
            <a:pPr lvl="1">
              <a:lnSpc>
                <a:spcPct val="90000"/>
              </a:lnSpc>
            </a:pPr>
            <a:r>
              <a:rPr lang="en-US" sz="1800" b="1" i="1" dirty="0" smtClean="0">
                <a:solidFill>
                  <a:schemeClr val="tx1"/>
                </a:solidFill>
                <a:latin typeface="+mn-lt"/>
              </a:rPr>
              <a:t>NPRR358, Clarification of Responsible Entity for Binding Obligations</a:t>
            </a:r>
          </a:p>
          <a:p>
            <a:pPr lvl="1">
              <a:lnSpc>
                <a:spcPct val="90000"/>
              </a:lnSpc>
            </a:pPr>
            <a:r>
              <a:rPr lang="en-US" sz="1800" b="1" i="1" dirty="0" smtClean="0"/>
              <a:t>NPRR374, Modification of SCR Process and Urgency Requirements</a:t>
            </a:r>
          </a:p>
          <a:p>
            <a:pPr lvl="1">
              <a:lnSpc>
                <a:spcPct val="90000"/>
              </a:lnSpc>
            </a:pPr>
            <a:r>
              <a:rPr lang="en-US" sz="1800" b="1" i="1" dirty="0" smtClean="0"/>
              <a:t>NPRR375, Extend the Reporting Horizon for CDR Inputs</a:t>
            </a:r>
          </a:p>
          <a:p>
            <a:pPr lvl="1">
              <a:lnSpc>
                <a:spcPct val="90000"/>
              </a:lnSpc>
            </a:pPr>
            <a:r>
              <a:rPr lang="en-US" sz="1800" b="1" i="1" dirty="0" smtClean="0"/>
              <a:t>NPRR380, Minor Changes to Default Uplift Invoice</a:t>
            </a:r>
          </a:p>
          <a:p>
            <a:pPr lvl="1">
              <a:lnSpc>
                <a:spcPct val="90000"/>
              </a:lnSpc>
            </a:pPr>
            <a:r>
              <a:rPr lang="en-US" sz="1800" b="1" i="1" dirty="0" smtClean="0"/>
              <a:t>NPRR384, Revisions to Support SCR766 , Load Zone and Hub LMPs Distributed by ICCP (formerly “Load Zone Price Distributed by ICCP”)</a:t>
            </a:r>
            <a:r>
              <a:rPr lang="en-US" sz="1800" dirty="0" smtClean="0"/>
              <a:t/>
            </a:r>
            <a:br>
              <a:rPr lang="en-US" sz="1800" dirty="0" smtClean="0"/>
            </a:br>
            <a:endParaRPr lang="en-US" sz="1600" dirty="0" smtClean="0"/>
          </a:p>
          <a:p>
            <a:pPr>
              <a:lnSpc>
                <a:spcPct val="90000"/>
              </a:lnSpc>
            </a:pPr>
            <a:r>
              <a:rPr lang="en-US" u="sng" dirty="0" smtClean="0"/>
              <a:t>Unanimous Recommendations with Impacts</a:t>
            </a:r>
          </a:p>
          <a:p>
            <a:pPr lvl="1">
              <a:lnSpc>
                <a:spcPct val="90000"/>
              </a:lnSpc>
            </a:pPr>
            <a:r>
              <a:rPr lang="en-US" sz="1800" b="1" i="1" dirty="0" smtClean="0"/>
              <a:t>NPRR360, Summary Report of HDL and LDL</a:t>
            </a:r>
          </a:p>
          <a:p>
            <a:pPr lvl="1">
              <a:lnSpc>
                <a:spcPct val="90000"/>
              </a:lnSpc>
            </a:pPr>
            <a:r>
              <a:rPr lang="en-US" sz="1800" b="1" i="1" dirty="0" smtClean="0"/>
              <a:t>NPRR382, Verbal RUC Committed or </a:t>
            </a:r>
            <a:r>
              <a:rPr lang="en-US" sz="1800" b="1" i="1" dirty="0" err="1" smtClean="0"/>
              <a:t>Decommitted</a:t>
            </a:r>
            <a:r>
              <a:rPr lang="en-US" sz="1800" b="1" i="1" dirty="0" smtClean="0"/>
              <a:t> Resources Report</a:t>
            </a:r>
          </a:p>
          <a:p>
            <a:pPr lvl="1">
              <a:lnSpc>
                <a:spcPct val="90000"/>
              </a:lnSpc>
              <a:buFontTx/>
              <a:buNone/>
            </a:pPr>
            <a:endParaRPr lang="en-US" sz="1800" i="1" u="sng" dirty="0" smtClean="0"/>
          </a:p>
          <a:p>
            <a:pPr>
              <a:lnSpc>
                <a:spcPct val="90000"/>
              </a:lnSpc>
              <a:buFontTx/>
              <a:buNone/>
            </a:pPr>
            <a:endParaRPr lang="en-US" sz="1600" i="1" dirty="0" smtClean="0">
              <a:solidFill>
                <a:srgbClr val="0070C0"/>
              </a:solidFill>
            </a:endParaRPr>
          </a:p>
          <a:p>
            <a:pPr>
              <a:lnSpc>
                <a:spcPct val="90000"/>
              </a:lnSpc>
              <a:buFontTx/>
              <a:buNone/>
            </a:pPr>
            <a:r>
              <a:rPr lang="en-US" sz="1600" b="0" i="1" dirty="0" smtClean="0">
                <a:solidFill>
                  <a:srgbClr val="0070C0"/>
                </a:solidFill>
              </a:rPr>
              <a:t>	</a:t>
            </a:r>
            <a:endParaRPr lang="en-US" sz="1600" b="0" dirty="0" smtClean="0"/>
          </a:p>
          <a:p>
            <a:pPr>
              <a:lnSpc>
                <a:spcPct val="90000"/>
              </a:lnSpc>
              <a:buFontTx/>
              <a:buNone/>
            </a:pPr>
            <a:endParaRPr lang="en-US" sz="1600" b="0" i="1" dirty="0" smtClean="0"/>
          </a:p>
          <a:p>
            <a:pPr>
              <a:lnSpc>
                <a:spcPct val="90000"/>
              </a:lnSpc>
              <a:buFontTx/>
              <a:buNone/>
            </a:pPr>
            <a:r>
              <a:rPr lang="en-US" sz="1600" b="0" i="1" dirty="0" smtClean="0">
                <a:solidFill>
                  <a:srgbClr val="40949A"/>
                </a:solidFill>
              </a:rPr>
              <a:t>	</a:t>
            </a:r>
          </a:p>
          <a:p>
            <a:pPr>
              <a:lnSpc>
                <a:spcPct val="90000"/>
              </a:lnSpc>
              <a:buFontTx/>
              <a:buNone/>
            </a:pPr>
            <a:r>
              <a:rPr lang="en-US" sz="1600" b="0" i="1" dirty="0" smtClean="0">
                <a:solidFill>
                  <a:srgbClr val="FF0000"/>
                </a:solidFill>
              </a:rPr>
              <a:t>	</a:t>
            </a:r>
            <a:endParaRPr lang="en-US" b="0" dirty="0" smtClean="0"/>
          </a:p>
          <a:p>
            <a:pPr>
              <a:lnSpc>
                <a:spcPct val="90000"/>
              </a:lnSpc>
              <a:buFontTx/>
              <a:buNone/>
            </a:pPr>
            <a:endParaRPr lang="en-US" sz="1600" b="0" i="1" dirty="0" smtClean="0"/>
          </a:p>
          <a:p>
            <a:pPr>
              <a:lnSpc>
                <a:spcPct val="90000"/>
              </a:lnSpc>
              <a:buFontTx/>
              <a:buNone/>
            </a:pPr>
            <a:endParaRPr lang="en-US" sz="1600" b="0" dirty="0" smtClean="0"/>
          </a:p>
        </p:txBody>
      </p:sp>
      <p:sp>
        <p:nvSpPr>
          <p:cNvPr id="5124" name="Slide Number Placeholder 4"/>
          <p:cNvSpPr txBox="1">
            <a:spLocks noGrp="1"/>
          </p:cNvSpPr>
          <p:nvPr/>
        </p:nvSpPr>
        <p:spPr bwMode="auto">
          <a:xfrm>
            <a:off x="6553200" y="6248400"/>
            <a:ext cx="2133600" cy="476250"/>
          </a:xfrm>
          <a:prstGeom prst="rect">
            <a:avLst/>
          </a:prstGeom>
          <a:noFill/>
          <a:ln w="9525">
            <a:noFill/>
            <a:miter lim="800000"/>
            <a:headEnd/>
            <a:tailEnd/>
          </a:ln>
        </p:spPr>
        <p:txBody>
          <a:bodyPr anchor="b"/>
          <a:lstStyle/>
          <a:p>
            <a:pPr algn="r"/>
            <a:endParaRPr lang="en-US" sz="1200"/>
          </a:p>
        </p:txBody>
      </p:sp>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Rot="1" noChangeArrowheads="1"/>
          </p:cNvSpPr>
          <p:nvPr>
            <p:ph type="title" idx="4294967295"/>
          </p:nvPr>
        </p:nvSpPr>
        <p:spPr>
          <a:xfrm>
            <a:off x="304800" y="0"/>
            <a:ext cx="8229600" cy="792163"/>
          </a:xfrm>
        </p:spPr>
        <p:txBody>
          <a:bodyPr/>
          <a:lstStyle/>
          <a:p>
            <a:pPr eaLnBrk="1" hangingPunct="1"/>
            <a:r>
              <a:rPr lang="en-US" smtClean="0"/>
              <a:t>Items for a Vote</a:t>
            </a:r>
          </a:p>
        </p:txBody>
      </p:sp>
      <p:sp>
        <p:nvSpPr>
          <p:cNvPr id="6147" name="Rectangle 3"/>
          <p:cNvSpPr>
            <a:spLocks noGrp="1" noChangeArrowheads="1"/>
          </p:cNvSpPr>
          <p:nvPr>
            <p:ph type="body" idx="4294967295"/>
          </p:nvPr>
        </p:nvSpPr>
        <p:spPr>
          <a:xfrm>
            <a:off x="304800" y="762000"/>
            <a:ext cx="8153400" cy="5638800"/>
          </a:xfrm>
        </p:spPr>
        <p:txBody>
          <a:bodyPr/>
          <a:lstStyle/>
          <a:p>
            <a:pPr>
              <a:lnSpc>
                <a:spcPct val="90000"/>
              </a:lnSpc>
            </a:pPr>
            <a:r>
              <a:rPr lang="en-US" sz="1600" u="sng" dirty="0" smtClean="0"/>
              <a:t>Non-unanimous Recommendations</a:t>
            </a:r>
          </a:p>
          <a:p>
            <a:pPr lvl="1"/>
            <a:r>
              <a:rPr lang="en-US" sz="1600" b="1" i="1" dirty="0" smtClean="0">
                <a:solidFill>
                  <a:schemeClr val="tx1"/>
                </a:solidFill>
                <a:latin typeface="+mn-lt"/>
              </a:rPr>
              <a:t>NPRR321, Allow Change to Energy Offer Curve MW Amounts in the Adjustment Period (formerly “Allow Change to Energy Offer Curve MW Amounts in the Adjustment Period for Qualifying Facilities”)</a:t>
            </a:r>
          </a:p>
          <a:p>
            <a:pPr lvl="1"/>
            <a:r>
              <a:rPr lang="en-US" sz="1600" b="1" i="1" dirty="0" smtClean="0">
                <a:solidFill>
                  <a:schemeClr val="tx1"/>
                </a:solidFill>
                <a:latin typeface="+mn-lt"/>
              </a:rPr>
              <a:t>NPRR347, Single Daily Settlement (Formerly “Counter-Party Invoice and Single Daily Settlement Invoice”) - </a:t>
            </a:r>
            <a:r>
              <a:rPr lang="en-US" sz="1600" b="1" i="1" dirty="0" smtClean="0">
                <a:solidFill>
                  <a:srgbClr val="FF0000"/>
                </a:solidFill>
                <a:latin typeface="+mn-lt"/>
              </a:rPr>
              <a:t>URGENT</a:t>
            </a:r>
            <a:endParaRPr lang="en-US" sz="1600" b="1" i="1" dirty="0" smtClean="0">
              <a:solidFill>
                <a:schemeClr val="tx1"/>
              </a:solidFill>
              <a:latin typeface="+mn-lt"/>
            </a:endParaRPr>
          </a:p>
          <a:p>
            <a:pPr lvl="1"/>
            <a:r>
              <a:rPr lang="en-US" sz="1600" b="1" i="1" dirty="0" smtClean="0">
                <a:solidFill>
                  <a:schemeClr val="tx1"/>
                </a:solidFill>
                <a:latin typeface="+mn-lt"/>
              </a:rPr>
              <a:t>NPRR348, Generation Resource Start-Up and Shut-Down Process</a:t>
            </a:r>
          </a:p>
          <a:p>
            <a:pPr lvl="1"/>
            <a:r>
              <a:rPr lang="en-US" sz="1600" b="1" i="1" dirty="0" smtClean="0">
                <a:solidFill>
                  <a:schemeClr val="tx1"/>
                </a:solidFill>
                <a:latin typeface="+mn-lt"/>
              </a:rPr>
              <a:t>NPRR354, Revisions to Non-Spin Performance Criteria Language and Provision for ICCP Telemetry of Non-Spin Deployment</a:t>
            </a:r>
          </a:p>
          <a:p>
            <a:pPr lvl="1"/>
            <a:r>
              <a:rPr lang="en-US" sz="1600" b="1" i="1" dirty="0" smtClean="0">
                <a:solidFill>
                  <a:schemeClr val="tx1"/>
                </a:solidFill>
                <a:latin typeface="+mn-lt"/>
              </a:rPr>
              <a:t>NPRR357, Revisions to Collateral Requirements Concerning CRR Auctions (formerly “Multi-Month CRR Auction and Revisions to Collateral Requirements”) – </a:t>
            </a:r>
            <a:r>
              <a:rPr lang="en-US" sz="1600" b="1" i="1" dirty="0" smtClean="0">
                <a:solidFill>
                  <a:srgbClr val="FF0000"/>
                </a:solidFill>
                <a:latin typeface="+mn-lt"/>
              </a:rPr>
              <a:t>URGENT</a:t>
            </a:r>
          </a:p>
          <a:p>
            <a:pPr lvl="1"/>
            <a:r>
              <a:rPr lang="en-US" sz="1600" b="1" i="1" dirty="0" smtClean="0"/>
              <a:t>NPRR369, Black Start Service Requirement Revisions – </a:t>
            </a:r>
            <a:r>
              <a:rPr lang="en-US" sz="1600" b="1" i="1" dirty="0" smtClean="0">
                <a:solidFill>
                  <a:srgbClr val="FF0000"/>
                </a:solidFill>
              </a:rPr>
              <a:t>URGENT</a:t>
            </a:r>
          </a:p>
          <a:p>
            <a:pPr lvl="1"/>
            <a:r>
              <a:rPr lang="en-US" sz="1600" b="1" i="1" dirty="0" smtClean="0"/>
              <a:t>NPRR379, EILS Dispatch Sequence and Performance Criteria </a:t>
            </a:r>
            <a:r>
              <a:rPr lang="en-US" sz="1600" b="1" i="1" dirty="0" smtClean="0"/>
              <a:t>Upgrades</a:t>
            </a:r>
          </a:p>
          <a:p>
            <a:pPr lvl="1"/>
            <a:r>
              <a:rPr lang="en-US" sz="1600" b="1" i="1" dirty="0" smtClean="0"/>
              <a:t>NPRR383, Unconfirmed Trades </a:t>
            </a:r>
            <a:r>
              <a:rPr lang="en-US" sz="1600" b="1" i="1" dirty="0" smtClean="0"/>
              <a:t>Reports</a:t>
            </a:r>
            <a:endParaRPr lang="en-US" sz="1600" b="1" i="1" dirty="0" smtClean="0"/>
          </a:p>
          <a:p>
            <a:pPr lvl="1"/>
            <a:r>
              <a:rPr lang="en-US" sz="1600" b="1" i="1" dirty="0" smtClean="0"/>
              <a:t>NPRR388, Clarification of Quick Start Generation Resource Performance Criteria – </a:t>
            </a:r>
            <a:r>
              <a:rPr lang="en-US" sz="1600" b="1" i="1" dirty="0" smtClean="0">
                <a:solidFill>
                  <a:srgbClr val="FF0000"/>
                </a:solidFill>
              </a:rPr>
              <a:t>URGENT</a:t>
            </a:r>
          </a:p>
          <a:p>
            <a:pPr lvl="1"/>
            <a:r>
              <a:rPr lang="en-US" sz="1600" b="1" i="1" dirty="0" smtClean="0"/>
              <a:t>NPRR390, Clarification of the Applicability of the Use of the Refund Option</a:t>
            </a:r>
          </a:p>
          <a:p>
            <a:pPr lvl="1"/>
            <a:r>
              <a:rPr lang="en-US" sz="1600" b="1" i="1" dirty="0" smtClean="0"/>
              <a:t>NPRR392, Credit Review During CRR Auction - </a:t>
            </a:r>
            <a:r>
              <a:rPr lang="en-US" sz="1600" b="1" i="1" dirty="0" smtClean="0">
                <a:solidFill>
                  <a:srgbClr val="FF0000"/>
                </a:solidFill>
              </a:rPr>
              <a:t>URGENT</a:t>
            </a:r>
            <a:endParaRPr lang="en-US" sz="1600" i="1" dirty="0" smtClean="0">
              <a:solidFill>
                <a:srgbClr val="FF0000"/>
              </a:solidFill>
            </a:endParaRPr>
          </a:p>
          <a:p>
            <a:pPr>
              <a:lnSpc>
                <a:spcPct val="90000"/>
              </a:lnSpc>
              <a:buFontTx/>
              <a:buNone/>
            </a:pPr>
            <a:r>
              <a:rPr lang="en-US" sz="1800" i="1" dirty="0" smtClean="0"/>
              <a:t> </a:t>
            </a:r>
            <a:endParaRPr lang="en-US" sz="1800" u="sng" dirty="0" smtClean="0"/>
          </a:p>
          <a:p>
            <a:pPr>
              <a:buFontTx/>
              <a:buNone/>
            </a:pPr>
            <a:r>
              <a:rPr lang="en-US" sz="1800" i="1" dirty="0" smtClean="0"/>
              <a:t/>
            </a:r>
            <a:br>
              <a:rPr lang="en-US" sz="1800" i="1" dirty="0" smtClean="0"/>
            </a:br>
            <a:r>
              <a:rPr lang="en-US" sz="1800" b="0" i="1" dirty="0" smtClean="0"/>
              <a:t>	</a:t>
            </a:r>
            <a:endParaRPr lang="en-US" sz="1800" b="0" dirty="0" smtClean="0">
              <a:solidFill>
                <a:srgbClr val="FF0000"/>
              </a:solidFill>
            </a:endParaRPr>
          </a:p>
          <a:p>
            <a:pPr>
              <a:lnSpc>
                <a:spcPct val="90000"/>
              </a:lnSpc>
              <a:buFontTx/>
              <a:buNone/>
            </a:pPr>
            <a:r>
              <a:rPr lang="en-US" sz="1600" b="0" dirty="0" smtClean="0"/>
              <a:t>	</a:t>
            </a:r>
          </a:p>
          <a:p>
            <a:pPr>
              <a:lnSpc>
                <a:spcPct val="90000"/>
              </a:lnSpc>
              <a:buFontTx/>
              <a:buNone/>
            </a:pPr>
            <a:endParaRPr lang="en-US" sz="1600" b="0" i="1" dirty="0" smtClean="0"/>
          </a:p>
          <a:p>
            <a:pPr>
              <a:lnSpc>
                <a:spcPct val="90000"/>
              </a:lnSpc>
              <a:buFontTx/>
              <a:buNone/>
            </a:pPr>
            <a:endParaRPr lang="en-US" sz="1600" b="0" dirty="0" smtClean="0"/>
          </a:p>
        </p:txBody>
      </p:sp>
      <p:sp>
        <p:nvSpPr>
          <p:cNvPr id="6148" name="Slide Number Placeholder 4"/>
          <p:cNvSpPr txBox="1">
            <a:spLocks noGrp="1"/>
          </p:cNvSpPr>
          <p:nvPr/>
        </p:nvSpPr>
        <p:spPr bwMode="auto">
          <a:xfrm>
            <a:off x="6553200" y="6248400"/>
            <a:ext cx="2133600" cy="476250"/>
          </a:xfrm>
          <a:prstGeom prst="rect">
            <a:avLst/>
          </a:prstGeom>
          <a:noFill/>
          <a:ln w="9525">
            <a:noFill/>
            <a:miter lim="800000"/>
            <a:headEnd/>
            <a:tailEnd/>
          </a:ln>
        </p:spPr>
        <p:txBody>
          <a:bodyPr anchor="b"/>
          <a:lstStyle/>
          <a:p>
            <a:pPr algn="r"/>
            <a:endParaRPr lang="en-US" sz="1200"/>
          </a:p>
        </p:txBody>
      </p:sp>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Rot="1" noChangeArrowheads="1"/>
          </p:cNvSpPr>
          <p:nvPr>
            <p:ph type="title" idx="4294967295"/>
          </p:nvPr>
        </p:nvSpPr>
        <p:spPr>
          <a:xfrm>
            <a:off x="304800" y="0"/>
            <a:ext cx="8229600" cy="792163"/>
          </a:xfrm>
        </p:spPr>
        <p:txBody>
          <a:bodyPr/>
          <a:lstStyle/>
          <a:p>
            <a:pPr eaLnBrk="1" hangingPunct="1"/>
            <a:r>
              <a:rPr lang="en-US" smtClean="0"/>
              <a:t>Items for Notice</a:t>
            </a:r>
          </a:p>
        </p:txBody>
      </p:sp>
      <p:sp>
        <p:nvSpPr>
          <p:cNvPr id="7171" name="Rectangle 3"/>
          <p:cNvSpPr>
            <a:spLocks noGrp="1" noChangeArrowheads="1"/>
          </p:cNvSpPr>
          <p:nvPr>
            <p:ph type="body" idx="4294967295"/>
          </p:nvPr>
        </p:nvSpPr>
        <p:spPr>
          <a:xfrm>
            <a:off x="304800" y="914400"/>
            <a:ext cx="8153400" cy="5638800"/>
          </a:xfrm>
        </p:spPr>
        <p:txBody>
          <a:bodyPr/>
          <a:lstStyle/>
          <a:p>
            <a:pPr>
              <a:lnSpc>
                <a:spcPct val="90000"/>
              </a:lnSpc>
            </a:pPr>
            <a:r>
              <a:rPr lang="en-US" sz="1800" u="sng" dirty="0" smtClean="0"/>
              <a:t>Rejected NPRRs</a:t>
            </a:r>
          </a:p>
          <a:p>
            <a:pPr lvl="1">
              <a:lnSpc>
                <a:spcPct val="90000"/>
              </a:lnSpc>
            </a:pPr>
            <a:r>
              <a:rPr lang="en-US" sz="1800" b="1" i="1" dirty="0" smtClean="0">
                <a:solidFill>
                  <a:schemeClr val="tx1"/>
                </a:solidFill>
                <a:latin typeface="+mn-lt"/>
              </a:rPr>
              <a:t>NPRR300, Municipal Owned Utility Addition to Determination of Total Potential Exposure for a Counter-Party</a:t>
            </a:r>
          </a:p>
          <a:p>
            <a:pPr lvl="1">
              <a:lnSpc>
                <a:spcPct val="90000"/>
              </a:lnSpc>
            </a:pPr>
            <a:r>
              <a:rPr lang="en-US" sz="1800" b="1" i="1" dirty="0" smtClean="0">
                <a:solidFill>
                  <a:schemeClr val="tx1"/>
                </a:solidFill>
                <a:latin typeface="+mn-lt"/>
              </a:rPr>
              <a:t>NPRR386, Reduce the Frequency of Unregistered Distributed Generation Reports</a:t>
            </a:r>
            <a:r>
              <a:rPr lang="en-US" sz="1800" b="1" i="1" dirty="0" smtClean="0"/>
              <a:t> </a:t>
            </a:r>
          </a:p>
          <a:p>
            <a:pPr lvl="1">
              <a:lnSpc>
                <a:spcPct val="90000"/>
              </a:lnSpc>
              <a:buFontTx/>
              <a:buNone/>
            </a:pPr>
            <a:endParaRPr lang="en-US" sz="1800" b="1" i="1" dirty="0" smtClean="0"/>
          </a:p>
          <a:p>
            <a:pPr>
              <a:lnSpc>
                <a:spcPct val="90000"/>
              </a:lnSpc>
            </a:pPr>
            <a:r>
              <a:rPr lang="en-US" sz="1800" u="sng" dirty="0" smtClean="0"/>
              <a:t>Withdrawn NPRRs</a:t>
            </a:r>
          </a:p>
          <a:p>
            <a:pPr lvl="1">
              <a:lnSpc>
                <a:spcPct val="90000"/>
              </a:lnSpc>
            </a:pPr>
            <a:r>
              <a:rPr lang="en-US" sz="1800" b="1" i="1" dirty="0" smtClean="0">
                <a:solidFill>
                  <a:schemeClr val="tx1"/>
                </a:solidFill>
                <a:latin typeface="+mn-lt"/>
              </a:rPr>
              <a:t>NPRR345, EILS Availability Calculation Post-Depletion</a:t>
            </a:r>
            <a:endParaRPr lang="en-US" sz="1800" u="sng" dirty="0" smtClean="0"/>
          </a:p>
          <a:p>
            <a:pPr>
              <a:buFontTx/>
              <a:buNone/>
            </a:pPr>
            <a:r>
              <a:rPr lang="en-US" sz="1800" i="1" dirty="0" smtClean="0"/>
              <a:t/>
            </a:r>
            <a:br>
              <a:rPr lang="en-US" sz="1800" i="1" dirty="0" smtClean="0"/>
            </a:br>
            <a:r>
              <a:rPr lang="en-US" sz="1800" b="0" i="1" dirty="0" smtClean="0"/>
              <a:t>	</a:t>
            </a:r>
            <a:endParaRPr lang="en-US" sz="1800" b="0" dirty="0" smtClean="0">
              <a:solidFill>
                <a:srgbClr val="FF0000"/>
              </a:solidFill>
            </a:endParaRPr>
          </a:p>
          <a:p>
            <a:pPr>
              <a:lnSpc>
                <a:spcPct val="90000"/>
              </a:lnSpc>
              <a:buFontTx/>
              <a:buNone/>
            </a:pPr>
            <a:r>
              <a:rPr lang="en-US" sz="1600" b="0" dirty="0" smtClean="0"/>
              <a:t>	</a:t>
            </a:r>
          </a:p>
          <a:p>
            <a:pPr>
              <a:lnSpc>
                <a:spcPct val="90000"/>
              </a:lnSpc>
              <a:buFontTx/>
              <a:buNone/>
            </a:pPr>
            <a:endParaRPr lang="en-US" sz="1600" b="0" i="1" dirty="0" smtClean="0"/>
          </a:p>
          <a:p>
            <a:pPr>
              <a:lnSpc>
                <a:spcPct val="90000"/>
              </a:lnSpc>
              <a:buFontTx/>
              <a:buNone/>
            </a:pPr>
            <a:endParaRPr lang="en-US" sz="1600" b="0" dirty="0" smtClean="0"/>
          </a:p>
        </p:txBody>
      </p:sp>
      <p:sp>
        <p:nvSpPr>
          <p:cNvPr id="7172" name="Slide Number Placeholder 4"/>
          <p:cNvSpPr txBox="1">
            <a:spLocks noGrp="1"/>
          </p:cNvSpPr>
          <p:nvPr/>
        </p:nvSpPr>
        <p:spPr bwMode="auto">
          <a:xfrm>
            <a:off x="6553200" y="6248400"/>
            <a:ext cx="2133600" cy="476250"/>
          </a:xfrm>
          <a:prstGeom prst="rect">
            <a:avLst/>
          </a:prstGeom>
          <a:noFill/>
          <a:ln w="9525">
            <a:noFill/>
            <a:miter lim="800000"/>
            <a:headEnd/>
            <a:tailEnd/>
          </a:ln>
        </p:spPr>
        <p:txBody>
          <a:bodyPr anchor="b"/>
          <a:lstStyle/>
          <a:p>
            <a:pPr algn="r"/>
            <a:endParaRPr lang="en-US" sz="1200"/>
          </a:p>
        </p:txBody>
      </p:sp>
    </p:spTree>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p:txBody>
          <a:bodyPr/>
          <a:lstStyle/>
          <a:p>
            <a:endParaRPr lang="en-US" smtClean="0"/>
          </a:p>
        </p:txBody>
      </p:sp>
      <p:sp>
        <p:nvSpPr>
          <p:cNvPr id="8195" name="Content Placeholder 2"/>
          <p:cNvSpPr>
            <a:spLocks noGrp="1"/>
          </p:cNvSpPr>
          <p:nvPr>
            <p:ph idx="1"/>
          </p:nvPr>
        </p:nvSpPr>
        <p:spPr/>
        <p:txBody>
          <a:bodyPr/>
          <a:lstStyle/>
          <a:p>
            <a:endParaRPr lang="en-US" u="sng" smtClean="0"/>
          </a:p>
          <a:p>
            <a:endParaRPr lang="en-US" u="sng" smtClean="0"/>
          </a:p>
          <a:p>
            <a:endParaRPr lang="en-US" u="sng" smtClean="0"/>
          </a:p>
          <a:p>
            <a:pPr algn="ctr">
              <a:buFontTx/>
              <a:buNone/>
            </a:pPr>
            <a:r>
              <a:rPr lang="en-US" sz="3200" u="sng" smtClean="0"/>
              <a:t>NPRRs Recommended for Approval</a:t>
            </a:r>
            <a:endParaRPr lang="en-US" sz="3200" smtClean="0"/>
          </a:p>
          <a:p>
            <a:endParaRPr lang="en-US" smtClean="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Rot="1" noChangeArrowheads="1"/>
          </p:cNvSpPr>
          <p:nvPr>
            <p:ph type="title" idx="4294967295"/>
          </p:nvPr>
        </p:nvSpPr>
        <p:spPr>
          <a:xfrm>
            <a:off x="381000" y="0"/>
            <a:ext cx="8763000" cy="685800"/>
          </a:xfrm>
        </p:spPr>
        <p:txBody>
          <a:bodyPr/>
          <a:lstStyle/>
          <a:p>
            <a:pPr marL="342900" indent="-342900"/>
            <a:r>
              <a:rPr lang="en-US" sz="1400" b="1" i="1" dirty="0" smtClean="0">
                <a:solidFill>
                  <a:schemeClr val="tx1"/>
                </a:solidFill>
                <a:latin typeface="+mj-lt"/>
                <a:ea typeface="+mj-ea"/>
                <a:cs typeface="+mj-cs"/>
              </a:rPr>
              <a:t>NPRR321, Allow Change to Energy Offer Curve MW Amounts in the Adjustment Period (formerly “Allow Change to Energy Offer Curve MW Amounts in the Adjustment Period for Qualifying Facilities”)</a:t>
            </a:r>
            <a:endParaRPr lang="en-US" sz="1400" dirty="0" smtClean="0">
              <a:solidFill>
                <a:srgbClr val="3C8C93"/>
              </a:solidFill>
            </a:endParaRPr>
          </a:p>
        </p:txBody>
      </p:sp>
      <p:graphicFrame>
        <p:nvGraphicFramePr>
          <p:cNvPr id="72727" name="Group 23"/>
          <p:cNvGraphicFramePr>
            <a:graphicFrameLocks noGrp="1"/>
          </p:cNvGraphicFramePr>
          <p:nvPr>
            <p:ph idx="4294967295"/>
          </p:nvPr>
        </p:nvGraphicFramePr>
        <p:xfrm>
          <a:off x="228600" y="990600"/>
          <a:ext cx="8534400" cy="4469600"/>
        </p:xfrm>
        <a:graphic>
          <a:graphicData uri="http://schemas.openxmlformats.org/drawingml/2006/table">
            <a:tbl>
              <a:tblPr/>
              <a:tblGrid>
                <a:gridCol w="2334664"/>
                <a:gridCol w="6199736"/>
              </a:tblGrid>
              <a:tr h="8382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charset="0"/>
                        </a:rPr>
                        <a:t>Purpose</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dirty="0" smtClean="0">
                          <a:ln>
                            <a:noFill/>
                          </a:ln>
                          <a:solidFill>
                            <a:schemeClr val="tx1"/>
                          </a:solidFill>
                          <a:effectLst/>
                          <a:latin typeface="Arial" charset="0"/>
                        </a:rPr>
                        <a:t>(Calpine)</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lang="en-US" sz="1400" kern="1200" dirty="0" smtClean="0">
                          <a:solidFill>
                            <a:schemeClr val="tx1"/>
                          </a:solidFill>
                          <a:latin typeface="+mn-lt"/>
                          <a:ea typeface="+mn-ea"/>
                          <a:cs typeface="+mn-cs"/>
                        </a:rPr>
                        <a:t>This NPRR would provide the ability for Resources to change the amounts of power in their Energy Offer Curves in the Adjustment Period.</a:t>
                      </a:r>
                      <a:endParaRPr kumimoji="0" lang="en-US" sz="1400" b="0" i="0" u="none" strike="noStrike" cap="none" normalizeH="0" baseline="0" dirty="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82296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charset="0"/>
                        </a:rPr>
                        <a:t>PRS Vote</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lang="en-US" sz="1400" kern="1200" dirty="0" smtClean="0">
                          <a:solidFill>
                            <a:schemeClr val="tx1"/>
                          </a:solidFill>
                          <a:latin typeface="+mn-lt"/>
                          <a:ea typeface="+mn-ea"/>
                          <a:cs typeface="+mn-cs"/>
                        </a:rPr>
                        <a:t>On 4/21/11, PRS voted to recommend approval of NPRR321 as submitted.  There were three abstentions from the Independent Retail Electric Provider (IREP), Investor Owned Utility (IOU) and Municipal Market Segments. </a:t>
                      </a:r>
                      <a:r>
                        <a:rPr lang="en-US" sz="1400" kern="1200" baseline="0" dirty="0" smtClean="0">
                          <a:solidFill>
                            <a:schemeClr val="tx1"/>
                          </a:solidFill>
                          <a:latin typeface="+mn-lt"/>
                          <a:ea typeface="+mn-ea"/>
                          <a:cs typeface="+mn-cs"/>
                        </a:rPr>
                        <a:t> </a:t>
                      </a:r>
                      <a:r>
                        <a:rPr lang="en-US" sz="1400" kern="1200" dirty="0" smtClean="0">
                          <a:solidFill>
                            <a:schemeClr val="tx1"/>
                          </a:solidFill>
                          <a:latin typeface="+mn-lt"/>
                          <a:ea typeface="+mn-ea"/>
                          <a:cs typeface="+mn-cs"/>
                        </a:rPr>
                        <a:t>On </a:t>
                      </a:r>
                      <a:r>
                        <a:rPr lang="en-US" sz="1400" kern="1200" dirty="0" smtClean="0">
                          <a:solidFill>
                            <a:schemeClr val="tx1"/>
                          </a:solidFill>
                          <a:latin typeface="+mn-lt"/>
                          <a:ea typeface="+mn-ea"/>
                          <a:cs typeface="+mn-cs"/>
                        </a:rPr>
                        <a:t>6/23/11, PRS voted to endorse the 4/21/11 PRS Report as amended by the 5/17/11 Luminant Energy Company LLC comments and as revised by PRS and for NPRR321 to return to PRS for consideration of the Impact Analysis.  There was one abstention from the Municipal Market Segment.  On 7/21/11, PRS voted to endorse and forward the 6/23/11 PRS Report as amended by the 7/20/11 ERCOT comments, the revised Impact Analysis and revised Cost Benefit Analysis for NPRR321 to TAC with a recommended priority of High and rank of 13.2.  There was one abstention from the Municipal Market Segment.</a:t>
                      </a:r>
                      <a:endParaRPr kumimoji="0" lang="en-US" sz="1400" b="0" i="0" u="none" strike="noStrike" cap="none" normalizeH="0" baseline="0" dirty="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0052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charset="0"/>
                        </a:rPr>
                        <a:t>Effective Date/Priority</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lang="en-US" sz="1400" kern="1200" dirty="0" smtClean="0">
                          <a:solidFill>
                            <a:schemeClr val="tx1"/>
                          </a:solidFill>
                          <a:latin typeface="+mn-lt"/>
                          <a:ea typeface="+mn-ea"/>
                          <a:cs typeface="+mn-cs"/>
                        </a:rPr>
                        <a:t>Upon System Implementation – Priority High; Rank 13.2</a:t>
                      </a:r>
                      <a:endParaRPr kumimoji="0" lang="en-US" sz="1400" b="0" i="0" u="none" strike="noStrike" cap="none" normalizeH="0" baseline="0" dirty="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7912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charset="0"/>
                        </a:rPr>
                        <a:t>ERCOT Impact</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lang="en-US" sz="1400" kern="1200" dirty="0" smtClean="0">
                          <a:solidFill>
                            <a:schemeClr val="tx1"/>
                          </a:solidFill>
                          <a:latin typeface="+mn-lt"/>
                          <a:ea typeface="+mn-ea"/>
                          <a:cs typeface="+mn-cs"/>
                        </a:rPr>
                        <a:t>$55k - $60k; </a:t>
                      </a:r>
                      <a:r>
                        <a:rPr lang="en-US" sz="1400" kern="1200" dirty="0" smtClean="0">
                          <a:solidFill>
                            <a:schemeClr val="tx1"/>
                          </a:solidFill>
                          <a:latin typeface="+mn-lt"/>
                          <a:ea typeface="+mn-ea"/>
                          <a:cs typeface="+mn-cs"/>
                        </a:rPr>
                        <a:t>impacts </a:t>
                      </a:r>
                      <a:r>
                        <a:rPr lang="en-US" sz="1400" kern="1200" dirty="0" smtClean="0">
                          <a:solidFill>
                            <a:schemeClr val="tx1"/>
                          </a:solidFill>
                          <a:latin typeface="+mn-lt"/>
                          <a:ea typeface="+mn-ea"/>
                          <a:cs typeface="+mn-cs"/>
                        </a:rPr>
                        <a:t>to Current Day Reports (CDR), Market Information System (MIS), and Market Management System (MMS); </a:t>
                      </a:r>
                      <a:endParaRPr kumimoji="0" lang="en-US" sz="1400" b="0" i="0" u="none" strike="noStrike" cap="none" normalizeH="0" baseline="0" dirty="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Rot="1" noChangeArrowheads="1"/>
          </p:cNvSpPr>
          <p:nvPr>
            <p:ph type="title" idx="4294967295"/>
          </p:nvPr>
        </p:nvSpPr>
        <p:spPr>
          <a:xfrm>
            <a:off x="381000" y="0"/>
            <a:ext cx="8763000" cy="685800"/>
          </a:xfrm>
        </p:spPr>
        <p:txBody>
          <a:bodyPr/>
          <a:lstStyle/>
          <a:p>
            <a:pPr marL="342900" indent="-342900"/>
            <a:r>
              <a:rPr lang="en-US" b="1" i="1" dirty="0" smtClean="0">
                <a:solidFill>
                  <a:schemeClr val="tx1"/>
                </a:solidFill>
                <a:latin typeface="+mj-lt"/>
                <a:ea typeface="+mj-ea"/>
                <a:cs typeface="+mj-cs"/>
              </a:rPr>
              <a:t>NPRR347, Single Daily Settlement (Formerly “Counter-Party Invoice and Single Daily Settlement Invoice”) - </a:t>
            </a:r>
            <a:r>
              <a:rPr lang="en-US" b="1" i="1" dirty="0" smtClean="0">
                <a:solidFill>
                  <a:srgbClr val="FF0000"/>
                </a:solidFill>
                <a:latin typeface="+mj-lt"/>
                <a:ea typeface="+mj-ea"/>
                <a:cs typeface="+mj-cs"/>
              </a:rPr>
              <a:t>URGENT</a:t>
            </a:r>
            <a:endParaRPr lang="en-US" dirty="0" smtClean="0">
              <a:solidFill>
                <a:srgbClr val="FF0000"/>
              </a:solidFill>
            </a:endParaRPr>
          </a:p>
        </p:txBody>
      </p:sp>
      <p:graphicFrame>
        <p:nvGraphicFramePr>
          <p:cNvPr id="72727" name="Group 23"/>
          <p:cNvGraphicFramePr>
            <a:graphicFrameLocks noGrp="1"/>
          </p:cNvGraphicFramePr>
          <p:nvPr>
            <p:ph idx="4294967295"/>
          </p:nvPr>
        </p:nvGraphicFramePr>
        <p:xfrm>
          <a:off x="228600" y="990600"/>
          <a:ext cx="8534400" cy="5368760"/>
        </p:xfrm>
        <a:graphic>
          <a:graphicData uri="http://schemas.openxmlformats.org/drawingml/2006/table">
            <a:tbl>
              <a:tblPr/>
              <a:tblGrid>
                <a:gridCol w="2334664"/>
                <a:gridCol w="6199736"/>
              </a:tblGrid>
              <a:tr h="155448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charset="0"/>
                        </a:rPr>
                        <a:t>Purpose</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dirty="0" smtClean="0">
                          <a:ln>
                            <a:noFill/>
                          </a:ln>
                          <a:solidFill>
                            <a:schemeClr val="tx1"/>
                          </a:solidFill>
                          <a:effectLst/>
                          <a:latin typeface="Arial" charset="0"/>
                        </a:rPr>
                        <a:t>(ERCOT)</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defRPr/>
                      </a:pPr>
                      <a:r>
                        <a:rPr lang="en-US" sz="1400" kern="1200" dirty="0" smtClean="0">
                          <a:solidFill>
                            <a:schemeClr val="tx1"/>
                          </a:solidFill>
                          <a:latin typeface="+mn-lt"/>
                          <a:ea typeface="+mn-ea"/>
                          <a:cs typeface="+mn-cs"/>
                        </a:rPr>
                        <a:t>This NPRR combines the Day-Ahead Market (DAM) and the Real-Time Market (RTM) Invoices into a single daily Settlement Invoice for these activities for each Qualified Scheduling Entity QSE and Congestion Revenue Right (CRR) Account Holder;  requires: (a) adaptation of  the language for partial payments and late fees; (b) adaptation of the language for the Default Uplift Invoice; (c) changes to related credit formulas; and (d) automation of the minimum collateral calculation given an increase in the frequency of the calculation; and proposes reducing the average daily transaction extrapolated multiplier from 40 days to 35 days based on the median reduction in exposure of approximately five days</a:t>
                      </a:r>
                      <a:r>
                        <a:rPr lang="en-US" sz="1400" kern="1200" dirty="0" smtClean="0">
                          <a:solidFill>
                            <a:schemeClr val="tx1"/>
                          </a:solidFill>
                          <a:latin typeface="+mn-lt"/>
                          <a:ea typeface="+mn-ea"/>
                          <a:cs typeface="+mn-cs"/>
                        </a:rPr>
                        <a:t>.</a:t>
                      </a:r>
                      <a:endParaRPr lang="en-US" sz="1400" kern="1200" dirty="0" smtClean="0">
                        <a:solidFill>
                          <a:schemeClr val="tx1"/>
                        </a:solidFill>
                        <a:latin typeface="+mn-lt"/>
                        <a:ea typeface="+mn-ea"/>
                        <a:cs typeface="+mn-cs"/>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82296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charset="0"/>
                        </a:rPr>
                        <a:t>PRS Vote</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lang="en-US" sz="1400" kern="1200" dirty="0" smtClean="0">
                          <a:solidFill>
                            <a:schemeClr val="tx1"/>
                          </a:solidFill>
                          <a:latin typeface="+mn-lt"/>
                          <a:ea typeface="+mn-ea"/>
                          <a:cs typeface="+mn-cs"/>
                        </a:rPr>
                        <a:t>On 4/21/11, PRS unanimously voted to recommend approval of NPRR347 as amended by the 4/18/11 SEWG comments and as revised by PRS. </a:t>
                      </a:r>
                      <a:r>
                        <a:rPr lang="en-US" sz="1400" kern="1200" dirty="0" smtClean="0">
                          <a:solidFill>
                            <a:schemeClr val="tx1"/>
                          </a:solidFill>
                          <a:latin typeface="+mn-lt"/>
                          <a:ea typeface="+mn-ea"/>
                          <a:cs typeface="+mn-cs"/>
                        </a:rPr>
                        <a:t>On </a:t>
                      </a:r>
                      <a:r>
                        <a:rPr lang="en-US" sz="1400" kern="1200" dirty="0" smtClean="0">
                          <a:solidFill>
                            <a:schemeClr val="tx1"/>
                          </a:solidFill>
                          <a:latin typeface="+mn-lt"/>
                          <a:ea typeface="+mn-ea"/>
                          <a:cs typeface="+mn-cs"/>
                        </a:rPr>
                        <a:t>7/21/11, PRS voted to grant NPRR347 Urgent status; endorse and forward the 4/21/11 PRS Report as amended by the 7/13/11 ERCOT comments and the Impact Analysis for NPRR347 to TAC with a recommended priority of Critical.  There were two abstentions from the Independent Power Marketer (IPM) and Consumer Market Segments.</a:t>
                      </a:r>
                      <a:endParaRPr kumimoji="0" lang="en-US" sz="1400" b="0" i="0" u="none" strike="noStrike" cap="none" normalizeH="0" baseline="0" dirty="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0052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charset="0"/>
                        </a:rPr>
                        <a:t>Effective Date/Priority</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lang="en-US" sz="1400" kern="1200" dirty="0" smtClean="0">
                          <a:solidFill>
                            <a:schemeClr val="tx1"/>
                          </a:solidFill>
                          <a:latin typeface="+mn-lt"/>
                          <a:ea typeface="+mn-ea"/>
                          <a:cs typeface="+mn-cs"/>
                        </a:rPr>
                        <a:t>Upon System Implementation – Priority Critical; Rank pending</a:t>
                      </a:r>
                      <a:endParaRPr kumimoji="0" lang="en-US" sz="1400" b="0" i="0" u="none" strike="noStrike" cap="none" normalizeH="0" baseline="0" dirty="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7912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charset="0"/>
                        </a:rPr>
                        <a:t>ERCOT Impact</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lang="en-US" sz="1400" kern="1200" dirty="0" smtClean="0">
                          <a:solidFill>
                            <a:schemeClr val="tx1"/>
                          </a:solidFill>
                          <a:latin typeface="+mn-lt"/>
                          <a:ea typeface="+mn-ea"/>
                          <a:cs typeface="+mn-cs"/>
                        </a:rPr>
                        <a:t>$160k - $180k; </a:t>
                      </a:r>
                      <a:r>
                        <a:rPr lang="en-US" sz="1400" kern="1200" dirty="0" smtClean="0">
                          <a:solidFill>
                            <a:schemeClr val="tx1"/>
                          </a:solidFill>
                          <a:latin typeface="+mn-lt"/>
                          <a:ea typeface="+mn-ea"/>
                          <a:cs typeface="+mn-cs"/>
                        </a:rPr>
                        <a:t>impacts </a:t>
                      </a:r>
                      <a:r>
                        <a:rPr lang="en-US" sz="1400" kern="1200" dirty="0" smtClean="0">
                          <a:solidFill>
                            <a:schemeClr val="tx1"/>
                          </a:solidFill>
                          <a:latin typeface="+mn-lt"/>
                          <a:ea typeface="+mn-ea"/>
                          <a:cs typeface="+mn-cs"/>
                        </a:rPr>
                        <a:t>to Market Participant Registration (REG), Settlements and Billing (S&amp;B), Credit management (CMM), MIS, Enterprise Information System (EIS), Enterprise Integration (EI), Dispute Analysis Tools (DIS), and Financial Transfer Tools (FT); impacts to Settlements business processes; </a:t>
                      </a:r>
                      <a:endParaRPr kumimoji="0" lang="en-US" sz="1400" b="0" i="0" u="none" strike="noStrike" cap="none" normalizeH="0" baseline="0" dirty="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Rot="1" noChangeArrowheads="1"/>
          </p:cNvSpPr>
          <p:nvPr>
            <p:ph type="title" idx="4294967295"/>
          </p:nvPr>
        </p:nvSpPr>
        <p:spPr>
          <a:xfrm>
            <a:off x="381000" y="0"/>
            <a:ext cx="8763000" cy="685800"/>
          </a:xfrm>
        </p:spPr>
        <p:txBody>
          <a:bodyPr/>
          <a:lstStyle/>
          <a:p>
            <a:pPr marL="342900" indent="-342900"/>
            <a:r>
              <a:rPr lang="en-US" b="1" i="1" dirty="0" smtClean="0">
                <a:solidFill>
                  <a:schemeClr val="tx1"/>
                </a:solidFill>
                <a:latin typeface="+mj-lt"/>
                <a:ea typeface="+mj-ea"/>
                <a:cs typeface="+mj-cs"/>
              </a:rPr>
              <a:t>NPRR348, Generation Resource Start-Up and Shut-Down Process</a:t>
            </a:r>
            <a:endParaRPr lang="en-US" dirty="0" smtClean="0">
              <a:solidFill>
                <a:srgbClr val="3C8C93"/>
              </a:solidFill>
            </a:endParaRPr>
          </a:p>
        </p:txBody>
      </p:sp>
      <p:graphicFrame>
        <p:nvGraphicFramePr>
          <p:cNvPr id="72727" name="Group 23"/>
          <p:cNvGraphicFramePr>
            <a:graphicFrameLocks noGrp="1"/>
          </p:cNvGraphicFramePr>
          <p:nvPr>
            <p:ph idx="4294967295"/>
          </p:nvPr>
        </p:nvGraphicFramePr>
        <p:xfrm>
          <a:off x="228600" y="990600"/>
          <a:ext cx="8534400" cy="4881080"/>
        </p:xfrm>
        <a:graphic>
          <a:graphicData uri="http://schemas.openxmlformats.org/drawingml/2006/table">
            <a:tbl>
              <a:tblPr/>
              <a:tblGrid>
                <a:gridCol w="2334664"/>
                <a:gridCol w="6199736"/>
              </a:tblGrid>
              <a:tr h="13716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charset="0"/>
                        </a:rPr>
                        <a:t>Purpose</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dirty="0" smtClean="0">
                          <a:ln>
                            <a:noFill/>
                          </a:ln>
                          <a:solidFill>
                            <a:schemeClr val="tx1"/>
                          </a:solidFill>
                          <a:effectLst/>
                          <a:latin typeface="Arial" charset="0"/>
                        </a:rPr>
                        <a:t>(ERCOT)</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lang="en-US" sz="1600" kern="1200" dirty="0" smtClean="0">
                          <a:solidFill>
                            <a:schemeClr val="tx1"/>
                          </a:solidFill>
                          <a:latin typeface="+mn-lt"/>
                          <a:ea typeface="+mn-ea"/>
                          <a:cs typeface="+mn-cs"/>
                        </a:rPr>
                        <a:t>This NPRR removes Protocol language concerning the use of the “ONTEST” Resource Status during start-up and shut-down and adds language to address the start-up and shut-down processes.  This NPRR also adds a new “SHUTDOWN” Resource Status for use in telemetry only for shutdown operations.</a:t>
                      </a:r>
                      <a:endParaRPr kumimoji="0" lang="en-US" sz="1600" b="0" i="0" u="none" strike="noStrike" cap="none" normalizeH="0" baseline="0" dirty="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82296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charset="0"/>
                        </a:rPr>
                        <a:t>PRS Vote</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lang="en-US" sz="1600" kern="1200" dirty="0" smtClean="0">
                          <a:solidFill>
                            <a:schemeClr val="tx1"/>
                          </a:solidFill>
                          <a:latin typeface="+mn-lt"/>
                          <a:ea typeface="+mn-ea"/>
                          <a:cs typeface="+mn-cs"/>
                        </a:rPr>
                        <a:t>On </a:t>
                      </a:r>
                      <a:r>
                        <a:rPr lang="en-US" sz="1600" kern="1200" dirty="0" smtClean="0">
                          <a:solidFill>
                            <a:schemeClr val="tx1"/>
                          </a:solidFill>
                          <a:latin typeface="+mn-lt"/>
                          <a:ea typeface="+mn-ea"/>
                          <a:cs typeface="+mn-cs"/>
                        </a:rPr>
                        <a:t>5/19/11, PRS unanimously voted to recommend approval of NPRR348 as submitted.  On 6/23/11, PRS unanimously voted to endorse and forward the 5/19/11 PRS Report, Impact Analysis, and Cost Benefit Analysis for NPRR348 to TAC with a recommended priority of Critical and rank of 8.4.  On 7/7/11, TAC unanimously voted to remand NPRR348 to PRS.  On 7/21/11, PRS voted to recommend approval of NPRR348 as amended by the 7/20/11 </a:t>
                      </a:r>
                      <a:r>
                        <a:rPr lang="en-US" sz="1600" kern="1200" dirty="0" err="1" smtClean="0">
                          <a:solidFill>
                            <a:schemeClr val="tx1"/>
                          </a:solidFill>
                          <a:latin typeface="+mn-lt"/>
                          <a:ea typeface="+mn-ea"/>
                          <a:cs typeface="+mn-cs"/>
                        </a:rPr>
                        <a:t>Luminant</a:t>
                      </a:r>
                      <a:r>
                        <a:rPr lang="en-US" sz="1600" kern="1200" dirty="0" smtClean="0">
                          <a:solidFill>
                            <a:schemeClr val="tx1"/>
                          </a:solidFill>
                          <a:latin typeface="+mn-lt"/>
                          <a:ea typeface="+mn-ea"/>
                          <a:cs typeface="+mn-cs"/>
                        </a:rPr>
                        <a:t> Energy comments and as revised by PRS and to forward NPRR348 to TAC.  There was one abstention from the IOU Market Segment.</a:t>
                      </a:r>
                      <a:endParaRPr kumimoji="0" lang="en-US" sz="1600" b="0" i="0" u="none" strike="noStrike" cap="none" normalizeH="0" baseline="0" dirty="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0052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charset="0"/>
                        </a:rPr>
                        <a:t>Effective Date/Priority</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lang="en-US" sz="1600" kern="1200" dirty="0" smtClean="0">
                          <a:solidFill>
                            <a:schemeClr val="tx1"/>
                          </a:solidFill>
                          <a:latin typeface="+mn-lt"/>
                          <a:ea typeface="+mn-ea"/>
                          <a:cs typeface="+mn-cs"/>
                        </a:rPr>
                        <a:t>Upon System Implementation – Priority Critical; Rank 8.4</a:t>
                      </a:r>
                      <a:endParaRPr kumimoji="0" lang="en-US" sz="1600" b="0" i="0" u="none" strike="noStrike" cap="none" normalizeH="0" baseline="0" dirty="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7912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charset="0"/>
                        </a:rPr>
                        <a:t>ERCOT Impact</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lang="en-US" sz="1600" kern="1200" dirty="0" smtClean="0">
                          <a:solidFill>
                            <a:schemeClr val="tx1"/>
                          </a:solidFill>
                          <a:latin typeface="+mn-lt"/>
                          <a:ea typeface="+mn-ea"/>
                          <a:cs typeface="+mn-cs"/>
                        </a:rPr>
                        <a:t>$80k - $85k; </a:t>
                      </a:r>
                      <a:r>
                        <a:rPr lang="en-US" sz="1600" kern="1200" dirty="0" smtClean="0">
                          <a:solidFill>
                            <a:schemeClr val="tx1"/>
                          </a:solidFill>
                          <a:latin typeface="+mn-lt"/>
                          <a:ea typeface="+mn-ea"/>
                          <a:cs typeface="+mn-cs"/>
                        </a:rPr>
                        <a:t>impacts </a:t>
                      </a:r>
                      <a:r>
                        <a:rPr lang="en-US" sz="1600" kern="1200" dirty="0" smtClean="0">
                          <a:solidFill>
                            <a:schemeClr val="tx1"/>
                          </a:solidFill>
                          <a:latin typeface="+mn-lt"/>
                          <a:ea typeface="+mn-ea"/>
                          <a:cs typeface="+mn-cs"/>
                        </a:rPr>
                        <a:t>to MMS, S&amp;B, and Energy Management System (EMS); </a:t>
                      </a:r>
                      <a:endParaRPr kumimoji="0" lang="en-US" sz="1600" b="0" i="0" u="none" strike="noStrike" cap="none" normalizeH="0" baseline="0" dirty="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transition/>
  <p:timing>
    <p:tnLst>
      <p:par>
        <p:cTn id="1" dur="indefinite" restart="never" nodeType="tmRoot"/>
      </p:par>
    </p:tnLst>
  </p:timing>
</p:sld>
</file>

<file path=ppt/theme/theme1.xml><?xml version="1.0" encoding="utf-8"?>
<a:theme xmlns:a="http://schemas.openxmlformats.org/drawingml/2006/main" name="Custom Design">
  <a:themeElements>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Custom Design">
      <a:majorFont>
        <a:latin typeface="Arial Black"/>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Custom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Custom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Custom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Custom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Custom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Custom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Custom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Custom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Custom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Custom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Custom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8634</TotalTime>
  <Words>3169</Words>
  <Application>Microsoft Office PowerPoint</Application>
  <PresentationFormat>On-screen Show (4:3)</PresentationFormat>
  <Paragraphs>271</Paragraphs>
  <Slides>25</Slides>
  <Notes>23</Notes>
  <HiddenSlides>0</HiddenSlides>
  <MMClips>0</MMClips>
  <ScaleCrop>false</ScaleCrop>
  <HeadingPairs>
    <vt:vector size="4" baseType="variant">
      <vt:variant>
        <vt:lpstr>Theme</vt:lpstr>
      </vt:variant>
      <vt:variant>
        <vt:i4>1</vt:i4>
      </vt:variant>
      <vt:variant>
        <vt:lpstr>Slide Titles</vt:lpstr>
      </vt:variant>
      <vt:variant>
        <vt:i4>25</vt:i4>
      </vt:variant>
    </vt:vector>
  </HeadingPairs>
  <TitlesOfParts>
    <vt:vector size="26" baseType="lpstr">
      <vt:lpstr>Custom Design</vt:lpstr>
      <vt:lpstr>Protocol Revision Subcommittee</vt:lpstr>
      <vt:lpstr>Slide 2</vt:lpstr>
      <vt:lpstr>Items for a Vote</vt:lpstr>
      <vt:lpstr>Items for a Vote</vt:lpstr>
      <vt:lpstr>Items for Notice</vt:lpstr>
      <vt:lpstr>Slide 6</vt:lpstr>
      <vt:lpstr>NPRR321, Allow Change to Energy Offer Curve MW Amounts in the Adjustment Period (formerly “Allow Change to Energy Offer Curve MW Amounts in the Adjustment Period for Qualifying Facilities”)</vt:lpstr>
      <vt:lpstr>NPRR347, Single Daily Settlement (Formerly “Counter-Party Invoice and Single Daily Settlement Invoice”) - URGENT</vt:lpstr>
      <vt:lpstr>NPRR348, Generation Resource Start-Up and Shut-Down Process</vt:lpstr>
      <vt:lpstr>NPRR354, Revisions to Non-Spin Performance Criteria Language and Provision for ICCP Telemetry of Non-Spin Deployment</vt:lpstr>
      <vt:lpstr>NPRR357, Revisions to Collateral Requirements Concerning CRR Auctions (formerly “Multi-Month CRR Auction and Revisions to Collateral Requirements”) - URGENT</vt:lpstr>
      <vt:lpstr>NPRR358, Clarification of Responsible Entity for Binding Obligations</vt:lpstr>
      <vt:lpstr>NPRR360, Summary Report of HDL and LDL</vt:lpstr>
      <vt:lpstr>NPRR369, Black Start Service Requirement Revisions - URGENT</vt:lpstr>
      <vt:lpstr>NPRR374, Modification of SCR Process and Urgency Requirements</vt:lpstr>
      <vt:lpstr>NPRR375, Extend the Reporting Horizon for CDR Inputs</vt:lpstr>
      <vt:lpstr>NPRR379, EILS Dispatch Sequence and Performance Criteria Upgrades</vt:lpstr>
      <vt:lpstr>NPRR380, Minor Changes to Default Uplift Invoice</vt:lpstr>
      <vt:lpstr>NPRR382, Verbal RUC Committed or Decommitted Resources Report</vt:lpstr>
      <vt:lpstr>NPRR383, Unconfirmed Trades Reports</vt:lpstr>
      <vt:lpstr>NPRR384, Revisions to Support SCR766 , Load Zone and Hub LMPs Distributed by ICCP (formerly “Load Zone Price Distributed by ICCP”)</vt:lpstr>
      <vt:lpstr>NPRR388, Clarification of Quick Start Generation Resource Performance Criteria - URGENT</vt:lpstr>
      <vt:lpstr>NPRR390, Clarification of the Applicability of the Use of the Refund Option - URGENT</vt:lpstr>
      <vt:lpstr>NPRR392, Credit Review During CRR Auction - URGENT</vt:lpstr>
      <vt:lpstr>Slide 25</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Instructions</dc:title>
  <dc:creator/>
  <cp:lastModifiedBy>ERCOT 080211</cp:lastModifiedBy>
  <cp:revision>453</cp:revision>
  <dcterms:created xsi:type="dcterms:W3CDTF">2005-04-21T14:28:35Z</dcterms:created>
  <dcterms:modified xsi:type="dcterms:W3CDTF">2011-08-02T16:04:07Z</dcterms:modified>
</cp:coreProperties>
</file>