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E58AA-728B-45BD-B5C3-C8EA2C57B138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325BFE-EF11-46BB-8BF2-908BB0AD53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DB652-D55E-4368-A8A8-F710C1930C09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46023-398F-4485-B212-941C7CD7D0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FC09C-9D37-4D72-90B3-4A74917BC27F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06F24-F05E-430D-856D-352A230697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9226B-82DB-4096-9269-D3E93D289F03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4CF41-1166-4B76-A567-F4526EE83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B420-1B3D-4F7C-8717-52FA4F8334B5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8673B-6BAB-44CA-B9FF-B095509334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6CC8-2648-49A5-9479-0DB770734926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833D-23F5-41E0-B412-89F54A99F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E5DCF-F75B-42B7-B9BB-EE3DAA9C79A6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7AB7B-72FB-419F-9C60-73A06E4501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CD91B-0E5B-4402-B42D-095FD5724F38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AD4B-45EF-449C-8ED8-5D0A64EEF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9D8BF-D9E2-41A0-BD5E-C1ABD438BDA4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9215B-25EB-4E4B-A5DD-EE2AEC6BCC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722A3-8373-44C3-9793-DF263485E5AD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C869-CCB5-4E51-8F63-F553F71C6D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085BA-6A21-45E6-AC80-C392A15D9E86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5C3E-A7B7-4858-8BCE-A4833DCB47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E567E53-E0D3-4825-A922-3BD6F22B6B18}" type="datetimeFigureOut">
              <a:rPr lang="en-US"/>
              <a:pPr>
                <a:defRPr/>
              </a:pPr>
              <a:t>7/28/2011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604AE252-EB0A-463D-B962-3FAC988072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4" r:id="rId2"/>
    <p:sldLayoutId id="2147483732" r:id="rId3"/>
    <p:sldLayoutId id="2147483725" r:id="rId4"/>
    <p:sldLayoutId id="2147483726" r:id="rId5"/>
    <p:sldLayoutId id="2147483727" r:id="rId6"/>
    <p:sldLayoutId id="2147483728" r:id="rId7"/>
    <p:sldLayoutId id="2147483733" r:id="rId8"/>
    <p:sldLayoutId id="2147483734" r:id="rId9"/>
    <p:sldLayoutId id="2147483729" r:id="rId10"/>
    <p:sldLayoutId id="21474837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/>
          <a:lstStyle/>
          <a:p>
            <a:r>
              <a:rPr lang="en-US" sz="1800" dirty="0" smtClean="0"/>
              <a:t>WMS Motion </a:t>
            </a:r>
            <a:r>
              <a:rPr lang="en-CA" sz="1800" dirty="0" smtClean="0"/>
              <a:t>Regarding Holistic Solution to Congestion Irresolvable in SCED</a:t>
            </a:r>
            <a:r>
              <a:rPr lang="en-CA" sz="1800" dirty="0" smtClean="0"/>
              <a:t/>
            </a:r>
            <a:br>
              <a:rPr lang="en-CA" sz="1800" dirty="0" smtClean="0"/>
            </a:br>
            <a:endParaRPr lang="en-US" sz="18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48768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CA" sz="2100" b="1" dirty="0" smtClean="0"/>
              <a:t>When is a constraint identified as irresolvable?</a:t>
            </a:r>
            <a:endParaRPr lang="en-US" sz="2100" dirty="0" smtClean="0"/>
          </a:p>
          <a:p>
            <a:pPr lvl="1"/>
            <a:r>
              <a:rPr lang="en-US" sz="2100" dirty="0" smtClean="0"/>
              <a:t>A non-competitive constraint is deemed irresolvable if the constraint cannot be resolved through SCED dispatch for more than two consecutive hours for more than 4 consecutive days or more than 20 hours in a rolling thirty day period. Those hours will be priced at the current shadow price cap pursuant to Section 3.5., </a:t>
            </a:r>
            <a:r>
              <a:rPr lang="en-US" sz="2100" i="1" dirty="0" smtClean="0"/>
              <a:t>Current Values for the Transmission Shadow Price Caps in the ERCOT Business Practice Manual for Setting the Shadow Price Caps and Power Balance Penalties in SCED. </a:t>
            </a:r>
          </a:p>
          <a:p>
            <a:pPr lvl="1">
              <a:buFont typeface="Wingdings 2" pitchFamily="18" charset="2"/>
              <a:buNone/>
            </a:pPr>
            <a:endParaRPr lang="en-CA" sz="2300" dirty="0" smtClean="0"/>
          </a:p>
          <a:p>
            <a:pPr lvl="1"/>
            <a:endParaRPr lang="en-CA" sz="2300" dirty="0" smtClean="0"/>
          </a:p>
          <a:p>
            <a:pPr lvl="1"/>
            <a:endParaRPr lang="en-US" sz="2100" dirty="0" smtClean="0"/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457200"/>
          </a:xfrm>
        </p:spPr>
        <p:txBody>
          <a:bodyPr/>
          <a:lstStyle/>
          <a:p>
            <a:r>
              <a:rPr lang="en-US" sz="1600" dirty="0" smtClean="0"/>
              <a:t>WMS Motion </a:t>
            </a:r>
            <a:r>
              <a:rPr lang="en-CA" sz="1600" dirty="0" smtClean="0"/>
              <a:t>Regarding Holistic Solution to Congestion Irresolvable in SCED (cont.)</a:t>
            </a:r>
            <a:endParaRPr lang="en-US" sz="1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762000"/>
            <a:ext cx="7772400" cy="5486400"/>
          </a:xfrm>
        </p:spPr>
        <p:txBody>
          <a:bodyPr>
            <a:normAutofit fontScale="250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6400" b="1" dirty="0" smtClean="0"/>
              <a:t>	</a:t>
            </a:r>
            <a:r>
              <a:rPr lang="en-US" sz="7200" b="1" dirty="0" smtClean="0"/>
              <a:t>How </a:t>
            </a:r>
            <a:r>
              <a:rPr lang="en-US" sz="7200" b="1" dirty="0" smtClean="0"/>
              <a:t>does ERCOT determine the Irresolvable Shadow Price </a:t>
            </a:r>
            <a:r>
              <a:rPr lang="en-US" sz="7200" b="1" dirty="0" smtClean="0"/>
              <a:t>Cap?</a:t>
            </a:r>
            <a:endParaRPr lang="en-US" sz="7200" b="1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7200" dirty="0" smtClean="0"/>
              <a:t>Irresolvable Shadow Price Cap in a calendar year = Minimum of A or B until peaker net margin threshold exceeded then implement C</a:t>
            </a:r>
          </a:p>
          <a:p>
            <a:pPr marL="822960" lvl="2" fontAlgn="auto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7200" dirty="0" smtClean="0"/>
              <a:t>A = current value for the Transmission Shadow Price Cap in Section 3.5 of the ERCOT Business Practice Manual for Setting Shadow Price Caps and Power Balance Penalties in SCED</a:t>
            </a:r>
          </a:p>
          <a:p>
            <a:pPr marL="822960" lvl="2" fontAlgn="auto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7200" dirty="0" smtClean="0"/>
              <a:t>B= max of (Mitigated Offer Cap of lowest shift factor unit/shift factor of lowest unit used to resolve constraint) or $2000 per </a:t>
            </a:r>
            <a:r>
              <a:rPr lang="en-US" sz="7200" dirty="0" err="1" smtClean="0"/>
              <a:t>MWh</a:t>
            </a:r>
            <a:endParaRPr lang="en-US" sz="7200" dirty="0" smtClean="0"/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7200" i="1" dirty="0" smtClean="0"/>
              <a:t>C=</a:t>
            </a:r>
            <a:r>
              <a:rPr lang="en-US" sz="7200" dirty="0" smtClean="0"/>
              <a:t>If peaker net margin exceeds $95,000 per MW/year, then adjust Irresolvable Shadow Price Cap to currently effective LCAP pursuant to </a:t>
            </a:r>
            <a:r>
              <a:rPr lang="en-CA" sz="7200" dirty="0" smtClean="0"/>
              <a:t>PUC Subst. R. 25.505 for the remainder of the calendar year.  ERCOT shall reset shadow price cap to the Irresolvable Shadow Price Cap on January 1</a:t>
            </a:r>
            <a:r>
              <a:rPr lang="en-CA" sz="7200" baseline="30000" dirty="0" smtClean="0"/>
              <a:t>st</a:t>
            </a:r>
            <a:r>
              <a:rPr lang="en-CA" sz="7200" dirty="0" smtClean="0"/>
              <a:t> of the next calendar year.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CA" sz="7200" dirty="0" smtClean="0"/>
              <a:t>Determine </a:t>
            </a:r>
            <a:r>
              <a:rPr lang="en-CA" sz="7200" dirty="0" err="1" smtClean="0"/>
              <a:t>peaker</a:t>
            </a:r>
            <a:r>
              <a:rPr lang="en-CA" sz="7200" dirty="0" smtClean="0"/>
              <a:t> net margin based upon resource node </a:t>
            </a:r>
            <a:r>
              <a:rPr lang="en-CA" sz="7200" dirty="0" smtClean="0"/>
              <a:t>LMP of unit </a:t>
            </a:r>
            <a:r>
              <a:rPr lang="en-CA" sz="7200" dirty="0" smtClean="0"/>
              <a:t>with highest shift factor impact on the irresolvable constraint during congested intervals for the irresolvable constraint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7200" b="1" dirty="0" smtClean="0"/>
              <a:t>	When </a:t>
            </a:r>
            <a:r>
              <a:rPr lang="en-US" sz="7200" b="1" dirty="0" smtClean="0"/>
              <a:t>does ERCOT terminate the Irresolvable Shadow Price </a:t>
            </a:r>
            <a:r>
              <a:rPr lang="en-US" sz="7200" b="1" dirty="0" smtClean="0"/>
              <a:t>Cap </a:t>
            </a:r>
            <a:r>
              <a:rPr lang="en-US" sz="7200" b="1" dirty="0" smtClean="0"/>
              <a:t>for </a:t>
            </a:r>
            <a:r>
              <a:rPr lang="en-US" sz="7200" b="1" dirty="0" smtClean="0"/>
              <a:t>the constraint</a:t>
            </a:r>
            <a:r>
              <a:rPr lang="en-US" sz="7200" b="1" dirty="0" smtClean="0"/>
              <a:t>?</a:t>
            </a:r>
            <a:endParaRPr lang="en-US" sz="7200" dirty="0" smtClean="0"/>
          </a:p>
          <a:p>
            <a:pPr marL="548958" lvl="1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7000" dirty="0" smtClean="0"/>
              <a:t>ERCOT </a:t>
            </a:r>
            <a:r>
              <a:rPr lang="en-US" sz="7000" dirty="0" smtClean="0"/>
              <a:t>terminates the Irresolvable Shadow Price Cap when ERCOT determines the constraint is resolvable and ERCOT must provide 30 day notice to the market before implementation.  </a:t>
            </a:r>
            <a:r>
              <a:rPr lang="en-US" sz="7000" dirty="0" smtClean="0"/>
              <a:t>The Irresolvable Shadow Price cap would increase to the current transmission shadow price cap pursuant to the Business Practice Manual.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CA" sz="64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6400" b="1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6400" b="1" dirty="0" smtClean="0"/>
              <a:t> </a:t>
            </a:r>
            <a:endParaRPr lang="en-US" sz="64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745</TotalTime>
  <Words>113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Perpetua</vt:lpstr>
      <vt:lpstr>Arial</vt:lpstr>
      <vt:lpstr>Franklin Gothic Book</vt:lpstr>
      <vt:lpstr>Wingdings 2</vt:lpstr>
      <vt:lpstr>Calibri</vt:lpstr>
      <vt:lpstr>Equity</vt:lpstr>
      <vt:lpstr>WMS Motion Regarding Holistic Solution to Congestion Irresolvable in SCED </vt:lpstr>
      <vt:lpstr>WMS Motion Regarding Holistic Solution to Congestion Irresolvable in SCED (cont.)</vt:lpstr>
    </vt:vector>
  </TitlesOfParts>
  <Company>Direct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Irresolvable by SCED Task Force Meeting - May 18, 2011</dc:title>
  <dc:creator>rcomstoc</dc:creator>
  <cp:lastModifiedBy>rcomstoc</cp:lastModifiedBy>
  <cp:revision>80</cp:revision>
  <dcterms:created xsi:type="dcterms:W3CDTF">2011-05-17T12:31:52Z</dcterms:created>
  <dcterms:modified xsi:type="dcterms:W3CDTF">2011-07-28T17:26:02Z</dcterms:modified>
</cp:coreProperties>
</file>