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3" r:id="rId2"/>
    <p:sldId id="270" r:id="rId3"/>
    <p:sldId id="265" r:id="rId4"/>
    <p:sldId id="264" r:id="rId5"/>
    <p:sldId id="266" r:id="rId6"/>
    <p:sldId id="267" r:id="rId7"/>
    <p:sldId id="268" r:id="rId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8" autoAdjust="0"/>
  </p:normalViewPr>
  <p:slideViewPr>
    <p:cSldViewPr>
      <p:cViewPr>
        <p:scale>
          <a:sx n="100" d="100"/>
          <a:sy n="100" d="100"/>
        </p:scale>
        <p:origin x="-210"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F2AAD332-7757-4A57-9787-3CA3EF62DEC7}" type="datetimeFigureOut">
              <a:rPr lang="en-US" smtClean="0"/>
              <a:pPr/>
              <a:t>3/8/2011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3465756-B4A2-4008-BBE4-4531ACB21F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2B9B7E8-B365-457E-BDA2-ECAE5DFD0FFA}" type="datetime1">
              <a:rPr lang="en-US" smtClean="0"/>
              <a:pPr>
                <a:defRPr/>
              </a:pPr>
              <a:t>3/8/2011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92D019-762A-4FD1-80D7-C86F29493FA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4D11AF-4CB9-43B4-93F4-54224DFC6D84}" type="datetime1">
              <a:rPr lang="en-US" smtClean="0"/>
              <a:pPr>
                <a:defRPr/>
              </a:pPr>
              <a:t>3/8/2011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6FFE9E-6B1B-438B-A92A-F52B68CFB8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51180E-18A6-4063-BA32-3562D46C77B4}" type="datetime1">
              <a:rPr lang="en-US" smtClean="0"/>
              <a:pPr>
                <a:defRPr/>
              </a:pPr>
              <a:t>3/8/2011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3418E4-EB13-431B-B6AC-A93B867A20D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F8830E-4CB0-458A-8E9F-71B57AF383B4}" type="datetime1">
              <a:rPr lang="en-US" smtClean="0"/>
              <a:pPr>
                <a:defRPr/>
              </a:pPr>
              <a:t>3/8/2011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E9A254-CB4F-4E74-B516-42C5F052BAC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8E4723-A335-4195-8E89-DA0FEE78B29E}" type="datetime1">
              <a:rPr lang="en-US" smtClean="0"/>
              <a:pPr>
                <a:defRPr/>
              </a:pPr>
              <a:t>3/8/2011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86F344-E491-4BC6-9BD0-DC0312AC04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1C6875F-41D7-4830-861C-04D6FE77F20E}" type="datetime1">
              <a:rPr lang="en-US" smtClean="0"/>
              <a:pPr>
                <a:defRPr/>
              </a:pPr>
              <a:t>3/8/2011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101688-6515-46C1-99D9-19EBF6F4AD6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A78FC76-5792-4D00-BF35-1D82104AD9A2}" type="datetime1">
              <a:rPr lang="en-US" smtClean="0"/>
              <a:pPr>
                <a:defRPr/>
              </a:pPr>
              <a:t>3/8/2011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3BEC9A-10D4-45E5-BC09-6382B8AC25D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F13FD19-96F9-407B-B7B4-85B74AB837C5}" type="datetime1">
              <a:rPr lang="en-US" smtClean="0"/>
              <a:pPr>
                <a:defRPr/>
              </a:pPr>
              <a:t>3/8/2011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F7A9832-36F7-48DE-967C-C0887D8BC59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223E91-6063-4958-8422-801D046E0016}" type="datetime1">
              <a:rPr lang="en-US" smtClean="0"/>
              <a:pPr>
                <a:defRPr/>
              </a:pPr>
              <a:t>3/8/2011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06F8403-D10C-443A-9EE8-566B28A871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8485EA-B43A-40CD-93F5-84E061BE9DC1}" type="datetime1">
              <a:rPr lang="en-US" smtClean="0"/>
              <a:pPr>
                <a:defRPr/>
              </a:pPr>
              <a:t>3/8/2011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AC5939-3B3B-4BBD-9110-8592E010E63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C0C888-5737-418C-A6CC-43B4CDE9BEA5}" type="datetime1">
              <a:rPr lang="en-US" smtClean="0"/>
              <a:pPr>
                <a:defRPr/>
              </a:pPr>
              <a:t>3/8/2011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E0621D-556F-493A-B3E3-164EC69C35E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E7DDC25-D770-4F6E-8518-A5FF3A7D9DA5}" type="datetime1">
              <a:rPr lang="en-US" smtClean="0"/>
              <a:pPr>
                <a:defRPr/>
              </a:pPr>
              <a:t>3/8/2011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577B847-7CA8-4F7F-968B-8829D7FB0C0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229600" cy="1143000"/>
          </a:xfrm>
        </p:spPr>
        <p:txBody>
          <a:bodyPr rtlCol="0">
            <a:normAutofit/>
          </a:bodyPr>
          <a:lstStyle/>
          <a:p>
            <a:pPr eaLnBrk="1" fontAlgn="auto" hangingPunct="1">
              <a:spcAft>
                <a:spcPts val="0"/>
              </a:spcAft>
              <a:defRPr/>
            </a:pPr>
            <a:r>
              <a:rPr lang="en-US" sz="3200" dirty="0" smtClean="0"/>
              <a:t>Operations/Planning Case Consistency</a:t>
            </a:r>
            <a:br>
              <a:rPr lang="en-US" sz="3200" dirty="0" smtClean="0"/>
            </a:br>
            <a:r>
              <a:rPr lang="en-US" sz="3200" dirty="0" smtClean="0"/>
              <a:t>2011 Base Case Cycle</a:t>
            </a:r>
            <a:endParaRPr lang="en-US" sz="3200" dirty="0"/>
          </a:p>
        </p:txBody>
      </p:sp>
      <p:sp>
        <p:nvSpPr>
          <p:cNvPr id="6" name="TextBox 5"/>
          <p:cNvSpPr txBox="1"/>
          <p:nvPr/>
        </p:nvSpPr>
        <p:spPr>
          <a:xfrm>
            <a:off x="5638800" y="5867400"/>
            <a:ext cx="3124200" cy="646331"/>
          </a:xfrm>
          <a:prstGeom prst="rect">
            <a:avLst/>
          </a:prstGeom>
          <a:noFill/>
        </p:spPr>
        <p:txBody>
          <a:bodyPr wrap="square" rtlCol="0">
            <a:spAutoFit/>
          </a:bodyPr>
          <a:lstStyle/>
          <a:p>
            <a:r>
              <a:rPr lang="en-US" dirty="0" smtClean="0"/>
              <a:t>PLWG presentation to ROS</a:t>
            </a:r>
          </a:p>
          <a:p>
            <a:r>
              <a:rPr lang="en-US" dirty="0" smtClean="0"/>
              <a:t>March 10, 2011</a:t>
            </a:r>
            <a:endParaRPr lang="en-US" dirty="0"/>
          </a:p>
        </p:txBody>
      </p:sp>
      <p:sp>
        <p:nvSpPr>
          <p:cNvPr id="7" name="Slide Number Placeholder 6"/>
          <p:cNvSpPr>
            <a:spLocks noGrp="1"/>
          </p:cNvSpPr>
          <p:nvPr>
            <p:ph type="sldNum" sz="quarter" idx="12"/>
          </p:nvPr>
        </p:nvSpPr>
        <p:spPr/>
        <p:txBody>
          <a:bodyPr/>
          <a:lstStyle/>
          <a:p>
            <a:pPr>
              <a:defRPr/>
            </a:pPr>
            <a:fld id="{E2E9A254-CB4F-4E74-B516-42C5F052BAC4}"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2011 SSWG Case Consistency Requirements</a:t>
            </a:r>
            <a:endParaRPr lang="en-US" sz="3200" dirty="0"/>
          </a:p>
        </p:txBody>
      </p:sp>
      <p:sp>
        <p:nvSpPr>
          <p:cNvPr id="5" name="Content Placeholder 2"/>
          <p:cNvSpPr txBox="1">
            <a:spLocks/>
          </p:cNvSpPr>
          <p:nvPr/>
        </p:nvSpPr>
        <p:spPr>
          <a:xfrm>
            <a:off x="304800" y="3276600"/>
            <a:ext cx="8534400" cy="2895600"/>
          </a:xfrm>
          <a:prstGeom prst="rect">
            <a:avLst/>
          </a:prstGeom>
        </p:spPr>
        <p:txBody>
          <a:bodyPr>
            <a:normAutofit fontScale="77500" lnSpcReduction="20000"/>
          </a:bodyPr>
          <a:lstStyle/>
          <a:p>
            <a:pPr marL="342900" indent="-342900" fontAlgn="auto">
              <a:spcBef>
                <a:spcPct val="20000"/>
              </a:spcBef>
              <a:spcAft>
                <a:spcPts val="0"/>
              </a:spcAft>
              <a:buFont typeface="+mj-lt"/>
              <a:buAutoNum type="arabicPeriod"/>
              <a:defRPr/>
            </a:pPr>
            <a:r>
              <a:rPr lang="en-US" sz="2100" dirty="0" smtClean="0">
                <a:latin typeface="+mn-lt"/>
              </a:rPr>
              <a:t>Develop Planning/Operations Case consistency metrics that meet, as closely as achievable, Nodal Protocol 3.10.2 and similarly, the TAC approved “Principles of Consistency” for use in the 2011 cycle of case building.</a:t>
            </a:r>
          </a:p>
          <a:p>
            <a:pPr marL="342900" indent="-342900" fontAlgn="auto">
              <a:spcBef>
                <a:spcPct val="20000"/>
              </a:spcBef>
              <a:spcAft>
                <a:spcPts val="0"/>
              </a:spcAft>
              <a:defRPr/>
            </a:pPr>
            <a:endParaRPr lang="en-US" sz="2100" dirty="0" smtClean="0">
              <a:latin typeface="+mn-lt"/>
            </a:endParaRPr>
          </a:p>
          <a:p>
            <a:pPr marL="342900" indent="-342900" fontAlgn="auto">
              <a:spcBef>
                <a:spcPct val="20000"/>
              </a:spcBef>
              <a:spcAft>
                <a:spcPts val="0"/>
              </a:spcAft>
              <a:buFont typeface="+mj-lt"/>
              <a:buAutoNum type="arabicPeriod" startAt="2"/>
              <a:defRPr/>
            </a:pPr>
            <a:r>
              <a:rPr lang="en-US" sz="2100" dirty="0" smtClean="0">
                <a:latin typeface="+mn-lt"/>
              </a:rPr>
              <a:t>List specific modeling issues that depart from the “Principles of Consistency” due to: </a:t>
            </a:r>
          </a:p>
          <a:p>
            <a:pPr marL="800100" lvl="1" indent="-342900" fontAlgn="auto">
              <a:spcBef>
                <a:spcPct val="20000"/>
              </a:spcBef>
              <a:spcAft>
                <a:spcPts val="0"/>
              </a:spcAft>
              <a:buFont typeface="+mj-lt"/>
              <a:buAutoNum type="alphaLcParenR"/>
              <a:defRPr/>
            </a:pPr>
            <a:r>
              <a:rPr lang="en-US" sz="2100" dirty="0" smtClean="0">
                <a:latin typeface="+mn-lt"/>
              </a:rPr>
              <a:t>Topology Processor deficiencies (e.g. BC/BO identifiers) </a:t>
            </a:r>
          </a:p>
          <a:p>
            <a:pPr marL="800100" lvl="1" indent="-342900" fontAlgn="auto">
              <a:spcBef>
                <a:spcPct val="20000"/>
              </a:spcBef>
              <a:spcAft>
                <a:spcPts val="0"/>
              </a:spcAft>
              <a:buFont typeface="+mj-lt"/>
              <a:buAutoNum type="alphaLcParenR"/>
              <a:defRPr/>
            </a:pPr>
            <a:r>
              <a:rPr lang="en-US" sz="2100" dirty="0" smtClean="0">
                <a:latin typeface="+mn-lt"/>
              </a:rPr>
              <a:t>Topology Processor model detail design (e.g. Low Voltage networks, Asynchronous ties)</a:t>
            </a:r>
          </a:p>
          <a:p>
            <a:pPr marL="800100" lvl="1" indent="-342900" fontAlgn="auto">
              <a:spcBef>
                <a:spcPct val="20000"/>
              </a:spcBef>
              <a:spcAft>
                <a:spcPts val="0"/>
              </a:spcAft>
              <a:buFont typeface="+mj-lt"/>
              <a:buAutoNum type="alphaLcParenR"/>
              <a:defRPr/>
            </a:pPr>
            <a:r>
              <a:rPr lang="en-US" sz="2100" dirty="0" smtClean="0">
                <a:latin typeface="+mn-lt"/>
              </a:rPr>
              <a:t>Possible additional differences as discovered in the case building process.</a:t>
            </a:r>
          </a:p>
          <a:p>
            <a:pPr marL="800100" lvl="1" indent="-342900" fontAlgn="auto">
              <a:spcBef>
                <a:spcPct val="20000"/>
              </a:spcBef>
              <a:spcAft>
                <a:spcPts val="0"/>
              </a:spcAft>
              <a:defRPr/>
            </a:pPr>
            <a:endParaRPr lang="en-US" sz="2100" dirty="0" smtClean="0">
              <a:latin typeface="+mn-lt"/>
            </a:endParaRPr>
          </a:p>
          <a:p>
            <a:pPr marL="342900" indent="-342900" fontAlgn="auto">
              <a:spcBef>
                <a:spcPct val="20000"/>
              </a:spcBef>
              <a:spcAft>
                <a:spcPts val="0"/>
              </a:spcAft>
              <a:buFont typeface="+mj-lt"/>
              <a:buAutoNum type="arabicPeriod" startAt="2"/>
              <a:defRPr/>
            </a:pPr>
            <a:r>
              <a:rPr lang="en-US" sz="2100" dirty="0" smtClean="0">
                <a:latin typeface="+mn-lt"/>
              </a:rPr>
              <a:t>TSPs to meet tolerance threshold within the “different numerical precision” criteria</a:t>
            </a:r>
          </a:p>
          <a:p>
            <a:pPr marL="914400" lvl="1" indent="-457200" fontAlgn="auto">
              <a:spcBef>
                <a:spcPct val="20000"/>
              </a:spcBef>
              <a:spcAft>
                <a:spcPts val="0"/>
              </a:spcAft>
              <a:buFont typeface="+mj-lt"/>
              <a:buAutoNum type="alphaLcParenR"/>
              <a:defRPr/>
            </a:pPr>
            <a:r>
              <a:rPr lang="en-US" sz="2100" dirty="0" smtClean="0">
                <a:latin typeface="+mn-lt"/>
              </a:rPr>
              <a:t>R, X and B, each within a tolerance of 0.0002 per unit</a:t>
            </a:r>
          </a:p>
          <a:p>
            <a:pPr marL="914400" lvl="1" indent="-457200" fontAlgn="auto">
              <a:spcBef>
                <a:spcPct val="20000"/>
              </a:spcBef>
              <a:spcAft>
                <a:spcPts val="0"/>
              </a:spcAft>
              <a:buFont typeface="+mj-lt"/>
              <a:buAutoNum type="alphaLcParenR"/>
              <a:defRPr/>
            </a:pPr>
            <a:r>
              <a:rPr lang="en-US" sz="2100" dirty="0" smtClean="0">
                <a:latin typeface="+mn-lt"/>
              </a:rPr>
              <a:t>Rating A &amp; B within 1 MVA</a:t>
            </a:r>
          </a:p>
          <a:p>
            <a:pPr marL="342900" indent="-342900" fontAlgn="auto">
              <a:spcBef>
                <a:spcPct val="20000"/>
              </a:spcBef>
              <a:spcAft>
                <a:spcPts val="0"/>
              </a:spcAft>
              <a:buFont typeface="+mj-lt"/>
              <a:buAutoNum type="arabicPeriod" startAt="2"/>
              <a:defRPr/>
            </a:pPr>
            <a:endParaRPr lang="en-US" dirty="0">
              <a:latin typeface="+mn-lt"/>
            </a:endParaRPr>
          </a:p>
        </p:txBody>
      </p:sp>
      <p:sp>
        <p:nvSpPr>
          <p:cNvPr id="11" name="Title 1"/>
          <p:cNvSpPr txBox="1">
            <a:spLocks noChangeAspect="1"/>
          </p:cNvSpPr>
          <p:nvPr/>
        </p:nvSpPr>
        <p:spPr bwMode="auto">
          <a:xfrm>
            <a:off x="304800" y="1143000"/>
            <a:ext cx="8153400" cy="213360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4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Excerpt from</a:t>
            </a:r>
            <a:r>
              <a:rPr kumimoji="0" lang="en-US" sz="29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lang="en-US" sz="2900" noProof="0" dirty="0" smtClean="0">
                <a:latin typeface="Times New Roman" pitchFamily="18" charset="0"/>
                <a:ea typeface="+mj-ea"/>
                <a:cs typeface="Times New Roman" pitchFamily="18" charset="0"/>
              </a:rPr>
              <a:t>Nodal Protocol 3.10.2</a:t>
            </a:r>
            <a:r>
              <a:rPr kumimoji="0" lang="en-US" sz="29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endParaRPr lang="en-US" sz="2900" dirty="0" smtClean="0">
              <a:solidFill>
                <a:srgbClr val="0070C0"/>
              </a:solidFill>
              <a:latin typeface="Times New Roman" pitchFamily="18" charset="0"/>
              <a:ea typeface="+mj-ea"/>
              <a:cs typeface="Times New Roman" pitchFamily="18" charset="0"/>
            </a:endParaRPr>
          </a:p>
          <a:p>
            <a:pPr lvl="0" fontAlgn="auto">
              <a:spcAft>
                <a:spcPts val="0"/>
              </a:spcAft>
              <a:defRPr/>
            </a:pPr>
            <a:r>
              <a:rPr lang="en-US" sz="2900" dirty="0" smtClean="0">
                <a:solidFill>
                  <a:srgbClr val="0070C0"/>
                </a:solidFill>
                <a:latin typeface="Times New Roman" pitchFamily="18" charset="0"/>
                <a:ea typeface="+mj-ea"/>
                <a:cs typeface="Times New Roman" pitchFamily="18" charset="0"/>
              </a:rPr>
              <a:t>“….ERCOT shall develop models for annual planning purposes that contain, as much as practicable, information consistent with the Network Operations Model.”</a:t>
            </a:r>
          </a:p>
          <a:p>
            <a:pPr lvl="0" fontAlgn="auto">
              <a:spcAft>
                <a:spcPts val="0"/>
              </a:spcAft>
              <a:defRPr/>
            </a:pPr>
            <a:endParaRPr lang="en-US" sz="2900" dirty="0" smtClean="0">
              <a:solidFill>
                <a:srgbClr val="0070C0"/>
              </a:solidFill>
              <a:latin typeface="Times New Roman" pitchFamily="18" charset="0"/>
              <a:ea typeface="+mj-ea"/>
              <a:cs typeface="Times New Roman" pitchFamily="18" charset="0"/>
            </a:endParaRPr>
          </a:p>
          <a:p>
            <a:pPr lvl="0" fontAlgn="auto">
              <a:spcAft>
                <a:spcPts val="0"/>
              </a:spcAft>
              <a:defRPr/>
            </a:pPr>
            <a:r>
              <a:rPr lang="en-US" sz="2900" dirty="0" smtClean="0">
                <a:latin typeface="Times New Roman" pitchFamily="18" charset="0"/>
                <a:cs typeface="Times New Roman" pitchFamily="18" charset="0"/>
              </a:rPr>
              <a:t>Excerpt from Principles of Consistency document:</a:t>
            </a:r>
            <a:endParaRPr lang="en-US" sz="2900" dirty="0" smtClean="0">
              <a:solidFill>
                <a:srgbClr val="0070C0"/>
              </a:solidFill>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2000" baseline="0" dirty="0">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“All existing transmission line’s and </a:t>
            </a:r>
            <a:r>
              <a:rPr kumimoji="0" lang="en-US" sz="2900" b="0" i="0" u="none" strike="noStrike" kern="1200" cap="none" spc="0" normalizeH="0" noProof="0" dirty="0" err="1" smtClean="0">
                <a:ln>
                  <a:noFill/>
                </a:ln>
                <a:solidFill>
                  <a:srgbClr val="0070C0"/>
                </a:solidFill>
                <a:effectLst/>
                <a:uLnTx/>
                <a:uFillTx/>
                <a:latin typeface="Times New Roman" pitchFamily="18" charset="0"/>
                <a:ea typeface="+mj-ea"/>
                <a:cs typeface="Times New Roman" pitchFamily="18" charset="0"/>
              </a:rPr>
              <a:t>tranformer’s</a:t>
            </a: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 impedances (or equivalent branch circuit impedance) and ratings (</a:t>
            </a:r>
            <a:r>
              <a:rPr kumimoji="0" lang="en-US" sz="2900" b="0" i="0" u="none" strike="noStrike" kern="1200" cap="none" spc="0" normalizeH="0" noProof="0" dirty="0" err="1" smtClean="0">
                <a:ln>
                  <a:noFill/>
                </a:ln>
                <a:solidFill>
                  <a:srgbClr val="0070C0"/>
                </a:solidFill>
                <a:effectLst/>
                <a:uLnTx/>
                <a:uFillTx/>
                <a:latin typeface="Times New Roman" pitchFamily="18" charset="0"/>
                <a:ea typeface="+mj-ea"/>
                <a:cs typeface="Times New Roman" pitchFamily="18" charset="0"/>
              </a:rPr>
              <a:t>Normal,Emergency</a:t>
            </a: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 and 15-minute, if modeled) shall be identical”…</a:t>
            </a:r>
          </a:p>
          <a:p>
            <a:pPr marL="0" marR="0" lvl="0" indent="0" defTabSz="914400" rtl="0" eaLnBrk="1" fontAlgn="auto" latinLnBrk="0" hangingPunct="1">
              <a:lnSpc>
                <a:spcPct val="100000"/>
              </a:lnSpc>
              <a:spcBef>
                <a:spcPct val="0"/>
              </a:spcBef>
              <a:spcAft>
                <a:spcPts val="0"/>
              </a:spcAft>
              <a:buClrTx/>
              <a:buSzTx/>
              <a:buFontTx/>
              <a:buNone/>
              <a:tabLst/>
              <a:defRPr/>
            </a:pPr>
            <a:endParaRPr lang="en-US" sz="2900" baseline="0" dirty="0">
              <a:solidFill>
                <a:srgbClr val="0070C0"/>
              </a:solidFill>
              <a:latin typeface="Times New Roman" pitchFamily="18" charset="0"/>
              <a:ea typeface="+mj-ea"/>
              <a:cs typeface="Times New Roman" pitchFamily="18" charset="0"/>
            </a:endParaRPr>
          </a:p>
          <a:p>
            <a:pPr fontAlgn="auto">
              <a:spcAft>
                <a:spcPts val="0"/>
              </a:spcAft>
              <a:defRPr/>
            </a:pP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“(”Identical” as used </a:t>
            </a:r>
            <a:r>
              <a:rPr lang="en-US" sz="2900" dirty="0">
                <a:solidFill>
                  <a:srgbClr val="0070C0"/>
                </a:solidFill>
                <a:latin typeface="Times New Roman" pitchFamily="18" charset="0"/>
                <a:ea typeface="+mj-ea"/>
                <a:cs typeface="Times New Roman" pitchFamily="18" charset="0"/>
              </a:rPr>
              <a:t>herein  permits only those differences due to the use of different numerical precision</a:t>
            </a:r>
            <a:r>
              <a:rPr lang="en-US" sz="2900" dirty="0" smtClean="0">
                <a:solidFill>
                  <a:srgbClr val="0070C0"/>
                </a:solidFill>
                <a:latin typeface="Times New Roman" pitchFamily="18" charset="0"/>
                <a:ea typeface="+mj-ea"/>
                <a:cs typeface="Times New Roman" pitchFamily="18" charset="0"/>
              </a:rPr>
              <a:t>)”</a:t>
            </a:r>
            <a:endParaRPr lang="en-US" sz="2900" dirty="0">
              <a:solidFill>
                <a:srgbClr val="0070C0"/>
              </a:solidFill>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2600" b="0" i="0" u="none" strike="noStrike" kern="1200" cap="none" spc="0" normalizeH="0" baseline="0" noProof="0" dirty="0">
              <a:ln>
                <a:noFill/>
              </a:ln>
              <a:solidFill>
                <a:srgbClr val="0070C0"/>
              </a:solidFill>
              <a:effectLst/>
              <a:uLnTx/>
              <a:uFillTx/>
              <a:latin typeface="Times New Roman" pitchFamily="18" charset="0"/>
              <a:ea typeface="+mj-ea"/>
              <a:cs typeface="Times New Roman" pitchFamily="18" charset="0"/>
            </a:endParaRPr>
          </a:p>
        </p:txBody>
      </p:sp>
      <p:sp>
        <p:nvSpPr>
          <p:cNvPr id="6" name="Slide Number Placeholder 5"/>
          <p:cNvSpPr>
            <a:spLocks noGrp="1"/>
          </p:cNvSpPr>
          <p:nvPr>
            <p:ph type="sldNum" sz="quarter" idx="12"/>
          </p:nvPr>
        </p:nvSpPr>
        <p:spPr/>
        <p:txBody>
          <a:bodyPr/>
          <a:lstStyle/>
          <a:p>
            <a:pPr>
              <a:defRPr/>
            </a:pPr>
            <a:fld id="{E2E9A254-CB4F-4E74-B516-42C5F052BAC4}"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2011 SSWG Case Consistency Requirements</a:t>
            </a:r>
            <a:endParaRPr lang="en-US" sz="3200" dirty="0"/>
          </a:p>
        </p:txBody>
      </p:sp>
      <p:sp>
        <p:nvSpPr>
          <p:cNvPr id="5" name="Content Placeholder 2"/>
          <p:cNvSpPr txBox="1">
            <a:spLocks noChangeAspect="1"/>
          </p:cNvSpPr>
          <p:nvPr/>
        </p:nvSpPr>
        <p:spPr>
          <a:xfrm>
            <a:off x="304800" y="1371600"/>
            <a:ext cx="8305801" cy="3657600"/>
          </a:xfrm>
          <a:prstGeom prst="rect">
            <a:avLst/>
          </a:prstGeom>
        </p:spPr>
        <p:txBody>
          <a:bodyPr>
            <a:normAutofit fontScale="40000" lnSpcReduction="20000"/>
          </a:bodyPr>
          <a:lstStyle/>
          <a:p>
            <a:pPr marL="342900" indent="-342900" fontAlgn="auto">
              <a:spcBef>
                <a:spcPct val="20000"/>
              </a:spcBef>
              <a:spcAft>
                <a:spcPts val="0"/>
              </a:spcAft>
              <a:buFont typeface="+mj-lt"/>
              <a:buAutoNum type="arabicPeriod"/>
              <a:defRPr/>
            </a:pPr>
            <a:r>
              <a:rPr lang="en-US" sz="3700" dirty="0" smtClean="0">
                <a:latin typeface="+mn-lt"/>
              </a:rPr>
              <a:t>Topology Processor Deficiencies: The Topology Processor assigns an ID of BC or BO to very short lines, including bus ties, instead of the assigned circuit ID.</a:t>
            </a:r>
          </a:p>
          <a:p>
            <a:pPr marL="914400" lvl="1" indent="-457200" fontAlgn="auto">
              <a:spcBef>
                <a:spcPct val="20000"/>
              </a:spcBef>
              <a:spcAft>
                <a:spcPts val="0"/>
              </a:spcAft>
              <a:buFont typeface="+mj-lt"/>
              <a:buAutoNum type="alphaLcParenR"/>
              <a:defRPr/>
            </a:pPr>
            <a:r>
              <a:rPr lang="en-US" sz="3700" dirty="0" smtClean="0">
                <a:latin typeface="+mn-lt"/>
              </a:rPr>
              <a:t>This issue only impacts reconciliation efforts, however, given that the “to bus” and “from bus” are properly identified, the users of the models will still be able to reconcile lines, with the exception of the potential instance of multiple tie/very short lines in-parallel.  This issue will be resolved as a part of SCR760.</a:t>
            </a:r>
          </a:p>
          <a:p>
            <a:pPr marL="342900" indent="-342900" fontAlgn="auto">
              <a:spcBef>
                <a:spcPct val="20000"/>
              </a:spcBef>
              <a:spcAft>
                <a:spcPts val="0"/>
              </a:spcAft>
              <a:defRPr/>
            </a:pPr>
            <a:endParaRPr lang="en-US" sz="3700" dirty="0" smtClean="0">
              <a:latin typeface="+mn-lt"/>
            </a:endParaRPr>
          </a:p>
          <a:p>
            <a:pPr marL="342900" indent="-342900" fontAlgn="auto">
              <a:spcBef>
                <a:spcPct val="20000"/>
              </a:spcBef>
              <a:spcAft>
                <a:spcPts val="0"/>
              </a:spcAft>
              <a:buFont typeface="+mj-lt"/>
              <a:buAutoNum type="arabicPeriod" startAt="2"/>
              <a:defRPr/>
            </a:pPr>
            <a:r>
              <a:rPr lang="en-US" sz="3700" dirty="0" smtClean="0">
                <a:latin typeface="+mn-lt"/>
              </a:rPr>
              <a:t>Topology Processor model detail design.</a:t>
            </a:r>
          </a:p>
          <a:p>
            <a:pPr marL="800100" lvl="1" indent="-342900" fontAlgn="auto">
              <a:spcBef>
                <a:spcPct val="20000"/>
              </a:spcBef>
              <a:spcAft>
                <a:spcPts val="0"/>
              </a:spcAft>
              <a:buFont typeface="+mj-lt"/>
              <a:buAutoNum type="alphaLcParenR"/>
              <a:defRPr/>
            </a:pPr>
            <a:r>
              <a:rPr lang="en-US" sz="3700" dirty="0" smtClean="0">
                <a:latin typeface="+mn-lt"/>
              </a:rPr>
              <a:t>The IMM database only includes high voltage AC data, however, SSWG cases include low voltage networks and asynchronous ties.  </a:t>
            </a:r>
          </a:p>
          <a:p>
            <a:pPr marL="800100" lvl="1" indent="-342900" fontAlgn="auto">
              <a:spcBef>
                <a:spcPct val="20000"/>
              </a:spcBef>
              <a:spcAft>
                <a:spcPts val="0"/>
              </a:spcAft>
              <a:buFont typeface="+mj-lt"/>
              <a:buAutoNum type="alphaLcParenR"/>
              <a:defRPr/>
            </a:pPr>
            <a:r>
              <a:rPr lang="en-US" sz="3700" dirty="0" smtClean="0">
                <a:latin typeface="+mn-lt"/>
              </a:rPr>
              <a:t>Buses that are common to both models will be identical, therefore, the high voltage bus associated with these facilities will be identical</a:t>
            </a:r>
          </a:p>
          <a:p>
            <a:pPr marL="800100" lvl="1" indent="-342900" fontAlgn="auto">
              <a:spcBef>
                <a:spcPct val="20000"/>
              </a:spcBef>
              <a:spcAft>
                <a:spcPts val="0"/>
              </a:spcAft>
              <a:buFont typeface="+mj-lt"/>
              <a:buAutoNum type="alphaLcParenR"/>
              <a:defRPr/>
            </a:pPr>
            <a:r>
              <a:rPr lang="en-US" sz="3700" dirty="0" smtClean="0">
                <a:latin typeface="+mn-lt"/>
              </a:rPr>
              <a:t>There were no mentioned plans to expand IMM to match database needs</a:t>
            </a:r>
          </a:p>
          <a:p>
            <a:pPr marL="800100" lvl="1" indent="-342900" fontAlgn="auto">
              <a:spcBef>
                <a:spcPct val="20000"/>
              </a:spcBef>
              <a:spcAft>
                <a:spcPts val="0"/>
              </a:spcAft>
              <a:buFont typeface="+mj-lt"/>
              <a:buAutoNum type="alphaLcParenR"/>
              <a:defRPr/>
            </a:pPr>
            <a:endParaRPr lang="en-US" sz="3400" dirty="0">
              <a:latin typeface="+mn-lt"/>
            </a:endParaRPr>
          </a:p>
          <a:p>
            <a:pPr marL="342900" lvl="1" indent="-342900" fontAlgn="auto">
              <a:spcBef>
                <a:spcPct val="20000"/>
              </a:spcBef>
              <a:spcAft>
                <a:spcPts val="0"/>
              </a:spcAft>
              <a:buFont typeface="+mj-lt"/>
              <a:buAutoNum type="arabicPeriod" startAt="3"/>
              <a:defRPr/>
            </a:pPr>
            <a:r>
              <a:rPr lang="en-US" sz="3800" dirty="0" smtClean="0">
                <a:latin typeface="+mn-lt"/>
              </a:rPr>
              <a:t>Possible additional differences as discovered in the case building process.  This is the first attempt to build a “matching” case, and </a:t>
            </a:r>
            <a:r>
              <a:rPr lang="en-US" sz="3800" dirty="0" smtClean="0">
                <a:latin typeface="+mn-lt"/>
              </a:rPr>
              <a:t>there </a:t>
            </a:r>
            <a:r>
              <a:rPr lang="en-US" sz="3800" dirty="0" smtClean="0">
                <a:latin typeface="+mn-lt"/>
              </a:rPr>
              <a:t>may be additional discovered deficiencies in the Topology Processor.</a:t>
            </a:r>
            <a:endParaRPr lang="en-US" sz="3800" dirty="0">
              <a:latin typeface="+mn-lt"/>
            </a:endParaRPr>
          </a:p>
          <a:p>
            <a:pPr marL="342900" indent="-342900" fontAlgn="auto">
              <a:spcBef>
                <a:spcPct val="20000"/>
              </a:spcBef>
              <a:spcAft>
                <a:spcPts val="0"/>
              </a:spcAft>
              <a:buFont typeface="+mj-lt"/>
              <a:buAutoNum type="arabicPeriod" startAt="2"/>
              <a:defRPr/>
            </a:pPr>
            <a:endParaRPr lang="en-US" sz="3400" dirty="0" smtClean="0">
              <a:latin typeface="+mn-lt"/>
            </a:endParaRPr>
          </a:p>
          <a:p>
            <a:pPr marL="342900" indent="-342900" fontAlgn="auto">
              <a:spcBef>
                <a:spcPct val="20000"/>
              </a:spcBef>
              <a:spcAft>
                <a:spcPts val="0"/>
              </a:spcAft>
              <a:buFont typeface="+mj-lt"/>
              <a:buAutoNum type="arabicPeriod" startAt="2"/>
              <a:defRPr/>
            </a:pP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600" dirty="0" smtClean="0"/>
              <a:t>Impedance &amp; Ratings Comparison</a:t>
            </a:r>
            <a:endParaRPr lang="en-US" sz="3600" dirty="0"/>
          </a:p>
        </p:txBody>
      </p:sp>
      <p:sp>
        <p:nvSpPr>
          <p:cNvPr id="5" name="Content Placeholder 2"/>
          <p:cNvSpPr txBox="1">
            <a:spLocks/>
          </p:cNvSpPr>
          <p:nvPr/>
        </p:nvSpPr>
        <p:spPr>
          <a:xfrm>
            <a:off x="304800" y="1143000"/>
            <a:ext cx="8534400" cy="1371600"/>
          </a:xfrm>
          <a:prstGeom prst="rect">
            <a:avLst/>
          </a:prstGeom>
        </p:spPr>
        <p:txBody>
          <a:bodyPr>
            <a:normAutofit fontScale="92500" lnSpcReduction="10000"/>
          </a:bodyPr>
          <a:lstStyle/>
          <a:p>
            <a:pPr marL="342900" indent="-342900" fontAlgn="auto">
              <a:spcBef>
                <a:spcPct val="20000"/>
              </a:spcBef>
              <a:spcAft>
                <a:spcPts val="0"/>
              </a:spcAft>
              <a:buFont typeface="Arial" pitchFamily="34" charset="0"/>
              <a:buChar char="•"/>
              <a:defRPr/>
            </a:pPr>
            <a:r>
              <a:rPr lang="en-US" kern="0" dirty="0" smtClean="0">
                <a:latin typeface="+mn-lt"/>
              </a:rPr>
              <a:t>New Date Set A case comparison, performed by ERCOT, shows a large number of ratings and impedance differences.</a:t>
            </a:r>
          </a:p>
          <a:p>
            <a:pPr marL="342900" indent="-342900" fontAlgn="auto">
              <a:spcBef>
                <a:spcPct val="20000"/>
              </a:spcBef>
              <a:spcAft>
                <a:spcPts val="0"/>
              </a:spcAft>
              <a:buFont typeface="Arial" pitchFamily="34" charset="0"/>
              <a:buChar char="•"/>
              <a:defRPr/>
            </a:pPr>
            <a:r>
              <a:rPr lang="en-US" kern="0" dirty="0" smtClean="0">
                <a:latin typeface="+mn-lt"/>
              </a:rPr>
              <a:t>Data Set A cases to be completed by August 1, 2011, therefore, significant resource commitment by TSPs required to submit NOMCRs with consideration of 90-day NOMCR lead-time (due April 30). </a:t>
            </a:r>
          </a:p>
          <a:p>
            <a:pPr marL="342900" indent="-342900" fontAlgn="auto">
              <a:spcBef>
                <a:spcPct val="20000"/>
              </a:spcBef>
              <a:spcAft>
                <a:spcPts val="0"/>
              </a:spcAft>
              <a:defRPr/>
            </a:pPr>
            <a:endParaRPr lang="en-US" dirty="0">
              <a:latin typeface="+mn-lt"/>
            </a:endParaRPr>
          </a:p>
        </p:txBody>
      </p:sp>
      <p:pic>
        <p:nvPicPr>
          <p:cNvPr id="3" name="Picture 2"/>
          <p:cNvPicPr>
            <a:picLocks noChangeAspect="1" noChangeArrowheads="1"/>
          </p:cNvPicPr>
          <p:nvPr/>
        </p:nvPicPr>
        <p:blipFill>
          <a:blip r:embed="rId2" cstate="print"/>
          <a:srcRect/>
          <a:stretch>
            <a:fillRect/>
          </a:stretch>
        </p:blipFill>
        <p:spPr bwMode="auto">
          <a:xfrm>
            <a:off x="4724400" y="3276600"/>
            <a:ext cx="2352675" cy="21050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533400" y="2743200"/>
            <a:ext cx="3962400" cy="2996621"/>
          </a:xfrm>
          <a:prstGeom prst="rect">
            <a:avLst/>
          </a:prstGeom>
          <a:noFill/>
          <a:ln w="9525">
            <a:noFill/>
            <a:miter lim="800000"/>
            <a:headEnd/>
            <a:tailEnd/>
          </a:ln>
          <a:effectLst/>
        </p:spPr>
      </p:pic>
      <p:sp>
        <p:nvSpPr>
          <p:cNvPr id="8" name="Oval 7"/>
          <p:cNvSpPr/>
          <p:nvPr/>
        </p:nvSpPr>
        <p:spPr>
          <a:xfrm>
            <a:off x="5257800" y="4495800"/>
            <a:ext cx="914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rot="10800000" flipV="1">
            <a:off x="6172198" y="4457699"/>
            <a:ext cx="1143002" cy="1905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239000" y="4324290"/>
            <a:ext cx="1143000" cy="400110"/>
          </a:xfrm>
          <a:prstGeom prst="rect">
            <a:avLst/>
          </a:prstGeom>
          <a:noFill/>
        </p:spPr>
        <p:txBody>
          <a:bodyPr wrap="square" rtlCol="0">
            <a:spAutoFit/>
          </a:bodyPr>
          <a:lstStyle/>
          <a:p>
            <a:r>
              <a:rPr lang="en-US" sz="1000" dirty="0" smtClean="0"/>
              <a:t>1 MVA threshold not tested</a:t>
            </a:r>
            <a:endParaRPr lang="en-US" sz="1000" dirty="0"/>
          </a:p>
        </p:txBody>
      </p:sp>
      <p:sp>
        <p:nvSpPr>
          <p:cNvPr id="13" name="TextBox 12"/>
          <p:cNvSpPr txBox="1"/>
          <p:nvPr/>
        </p:nvSpPr>
        <p:spPr>
          <a:xfrm>
            <a:off x="838200" y="5715000"/>
            <a:ext cx="8001000" cy="923330"/>
          </a:xfrm>
          <a:prstGeom prst="rect">
            <a:avLst/>
          </a:prstGeom>
          <a:noFill/>
        </p:spPr>
        <p:txBody>
          <a:bodyPr wrap="square" rtlCol="0">
            <a:spAutoFit/>
          </a:bodyPr>
          <a:lstStyle/>
          <a:p>
            <a:r>
              <a:rPr lang="en-US" dirty="0" smtClean="0"/>
              <a:t>In the current state, approximately 80% of elements are common to both models.  The comparison above considers only elements common to both models. </a:t>
            </a:r>
            <a:endParaRPr lang="en-US" dirty="0"/>
          </a:p>
        </p:txBody>
      </p:sp>
      <p:sp>
        <p:nvSpPr>
          <p:cNvPr id="14" name="Slide Number Placeholder 13"/>
          <p:cNvSpPr>
            <a:spLocks noGrp="1"/>
          </p:cNvSpPr>
          <p:nvPr>
            <p:ph type="sldNum" sz="quarter" idx="12"/>
          </p:nvPr>
        </p:nvSpPr>
        <p:spPr/>
        <p:txBody>
          <a:bodyPr/>
          <a:lstStyle/>
          <a:p>
            <a:pPr>
              <a:defRPr/>
            </a:pPr>
            <a:fld id="{E2E9A254-CB4F-4E74-B516-42C5F052BAC4}"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Model Change Methods – Resource Requirements</a:t>
            </a:r>
            <a:endParaRPr lang="en-US" sz="3200" dirty="0"/>
          </a:p>
        </p:txBody>
      </p:sp>
      <p:pic>
        <p:nvPicPr>
          <p:cNvPr id="15362" name="Picture 1" descr="image001"/>
          <p:cNvPicPr>
            <a:picLocks noChangeAspect="1" noChangeArrowheads="1"/>
          </p:cNvPicPr>
          <p:nvPr/>
        </p:nvPicPr>
        <p:blipFill>
          <a:blip r:embed="rId2" cstate="print"/>
          <a:srcRect/>
          <a:stretch>
            <a:fillRect/>
          </a:stretch>
        </p:blipFill>
        <p:spPr bwMode="auto">
          <a:xfrm>
            <a:off x="914400" y="2209800"/>
            <a:ext cx="7206521" cy="2057400"/>
          </a:xfrm>
          <a:prstGeom prst="rect">
            <a:avLst/>
          </a:prstGeom>
          <a:noFill/>
          <a:ln w="9525">
            <a:noFill/>
            <a:miter lim="800000"/>
            <a:headEnd/>
            <a:tailEnd/>
          </a:ln>
        </p:spPr>
      </p:pic>
      <p:sp>
        <p:nvSpPr>
          <p:cNvPr id="6" name="Content Placeholder 2"/>
          <p:cNvSpPr txBox="1">
            <a:spLocks/>
          </p:cNvSpPr>
          <p:nvPr/>
        </p:nvSpPr>
        <p:spPr>
          <a:xfrm>
            <a:off x="304800" y="4572000"/>
            <a:ext cx="7772400" cy="1828800"/>
          </a:xfrm>
          <a:prstGeom prst="rect">
            <a:avLst/>
          </a:prstGeom>
        </p:spPr>
        <p:txBody>
          <a:bodyPr>
            <a:normAutofit fontScale="85000" lnSpcReduction="10000"/>
          </a:bodyPr>
          <a:lstStyle/>
          <a:p>
            <a:pPr marL="342900" indent="-342900" fontAlgn="auto">
              <a:spcBef>
                <a:spcPct val="20000"/>
              </a:spcBef>
              <a:spcAft>
                <a:spcPts val="0"/>
              </a:spcAft>
              <a:defRPr/>
            </a:pPr>
            <a:r>
              <a:rPr lang="en-US" kern="0" dirty="0" smtClean="0">
                <a:latin typeface="+mn-lt"/>
              </a:rPr>
              <a:t>TSP to submit correct and consistent data for both models, with differences resolved by NOMCR or PMCR submissions.</a:t>
            </a:r>
          </a:p>
          <a:p>
            <a:pPr marL="342900" indent="-342900" fontAlgn="auto">
              <a:spcBef>
                <a:spcPct val="20000"/>
              </a:spcBef>
              <a:spcAft>
                <a:spcPts val="0"/>
              </a:spcAft>
              <a:defRPr/>
            </a:pPr>
            <a:endParaRPr lang="en-US" kern="0" dirty="0">
              <a:latin typeface="+mn-lt"/>
            </a:endParaRPr>
          </a:p>
          <a:p>
            <a:pPr marL="342900" indent="-342900" fontAlgn="auto">
              <a:spcBef>
                <a:spcPct val="20000"/>
              </a:spcBef>
              <a:spcAft>
                <a:spcPts val="0"/>
              </a:spcAft>
              <a:defRPr/>
            </a:pPr>
            <a:r>
              <a:rPr lang="en-US" kern="0" dirty="0" smtClean="0">
                <a:latin typeface="+mn-lt"/>
              </a:rPr>
              <a:t>0.0002 per unit allowable impedance difference to account for rounding error of models</a:t>
            </a:r>
          </a:p>
          <a:p>
            <a:pPr marL="342900" indent="-342900" fontAlgn="auto">
              <a:spcBef>
                <a:spcPct val="20000"/>
              </a:spcBef>
              <a:spcAft>
                <a:spcPts val="0"/>
              </a:spcAft>
              <a:defRPr/>
            </a:pPr>
            <a:r>
              <a:rPr lang="en-US" kern="0" dirty="0" smtClean="0">
                <a:latin typeface="+mn-lt"/>
              </a:rPr>
              <a:t>1 MVA allowable ratings difference to account for rounding error of models</a:t>
            </a:r>
          </a:p>
          <a:p>
            <a:pPr marL="342900" indent="-342900" fontAlgn="auto">
              <a:spcBef>
                <a:spcPct val="20000"/>
              </a:spcBef>
              <a:spcAft>
                <a:spcPts val="0"/>
              </a:spcAft>
              <a:defRPr/>
            </a:pPr>
            <a:endParaRPr lang="en-US" kern="0" dirty="0">
              <a:latin typeface="+mn-lt"/>
            </a:endParaRPr>
          </a:p>
          <a:p>
            <a:pPr marL="342900" indent="-342900" fontAlgn="auto">
              <a:spcBef>
                <a:spcPct val="20000"/>
              </a:spcBef>
              <a:spcAft>
                <a:spcPts val="0"/>
              </a:spcAft>
              <a:defRPr/>
            </a:pPr>
            <a:r>
              <a:rPr lang="en-US" kern="0" dirty="0" smtClean="0">
                <a:latin typeface="+mn-lt"/>
              </a:rPr>
              <a:t>What about RARF Data?  See next slide </a:t>
            </a:r>
            <a:endParaRPr lang="en-US" dirty="0">
              <a:latin typeface="+mn-lt"/>
            </a:endParaRPr>
          </a:p>
        </p:txBody>
      </p:sp>
      <p:sp>
        <p:nvSpPr>
          <p:cNvPr id="7" name="Content Placeholder 2"/>
          <p:cNvSpPr txBox="1">
            <a:spLocks/>
          </p:cNvSpPr>
          <p:nvPr/>
        </p:nvSpPr>
        <p:spPr>
          <a:xfrm>
            <a:off x="304800" y="1524000"/>
            <a:ext cx="8534400" cy="609600"/>
          </a:xfrm>
          <a:prstGeom prst="rect">
            <a:avLst/>
          </a:prstGeom>
        </p:spPr>
        <p:txBody>
          <a:bodyPr>
            <a:normAutofit lnSpcReduction="10000"/>
          </a:bodyPr>
          <a:lstStyle/>
          <a:p>
            <a:pPr marL="342900" indent="-342900" fontAlgn="auto">
              <a:spcBef>
                <a:spcPct val="20000"/>
              </a:spcBef>
              <a:spcAft>
                <a:spcPts val="0"/>
              </a:spcAft>
              <a:defRPr/>
            </a:pPr>
            <a:r>
              <a:rPr lang="en-US" kern="0" dirty="0" smtClean="0">
                <a:latin typeface="+mn-lt"/>
              </a:rPr>
              <a:t>Case Comparison submitted by ERCOT on 3/3/11 has approximately 80% topology match, resulting in the differences shown below.</a:t>
            </a:r>
            <a:endParaRPr lang="en-US" dirty="0">
              <a:latin typeface="+mn-lt"/>
            </a:endParaRPr>
          </a:p>
        </p:txBody>
      </p:sp>
      <p:sp>
        <p:nvSpPr>
          <p:cNvPr id="8" name="Oval 7"/>
          <p:cNvSpPr/>
          <p:nvPr/>
        </p:nvSpPr>
        <p:spPr>
          <a:xfrm>
            <a:off x="6477000" y="2514600"/>
            <a:ext cx="1752600" cy="1676400"/>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pPr>
              <a:defRPr/>
            </a:pPr>
            <a:fld id="{E2E9A254-CB4F-4E74-B516-42C5F052BAC4}"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RARF Data Submission</a:t>
            </a:r>
            <a:endParaRPr lang="en-US" sz="3200" dirty="0"/>
          </a:p>
        </p:txBody>
      </p:sp>
      <p:sp>
        <p:nvSpPr>
          <p:cNvPr id="7" name="Content Placeholder 2"/>
          <p:cNvSpPr txBox="1">
            <a:spLocks/>
          </p:cNvSpPr>
          <p:nvPr/>
        </p:nvSpPr>
        <p:spPr>
          <a:xfrm>
            <a:off x="304800" y="1524000"/>
            <a:ext cx="8534400" cy="2133600"/>
          </a:xfrm>
          <a:prstGeom prst="rect">
            <a:avLst/>
          </a:prstGeom>
        </p:spPr>
        <p:txBody>
          <a:bodyPr>
            <a:normAutofit/>
          </a:bodyPr>
          <a:lstStyle/>
          <a:p>
            <a:pPr marL="342900" indent="-342900" fontAlgn="auto">
              <a:spcBef>
                <a:spcPct val="20000"/>
              </a:spcBef>
              <a:spcAft>
                <a:spcPts val="0"/>
              </a:spcAft>
              <a:defRPr/>
            </a:pPr>
            <a:r>
              <a:rPr lang="en-US" kern="0" dirty="0" smtClean="0">
                <a:latin typeface="+mn-lt"/>
              </a:rPr>
              <a:t>A material contributor of case differences was found to be related to generation resources and Private Use Network (PUN) data that is submitted through RARF.  </a:t>
            </a:r>
          </a:p>
          <a:p>
            <a:pPr marL="342900" indent="-342900" fontAlgn="auto">
              <a:spcBef>
                <a:spcPct val="20000"/>
              </a:spcBef>
              <a:spcAft>
                <a:spcPts val="0"/>
              </a:spcAft>
              <a:defRPr/>
            </a:pPr>
            <a:r>
              <a:rPr lang="en-US" kern="0" dirty="0" smtClean="0">
                <a:latin typeface="+mn-lt"/>
              </a:rPr>
              <a:t>Process: Resource and PUN data is submitted by the owner, directly to ERCOT.  ERCOT validates and updates both the Operations and Planning models, and informs “footprint” TSP of changes via e-mail.  If, upon TSP review, there is a disagreement concerning the validity of data, ERCOT will coordinate with all entities involved and bring issue to resolution.</a:t>
            </a: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Recommended Action Items</a:t>
            </a:r>
            <a:endParaRPr lang="en-US" sz="3200" dirty="0"/>
          </a:p>
        </p:txBody>
      </p:sp>
      <p:sp>
        <p:nvSpPr>
          <p:cNvPr id="7" name="Content Placeholder 2"/>
          <p:cNvSpPr txBox="1">
            <a:spLocks/>
          </p:cNvSpPr>
          <p:nvPr/>
        </p:nvSpPr>
        <p:spPr>
          <a:xfrm>
            <a:off x="304800" y="1524000"/>
            <a:ext cx="8534400" cy="2133600"/>
          </a:xfrm>
          <a:prstGeom prst="rect">
            <a:avLst/>
          </a:prstGeom>
        </p:spPr>
        <p:txBody>
          <a:bodyPr>
            <a:normAutofit fontScale="77500" lnSpcReduction="20000"/>
          </a:bodyPr>
          <a:lstStyle/>
          <a:p>
            <a:pPr marL="342900" indent="-342900" fontAlgn="auto">
              <a:spcBef>
                <a:spcPct val="20000"/>
              </a:spcBef>
              <a:spcAft>
                <a:spcPts val="0"/>
              </a:spcAft>
              <a:defRPr/>
            </a:pPr>
            <a:r>
              <a:rPr lang="en-US" kern="0" dirty="0" smtClean="0">
                <a:latin typeface="+mn-lt"/>
              </a:rPr>
              <a:t>During the 2011 SSWG base case building cycle, TSPs will develop cases that, when compared to the same time-frame snapshot Operations case, will:</a:t>
            </a:r>
          </a:p>
          <a:p>
            <a:pPr marL="342900" indent="-342900" fontAlgn="auto">
              <a:spcBef>
                <a:spcPct val="20000"/>
              </a:spcBef>
              <a:spcAft>
                <a:spcPts val="0"/>
              </a:spcAft>
              <a:defRPr/>
            </a:pPr>
            <a:endParaRPr lang="en-US" kern="0" dirty="0">
              <a:latin typeface="+mn-lt"/>
            </a:endParaRPr>
          </a:p>
          <a:p>
            <a:pPr marL="342900" indent="-342900" fontAlgn="auto">
              <a:spcBef>
                <a:spcPct val="20000"/>
              </a:spcBef>
              <a:spcAft>
                <a:spcPts val="0"/>
              </a:spcAft>
              <a:buFont typeface="+mj-lt"/>
              <a:buAutoNum type="arabicPeriod"/>
              <a:defRPr/>
            </a:pPr>
            <a:r>
              <a:rPr lang="en-US" kern="0" dirty="0" smtClean="0">
                <a:latin typeface="+mn-lt"/>
              </a:rPr>
              <a:t>Have identical connectivity of all high voltage busses and their high voltage connecting facilities.</a:t>
            </a:r>
          </a:p>
          <a:p>
            <a:pPr marL="342900" indent="-342900" fontAlgn="auto">
              <a:spcBef>
                <a:spcPct val="20000"/>
              </a:spcBef>
              <a:spcAft>
                <a:spcPts val="0"/>
              </a:spcAft>
              <a:buFont typeface="+mj-lt"/>
              <a:buAutoNum type="arabicPeriod"/>
              <a:defRPr/>
            </a:pPr>
            <a:r>
              <a:rPr lang="en-US" kern="0" dirty="0" smtClean="0">
                <a:latin typeface="+mn-lt"/>
              </a:rPr>
              <a:t>Have impedances within 0.0002 per unit of all common facilities.  Impedance measure applied to R, X and B.</a:t>
            </a:r>
          </a:p>
          <a:p>
            <a:pPr marL="342900" indent="-342900" fontAlgn="auto">
              <a:spcBef>
                <a:spcPct val="20000"/>
              </a:spcBef>
              <a:spcAft>
                <a:spcPts val="0"/>
              </a:spcAft>
              <a:buFont typeface="+mj-lt"/>
              <a:buAutoNum type="arabicPeriod"/>
              <a:defRPr/>
            </a:pPr>
            <a:r>
              <a:rPr lang="en-US" kern="0" dirty="0" smtClean="0">
                <a:latin typeface="+mn-lt"/>
              </a:rPr>
              <a:t>Have ratings within 1 MVA of all common facilities. </a:t>
            </a:r>
          </a:p>
          <a:p>
            <a:pPr marL="342900" indent="-342900" fontAlgn="auto">
              <a:spcBef>
                <a:spcPct val="20000"/>
              </a:spcBef>
              <a:spcAft>
                <a:spcPts val="0"/>
              </a:spcAft>
              <a:buFont typeface="+mj-lt"/>
              <a:buAutoNum type="arabicPeriod"/>
              <a:defRPr/>
            </a:pPr>
            <a:r>
              <a:rPr lang="en-US" kern="0" dirty="0" smtClean="0">
                <a:latin typeface="+mn-lt"/>
              </a:rPr>
              <a:t>Have identical bus numbers and circuit IDs with the exception of the BC/BO branch identifier.</a:t>
            </a:r>
          </a:p>
          <a:p>
            <a:pPr marL="342900" indent="-342900" fontAlgn="auto">
              <a:spcBef>
                <a:spcPct val="20000"/>
              </a:spcBef>
              <a:spcAft>
                <a:spcPts val="0"/>
              </a:spcAft>
              <a:buFont typeface="+mj-lt"/>
              <a:buAutoNum type="arabicPeriod"/>
              <a:defRPr/>
            </a:pPr>
            <a:r>
              <a:rPr lang="en-US" kern="0" dirty="0" smtClean="0">
                <a:latin typeface="+mn-lt"/>
              </a:rPr>
              <a:t>Possibly have other necessary differences as discovered in the case building process, to be vetted through the PLWG.  Differences must be required to maintain planning functionality. </a:t>
            </a: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7</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2104</TotalTime>
  <Words>820</Words>
  <Application>Microsoft Office PowerPoint</Application>
  <PresentationFormat>On-screen Show (4:3)</PresentationFormat>
  <Paragraphs>64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Operations/Planning Case Consistency 2011 Base Case Cycle</vt:lpstr>
      <vt:lpstr>2011 SSWG Case Consistency Requirements</vt:lpstr>
      <vt:lpstr>2011 SSWG Case Consistency Requirements</vt:lpstr>
      <vt:lpstr>Impedance &amp; Ratings Comparison</vt:lpstr>
      <vt:lpstr>Model Change Methods – Resource Requirements</vt:lpstr>
      <vt:lpstr>RARF Data Submission</vt:lpstr>
      <vt:lpstr>Recommended Action Items</vt:lpstr>
    </vt:vector>
  </TitlesOfParts>
  <Company>CenterPoint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 1: </dc:title>
  <dc:creator>Wesley Woitt</dc:creator>
  <cp:lastModifiedBy>laqq</cp:lastModifiedBy>
  <cp:revision>206</cp:revision>
  <dcterms:created xsi:type="dcterms:W3CDTF">2010-12-09T16:26:34Z</dcterms:created>
  <dcterms:modified xsi:type="dcterms:W3CDTF">2011-03-08T17:16:42Z</dcterms:modified>
</cp:coreProperties>
</file>