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sldIdLst>
    <p:sldId id="258" r:id="rId2"/>
    <p:sldId id="374" r:id="rId3"/>
    <p:sldId id="293" r:id="rId4"/>
    <p:sldId id="427" r:id="rId5"/>
    <p:sldId id="599" r:id="rId6"/>
    <p:sldId id="537" r:id="rId7"/>
    <p:sldId id="568" r:id="rId8"/>
    <p:sldId id="589" r:id="rId9"/>
    <p:sldId id="590" r:id="rId10"/>
    <p:sldId id="591" r:id="rId11"/>
    <p:sldId id="592" r:id="rId12"/>
    <p:sldId id="593" r:id="rId13"/>
    <p:sldId id="594" r:id="rId14"/>
    <p:sldId id="595" r:id="rId15"/>
    <p:sldId id="596" r:id="rId16"/>
    <p:sldId id="597" r:id="rId17"/>
    <p:sldId id="598"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4" autoAdjust="0"/>
    <p:restoredTop sz="94059" autoAdjust="0"/>
  </p:normalViewPr>
  <p:slideViewPr>
    <p:cSldViewPr>
      <p:cViewPr>
        <p:scale>
          <a:sx n="90" d="100"/>
          <a:sy n="90" d="100"/>
        </p:scale>
        <p:origin x="-1152" y="-78"/>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6ED4C0E-9D11-40D9-842C-F573375D49E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endParaRPr lang="en-US" smtClean="0"/>
          </a:p>
        </p:txBody>
      </p:sp>
      <p:sp>
        <p:nvSpPr>
          <p:cNvPr id="22532" name="Slide Number Placeholder 3"/>
          <p:cNvSpPr>
            <a:spLocks noGrp="1"/>
          </p:cNvSpPr>
          <p:nvPr>
            <p:ph type="sldNum" sz="quarter" idx="5"/>
          </p:nvPr>
        </p:nvSpPr>
        <p:spPr>
          <a:noFill/>
        </p:spPr>
        <p:txBody>
          <a:bodyPr/>
          <a:lstStyle/>
          <a:p>
            <a:fld id="{3C24A08F-6995-4F97-B24A-9E4B72EFD18B}"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12</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13</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14</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15</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16</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17</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BFA194B-7067-4D0F-8599-D0481990AAC0}" type="slidenum">
              <a:rPr lang="en-US" sz="1200"/>
              <a:pPr algn="r"/>
              <a:t>3</a:t>
            </a:fld>
            <a:endParaRPr lang="en-US"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F608758-04EB-481E-8926-789C3F326F92}" type="slidenum">
              <a:rPr lang="en-US" sz="1200"/>
              <a:pPr algn="r"/>
              <a:t>4</a:t>
            </a:fld>
            <a:endParaRPr lang="en-US" sz="120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F608758-04EB-481E-8926-789C3F326F92}" type="slidenum">
              <a:rPr lang="en-US" sz="1200"/>
              <a:pPr algn="r"/>
              <a:t>5</a:t>
            </a:fld>
            <a:endParaRPr lang="en-US" sz="120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7</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8</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9</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10</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998D78AB-FFDF-4CD9-B7A6-16AE79062437}" type="slidenum">
              <a:rPr lang="en-US" sz="1200"/>
              <a:pPr algn="r"/>
              <a:t>11</a:t>
            </a:fld>
            <a:endParaRPr 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C106679-40CE-4EB9-9A63-26EFE14C49F0}"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910D2FAC-1691-4287-8D0F-5E36C7E655F4}"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1F2C781B-4B38-43A9-86F7-3EB3A1DC5E0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5141B26C-F580-42A5-A4FB-E09E06628F6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B1764D36-F3B6-4819-A5C0-F6C6A71C7F48}"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99C25CAE-25B3-4199-9FF9-B9B74866A7B4}"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3EE0676C-46AF-484C-8304-F1E2DDFE6C4E}"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313DE873-50D5-45D9-9202-91208F4C0B79}"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2F8FB92E-74B1-48AE-8A77-B890290C2660}"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F287A681-C97A-4CC5-8602-F9C3E068DCB6}"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96C8968F-3D94-4480-A0C5-6BF7A94AB78D}"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04946FC1-2245-4C39-9668-45CB2E947C69}"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21B0C6B8-FE3C-4E2B-918E-EBAC21C17CDC}"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072"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 id="2147484071"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Sandy Morris</a:t>
            </a:r>
          </a:p>
          <a:p>
            <a:pPr eaLnBrk="1" hangingPunct="1"/>
            <a:endParaRPr lang="en-US" dirty="0" smtClean="0"/>
          </a:p>
          <a:p>
            <a:pPr eaLnBrk="1" hangingPunct="1"/>
            <a:r>
              <a:rPr lang="en-US" dirty="0" smtClean="0"/>
              <a:t>July 7,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NPRR355, Adjust the Calculation of the Real-Time Settlement Point Price for a Load Zone</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457628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removes the energy-weighting in the current calculation for the Real-Time Settlement Point Price (RTSPP) for a Load Zone.  It also adds a new RTSPP for a Load Zone that is energy-weighted (Real-Time Settlement Point Price Energy-Weighted (RTSPPEW)) and adjusts the appropriate formulas that use these prices.  This NPRR also corrects the Real-Time Price for the Energy Metered for each Resource meter at bus (</a:t>
                      </a:r>
                      <a:r>
                        <a:rPr lang="en-US" sz="1600" kern="1200" dirty="0" err="1" smtClean="0">
                          <a:solidFill>
                            <a:schemeClr val="tx1"/>
                          </a:solidFill>
                          <a:latin typeface="+mn-lt"/>
                          <a:ea typeface="+mn-ea"/>
                          <a:cs typeface="+mn-cs"/>
                        </a:rPr>
                        <a:t>RTRMPR</a:t>
                      </a:r>
                      <a:r>
                        <a:rPr lang="en-US" sz="1600" kern="1200" baseline="-25000" dirty="0" err="1" smtClean="0">
                          <a:solidFill>
                            <a:schemeClr val="tx1"/>
                          </a:solidFill>
                          <a:latin typeface="+mn-lt"/>
                          <a:ea typeface="+mn-ea"/>
                          <a:cs typeface="+mn-cs"/>
                        </a:rPr>
                        <a:t>b</a:t>
                      </a:r>
                      <a:r>
                        <a:rPr lang="en-US" sz="1600" kern="1200" dirty="0" smtClean="0">
                          <a:solidFill>
                            <a:schemeClr val="tx1"/>
                          </a:solidFill>
                          <a:latin typeface="+mn-lt"/>
                          <a:ea typeface="+mn-ea"/>
                          <a:cs typeface="+mn-cs"/>
                        </a:rPr>
                        <a:t>) in the event that the Energy at bus near Real-Time (EBNRT) is less than or equal to zero.</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unanimously voted to recommend approval of NPRR355 as submitted.  On 6/23/11, PRS unanimously voted to endorse and forward the 5/19/11 PRS Report, Impact Analysis, and Cost Benefit Analysis for NPRR355 to TAC with a recommended priority of High and rank of 32.</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32.</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$60k - $75k; </a:t>
                      </a:r>
                      <a:r>
                        <a:rPr lang="en-US" sz="1600" kern="1200" dirty="0" smtClean="0">
                          <a:solidFill>
                            <a:schemeClr val="tx1"/>
                          </a:solidFill>
                          <a:latin typeface="+mn-lt"/>
                          <a:ea typeface="+mn-ea"/>
                          <a:cs typeface="+mn-cs"/>
                        </a:rPr>
                        <a:t>impacts </a:t>
                      </a:r>
                      <a:r>
                        <a:rPr lang="en-US" sz="1600" kern="1200" dirty="0" smtClean="0">
                          <a:solidFill>
                            <a:schemeClr val="tx1"/>
                          </a:solidFill>
                          <a:latin typeface="+mn-lt"/>
                          <a:ea typeface="+mn-ea"/>
                          <a:cs typeface="+mn-cs"/>
                        </a:rPr>
                        <a:t>to MMS, Commercial Systems Integration (CSI), S&amp;B, Current Day Reports (CDR), and </a:t>
                      </a:r>
                      <a:r>
                        <a:rPr lang="en-US" sz="1600" kern="1200" dirty="0" smtClean="0">
                          <a:solidFill>
                            <a:schemeClr val="tx1"/>
                          </a:solidFill>
                          <a:latin typeface="+mn-lt"/>
                          <a:ea typeface="+mn-ea"/>
                          <a:cs typeface="+mn-cs"/>
                        </a:rPr>
                        <a:t>EIS.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NPRR356, EEA Changes Related to Dispatch Instructions and BLTs</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changes the need to issue Dispatch Instructions to suspend any ongoing ERCOT-required generating unit or Resource performance testing and moves the requirement to inquire about the availability of Block Load Transfers (BLTs) from Energy Emergency Alert (EEA) Level 2A to EEA Level 2B.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unanimously voted to recommend approval of NPRR356 as amended by the 5/18/11 OWG comments and as revised by PRS.  On 6/23/11, PRS voted to endorse and forward the 5/19/11 PRS Report and Impact Analysis for NPRR356 to TAC.</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September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a:t>
                      </a:r>
                      <a:r>
                        <a:rPr lang="en-US" sz="1600" kern="1200" dirty="0" smtClean="0">
                          <a:solidFill>
                            <a:schemeClr val="tx1"/>
                          </a:solidFill>
                          <a:latin typeface="+mn-lt"/>
                          <a:ea typeface="+mn-ea"/>
                          <a:cs typeface="+mn-cs"/>
                        </a:rPr>
                        <a:t>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NPRR359, Monthly TDSP Load Report</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384476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(MIS Users Group)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creates a new secure report to provide aggregate Load data for Transmission Service Providers (TSPs) and Distribution Service Providers (DSPs) in a monthly posting.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unanimously voted to recommend approval of NPRR359 as revised by PRS.  On 6/23/11, PRS voted to endorse and forward the 5/19/11 PRS Report, Impact Analysis and Cost Benefit Analysis for NPR359 to TAC with a recommended priority of High and rank of 33.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33</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$15k - $20k; </a:t>
                      </a:r>
                      <a:r>
                        <a:rPr lang="en-US" sz="1600" kern="1200" dirty="0" smtClean="0">
                          <a:solidFill>
                            <a:schemeClr val="tx1"/>
                          </a:solidFill>
                          <a:latin typeface="+mn-lt"/>
                          <a:ea typeface="+mn-ea"/>
                          <a:cs typeface="+mn-cs"/>
                        </a:rPr>
                        <a:t>impacts </a:t>
                      </a:r>
                      <a:r>
                        <a:rPr lang="en-US" sz="1600" kern="1200" dirty="0" smtClean="0">
                          <a:solidFill>
                            <a:schemeClr val="tx1"/>
                          </a:solidFill>
                          <a:latin typeface="+mn-lt"/>
                          <a:ea typeface="+mn-ea"/>
                          <a:cs typeface="+mn-cs"/>
                        </a:rPr>
                        <a:t>to EIS and Market Information System (MIS</a:t>
                      </a:r>
                      <a:r>
                        <a:rPr lang="en-US" sz="1600" kern="1200" dirty="0" smtClean="0">
                          <a:solidFill>
                            <a:schemeClr val="tx1"/>
                          </a:solidFill>
                          <a:latin typeface="+mn-lt"/>
                          <a:ea typeface="+mn-ea"/>
                          <a:cs typeface="+mn-cs"/>
                        </a:rPr>
                        <a: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NPRR361, Real-Time Wind Power Production Data Transparency</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555164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(MIS Users Group)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kern="1200" dirty="0" smtClean="0">
                          <a:solidFill>
                            <a:schemeClr val="tx1"/>
                          </a:solidFill>
                          <a:latin typeface="+mn-lt"/>
                          <a:ea typeface="+mn-ea"/>
                          <a:cs typeface="+mn-cs"/>
                        </a:rPr>
                        <a:t>This NPRR adds a new public report to be posted every five minutes that provides, on both a system-wide and regional basis (west and north, south and Houston, are the two regions), the five-minute actual wind power production for a rolling historical 60-minute period; and changes the existing hourly report for Actual and Forecast Regional Wind Report to provide the following information on both a system-wide and regional basis:  Aggregate Wind-powered Generation Resource (WGR) Power Output, Aggregate Short-term Wind Power Forecast (STWPF), Aggregate Wind-powered Generation Resource Production Potential (WGRPP), and Aggregate Current Operating Plan (COP) High Sustained Limits (HSLs) for On-Line WGRs.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unanimously voted to recommend approval of NPRR361 as revised by PRS.  On  6/23/11, PRS voted to endorse and forward the 5/19/11 PRS Report, Impact Analysis and Cost Benefit Analysis for NPRR361 to TAC with a recommended priority of High and a rank of 34.  There was one opposing vote from the Independent Generator Segment.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34.</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$10k - $15k; </a:t>
                      </a:r>
                      <a:r>
                        <a:rPr lang="en-US" sz="1600" kern="1200" dirty="0" smtClean="0">
                          <a:solidFill>
                            <a:schemeClr val="tx1"/>
                          </a:solidFill>
                          <a:latin typeface="+mn-lt"/>
                          <a:ea typeface="+mn-ea"/>
                          <a:cs typeface="+mn-cs"/>
                        </a:rPr>
                        <a:t>impacts </a:t>
                      </a:r>
                      <a:r>
                        <a:rPr lang="en-US" sz="1600" kern="1200" dirty="0" smtClean="0">
                          <a:solidFill>
                            <a:schemeClr val="tx1"/>
                          </a:solidFill>
                          <a:latin typeface="+mn-lt"/>
                          <a:ea typeface="+mn-ea"/>
                          <a:cs typeface="+mn-cs"/>
                        </a:rPr>
                        <a:t>to CDR and </a:t>
                      </a:r>
                      <a:r>
                        <a:rPr lang="en-US" sz="1600" kern="1200" dirty="0" smtClean="0">
                          <a:solidFill>
                            <a:schemeClr val="tx1"/>
                          </a:solidFill>
                          <a:latin typeface="+mn-lt"/>
                          <a:ea typeface="+mn-ea"/>
                          <a:cs typeface="+mn-cs"/>
                        </a:rPr>
                        <a:t>MIS.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NPRR362, Changes to PRC Calculation</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384476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aligns the Protocols with the current systems.  The proposed changes properly reflect the current Responsive Reserve (RRS) which is supplied from Load Resources into the Physical Responsive Capability (PRC) calculation.  This NPRR also deletes the method for calculating the PRC from EEA Levels 1 and 2.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voted to recommend approval of NPRR362 as revised by PRS.  There was one abstention from the Independent Generator Market Segment.  On 6/23/11, PRS unanimously voted to endorse and forward the 5/19/11 PRS Report and Impact Analysis for NPRR362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September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a:t>
                      </a:r>
                      <a:r>
                        <a:rPr lang="en-US" sz="1600" kern="1200" dirty="0" smtClean="0">
                          <a:solidFill>
                            <a:schemeClr val="tx1"/>
                          </a:solidFill>
                          <a:latin typeface="+mn-lt"/>
                          <a:ea typeface="+mn-ea"/>
                          <a:cs typeface="+mn-cs"/>
                        </a:rPr>
                        <a:t>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NPRR376, CRR Volume Limitation Enhancements - </a:t>
            </a:r>
            <a:r>
              <a:rPr lang="en-US" b="1" i="1" dirty="0" smtClean="0">
                <a:solidFill>
                  <a:srgbClr val="FF0000"/>
                </a:solidFill>
                <a:latin typeface="+mj-lt"/>
                <a:ea typeface="+mj-ea"/>
                <a:cs typeface="+mj-cs"/>
              </a:rPr>
              <a:t>URGENT</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534400" cy="335708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establishes that Congestion Revenue Right (CRR) Account Holders are not included in the CRR transaction volume limitation process if they do not own open CRR positions or have credit allocated to the CRR Auction; and also expands ERCOT’s requirement to notify CRR Account Holders about issues pertaining to the transaction limitation.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a:t>
                      </a:r>
                      <a:r>
                        <a:rPr lang="en-US" sz="1600" kern="1200" dirty="0" smtClean="0">
                          <a:solidFill>
                            <a:schemeClr val="tx1"/>
                          </a:solidFill>
                          <a:latin typeface="+mn-lt"/>
                          <a:ea typeface="+mn-ea"/>
                          <a:cs typeface="+mn-cs"/>
                        </a:rPr>
                        <a:t>6/23/11,</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PRS unanimously </a:t>
                      </a:r>
                      <a:r>
                        <a:rPr lang="en-US" sz="1600" kern="1200" dirty="0" smtClean="0">
                          <a:solidFill>
                            <a:schemeClr val="tx1"/>
                          </a:solidFill>
                          <a:latin typeface="+mn-lt"/>
                          <a:ea typeface="+mn-ea"/>
                          <a:cs typeface="+mn-cs"/>
                        </a:rPr>
                        <a:t>voted to recommend approval of NPRR376 as amended by the 6/22/11 ERCOT comments and to forward NPRR376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Pending.</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$50k - $55k; impacts to CRR and EIS; CRR business processes will be update.</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NPRR387, Hydro RRS Deployment Under Frequency Relay Set Point - </a:t>
            </a:r>
            <a:r>
              <a:rPr lang="en-US" b="1" i="1" dirty="0" smtClean="0">
                <a:solidFill>
                  <a:srgbClr val="FF0000"/>
                </a:solidFill>
                <a:latin typeface="+mj-lt"/>
                <a:ea typeface="+mj-ea"/>
                <a:cs typeface="+mj-cs"/>
              </a:rPr>
              <a:t>URGENT</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534400" cy="433244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(LCRA)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that for hydro Generation Resources operating in the synchronous condenser fast-response mode to provide RRS, the initiation setting of the automatic under frequency relay setting shall not be lower than 59.80 Hz;  includes language to address the instances when a hydro Generation Resource operating in synchronous condenser fast-response mode is triggered by an under frequency relay device without a corresponding RRS deployment by ERCOT; and is the companion NPRR to Nodal Operating Guide Revision Request (NOGRR) 068, Hydro-Responsive Reserve.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6/23/11, </a:t>
                      </a:r>
                      <a:r>
                        <a:rPr lang="en-US" sz="1600" kern="1200" dirty="0" smtClean="0">
                          <a:solidFill>
                            <a:schemeClr val="tx1"/>
                          </a:solidFill>
                          <a:latin typeface="+mn-lt"/>
                          <a:ea typeface="+mn-ea"/>
                          <a:cs typeface="+mn-cs"/>
                        </a:rPr>
                        <a:t>PRS unanimously </a:t>
                      </a:r>
                      <a:r>
                        <a:rPr lang="en-US" sz="1600" kern="1200" dirty="0" smtClean="0">
                          <a:solidFill>
                            <a:schemeClr val="tx1"/>
                          </a:solidFill>
                          <a:latin typeface="+mn-lt"/>
                          <a:ea typeface="+mn-ea"/>
                          <a:cs typeface="+mn-cs"/>
                        </a:rPr>
                        <a:t>voted to recommend approval of NPRR387 as revised by PRS and to forward NPRR387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Pending.</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a:t>
                      </a:r>
                      <a:r>
                        <a:rPr lang="en-US" sz="1600" kern="1200" dirty="0" smtClean="0">
                          <a:solidFill>
                            <a:schemeClr val="tx1"/>
                          </a:solidFill>
                          <a:latin typeface="+mn-lt"/>
                          <a:ea typeface="+mn-ea"/>
                          <a:cs typeface="+mn-cs"/>
                        </a:rPr>
                        <a:t>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SCR766, Load Zone and Hub LMPs Distributed by ICCP (formerly “Load Zone Price Distributed by ICCP”)</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48201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(WMS)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sz="1600" kern="1200" dirty="0" smtClean="0">
                          <a:solidFill>
                            <a:schemeClr val="tx1"/>
                          </a:solidFill>
                          <a:latin typeface="+mn-lt"/>
                          <a:ea typeface="+mn-ea"/>
                          <a:cs typeface="+mn-cs"/>
                        </a:rPr>
                        <a:t>This SCR allows the price data to be transferred to the EMS for distribution over ICCP links, as soon as the five-minute Load Zone and Hub prices are calculated in Real-Time.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4/20/11, the motion to grant SCR766 Urgent status failed via WMS email vote.  On 5/11/11, WMS unanimously voted to recommend approval of SCR766 as revised by WMS.  On 6/15/11, WMS unanimously voted to endorse and forward the 5/11/11 WMS Report and Impact Analysis for SCR766 to PRS.  On 6/23/11, PRS voted to endorse and forward the 6/15/11 WMS Report, Impact Analysis, and Cost Benefit Analysis for SCR766 to TAC with a recommended priority of High and a rank of 40.  There was one abstention from the Independent Generator Market Segment.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40.</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$13k - $15k; </a:t>
                      </a:r>
                      <a:r>
                        <a:rPr lang="en-US" sz="1600" kern="1200" dirty="0" smtClean="0">
                          <a:solidFill>
                            <a:schemeClr val="tx1"/>
                          </a:solidFill>
                          <a:latin typeface="+mn-lt"/>
                          <a:ea typeface="+mn-ea"/>
                          <a:cs typeface="+mn-cs"/>
                        </a:rPr>
                        <a:t>impacts </a:t>
                      </a:r>
                      <a:r>
                        <a:rPr lang="en-US" sz="1600" kern="1200" dirty="0" smtClean="0">
                          <a:solidFill>
                            <a:schemeClr val="tx1"/>
                          </a:solidFill>
                          <a:latin typeface="+mn-lt"/>
                          <a:ea typeface="+mn-ea"/>
                          <a:cs typeface="+mn-cs"/>
                        </a:rPr>
                        <a:t>to MMS and EMS; </a:t>
                      </a:r>
                      <a:r>
                        <a:rPr lang="en-US" sz="1600" kern="1200" dirty="0" smtClean="0">
                          <a:solidFill>
                            <a:schemeClr val="tx1"/>
                          </a:solidFill>
                          <a:latin typeface="+mn-lt"/>
                          <a:ea typeface="+mn-ea"/>
                          <a:cs typeface="+mn-cs"/>
                        </a:rPr>
                        <a:t>Inter-Control </a:t>
                      </a:r>
                      <a:r>
                        <a:rPr lang="en-US" sz="1600" kern="1200" dirty="0" smtClean="0">
                          <a:solidFill>
                            <a:schemeClr val="tx1"/>
                          </a:solidFill>
                          <a:latin typeface="+mn-lt"/>
                          <a:ea typeface="+mn-ea"/>
                          <a:cs typeface="+mn-cs"/>
                        </a:rPr>
                        <a:t>Center Communications Protocol</a:t>
                      </a:r>
                      <a:r>
                        <a:rPr lang="en-US" sz="1600" b="1" kern="1200" dirty="0" smtClean="0">
                          <a:solidFill>
                            <a:schemeClr val="tx1"/>
                          </a:solidFill>
                          <a:latin typeface="+mn-lt"/>
                          <a:ea typeface="+mn-ea"/>
                          <a:cs typeface="+mn-cs"/>
                        </a:rPr>
                        <a:t> </a:t>
                      </a:r>
                      <a:r>
                        <a:rPr lang="en-US" sz="1600" kern="1200" dirty="0" smtClean="0">
                          <a:solidFill>
                            <a:schemeClr val="tx1"/>
                          </a:solidFill>
                          <a:latin typeface="+mn-lt"/>
                          <a:ea typeface="+mn-ea"/>
                          <a:cs typeface="+mn-cs"/>
                        </a:rPr>
                        <a:t>(ICCP) handbook will be updated.</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a:t>13 NPRRs Recommended for </a:t>
            </a:r>
            <a:r>
              <a:rPr lang="en-US" sz="2400" b="1" dirty="0" smtClean="0"/>
              <a:t>Approval</a:t>
            </a:r>
          </a:p>
          <a:p>
            <a:pPr>
              <a:buClr>
                <a:schemeClr val="tx1"/>
              </a:buClr>
            </a:pPr>
            <a:endParaRPr lang="en-US" sz="2400" b="1" dirty="0"/>
          </a:p>
          <a:p>
            <a:pPr>
              <a:buClr>
                <a:schemeClr val="tx1"/>
              </a:buClr>
            </a:pPr>
            <a:r>
              <a:rPr lang="en-US" sz="2400" b="1" dirty="0" smtClean="0"/>
              <a:t>1 SCR Recommended for Approval</a:t>
            </a:r>
          </a:p>
          <a:p>
            <a:pPr>
              <a:buClr>
                <a:schemeClr val="tx1"/>
              </a:buClr>
            </a:pPr>
            <a:endParaRPr lang="en-US" sz="2400" b="1" dirty="0"/>
          </a:p>
          <a:p>
            <a:pPr>
              <a:buClr>
                <a:schemeClr val="tx1"/>
              </a:buClr>
            </a:pPr>
            <a:r>
              <a:rPr lang="en-US" sz="2400" b="1" dirty="0" smtClean="0"/>
              <a:t>6 NPRRs </a:t>
            </a:r>
            <a:r>
              <a:rPr lang="en-US" sz="2400" b="1" dirty="0" smtClean="0"/>
              <a:t>Rejected</a:t>
            </a:r>
          </a:p>
          <a:p>
            <a:pPr>
              <a:buClr>
                <a:schemeClr val="tx1"/>
              </a:buClr>
            </a:pPr>
            <a:endParaRPr lang="en-US" sz="2400" b="1" dirty="0" smtClean="0"/>
          </a:p>
          <a:p>
            <a:pPr>
              <a:buClr>
                <a:schemeClr val="tx1"/>
              </a:buClr>
            </a:pPr>
            <a:r>
              <a:rPr lang="en-US" sz="2400" b="1" dirty="0" smtClean="0"/>
              <a:t>1 NPRR Withdrawn</a:t>
            </a: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pPr>
            <a:r>
              <a:rPr lang="en-US" sz="1800" u="sng" dirty="0" smtClean="0"/>
              <a:t>Unanimous</a:t>
            </a:r>
            <a:r>
              <a:rPr lang="en-US" u="sng" dirty="0" smtClean="0"/>
              <a:t> Recommendations with No Impacts</a:t>
            </a:r>
          </a:p>
          <a:p>
            <a:pPr lvl="1">
              <a:lnSpc>
                <a:spcPct val="90000"/>
              </a:lnSpc>
            </a:pPr>
            <a:r>
              <a:rPr lang="en-US" sz="1800" b="1" i="1" dirty="0" smtClean="0">
                <a:solidFill>
                  <a:schemeClr val="tx1"/>
                </a:solidFill>
                <a:latin typeface="+mn-lt"/>
              </a:rPr>
              <a:t>NPRR356, EEA Changes Related to Dispatch Instructions and BLTs</a:t>
            </a:r>
            <a:r>
              <a:rPr lang="en-US" sz="1800" b="1" i="1" dirty="0" smtClean="0"/>
              <a:t> </a:t>
            </a:r>
          </a:p>
          <a:p>
            <a:pPr lvl="1">
              <a:lnSpc>
                <a:spcPct val="90000"/>
              </a:lnSpc>
            </a:pPr>
            <a:r>
              <a:rPr lang="en-US" sz="1800" b="1" i="1" dirty="0" smtClean="0">
                <a:solidFill>
                  <a:schemeClr val="tx1"/>
                </a:solidFill>
                <a:latin typeface="+mn-lt"/>
              </a:rPr>
              <a:t>NPRR387</a:t>
            </a:r>
            <a:r>
              <a:rPr lang="en-US" sz="1800" b="1" i="1" dirty="0" smtClean="0">
                <a:solidFill>
                  <a:schemeClr val="tx1"/>
                </a:solidFill>
                <a:latin typeface="+mn-lt"/>
              </a:rPr>
              <a:t>, Hydro RRS Deployment Under Frequency Relay Set Point - </a:t>
            </a:r>
            <a:r>
              <a:rPr lang="en-US" sz="1800" b="1" i="1" dirty="0" smtClean="0">
                <a:solidFill>
                  <a:srgbClr val="FF0000"/>
                </a:solidFill>
                <a:latin typeface="+mn-lt"/>
              </a:rPr>
              <a:t>URGENT</a:t>
            </a:r>
            <a:r>
              <a:rPr lang="en-US" sz="1800" dirty="0" smtClean="0"/>
              <a:t/>
            </a:r>
            <a:br>
              <a:rPr lang="en-US" sz="1800" dirty="0" smtClean="0"/>
            </a:br>
            <a:endParaRPr lang="en-US" sz="1600" dirty="0" smtClean="0">
              <a:solidFill>
                <a:srgbClr val="0070C0"/>
              </a:solidFill>
            </a:endParaRPr>
          </a:p>
          <a:p>
            <a:pPr>
              <a:lnSpc>
                <a:spcPct val="90000"/>
              </a:lnSpc>
            </a:pPr>
            <a:r>
              <a:rPr lang="en-US" u="sng" dirty="0" smtClean="0"/>
              <a:t>Unanimous Recommendations with Impacts</a:t>
            </a:r>
          </a:p>
          <a:p>
            <a:pPr lvl="1">
              <a:lnSpc>
                <a:spcPct val="90000"/>
              </a:lnSpc>
            </a:pPr>
            <a:r>
              <a:rPr lang="en-US" sz="1800" b="1" i="1" dirty="0" smtClean="0">
                <a:solidFill>
                  <a:schemeClr val="tx1"/>
                </a:solidFill>
                <a:latin typeface="+mn-lt"/>
              </a:rPr>
              <a:t>NPRR313, Revision to the Resource Plan Reference to Current Operating Plan for EILS and Synchronous Condensers and Black Start Notification Requirements (formerly “Updating the Term Resource Plan to Current Operating Plan”)</a:t>
            </a:r>
            <a:r>
              <a:rPr lang="en-US" sz="1800" b="1" i="1" dirty="0" smtClean="0"/>
              <a:t> </a:t>
            </a:r>
          </a:p>
          <a:p>
            <a:pPr lvl="1">
              <a:lnSpc>
                <a:spcPct val="90000"/>
              </a:lnSpc>
            </a:pPr>
            <a:r>
              <a:rPr lang="en-US" sz="1800" b="1" i="1" dirty="0" smtClean="0">
                <a:solidFill>
                  <a:schemeClr val="tx1"/>
                </a:solidFill>
                <a:latin typeface="+mn-lt"/>
              </a:rPr>
              <a:t>NPRR348, Generation Resource Start-Up and Shut-Down process</a:t>
            </a:r>
          </a:p>
          <a:p>
            <a:pPr lvl="1">
              <a:lnSpc>
                <a:spcPct val="90000"/>
              </a:lnSpc>
            </a:pPr>
            <a:r>
              <a:rPr lang="en-US" sz="1800" b="1" i="1" dirty="0" smtClean="0">
                <a:solidFill>
                  <a:schemeClr val="tx1"/>
                </a:solidFill>
                <a:latin typeface="+mn-lt"/>
              </a:rPr>
              <a:t>NPRR355, Adjust the Calculation of the Real-Time Settlement Point Price for a Load Zone</a:t>
            </a:r>
          </a:p>
          <a:p>
            <a:pPr lvl="1">
              <a:lnSpc>
                <a:spcPct val="90000"/>
              </a:lnSpc>
            </a:pPr>
            <a:r>
              <a:rPr lang="en-US" sz="1800" b="1" i="1" dirty="0" smtClean="0">
                <a:solidFill>
                  <a:schemeClr val="tx1"/>
                </a:solidFill>
                <a:latin typeface="+mn-lt"/>
              </a:rPr>
              <a:t>NPRR359, Monthly TDSP Load </a:t>
            </a:r>
            <a:r>
              <a:rPr lang="en-US" sz="1800" b="1" i="1" dirty="0" smtClean="0">
                <a:solidFill>
                  <a:schemeClr val="tx1"/>
                </a:solidFill>
                <a:latin typeface="+mn-lt"/>
              </a:rPr>
              <a:t>Report</a:t>
            </a:r>
          </a:p>
          <a:p>
            <a:pPr lvl="1">
              <a:lnSpc>
                <a:spcPct val="90000"/>
              </a:lnSpc>
            </a:pPr>
            <a:r>
              <a:rPr lang="en-US" sz="1800" b="1" i="1" dirty="0" smtClean="0">
                <a:solidFill>
                  <a:schemeClr val="tx1"/>
                </a:solidFill>
                <a:latin typeface="+mn-lt"/>
              </a:rPr>
              <a:t>NPRR376</a:t>
            </a:r>
            <a:r>
              <a:rPr lang="en-US" sz="1800" b="1" i="1" dirty="0" smtClean="0">
                <a:solidFill>
                  <a:schemeClr val="tx1"/>
                </a:solidFill>
                <a:latin typeface="+mn-lt"/>
              </a:rPr>
              <a:t>, CRR Volume Limitation Enhancements - </a:t>
            </a:r>
            <a:r>
              <a:rPr lang="en-US" sz="1800" b="1" i="1" dirty="0" smtClean="0">
                <a:solidFill>
                  <a:srgbClr val="FF0000"/>
                </a:solidFill>
                <a:latin typeface="+mn-lt"/>
              </a:rPr>
              <a:t>URGENT</a:t>
            </a:r>
            <a:endParaRPr lang="en-US" sz="1800" b="1" i="1" u="sng" dirty="0" smtClean="0"/>
          </a:p>
          <a:p>
            <a:pPr lvl="1">
              <a:lnSpc>
                <a:spcPct val="90000"/>
              </a:lnSpc>
              <a:buFontTx/>
              <a:buNone/>
            </a:pPr>
            <a:endParaRPr lang="en-US" sz="1800" b="1" i="1" u="sng" dirty="0" smtClean="0"/>
          </a:p>
          <a:p>
            <a:pPr lvl="1">
              <a:lnSpc>
                <a:spcPct val="90000"/>
              </a:lnSpc>
              <a:buFontTx/>
              <a:buNone/>
            </a:pPr>
            <a:endParaRPr lang="en-US" sz="1800" i="1" u="sng" dirty="0" smtClean="0"/>
          </a:p>
          <a:p>
            <a:pPr>
              <a:lnSpc>
                <a:spcPct val="90000"/>
              </a:lnSpc>
              <a:buFontTx/>
              <a:buNone/>
            </a:pPr>
            <a:endParaRPr lang="en-US" sz="1600" i="1" dirty="0" smtClean="0">
              <a:solidFill>
                <a:srgbClr val="0070C0"/>
              </a:solidFill>
            </a:endParaRPr>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6147" name="Rectangle 3"/>
          <p:cNvSpPr>
            <a:spLocks noGrp="1" noChangeArrowheads="1"/>
          </p:cNvSpPr>
          <p:nvPr>
            <p:ph type="body" idx="4294967295"/>
          </p:nvPr>
        </p:nvSpPr>
        <p:spPr>
          <a:xfrm>
            <a:off x="304800" y="914400"/>
            <a:ext cx="8153400" cy="5638800"/>
          </a:xfrm>
        </p:spPr>
        <p:txBody>
          <a:bodyPr/>
          <a:lstStyle/>
          <a:p>
            <a:pPr>
              <a:lnSpc>
                <a:spcPct val="90000"/>
              </a:lnSpc>
              <a:defRPr/>
            </a:pPr>
            <a:r>
              <a:rPr lang="en-US" sz="1800" u="sng" dirty="0" smtClean="0"/>
              <a:t>Non-unanimous Recommendations</a:t>
            </a:r>
          </a:p>
          <a:p>
            <a:pPr lvl="1">
              <a:defRPr/>
            </a:pPr>
            <a:r>
              <a:rPr lang="en-US" sz="1800" b="1" i="1" dirty="0" smtClean="0">
                <a:solidFill>
                  <a:schemeClr val="tx1"/>
                </a:solidFill>
                <a:latin typeface="+mn-lt"/>
              </a:rPr>
              <a:t>NPRR299, Remove Requirement for ERCOT Board Approval of PUCT, IMM, and FERC Required Reports</a:t>
            </a:r>
          </a:p>
          <a:p>
            <a:pPr lvl="1">
              <a:defRPr/>
            </a:pPr>
            <a:r>
              <a:rPr lang="en-US" sz="1800" b="1" i="1" dirty="0" smtClean="0">
                <a:solidFill>
                  <a:schemeClr val="tx1"/>
                </a:solidFill>
                <a:latin typeface="+mn-lt"/>
              </a:rPr>
              <a:t>NPRR361, Real-Time Wind Power Production Data Transparency</a:t>
            </a:r>
          </a:p>
          <a:p>
            <a:pPr lvl="1">
              <a:defRPr/>
            </a:pPr>
            <a:r>
              <a:rPr lang="en-US" sz="1800" b="1" i="1" dirty="0" smtClean="0"/>
              <a:t>NPRR362, Changes to PRC Calculation</a:t>
            </a:r>
          </a:p>
          <a:p>
            <a:pPr lvl="1">
              <a:defRPr/>
            </a:pPr>
            <a:r>
              <a:rPr lang="en-US" sz="1800" b="1" i="1" dirty="0" smtClean="0">
                <a:solidFill>
                  <a:schemeClr val="tx1"/>
                </a:solidFill>
                <a:latin typeface="+mn-lt"/>
              </a:rPr>
              <a:t>SCR766</a:t>
            </a:r>
            <a:r>
              <a:rPr lang="en-US" sz="1800" b="1" i="1" dirty="0" smtClean="0">
                <a:solidFill>
                  <a:schemeClr val="tx1"/>
                </a:solidFill>
                <a:latin typeface="+mn-lt"/>
              </a:rPr>
              <a:t>, Load Zone and Hub LMPs Distributed by ICCP (formerly “Load Zone Price Distributed by ICCP”)</a:t>
            </a:r>
            <a:endParaRPr lang="en-US" sz="1800" i="1" dirty="0" smtClean="0">
              <a:solidFill>
                <a:srgbClr val="FF0000"/>
              </a:solidFill>
            </a:endParaRPr>
          </a:p>
          <a:p>
            <a:pPr>
              <a:buFontTx/>
              <a:buNone/>
              <a:defRPr/>
            </a:pPr>
            <a:endParaRPr lang="en-US" sz="1800" i="1" dirty="0" smtClean="0">
              <a:solidFill>
                <a:srgbClr val="FF0000"/>
              </a:solidFill>
            </a:endParaRPr>
          </a:p>
          <a:p>
            <a:pPr>
              <a:lnSpc>
                <a:spcPct val="90000"/>
              </a:lnSpc>
              <a:buNone/>
              <a:defRPr/>
            </a:pPr>
            <a:r>
              <a:rPr lang="en-US" sz="1800" b="1" i="1" dirty="0" smtClean="0">
                <a:solidFill>
                  <a:schemeClr val="tx1"/>
                </a:solidFill>
                <a:latin typeface="+mn-lt"/>
              </a:rPr>
              <a:t> </a:t>
            </a:r>
            <a:endParaRPr lang="en-US" sz="1800" u="sng" dirty="0" smtClean="0"/>
          </a:p>
          <a:p>
            <a:pPr>
              <a:buFontTx/>
              <a:buNone/>
              <a:defRPr/>
            </a:pPr>
            <a:r>
              <a:rPr lang="en-US" sz="1800" i="1" dirty="0" smtClean="0"/>
              <a:t/>
            </a:r>
            <a:br>
              <a:rPr lang="en-US" sz="1800" i="1" dirty="0" smtClean="0"/>
            </a:br>
            <a:r>
              <a:rPr lang="en-US" sz="1800" b="0" i="1" dirty="0" smtClean="0"/>
              <a:t>	</a:t>
            </a:r>
            <a:endParaRPr lang="en-US" sz="1800" b="0" dirty="0" smtClean="0">
              <a:solidFill>
                <a:srgbClr val="FF0000"/>
              </a:solidFill>
            </a:endParaRPr>
          </a:p>
          <a:p>
            <a:pPr>
              <a:lnSpc>
                <a:spcPct val="90000"/>
              </a:lnSpc>
              <a:buFontTx/>
              <a:buNone/>
              <a:defRPr/>
            </a:pPr>
            <a:r>
              <a:rPr lang="en-US" sz="1600" b="0" dirty="0" smtClean="0"/>
              <a:t>	</a:t>
            </a:r>
          </a:p>
          <a:p>
            <a:pPr>
              <a:lnSpc>
                <a:spcPct val="90000"/>
              </a:lnSpc>
              <a:buFontTx/>
              <a:buNone/>
              <a:defRPr/>
            </a:pPr>
            <a:endParaRPr lang="en-US" sz="1600" b="0" i="1" dirty="0" smtClean="0"/>
          </a:p>
          <a:p>
            <a:pPr>
              <a:lnSpc>
                <a:spcPct val="90000"/>
              </a:lnSpc>
              <a:buFontTx/>
              <a:buNone/>
              <a:defRPr/>
            </a:pPr>
            <a:endParaRPr lang="en-US" sz="1600" b="0" dirty="0" smtClean="0"/>
          </a:p>
        </p:txBody>
      </p:sp>
      <p:sp>
        <p:nvSpPr>
          <p:cNvPr id="6148"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idx="4294967295"/>
          </p:nvPr>
        </p:nvSpPr>
        <p:spPr>
          <a:xfrm>
            <a:off x="304800" y="0"/>
            <a:ext cx="8229600" cy="792163"/>
          </a:xfrm>
        </p:spPr>
        <p:txBody>
          <a:bodyPr/>
          <a:lstStyle/>
          <a:p>
            <a:pPr eaLnBrk="1" hangingPunct="1"/>
            <a:r>
              <a:rPr lang="en-US" dirty="0" smtClean="0"/>
              <a:t>Items </a:t>
            </a:r>
            <a:r>
              <a:rPr lang="en-US" dirty="0" smtClean="0"/>
              <a:t>for Notice</a:t>
            </a:r>
            <a:endParaRPr lang="en-US" dirty="0" smtClean="0"/>
          </a:p>
        </p:txBody>
      </p:sp>
      <p:sp>
        <p:nvSpPr>
          <p:cNvPr id="6147" name="Rectangle 3"/>
          <p:cNvSpPr>
            <a:spLocks noGrp="1" noChangeArrowheads="1"/>
          </p:cNvSpPr>
          <p:nvPr>
            <p:ph type="body" idx="4294967295"/>
          </p:nvPr>
        </p:nvSpPr>
        <p:spPr>
          <a:xfrm>
            <a:off x="304800" y="914400"/>
            <a:ext cx="8153400" cy="5638800"/>
          </a:xfrm>
        </p:spPr>
        <p:txBody>
          <a:bodyPr/>
          <a:lstStyle/>
          <a:p>
            <a:pPr>
              <a:lnSpc>
                <a:spcPct val="90000"/>
              </a:lnSpc>
              <a:defRPr/>
            </a:pPr>
            <a:r>
              <a:rPr lang="en-US" sz="1800" u="sng" dirty="0" smtClean="0"/>
              <a:t>Rejected NPRRs</a:t>
            </a:r>
            <a:endParaRPr lang="en-US" sz="1800" u="sng" dirty="0" smtClean="0"/>
          </a:p>
          <a:p>
            <a:pPr lvl="1">
              <a:lnSpc>
                <a:spcPct val="90000"/>
              </a:lnSpc>
              <a:defRPr/>
            </a:pPr>
            <a:r>
              <a:rPr lang="en-US" sz="1800" b="1" i="1" dirty="0" smtClean="0">
                <a:solidFill>
                  <a:schemeClr val="tx1"/>
                </a:solidFill>
                <a:latin typeface="+mn-lt"/>
              </a:rPr>
              <a:t>NPRR309, Providing STWPF to QSEs Contractually Affiliated with WGR </a:t>
            </a:r>
          </a:p>
          <a:p>
            <a:pPr lvl="1">
              <a:lnSpc>
                <a:spcPct val="90000"/>
              </a:lnSpc>
              <a:defRPr/>
            </a:pPr>
            <a:r>
              <a:rPr lang="en-US" sz="1800" b="1" i="1" dirty="0" smtClean="0">
                <a:solidFill>
                  <a:schemeClr val="tx1"/>
                </a:solidFill>
                <a:latin typeface="+mn-lt"/>
              </a:rPr>
              <a:t>NPRR351, Calculate and Post Projected Non-Binding LMPs for the Next 15 Minutes </a:t>
            </a:r>
          </a:p>
          <a:p>
            <a:pPr lvl="1">
              <a:lnSpc>
                <a:spcPct val="90000"/>
              </a:lnSpc>
              <a:defRPr/>
            </a:pPr>
            <a:r>
              <a:rPr lang="en-US" sz="1800" b="1" i="1" dirty="0" smtClean="0">
                <a:solidFill>
                  <a:schemeClr val="tx1"/>
                </a:solidFill>
                <a:latin typeface="+mn-lt"/>
              </a:rPr>
              <a:t>NPRR363, Revision to EEA Level 2B ERCOT Requirements During the EILS VDI </a:t>
            </a:r>
          </a:p>
          <a:p>
            <a:pPr lvl="1">
              <a:lnSpc>
                <a:spcPct val="90000"/>
              </a:lnSpc>
              <a:defRPr/>
            </a:pPr>
            <a:r>
              <a:rPr lang="en-US" sz="1800" b="1" i="1" dirty="0" smtClean="0">
                <a:solidFill>
                  <a:schemeClr val="tx1"/>
                </a:solidFill>
                <a:latin typeface="+mn-lt"/>
              </a:rPr>
              <a:t>NPRR367, Shaping of PTP Options Taken to Real-Time to Match Forecasted Load </a:t>
            </a:r>
          </a:p>
          <a:p>
            <a:pPr lvl="1">
              <a:lnSpc>
                <a:spcPct val="90000"/>
              </a:lnSpc>
              <a:defRPr/>
            </a:pPr>
            <a:r>
              <a:rPr lang="en-US" sz="1800" b="1" i="1" dirty="0" smtClean="0">
                <a:solidFill>
                  <a:schemeClr val="tx1"/>
                </a:solidFill>
                <a:latin typeface="+mn-lt"/>
              </a:rPr>
              <a:t>NPRR368, Clarification of the Purpose of Point-to-Point Options </a:t>
            </a:r>
          </a:p>
          <a:p>
            <a:pPr lvl="1">
              <a:lnSpc>
                <a:spcPct val="90000"/>
              </a:lnSpc>
              <a:defRPr/>
            </a:pPr>
            <a:r>
              <a:rPr lang="en-US" sz="1800" b="1" i="1" dirty="0" smtClean="0">
                <a:solidFill>
                  <a:schemeClr val="tx1"/>
                </a:solidFill>
                <a:latin typeface="+mn-lt"/>
              </a:rPr>
              <a:t>NPRR378, Posting of the ERCOT Short-Term Load  Forecast and the Aggregated HDL and LDL Used in SCED </a:t>
            </a:r>
            <a:endParaRPr lang="en-US" sz="1800" b="1" i="1" dirty="0" smtClean="0">
              <a:solidFill>
                <a:schemeClr val="tx1"/>
              </a:solidFill>
              <a:latin typeface="+mn-lt"/>
            </a:endParaRPr>
          </a:p>
          <a:p>
            <a:pPr lvl="1">
              <a:lnSpc>
                <a:spcPct val="90000"/>
              </a:lnSpc>
              <a:buNone/>
              <a:defRPr/>
            </a:pPr>
            <a:endParaRPr lang="en-US" sz="1800" b="1" i="1" dirty="0" smtClean="0">
              <a:solidFill>
                <a:schemeClr val="tx1"/>
              </a:solidFill>
              <a:latin typeface="+mn-lt"/>
            </a:endParaRPr>
          </a:p>
          <a:p>
            <a:pPr>
              <a:lnSpc>
                <a:spcPct val="90000"/>
              </a:lnSpc>
              <a:defRPr/>
            </a:pPr>
            <a:r>
              <a:rPr lang="en-US" sz="1800" u="sng" dirty="0" smtClean="0"/>
              <a:t>Withdrawn </a:t>
            </a:r>
            <a:r>
              <a:rPr lang="en-US" sz="1800" u="sng" dirty="0" smtClean="0"/>
              <a:t>NPRRs</a:t>
            </a:r>
            <a:endParaRPr lang="en-US" sz="1800" u="sng" dirty="0" smtClean="0"/>
          </a:p>
          <a:p>
            <a:pPr lvl="1">
              <a:defRPr/>
            </a:pPr>
            <a:r>
              <a:rPr lang="en-US" sz="1800" b="1" i="1" dirty="0" smtClean="0"/>
              <a:t>NPRR373, </a:t>
            </a:r>
            <a:r>
              <a:rPr lang="en-US" sz="1800" b="1" i="1" dirty="0" smtClean="0"/>
              <a:t>Revised State Estimator Reports on Individual Transmission Load on Electrical Buses </a:t>
            </a:r>
            <a:endParaRPr lang="en-US" sz="1800" i="1" dirty="0" smtClean="0">
              <a:solidFill>
                <a:srgbClr val="FF0000"/>
              </a:solidFill>
            </a:endParaRPr>
          </a:p>
          <a:p>
            <a:pPr lvl="1">
              <a:lnSpc>
                <a:spcPct val="90000"/>
              </a:lnSpc>
              <a:defRPr/>
            </a:pPr>
            <a:endParaRPr lang="en-US" sz="1800" u="sng" dirty="0" smtClean="0"/>
          </a:p>
          <a:p>
            <a:pPr>
              <a:buFontTx/>
              <a:buNone/>
              <a:defRPr/>
            </a:pPr>
            <a:r>
              <a:rPr lang="en-US" sz="1800" i="1" dirty="0" smtClean="0"/>
              <a:t/>
            </a:r>
            <a:br>
              <a:rPr lang="en-US" sz="1800" i="1" dirty="0" smtClean="0"/>
            </a:br>
            <a:r>
              <a:rPr lang="en-US" sz="1800" b="0" i="1" dirty="0" smtClean="0"/>
              <a:t>	</a:t>
            </a:r>
            <a:endParaRPr lang="en-US" sz="1800" b="0" dirty="0" smtClean="0">
              <a:solidFill>
                <a:srgbClr val="FF0000"/>
              </a:solidFill>
            </a:endParaRPr>
          </a:p>
          <a:p>
            <a:pPr>
              <a:lnSpc>
                <a:spcPct val="90000"/>
              </a:lnSpc>
              <a:buFontTx/>
              <a:buNone/>
              <a:defRPr/>
            </a:pPr>
            <a:r>
              <a:rPr lang="en-US" sz="1600" b="0" dirty="0" smtClean="0"/>
              <a:t>	</a:t>
            </a:r>
          </a:p>
          <a:p>
            <a:pPr>
              <a:lnSpc>
                <a:spcPct val="90000"/>
              </a:lnSpc>
              <a:buFontTx/>
              <a:buNone/>
              <a:defRPr/>
            </a:pPr>
            <a:endParaRPr lang="en-US" sz="1600" b="0" i="1" dirty="0" smtClean="0"/>
          </a:p>
          <a:p>
            <a:pPr>
              <a:lnSpc>
                <a:spcPct val="90000"/>
              </a:lnSpc>
              <a:buFontTx/>
              <a:buNone/>
              <a:defRPr/>
            </a:pPr>
            <a:endParaRPr lang="en-US" sz="1600" b="0" dirty="0" smtClean="0"/>
          </a:p>
        </p:txBody>
      </p:sp>
      <p:sp>
        <p:nvSpPr>
          <p:cNvPr id="6148"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smtClean="0"/>
          </a:p>
        </p:txBody>
      </p:sp>
      <p:sp>
        <p:nvSpPr>
          <p:cNvPr id="7171" name="Content Placeholder 2"/>
          <p:cNvSpPr>
            <a:spLocks noGrp="1"/>
          </p:cNvSpPr>
          <p:nvPr>
            <p:ph idx="1"/>
          </p:nvPr>
        </p:nvSpPr>
        <p:spPr/>
        <p:txBody>
          <a:bodyPr/>
          <a:lstStyle/>
          <a:p>
            <a:endParaRPr lang="en-US" u="sng" smtClean="0"/>
          </a:p>
          <a:p>
            <a:endParaRPr lang="en-US" u="sng" smtClean="0"/>
          </a:p>
          <a:p>
            <a:endParaRPr lang="en-US" u="sng" smtClean="0"/>
          </a:p>
          <a:p>
            <a:pPr algn="ctr">
              <a:buFontTx/>
              <a:buNone/>
            </a:pPr>
            <a:r>
              <a:rPr lang="en-US" sz="3200" u="sng" smtClean="0"/>
              <a:t>NPRRs Recommended for Approval</a:t>
            </a:r>
            <a:endParaRPr lang="en-US" sz="3200" smtClean="0"/>
          </a:p>
          <a:p>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NPRR299, Remove Requirement for ERCOT Board Approval of PUCT, IMM, and FERC Required Reports</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48201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modifies the Nodal Protocols to better capture the requirement for ERCOT to prepare and submit reports in accordance with its regulatory requirements and removes the need for the ERCOT Board, Public Utility Commission of Texas (PUCT) Staff and Independent Market Monitor (IMM) to approve a schedule and format for reports.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1/20/11, PRS voted to recommend approval of NPRR299 as amended by the 1/7/11 PSEG TX comments and as revised by PRS.  There was one opposing vote from the Investor Owned Utility (IOU) Market Segment and two abstentions from the IOU and Municipal Market Segments. On 6/23/11, PRS voted to endorse and forward the 1/20/11 PRS Report as revised by PRS for NPRR299 to TAC.  There were two opposing votes from the Independent Generator Market Segment and two abstentions from the Independent Power Marketer (IPM) Market Segment.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September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sz="1400" b="1" i="1" dirty="0" smtClean="0">
                <a:solidFill>
                  <a:schemeClr val="tx1"/>
                </a:solidFill>
                <a:latin typeface="+mj-lt"/>
                <a:ea typeface="+mj-ea"/>
                <a:cs typeface="+mj-cs"/>
              </a:rPr>
              <a:t>NPRR313, Revision to the Resource Plan Reference to Current Operating Plan for EILS and Synchronous Condensers and Black Start Notification Requirements (formerly “Updating the Term Resource Plan to Current Operating Plan”)</a:t>
            </a:r>
            <a:endParaRPr lang="en-US" sz="1400" dirty="0" smtClean="0">
              <a:solidFill>
                <a:srgbClr val="3C8C93"/>
              </a:solidFill>
            </a:endParaRPr>
          </a:p>
        </p:txBody>
      </p:sp>
      <p:graphicFrame>
        <p:nvGraphicFramePr>
          <p:cNvPr id="72727" name="Group 23"/>
          <p:cNvGraphicFramePr>
            <a:graphicFrameLocks noGrp="1"/>
          </p:cNvGraphicFramePr>
          <p:nvPr>
            <p:ph idx="4294967295"/>
          </p:nvPr>
        </p:nvGraphicFramePr>
        <p:xfrm>
          <a:off x="228600" y="838200"/>
          <a:ext cx="8534400" cy="5730240"/>
        </p:xfrm>
        <a:graphic>
          <a:graphicData uri="http://schemas.openxmlformats.org/drawingml/2006/table">
            <a:tbl>
              <a:tblPr/>
              <a:tblGrid>
                <a:gridCol w="2334664"/>
                <a:gridCol w="6199736"/>
              </a:tblGrid>
              <a:tr h="1981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t>
                      </a:r>
                      <a:r>
                        <a:rPr kumimoji="0" lang="en-US" sz="1600" b="0" i="0" u="none" strike="noStrike" cap="none" normalizeH="0" baseline="0" dirty="0" err="1" smtClean="0">
                          <a:ln>
                            <a:noFill/>
                          </a:ln>
                          <a:solidFill>
                            <a:schemeClr val="tx1"/>
                          </a:solidFill>
                          <a:effectLst/>
                          <a:latin typeface="Arial" charset="0"/>
                        </a:rPr>
                        <a:t>Luminant</a:t>
                      </a:r>
                      <a:r>
                        <a:rPr kumimoji="0" lang="en-US" sz="1600" b="0" i="0" u="none" strike="noStrike" cap="none" normalizeH="0" baseline="0" dirty="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replaces the term “Resource Plan” with the term “Current Operating Plan” or “Availability Plan” in those instances where the change in terminology was not previously made.  This NPRR also proposes adding a Black Start capable status indicator to the Availability Plan to allow ERCOT to settle payment for Black Start units programmatically; and also allows QSEs with Black Start units to provide all of the Black Start availability through the Availability Plan.</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3/24/11, PRS unanimously voted to recommend approval of NPRR313 as amended by the 3/21/11 Luminant Energy comments and as revised by PRS. </a:t>
                      </a:r>
                      <a:r>
                        <a:rPr lang="en-US" sz="1600" kern="1200" dirty="0" smtClean="0">
                          <a:solidFill>
                            <a:schemeClr val="tx1"/>
                          </a:solidFill>
                          <a:latin typeface="+mn-lt"/>
                          <a:ea typeface="+mn-ea"/>
                          <a:cs typeface="+mn-cs"/>
                        </a:rPr>
                        <a:t> On 5/19/11, PRS </a:t>
                      </a:r>
                      <a:r>
                        <a:rPr lang="en-US" sz="1600" kern="1200" dirty="0" smtClean="0">
                          <a:solidFill>
                            <a:schemeClr val="tx1"/>
                          </a:solidFill>
                          <a:latin typeface="+mn-lt"/>
                          <a:ea typeface="+mn-ea"/>
                          <a:cs typeface="+mn-cs"/>
                        </a:rPr>
                        <a:t>unanimously voted to recommend approval of the 3/24/11 PRS Report as amended by the 5/17/11 Luminant comments and as revised by PRS and to bring NPRR313 back to PRS for consideration of the Impact Analysis.  On 6/23/11, PRS unanimously voted to endorse and forward the 5/19/11 PRS Report as amended by the 6/22/11 ERCOT comments and as revised by PRS for NPRR313 to TAC with a recommended priority of High and a rank of 30.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30</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$80k - $85k; </a:t>
                      </a:r>
                      <a:r>
                        <a:rPr lang="en-US" sz="1600" kern="1200" dirty="0" smtClean="0">
                          <a:solidFill>
                            <a:schemeClr val="tx1"/>
                          </a:solidFill>
                          <a:latin typeface="+mn-lt"/>
                          <a:ea typeface="+mn-ea"/>
                          <a:cs typeface="+mn-cs"/>
                        </a:rPr>
                        <a:t>impacts </a:t>
                      </a:r>
                      <a:r>
                        <a:rPr lang="en-US" sz="1600" kern="1200" dirty="0" smtClean="0">
                          <a:solidFill>
                            <a:schemeClr val="tx1"/>
                          </a:solidFill>
                          <a:latin typeface="+mn-lt"/>
                          <a:ea typeface="+mn-ea"/>
                          <a:cs typeface="+mn-cs"/>
                        </a:rPr>
                        <a:t>to </a:t>
                      </a:r>
                      <a:r>
                        <a:rPr lang="en-US" sz="1600" kern="1200" dirty="0" smtClean="0">
                          <a:solidFill>
                            <a:schemeClr val="tx1"/>
                          </a:solidFill>
                          <a:latin typeface="+mn-lt"/>
                          <a:ea typeface="+mn-ea"/>
                          <a:cs typeface="+mn-cs"/>
                        </a:rPr>
                        <a:t>Market Management System (MMS), </a:t>
                      </a:r>
                      <a:r>
                        <a:rPr lang="en-US" sz="1600" kern="1200" dirty="0" smtClean="0">
                          <a:solidFill>
                            <a:schemeClr val="tx1"/>
                          </a:solidFill>
                          <a:latin typeface="+mn-lt"/>
                          <a:ea typeface="+mn-ea"/>
                          <a:cs typeface="+mn-cs"/>
                        </a:rPr>
                        <a:t>Web Applications (WA), Settlements &amp; Billing (S&amp;B), and Enterprise Information Services (EIS).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marL="342900" indent="-342900"/>
            <a:r>
              <a:rPr lang="en-US" b="1" i="1" dirty="0" smtClean="0">
                <a:solidFill>
                  <a:schemeClr val="tx1"/>
                </a:solidFill>
                <a:latin typeface="+mj-lt"/>
                <a:ea typeface="+mj-ea"/>
                <a:cs typeface="+mj-cs"/>
              </a:rPr>
              <a:t>NPRR348, Generation Resource Start-Up and Shut-Down process</a:t>
            </a:r>
            <a:endParaRPr lang="en-US" dirty="0" smtClean="0">
              <a:solidFill>
                <a:srgbClr val="3C8C93"/>
              </a:solidFill>
            </a:endParaRPr>
          </a:p>
        </p:txBody>
      </p:sp>
      <p:graphicFrame>
        <p:nvGraphicFramePr>
          <p:cNvPr id="72727" name="Group 23"/>
          <p:cNvGraphicFramePr>
            <a:graphicFrameLocks noGrp="1"/>
          </p:cNvGraphicFramePr>
          <p:nvPr>
            <p:ph idx="4294967295"/>
          </p:nvPr>
        </p:nvGraphicFramePr>
        <p:xfrm>
          <a:off x="228600" y="990600"/>
          <a:ext cx="8534400" cy="384476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removes Protocol language concerning the use of the “ONTEST” Resource Status during start-up and shut-down and adds language to address the start-up and shut-down processes.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unanimously voted to recommend approval of NPRR348 as submitted.  On 6/23/11, PRS unanimously voted to endorse and forward the 5/19/11 PRS Report, Impact Analysis, and Cost Benefit Analysis for NPRR348 to TAC with a recommended priority of Critical and rank of 8.4.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Critical; Rank 8.4.</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$80k - $</a:t>
                      </a:r>
                      <a:r>
                        <a:rPr lang="en-US" sz="1600" kern="1200" dirty="0" smtClean="0">
                          <a:solidFill>
                            <a:schemeClr val="tx1"/>
                          </a:solidFill>
                          <a:latin typeface="+mn-lt"/>
                          <a:ea typeface="+mn-ea"/>
                          <a:cs typeface="+mn-cs"/>
                        </a:rPr>
                        <a:t>85k; </a:t>
                      </a:r>
                      <a:r>
                        <a:rPr lang="en-US" sz="1600" kern="1200" dirty="0" smtClean="0">
                          <a:solidFill>
                            <a:schemeClr val="tx1"/>
                          </a:solidFill>
                          <a:latin typeface="+mn-lt"/>
                          <a:ea typeface="+mn-ea"/>
                          <a:cs typeface="+mn-cs"/>
                        </a:rPr>
                        <a:t>impacts to MMS, S&amp;B, and Energy Management System (EMS</a:t>
                      </a:r>
                      <a:r>
                        <a:rPr lang="en-US" sz="1600" kern="1200" dirty="0" smtClean="0">
                          <a:solidFill>
                            <a:schemeClr val="tx1"/>
                          </a:solidFill>
                          <a:latin typeface="+mn-lt"/>
                          <a:ea typeface="+mn-ea"/>
                          <a:cs typeface="+mn-cs"/>
                        </a:rPr>
                        <a: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8484</TotalTime>
  <Words>2091</Words>
  <Application>Microsoft Office PowerPoint</Application>
  <PresentationFormat>On-screen Show (4:3)</PresentationFormat>
  <Paragraphs>184</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Custom Design</vt:lpstr>
      <vt:lpstr>Protocol Revision Subcommittee</vt:lpstr>
      <vt:lpstr>Slide 2</vt:lpstr>
      <vt:lpstr>Items for a Vote</vt:lpstr>
      <vt:lpstr>Items for a Vote</vt:lpstr>
      <vt:lpstr>Items for Notice</vt:lpstr>
      <vt:lpstr>Slide 6</vt:lpstr>
      <vt:lpstr>NPRR299, Remove Requirement for ERCOT Board Approval of PUCT, IMM, and FERC Required Reports</vt:lpstr>
      <vt:lpstr>NPRR313, Revision to the Resource Plan Reference to Current Operating Plan for EILS and Synchronous Condensers and Black Start Notification Requirements (formerly “Updating the Term Resource Plan to Current Operating Plan”)</vt:lpstr>
      <vt:lpstr>NPRR348, Generation Resource Start-Up and Shut-Down process</vt:lpstr>
      <vt:lpstr>NPRR355, Adjust the Calculation of the Real-Time Settlement Point Price for a Load Zone</vt:lpstr>
      <vt:lpstr>NPRR356, EEA Changes Related to Dispatch Instructions and BLTs</vt:lpstr>
      <vt:lpstr>NPRR359, Monthly TDSP Load Report</vt:lpstr>
      <vt:lpstr>NPRR361, Real-Time Wind Power Production Data Transparency</vt:lpstr>
      <vt:lpstr>NPRR362, Changes to PRC Calculation</vt:lpstr>
      <vt:lpstr>NPRR376, CRR Volume Limitation Enhancements - URGENT</vt:lpstr>
      <vt:lpstr>NPRR387, Hydro RRS Deployment Under Frequency Relay Set Point - URGENT</vt:lpstr>
      <vt:lpstr>SCR766, Load Zone and Hub LMPs Distributed by ICCP (formerly “Load Zone Price Distributed by ICCP”)</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
  <cp:lastModifiedBy>A. Boren</cp:lastModifiedBy>
  <cp:revision>429</cp:revision>
  <dcterms:created xsi:type="dcterms:W3CDTF">2005-04-21T14:28:35Z</dcterms:created>
  <dcterms:modified xsi:type="dcterms:W3CDTF">2011-07-06T16:51:27Z</dcterms:modified>
</cp:coreProperties>
</file>