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6" r:id="rId2"/>
    <p:sldId id="268" r:id="rId3"/>
    <p:sldId id="312" r:id="rId4"/>
    <p:sldId id="313" r:id="rId5"/>
    <p:sldId id="259" r:id="rId6"/>
    <p:sldId id="314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thurnher" initials="g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9A2"/>
    <a:srgbClr val="008000"/>
    <a:srgbClr val="000066"/>
    <a:srgbClr val="40949A"/>
    <a:srgbClr val="0000CC"/>
    <a:srgbClr val="FF3300"/>
    <a:srgbClr val="FF9900"/>
    <a:srgbClr val="29417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955" autoAdjust="0"/>
    <p:restoredTop sz="94713" autoAdjust="0"/>
  </p:normalViewPr>
  <p:slideViewPr>
    <p:cSldViewPr>
      <p:cViewPr varScale="1">
        <p:scale>
          <a:sx n="101" d="100"/>
          <a:sy n="101" d="100"/>
        </p:scale>
        <p:origin x="-540" y="-96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50" y="-102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A4106D63-4E33-4C48-B3CE-21D9F7688B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106D63-4E33-4C48-B3CE-21D9F7688BB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b="1" dirty="0">
              <a:latin typeface="+mn-lt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6343650" cy="1143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6276975" cy="476250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July 7, 2011</a:t>
            </a:r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33625" y="5067300"/>
            <a:ext cx="6276975" cy="419100"/>
          </a:xfrm>
          <a:prstGeom prst="rect">
            <a:avLst/>
          </a:prstGeom>
        </p:spPr>
        <p:txBody>
          <a:bodyPr/>
          <a:lstStyle>
            <a:lvl1pPr algn="l">
              <a:defRPr sz="1800" b="1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38200"/>
            <a:ext cx="822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E8C87AE-BB78-4E92-9FD3-0B0172871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0" y="6324600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EC15362E-5D9D-4B24-93B5-92267778AD69}" type="slidenum">
              <a:rPr lang="en-US" sz="1200">
                <a:solidFill>
                  <a:srgbClr val="000066"/>
                </a:solidFill>
              </a:rPr>
              <a:pPr algn="ctr">
                <a:defRPr/>
              </a:pPr>
              <a:t>‹#›</a:t>
            </a:fld>
            <a:endParaRPr lang="en-US" sz="1200" dirty="0">
              <a:solidFill>
                <a:srgbClr val="000066"/>
              </a:solidFill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 userDrawn="1"/>
        </p:nvSpPr>
        <p:spPr bwMode="auto">
          <a:xfrm>
            <a:off x="6781800" y="6477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 dirty="0" smtClean="0">
                <a:solidFill>
                  <a:srgbClr val="000066"/>
                </a:solidFill>
              </a:rPr>
              <a:t>July 7,</a:t>
            </a:r>
            <a:r>
              <a:rPr lang="en-US" sz="1200" baseline="0" dirty="0" smtClean="0">
                <a:solidFill>
                  <a:srgbClr val="000066"/>
                </a:solidFill>
              </a:rPr>
              <a:t> 2011</a:t>
            </a:r>
            <a:endParaRPr lang="en-US" sz="1200" dirty="0">
              <a:solidFill>
                <a:srgbClr val="000066"/>
              </a:solidFill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 userDrawn="1"/>
        </p:nvSpPr>
        <p:spPr bwMode="auto">
          <a:xfrm>
            <a:off x="914400" y="6477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r>
              <a:rPr lang="en-US" sz="1200" dirty="0" smtClean="0">
                <a:solidFill>
                  <a:srgbClr val="000066"/>
                </a:solidFill>
              </a:rPr>
              <a:t>Long-Term</a:t>
            </a:r>
            <a:r>
              <a:rPr lang="en-US" sz="1200" baseline="0" dirty="0" smtClean="0">
                <a:solidFill>
                  <a:srgbClr val="000066"/>
                </a:solidFill>
              </a:rPr>
              <a:t> Study Update</a:t>
            </a:r>
            <a:endParaRPr lang="en-US" sz="1200" dirty="0">
              <a:solidFill>
                <a:srgbClr val="00006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006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006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006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006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rgbClr val="0000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0">
          <a:solidFill>
            <a:srgbClr val="0000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 b="0">
          <a:solidFill>
            <a:srgbClr val="0000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 b="0">
          <a:solidFill>
            <a:srgbClr val="0000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cot.com/committees/other/lt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Longtermstudy@LISTS.ERCOT.CO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343150" y="3352800"/>
            <a:ext cx="6343650" cy="1143000"/>
          </a:xfrm>
        </p:spPr>
        <p:txBody>
          <a:bodyPr/>
          <a:lstStyle/>
          <a:p>
            <a:r>
              <a:rPr lang="en-US" sz="2400" dirty="0" smtClean="0"/>
              <a:t>ERCOT Technical Advisory Committee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333625" y="1828800"/>
            <a:ext cx="6477000" cy="1241425"/>
          </a:xfrm>
        </p:spPr>
        <p:txBody>
          <a:bodyPr/>
          <a:lstStyle/>
          <a:p>
            <a:r>
              <a:rPr lang="en-US" dirty="0" smtClean="0"/>
              <a:t>Texas Interconnection</a:t>
            </a:r>
            <a:br>
              <a:rPr lang="en-US" dirty="0" smtClean="0"/>
            </a:br>
            <a:r>
              <a:rPr lang="en-US" dirty="0" smtClean="0"/>
              <a:t>Long-Term Study Update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2333625" y="4495800"/>
            <a:ext cx="6276975" cy="1447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Paul Hudson</a:t>
            </a:r>
          </a:p>
          <a:p>
            <a:pPr>
              <a:defRPr/>
            </a:pPr>
            <a:r>
              <a:rPr lang="en-US" dirty="0" smtClean="0"/>
              <a:t>Warren Lasher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July 7,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66"/>
                </a:solidFill>
              </a:rPr>
              <a:t>Project Background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ERCOT received a grant in April, 2010 from the Department of Energy to improve our Long-Term Study process.</a:t>
            </a:r>
          </a:p>
          <a:p>
            <a:pPr>
              <a:buNone/>
            </a:pPr>
            <a:endParaRPr lang="en-US" sz="1600" dirty="0" smtClean="0"/>
          </a:p>
          <a:p>
            <a:r>
              <a:rPr lang="en-US" dirty="0" smtClean="0"/>
              <a:t>Three primary study goals: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To provide relevant and timely information on the long-term system needs in the ERCOT Region to inform nearer-term planning and policy decisions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To expand ERCOT long-term planning capabilities by developing new tools and processes that can be used in this and future studies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To enhance stakeholder involvement and input into the ERCOT long-range planning process in a manner that is consensus-seeking, sustainable and consistent with the established ERCOT stakeholder framework.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66"/>
                </a:solidFill>
              </a:rPr>
              <a:t>Current Status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5410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 smtClean="0"/>
              <a:t>ERCOT has developed the base tools to evaluate resource expansion and transmission needs for future scenarios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Stakeholders have defined a Business as Usual scenario – continuation of current market conditions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ERCOT has provided an initial analysis of resource expansion for BAU scenario and several </a:t>
            </a:r>
            <a:br>
              <a:rPr lang="en-US" sz="2400" dirty="0" smtClean="0"/>
            </a:br>
            <a:r>
              <a:rPr lang="en-US" sz="2400" dirty="0" smtClean="0"/>
              <a:t>sensitivities</a:t>
            </a:r>
          </a:p>
          <a:p>
            <a:r>
              <a:rPr lang="en-US" sz="2400" dirty="0" smtClean="0"/>
              <a:t>Work to-date is summarized in an</a:t>
            </a:r>
            <a:br>
              <a:rPr lang="en-US" sz="2400" dirty="0" smtClean="0"/>
            </a:br>
            <a:r>
              <a:rPr lang="en-US" sz="2400" dirty="0" smtClean="0"/>
              <a:t>Interim Project Report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1800" dirty="0" smtClean="0"/>
              <a:t>(</a:t>
            </a:r>
            <a:r>
              <a:rPr lang="en-US" sz="1800" dirty="0" smtClean="0">
                <a:hlinkClick r:id="rId3"/>
              </a:rPr>
              <a:t>http://www.ercot.com/committees/other/lts/</a:t>
            </a:r>
            <a:r>
              <a:rPr lang="en-US" sz="180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Project facilitator is meeting with</a:t>
            </a:r>
            <a:br>
              <a:rPr lang="en-US" sz="2400" dirty="0" smtClean="0"/>
            </a:br>
            <a:r>
              <a:rPr lang="en-US" sz="2400" dirty="0" smtClean="0"/>
              <a:t>stakeholders to increase participation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886200"/>
            <a:ext cx="2109788" cy="2748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0066"/>
                </a:solidFill>
              </a:rPr>
              <a:t>Project Timeline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8991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000066"/>
                </a:solidFill>
              </a:rPr>
              <a:t>Long-Term Study Task Force – Immediate Needs  </a:t>
            </a:r>
            <a:endParaRPr lang="en-US" sz="2400" dirty="0">
              <a:solidFill>
                <a:srgbClr val="000066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914400"/>
            <a:ext cx="480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Development of a robust set</a:t>
            </a:r>
            <a:br>
              <a:rPr lang="en-US" sz="2400" dirty="0" smtClean="0"/>
            </a:br>
            <a:r>
              <a:rPr lang="en-US" sz="2400" dirty="0" smtClean="0"/>
              <a:t>of potential future scenarios</a:t>
            </a:r>
          </a:p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Information on solar generation</a:t>
            </a:r>
            <a:br>
              <a:rPr lang="en-US" sz="2400" dirty="0" smtClean="0"/>
            </a:br>
            <a:r>
              <a:rPr lang="en-US" sz="2400" dirty="0" smtClean="0"/>
              <a:t>technologies</a:t>
            </a:r>
          </a:p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Input into potential for demand-</a:t>
            </a:r>
            <a:br>
              <a:rPr lang="en-US" sz="2400" dirty="0" smtClean="0"/>
            </a:br>
            <a:r>
              <a:rPr lang="en-US" sz="2400" dirty="0" smtClean="0"/>
              <a:t>side resources and energy-</a:t>
            </a:r>
            <a:br>
              <a:rPr lang="en-US" sz="2400" dirty="0" smtClean="0"/>
            </a:br>
            <a:r>
              <a:rPr lang="en-US" sz="2400" dirty="0" smtClean="0"/>
              <a:t>efficiency programs</a:t>
            </a:r>
          </a:p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Information on energy storage</a:t>
            </a:r>
            <a:br>
              <a:rPr lang="en-US" sz="2400" dirty="0" smtClean="0"/>
            </a:br>
            <a:r>
              <a:rPr lang="en-US" sz="2400" dirty="0" smtClean="0"/>
              <a:t>technologies</a:t>
            </a:r>
          </a:p>
          <a:p>
            <a:pPr marL="347663" lvl="0" indent="-347663">
              <a:buFont typeface="Arial" pitchFamily="34" charset="0"/>
              <a:buChar char="•"/>
            </a:pPr>
            <a:endParaRPr lang="en-US" sz="2400" dirty="0" smtClean="0"/>
          </a:p>
        </p:txBody>
      </p:sp>
      <p:pic>
        <p:nvPicPr>
          <p:cNvPr id="13" name="Picture 12" descr="tree.JPG"/>
          <p:cNvPicPr>
            <a:picLocks noChangeAspect="1"/>
          </p:cNvPicPr>
          <p:nvPr/>
        </p:nvPicPr>
        <p:blipFill>
          <a:blip r:embed="rId3" cstate="print"/>
          <a:srcRect l="15000" t="8889" r="19167" b="11111"/>
          <a:stretch>
            <a:fillRect/>
          </a:stretch>
        </p:blipFill>
        <p:spPr>
          <a:xfrm>
            <a:off x="5334000" y="838200"/>
            <a:ext cx="3657600" cy="333350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" y="4765119"/>
            <a:ext cx="84582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Growth forecasts of electric vehicle use</a:t>
            </a:r>
          </a:p>
          <a:p>
            <a:pPr marL="347663" lvl="0" indent="-347663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ERCOT needs support from stakeholders on these issues</a:t>
            </a:r>
          </a:p>
          <a:p>
            <a:pPr marL="347663" lvl="0" indent="-347663">
              <a:buFont typeface="Arial" pitchFamily="34" charset="0"/>
              <a:buChar char="•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66"/>
                </a:solidFill>
              </a:rPr>
              <a:t>Request for Feedback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7244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400" dirty="0" smtClean="0"/>
              <a:t>We are asking for comments on the posted interim reports and participation in the ongoing study</a:t>
            </a:r>
            <a:endParaRPr lang="en-US" sz="2000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Discussion will be held at Regional Planning Group meeting on </a:t>
            </a:r>
            <a:r>
              <a:rPr lang="en-US" sz="2400" smtClean="0"/>
              <a:t>July </a:t>
            </a:r>
            <a:r>
              <a:rPr lang="en-US" sz="2400" smtClean="0"/>
              <a:t>15 </a:t>
            </a:r>
            <a:r>
              <a:rPr lang="en-US" sz="2400" dirty="0" smtClean="0"/>
              <a:t>and at additional meetings as needed.  Comments can be submitted through August 10.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Send comments to:</a:t>
            </a:r>
          </a:p>
          <a:p>
            <a:pPr indent="571500">
              <a:spcBef>
                <a:spcPts val="600"/>
              </a:spcBef>
              <a:buNone/>
            </a:pPr>
            <a:r>
              <a:rPr lang="en-US" dirty="0" smtClean="0">
                <a:hlinkClick r:id="rId3"/>
              </a:rPr>
              <a:t>Longtermstudy@LISTS.ERCOT.COM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sz="2400" dirty="0" smtClean="0"/>
              <a:t>Questions?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master template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master template</Template>
  <TotalTime>1795</TotalTime>
  <Words>246</Words>
  <Application>Microsoft Office PowerPoint</Application>
  <PresentationFormat>On-screen Show (4:3)</PresentationFormat>
  <Paragraphs>39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slide master template</vt:lpstr>
      <vt:lpstr>Texas Interconnection Long-Term Study Update</vt:lpstr>
      <vt:lpstr>Project Background</vt:lpstr>
      <vt:lpstr>Current Status</vt:lpstr>
      <vt:lpstr>Project Timeline</vt:lpstr>
      <vt:lpstr>Long-Term Study Task Force – Immediate Needs  </vt:lpstr>
      <vt:lpstr>Request for Feedback</vt:lpstr>
    </vt:vector>
  </TitlesOfParts>
  <Company>ERCOT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 Showalter</dc:creator>
  <cp:lastModifiedBy>wlasher</cp:lastModifiedBy>
  <cp:revision>159</cp:revision>
  <dcterms:created xsi:type="dcterms:W3CDTF">2010-11-16T21:34:35Z</dcterms:created>
  <dcterms:modified xsi:type="dcterms:W3CDTF">2011-07-06T15:44:22Z</dcterms:modified>
</cp:coreProperties>
</file>