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0"/>
  </p:notesMasterIdLst>
  <p:sldIdLst>
    <p:sldId id="258" r:id="rId2"/>
    <p:sldId id="374" r:id="rId3"/>
    <p:sldId id="293" r:id="rId4"/>
    <p:sldId id="427" r:id="rId5"/>
    <p:sldId id="537" r:id="rId6"/>
    <p:sldId id="568" r:id="rId7"/>
    <p:sldId id="576" r:id="rId8"/>
    <p:sldId id="577" r:id="rId9"/>
    <p:sldId id="578" r:id="rId10"/>
    <p:sldId id="579" r:id="rId11"/>
    <p:sldId id="580" r:id="rId12"/>
    <p:sldId id="581" r:id="rId13"/>
    <p:sldId id="582" r:id="rId14"/>
    <p:sldId id="583" r:id="rId15"/>
    <p:sldId id="585" r:id="rId16"/>
    <p:sldId id="586" r:id="rId17"/>
    <p:sldId id="587" r:id="rId18"/>
    <p:sldId id="588"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F146"/>
    <a:srgbClr val="FF9900"/>
    <a:srgbClr val="FF3300"/>
    <a:srgbClr val="40949A"/>
    <a:srgbClr val="DDDDDD"/>
    <a:srgbClr val="0000CC"/>
    <a:srgbClr val="5469A2"/>
    <a:srgbClr val="29417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05" autoAdjust="0"/>
    <p:restoredTop sz="94653" autoAdjust="0"/>
  </p:normalViewPr>
  <p:slideViewPr>
    <p:cSldViewPr>
      <p:cViewPr>
        <p:scale>
          <a:sx n="90" d="100"/>
          <a:sy n="90" d="100"/>
        </p:scale>
        <p:origin x="-822" y="-78"/>
      </p:cViewPr>
      <p:guideLst>
        <p:guide orient="horz" pos="4224"/>
        <p:guide pos="153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276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63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76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76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276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7858717-36D3-4D59-A76F-200BD1D98EE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a:ln/>
        </p:spPr>
        <p:txBody>
          <a:bodyPr/>
          <a:lstStyle/>
          <a:p>
            <a:endParaRPr lang="en-US" smtClean="0"/>
          </a:p>
        </p:txBody>
      </p:sp>
      <p:sp>
        <p:nvSpPr>
          <p:cNvPr id="17412" name="Slide Number Placeholder 3"/>
          <p:cNvSpPr>
            <a:spLocks noGrp="1"/>
          </p:cNvSpPr>
          <p:nvPr>
            <p:ph type="sldNum" sz="quarter" idx="5"/>
          </p:nvPr>
        </p:nvSpPr>
        <p:spPr>
          <a:noFill/>
        </p:spPr>
        <p:txBody>
          <a:bodyPr/>
          <a:lstStyle/>
          <a:p>
            <a:fld id="{725070BF-4836-406E-80B1-FCDC258F5585}" type="slidenum">
              <a:rPr lang="en-US" smtClean="0"/>
              <a:pPr/>
              <a:t>2</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49602CF7-2357-46C8-85BC-803705CECCBD}" type="slidenum">
              <a:rPr lang="en-US" sz="1200"/>
              <a:pPr algn="r"/>
              <a:t>12</a:t>
            </a:fld>
            <a:endParaRPr 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49602CF7-2357-46C8-85BC-803705CECCBD}" type="slidenum">
              <a:rPr lang="en-US" sz="1200"/>
              <a:pPr algn="r"/>
              <a:t>13</a:t>
            </a:fld>
            <a:endParaRPr 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49602CF7-2357-46C8-85BC-803705CECCBD}" type="slidenum">
              <a:rPr lang="en-US" sz="1200"/>
              <a:pPr algn="r"/>
              <a:t>14</a:t>
            </a:fld>
            <a:endParaRPr 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49602CF7-2357-46C8-85BC-803705CECCBD}" type="slidenum">
              <a:rPr lang="en-US" sz="1200"/>
              <a:pPr algn="r"/>
              <a:t>15</a:t>
            </a:fld>
            <a:endParaRPr 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49602CF7-2357-46C8-85BC-803705CECCBD}" type="slidenum">
              <a:rPr lang="en-US" sz="1200"/>
              <a:pPr algn="r"/>
              <a:t>16</a:t>
            </a:fld>
            <a:endParaRPr 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49602CF7-2357-46C8-85BC-803705CECCBD}" type="slidenum">
              <a:rPr lang="en-US" sz="1200"/>
              <a:pPr algn="r"/>
              <a:t>17</a:t>
            </a:fld>
            <a:endParaRPr 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49602CF7-2357-46C8-85BC-803705CECCBD}" type="slidenum">
              <a:rPr lang="en-US" sz="1200"/>
              <a:pPr algn="r"/>
              <a:t>18</a:t>
            </a:fld>
            <a:endParaRPr 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C2EFF95-DD65-4D3F-8317-453D195947C3}" type="slidenum">
              <a:rPr lang="en-US" sz="1200"/>
              <a:pPr algn="r"/>
              <a:t>3</a:t>
            </a:fld>
            <a:endParaRPr lang="en-US" sz="120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EDF1B86-7CE6-4780-8DD0-6DFE283ACB2C}" type="slidenum">
              <a:rPr lang="en-US" sz="1200"/>
              <a:pPr algn="r"/>
              <a:t>4</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49602CF7-2357-46C8-85BC-803705CECCBD}" type="slidenum">
              <a:rPr lang="en-US" sz="1200"/>
              <a:pPr algn="r"/>
              <a:t>6</a:t>
            </a:fld>
            <a:endParaRPr 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49602CF7-2357-46C8-85BC-803705CECCBD}" type="slidenum">
              <a:rPr lang="en-US" sz="1200"/>
              <a:pPr algn="r"/>
              <a:t>7</a:t>
            </a:fld>
            <a:endParaRPr 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49602CF7-2357-46C8-85BC-803705CECCBD}" type="slidenum">
              <a:rPr lang="en-US" sz="1200"/>
              <a:pPr algn="r"/>
              <a:t>8</a:t>
            </a:fld>
            <a:endParaRPr 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49602CF7-2357-46C8-85BC-803705CECCBD}" type="slidenum">
              <a:rPr lang="en-US" sz="1200"/>
              <a:pPr algn="r"/>
              <a:t>9</a:t>
            </a:fld>
            <a:endParaRPr 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49602CF7-2357-46C8-85BC-803705CECCBD}" type="slidenum">
              <a:rPr lang="en-US" sz="1200"/>
              <a:pPr algn="r"/>
              <a:t>10</a:t>
            </a:fld>
            <a:endParaRPr 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49602CF7-2357-46C8-85BC-803705CECCBD}" type="slidenum">
              <a:rPr lang="en-US" sz="1200"/>
              <a:pPr algn="r"/>
              <a:t>11</a:t>
            </a:fld>
            <a:endParaRPr 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14"/>
          <p:cNvSpPr>
            <a:spLocks noChangeShapeType="1"/>
          </p:cNvSpPr>
          <p:nvPr userDrawn="1"/>
        </p:nvSpPr>
        <p:spPr bwMode="auto">
          <a:xfrm>
            <a:off x="0" y="1143000"/>
            <a:ext cx="9144000" cy="0"/>
          </a:xfrm>
          <a:prstGeom prst="line">
            <a:avLst/>
          </a:prstGeom>
          <a:noFill/>
          <a:ln w="57150">
            <a:solidFill>
              <a:schemeClr val="hlink"/>
            </a:solidFill>
            <a:round/>
            <a:headEnd/>
            <a:tailEnd/>
          </a:ln>
          <a:effectLst/>
        </p:spPr>
        <p:txBody>
          <a:bodyPr/>
          <a:lstStyle/>
          <a:p>
            <a:pPr>
              <a:defRPr/>
            </a:pPr>
            <a:endParaRPr lang="en-US"/>
          </a:p>
        </p:txBody>
      </p:sp>
      <p:sp>
        <p:nvSpPr>
          <p:cNvPr id="43010" name="Rectangle 2"/>
          <p:cNvSpPr>
            <a:spLocks noGrp="1" noChangeArrowheads="1"/>
          </p:cNvSpPr>
          <p:nvPr>
            <p:ph type="subTitle" idx="1"/>
          </p:nvPr>
        </p:nvSpPr>
        <p:spPr>
          <a:xfrm>
            <a:off x="2343150" y="3581400"/>
            <a:ext cx="6343650" cy="1143000"/>
          </a:xfrm>
        </p:spPr>
        <p:txBody>
          <a:bodyPr/>
          <a:lstStyle>
            <a:lvl1pPr marL="0" indent="0">
              <a:buFontTx/>
              <a:buNone/>
              <a:defRPr b="0">
                <a:solidFill>
                  <a:schemeClr val="tx1"/>
                </a:solidFill>
                <a:latin typeface="Arial Black" pitchFamily="34" charset="0"/>
              </a:defRPr>
            </a:lvl1pPr>
          </a:lstStyle>
          <a:p>
            <a:r>
              <a:rPr lang="en-US"/>
              <a:t>Click to edit Master subtitle style</a:t>
            </a:r>
          </a:p>
        </p:txBody>
      </p:sp>
      <p:sp>
        <p:nvSpPr>
          <p:cNvPr id="43015" name="Rectangle 7"/>
          <p:cNvSpPr>
            <a:spLocks noGrp="1" noChangeArrowheads="1"/>
          </p:cNvSpPr>
          <p:nvPr>
            <p:ph type="ctrTitle"/>
          </p:nvPr>
        </p:nvSpPr>
        <p:spPr>
          <a:xfrm>
            <a:off x="2333625" y="1905000"/>
            <a:ext cx="6477000" cy="1241425"/>
          </a:xfrm>
        </p:spPr>
        <p:txBody>
          <a:bodyPr/>
          <a:lstStyle>
            <a:lvl1pPr>
              <a:defRPr sz="2800">
                <a:solidFill>
                  <a:schemeClr val="tx1"/>
                </a:solidFill>
              </a:defRPr>
            </a:lvl1pPr>
          </a:lstStyle>
          <a:p>
            <a:r>
              <a:rPr lang="en-US"/>
              <a:t>Click to edit Master title style</a:t>
            </a:r>
          </a:p>
        </p:txBody>
      </p:sp>
      <p:sp>
        <p:nvSpPr>
          <p:cNvPr id="5" name="Rectangle 10"/>
          <p:cNvSpPr>
            <a:spLocks noGrp="1" noChangeArrowheads="1"/>
          </p:cNvSpPr>
          <p:nvPr>
            <p:ph type="dt" sz="half" idx="10"/>
          </p:nvPr>
        </p:nvSpPr>
        <p:spPr>
          <a:xfrm>
            <a:off x="2333625" y="5467350"/>
            <a:ext cx="6276975" cy="476250"/>
          </a:xfrm>
        </p:spPr>
        <p:txBody>
          <a:bodyPr/>
          <a:lstStyle>
            <a:lvl1pPr>
              <a:defRPr sz="1800" b="1">
                <a:solidFill>
                  <a:schemeClr val="tx1"/>
                </a:solidFill>
              </a:defRPr>
            </a:lvl1pPr>
          </a:lstStyle>
          <a:p>
            <a:pPr>
              <a:defRPr/>
            </a:pPr>
            <a:r>
              <a:rPr lang="en-US"/>
              <a:t>August 5, 2010</a:t>
            </a:r>
          </a:p>
        </p:txBody>
      </p:sp>
      <p:sp>
        <p:nvSpPr>
          <p:cNvPr id="6" name="Rectangle 15"/>
          <p:cNvSpPr>
            <a:spLocks noGrp="1" noChangeArrowheads="1"/>
          </p:cNvSpPr>
          <p:nvPr>
            <p:ph type="ftr" sz="quarter" idx="11"/>
          </p:nvPr>
        </p:nvSpPr>
        <p:spPr>
          <a:xfrm>
            <a:off x="2333625" y="5067300"/>
            <a:ext cx="6276975" cy="419100"/>
          </a:xfrm>
        </p:spPr>
        <p:txBody>
          <a:bodyPr/>
          <a:lstStyle>
            <a:lvl1pPr algn="l">
              <a:defRPr sz="1800" b="1">
                <a:solidFill>
                  <a:schemeClr val="tx1"/>
                </a:solidFill>
              </a:defRPr>
            </a:lvl1pPr>
          </a:lstStyle>
          <a:p>
            <a:pPr>
              <a:defRPr/>
            </a:pPr>
            <a:r>
              <a:rPr lang="en-US"/>
              <a:t>PRS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775FF4D2-0FCA-4766-A9A3-E52E490487F9}"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0"/>
            <a:ext cx="21717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0"/>
            <a:ext cx="63627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4C933EAC-162E-4D27-9970-325CC62526C4}"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686800" cy="685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066800"/>
            <a:ext cx="8229600" cy="4724400"/>
          </a:xfrm>
        </p:spPr>
        <p:txBody>
          <a:bodyPr/>
          <a:lstStyle/>
          <a:p>
            <a:pPr lvl="0"/>
            <a:endParaRPr lang="en-US" noProof="0"/>
          </a:p>
        </p:txBody>
      </p:sp>
      <p:sp>
        <p:nvSpPr>
          <p:cNvPr id="4" name="Rectangle 6"/>
          <p:cNvSpPr>
            <a:spLocks noGrp="1" noChangeArrowheads="1"/>
          </p:cNvSpPr>
          <p:nvPr>
            <p:ph type="sldNum" sz="quarter" idx="10"/>
          </p:nvPr>
        </p:nvSpPr>
        <p:spPr>
          <a:ln/>
        </p:spPr>
        <p:txBody>
          <a:bodyPr/>
          <a:lstStyle>
            <a:lvl1pPr>
              <a:defRPr/>
            </a:lvl1pPr>
          </a:lstStyle>
          <a:p>
            <a:pPr>
              <a:defRPr/>
            </a:pPr>
            <a:fld id="{563B438E-7C65-43D4-BCF2-C307F98E10AF}"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CEDC2D9E-09EE-4F6E-81B7-F3C32B46BBFB}"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7250352E-C262-43CE-A935-04359FDF943D}"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pPr>
              <a:defRPr/>
            </a:pPr>
            <a:fld id="{05DCD671-570E-4B90-B717-BF200900263C}"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pPr>
              <a:defRPr/>
            </a:pPr>
            <a:fld id="{BDAC199E-09B0-4A0D-9790-EAA029A72E5E}" type="slidenum">
              <a:rPr lang="en-US"/>
              <a:pPr>
                <a:defRPr/>
              </a:pPr>
              <a:t>‹#›</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9"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2BBD5675-BF6E-49E3-9268-16BB5CC9C640}" type="slidenum">
              <a:rPr lang="en-US"/>
              <a:pPr>
                <a:defRPr/>
              </a:pPr>
              <a:t>‹#›</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5"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4004C0B-9940-4EB6-ACDA-A6518216D365}" type="slidenum">
              <a:rPr lang="en-US"/>
              <a:pPr>
                <a:defRPr/>
              </a:pPr>
              <a:t>‹#›</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4"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12AA0BC9-3504-4A78-9A25-869F1D87E49D}"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812C7514-CDC1-435E-8D1D-D21901B17FDF}"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457200" y="1066800"/>
            <a:ext cx="82296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5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EB5BCAD9-82C3-4B4F-B07D-58C0E837E1CB}" type="slidenum">
              <a:rPr lang="en-US"/>
              <a:pPr>
                <a:defRPr/>
              </a:pPr>
              <a:t>‹#›</a:t>
            </a:fld>
            <a:endParaRPr lang="en-US"/>
          </a:p>
        </p:txBody>
      </p:sp>
      <p:sp>
        <p:nvSpPr>
          <p:cNvPr id="23559" name="Rectangle 7"/>
          <p:cNvSpPr>
            <a:spLocks noChangeArrowheads="1"/>
          </p:cNvSpPr>
          <p:nvPr userDrawn="1"/>
        </p:nvSpPr>
        <p:spPr bwMode="auto">
          <a:xfrm>
            <a:off x="0" y="6235700"/>
            <a:ext cx="9144000" cy="622300"/>
          </a:xfrm>
          <a:prstGeom prst="rect">
            <a:avLst/>
          </a:prstGeom>
          <a:solidFill>
            <a:srgbClr val="ECECE2"/>
          </a:solidFill>
          <a:ln w="9525">
            <a:noFill/>
            <a:miter lim="800000"/>
            <a:headEnd/>
            <a:tailEnd/>
          </a:ln>
          <a:effectLst/>
        </p:spPr>
        <p:txBody>
          <a:bodyPr wrap="none" anchor="ctr"/>
          <a:lstStyle/>
          <a:p>
            <a:pPr>
              <a:defRPr/>
            </a:pPr>
            <a:endParaRPr lang="en-US"/>
          </a:p>
        </p:txBody>
      </p:sp>
      <p:sp>
        <p:nvSpPr>
          <p:cNvPr id="1029" name="Rectangle 2"/>
          <p:cNvSpPr>
            <a:spLocks noGrp="1" noChangeArrowheads="1"/>
          </p:cNvSpPr>
          <p:nvPr>
            <p:ph type="title"/>
          </p:nvPr>
        </p:nvSpPr>
        <p:spPr bwMode="auto">
          <a:xfrm>
            <a:off x="152400" y="0"/>
            <a:ext cx="86868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3557" name="Rectangle 5"/>
          <p:cNvSpPr>
            <a:spLocks noGrp="1" noChangeArrowheads="1"/>
          </p:cNvSpPr>
          <p:nvPr>
            <p:ph type="ftr" sz="quarter" idx="3"/>
          </p:nvPr>
        </p:nvSpPr>
        <p:spPr bwMode="auto">
          <a:xfrm>
            <a:off x="6248400" y="6457950"/>
            <a:ext cx="2514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r>
              <a:rPr lang="en-US"/>
              <a:t>PRS</a:t>
            </a:r>
          </a:p>
        </p:txBody>
      </p:sp>
      <p:sp>
        <p:nvSpPr>
          <p:cNvPr id="23563" name="Line 11"/>
          <p:cNvSpPr>
            <a:spLocks noChangeShapeType="1"/>
          </p:cNvSpPr>
          <p:nvPr userDrawn="1"/>
        </p:nvSpPr>
        <p:spPr bwMode="auto">
          <a:xfrm>
            <a:off x="1069975" y="6457950"/>
            <a:ext cx="0" cy="219075"/>
          </a:xfrm>
          <a:prstGeom prst="line">
            <a:avLst/>
          </a:prstGeom>
          <a:noFill/>
          <a:ln w="9525">
            <a:solidFill>
              <a:schemeClr val="tx1"/>
            </a:solidFill>
            <a:round/>
            <a:headEnd/>
            <a:tailEnd/>
          </a:ln>
          <a:effectLst/>
        </p:spPr>
        <p:txBody>
          <a:bodyPr/>
          <a:lstStyle/>
          <a:p>
            <a:pPr>
              <a:defRPr/>
            </a:pPr>
            <a:endParaRPr lang="en-US"/>
          </a:p>
        </p:txBody>
      </p:sp>
      <p:sp>
        <p:nvSpPr>
          <p:cNvPr id="23556" name="Rectangle 4"/>
          <p:cNvSpPr>
            <a:spLocks noGrp="1" noChangeArrowheads="1"/>
          </p:cNvSpPr>
          <p:nvPr>
            <p:ph type="dt" sz="half" idx="2"/>
          </p:nvPr>
        </p:nvSpPr>
        <p:spPr bwMode="auto">
          <a:xfrm>
            <a:off x="1143000" y="64579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r>
              <a:rPr lang="en-US"/>
              <a:t>August 5, 2010</a:t>
            </a:r>
          </a:p>
        </p:txBody>
      </p:sp>
      <p:sp>
        <p:nvSpPr>
          <p:cNvPr id="23564" name="Line 12"/>
          <p:cNvSpPr>
            <a:spLocks noChangeShapeType="1"/>
          </p:cNvSpPr>
          <p:nvPr userDrawn="1"/>
        </p:nvSpPr>
        <p:spPr bwMode="auto">
          <a:xfrm>
            <a:off x="0" y="673100"/>
            <a:ext cx="9144000" cy="0"/>
          </a:xfrm>
          <a:prstGeom prst="line">
            <a:avLst/>
          </a:prstGeom>
          <a:noFill/>
          <a:ln w="57150">
            <a:solidFill>
              <a:schemeClr val="hlink"/>
            </a:solidFill>
            <a:round/>
            <a:headEnd/>
            <a:tailEnd/>
          </a:ln>
          <a:effectLst/>
        </p:spPr>
        <p:txBody>
          <a:bodyPr/>
          <a:lstStyle/>
          <a:p>
            <a:pPr>
              <a:defRPr/>
            </a:pPr>
            <a:endParaRPr lang="en-US"/>
          </a:p>
        </p:txBody>
      </p:sp>
      <p:sp>
        <p:nvSpPr>
          <p:cNvPr id="23565" name="Rectangle 13"/>
          <p:cNvSpPr>
            <a:spLocks noChangeArrowheads="1"/>
          </p:cNvSpPr>
          <p:nvPr/>
        </p:nvSpPr>
        <p:spPr bwMode="auto">
          <a:xfrm>
            <a:off x="3429000" y="6477000"/>
            <a:ext cx="2514600" cy="457200"/>
          </a:xfrm>
          <a:prstGeom prst="rect">
            <a:avLst/>
          </a:prstGeom>
          <a:noFill/>
          <a:ln w="9525">
            <a:noFill/>
            <a:miter lim="800000"/>
            <a:headEnd/>
            <a:tailEnd/>
          </a:ln>
          <a:effectLst/>
        </p:spPr>
        <p:txBody>
          <a:bodyPr/>
          <a:lstStyle/>
          <a:p>
            <a:pPr algn="ctr">
              <a:defRPr/>
            </a:pPr>
            <a:fld id="{1BF8AE1A-1BE6-4793-B98F-07933FAD8F67}" type="slidenum">
              <a:rPr lang="en-US" sz="1200"/>
              <a:pPr algn="ctr">
                <a:defRPr/>
              </a:pPr>
              <a:t>‹#›</a:t>
            </a:fld>
            <a:endParaRPr lang="en-US" sz="1200"/>
          </a:p>
        </p:txBody>
      </p:sp>
    </p:spTree>
  </p:cSld>
  <p:clrMap bg1="lt1" tx1="dk1" bg2="lt2" tx2="dk2" accent1="accent1" accent2="accent2" accent3="accent3" accent4="accent4" accent5="accent5" accent6="accent6" hlink="hlink" folHlink="folHlink"/>
  <p:sldLayoutIdLst>
    <p:sldLayoutId id="2147484059" r:id="rId1"/>
    <p:sldLayoutId id="2147484048" r:id="rId2"/>
    <p:sldLayoutId id="2147484049" r:id="rId3"/>
    <p:sldLayoutId id="2147484050" r:id="rId4"/>
    <p:sldLayoutId id="2147484051" r:id="rId5"/>
    <p:sldLayoutId id="2147484052" r:id="rId6"/>
    <p:sldLayoutId id="2147484053" r:id="rId7"/>
    <p:sldLayoutId id="2147484054" r:id="rId8"/>
    <p:sldLayoutId id="2147484055" r:id="rId9"/>
    <p:sldLayoutId id="2147484056" r:id="rId10"/>
    <p:sldLayoutId id="2147484057" r:id="rId11"/>
    <p:sldLayoutId id="2147484058" r:id="rId12"/>
  </p:sldLayoutIdLst>
  <p:hf sldNum="0" hdr="0" ftr="0" dt="0"/>
  <p:txStyles>
    <p:titleStyle>
      <a:lvl1pPr algn="l" rtl="0" eaLnBrk="0" fontAlgn="base" hangingPunct="0">
        <a:spcBef>
          <a:spcPct val="0"/>
        </a:spcBef>
        <a:spcAft>
          <a:spcPct val="0"/>
        </a:spcAft>
        <a:defRPr sz="2000">
          <a:solidFill>
            <a:schemeClr val="tx1"/>
          </a:solidFill>
          <a:latin typeface="+mj-lt"/>
          <a:ea typeface="+mj-ea"/>
          <a:cs typeface="+mj-cs"/>
        </a:defRPr>
      </a:lvl1pPr>
      <a:lvl2pPr algn="l" rtl="0" eaLnBrk="0" fontAlgn="base" hangingPunct="0">
        <a:spcBef>
          <a:spcPct val="0"/>
        </a:spcBef>
        <a:spcAft>
          <a:spcPct val="0"/>
        </a:spcAft>
        <a:defRPr sz="2000">
          <a:solidFill>
            <a:schemeClr val="tx1"/>
          </a:solidFill>
          <a:latin typeface="Arial Black" pitchFamily="34" charset="0"/>
        </a:defRPr>
      </a:lvl2pPr>
      <a:lvl3pPr algn="l" rtl="0" eaLnBrk="0" fontAlgn="base" hangingPunct="0">
        <a:spcBef>
          <a:spcPct val="0"/>
        </a:spcBef>
        <a:spcAft>
          <a:spcPct val="0"/>
        </a:spcAft>
        <a:defRPr sz="2000">
          <a:solidFill>
            <a:schemeClr val="tx1"/>
          </a:solidFill>
          <a:latin typeface="Arial Black" pitchFamily="34" charset="0"/>
        </a:defRPr>
      </a:lvl3pPr>
      <a:lvl4pPr algn="l" rtl="0" eaLnBrk="0" fontAlgn="base" hangingPunct="0">
        <a:spcBef>
          <a:spcPct val="0"/>
        </a:spcBef>
        <a:spcAft>
          <a:spcPct val="0"/>
        </a:spcAft>
        <a:defRPr sz="2000">
          <a:solidFill>
            <a:schemeClr val="tx1"/>
          </a:solidFill>
          <a:latin typeface="Arial Black" pitchFamily="34" charset="0"/>
        </a:defRPr>
      </a:lvl4pPr>
      <a:lvl5pPr algn="l" rtl="0" eaLnBrk="0" fontAlgn="base" hangingPunct="0">
        <a:spcBef>
          <a:spcPct val="0"/>
        </a:spcBef>
        <a:spcAft>
          <a:spcPct val="0"/>
        </a:spcAft>
        <a:defRPr sz="2000">
          <a:solidFill>
            <a:schemeClr val="tx1"/>
          </a:solidFill>
          <a:latin typeface="Arial Black" pitchFamily="34" charset="0"/>
        </a:defRPr>
      </a:lvl5pPr>
      <a:lvl6pPr marL="457200" algn="l" rtl="0" fontAlgn="base">
        <a:spcBef>
          <a:spcPct val="0"/>
        </a:spcBef>
        <a:spcAft>
          <a:spcPct val="0"/>
        </a:spcAft>
        <a:defRPr sz="2000">
          <a:solidFill>
            <a:schemeClr val="bg1"/>
          </a:solidFill>
          <a:latin typeface="Arial Black" pitchFamily="34" charset="0"/>
        </a:defRPr>
      </a:lvl6pPr>
      <a:lvl7pPr marL="914400" algn="l" rtl="0" fontAlgn="base">
        <a:spcBef>
          <a:spcPct val="0"/>
        </a:spcBef>
        <a:spcAft>
          <a:spcPct val="0"/>
        </a:spcAft>
        <a:defRPr sz="2000">
          <a:solidFill>
            <a:schemeClr val="bg1"/>
          </a:solidFill>
          <a:latin typeface="Arial Black" pitchFamily="34" charset="0"/>
        </a:defRPr>
      </a:lvl7pPr>
      <a:lvl8pPr marL="1371600" algn="l" rtl="0" fontAlgn="base">
        <a:spcBef>
          <a:spcPct val="0"/>
        </a:spcBef>
        <a:spcAft>
          <a:spcPct val="0"/>
        </a:spcAft>
        <a:defRPr sz="2000">
          <a:solidFill>
            <a:schemeClr val="bg1"/>
          </a:solidFill>
          <a:latin typeface="Arial Black" pitchFamily="34" charset="0"/>
        </a:defRPr>
      </a:lvl8pPr>
      <a:lvl9pPr marL="1828800" algn="l" rtl="0" fontAlgn="base">
        <a:spcBef>
          <a:spcPct val="0"/>
        </a:spcBef>
        <a:spcAft>
          <a:spcPct val="0"/>
        </a:spcAft>
        <a:defRPr sz="2000">
          <a:solidFill>
            <a:schemeClr val="bg1"/>
          </a:solidFill>
          <a:latin typeface="Arial Black" pitchFamily="34" charset="0"/>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8"/>
          <p:cNvSpPr>
            <a:spLocks noGrp="1" noChangeArrowheads="1"/>
          </p:cNvSpPr>
          <p:nvPr>
            <p:ph type="ctrTitle"/>
          </p:nvPr>
        </p:nvSpPr>
        <p:spPr>
          <a:xfrm>
            <a:off x="2333625" y="1905000"/>
            <a:ext cx="6019800" cy="1238250"/>
          </a:xfrm>
        </p:spPr>
        <p:txBody>
          <a:bodyPr/>
          <a:lstStyle/>
          <a:p>
            <a:pPr eaLnBrk="1" hangingPunct="1"/>
            <a:r>
              <a:rPr lang="en-US" smtClean="0"/>
              <a:t>Protocol Revision Subcommittee</a:t>
            </a:r>
          </a:p>
        </p:txBody>
      </p:sp>
      <p:sp>
        <p:nvSpPr>
          <p:cNvPr id="3075" name="Rectangle 20"/>
          <p:cNvSpPr>
            <a:spLocks noGrp="1" noChangeArrowheads="1"/>
          </p:cNvSpPr>
          <p:nvPr>
            <p:ph type="subTitle" idx="1"/>
          </p:nvPr>
        </p:nvSpPr>
        <p:spPr/>
        <p:txBody>
          <a:bodyPr/>
          <a:lstStyle/>
          <a:p>
            <a:pPr eaLnBrk="1" hangingPunct="1"/>
            <a:r>
              <a:rPr lang="en-US" dirty="0" smtClean="0"/>
              <a:t>Sandy Morris</a:t>
            </a:r>
          </a:p>
          <a:p>
            <a:pPr eaLnBrk="1" hangingPunct="1"/>
            <a:endParaRPr lang="en-US" dirty="0" smtClean="0"/>
          </a:p>
          <a:p>
            <a:pPr eaLnBrk="1" hangingPunct="1"/>
            <a:r>
              <a:rPr lang="en-US" dirty="0" smtClean="0"/>
              <a:t>June 2, 2011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indent="-342900">
              <a:defRPr/>
            </a:pPr>
            <a:r>
              <a:rPr lang="en-US" b="1" i="1" dirty="0" smtClean="0">
                <a:solidFill>
                  <a:schemeClr val="tx1"/>
                </a:solidFill>
                <a:latin typeface="+mj-lt"/>
                <a:ea typeface="+mj-ea"/>
                <a:cs typeface="+mj-cs"/>
              </a:rPr>
              <a:t>NPRR324, Conductor/Transformer Transmission Facility Rating</a:t>
            </a:r>
            <a:endParaRPr lang="en-US" dirty="0" smtClean="0">
              <a:solidFill>
                <a:schemeClr val="accent1">
                  <a:lumMod val="50000"/>
                </a:schemeClr>
              </a:solidFill>
            </a:endParaRPr>
          </a:p>
        </p:txBody>
      </p:sp>
      <p:graphicFrame>
        <p:nvGraphicFramePr>
          <p:cNvPr id="72727" name="Group 23"/>
          <p:cNvGraphicFramePr>
            <a:graphicFrameLocks noGrp="1"/>
          </p:cNvGraphicFramePr>
          <p:nvPr>
            <p:ph idx="4294967295"/>
          </p:nvPr>
        </p:nvGraphicFramePr>
        <p:xfrm>
          <a:off x="228600" y="990600"/>
          <a:ext cx="8534400" cy="360092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adds the Conductor/Transformer Rating, normally used for Rate C in the Annual Planning Model, as a fourth Transmission Facility Rating and adds the description from the Operating Guides to the Rating terms definitions in the Nodal Protocols.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4/21/11, PRS unanimously voted to recommend approval of NPRR324 as amended by the 4/12/11 ROS comments.  On 5/19/11, PRS unanimously voted to endorse and forward the 4/21/11 PRS Report and Impact Analysis for NPRR324 to TAC.</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August 1, 2011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No impacts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indent="-342900">
              <a:defRPr/>
            </a:pPr>
            <a:r>
              <a:rPr lang="en-US" b="1" i="1" dirty="0" smtClean="0"/>
              <a:t/>
            </a:r>
            <a:br>
              <a:rPr lang="en-US" b="1" i="1" dirty="0" smtClean="0"/>
            </a:br>
            <a:r>
              <a:rPr lang="en-US" sz="1200" b="1" i="1" dirty="0" smtClean="0">
                <a:solidFill>
                  <a:schemeClr val="tx1"/>
                </a:solidFill>
                <a:latin typeface="+mj-lt"/>
                <a:ea typeface="+mj-ea"/>
                <a:cs typeface="+mj-cs"/>
              </a:rPr>
              <a:t>NPRR328, Clarifies Duplicative or Vague Requirements Related to Reactive Resources (Formerly “Removes ERCOT Requirement For Reactive Resource Planning and the Associated Compliance Process”)</a:t>
            </a:r>
            <a:r>
              <a:rPr lang="en-US" b="1" i="1" dirty="0" smtClean="0">
                <a:solidFill>
                  <a:schemeClr val="tx1"/>
                </a:solidFill>
                <a:latin typeface="+mj-lt"/>
                <a:ea typeface="+mj-ea"/>
                <a:cs typeface="+mj-cs"/>
              </a:rPr>
              <a:t/>
            </a:r>
            <a:br>
              <a:rPr lang="en-US" b="1" i="1" dirty="0" smtClean="0">
                <a:solidFill>
                  <a:schemeClr val="tx1"/>
                </a:solidFill>
                <a:latin typeface="+mj-lt"/>
                <a:ea typeface="+mj-ea"/>
                <a:cs typeface="+mj-cs"/>
              </a:rPr>
            </a:br>
            <a:endParaRPr lang="en-US" dirty="0" smtClean="0">
              <a:solidFill>
                <a:schemeClr val="accent1">
                  <a:lumMod val="50000"/>
                </a:schemeClr>
              </a:solidFill>
            </a:endParaRPr>
          </a:p>
        </p:txBody>
      </p:sp>
      <p:graphicFrame>
        <p:nvGraphicFramePr>
          <p:cNvPr id="72727" name="Group 23"/>
          <p:cNvGraphicFramePr>
            <a:graphicFrameLocks noGrp="1"/>
          </p:cNvGraphicFramePr>
          <p:nvPr>
            <p:ph idx="4294967295"/>
          </p:nvPr>
        </p:nvGraphicFramePr>
        <p:xfrm>
          <a:off x="228600" y="1371600"/>
          <a:ext cx="8534400" cy="384476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removes or clarifies duplicate or vague requirements related to reactive Resources.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4/21/11, PRS unanimously voted to recommend approval of NPRR328 as amended by the 4/4/11 </a:t>
                      </a:r>
                      <a:r>
                        <a:rPr lang="en-US" sz="1600" kern="1200" dirty="0" err="1" smtClean="0">
                          <a:solidFill>
                            <a:schemeClr val="tx1"/>
                          </a:solidFill>
                          <a:latin typeface="+mn-lt"/>
                          <a:ea typeface="+mn-ea"/>
                          <a:cs typeface="+mn-cs"/>
                        </a:rPr>
                        <a:t>CenterPoint</a:t>
                      </a:r>
                      <a:r>
                        <a:rPr lang="en-US" sz="1600" kern="1200" dirty="0" smtClean="0">
                          <a:solidFill>
                            <a:schemeClr val="tx1"/>
                          </a:solidFill>
                          <a:latin typeface="+mn-lt"/>
                          <a:ea typeface="+mn-ea"/>
                          <a:cs typeface="+mn-cs"/>
                        </a:rPr>
                        <a:t> Energy comments and as revised by PRS.  On 5/19/11, PRS unanimously voted to endorse and forward the 4/21/11 PRS Report and Impact Analysis for NPRR328 to TAC.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August 1, 2011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No impacts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normAutofit fontScale="90000"/>
          </a:bodyPr>
          <a:lstStyle/>
          <a:p>
            <a:pPr indent="-342900">
              <a:defRPr/>
            </a:pPr>
            <a:r>
              <a:rPr lang="en-US" sz="1800" b="1" i="1" dirty="0" smtClean="0">
                <a:solidFill>
                  <a:schemeClr val="tx1"/>
                </a:solidFill>
                <a:latin typeface="+mj-lt"/>
                <a:ea typeface="+mj-ea"/>
                <a:cs typeface="+mj-cs"/>
              </a:rPr>
              <a:t>NPRR332</a:t>
            </a:r>
            <a:r>
              <a:rPr lang="en-US" sz="1800" b="1" i="1" dirty="0" smtClean="0">
                <a:solidFill>
                  <a:schemeClr val="tx1"/>
                </a:solidFill>
                <a:latin typeface="+mj-lt"/>
                <a:ea typeface="+mj-ea"/>
                <a:cs typeface="+mj-cs"/>
              </a:rPr>
              <a:t>, Revise QSGR Processes for COP Reporting of QSGR Assigned Off-Line Non-Spin and Application of Emergency Operations Settlement</a:t>
            </a:r>
            <a:endParaRPr lang="en-US" sz="1800" dirty="0" smtClean="0">
              <a:solidFill>
                <a:schemeClr val="accent1">
                  <a:lumMod val="50000"/>
                </a:schemeClr>
              </a:solidFill>
            </a:endParaRPr>
          </a:p>
        </p:txBody>
      </p:sp>
      <p:graphicFrame>
        <p:nvGraphicFramePr>
          <p:cNvPr id="72727" name="Group 23"/>
          <p:cNvGraphicFramePr>
            <a:graphicFrameLocks noGrp="1"/>
          </p:cNvGraphicFramePr>
          <p:nvPr>
            <p:ph idx="4294967295"/>
          </p:nvPr>
        </p:nvGraphicFramePr>
        <p:xfrm>
          <a:off x="228600" y="990600"/>
          <a:ext cx="8534400" cy="555164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clarifies the Current Operating Plan (COP) reporting requirements for a Quick Start Generation Resource (QSGR) that is providing Off-Line Non-Spinning Reserve (Non-Spin) Service in an amount that is greater than the High Sustained Limit (HSL) minus Low Sustained Limit (LSL); and removes the requirement for a QSE to contact the ERCOT Operator to request a "manual override" when a QSGR it represents is first deployed by Security-Constrained Economic Dispatch (SCED) from a zero Base Point to a Base Point that is less than the QSGR’s physical LSL. Emergency operations Settlement provisions for QSGR deployments by SCED will be managed internally by ERCOT.</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4/21/11, PRS voted to recommend approval of NPRR332 as amended by the 4/11/11 WMS comments.  There were four abstentions from the Consumer (2), Municipal, and Independent Generator Market Segments.  On 5/19/11, PRS voted to endorse and forward the 4/21/11 PRS Report and Impact Analysis for NPRR332 to TAC.  There was one abstention from the Municipal Market Segment.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August </a:t>
                      </a:r>
                      <a:r>
                        <a:rPr kumimoji="0" lang="en-US" sz="1600" b="0" i="0" u="none" strike="noStrike" cap="none" normalizeH="0" baseline="0" dirty="0" smtClean="0">
                          <a:ln>
                            <a:noFill/>
                          </a:ln>
                          <a:solidFill>
                            <a:schemeClr val="tx1"/>
                          </a:solidFill>
                          <a:effectLst/>
                          <a:latin typeface="Arial" charset="0"/>
                        </a:rPr>
                        <a:t>1, 2011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Less than $5k</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indent="-342900">
              <a:defRPr/>
            </a:pPr>
            <a:r>
              <a:rPr lang="en-US" b="1" i="1" dirty="0" smtClean="0">
                <a:solidFill>
                  <a:schemeClr val="tx1"/>
                </a:solidFill>
                <a:latin typeface="+mj-lt"/>
                <a:ea typeface="+mj-ea"/>
                <a:cs typeface="+mj-cs"/>
              </a:rPr>
              <a:t>NPRR333, Removal of Redundant Reporting Requirement Related to Equipment Ratings</a:t>
            </a:r>
            <a:endParaRPr lang="en-US" dirty="0" smtClean="0">
              <a:solidFill>
                <a:schemeClr val="accent1">
                  <a:lumMod val="50000"/>
                </a:schemeClr>
              </a:solidFill>
            </a:endParaRPr>
          </a:p>
        </p:txBody>
      </p:sp>
      <p:graphicFrame>
        <p:nvGraphicFramePr>
          <p:cNvPr id="72727" name="Group 23"/>
          <p:cNvGraphicFramePr>
            <a:graphicFrameLocks noGrp="1"/>
          </p:cNvGraphicFramePr>
          <p:nvPr>
            <p:ph idx="4294967295"/>
          </p:nvPr>
        </p:nvGraphicFramePr>
        <p:xfrm>
          <a:off x="228600" y="990600"/>
          <a:ext cx="8534400" cy="360092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removes a redundant requirement for ERCOT to produce a report regarding equipment Ratings.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4/21/11, PRS unanimously voted to recommend approval of NPRR333 as submitted.  On 5/19/11, PRS unanimously voted to endorse and forward the 4/21/11 PRS Report and Impact Analysis for NPRR333 to TAC.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August 1, 2011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No impacts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indent="-342900">
              <a:defRPr/>
            </a:pPr>
            <a:r>
              <a:rPr lang="en-US" b="1" i="1" dirty="0" smtClean="0">
                <a:solidFill>
                  <a:schemeClr val="tx1"/>
                </a:solidFill>
                <a:latin typeface="+mj-lt"/>
                <a:ea typeface="+mj-ea"/>
                <a:cs typeface="+mj-cs"/>
              </a:rPr>
              <a:t>NPRR337, Correct Section Reference in Section 1.3.1.1 Pertaining To Protected Information of DC Ties</a:t>
            </a:r>
            <a:endParaRPr lang="en-US" dirty="0" smtClean="0">
              <a:solidFill>
                <a:schemeClr val="accent1">
                  <a:lumMod val="50000"/>
                </a:schemeClr>
              </a:solidFill>
            </a:endParaRPr>
          </a:p>
        </p:txBody>
      </p:sp>
      <p:graphicFrame>
        <p:nvGraphicFramePr>
          <p:cNvPr id="72727" name="Group 23"/>
          <p:cNvGraphicFramePr>
            <a:graphicFrameLocks noGrp="1"/>
          </p:cNvGraphicFramePr>
          <p:nvPr>
            <p:ph idx="4294967295"/>
          </p:nvPr>
        </p:nvGraphicFramePr>
        <p:xfrm>
          <a:off x="228600" y="990600"/>
          <a:ext cx="8534400" cy="360092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aligns the Nodal Protocols with the zonal Protocols by correcting the section reference in Section 1.3.1.1 to reflect the actual section that contains the Direct Current Tie (DC Tie) Schedule Information that is considered Protected Information.</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4/21/11, PRS unanimously voted to recommend approval of NPRR337 as submitted.  On 5/19/11, PRS unanimously voted to endorse and forward the 4/21/11 PRS Report and Impact Analysis for NPRR337 to TAC.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August 1, 2011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No impacts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indent="-342900">
              <a:defRPr/>
            </a:pPr>
            <a:r>
              <a:rPr lang="en-US" b="1" i="1" dirty="0" smtClean="0">
                <a:solidFill>
                  <a:schemeClr val="tx1"/>
                </a:solidFill>
                <a:latin typeface="+mj-lt"/>
                <a:ea typeface="+mj-ea"/>
                <a:cs typeface="+mj-cs"/>
              </a:rPr>
              <a:t>NPRR338, Modifications to Support Revenue Neutrality</a:t>
            </a:r>
            <a:endParaRPr lang="en-US" dirty="0" smtClean="0">
              <a:solidFill>
                <a:schemeClr val="accent1">
                  <a:lumMod val="50000"/>
                </a:schemeClr>
              </a:solidFill>
            </a:endParaRPr>
          </a:p>
        </p:txBody>
      </p:sp>
      <p:graphicFrame>
        <p:nvGraphicFramePr>
          <p:cNvPr id="72727" name="Group 23"/>
          <p:cNvGraphicFramePr>
            <a:graphicFrameLocks noGrp="1"/>
          </p:cNvGraphicFramePr>
          <p:nvPr>
            <p:ph idx="4294967295"/>
          </p:nvPr>
        </p:nvGraphicFramePr>
        <p:xfrm>
          <a:off x="228600" y="990600"/>
          <a:ext cx="8534400" cy="433244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deducts the amount collected for the shortfall charges for Congestion Revenue Right (CRR) Owners from the amount received on all Real-Time Market (RTM) Invoices prior to prorating the payout to the RTM Invoice Recipients.  It also adds language to allow ERCOT to resettle the Day-Ahead Market (DAM) in the event that a DAM Settlement error, which does not otherwise meet the Protocol requirements for resettlement, will impact ERCOT’s ability to achieve revenue neutrality.</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4/21/11, PRS unanimously voted to recommend approval of NPRR338 as submitted.  On 5/19/11, PRS unanimously voted to endorse and forward the 4/21/11 PRS Report, Impact Analysis and revised Cost Benefit Analysis for NPRR338 to TAC and to recommend a priority of High and rank of 21.</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Upon System Implementation – Priority High; Rank 21.</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$4k - $5k; impacts</a:t>
                      </a:r>
                      <a:r>
                        <a:rPr lang="en-US" sz="1600" kern="1200" baseline="0" dirty="0" smtClean="0">
                          <a:solidFill>
                            <a:schemeClr val="tx1"/>
                          </a:solidFill>
                          <a:latin typeface="+mn-lt"/>
                          <a:ea typeface="+mn-ea"/>
                          <a:cs typeface="+mn-cs"/>
                        </a:rPr>
                        <a:t> to settlement and billing</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838200"/>
          </a:xfrm>
        </p:spPr>
        <p:txBody>
          <a:bodyPr>
            <a:normAutofit/>
          </a:bodyPr>
          <a:lstStyle/>
          <a:p>
            <a:pPr indent="-342900">
              <a:defRPr/>
            </a:pPr>
            <a:r>
              <a:rPr lang="en-US" sz="1400" b="1" i="1" dirty="0" smtClean="0">
                <a:solidFill>
                  <a:schemeClr val="tx1"/>
                </a:solidFill>
                <a:latin typeface="+mj-lt"/>
                <a:ea typeface="+mj-ea"/>
                <a:cs typeface="+mj-cs"/>
              </a:rPr>
              <a:t>NPRR340, Introduction and Definition of Duration-Limited Resources (formerly “Unannounced HSL Test for Duration-Limited Resources”) - </a:t>
            </a:r>
            <a:r>
              <a:rPr lang="en-US" sz="1400" b="1" i="1" dirty="0" smtClean="0">
                <a:solidFill>
                  <a:srgbClr val="FF0000"/>
                </a:solidFill>
                <a:latin typeface="+mj-lt"/>
                <a:ea typeface="+mj-ea"/>
                <a:cs typeface="+mj-cs"/>
              </a:rPr>
              <a:t>URGENT</a:t>
            </a:r>
            <a:endParaRPr lang="en-US" sz="1400" dirty="0" smtClean="0">
              <a:solidFill>
                <a:srgbClr val="FF0000"/>
              </a:solidFill>
            </a:endParaRPr>
          </a:p>
        </p:txBody>
      </p:sp>
      <p:graphicFrame>
        <p:nvGraphicFramePr>
          <p:cNvPr id="72727" name="Group 23"/>
          <p:cNvGraphicFramePr>
            <a:graphicFrameLocks noGrp="1"/>
          </p:cNvGraphicFramePr>
          <p:nvPr>
            <p:ph idx="4294967295"/>
          </p:nvPr>
        </p:nvGraphicFramePr>
        <p:xfrm>
          <a:off x="228600" y="990600"/>
          <a:ext cx="8534400" cy="360092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(AES)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defines Duration-Limited Resource and amends the General Capacity Testing Requirements to reflect operational characteristics of this type of Resource.</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a:t>
                      </a:r>
                      <a:r>
                        <a:rPr lang="en-US" sz="1600" kern="1200" dirty="0" smtClean="0">
                          <a:solidFill>
                            <a:schemeClr val="tx1"/>
                          </a:solidFill>
                          <a:latin typeface="+mn-lt"/>
                          <a:ea typeface="+mn-ea"/>
                          <a:cs typeface="+mn-cs"/>
                        </a:rPr>
                        <a:t>5/19/11, PRS voted to recommend approval of NPRR340 as amended by the 5/18/11 ERCOT comments and to forward NPRR340 to TAC.  There were four abstentions from the Independent Generator, IPM, and Municipal (2) Market Segments.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Pending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Pending</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indent="-342900">
              <a:defRPr/>
            </a:pPr>
            <a:r>
              <a:rPr lang="en-US" b="1" i="1" dirty="0" smtClean="0">
                <a:solidFill>
                  <a:schemeClr val="tx1"/>
                </a:solidFill>
                <a:latin typeface="+mj-lt"/>
                <a:ea typeface="+mj-ea"/>
                <a:cs typeface="+mj-cs"/>
              </a:rPr>
              <a:t>NPRR344, Define RMR Fuel Adder</a:t>
            </a:r>
            <a:endParaRPr lang="en-US" dirty="0" smtClean="0">
              <a:solidFill>
                <a:schemeClr val="accent1">
                  <a:lumMod val="50000"/>
                </a:schemeClr>
              </a:solidFill>
            </a:endParaRPr>
          </a:p>
        </p:txBody>
      </p:sp>
      <p:graphicFrame>
        <p:nvGraphicFramePr>
          <p:cNvPr id="72727" name="Group 23"/>
          <p:cNvGraphicFramePr>
            <a:graphicFrameLocks noGrp="1"/>
          </p:cNvGraphicFramePr>
          <p:nvPr>
            <p:ph idx="4294967295"/>
          </p:nvPr>
        </p:nvGraphicFramePr>
        <p:xfrm>
          <a:off x="228600" y="990600"/>
          <a:ext cx="8534400" cy="360092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defines the term “fuel adder” as reported by Resource Entities when filing Reliability Must-Run (RMR) contracts.  The NPRR also clarifies that the fuel adder will be true-up to reflect actual fuel costs incurred.</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4/21/11, PRS unanimously voted to recommend approval of NPRR344 as submitted.  On 5/19/11, PRS unanimously voted to endorse and forward the 4/21/11 PRS Report and Impact Analysis for NPRR344 to TAC.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August 1, 2011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No impacts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lvl="1" indent="-342900">
              <a:defRPr/>
            </a:pPr>
            <a:r>
              <a:rPr lang="en-US" b="1" i="1" dirty="0" smtClean="0"/>
              <a:t/>
            </a:r>
            <a:br>
              <a:rPr lang="en-US" b="1" i="1" dirty="0" smtClean="0"/>
            </a:br>
            <a:r>
              <a:rPr lang="en-US" b="1" i="1" dirty="0" smtClean="0"/>
              <a:t>NPRR346</a:t>
            </a:r>
            <a:r>
              <a:rPr lang="en-US" b="1" i="1" dirty="0" smtClean="0"/>
              <a:t>, Removal of Redundant Posting Requirement Related to Electrical Bus Changes </a:t>
            </a:r>
            <a:r>
              <a:rPr lang="en-US" dirty="0" smtClean="0"/>
              <a:t/>
            </a:r>
            <a:br>
              <a:rPr lang="en-US" dirty="0" smtClean="0"/>
            </a:br>
            <a:endParaRPr lang="en-US" dirty="0" smtClean="0">
              <a:solidFill>
                <a:schemeClr val="accent1">
                  <a:lumMod val="50000"/>
                </a:schemeClr>
              </a:solidFill>
            </a:endParaRPr>
          </a:p>
        </p:txBody>
      </p:sp>
      <p:graphicFrame>
        <p:nvGraphicFramePr>
          <p:cNvPr id="72727" name="Group 23"/>
          <p:cNvGraphicFramePr>
            <a:graphicFrameLocks noGrp="1"/>
          </p:cNvGraphicFramePr>
          <p:nvPr>
            <p:ph idx="4294967295"/>
          </p:nvPr>
        </p:nvGraphicFramePr>
        <p:xfrm>
          <a:off x="228600" y="990600"/>
          <a:ext cx="8534400" cy="384476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removes a redundant requirement for ERCOT to produce a report regarding Electrical Bus changes.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a:t>
                      </a:r>
                      <a:r>
                        <a:rPr lang="en-US" sz="1600" kern="1200" dirty="0" smtClean="0">
                          <a:solidFill>
                            <a:schemeClr val="tx1"/>
                          </a:solidFill>
                          <a:latin typeface="+mn-lt"/>
                          <a:ea typeface="+mn-ea"/>
                          <a:cs typeface="+mn-cs"/>
                        </a:rPr>
                        <a:t>4/21/11, PRS unanimously voted to recommend approval of NPRR346 as revised by PRS.  On 5/19/11, PRS unanimously voted to endorse and forward the 4/21/11 PRS Report, Impact Analysis and revised Cost Benefit Analysis for NPRR346 to TAC with a recommended priority of High and rank of 22.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Upon System Implementation – Priority High; Rank 22</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Less than $2.5k</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Rot="1" noChangeArrowheads="1"/>
          </p:cNvSpPr>
          <p:nvPr/>
        </p:nvSpPr>
        <p:spPr bwMode="auto">
          <a:xfrm>
            <a:off x="304800" y="0"/>
            <a:ext cx="8229600" cy="792163"/>
          </a:xfrm>
          <a:prstGeom prst="rect">
            <a:avLst/>
          </a:prstGeom>
          <a:noFill/>
          <a:ln w="9525">
            <a:noFill/>
            <a:miter lim="800000"/>
            <a:headEnd/>
            <a:tailEnd/>
          </a:ln>
        </p:spPr>
        <p:txBody>
          <a:bodyPr anchor="ctr"/>
          <a:lstStyle/>
          <a:p>
            <a:pPr>
              <a:defRPr/>
            </a:pPr>
            <a:r>
              <a:rPr lang="en-US" sz="2000" kern="0" dirty="0">
                <a:latin typeface="+mj-lt"/>
                <a:ea typeface="+mj-ea"/>
                <a:cs typeface="+mj-cs"/>
              </a:rPr>
              <a:t>Summary of Revision Requests</a:t>
            </a:r>
          </a:p>
        </p:txBody>
      </p:sp>
      <p:sp>
        <p:nvSpPr>
          <p:cNvPr id="4099" name="Rectangle 3"/>
          <p:cNvSpPr txBox="1">
            <a:spLocks noChangeArrowheads="1"/>
          </p:cNvSpPr>
          <p:nvPr/>
        </p:nvSpPr>
        <p:spPr bwMode="auto">
          <a:xfrm>
            <a:off x="304800" y="990600"/>
            <a:ext cx="8153400" cy="5638800"/>
          </a:xfrm>
          <a:prstGeom prst="rect">
            <a:avLst/>
          </a:prstGeom>
          <a:noFill/>
          <a:ln w="9525">
            <a:noFill/>
            <a:miter lim="800000"/>
            <a:headEnd/>
            <a:tailEnd/>
          </a:ln>
        </p:spPr>
        <p:txBody>
          <a:bodyPr/>
          <a:lstStyle/>
          <a:p>
            <a:pPr>
              <a:buClr>
                <a:schemeClr val="tx1"/>
              </a:buClr>
            </a:pPr>
            <a:r>
              <a:rPr lang="en-US" sz="2400" b="1" dirty="0" smtClean="0"/>
              <a:t>13 </a:t>
            </a:r>
            <a:r>
              <a:rPr lang="en-US" sz="2400" b="1" dirty="0"/>
              <a:t>NPRRs Recommended for </a:t>
            </a:r>
            <a:r>
              <a:rPr lang="en-US" sz="2400" b="1" dirty="0" smtClean="0"/>
              <a:t>Approval</a:t>
            </a:r>
          </a:p>
          <a:p>
            <a:pPr>
              <a:buClr>
                <a:schemeClr val="tx1"/>
              </a:buClr>
            </a:pPr>
            <a:endParaRPr lang="en-US" sz="2400" b="1" dirty="0" smtClean="0"/>
          </a:p>
          <a:p>
            <a:pPr>
              <a:buClr>
                <a:schemeClr val="tx1"/>
              </a:buClr>
            </a:pPr>
            <a:r>
              <a:rPr lang="en-US" sz="2400" b="1" dirty="0" smtClean="0"/>
              <a:t>1 NPRR Rejected</a:t>
            </a:r>
          </a:p>
          <a:p>
            <a:pPr>
              <a:buClr>
                <a:schemeClr val="tx1"/>
              </a:buClr>
            </a:pPr>
            <a:endParaRPr lang="en-US" sz="2400" b="1" dirty="0"/>
          </a:p>
          <a:p>
            <a:pPr>
              <a:buClr>
                <a:schemeClr val="tx1"/>
              </a:buClr>
            </a:pPr>
            <a:r>
              <a:rPr lang="en-US" sz="2400" b="1" dirty="0" smtClean="0"/>
              <a:t>Approval of Rob Bevill as </a:t>
            </a:r>
            <a:r>
              <a:rPr lang="en-US" sz="2400" b="1" dirty="0" smtClean="0"/>
              <a:t>PRS Vice-Chair</a:t>
            </a: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idx="4294967295"/>
          </p:nvPr>
        </p:nvSpPr>
        <p:spPr>
          <a:xfrm>
            <a:off x="304800" y="0"/>
            <a:ext cx="8229600" cy="792163"/>
          </a:xfrm>
        </p:spPr>
        <p:txBody>
          <a:bodyPr/>
          <a:lstStyle/>
          <a:p>
            <a:pPr eaLnBrk="1" hangingPunct="1"/>
            <a:r>
              <a:rPr lang="en-US" smtClean="0"/>
              <a:t>Items for a Vote</a:t>
            </a:r>
          </a:p>
        </p:txBody>
      </p:sp>
      <p:sp>
        <p:nvSpPr>
          <p:cNvPr id="7171" name="Rectangle 3"/>
          <p:cNvSpPr>
            <a:spLocks noGrp="1" noChangeArrowheads="1"/>
          </p:cNvSpPr>
          <p:nvPr>
            <p:ph type="body" idx="4294967295"/>
          </p:nvPr>
        </p:nvSpPr>
        <p:spPr>
          <a:xfrm>
            <a:off x="228600" y="838200"/>
            <a:ext cx="8153400" cy="5638800"/>
          </a:xfrm>
        </p:spPr>
        <p:txBody>
          <a:bodyPr/>
          <a:lstStyle/>
          <a:p>
            <a:pPr>
              <a:lnSpc>
                <a:spcPct val="90000"/>
              </a:lnSpc>
              <a:defRPr/>
            </a:pPr>
            <a:r>
              <a:rPr lang="en-US" sz="1800" u="sng" dirty="0" smtClean="0"/>
              <a:t>Unanimous</a:t>
            </a:r>
            <a:r>
              <a:rPr lang="en-US" u="sng" dirty="0" smtClean="0"/>
              <a:t> Recommendations with No Impacts</a:t>
            </a:r>
          </a:p>
          <a:p>
            <a:pPr lvl="1">
              <a:lnSpc>
                <a:spcPct val="90000"/>
              </a:lnSpc>
              <a:buFontTx/>
              <a:buNone/>
              <a:defRPr/>
            </a:pPr>
            <a:r>
              <a:rPr lang="en-US" sz="1800" b="1" i="1" dirty="0" smtClean="0"/>
              <a:t>NPRR319, Required Documentation to Recover Fuel Costs for RUC Deployments </a:t>
            </a:r>
          </a:p>
          <a:p>
            <a:pPr lvl="1">
              <a:lnSpc>
                <a:spcPct val="90000"/>
              </a:lnSpc>
              <a:buFontTx/>
              <a:buNone/>
              <a:defRPr/>
            </a:pPr>
            <a:r>
              <a:rPr lang="en-US" sz="1800" b="1" i="1" dirty="0" smtClean="0">
                <a:solidFill>
                  <a:schemeClr val="tx1"/>
                </a:solidFill>
                <a:latin typeface="+mn-lt"/>
              </a:rPr>
              <a:t>NPRR324, Conductor/Transformer Transmission Facility Rating</a:t>
            </a:r>
          </a:p>
          <a:p>
            <a:pPr lvl="1">
              <a:lnSpc>
                <a:spcPct val="90000"/>
              </a:lnSpc>
              <a:buFontTx/>
              <a:buNone/>
              <a:defRPr/>
            </a:pPr>
            <a:r>
              <a:rPr lang="en-US" sz="1800" b="1" i="1" dirty="0" smtClean="0">
                <a:solidFill>
                  <a:schemeClr val="tx1"/>
                </a:solidFill>
                <a:latin typeface="+mn-lt"/>
              </a:rPr>
              <a:t>NPRR328, Clarifies Duplicative or Vague Requirements Related to Reactive Resources (Formerly “Removes ERCOT Requirement For Reactive Resource Planning and the Associated Compliance Process”)</a:t>
            </a:r>
          </a:p>
          <a:p>
            <a:pPr lvl="1">
              <a:lnSpc>
                <a:spcPct val="90000"/>
              </a:lnSpc>
              <a:buFontTx/>
              <a:buNone/>
              <a:defRPr/>
            </a:pPr>
            <a:r>
              <a:rPr lang="en-US" sz="1800" b="1" i="1" dirty="0" smtClean="0">
                <a:solidFill>
                  <a:schemeClr val="tx1"/>
                </a:solidFill>
                <a:latin typeface="+mn-lt"/>
              </a:rPr>
              <a:t>NPRR333, Removal of Redundant Reporting Requirement Related to Equipment Ratings</a:t>
            </a:r>
          </a:p>
          <a:p>
            <a:pPr lvl="1">
              <a:lnSpc>
                <a:spcPct val="90000"/>
              </a:lnSpc>
              <a:buFontTx/>
              <a:buNone/>
              <a:defRPr/>
            </a:pPr>
            <a:r>
              <a:rPr lang="en-US" sz="1800" b="1" i="1" dirty="0" smtClean="0">
                <a:solidFill>
                  <a:schemeClr val="tx1"/>
                </a:solidFill>
                <a:latin typeface="+mn-lt"/>
              </a:rPr>
              <a:t>NPRR337, Correct Section Reference in Section 1.3.1.1 Pertaining To Protected Information of DC Ties</a:t>
            </a:r>
          </a:p>
          <a:p>
            <a:pPr lvl="1">
              <a:lnSpc>
                <a:spcPct val="90000"/>
              </a:lnSpc>
              <a:buFontTx/>
              <a:buNone/>
              <a:defRPr/>
            </a:pPr>
            <a:r>
              <a:rPr lang="en-US" sz="1800" b="1" i="1" dirty="0" smtClean="0">
                <a:solidFill>
                  <a:schemeClr val="tx1"/>
                </a:solidFill>
                <a:latin typeface="+mn-lt"/>
              </a:rPr>
              <a:t>NPRR344, Define RMR Fuel Adder</a:t>
            </a:r>
            <a:r>
              <a:rPr lang="en-US" sz="1800" dirty="0" smtClean="0"/>
              <a:t/>
            </a:r>
            <a:br>
              <a:rPr lang="en-US" sz="1800" dirty="0" smtClean="0"/>
            </a:br>
            <a:endParaRPr lang="en-US" sz="1600" dirty="0" smtClean="0">
              <a:solidFill>
                <a:srgbClr val="0070C0"/>
              </a:solidFill>
            </a:endParaRPr>
          </a:p>
          <a:p>
            <a:pPr>
              <a:lnSpc>
                <a:spcPct val="90000"/>
              </a:lnSpc>
              <a:defRPr/>
            </a:pPr>
            <a:r>
              <a:rPr lang="en-US" u="sng" dirty="0" smtClean="0"/>
              <a:t>Unanimous Recommendations with Impacts</a:t>
            </a:r>
          </a:p>
          <a:p>
            <a:pPr lvl="1">
              <a:lnSpc>
                <a:spcPct val="90000"/>
              </a:lnSpc>
              <a:buFontTx/>
              <a:buNone/>
              <a:defRPr/>
            </a:pPr>
            <a:r>
              <a:rPr lang="en-US" sz="1800" b="1" i="1" dirty="0" smtClean="0"/>
              <a:t>NPRR314, Requirement to Post Generation Resources Temporal Constraints </a:t>
            </a:r>
          </a:p>
          <a:p>
            <a:pPr lvl="1">
              <a:lnSpc>
                <a:spcPct val="90000"/>
              </a:lnSpc>
              <a:buFontTx/>
              <a:buNone/>
              <a:defRPr/>
            </a:pPr>
            <a:r>
              <a:rPr lang="en-US" sz="1800" b="1" i="1" dirty="0" smtClean="0">
                <a:solidFill>
                  <a:schemeClr val="tx1"/>
                </a:solidFill>
                <a:latin typeface="+mn-lt"/>
              </a:rPr>
              <a:t>NPRR338, Modifications to Support Revenue Neutrality</a:t>
            </a:r>
          </a:p>
          <a:p>
            <a:pPr lvl="1">
              <a:lnSpc>
                <a:spcPct val="90000"/>
              </a:lnSpc>
              <a:buFontTx/>
              <a:buNone/>
              <a:defRPr/>
            </a:pPr>
            <a:r>
              <a:rPr lang="en-US" sz="1800" b="1" i="1" dirty="0" smtClean="0"/>
              <a:t>NPRR346, Removal of Redundant Posting Requirement Related to Electrical Bus Changes </a:t>
            </a:r>
            <a:r>
              <a:rPr lang="en-US" sz="1800" dirty="0" smtClean="0"/>
              <a:t/>
            </a:r>
            <a:br>
              <a:rPr lang="en-US" sz="1800" dirty="0" smtClean="0"/>
            </a:br>
            <a:endParaRPr lang="en-US" sz="1800" b="1" i="1" dirty="0" smtClean="0"/>
          </a:p>
          <a:p>
            <a:pPr lvl="1">
              <a:lnSpc>
                <a:spcPct val="90000"/>
              </a:lnSpc>
              <a:buFontTx/>
              <a:buNone/>
              <a:defRPr/>
            </a:pPr>
            <a:endParaRPr lang="en-US" sz="1800" b="1" i="1" u="sng" dirty="0" smtClean="0"/>
          </a:p>
          <a:p>
            <a:pPr lvl="1">
              <a:lnSpc>
                <a:spcPct val="90000"/>
              </a:lnSpc>
              <a:buFontTx/>
              <a:buNone/>
              <a:defRPr/>
            </a:pPr>
            <a:endParaRPr lang="en-US" sz="1800" b="1" i="1" u="sng" dirty="0" smtClean="0"/>
          </a:p>
          <a:p>
            <a:pPr lvl="1">
              <a:lnSpc>
                <a:spcPct val="90000"/>
              </a:lnSpc>
              <a:buFontTx/>
              <a:buNone/>
              <a:defRPr/>
            </a:pPr>
            <a:endParaRPr lang="en-US" sz="1800" i="1" u="sng" dirty="0" smtClean="0"/>
          </a:p>
          <a:p>
            <a:pPr>
              <a:lnSpc>
                <a:spcPct val="90000"/>
              </a:lnSpc>
              <a:buFontTx/>
              <a:buNone/>
              <a:defRPr/>
            </a:pPr>
            <a:endParaRPr lang="en-US" sz="1600" i="1" dirty="0" smtClean="0">
              <a:solidFill>
                <a:srgbClr val="0070C0"/>
              </a:solidFill>
            </a:endParaRPr>
          </a:p>
          <a:p>
            <a:pPr>
              <a:lnSpc>
                <a:spcPct val="90000"/>
              </a:lnSpc>
              <a:buFontTx/>
              <a:buNone/>
              <a:defRPr/>
            </a:pPr>
            <a:r>
              <a:rPr lang="en-US" sz="1600" b="0" i="1" dirty="0" smtClean="0">
                <a:solidFill>
                  <a:srgbClr val="0070C0"/>
                </a:solidFill>
              </a:rPr>
              <a:t>	</a:t>
            </a:r>
            <a:endParaRPr lang="en-US" sz="1600" b="0" dirty="0" smtClean="0"/>
          </a:p>
          <a:p>
            <a:pPr>
              <a:lnSpc>
                <a:spcPct val="90000"/>
              </a:lnSpc>
              <a:buFontTx/>
              <a:buNone/>
              <a:defRPr/>
            </a:pPr>
            <a:endParaRPr lang="en-US" sz="1600" b="0" i="1" dirty="0" smtClean="0"/>
          </a:p>
          <a:p>
            <a:pPr>
              <a:lnSpc>
                <a:spcPct val="90000"/>
              </a:lnSpc>
              <a:buFontTx/>
              <a:buNone/>
              <a:defRPr/>
            </a:pPr>
            <a:r>
              <a:rPr lang="en-US" sz="1600" b="0" i="1" dirty="0" smtClean="0">
                <a:solidFill>
                  <a:srgbClr val="40949A"/>
                </a:solidFill>
              </a:rPr>
              <a:t>	</a:t>
            </a:r>
          </a:p>
          <a:p>
            <a:pPr>
              <a:lnSpc>
                <a:spcPct val="90000"/>
              </a:lnSpc>
              <a:buFontTx/>
              <a:buNone/>
              <a:defRPr/>
            </a:pPr>
            <a:r>
              <a:rPr lang="en-US" sz="1600" b="0" i="1" dirty="0" smtClean="0">
                <a:solidFill>
                  <a:srgbClr val="FF0000"/>
                </a:solidFill>
              </a:rPr>
              <a:t>	</a:t>
            </a:r>
            <a:endParaRPr lang="en-US" b="0" dirty="0" smtClean="0"/>
          </a:p>
          <a:p>
            <a:pPr>
              <a:lnSpc>
                <a:spcPct val="90000"/>
              </a:lnSpc>
              <a:buFontTx/>
              <a:buNone/>
              <a:defRPr/>
            </a:pPr>
            <a:endParaRPr lang="en-US" sz="1600" b="0" i="1" dirty="0" smtClean="0"/>
          </a:p>
          <a:p>
            <a:pPr>
              <a:lnSpc>
                <a:spcPct val="90000"/>
              </a:lnSpc>
              <a:buFontTx/>
              <a:buNone/>
              <a:defRPr/>
            </a:pPr>
            <a:endParaRPr lang="en-US" sz="1600" b="0" dirty="0" smtClean="0"/>
          </a:p>
        </p:txBody>
      </p:sp>
      <p:sp>
        <p:nvSpPr>
          <p:cNvPr id="5124" name="Slide Number Placeholder 4"/>
          <p:cNvSpPr txBox="1">
            <a:spLocks noGrp="1"/>
          </p:cNvSpPr>
          <p:nvPr/>
        </p:nvSpPr>
        <p:spPr bwMode="auto">
          <a:xfrm>
            <a:off x="6553200" y="6248400"/>
            <a:ext cx="2133600" cy="476250"/>
          </a:xfrm>
          <a:prstGeom prst="rect">
            <a:avLst/>
          </a:prstGeom>
          <a:noFill/>
          <a:ln w="9525">
            <a:noFill/>
            <a:miter lim="800000"/>
            <a:headEnd/>
            <a:tailEnd/>
          </a:ln>
        </p:spPr>
        <p:txBody>
          <a:bodyPr anchor="b"/>
          <a:lstStyle/>
          <a:p>
            <a:pPr algn="r"/>
            <a:endParaRPr lang="en-US" sz="120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idx="4294967295"/>
          </p:nvPr>
        </p:nvSpPr>
        <p:spPr>
          <a:xfrm>
            <a:off x="304800" y="0"/>
            <a:ext cx="8229600" cy="792163"/>
          </a:xfrm>
        </p:spPr>
        <p:txBody>
          <a:bodyPr/>
          <a:lstStyle/>
          <a:p>
            <a:pPr eaLnBrk="1" hangingPunct="1"/>
            <a:r>
              <a:rPr lang="en-US" smtClean="0"/>
              <a:t>Items for a Vote</a:t>
            </a:r>
          </a:p>
        </p:txBody>
      </p:sp>
      <p:sp>
        <p:nvSpPr>
          <p:cNvPr id="6147" name="Rectangle 3"/>
          <p:cNvSpPr>
            <a:spLocks noGrp="1" noChangeArrowheads="1"/>
          </p:cNvSpPr>
          <p:nvPr>
            <p:ph type="body" idx="4294967295"/>
          </p:nvPr>
        </p:nvSpPr>
        <p:spPr>
          <a:xfrm>
            <a:off x="304800" y="914400"/>
            <a:ext cx="8153400" cy="5638800"/>
          </a:xfrm>
        </p:spPr>
        <p:txBody>
          <a:bodyPr/>
          <a:lstStyle/>
          <a:p>
            <a:pPr>
              <a:lnSpc>
                <a:spcPct val="90000"/>
              </a:lnSpc>
              <a:buFontTx/>
              <a:buNone/>
            </a:pPr>
            <a:r>
              <a:rPr lang="en-US" sz="1600" b="0" i="1" dirty="0" smtClean="0">
                <a:solidFill>
                  <a:srgbClr val="00B050"/>
                </a:solidFill>
              </a:rPr>
              <a:t>	</a:t>
            </a:r>
            <a:endParaRPr lang="en-US" sz="1600" b="0" dirty="0" smtClean="0"/>
          </a:p>
          <a:p>
            <a:pPr>
              <a:lnSpc>
                <a:spcPct val="90000"/>
              </a:lnSpc>
            </a:pPr>
            <a:r>
              <a:rPr lang="en-US" sz="1800" u="sng" dirty="0" smtClean="0"/>
              <a:t>Non-unanimous Recommendations</a:t>
            </a:r>
          </a:p>
          <a:p>
            <a:pPr>
              <a:buFontTx/>
              <a:buNone/>
            </a:pPr>
            <a:r>
              <a:rPr lang="en-US" sz="1800" i="1" dirty="0" smtClean="0"/>
              <a:t>	NPRR312, Clarification of QSE Requirements for Split Generation Resources – </a:t>
            </a:r>
            <a:r>
              <a:rPr lang="en-US" sz="1800" i="1" cap="small" dirty="0" smtClean="0">
                <a:solidFill>
                  <a:srgbClr val="FF0000"/>
                </a:solidFill>
              </a:rPr>
              <a:t>URGENT</a:t>
            </a:r>
            <a:r>
              <a:rPr lang="en-US" sz="1800" i="1" cap="small" dirty="0" smtClean="0"/>
              <a:t>  </a:t>
            </a:r>
            <a:r>
              <a:rPr lang="en-US" sz="1800" i="1" dirty="0" smtClean="0"/>
              <a:t/>
            </a:r>
            <a:br>
              <a:rPr lang="en-US" sz="1800" i="1" dirty="0" smtClean="0"/>
            </a:br>
            <a:r>
              <a:rPr lang="en-US" sz="1800" i="1" dirty="0" smtClean="0"/>
              <a:t>NPRR322, Real-Time PTP Option Modeling – </a:t>
            </a:r>
            <a:r>
              <a:rPr lang="en-US" sz="1800" i="1" dirty="0" smtClean="0">
                <a:solidFill>
                  <a:srgbClr val="FF0000"/>
                </a:solidFill>
              </a:rPr>
              <a:t>URGENT</a:t>
            </a:r>
            <a:r>
              <a:rPr lang="en-US" sz="1800" i="1" dirty="0" smtClean="0"/>
              <a:t/>
            </a:r>
            <a:br>
              <a:rPr lang="en-US" sz="1800" i="1" dirty="0" smtClean="0"/>
            </a:br>
            <a:r>
              <a:rPr lang="en-US" sz="1800" i="1" dirty="0" smtClean="0"/>
              <a:t>NPRR332, Revise QSGR Processes for COP Reporting of QSGR Assigned Off-Line Non-Spin and Application of Emergency Operations Settlement</a:t>
            </a:r>
          </a:p>
          <a:p>
            <a:pPr>
              <a:buFontTx/>
              <a:buNone/>
            </a:pPr>
            <a:r>
              <a:rPr lang="en-US" sz="1800" i="1" dirty="0" smtClean="0"/>
              <a:t>	NPRR340, Introduction and Definition of Duration-Limited Resources (formerly “Unannounced HSL Test for Duration-Limited Resources”) </a:t>
            </a:r>
            <a:r>
              <a:rPr lang="en-US" sz="1800" i="1" dirty="0" smtClean="0"/>
              <a:t>– </a:t>
            </a:r>
            <a:r>
              <a:rPr lang="en-US" sz="1800" i="1" dirty="0" smtClean="0">
                <a:solidFill>
                  <a:srgbClr val="FF0000"/>
                </a:solidFill>
              </a:rPr>
              <a:t>URGENT</a:t>
            </a:r>
          </a:p>
          <a:p>
            <a:pPr>
              <a:buFontTx/>
              <a:buNone/>
            </a:pPr>
            <a:endParaRPr lang="en-US" sz="1800" i="1" dirty="0" smtClean="0">
              <a:solidFill>
                <a:srgbClr val="FF0000"/>
              </a:solidFill>
            </a:endParaRPr>
          </a:p>
          <a:p>
            <a:pPr>
              <a:lnSpc>
                <a:spcPct val="90000"/>
              </a:lnSpc>
            </a:pPr>
            <a:r>
              <a:rPr lang="en-US" sz="1800" u="sng" dirty="0" smtClean="0"/>
              <a:t>Rejected NPRRs (Notice)</a:t>
            </a:r>
            <a:endParaRPr lang="en-US" sz="1800" u="sng" dirty="0" smtClean="0"/>
          </a:p>
          <a:p>
            <a:pPr>
              <a:buFontTx/>
              <a:buNone/>
            </a:pPr>
            <a:r>
              <a:rPr lang="en-US" sz="1800" i="1" dirty="0" smtClean="0"/>
              <a:t>	</a:t>
            </a:r>
            <a:r>
              <a:rPr lang="en-US" sz="1800" i="1" dirty="0" smtClean="0"/>
              <a:t>NPRR349</a:t>
            </a:r>
            <a:r>
              <a:rPr lang="en-US" sz="1800" i="1" dirty="0" smtClean="0"/>
              <a:t>, Clarification of Ancillary Service Provider’s Responsibilities, Addition of Penalty Factor Charge for Failure to Provide, and Addition of Ancillary Service Capacity Compliance Performance </a:t>
            </a:r>
            <a:r>
              <a:rPr lang="en-US" sz="1800" i="1" dirty="0" smtClean="0"/>
              <a:t>Criteria - </a:t>
            </a:r>
            <a:r>
              <a:rPr lang="en-US" sz="1800" i="1" dirty="0" smtClean="0">
                <a:solidFill>
                  <a:srgbClr val="FF0000"/>
                </a:solidFill>
              </a:rPr>
              <a:t>URGENT</a:t>
            </a:r>
            <a:endParaRPr lang="en-US" sz="1800" i="1" dirty="0" smtClean="0">
              <a:solidFill>
                <a:srgbClr val="FF0000"/>
              </a:solidFill>
            </a:endParaRPr>
          </a:p>
          <a:p>
            <a:pPr>
              <a:buFontTx/>
              <a:buNone/>
            </a:pPr>
            <a:r>
              <a:rPr lang="en-US" sz="1800" i="1" dirty="0" smtClean="0"/>
              <a:t/>
            </a:r>
            <a:br>
              <a:rPr lang="en-US" sz="1800" i="1" dirty="0" smtClean="0"/>
            </a:br>
            <a:r>
              <a:rPr lang="en-US" sz="1800" b="0" i="1" dirty="0" smtClean="0"/>
              <a:t>	</a:t>
            </a:r>
            <a:endParaRPr lang="en-US" sz="1800" b="0" dirty="0" smtClean="0">
              <a:solidFill>
                <a:srgbClr val="FF0000"/>
              </a:solidFill>
            </a:endParaRPr>
          </a:p>
          <a:p>
            <a:pPr>
              <a:lnSpc>
                <a:spcPct val="90000"/>
              </a:lnSpc>
              <a:buFontTx/>
              <a:buNone/>
            </a:pPr>
            <a:r>
              <a:rPr lang="en-US" sz="1600" b="0" dirty="0" smtClean="0"/>
              <a:t>	</a:t>
            </a:r>
          </a:p>
          <a:p>
            <a:pPr>
              <a:lnSpc>
                <a:spcPct val="90000"/>
              </a:lnSpc>
              <a:buFontTx/>
              <a:buNone/>
            </a:pPr>
            <a:endParaRPr lang="en-US" sz="1600" b="0" i="1" dirty="0" smtClean="0"/>
          </a:p>
          <a:p>
            <a:pPr>
              <a:lnSpc>
                <a:spcPct val="90000"/>
              </a:lnSpc>
              <a:buFontTx/>
              <a:buNone/>
            </a:pPr>
            <a:endParaRPr lang="en-US" sz="1600" b="0" dirty="0" smtClean="0"/>
          </a:p>
        </p:txBody>
      </p:sp>
      <p:sp>
        <p:nvSpPr>
          <p:cNvPr id="6148" name="Slide Number Placeholder 4"/>
          <p:cNvSpPr txBox="1">
            <a:spLocks noGrp="1"/>
          </p:cNvSpPr>
          <p:nvPr/>
        </p:nvSpPr>
        <p:spPr bwMode="auto">
          <a:xfrm>
            <a:off x="6553200" y="6248400"/>
            <a:ext cx="2133600" cy="476250"/>
          </a:xfrm>
          <a:prstGeom prst="rect">
            <a:avLst/>
          </a:prstGeom>
          <a:noFill/>
          <a:ln w="9525">
            <a:noFill/>
            <a:miter lim="800000"/>
            <a:headEnd/>
            <a:tailEnd/>
          </a:ln>
        </p:spPr>
        <p:txBody>
          <a:bodyPr anchor="b"/>
          <a:lstStyle/>
          <a:p>
            <a:pPr algn="r"/>
            <a:endParaRPr lang="en-US" sz="120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endParaRPr lang="en-US" smtClean="0"/>
          </a:p>
        </p:txBody>
      </p:sp>
      <p:sp>
        <p:nvSpPr>
          <p:cNvPr id="7171" name="Content Placeholder 2"/>
          <p:cNvSpPr>
            <a:spLocks noGrp="1"/>
          </p:cNvSpPr>
          <p:nvPr>
            <p:ph idx="1"/>
          </p:nvPr>
        </p:nvSpPr>
        <p:spPr/>
        <p:txBody>
          <a:bodyPr/>
          <a:lstStyle/>
          <a:p>
            <a:endParaRPr lang="en-US" u="sng" smtClean="0"/>
          </a:p>
          <a:p>
            <a:endParaRPr lang="en-US" u="sng" smtClean="0"/>
          </a:p>
          <a:p>
            <a:endParaRPr lang="en-US" u="sng" smtClean="0"/>
          </a:p>
          <a:p>
            <a:pPr algn="ctr">
              <a:buFontTx/>
              <a:buNone/>
            </a:pPr>
            <a:r>
              <a:rPr lang="en-US" sz="3200" u="sng" smtClean="0"/>
              <a:t>NPRRs Recommended for Approval</a:t>
            </a:r>
            <a:endParaRPr lang="en-US" sz="3200" smtClean="0"/>
          </a:p>
          <a:p>
            <a:endParaRPr lang="en-US"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lvl="1" indent="-342900">
              <a:defRPr/>
            </a:pPr>
            <a:r>
              <a:rPr lang="en-US" b="1" i="1" dirty="0" smtClean="0"/>
              <a:t/>
            </a:r>
            <a:br>
              <a:rPr lang="en-US" b="1" i="1" dirty="0" smtClean="0"/>
            </a:br>
            <a:r>
              <a:rPr lang="en-US" b="1" i="1" dirty="0" smtClean="0"/>
              <a:t>NPRR312</a:t>
            </a:r>
            <a:r>
              <a:rPr lang="en-US" b="1" i="1" dirty="0" smtClean="0"/>
              <a:t>, Clarification of QSE Requirements for Split Generation Resources – </a:t>
            </a:r>
            <a:r>
              <a:rPr lang="en-US" b="1" i="1" cap="small" dirty="0" smtClean="0">
                <a:solidFill>
                  <a:srgbClr val="FF0000"/>
                </a:solidFill>
              </a:rPr>
              <a:t>URGENT</a:t>
            </a:r>
            <a:r>
              <a:rPr lang="en-US" b="1" i="1" cap="small" dirty="0" smtClean="0"/>
              <a:t>  </a:t>
            </a:r>
            <a:r>
              <a:rPr lang="en-US" dirty="0" smtClean="0"/>
              <a:t/>
            </a:r>
            <a:br>
              <a:rPr lang="en-US" dirty="0" smtClean="0"/>
            </a:br>
            <a:endParaRPr lang="en-US" dirty="0" smtClean="0">
              <a:solidFill>
                <a:schemeClr val="accent1">
                  <a:lumMod val="50000"/>
                </a:schemeClr>
              </a:solidFill>
            </a:endParaRPr>
          </a:p>
        </p:txBody>
      </p:sp>
      <p:graphicFrame>
        <p:nvGraphicFramePr>
          <p:cNvPr id="72727" name="Group 23"/>
          <p:cNvGraphicFramePr>
            <a:graphicFrameLocks noGrp="1"/>
          </p:cNvGraphicFramePr>
          <p:nvPr>
            <p:ph idx="4294967295"/>
          </p:nvPr>
        </p:nvGraphicFramePr>
        <p:xfrm>
          <a:off x="228600" y="990600"/>
          <a:ext cx="8534400" cy="433244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defines Master Qualified Scheduling Entity (QSE), clarifies the designation and responsibilities of the Master QSE for a Generation Resource that has been split to function as two or more Split Generation Resources, and clarifies the responsibilities of the QSEs for such Split Generation Resources.  This NPRR also addresses Settlement and billing disputes related to the application of integrated Real-Time telemetry from a Generation Resource that has been split to function as two or more Split Generation Resources.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5/19/11, PRS voted to recommend approval of NPRR312 as amended by the 5/18/11 Sandy Creek Services comments and to forward NPRR312 to TAC.  There were three abstentions from the IOU, Independent Generator and Consumer Market Segments.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July 1, 2011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No impacts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lvl="1" indent="-342900">
              <a:defRPr/>
            </a:pPr>
            <a:r>
              <a:rPr lang="en-US" b="1" i="1" dirty="0" smtClean="0"/>
              <a:t>NPRR314, Requirement to Post Generation Resources Temporal Constraints </a:t>
            </a:r>
            <a:endParaRPr lang="en-US" dirty="0" smtClean="0">
              <a:solidFill>
                <a:schemeClr val="accent1">
                  <a:lumMod val="50000"/>
                </a:schemeClr>
              </a:solidFill>
            </a:endParaRPr>
          </a:p>
        </p:txBody>
      </p:sp>
      <p:graphicFrame>
        <p:nvGraphicFramePr>
          <p:cNvPr id="72727" name="Group 23"/>
          <p:cNvGraphicFramePr>
            <a:graphicFrameLocks noGrp="1"/>
          </p:cNvGraphicFramePr>
          <p:nvPr>
            <p:ph idx="4294967295"/>
          </p:nvPr>
        </p:nvGraphicFramePr>
        <p:xfrm>
          <a:off x="228600" y="990600"/>
          <a:ext cx="8534400" cy="530780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a:t>
                      </a:r>
                      <a:r>
                        <a:rPr kumimoji="0" lang="en-US" sz="1600" b="0" i="0" u="none" strike="noStrike" cap="none" normalizeH="0" baseline="0" dirty="0" err="1" smtClean="0">
                          <a:ln>
                            <a:noFill/>
                          </a:ln>
                          <a:solidFill>
                            <a:schemeClr val="tx1"/>
                          </a:solidFill>
                          <a:effectLst/>
                          <a:latin typeface="Arial" charset="0"/>
                        </a:rPr>
                        <a:t>Luminant</a:t>
                      </a:r>
                      <a:r>
                        <a:rPr kumimoji="0" lang="en-US" sz="1600" b="0" i="0" u="none" strike="noStrike" cap="none" normalizeH="0" baseline="0" dirty="0" smtClean="0">
                          <a:ln>
                            <a:noFill/>
                          </a:ln>
                          <a:solidFill>
                            <a:schemeClr val="tx1"/>
                          </a:solidFill>
                          <a:effectLst/>
                          <a:latin typeface="Arial"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adds language to specify the need for ERCOT to post to the MIS Certified Area the current time since a Generation Resource last went Off-Line (in hours) and the corresponding startup time ERCOT is using for of all Off-Line Generation Resources which may be considered in any Reliability Unit Commitment (RUC) process.  This NPRR also adds the requirement for ERCOT to develop a process that will allow the QSE or Resource Entity to correct or adjust the ERCOT time since a Generation Resource last ran to bring the ERCOT systems back in sync with the current condition of the Generation Resource.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4/21/11, PRS unanimously voted to recommend approval of NPRR314 as amended by the 4/5/11 </a:t>
                      </a:r>
                      <a:r>
                        <a:rPr lang="en-US" sz="1600" kern="1200" dirty="0" err="1" smtClean="0">
                          <a:solidFill>
                            <a:schemeClr val="tx1"/>
                          </a:solidFill>
                          <a:latin typeface="+mn-lt"/>
                          <a:ea typeface="+mn-ea"/>
                          <a:cs typeface="+mn-cs"/>
                        </a:rPr>
                        <a:t>Luminant</a:t>
                      </a:r>
                      <a:r>
                        <a:rPr lang="en-US" sz="1600" kern="1200" dirty="0" smtClean="0">
                          <a:solidFill>
                            <a:schemeClr val="tx1"/>
                          </a:solidFill>
                          <a:latin typeface="+mn-lt"/>
                          <a:ea typeface="+mn-ea"/>
                          <a:cs typeface="+mn-cs"/>
                        </a:rPr>
                        <a:t> comments.  On 5/19/11, PRS unanimously voted to endorse and forward the 4/21/11 PRS Report, Impact Analysis and Cost Benefit Analysis for NPRR314 to TAC and to recommend a priority of High and rank of 15.4.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Upon System Implementation – Priority High; Rank 15.4</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$32k - $39k; impacts to Market Management System (MMS), Current Day Reports (CDR), Market Information System (MIS), and Enterprise Information System (EIS).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lvl="1" indent="-342900">
              <a:defRPr/>
            </a:pPr>
            <a:r>
              <a:rPr lang="en-US" b="1" i="1" dirty="0" smtClean="0"/>
              <a:t/>
            </a:r>
            <a:br>
              <a:rPr lang="en-US" b="1" i="1" dirty="0" smtClean="0"/>
            </a:br>
            <a:r>
              <a:rPr lang="en-US" b="1" i="1" dirty="0" smtClean="0"/>
              <a:t>NPRR319</a:t>
            </a:r>
            <a:r>
              <a:rPr lang="en-US" b="1" i="1" dirty="0" smtClean="0"/>
              <a:t>, Required Documentation to Recover Fuel Costs for RUC Deployments </a:t>
            </a:r>
            <a:r>
              <a:rPr lang="en-US" dirty="0" smtClean="0"/>
              <a:t/>
            </a:r>
            <a:br>
              <a:rPr lang="en-US" dirty="0" smtClean="0"/>
            </a:br>
            <a:endParaRPr lang="en-US" dirty="0" smtClean="0">
              <a:solidFill>
                <a:schemeClr val="accent1">
                  <a:lumMod val="50000"/>
                </a:schemeClr>
              </a:solidFill>
            </a:endParaRPr>
          </a:p>
        </p:txBody>
      </p:sp>
      <p:graphicFrame>
        <p:nvGraphicFramePr>
          <p:cNvPr id="72727" name="Group 23"/>
          <p:cNvGraphicFramePr>
            <a:graphicFrameLocks noGrp="1"/>
          </p:cNvGraphicFramePr>
          <p:nvPr>
            <p:ph idx="4294967295"/>
          </p:nvPr>
        </p:nvGraphicFramePr>
        <p:xfrm>
          <a:off x="228600" y="990600"/>
          <a:ext cx="8534400" cy="408860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clarifies what type of documentation QSEs must submit to ERCOT as proof of natural gas purchases when requesting additional compensation for fuel costs incurred when providing RUC services.  The NPRR further clarifies which documents are deemed acceptable as proof of fuel purchases and directs QSEs to request ERCOT Board approval for documentation not covered by the Nodal Protocols.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4/21/11, PRS unanimously voted to recommend approval of NPRR319 as amended by the 4/6/11 NRG Texas Power comments.  On 5/19/11, PRS unanimously voted to endorse and forward the 4/21/11 PRS Report and Impact Analysis for NPRR319 to TAC.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August 1, 2011</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No impacts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pPr indent="-342900">
              <a:defRPr/>
            </a:pPr>
            <a:r>
              <a:rPr lang="en-US" b="1" i="1" dirty="0" smtClean="0">
                <a:solidFill>
                  <a:schemeClr val="tx1"/>
                </a:solidFill>
                <a:latin typeface="+mj-lt"/>
                <a:ea typeface="+mj-ea"/>
                <a:cs typeface="+mj-cs"/>
              </a:rPr>
              <a:t>NPRR322, Real-Time PTP Option Modeling - </a:t>
            </a:r>
            <a:r>
              <a:rPr lang="en-US" b="1" i="1" dirty="0" smtClean="0">
                <a:solidFill>
                  <a:srgbClr val="FF0000"/>
                </a:solidFill>
                <a:latin typeface="+mj-lt"/>
                <a:ea typeface="+mj-ea"/>
                <a:cs typeface="+mj-cs"/>
              </a:rPr>
              <a:t>URGENT</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990600"/>
          <a:ext cx="8534400" cy="4820120"/>
        </p:xfrm>
        <a:graphic>
          <a:graphicData uri="http://schemas.openxmlformats.org/drawingml/2006/table">
            <a:tbl>
              <a:tblPr/>
              <a:tblGrid>
                <a:gridCol w="2334664"/>
                <a:gridCol w="6199736"/>
              </a:tblGrid>
              <a:tr h="15544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a:t>
                      </a:r>
                      <a:r>
                        <a:rPr kumimoji="0" lang="en-US" sz="1600" b="0" i="0" u="none" strike="noStrike" cap="none" normalizeH="0" baseline="0" dirty="0" err="1" smtClean="0">
                          <a:ln>
                            <a:noFill/>
                          </a:ln>
                          <a:solidFill>
                            <a:schemeClr val="tx1"/>
                          </a:solidFill>
                          <a:effectLst/>
                          <a:latin typeface="Arial" charset="0"/>
                        </a:rPr>
                        <a:t>Luminant</a:t>
                      </a:r>
                      <a:r>
                        <a:rPr kumimoji="0" lang="en-US" sz="1600" b="0" i="0" u="none" strike="noStrike" cap="none" normalizeH="0" baseline="0" dirty="0" smtClean="0">
                          <a:ln>
                            <a:noFill/>
                          </a:ln>
                          <a:solidFill>
                            <a:schemeClr val="tx1"/>
                          </a:solidFill>
                          <a:effectLst/>
                          <a:latin typeface="Arial"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modifies Point-to-Point (PTP) Options in the Day-Ahead Market (DAM) that have been declared by a Non-Opt-In Entity (NOIE) before the DAM execution to be settled in Real-Time and are still held by that NOIE in Real-Time such that they are considered as PTP Obligations for purposes of the DAM model.  Settlement of Real-Time PTP Options remains unchanged.  This NPRR also includes a requirement that NOIEs shape the PTP Options going to Real-Time according to their Load forecast and adds a new type of Congestion Revenue Right (CRR) to handle the treatment of PTP Obligations that are treated as PTP Options for Settlement purposes.</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5/19/11, PRS voted via roll call vote to grant NPRR322 Urgent status; to recommend approval of NPRR322 as amended by the 5/19/11 CPS Energy comments and as revised by PRS; and to forward NPRR322 to TAC.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5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Pending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Pending</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8370</TotalTime>
  <Words>1859</Words>
  <Application>Microsoft Office PowerPoint</Application>
  <PresentationFormat>On-screen Show (4:3)</PresentationFormat>
  <Paragraphs>191</Paragraphs>
  <Slides>18</Slides>
  <Notes>16</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Custom Design</vt:lpstr>
      <vt:lpstr>Protocol Revision Subcommittee</vt:lpstr>
      <vt:lpstr>Slide 2</vt:lpstr>
      <vt:lpstr>Items for a Vote</vt:lpstr>
      <vt:lpstr>Items for a Vote</vt:lpstr>
      <vt:lpstr>Slide 5</vt:lpstr>
      <vt:lpstr> NPRR312, Clarification of QSE Requirements for Split Generation Resources – URGENT   </vt:lpstr>
      <vt:lpstr>NPRR314, Requirement to Post Generation Resources Temporal Constraints </vt:lpstr>
      <vt:lpstr> NPRR319, Required Documentation to Recover Fuel Costs for RUC Deployments  </vt:lpstr>
      <vt:lpstr>NPRR322, Real-Time PTP Option Modeling - URGENT</vt:lpstr>
      <vt:lpstr>NPRR324, Conductor/Transformer Transmission Facility Rating</vt:lpstr>
      <vt:lpstr> NPRR328, Clarifies Duplicative or Vague Requirements Related to Reactive Resources (Formerly “Removes ERCOT Requirement For Reactive Resource Planning and the Associated Compliance Process”) </vt:lpstr>
      <vt:lpstr>NPRR332, Revise QSGR Processes for COP Reporting of QSGR Assigned Off-Line Non-Spin and Application of Emergency Operations Settlement</vt:lpstr>
      <vt:lpstr>NPRR333, Removal of Redundant Reporting Requirement Related to Equipment Ratings</vt:lpstr>
      <vt:lpstr>NPRR337, Correct Section Reference in Section 1.3.1.1 Pertaining To Protected Information of DC Ties</vt:lpstr>
      <vt:lpstr>NPRR338, Modifications to Support Revenue Neutrality</vt:lpstr>
      <vt:lpstr>NPRR340, Introduction and Definition of Duration-Limited Resources (formerly “Unannounced HSL Test for Duration-Limited Resources”) - URGENT</vt:lpstr>
      <vt:lpstr>NPRR344, Define RMR Fuel Adder</vt:lpstr>
      <vt:lpstr> NPRR346, Removal of Redundant Posting Requirement Related to Electrical Bus Changes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dc:title>
  <dc:creator/>
  <cp:lastModifiedBy>A. Boren</cp:lastModifiedBy>
  <cp:revision>414</cp:revision>
  <dcterms:created xsi:type="dcterms:W3CDTF">2005-04-21T14:28:35Z</dcterms:created>
  <dcterms:modified xsi:type="dcterms:W3CDTF">2011-05-31T19:18:04Z</dcterms:modified>
</cp:coreProperties>
</file>