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9" r:id="rId1"/>
  </p:sldMasterIdLst>
  <p:notesMasterIdLst>
    <p:notesMasterId r:id="rId13"/>
  </p:notesMasterIdLst>
  <p:sldIdLst>
    <p:sldId id="411" r:id="rId2"/>
    <p:sldId id="412" r:id="rId3"/>
    <p:sldId id="425" r:id="rId4"/>
    <p:sldId id="426" r:id="rId5"/>
    <p:sldId id="427" r:id="rId6"/>
    <p:sldId id="428" r:id="rId7"/>
    <p:sldId id="429" r:id="rId8"/>
    <p:sldId id="434" r:id="rId9"/>
    <p:sldId id="430" r:id="rId10"/>
    <p:sldId id="431" r:id="rId11"/>
    <p:sldId id="433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Horn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CCFF"/>
    <a:srgbClr val="99FF99"/>
    <a:srgbClr val="FF9966"/>
    <a:srgbClr val="0000CC"/>
    <a:srgbClr val="40949A"/>
    <a:srgbClr val="691754"/>
    <a:srgbClr val="66FF33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48" autoAdjust="0"/>
    <p:restoredTop sz="98945" autoAdjust="0"/>
  </p:normalViewPr>
  <p:slideViewPr>
    <p:cSldViewPr>
      <p:cViewPr varScale="1">
        <p:scale>
          <a:sx n="74" d="100"/>
          <a:sy n="74" d="100"/>
        </p:scale>
        <p:origin x="-630" y="-84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48" y="2605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966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6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BB1145-D3F9-4EB5-927B-C978BD11F2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4313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</p:spPr>
      </p:pic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315E999-A25B-450E-80F5-2675C9116EC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452FD4-44CC-4ED7-B669-1F645BD3B1B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FC89BE7-9E06-43F0-A85B-C9FD6CD7917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63459C-CD33-4531-83D1-F433ACCFF61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DE85078-D837-404E-B24F-ED95A07A2A8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1C034E3-44AC-4CD6-90C0-9AA1292AAC8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C62202-443F-46E4-94CB-5077F6D2B5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438B947-3314-4309-AB46-C9B6CCC73AF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CEC5B1-42E2-4EB3-9644-13ABA042570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16BADC-DA58-45D9-A4D9-79AF7D938B5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8964E62-B252-43D5-A6CF-B6892EC5773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C30495-EC9B-41CB-B468-C04BA24316A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560" name="Picture 8" descr="logo_C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97644ED3-F4CB-4A69-A2E3-1BDF5F379433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905000"/>
            <a:ext cx="69818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Business Integration Update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4572000"/>
            <a:ext cx="7010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b="1" kern="0" dirty="0" smtClean="0">
                <a:latin typeface="+mn-lt"/>
              </a:rPr>
              <a:t>May 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r>
              <a:rPr lang="en-US" sz="1800" dirty="0" smtClean="0"/>
              <a:t>2012 Project Prioritization – Draft PPL Preview</a:t>
            </a:r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1524000" y="6035840"/>
            <a:ext cx="580960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Items in yellow are of special interest to the PUCT and market</a:t>
            </a:r>
            <a:endParaRPr lang="en-US" sz="1600" i="1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399" y="713872"/>
            <a:ext cx="704943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685800"/>
          </a:xfrm>
        </p:spPr>
        <p:txBody>
          <a:bodyPr/>
          <a:lstStyle/>
          <a:p>
            <a:r>
              <a:rPr lang="en-US" sz="1800" dirty="0" smtClean="0"/>
              <a:t>2012 Project Prioritization – Draft PPL Comments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373624"/>
          </a:xfrm>
        </p:spPr>
        <p:txBody>
          <a:bodyPr/>
          <a:lstStyle/>
          <a:p>
            <a:r>
              <a:rPr lang="en-US" dirty="0" smtClean="0"/>
              <a:t>Due to recent Data Center Hardware project, 2012 is expected to have a more labor-intensive project mix than usual</a:t>
            </a:r>
          </a:p>
          <a:p>
            <a:pPr lvl="1"/>
            <a:r>
              <a:rPr lang="en-US" sz="1800" dirty="0" smtClean="0"/>
              <a:t>Therefore, a lower project budget is anticipated</a:t>
            </a:r>
          </a:p>
          <a:p>
            <a:pPr lvl="1"/>
            <a:r>
              <a:rPr lang="en-US" sz="1800" dirty="0" smtClean="0"/>
              <a:t>Current working number = $15M</a:t>
            </a:r>
          </a:p>
          <a:p>
            <a:pPr lvl="1"/>
            <a:endParaRPr lang="en-US" sz="1200" dirty="0" smtClean="0"/>
          </a:p>
          <a:p>
            <a:r>
              <a:rPr lang="en-US" sz="1800" dirty="0" smtClean="0"/>
              <a:t>Key Areas of Focus</a:t>
            </a:r>
          </a:p>
          <a:p>
            <a:pPr lvl="1"/>
            <a:r>
              <a:rPr lang="en-US" sz="1800" dirty="0" smtClean="0"/>
              <a:t>Continuation of critical projects started in 2011</a:t>
            </a:r>
          </a:p>
          <a:p>
            <a:pPr lvl="2"/>
            <a:r>
              <a:rPr lang="en-US" sz="1600" dirty="0" smtClean="0"/>
              <a:t>Texas SET 4.0, Nodal Release 2.0, SCR760</a:t>
            </a:r>
          </a:p>
          <a:p>
            <a:pPr lvl="2"/>
            <a:r>
              <a:rPr lang="en-US" sz="1600" dirty="0" smtClean="0"/>
              <a:t>Market Participant Online Data Entry (expected to begin in 2011)</a:t>
            </a:r>
          </a:p>
          <a:p>
            <a:pPr lvl="1"/>
            <a:r>
              <a:rPr lang="en-US" sz="1800" dirty="0" smtClean="0"/>
              <a:t>Projects supporting PUCT rulings</a:t>
            </a:r>
          </a:p>
          <a:p>
            <a:pPr lvl="2"/>
            <a:r>
              <a:rPr lang="en-US" sz="1400" dirty="0" smtClean="0"/>
              <a:t>REC Enhancements, Texas SET 4.0, </a:t>
            </a:r>
            <a:r>
              <a:rPr lang="en-US" sz="1400" dirty="0" err="1" smtClean="0"/>
              <a:t>MarkeTrak</a:t>
            </a:r>
            <a:r>
              <a:rPr lang="en-US" sz="1400" dirty="0" smtClean="0"/>
              <a:t> Enhancements</a:t>
            </a:r>
          </a:p>
          <a:p>
            <a:pPr lvl="1"/>
            <a:r>
              <a:rPr lang="en-US" sz="1800" dirty="0" smtClean="0"/>
              <a:t>Managing change with a structured release schedule</a:t>
            </a:r>
          </a:p>
          <a:p>
            <a:pPr lvl="2"/>
            <a:r>
              <a:rPr lang="en-US" sz="1600" dirty="0" smtClean="0"/>
              <a:t>Nodal Release 2.0, 2.1, 2.2</a:t>
            </a:r>
          </a:p>
          <a:p>
            <a:pPr lvl="3"/>
            <a:r>
              <a:rPr lang="en-US" sz="1600" dirty="0" smtClean="0"/>
              <a:t>Current and future NPRRs, SCRs, etc.</a:t>
            </a:r>
          </a:p>
          <a:p>
            <a:pPr lvl="1"/>
            <a:r>
              <a:rPr lang="en-US" dirty="0" smtClean="0"/>
              <a:t>Catching up on IT software updates that were deferred to avoid conflicts with Nodal delivery</a:t>
            </a:r>
          </a:p>
          <a:p>
            <a:pPr lvl="2"/>
            <a:r>
              <a:rPr lang="en-US" sz="1600" dirty="0" smtClean="0"/>
              <a:t>Oracle Upgrade, EMS Upgrade, Content Mgmt, </a:t>
            </a:r>
            <a:r>
              <a:rPr lang="en-US" sz="1600" dirty="0" err="1" smtClean="0"/>
              <a:t>Informatica</a:t>
            </a: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143000"/>
            <a:ext cx="8382000" cy="51054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2011 Project Portfolio Update				</a:t>
            </a:r>
            <a:r>
              <a:rPr lang="en-US" sz="1600" dirty="0" smtClean="0"/>
              <a:t>p. 3-6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Project Portfolio Gantt Chart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Recent Developments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Parking Deck Impact Assessment				</a:t>
            </a:r>
            <a:r>
              <a:rPr lang="en-US" sz="1600" dirty="0" smtClean="0"/>
              <a:t>p. 7-8</a:t>
            </a:r>
            <a:endParaRPr lang="en-US" dirty="0" smtClean="0"/>
          </a:p>
          <a:p>
            <a:pPr marL="571500" lvl="1" indent="-228600" eaLnBrk="1" hangingPunct="1">
              <a:buNone/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buNone/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>
              <a:tabLst>
                <a:tab pos="1143000" algn="l"/>
                <a:tab pos="2514600" algn="l"/>
              </a:tabLst>
            </a:pPr>
            <a:r>
              <a:rPr lang="en-US" dirty="0" smtClean="0"/>
              <a:t>2012 Project Prioritization					</a:t>
            </a:r>
            <a:r>
              <a:rPr lang="en-US" sz="1600" dirty="0" smtClean="0"/>
              <a:t>p. 9-11</a:t>
            </a:r>
            <a:endParaRPr lang="en-US" dirty="0" smtClean="0"/>
          </a:p>
          <a:p>
            <a:pPr marL="571500" lvl="1" indent="-228600" eaLnBrk="1" hangingPunct="1">
              <a:buNone/>
              <a:tabLst>
                <a:tab pos="1143000" algn="l"/>
                <a:tab pos="2514600" algn="l"/>
              </a:tabLst>
            </a:pPr>
            <a:endParaRPr lang="en-US" dirty="0" smtClean="0"/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858000" cy="685800"/>
          </a:xfrm>
        </p:spPr>
        <p:txBody>
          <a:bodyPr/>
          <a:lstStyle/>
          <a:p>
            <a:r>
              <a:rPr lang="en-US" sz="1800" dirty="0" smtClean="0"/>
              <a:t>Business Integration Update – Agenda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  <p:sp>
        <p:nvSpPr>
          <p:cNvPr id="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858000" cy="685800"/>
          </a:xfrm>
        </p:spPr>
        <p:txBody>
          <a:bodyPr/>
          <a:lstStyle/>
          <a:p>
            <a:r>
              <a:rPr lang="en-US" sz="1800" dirty="0" smtClean="0"/>
              <a:t>Project Portfolio – as of 4/29/2011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7176"/>
            <a:ext cx="9143999" cy="560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  <p:sp>
        <p:nvSpPr>
          <p:cNvPr id="9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858000" cy="685800"/>
          </a:xfrm>
        </p:spPr>
        <p:txBody>
          <a:bodyPr/>
          <a:lstStyle/>
          <a:p>
            <a:r>
              <a:rPr lang="en-US" sz="1800" dirty="0" smtClean="0"/>
              <a:t>Project Portfolio – as of 4/29/2011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1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  <p:sp>
        <p:nvSpPr>
          <p:cNvPr id="7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858000" cy="685800"/>
          </a:xfrm>
        </p:spPr>
        <p:txBody>
          <a:bodyPr/>
          <a:lstStyle/>
          <a:p>
            <a:r>
              <a:rPr lang="en-US" sz="1800" dirty="0" smtClean="0"/>
              <a:t>Project Portfolio – as of 4/29/2011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62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685800"/>
          </a:xfrm>
        </p:spPr>
        <p:txBody>
          <a:bodyPr/>
          <a:lstStyle/>
          <a:p>
            <a:r>
              <a:rPr lang="en-US" sz="1800" dirty="0" smtClean="0"/>
              <a:t>Project Portfolio – Recent Developments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297424"/>
          </a:xfrm>
        </p:spPr>
        <p:txBody>
          <a:bodyPr/>
          <a:lstStyle/>
          <a:p>
            <a:r>
              <a:rPr lang="en-US" dirty="0" smtClean="0"/>
              <a:t>TAC Approved Several Additions to the PPL</a:t>
            </a:r>
          </a:p>
          <a:p>
            <a:pPr lvl="1"/>
            <a:r>
              <a:rPr lang="en-US" sz="1800" dirty="0" smtClean="0"/>
              <a:t>NPRR326, NPRR350, SCR764</a:t>
            </a:r>
          </a:p>
          <a:p>
            <a:pPr lvl="1"/>
            <a:r>
              <a:rPr lang="en-US" sz="1800" dirty="0" smtClean="0"/>
              <a:t>Pending Board consideration</a:t>
            </a:r>
          </a:p>
          <a:p>
            <a:pPr lvl="1"/>
            <a:endParaRPr lang="en-US" sz="1800" dirty="0" smtClean="0"/>
          </a:p>
          <a:p>
            <a:r>
              <a:rPr lang="en-US" sz="1800" dirty="0" smtClean="0"/>
              <a:t>Recent Project Go-Lives Announced</a:t>
            </a:r>
          </a:p>
          <a:p>
            <a:pPr lvl="1"/>
            <a:r>
              <a:rPr lang="en-US" sz="1800" dirty="0" smtClean="0"/>
              <a:t>NPRR285 – Implementation of Curtailment Flag for Intermittent Renewable Resources (IRRs)</a:t>
            </a:r>
          </a:p>
          <a:p>
            <a:pPr lvl="2"/>
            <a:r>
              <a:rPr lang="en-US" sz="1600" dirty="0" smtClean="0"/>
              <a:t>Effective 5/18/2011</a:t>
            </a:r>
          </a:p>
          <a:p>
            <a:pPr lvl="1"/>
            <a:r>
              <a:rPr lang="en-US" sz="1800" dirty="0" smtClean="0"/>
              <a:t>NPRR293 / NPRR303 – Automation of postings previously delivered manually</a:t>
            </a:r>
          </a:p>
          <a:p>
            <a:pPr lvl="2"/>
            <a:r>
              <a:rPr lang="en-US" sz="1600" dirty="0" smtClean="0"/>
              <a:t>Effective 5/18/2011</a:t>
            </a:r>
          </a:p>
          <a:p>
            <a:pPr lvl="1"/>
            <a:r>
              <a:rPr lang="en-US" sz="1800" dirty="0" smtClean="0"/>
              <a:t>NPRR329 – Moving various reports from MIS Secure to MIS Public</a:t>
            </a:r>
          </a:p>
          <a:p>
            <a:pPr lvl="2"/>
            <a:r>
              <a:rPr lang="en-US" sz="1600" dirty="0" smtClean="0"/>
              <a:t>Effective 5/18/2011</a:t>
            </a:r>
            <a:endParaRPr lang="en-US" sz="1800" dirty="0" smtClean="0"/>
          </a:p>
          <a:p>
            <a:pPr lvl="1"/>
            <a:endParaRPr lang="en-US" sz="1200" dirty="0" smtClean="0"/>
          </a:p>
          <a:p>
            <a:r>
              <a:rPr lang="en-US" dirty="0" smtClean="0"/>
              <a:t>Added Section to PPL to Track Significant Updates</a:t>
            </a:r>
          </a:p>
          <a:p>
            <a:pPr lvl="1"/>
            <a:r>
              <a:rPr lang="en-US" dirty="0" smtClean="0"/>
              <a:t>Still being populated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685800"/>
          </a:xfrm>
        </p:spPr>
        <p:txBody>
          <a:bodyPr/>
          <a:lstStyle/>
          <a:p>
            <a:r>
              <a:rPr lang="en-US" sz="1800" dirty="0" smtClean="0"/>
              <a:t>Parking Deck Impact Assessments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228600" y="1828800"/>
            <a:ext cx="5867400" cy="4343400"/>
          </a:xfrm>
        </p:spPr>
        <p:txBody>
          <a:bodyPr/>
          <a:lstStyle/>
          <a:p>
            <a:r>
              <a:rPr lang="en-US" dirty="0" smtClean="0"/>
              <a:t>Preliminary Results</a:t>
            </a:r>
          </a:p>
          <a:p>
            <a:pPr lvl="1"/>
            <a:r>
              <a:rPr lang="en-US" dirty="0" smtClean="0"/>
              <a:t>Completed IAs</a:t>
            </a:r>
          </a:p>
          <a:p>
            <a:pPr lvl="2"/>
            <a:r>
              <a:rPr lang="en-US" dirty="0" smtClean="0"/>
              <a:t>NPRR210: Wind Forecasting Change to P50, Sync with PRR841</a:t>
            </a:r>
          </a:p>
          <a:p>
            <a:pPr lvl="2"/>
            <a:r>
              <a:rPr lang="en-US" dirty="0" smtClean="0"/>
              <a:t>NPRR240: Proxy Energy Offer Curve</a:t>
            </a:r>
          </a:p>
          <a:p>
            <a:pPr lvl="2"/>
            <a:r>
              <a:rPr lang="en-US" dirty="0" smtClean="0"/>
              <a:t>NPRR241: Aggregate Incremental Liability (AIL) Calculation and Credit Reports Publish Corrections</a:t>
            </a:r>
          </a:p>
          <a:p>
            <a:pPr lvl="2"/>
            <a:r>
              <a:rPr lang="en-US" dirty="0" smtClean="0"/>
              <a:t>NPRR256: Sync with PRR787, Add Non-Compliance Language to QSE Performance Standards</a:t>
            </a:r>
          </a:p>
        </p:txBody>
      </p:sp>
      <p:sp>
        <p:nvSpPr>
          <p:cNvPr id="4" name="Content Placeholder 16"/>
          <p:cNvSpPr txBox="1">
            <a:spLocks/>
          </p:cNvSpPr>
          <p:nvPr/>
        </p:nvSpPr>
        <p:spPr bwMode="auto">
          <a:xfrm>
            <a:off x="228600" y="914400"/>
            <a:ext cx="868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ERCOT will bring the results of Phase 2 and 3 impact assessment to the June market subcommittee meetings for consideration</a:t>
            </a:r>
          </a:p>
        </p:txBody>
      </p:sp>
      <p:sp>
        <p:nvSpPr>
          <p:cNvPr id="5" name="Content Placeholder 16"/>
          <p:cNvSpPr txBox="1">
            <a:spLocks/>
          </p:cNvSpPr>
          <p:nvPr/>
        </p:nvSpPr>
        <p:spPr bwMode="auto">
          <a:xfrm>
            <a:off x="6172200" y="2578768"/>
            <a:ext cx="2667000" cy="2831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spcBef>
                <a:spcPct val="20000"/>
              </a:spcBef>
              <a:buFont typeface="Courier New" pitchFamily="49" charset="0"/>
              <a:buChar char="o"/>
            </a:pPr>
            <a:r>
              <a:rPr lang="en-US" dirty="0"/>
              <a:t>$45k – $55k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228600" indent="-228600">
              <a:spcBef>
                <a:spcPct val="20000"/>
              </a:spcBef>
              <a:buFont typeface="Courier New" pitchFamily="49" charset="0"/>
              <a:buChar char="o"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228600" indent="-228600"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en-US" dirty="0"/>
              <a:t>$</a:t>
            </a:r>
            <a:r>
              <a:rPr lang="en-US" dirty="0" smtClean="0"/>
              <a:t>50k </a:t>
            </a:r>
            <a:r>
              <a:rPr lang="en-US" dirty="0"/>
              <a:t>– $</a:t>
            </a:r>
            <a:r>
              <a:rPr lang="en-US" dirty="0" smtClean="0"/>
              <a:t>60k</a:t>
            </a:r>
            <a:endParaRPr lang="en-US" kern="0" dirty="0" smtClean="0"/>
          </a:p>
          <a:p>
            <a:pPr marL="228600" indent="-228600"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en-US" dirty="0"/>
              <a:t>$100k - $120k</a:t>
            </a:r>
            <a:endParaRPr lang="en-US" kern="0" dirty="0" smtClean="0"/>
          </a:p>
          <a:p>
            <a:pPr marL="228600" indent="-228600">
              <a:spcBef>
                <a:spcPct val="20000"/>
              </a:spcBef>
              <a:buFont typeface="Courier New" pitchFamily="49" charset="0"/>
              <a:buChar char="o"/>
              <a:defRPr/>
            </a:pPr>
            <a:endParaRPr lang="en-US" sz="1200" kern="0" dirty="0" smtClean="0"/>
          </a:p>
          <a:p>
            <a:pPr marL="228600" indent="-228600">
              <a:spcBef>
                <a:spcPct val="20000"/>
              </a:spcBef>
              <a:buFont typeface="Courier New" pitchFamily="49" charset="0"/>
              <a:buChar char="o"/>
              <a:defRPr/>
            </a:pPr>
            <a:endParaRPr lang="en-US" kern="0" dirty="0" smtClean="0"/>
          </a:p>
          <a:p>
            <a:pPr marL="228600" indent="-228600"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lang="en-US" dirty="0"/>
              <a:t>$120k - $135k</a:t>
            </a:r>
            <a:endParaRPr lang="en-US" kern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685800"/>
          </a:xfrm>
        </p:spPr>
        <p:txBody>
          <a:bodyPr/>
          <a:lstStyle/>
          <a:p>
            <a:r>
              <a:rPr lang="en-US" sz="1800" dirty="0" smtClean="0"/>
              <a:t>Parking Deck Impact Assessments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410200"/>
          </a:xfrm>
        </p:spPr>
        <p:txBody>
          <a:bodyPr/>
          <a:lstStyle/>
          <a:p>
            <a:r>
              <a:rPr lang="en-US" dirty="0" smtClean="0"/>
              <a:t>Preliminary Results   </a:t>
            </a:r>
            <a:r>
              <a:rPr lang="en-US" sz="1800" b="0" dirty="0" smtClean="0"/>
              <a:t>(continued)</a:t>
            </a:r>
            <a:endParaRPr lang="en-US" b="0" dirty="0" smtClean="0"/>
          </a:p>
          <a:p>
            <a:pPr lvl="1"/>
            <a:r>
              <a:rPr lang="en-US" dirty="0" smtClean="0"/>
              <a:t>IAs Still in Progress  </a:t>
            </a:r>
            <a:r>
              <a:rPr lang="en-US" sz="1800" dirty="0" smtClean="0"/>
              <a:t>(mid-May completion expected)</a:t>
            </a:r>
            <a:endParaRPr lang="en-US" dirty="0" smtClean="0"/>
          </a:p>
          <a:p>
            <a:pPr lvl="2"/>
            <a:r>
              <a:rPr lang="en-US" dirty="0" smtClean="0"/>
              <a:t>NPRR181: FIP Definition Revision</a:t>
            </a:r>
          </a:p>
          <a:p>
            <a:pPr lvl="2"/>
            <a:r>
              <a:rPr lang="en-US" dirty="0" smtClean="0"/>
              <a:t>NPRR207: Unit </a:t>
            </a:r>
            <a:r>
              <a:rPr lang="en-US" dirty="0" err="1" smtClean="0"/>
              <a:t>Deselection</a:t>
            </a:r>
            <a:endParaRPr lang="en-US" dirty="0" smtClean="0"/>
          </a:p>
          <a:p>
            <a:pPr lvl="2"/>
            <a:r>
              <a:rPr lang="en-US" dirty="0" smtClean="0"/>
              <a:t>NPRR222: Half-Hour Start Unit RUC </a:t>
            </a:r>
            <a:r>
              <a:rPr lang="en-US" dirty="0" err="1" smtClean="0"/>
              <a:t>Clawback</a:t>
            </a:r>
            <a:endParaRPr lang="en-US" dirty="0" smtClean="0"/>
          </a:p>
          <a:p>
            <a:pPr lvl="2"/>
            <a:r>
              <a:rPr lang="en-US" dirty="0" smtClean="0"/>
              <a:t>NPRR244: Clarification of Other Binding Documents</a:t>
            </a:r>
          </a:p>
          <a:p>
            <a:pPr lvl="2"/>
            <a:r>
              <a:rPr lang="en-US" dirty="0" smtClean="0"/>
              <a:t>NPRR272: Definition and Participation of Quick Start Generation Resources</a:t>
            </a:r>
          </a:p>
          <a:p>
            <a:pPr lvl="1"/>
            <a:r>
              <a:rPr lang="en-US" dirty="0" smtClean="0"/>
              <a:t>Further Discussion with Market Likely to be Requested</a:t>
            </a:r>
          </a:p>
          <a:p>
            <a:pPr lvl="2"/>
            <a:r>
              <a:rPr lang="en-US" dirty="0" smtClean="0"/>
              <a:t>NPRR257: Synchronization with Nodal Operating Guide Section 9, Monitoring Programs</a:t>
            </a:r>
          </a:p>
          <a:p>
            <a:pPr lvl="2"/>
            <a:r>
              <a:rPr lang="en-US" dirty="0" smtClean="0"/>
              <a:t>NPRR258: Sync with PRR824 and PRR833 and Additional Clarifications</a:t>
            </a:r>
          </a:p>
          <a:p>
            <a:pPr lvl="2"/>
            <a:r>
              <a:rPr lang="en-US" dirty="0" smtClean="0"/>
              <a:t>NPRR260: Providing Access to MIS Secure Area to MIS Registered Users</a:t>
            </a:r>
          </a:p>
          <a:p>
            <a:pPr lvl="2"/>
            <a:r>
              <a:rPr lang="en-US" dirty="0" smtClean="0"/>
              <a:t>SCR755: ERCOT.com Website Enhancements</a:t>
            </a:r>
          </a:p>
          <a:p>
            <a:pPr lvl="2"/>
            <a:r>
              <a:rPr lang="en-US" dirty="0" smtClean="0"/>
              <a:t>NOGRR034: Rescind Telemetry Performance Calculation Exclusions</a:t>
            </a:r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1636296"/>
            <a:ext cx="6934200" cy="167640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685800"/>
          </a:xfrm>
        </p:spPr>
        <p:txBody>
          <a:bodyPr/>
          <a:lstStyle/>
          <a:p>
            <a:r>
              <a:rPr lang="en-US" sz="1800" dirty="0" smtClean="0"/>
              <a:t>2012 Project Prioritization – Schedule</a:t>
            </a:r>
            <a:endParaRPr lang="en-US" sz="18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762000"/>
            <a:ext cx="83058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April 2011</a:t>
            </a:r>
          </a:p>
          <a:p>
            <a:pPr marL="571500" marR="0" lvl="1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ERCOT prepares draft 2012 project list and reviews schedule with market</a:t>
            </a: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Request input from the market on new additions</a:t>
            </a: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May 2011</a:t>
            </a:r>
          </a:p>
          <a:p>
            <a:pPr marL="571500" marR="0" lvl="1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Initial review at market subcommittee meetings</a:t>
            </a: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COPS	(May 10)</a:t>
            </a: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600" kern="0" dirty="0" smtClean="0">
                <a:latin typeface="+mn-lt"/>
              </a:rPr>
              <a:t>WMS	(May 11)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ROS	(May 12)</a:t>
            </a: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RMS	(May 18)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n-lt"/>
            </a:endParaRP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 2011</a:t>
            </a:r>
          </a:p>
          <a:p>
            <a:pPr marL="571500" marR="0" lvl="1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Approval/endorsement by market subcommittees</a:t>
            </a: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COPS	(June 14)</a:t>
            </a: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WMS	(June 15)</a:t>
            </a: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ROS	(June 16)</a:t>
            </a: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600" kern="0" dirty="0" smtClean="0">
                <a:latin typeface="+mn-lt"/>
              </a:rPr>
              <a:t>RMS	(June 22)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PRS	(June 23)</a:t>
            </a: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July 2011</a:t>
            </a:r>
          </a:p>
          <a:p>
            <a:pPr marL="571500" marR="0" lvl="1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Approval/endorsement by TAC	(July 7)</a:t>
            </a:r>
          </a:p>
          <a:p>
            <a:pPr marL="571500" marR="0" lvl="1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Available for F&amp;A and Board review	(July 18)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16027</TotalTime>
  <Words>497</Words>
  <Application>Microsoft Office PowerPoint</Application>
  <PresentationFormat>On-screen Show (4:3)</PresentationFormat>
  <Paragraphs>103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Custom Design</vt:lpstr>
      <vt:lpstr>PowerPoint Presentation</vt:lpstr>
      <vt:lpstr>Business Integration Update – Agenda</vt:lpstr>
      <vt:lpstr>Project Portfolio – as of 4/29/2011</vt:lpstr>
      <vt:lpstr>Project Portfolio – as of 4/29/2011</vt:lpstr>
      <vt:lpstr>Project Portfolio – as of 4/29/2011</vt:lpstr>
      <vt:lpstr>Project Portfolio – Recent Developments</vt:lpstr>
      <vt:lpstr>Parking Deck Impact Assessments</vt:lpstr>
      <vt:lpstr>Parking Deck Impact Assessments</vt:lpstr>
      <vt:lpstr>2012 Project Prioritization – Schedule</vt:lpstr>
      <vt:lpstr>2012 Project Prioritization – Draft PPL Preview</vt:lpstr>
      <vt:lpstr>2012 Project Prioritization – Draft PPL Comments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erajagopal</cp:lastModifiedBy>
  <cp:revision>501</cp:revision>
  <dcterms:created xsi:type="dcterms:W3CDTF">2005-04-21T14:28:35Z</dcterms:created>
  <dcterms:modified xsi:type="dcterms:W3CDTF">2011-05-09T20:12:20Z</dcterms:modified>
</cp:coreProperties>
</file>