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4"/>
  </p:notesMasterIdLst>
  <p:sldIdLst>
    <p:sldId id="258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949A"/>
    <a:srgbClr val="0000CC"/>
    <a:srgbClr val="FF3300"/>
    <a:srgbClr val="FF9900"/>
    <a:srgbClr val="5469A2"/>
    <a:srgbClr val="294171"/>
    <a:srgbClr val="DDDDD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8" autoAdjust="0"/>
  </p:normalViewPr>
  <p:slideViewPr>
    <p:cSldViewPr>
      <p:cViewPr>
        <p:scale>
          <a:sx n="100" d="100"/>
          <a:sy n="100" d="100"/>
        </p:scale>
        <p:origin x="-216" y="-102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F93CD40-E316-47DE-BBE5-015332FE1F7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B077C0-E221-455A-A25F-14219A982140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May 5, 2011</a:t>
            </a: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8C2635-0A8F-4466-9939-2089700FCF6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2011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82846-C39D-4299-9479-2B57AD9EBF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2011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D7910-F9FB-4A6B-8EF5-181848170D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2011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D4FA5-CAED-46EB-910A-ECFFF5CFD4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2011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1EC54-2ABD-42CB-A2F5-3D622BA1830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2011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522EB0-98BD-4D57-A02C-3538CA2CAC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2011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67DE79-13F7-4614-9762-71D0659CAA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2011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7700DA-F5A9-41B5-A66B-945E37274A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2011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9B7996-2E1B-44D4-9779-029C88E0FB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2011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23808-2890-4717-9388-6F939A343A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2011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5D0DE0C-BEBB-4413-B8AC-534F9BE90B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smtClean="0"/>
              <a:t>May 5, 2011</a:t>
            </a:r>
            <a:endParaRPr lang="en-US"/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1DF417D9-E408-46F4-BA12-5C0A7BC170FD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914400" y="4038600"/>
            <a:ext cx="7620000" cy="1371600"/>
          </a:xfrm>
        </p:spPr>
        <p:txBody>
          <a:bodyPr/>
          <a:lstStyle/>
          <a:p>
            <a:r>
              <a:rPr lang="en-US" smtClean="0"/>
              <a:t>Mark Ruane</a:t>
            </a:r>
          </a:p>
          <a:p>
            <a:r>
              <a:rPr lang="en-US" sz="1600" smtClean="0"/>
              <a:t>ERCOT Vice President of Credit and Enterprise Risk Management</a:t>
            </a:r>
          </a:p>
          <a:p>
            <a:endParaRPr lang="en-US" smtClean="0"/>
          </a:p>
        </p:txBody>
      </p:sp>
      <p:sp>
        <p:nvSpPr>
          <p:cNvPr id="3075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914400" y="1752600"/>
            <a:ext cx="7315200" cy="1676400"/>
          </a:xfrm>
        </p:spPr>
        <p:txBody>
          <a:bodyPr/>
          <a:lstStyle/>
          <a:p>
            <a:pPr algn="ctr"/>
            <a:r>
              <a:rPr lang="en-US" dirty="0" smtClean="0"/>
              <a:t>Dodd-Frank Act Exemption Update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/>
              <a:t>Technical Advisory Committee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May </a:t>
            </a:r>
            <a:r>
              <a:rPr lang="en-US" sz="2000" dirty="0" smtClean="0"/>
              <a:t>5, </a:t>
            </a:r>
            <a:r>
              <a:rPr lang="en-US" sz="2000" dirty="0" smtClean="0"/>
              <a:t>2011</a:t>
            </a:r>
            <a:endParaRPr lang="en-US" dirty="0" smtClean="0"/>
          </a:p>
        </p:txBody>
      </p:sp>
      <p:sp>
        <p:nvSpPr>
          <p:cNvPr id="5" name="Rectangle 20"/>
          <p:cNvSpPr txBox="1">
            <a:spLocks noChangeArrowheads="1"/>
          </p:cNvSpPr>
          <p:nvPr/>
        </p:nvSpPr>
        <p:spPr bwMode="auto">
          <a:xfrm>
            <a:off x="914400" y="4953000"/>
            <a:ext cx="7620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defRPr/>
            </a:pPr>
            <a:r>
              <a:rPr lang="en-US" sz="2000" kern="0" dirty="0">
                <a:latin typeface="Arial Black" pitchFamily="34" charset="0"/>
              </a:rPr>
              <a:t>Bill Magness</a:t>
            </a:r>
          </a:p>
          <a:p>
            <a:pPr eaLnBrk="0" hangingPunct="0">
              <a:spcBef>
                <a:spcPct val="20000"/>
              </a:spcBef>
              <a:defRPr/>
            </a:pPr>
            <a:r>
              <a:rPr lang="en-US" sz="1600" kern="0" dirty="0">
                <a:latin typeface="Arial Black" pitchFamily="34" charset="0"/>
              </a:rPr>
              <a:t>ERCOT General Counsel</a:t>
            </a:r>
          </a:p>
          <a:p>
            <a:pPr eaLnBrk="0" hangingPunct="0">
              <a:spcBef>
                <a:spcPct val="20000"/>
              </a:spcBef>
              <a:defRPr/>
            </a:pPr>
            <a:endParaRPr lang="en-US" sz="2000" kern="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Next Steps / Timeline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800" smtClean="0"/>
              <a:t>Next Steps</a:t>
            </a:r>
          </a:p>
          <a:p>
            <a:pPr>
              <a:buFontTx/>
              <a:buNone/>
            </a:pPr>
            <a:endParaRPr lang="en-US" sz="1800" smtClean="0"/>
          </a:p>
          <a:p>
            <a:pPr>
              <a:spcAft>
                <a:spcPts val="1200"/>
              </a:spcAft>
            </a:pPr>
            <a:r>
              <a:rPr lang="en-US" sz="1800" smtClean="0"/>
              <a:t>Provide ERCOT Board with requested analysis of the impact of regulation of ERCOT products by the CFTC. </a:t>
            </a:r>
          </a:p>
          <a:p>
            <a:pPr>
              <a:spcAft>
                <a:spcPts val="1200"/>
              </a:spcAft>
            </a:pPr>
            <a:r>
              <a:rPr lang="en-US" sz="1800" smtClean="0"/>
              <a:t>Work with PUCT and ERCOT stakeholder groups to develop proposals for new requirements – </a:t>
            </a:r>
            <a:r>
              <a:rPr lang="en-US" sz="1800" i="1" smtClean="0"/>
              <a:t>e.g.,</a:t>
            </a:r>
            <a:r>
              <a:rPr lang="en-US" sz="1800" smtClean="0"/>
              <a:t> risk management and membership participation standards.</a:t>
            </a:r>
          </a:p>
          <a:p>
            <a:pPr>
              <a:spcAft>
                <a:spcPts val="1200"/>
              </a:spcAft>
            </a:pPr>
            <a:r>
              <a:rPr lang="en-US" sz="1800" smtClean="0"/>
              <a:t>Determine whether joint ISO/RTO filing or individual ERCOT filing with CFTC is the best approach.</a:t>
            </a:r>
          </a:p>
          <a:p>
            <a:pPr>
              <a:spcAft>
                <a:spcPts val="1200"/>
              </a:spcAft>
            </a:pPr>
            <a:r>
              <a:rPr lang="en-US" sz="1800" smtClean="0"/>
              <a:t>Continue discussions with CFTC to move towards agreement on outstanding issues and development of final exemption petition.</a:t>
            </a:r>
          </a:p>
          <a:p>
            <a:pPr>
              <a:spcAft>
                <a:spcPts val="1200"/>
              </a:spcAft>
            </a:pPr>
            <a:r>
              <a:rPr lang="en-US" sz="1800" smtClean="0"/>
              <a:t>Develop final draft application with detailed description of relevant issues - regulatory construct; market products subject to exemption.</a:t>
            </a:r>
          </a:p>
          <a:p>
            <a:pPr>
              <a:buFontTx/>
              <a:buNone/>
            </a:pPr>
            <a:endParaRPr lang="en-US" sz="1800" smtClean="0"/>
          </a:p>
        </p:txBody>
      </p:sp>
      <p:sp>
        <p:nvSpPr>
          <p:cNvPr id="1229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TAC</a:t>
            </a:r>
            <a:endParaRPr lang="en-US" smtClean="0"/>
          </a:p>
        </p:txBody>
      </p:sp>
      <p:sp>
        <p:nvSpPr>
          <p:cNvPr id="12293" name="Date Placehold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May 5, 2011</a:t>
            </a:r>
            <a:endParaRPr lang="en-US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Timeline Proposed by CFTC Staff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62000" y="1752600"/>
          <a:ext cx="7467600" cy="2971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611841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June 20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Submit exemption applications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74059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Late July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Proposed exemption order published in the Federal Register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11841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August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30-day public comment period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74059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October 31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Final exemption order published in the Federal Register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33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TAC</a:t>
            </a:r>
            <a:endParaRPr lang="en-US" smtClean="0"/>
          </a:p>
        </p:txBody>
      </p:sp>
      <p:sp>
        <p:nvSpPr>
          <p:cNvPr id="13333" name="Date Placehold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May 5, 2011</a:t>
            </a:r>
            <a:endParaRPr lang="en-US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3124200" y="2819400"/>
            <a:ext cx="4419600" cy="2057400"/>
          </a:xfrm>
        </p:spPr>
        <p:txBody>
          <a:bodyPr/>
          <a:lstStyle/>
          <a:p>
            <a:pPr>
              <a:buFontTx/>
              <a:buNone/>
            </a:pPr>
            <a:r>
              <a:rPr lang="en-US" sz="3600" smtClean="0"/>
              <a:t>Questions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TAC</a:t>
            </a:r>
            <a:endParaRPr lang="en-US" smtClean="0"/>
          </a:p>
        </p:txBody>
      </p:sp>
      <p:sp>
        <p:nvSpPr>
          <p:cNvPr id="14340" name="Date Placehold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May 5, 2011</a:t>
            </a:r>
            <a:endParaRPr lang="en-US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TAC</a:t>
            </a:r>
            <a:endParaRPr lang="en-US" smtClean="0"/>
          </a:p>
        </p:txBody>
      </p:sp>
      <p:sp>
        <p:nvSpPr>
          <p:cNvPr id="4099" name="Date Placehold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May 5, 2011</a:t>
            </a:r>
            <a:endParaRPr lang="en-US" smtClean="0"/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ERCOT Meetings with CFTC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5720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mtClean="0"/>
              <a:t>ERCOT and representatives of other ISO/RTOs met with CFTC Chairman Gensler and Commissioner O’Malia on April 28, 2011.</a:t>
            </a:r>
          </a:p>
          <a:p>
            <a:pPr>
              <a:spcAft>
                <a:spcPts val="1200"/>
              </a:spcAft>
            </a:pPr>
            <a:r>
              <a:rPr lang="en-US" smtClean="0"/>
              <a:t>On April 29, 2011, ERCOT and other ISO/RTOs met with senior CFTC staff (representing Division of Clearing and Intermediary Oversight, Division of Market Oversight, and Office of General Counsel).</a:t>
            </a:r>
          </a:p>
          <a:p>
            <a:pPr>
              <a:spcAft>
                <a:spcPts val="1200"/>
              </a:spcAft>
            </a:pPr>
            <a:r>
              <a:rPr lang="en-US" smtClean="0"/>
              <a:t>ERCOT also met with senior CFTC staff separately to discuss ERCOT-specific issues.</a:t>
            </a:r>
          </a:p>
          <a:p>
            <a:pPr>
              <a:spcAft>
                <a:spcPts val="1200"/>
              </a:spcAft>
            </a:pPr>
            <a:r>
              <a:rPr lang="en-US" smtClean="0"/>
              <a:t>Positive feedback on obtaining exemption – key issues remain on terms and timing.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Terms of Proposed Exemption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sz="1800" smtClean="0"/>
              <a:t>Scope – would exempt all ISO/RTO market products, ISO/RTO as an entity, ISO/RTO market participants based on current products in the market today.</a:t>
            </a:r>
            <a:endParaRPr lang="en-US" sz="1200" smtClean="0"/>
          </a:p>
          <a:p>
            <a:pPr lvl="1">
              <a:spcAft>
                <a:spcPts val="600"/>
              </a:spcAft>
            </a:pPr>
            <a:r>
              <a:rPr lang="en-US" sz="1800" smtClean="0"/>
              <a:t>However, material changes in market structure or products would likely require additional review by CFTC </a:t>
            </a:r>
            <a:r>
              <a:rPr lang="en-US" sz="900" smtClean="0"/>
              <a:t> </a:t>
            </a:r>
            <a:r>
              <a:rPr lang="en-US" sz="1800" smtClean="0"/>
              <a:t> </a:t>
            </a:r>
            <a:endParaRPr lang="en-US" sz="1200" smtClean="0"/>
          </a:p>
          <a:p>
            <a:pPr>
              <a:spcAft>
                <a:spcPts val="600"/>
              </a:spcAft>
            </a:pPr>
            <a:r>
              <a:rPr lang="en-US" sz="1800" smtClean="0"/>
              <a:t>Term –  After exemption granted, CFTC not planning ongoing process of reviewing activity or products in ISO/RTO markets. </a:t>
            </a:r>
            <a:endParaRPr lang="en-US" sz="1200" smtClean="0"/>
          </a:p>
          <a:p>
            <a:pPr>
              <a:spcAft>
                <a:spcPts val="600"/>
              </a:spcAft>
            </a:pPr>
            <a:r>
              <a:rPr lang="en-US" sz="1800" smtClean="0"/>
              <a:t>The exemption order would not include a finding that the CFTC has  jurisdiction over particular products in ISO/RTO markets. </a:t>
            </a:r>
            <a:endParaRPr lang="en-US" sz="1200" smtClean="0"/>
          </a:p>
          <a:p>
            <a:pPr>
              <a:spcAft>
                <a:spcPts val="600"/>
              </a:spcAft>
            </a:pPr>
            <a:r>
              <a:rPr lang="en-US" sz="1800" smtClean="0"/>
              <a:t>CFTC considering options for conditional exemptions pending completion of required actions (e.g., establishing central counter-party status).</a:t>
            </a:r>
            <a:endParaRPr lang="en-US" sz="1200" smtClean="0"/>
          </a:p>
        </p:txBody>
      </p:sp>
      <p:sp>
        <p:nvSpPr>
          <p:cNvPr id="512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TAC</a:t>
            </a:r>
            <a:endParaRPr lang="en-US" smtClean="0"/>
          </a:p>
        </p:txBody>
      </p:sp>
      <p:sp>
        <p:nvSpPr>
          <p:cNvPr id="5125" name="Date Placehold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May 5, 2011</a:t>
            </a:r>
            <a:endParaRPr lang="en-US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Standards for Exemption Discussed by CFTC Staff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Statutory standard for exemption is a “public interest” test.</a:t>
            </a:r>
          </a:p>
          <a:p>
            <a:pPr>
              <a:buFontTx/>
              <a:buNone/>
            </a:pPr>
            <a:endParaRPr lang="en-US" smtClean="0"/>
          </a:p>
          <a:p>
            <a:r>
              <a:rPr lang="en-US" smtClean="0"/>
              <a:t>CFTC Staff has identified key issues they expect to consider in measuring public interest standard:</a:t>
            </a:r>
          </a:p>
          <a:p>
            <a:pPr>
              <a:buFontTx/>
              <a:buNone/>
            </a:pPr>
            <a:endParaRPr lang="en-US" smtClean="0"/>
          </a:p>
          <a:p>
            <a:pPr lvl="1">
              <a:spcAft>
                <a:spcPts val="600"/>
              </a:spcAft>
            </a:pPr>
            <a:r>
              <a:rPr lang="en-US" sz="1800" smtClean="0"/>
              <a:t>Establishing effective set-off in event of market participant bankruptcy, and related netting rules.</a:t>
            </a:r>
          </a:p>
          <a:p>
            <a:pPr lvl="1">
              <a:spcAft>
                <a:spcPts val="600"/>
              </a:spcAft>
            </a:pPr>
            <a:r>
              <a:rPr lang="en-US" sz="1800" smtClean="0"/>
              <a:t>Demonstrated risk management capabilities by ISO/RTO and market participants and membership financial qualifications.</a:t>
            </a:r>
          </a:p>
          <a:p>
            <a:pPr lvl="1">
              <a:spcAft>
                <a:spcPts val="600"/>
              </a:spcAft>
            </a:pPr>
            <a:r>
              <a:rPr lang="en-US" sz="1800" smtClean="0"/>
              <a:t>Consistency with credit standards established for FERC-jurisdictional ISOs in FERC Order 741.</a:t>
            </a:r>
          </a:p>
          <a:p>
            <a:pPr lvl="1">
              <a:spcAft>
                <a:spcPts val="600"/>
              </a:spcAft>
            </a:pPr>
            <a:r>
              <a:rPr lang="en-US" sz="1800" smtClean="0"/>
              <a:t>Collaboration with Independent Market Monitors (IMM). </a:t>
            </a:r>
          </a:p>
          <a:p>
            <a:endParaRPr lang="en-US" smtClean="0"/>
          </a:p>
        </p:txBody>
      </p:sp>
      <p:sp>
        <p:nvSpPr>
          <p:cNvPr id="614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TAC</a:t>
            </a:r>
            <a:endParaRPr lang="en-US" smtClean="0"/>
          </a:p>
        </p:txBody>
      </p:sp>
      <p:sp>
        <p:nvSpPr>
          <p:cNvPr id="6149" name="Date Placehold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May 5, 2011</a:t>
            </a:r>
            <a:endParaRPr lang="en-US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Bankruptcy Protection and Netting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sz="1800" smtClean="0"/>
              <a:t>FERC order calls for elimination of netting of CRR activity against non-CRR activity.</a:t>
            </a:r>
          </a:p>
          <a:p>
            <a:pPr>
              <a:spcAft>
                <a:spcPts val="1200"/>
              </a:spcAft>
            </a:pPr>
            <a:r>
              <a:rPr lang="en-US" sz="1800" smtClean="0"/>
              <a:t>CFTC will consider allowing netting between closed CRR positions and other markets; ERCOT will provide information to demonstrate this does not present same risk as between forward CRR and auction activity. </a:t>
            </a:r>
          </a:p>
          <a:p>
            <a:pPr>
              <a:spcAft>
                <a:spcPts val="1200"/>
              </a:spcAft>
            </a:pPr>
            <a:r>
              <a:rPr lang="en-US" sz="1800" smtClean="0"/>
              <a:t>Netting / Setoff Issue - CFTC will require ISOs/RTOs to provide a legal memorandum or opinion of counsel stating their setoff rights are enforceable in bankruptcy.</a:t>
            </a:r>
          </a:p>
          <a:p>
            <a:pPr>
              <a:spcAft>
                <a:spcPts val="1200"/>
              </a:spcAft>
            </a:pPr>
            <a:r>
              <a:rPr lang="en-US" sz="1800" smtClean="0"/>
              <a:t>ERCOT staff believes that becoming a central counter-party can provide additional protections in bankruptcy and is working with other ISOs to explore legal issues regarding central counter-party status, including potential impact on ERCOT’s 501(c)(4) tax-exempt status.</a:t>
            </a:r>
          </a:p>
          <a:p>
            <a:pPr>
              <a:spcAft>
                <a:spcPts val="1200"/>
              </a:spcAft>
            </a:pPr>
            <a:endParaRPr lang="en-US" sz="1800" smtClean="0"/>
          </a:p>
        </p:txBody>
      </p:sp>
      <p:sp>
        <p:nvSpPr>
          <p:cNvPr id="717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TAC</a:t>
            </a:r>
            <a:endParaRPr lang="en-US" smtClean="0"/>
          </a:p>
        </p:txBody>
      </p:sp>
      <p:sp>
        <p:nvSpPr>
          <p:cNvPr id="7173" name="Date Placehold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May 5, 2011</a:t>
            </a:r>
            <a:endParaRPr lang="en-US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Risk Management Capability of ISO and Market Participants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smtClean="0"/>
              <a:t>CFTC staff views this as a key issue.</a:t>
            </a:r>
          </a:p>
          <a:p>
            <a:pPr>
              <a:spcAft>
                <a:spcPts val="1200"/>
              </a:spcAft>
            </a:pPr>
            <a:r>
              <a:rPr lang="en-US" smtClean="0"/>
              <a:t>Certification provided by market participant, by itself, will likely not be adequate, but neither CFTC nor FERC Order 741 states specifically what would be sufficient.</a:t>
            </a:r>
          </a:p>
          <a:p>
            <a:pPr>
              <a:spcAft>
                <a:spcPts val="1200"/>
              </a:spcAft>
            </a:pPr>
            <a:r>
              <a:rPr lang="en-US" smtClean="0"/>
              <a:t>ISO/RTOs and CFTC staff discussed several risk management concepts and possible criteria.</a:t>
            </a:r>
          </a:p>
          <a:p>
            <a:pPr>
              <a:spcAft>
                <a:spcPts val="1200"/>
              </a:spcAft>
            </a:pPr>
            <a:r>
              <a:rPr lang="en-US" smtClean="0"/>
              <a:t>ERCOT – either separately or together with other ISO/RTOs – will develop a proposal on this issue as soon as possible to present to CFTC for discussion.</a:t>
            </a:r>
          </a:p>
          <a:p>
            <a:pPr>
              <a:spcAft>
                <a:spcPts val="1200"/>
              </a:spcAft>
            </a:pPr>
            <a:endParaRPr lang="en-US" smtClean="0"/>
          </a:p>
        </p:txBody>
      </p:sp>
      <p:sp>
        <p:nvSpPr>
          <p:cNvPr id="819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TAC</a:t>
            </a:r>
            <a:endParaRPr lang="en-US" smtClean="0"/>
          </a:p>
        </p:txBody>
      </p:sp>
      <p:sp>
        <p:nvSpPr>
          <p:cNvPr id="8197" name="Date Placehold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May 5, 2011</a:t>
            </a:r>
            <a:endParaRPr lang="en-US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Other Issues Raised by Standards in FERC Order 741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u="sng" smtClean="0"/>
              <a:t>Unsecured Credit</a:t>
            </a:r>
          </a:p>
          <a:p>
            <a:pPr>
              <a:buFontTx/>
              <a:buNone/>
            </a:pPr>
            <a:endParaRPr lang="en-US" u="sng" smtClean="0"/>
          </a:p>
          <a:p>
            <a:r>
              <a:rPr lang="en-US" smtClean="0"/>
              <a:t>CFTC strongly prefers elimination of unsecured credit in CRR market for future positions and auction.</a:t>
            </a:r>
          </a:p>
          <a:p>
            <a:endParaRPr lang="en-US" smtClean="0"/>
          </a:p>
          <a:p>
            <a:r>
              <a:rPr lang="en-US" smtClean="0"/>
              <a:t>CFTC will consider use of unsecured credit for closed CRR positions – ERCOT will need to demonstrate the risk basis for this.</a:t>
            </a:r>
          </a:p>
          <a:p>
            <a:endParaRPr lang="en-US" smtClean="0"/>
          </a:p>
          <a:p>
            <a:r>
              <a:rPr lang="en-US" smtClean="0"/>
              <a:t>ERCOT expects that it will have to demonstrate that any differences from the standards in FERC Order 741 are not material in terms of risk.</a:t>
            </a:r>
          </a:p>
          <a:p>
            <a:pPr>
              <a:buFontTx/>
              <a:buNone/>
            </a:pPr>
            <a:endParaRPr lang="en-US" smtClean="0"/>
          </a:p>
        </p:txBody>
      </p:sp>
      <p:sp>
        <p:nvSpPr>
          <p:cNvPr id="922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TAC</a:t>
            </a:r>
            <a:endParaRPr lang="en-US" smtClean="0"/>
          </a:p>
        </p:txBody>
      </p:sp>
      <p:sp>
        <p:nvSpPr>
          <p:cNvPr id="9221" name="Date Placehold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May 5, 2011</a:t>
            </a:r>
            <a:endParaRPr lang="en-US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Other Issues Raised by Standards in FERC Order 741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001000" cy="4724400"/>
          </a:xfrm>
        </p:spPr>
        <p:txBody>
          <a:bodyPr/>
          <a:lstStyle/>
          <a:p>
            <a:pPr>
              <a:spcAft>
                <a:spcPts val="1800"/>
              </a:spcAft>
              <a:buFontTx/>
              <a:buNone/>
            </a:pPr>
            <a:r>
              <a:rPr lang="en-US" u="sng" smtClean="0"/>
              <a:t>Settlement Timelines</a:t>
            </a:r>
          </a:p>
          <a:p>
            <a:pPr>
              <a:spcAft>
                <a:spcPts val="1800"/>
              </a:spcAft>
            </a:pPr>
            <a:r>
              <a:rPr lang="en-US" smtClean="0"/>
              <a:t>ERCOT Day Ahead timeline consistent with FERC Credit Rule.</a:t>
            </a:r>
          </a:p>
          <a:p>
            <a:pPr>
              <a:spcAft>
                <a:spcPts val="1800"/>
              </a:spcAft>
            </a:pPr>
            <a:r>
              <a:rPr lang="en-US" smtClean="0"/>
              <a:t>CFTC staff advised that ERCOT Real Time settlement timeline may differ from FERC Credit Rule (14 days – 7 days to issue invoice / 7 days to pay) without affecting CFTC exemption if ERCOT can demonstrate the difference is not material in terms of risk.</a:t>
            </a:r>
          </a:p>
          <a:p>
            <a:pPr>
              <a:spcAft>
                <a:spcPts val="1800"/>
              </a:spcAft>
            </a:pPr>
            <a:endParaRPr lang="en-US" smtClean="0"/>
          </a:p>
        </p:txBody>
      </p:sp>
      <p:sp>
        <p:nvSpPr>
          <p:cNvPr id="1024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TAC</a:t>
            </a:r>
            <a:endParaRPr lang="en-US" smtClean="0"/>
          </a:p>
        </p:txBody>
      </p:sp>
      <p:sp>
        <p:nvSpPr>
          <p:cNvPr id="10245" name="Date Placehold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May 5, 2011</a:t>
            </a:r>
            <a:endParaRPr lang="en-US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Market Monitoring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smtClean="0"/>
              <a:t>Even if exemption is granted, CFTC retains authority to prevent market manipulation. </a:t>
            </a:r>
          </a:p>
          <a:p>
            <a:pPr>
              <a:spcAft>
                <a:spcPts val="1800"/>
              </a:spcAft>
            </a:pPr>
            <a:r>
              <a:rPr lang="en-US" smtClean="0"/>
              <a:t>CFTC interested in establishing collaborative market monitoring effort with Independent Market Monitors (IMM) in ISO/RTO markets.</a:t>
            </a:r>
          </a:p>
          <a:p>
            <a:pPr>
              <a:spcAft>
                <a:spcPts val="1800"/>
              </a:spcAft>
            </a:pPr>
            <a:r>
              <a:rPr lang="en-US" smtClean="0"/>
              <a:t>ERCOT is raising this issue with PUCT and IMM to facilitate discussions between PUCT/IMM and CFTC staff on the details of CFTC’s request.</a:t>
            </a:r>
          </a:p>
          <a:p>
            <a:pPr>
              <a:spcAft>
                <a:spcPts val="1800"/>
              </a:spcAft>
            </a:pPr>
            <a:r>
              <a:rPr lang="en-US" smtClean="0"/>
              <a:t>ERCOT expects that CFTC will address market monitoring issue whether or not ERCOT market products are granted exemption.</a:t>
            </a:r>
          </a:p>
          <a:p>
            <a:pPr>
              <a:spcAft>
                <a:spcPts val="1800"/>
              </a:spcAft>
            </a:pPr>
            <a:endParaRPr lang="en-US" smtClean="0"/>
          </a:p>
        </p:txBody>
      </p:sp>
      <p:sp>
        <p:nvSpPr>
          <p:cNvPr id="1126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TAC</a:t>
            </a:r>
            <a:endParaRPr lang="en-US" smtClean="0"/>
          </a:p>
        </p:txBody>
      </p:sp>
      <p:sp>
        <p:nvSpPr>
          <p:cNvPr id="11269" name="Date Placehold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May 5, 2011</a:t>
            </a:r>
            <a:endParaRPr lang="en-US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1217</TotalTime>
  <Words>652</Words>
  <Application>Microsoft Office PowerPoint</Application>
  <PresentationFormat>On-screen Show (4:3)</PresentationFormat>
  <Paragraphs>93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Arial Black</vt:lpstr>
      <vt:lpstr>Custom Design</vt:lpstr>
      <vt:lpstr>Dodd-Frank Act Exemption Update  Technical Advisory Committee May 5, 2011</vt:lpstr>
      <vt:lpstr>ERCOT Meetings with CFTC</vt:lpstr>
      <vt:lpstr>Terms of Proposed Exemption</vt:lpstr>
      <vt:lpstr>Standards for Exemption Discussed by CFTC Staff</vt:lpstr>
      <vt:lpstr>Bankruptcy Protection and Netting</vt:lpstr>
      <vt:lpstr>Risk Management Capability of ISO and Market Participants</vt:lpstr>
      <vt:lpstr>Other Issues Raised by Standards in FERC Order 741</vt:lpstr>
      <vt:lpstr>Other Issues Raised by Standards in FERC Order 741</vt:lpstr>
      <vt:lpstr>Market Monitoring</vt:lpstr>
      <vt:lpstr>Next Steps / Timeline</vt:lpstr>
      <vt:lpstr>Timeline Proposed by CFTC Staff</vt:lpstr>
      <vt:lpstr>Slide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/>
  <cp:lastModifiedBy>Mike Petterson</cp:lastModifiedBy>
  <cp:revision>47</cp:revision>
  <dcterms:created xsi:type="dcterms:W3CDTF">2005-04-21T14:28:35Z</dcterms:created>
  <dcterms:modified xsi:type="dcterms:W3CDTF">2011-05-04T17:55:39Z</dcterms:modified>
</cp:coreProperties>
</file>