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5" r:id="rId3"/>
    <p:sldId id="266" r:id="rId4"/>
    <p:sldId id="267" r:id="rId5"/>
    <p:sldId id="257" r:id="rId6"/>
    <p:sldId id="261" r:id="rId7"/>
    <p:sldId id="270" r:id="rId8"/>
    <p:sldId id="262" r:id="rId9"/>
    <p:sldId id="264" r:id="rId10"/>
    <p:sldId id="263" r:id="rId11"/>
    <p:sldId id="260"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124" autoAdjust="0"/>
  </p:normalViewPr>
  <p:slideViewPr>
    <p:cSldViewPr>
      <p:cViewPr varScale="1">
        <p:scale>
          <a:sx n="103" d="100"/>
          <a:sy n="103" d="100"/>
        </p:scale>
        <p:origin x="-12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B44B2D-2FD1-485A-8718-B99B3649D9C8}" type="datetimeFigureOut">
              <a:rPr lang="en-US" smtClean="0"/>
              <a:pPr/>
              <a:t>5/3/2011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B737F7-6028-4DC4-96EA-87D80147606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B89185-FE64-4F93-B2B2-34642595F36D}" type="datetime1">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DD2AC6-7977-48F7-9E0A-829D43C359C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1EB122-D98B-46F6-8FBA-0B509D2CCF33}" type="datetime1">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DD2AC6-7977-48F7-9E0A-829D43C359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009746-A7DB-45D5-B225-7713AD4B4EC9}" type="datetime1">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DD2AC6-7977-48F7-9E0A-829D43C359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21DE30-10D0-416D-BEE9-74FC7CDE4CD7}" type="datetime1">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DD2AC6-7977-48F7-9E0A-829D43C359C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48E51F-EC5B-406D-8944-631287EE0787}" type="datetime1">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DD2AC6-7977-48F7-9E0A-829D43C359C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5C7403-1265-4B2D-A847-A8DEE1165BED}" type="datetime1">
              <a:rPr lang="en-US" smtClean="0"/>
              <a:pPr/>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DD2AC6-7977-48F7-9E0A-829D43C359C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71E0C6-DF61-400F-88DA-A21BB60AF414}" type="datetime1">
              <a:rPr lang="en-US" smtClean="0"/>
              <a:pPr/>
              <a:t>5/3/2011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DD2AC6-7977-48F7-9E0A-829D43C359C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04DD142-A9E4-4E8B-A974-9465491E1F6D}" type="datetime1">
              <a:rPr lang="en-US" smtClean="0"/>
              <a:pPr/>
              <a:t>5/3/2011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DD2AC6-7977-48F7-9E0A-829D43C359C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3FC6F7-23C4-4EC8-9414-EC33618D3CC7}" type="datetime1">
              <a:rPr lang="en-US" smtClean="0"/>
              <a:pPr/>
              <a:t>5/3/2011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DD2AC6-7977-48F7-9E0A-829D43C359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800E61-B54A-4940-A7D7-80202B31328A}" type="datetime1">
              <a:rPr lang="en-US" smtClean="0"/>
              <a:pPr/>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DD2AC6-7977-48F7-9E0A-829D43C359C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3B842D-F084-4F9B-B8F0-B2628C1E0FED}" type="datetime1">
              <a:rPr lang="en-US" smtClean="0"/>
              <a:pPr/>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DD2AC6-7977-48F7-9E0A-829D43C359C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D733B-0A47-4E11-A602-6C693691FA1A}" type="datetime1">
              <a:rPr lang="en-US" smtClean="0"/>
              <a:pPr/>
              <a:t>5/3/2011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DD2AC6-7977-48F7-9E0A-829D43C359C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Valley Import Constraint</a:t>
            </a:r>
            <a:endParaRPr lang="en-US" dirty="0"/>
          </a:p>
        </p:txBody>
      </p:sp>
      <p:sp>
        <p:nvSpPr>
          <p:cNvPr id="3" name="Subtitle 2"/>
          <p:cNvSpPr>
            <a:spLocks noGrp="1"/>
          </p:cNvSpPr>
          <p:nvPr>
            <p:ph type="subTitle" idx="1"/>
          </p:nvPr>
        </p:nvSpPr>
        <p:spPr/>
        <p:txBody>
          <a:bodyPr/>
          <a:lstStyle/>
          <a:p>
            <a:r>
              <a:rPr lang="en-US" dirty="0" smtClean="0"/>
              <a:t>John Dumas</a:t>
            </a:r>
            <a:endParaRPr lang="en-US" dirty="0"/>
          </a:p>
        </p:txBody>
      </p:sp>
      <p:sp>
        <p:nvSpPr>
          <p:cNvPr id="4" name="Slide Number Placeholder 3"/>
          <p:cNvSpPr>
            <a:spLocks noGrp="1"/>
          </p:cNvSpPr>
          <p:nvPr>
            <p:ph type="sldNum" sz="quarter" idx="12"/>
          </p:nvPr>
        </p:nvSpPr>
        <p:spPr/>
        <p:txBody>
          <a:bodyPr/>
          <a:lstStyle/>
          <a:p>
            <a:fld id="{98DD2AC6-7977-48F7-9E0A-829D43C359CE}" type="slidenum">
              <a:rPr lang="en-US" smtClean="0"/>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South Load Zone Extra Payment</a:t>
            </a:r>
            <a:endParaRPr lang="en-US"/>
          </a:p>
        </p:txBody>
      </p:sp>
      <p:sp>
        <p:nvSpPr>
          <p:cNvPr id="3" name="Content Placeholder 2"/>
          <p:cNvSpPr>
            <a:spLocks noGrp="1"/>
          </p:cNvSpPr>
          <p:nvPr>
            <p:ph idx="1"/>
          </p:nvPr>
        </p:nvSpPr>
        <p:spPr>
          <a:xfrm>
            <a:off x="381000" y="4724400"/>
            <a:ext cx="8458200" cy="1371600"/>
          </a:xfrm>
        </p:spPr>
        <p:txBody>
          <a:bodyPr>
            <a:normAutofit fontScale="85000" lnSpcReduction="10000"/>
          </a:bodyPr>
          <a:lstStyle/>
          <a:p>
            <a:pPr lvl="1">
              <a:buNone/>
            </a:pPr>
            <a:r>
              <a:rPr lang="en-US" smtClean="0"/>
              <a:t>Average $/MW for hours when constraint was violated in SCED </a:t>
            </a:r>
          </a:p>
          <a:p>
            <a:pPr lvl="1">
              <a:buNone/>
            </a:pPr>
            <a:r>
              <a:rPr lang="en-US" smtClean="0"/>
              <a:t>= (7.3 + 43.3)*(1806.83-63.68)=50.6*1743.15  </a:t>
            </a:r>
          </a:p>
          <a:p>
            <a:pPr lvl="1">
              <a:buNone/>
            </a:pPr>
            <a:r>
              <a:rPr lang="en-US" smtClean="0"/>
              <a:t>= $88,203.4</a:t>
            </a:r>
            <a:endParaRPr lang="en-US"/>
          </a:p>
        </p:txBody>
      </p:sp>
      <p:sp>
        <p:nvSpPr>
          <p:cNvPr id="4" name="Slide Number Placeholder 3"/>
          <p:cNvSpPr>
            <a:spLocks noGrp="1"/>
          </p:cNvSpPr>
          <p:nvPr>
            <p:ph type="sldNum" sz="quarter" idx="12"/>
          </p:nvPr>
        </p:nvSpPr>
        <p:spPr/>
        <p:txBody>
          <a:bodyPr/>
          <a:lstStyle/>
          <a:p>
            <a:fld id="{98DD2AC6-7977-48F7-9E0A-829D43C359CE}" type="slidenum">
              <a:rPr lang="en-US" smtClean="0"/>
              <a:pPr/>
              <a:t>10</a:t>
            </a:fld>
            <a:endParaRPr lang="en-US"/>
          </a:p>
        </p:txBody>
      </p:sp>
      <p:graphicFrame>
        <p:nvGraphicFramePr>
          <p:cNvPr id="6" name="Table 5"/>
          <p:cNvGraphicFramePr>
            <a:graphicFrameLocks noGrp="1"/>
          </p:cNvGraphicFramePr>
          <p:nvPr/>
        </p:nvGraphicFramePr>
        <p:xfrm>
          <a:off x="2362200" y="1600200"/>
          <a:ext cx="4495800" cy="2706050"/>
        </p:xfrm>
        <a:graphic>
          <a:graphicData uri="http://schemas.openxmlformats.org/drawingml/2006/table">
            <a:tbl>
              <a:tblPr/>
              <a:tblGrid>
                <a:gridCol w="1857338"/>
                <a:gridCol w="1735830"/>
                <a:gridCol w="902632"/>
              </a:tblGrid>
              <a:tr h="719230">
                <a:tc>
                  <a:txBody>
                    <a:bodyPr/>
                    <a:lstStyle/>
                    <a:p>
                      <a:pPr algn="ctr" fontAlgn="b"/>
                      <a:r>
                        <a:rPr lang="en-US" sz="1400" b="1" i="0" u="none" strike="noStrike">
                          <a:solidFill>
                            <a:srgbClr val="000000"/>
                          </a:solidFill>
                          <a:latin typeface="Calibri"/>
                        </a:rPr>
                        <a:t>STLPNT_NAME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latin typeface="Calibri"/>
                        </a:rPr>
                        <a:t>AVG(LMP)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latin typeface="Calibri"/>
                        </a:rPr>
                        <a:t>Average Load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7364">
                <a:tc>
                  <a:txBody>
                    <a:bodyPr/>
                    <a:lstStyle/>
                    <a:p>
                      <a:pPr algn="ctr" fontAlgn="b"/>
                      <a:r>
                        <a:rPr lang="en-US" sz="1400" b="0" i="0" u="none" strike="noStrike">
                          <a:solidFill>
                            <a:srgbClr val="000000"/>
                          </a:solidFill>
                          <a:latin typeface="Calibri"/>
                        </a:rPr>
                        <a:t>LZ_SOUTH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$1,806.83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6316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7364">
                <a:tc>
                  <a:txBody>
                    <a:bodyPr/>
                    <a:lstStyle/>
                    <a:p>
                      <a:pPr algn="ctr" fontAlgn="b"/>
                      <a:r>
                        <a:rPr lang="en-US" sz="1400" b="0" i="0" u="none" strike="noStrike">
                          <a:solidFill>
                            <a:srgbClr val="000000"/>
                          </a:solidFill>
                          <a:latin typeface="Calibri"/>
                        </a:rPr>
                        <a:t>LZ_HOUSTON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$58.00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11943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7364">
                <a:tc>
                  <a:txBody>
                    <a:bodyPr/>
                    <a:lstStyle/>
                    <a:p>
                      <a:pPr algn="ctr" fontAlgn="b"/>
                      <a:r>
                        <a:rPr lang="en-US" sz="1400" b="0" i="0" u="none" strike="noStrike">
                          <a:solidFill>
                            <a:srgbClr val="000000"/>
                          </a:solidFill>
                          <a:latin typeface="Calibri"/>
                        </a:rPr>
                        <a:t>LZ_NORTH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$65.44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20763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7364">
                <a:tc>
                  <a:txBody>
                    <a:bodyPr/>
                    <a:lstStyle/>
                    <a:p>
                      <a:pPr algn="ctr" fontAlgn="b"/>
                      <a:r>
                        <a:rPr lang="en-US" sz="1400" b="0" i="0" u="none" strike="noStrike">
                          <a:solidFill>
                            <a:srgbClr val="000000"/>
                          </a:solidFill>
                          <a:latin typeface="Calibri"/>
                        </a:rPr>
                        <a:t>LZ_WEST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$66.68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3102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7364">
                <a:tc>
                  <a:txBody>
                    <a:bodyPr/>
                    <a:lstStyle/>
                    <a:p>
                      <a:pPr algn="ctr" fontAlgn="b"/>
                      <a:r>
                        <a:rPr lang="en-US" sz="1400" b="0" i="0" u="none" strike="noStrike">
                          <a:solidFill>
                            <a:srgbClr val="000000"/>
                          </a:solidFill>
                          <a:latin typeface="Calibri"/>
                        </a:rPr>
                        <a:t>Avg N H 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$63.37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11936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ERCOT Proposed Max Shadow Price - $350/</a:t>
            </a:r>
            <a:r>
              <a:rPr lang="en-US" dirty="0" err="1" smtClean="0"/>
              <a:t>MWh</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Determine the highest Shadow </a:t>
            </a:r>
            <a:r>
              <a:rPr lang="en-US" dirty="0" smtClean="0"/>
              <a:t>P</a:t>
            </a:r>
            <a:r>
              <a:rPr lang="en-US" dirty="0" smtClean="0"/>
              <a:t>rice cap necessary to fully utilize existing and potential new valley generation to relieve the overload </a:t>
            </a:r>
            <a:endParaRPr lang="en-US" dirty="0" smtClean="0"/>
          </a:p>
          <a:p>
            <a:r>
              <a:rPr lang="en-US" dirty="0" smtClean="0"/>
              <a:t>The </a:t>
            </a:r>
            <a:r>
              <a:rPr lang="en-US" dirty="0" smtClean="0"/>
              <a:t>highest offer from a new resource with no verifiable cost that </a:t>
            </a:r>
            <a:r>
              <a:rPr lang="en-US" dirty="0" smtClean="0"/>
              <a:t>could</a:t>
            </a:r>
            <a:r>
              <a:rPr lang="en-US" dirty="0" smtClean="0"/>
              <a:t> </a:t>
            </a:r>
            <a:r>
              <a:rPr lang="en-US" dirty="0" smtClean="0"/>
              <a:t>be moved is </a:t>
            </a:r>
          </a:p>
          <a:p>
            <a:pPr lvl="1"/>
            <a:r>
              <a:rPr lang="en-US" dirty="0" smtClean="0"/>
              <a:t>14.5 </a:t>
            </a:r>
            <a:r>
              <a:rPr lang="en-US" dirty="0" smtClean="0"/>
              <a:t>heat rate* $10 </a:t>
            </a:r>
            <a:r>
              <a:rPr lang="en-US" dirty="0" smtClean="0"/>
              <a:t>FIP/ lowest SF = 14.5 *10 /0.95 ~ 150/</a:t>
            </a:r>
            <a:r>
              <a:rPr lang="en-US" dirty="0" err="1" smtClean="0"/>
              <a:t>MWh</a:t>
            </a:r>
            <a:endParaRPr lang="en-US" dirty="0" smtClean="0"/>
          </a:p>
          <a:p>
            <a:pPr lvl="1"/>
            <a:endParaRPr lang="en-US" dirty="0" smtClean="0"/>
          </a:p>
          <a:p>
            <a:r>
              <a:rPr lang="en-US" dirty="0" smtClean="0"/>
              <a:t>The highest offer from a new resource with verifiable cost that </a:t>
            </a:r>
            <a:r>
              <a:rPr lang="en-US" dirty="0" smtClean="0"/>
              <a:t>could</a:t>
            </a:r>
            <a:r>
              <a:rPr lang="en-US" dirty="0" smtClean="0"/>
              <a:t> </a:t>
            </a:r>
            <a:r>
              <a:rPr lang="en-US" dirty="0" smtClean="0"/>
              <a:t>be moved is </a:t>
            </a:r>
          </a:p>
          <a:p>
            <a:pPr lvl="1"/>
            <a:r>
              <a:rPr lang="en-US" dirty="0" smtClean="0"/>
              <a:t>(high Heat Rate * </a:t>
            </a:r>
            <a:r>
              <a:rPr lang="en-US" dirty="0" smtClean="0"/>
              <a:t>$10 FIP </a:t>
            </a:r>
            <a:r>
              <a:rPr lang="en-US" dirty="0" smtClean="0"/>
              <a:t>+ corresponding high O&amp;M) * highest multiplier/ lowest SF </a:t>
            </a:r>
          </a:p>
          <a:p>
            <a:pPr lvl="1"/>
            <a:r>
              <a:rPr lang="en-US" dirty="0" smtClean="0"/>
              <a:t> (14 .5*10 + 75 )*1.5/0.95 	~ 	$</a:t>
            </a:r>
            <a:r>
              <a:rPr lang="en-US" b="1" dirty="0" smtClean="0"/>
              <a:t>350/</a:t>
            </a:r>
            <a:r>
              <a:rPr lang="en-US" b="1" dirty="0" err="1" smtClean="0"/>
              <a:t>MWh</a:t>
            </a:r>
            <a:endParaRPr lang="en-US" b="1" dirty="0" smtClean="0"/>
          </a:p>
          <a:p>
            <a:pPr>
              <a:buNone/>
            </a:pPr>
            <a:endParaRPr lang="en-US" b="1" dirty="0" smtClean="0"/>
          </a:p>
        </p:txBody>
      </p:sp>
      <p:sp>
        <p:nvSpPr>
          <p:cNvPr id="4" name="Slide Number Placeholder 3"/>
          <p:cNvSpPr>
            <a:spLocks noGrp="1"/>
          </p:cNvSpPr>
          <p:nvPr>
            <p:ph type="sldNum" sz="quarter" idx="12"/>
          </p:nvPr>
        </p:nvSpPr>
        <p:spPr/>
        <p:txBody>
          <a:bodyPr/>
          <a:lstStyle/>
          <a:p>
            <a:fld id="{98DD2AC6-7977-48F7-9E0A-829D43C359CE}"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idx="1"/>
          </p:nvPr>
        </p:nvSpPr>
        <p:spPr>
          <a:xfrm>
            <a:off x="457200" y="1295400"/>
            <a:ext cx="8229600" cy="5334000"/>
          </a:xfrm>
        </p:spPr>
        <p:txBody>
          <a:bodyPr>
            <a:normAutofit fontScale="85000" lnSpcReduction="20000"/>
          </a:bodyPr>
          <a:lstStyle/>
          <a:p>
            <a:r>
              <a:rPr lang="en-US" dirty="0" smtClean="0"/>
              <a:t>Current Business Practice </a:t>
            </a:r>
          </a:p>
          <a:p>
            <a:pPr lvl="1"/>
            <a:r>
              <a:rPr lang="en-US" dirty="0" smtClean="0"/>
              <a:t>Establishes shadow price caps that can vary per constraint in order to dispatch generation efficiently</a:t>
            </a:r>
          </a:p>
          <a:p>
            <a:pPr lvl="1"/>
            <a:r>
              <a:rPr lang="en-US" dirty="0" smtClean="0"/>
              <a:t>Gives </a:t>
            </a:r>
            <a:r>
              <a:rPr lang="en-US" dirty="0" smtClean="0"/>
              <a:t>latitude to increase the Shadow Price Caps if doing so would dispatch less efficient generation to help solve the constraint  </a:t>
            </a:r>
          </a:p>
          <a:p>
            <a:r>
              <a:rPr lang="en-US" dirty="0" smtClean="0"/>
              <a:t>Current Planning Process </a:t>
            </a:r>
          </a:p>
          <a:p>
            <a:pPr lvl="1"/>
            <a:r>
              <a:rPr lang="en-US" dirty="0" smtClean="0"/>
              <a:t>Ensures that enough transmission is built in order to maintains system security under the loss of one line and one generator </a:t>
            </a:r>
            <a:r>
              <a:rPr lang="en-US" dirty="0" smtClean="0"/>
              <a:t>scenario</a:t>
            </a:r>
          </a:p>
          <a:p>
            <a:r>
              <a:rPr lang="en-US" dirty="0" smtClean="0"/>
              <a:t>The recent real-time limit violations were due to multiple </a:t>
            </a:r>
            <a:r>
              <a:rPr lang="en-US" dirty="0" smtClean="0"/>
              <a:t>outages (outside the planning criteria)</a:t>
            </a:r>
          </a:p>
          <a:p>
            <a:r>
              <a:rPr lang="en-US" dirty="0" smtClean="0"/>
              <a:t>Demand response in the South Zone that is physically north of the constraint will not help resolve a Valley import limit </a:t>
            </a:r>
            <a:endParaRPr lang="en-US" dirty="0" smtClean="0"/>
          </a:p>
          <a:p>
            <a:pPr lvl="1"/>
            <a:endParaRPr lang="en-US" dirty="0" smtClean="0"/>
          </a:p>
          <a:p>
            <a:pPr lvl="1">
              <a:buNone/>
            </a:pPr>
            <a:endParaRPr lang="en-US" dirty="0" smtClean="0"/>
          </a:p>
          <a:p>
            <a:pPr lvl="1"/>
            <a:endParaRPr lang="en-US" dirty="0" smtClean="0"/>
          </a:p>
          <a:p>
            <a:pPr lvl="1"/>
            <a:endParaRPr lang="en-US" dirty="0" smtClean="0"/>
          </a:p>
          <a:p>
            <a:endParaRPr lang="en-US" dirty="0"/>
          </a:p>
        </p:txBody>
      </p:sp>
      <p:sp>
        <p:nvSpPr>
          <p:cNvPr id="4" name="Slide Number Placeholder 3"/>
          <p:cNvSpPr>
            <a:spLocks noGrp="1"/>
          </p:cNvSpPr>
          <p:nvPr>
            <p:ph type="sldNum" sz="quarter" idx="12"/>
          </p:nvPr>
        </p:nvSpPr>
        <p:spPr/>
        <p:txBody>
          <a:bodyPr/>
          <a:lstStyle/>
          <a:p>
            <a:fld id="{98DD2AC6-7977-48F7-9E0A-829D43C359CE}" type="slidenum">
              <a:rPr lang="en-US" smtClean="0"/>
              <a:pPr/>
              <a:t>12</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lstStyle/>
          <a:p>
            <a:r>
              <a:rPr lang="en-US" dirty="0" smtClean="0"/>
              <a:t>Establish an appropriate Shadow Price for the Valley Import </a:t>
            </a:r>
            <a:r>
              <a:rPr lang="en-US" dirty="0" smtClean="0"/>
              <a:t>limit</a:t>
            </a:r>
            <a:endParaRPr lang="en-US" dirty="0" smtClean="0"/>
          </a:p>
          <a:p>
            <a:pPr lvl="1"/>
            <a:r>
              <a:rPr lang="en-US" dirty="0" smtClean="0"/>
              <a:t>Consistent with the methodology established in the Board Approved ERCOT Business Practice “Setting the Shadow Price Caps and Power Balance Penalties in Security Constrained Economic Dispatch”</a:t>
            </a:r>
            <a:endParaRPr lang="en-US" dirty="0"/>
          </a:p>
        </p:txBody>
      </p:sp>
      <p:sp>
        <p:nvSpPr>
          <p:cNvPr id="4" name="Slide Number Placeholder 3"/>
          <p:cNvSpPr>
            <a:spLocks noGrp="1"/>
          </p:cNvSpPr>
          <p:nvPr>
            <p:ph type="sldNum" sz="quarter" idx="12"/>
          </p:nvPr>
        </p:nvSpPr>
        <p:spPr/>
        <p:txBody>
          <a:bodyPr/>
          <a:lstStyle/>
          <a:p>
            <a:fld id="{98DD2AC6-7977-48F7-9E0A-829D43C359CE}" type="slidenum">
              <a:rPr lang="en-US" smtClean="0"/>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Methodology</a:t>
            </a:r>
            <a:endParaRPr lang="en-US" dirty="0"/>
          </a:p>
        </p:txBody>
      </p:sp>
      <p:sp>
        <p:nvSpPr>
          <p:cNvPr id="3" name="Content Placeholder 2"/>
          <p:cNvSpPr>
            <a:spLocks noGrp="1"/>
          </p:cNvSpPr>
          <p:nvPr>
            <p:ph idx="1"/>
          </p:nvPr>
        </p:nvSpPr>
        <p:spPr>
          <a:xfrm>
            <a:off x="457200" y="1219200"/>
            <a:ext cx="8229600" cy="5334000"/>
          </a:xfrm>
        </p:spPr>
        <p:txBody>
          <a:bodyPr>
            <a:normAutofit fontScale="70000" lnSpcReduction="20000"/>
          </a:bodyPr>
          <a:lstStyle/>
          <a:p>
            <a:pPr lvl="1">
              <a:buNone/>
            </a:pPr>
            <a:r>
              <a:rPr lang="en-US" b="1" u="sng" dirty="0" smtClean="0"/>
              <a:t>3.4 </a:t>
            </a:r>
            <a:r>
              <a:rPr lang="x-none" b="1" u="sng" smtClean="0"/>
              <a:t>Methodology Outline</a:t>
            </a:r>
            <a:endParaRPr lang="en-US" b="1" dirty="0" smtClean="0"/>
          </a:p>
          <a:p>
            <a:r>
              <a:rPr lang="en-US" dirty="0" smtClean="0"/>
              <a:t>The methodology for determination of maximal Shadow Prices for transmission constraints could be based on the following setting:</a:t>
            </a:r>
          </a:p>
          <a:p>
            <a:pPr marL="971550" lvl="1" indent="-514350">
              <a:buAutoNum type="alphaLcParenBoth"/>
            </a:pPr>
            <a:r>
              <a:rPr lang="en-US" dirty="0" smtClean="0"/>
              <a:t>Determine Shift Factor efficiency threshold  (default x</a:t>
            </a:r>
            <a:r>
              <a:rPr lang="en-US" dirty="0" smtClean="0"/>
              <a:t>%)</a:t>
            </a:r>
          </a:p>
          <a:p>
            <a:pPr marL="971550" lvl="1" indent="-514350"/>
            <a:r>
              <a:rPr lang="en-US" dirty="0" smtClean="0">
                <a:solidFill>
                  <a:schemeClr val="tx2"/>
                </a:solidFill>
              </a:rPr>
              <a:t>All generators </a:t>
            </a:r>
            <a:r>
              <a:rPr lang="en-US" dirty="0" smtClean="0">
                <a:solidFill>
                  <a:schemeClr val="tx2"/>
                </a:solidFill>
              </a:rPr>
              <a:t>in the valley have a shift factor of 0.95 or greater</a:t>
            </a:r>
          </a:p>
          <a:p>
            <a:pPr lvl="1">
              <a:buNone/>
            </a:pPr>
            <a:r>
              <a:rPr lang="en-US" dirty="0" smtClean="0"/>
              <a:t>(b) Determine maximal LMP congestion component  (default $y/</a:t>
            </a:r>
            <a:r>
              <a:rPr lang="en-US" dirty="0" err="1" smtClean="0"/>
              <a:t>MWh</a:t>
            </a:r>
            <a:r>
              <a:rPr lang="en-US" dirty="0" smtClean="0"/>
              <a:t>)</a:t>
            </a:r>
          </a:p>
          <a:p>
            <a:pPr lvl="1"/>
            <a:r>
              <a:rPr lang="en-US" dirty="0" smtClean="0"/>
              <a:t>	</a:t>
            </a:r>
            <a:r>
              <a:rPr lang="en-US" dirty="0" smtClean="0">
                <a:solidFill>
                  <a:schemeClr val="tx2"/>
                </a:solidFill>
              </a:rPr>
              <a:t>Non-competitive </a:t>
            </a:r>
            <a:r>
              <a:rPr lang="en-US" dirty="0" smtClean="0">
                <a:solidFill>
                  <a:schemeClr val="tx2"/>
                </a:solidFill>
              </a:rPr>
              <a:t>constraint therefore offer is limited to 	mitigated </a:t>
            </a:r>
            <a:r>
              <a:rPr lang="en-US" dirty="0" smtClean="0">
                <a:solidFill>
                  <a:schemeClr val="tx2"/>
                </a:solidFill>
              </a:rPr>
              <a:t>offer in the valley</a:t>
            </a:r>
            <a:endParaRPr lang="en-US" dirty="0" smtClean="0">
              <a:solidFill>
                <a:schemeClr val="tx2"/>
              </a:solidFill>
            </a:endParaRPr>
          </a:p>
          <a:p>
            <a:pPr lvl="1">
              <a:buNone/>
            </a:pPr>
            <a:r>
              <a:rPr lang="en-US" dirty="0" smtClean="0"/>
              <a:t>(c) Calculate maximal Shadow Price for transmission constraints:</a:t>
            </a:r>
          </a:p>
          <a:p>
            <a:pPr lvl="1">
              <a:buNone/>
            </a:pPr>
            <a:r>
              <a:rPr lang="en-US" dirty="0" smtClean="0"/>
              <a:t>		SP(max) = highest offer/lowest shift factor threshold</a:t>
            </a:r>
          </a:p>
          <a:p>
            <a:pPr lvl="1">
              <a:buNone/>
            </a:pPr>
            <a:r>
              <a:rPr lang="en-US" dirty="0" smtClean="0"/>
              <a:t>(d) Determine Shift Factor cutoff threshold  (default z%)</a:t>
            </a:r>
          </a:p>
          <a:p>
            <a:pPr lvl="1"/>
            <a:r>
              <a:rPr lang="en-US" dirty="0" smtClean="0"/>
              <a:t>	</a:t>
            </a:r>
            <a:r>
              <a:rPr lang="en-US" sz="2600" dirty="0" smtClean="0">
                <a:solidFill>
                  <a:schemeClr val="tx2"/>
                </a:solidFill>
              </a:rPr>
              <a:t>not </a:t>
            </a:r>
            <a:r>
              <a:rPr lang="en-US" sz="2600" dirty="0" smtClean="0">
                <a:solidFill>
                  <a:schemeClr val="tx2"/>
                </a:solidFill>
              </a:rPr>
              <a:t>applicable due to all generation in the valley having a very high shift factor impact on the import constraint</a:t>
            </a:r>
            <a:endParaRPr lang="en-US" dirty="0" smtClean="0">
              <a:solidFill>
                <a:schemeClr val="tx2"/>
              </a:solidFill>
            </a:endParaRPr>
          </a:p>
          <a:p>
            <a:pPr lvl="1">
              <a:buNone/>
            </a:pPr>
            <a:r>
              <a:rPr lang="en-US" dirty="0" smtClean="0"/>
              <a:t>(e) Evaluate settings on variety of SCED save cases.</a:t>
            </a:r>
          </a:p>
          <a:p>
            <a:endParaRPr lang="en-US" dirty="0"/>
          </a:p>
        </p:txBody>
      </p:sp>
      <p:sp>
        <p:nvSpPr>
          <p:cNvPr id="4" name="Slide Number Placeholder 3"/>
          <p:cNvSpPr>
            <a:spLocks noGrp="1"/>
          </p:cNvSpPr>
          <p:nvPr>
            <p:ph type="sldNum" sz="quarter" idx="12"/>
          </p:nvPr>
        </p:nvSpPr>
        <p:spPr/>
        <p:txBody>
          <a:bodyPr/>
          <a:lstStyle/>
          <a:p>
            <a:fld id="{98DD2AC6-7977-48F7-9E0A-829D43C359CE}"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Methodology</a:t>
            </a:r>
            <a:endParaRPr lang="en-US" dirty="0"/>
          </a:p>
        </p:txBody>
      </p:sp>
      <p:sp>
        <p:nvSpPr>
          <p:cNvPr id="3" name="Content Placeholder 2"/>
          <p:cNvSpPr>
            <a:spLocks noGrp="1"/>
          </p:cNvSpPr>
          <p:nvPr>
            <p:ph idx="1"/>
          </p:nvPr>
        </p:nvSpPr>
        <p:spPr>
          <a:xfrm>
            <a:off x="457200" y="1219200"/>
            <a:ext cx="8229600" cy="5334000"/>
          </a:xfrm>
        </p:spPr>
        <p:txBody>
          <a:bodyPr>
            <a:normAutofit fontScale="77500" lnSpcReduction="20000"/>
          </a:bodyPr>
          <a:lstStyle/>
          <a:p>
            <a:r>
              <a:rPr lang="en-US" dirty="0" smtClean="0"/>
              <a:t>For the network transmission constraints, the Shadow Price Cap may vary for each constraint, or may be a unique value applicable to all constraints, or may be values unique to subsets of the full constraint set.</a:t>
            </a:r>
          </a:p>
          <a:p>
            <a:r>
              <a:rPr lang="en-US" dirty="0" smtClean="0"/>
              <a:t>Generating units with small Shift Factors (i.e. below Shift Factor threshold) will not be as effective in resolving constraints as will generators with higher shift factors on the constraint. If there is no efficient generating units then Shadow Price must be increased to get enough contribution from inefficient units. Therefore, high Shadow Prices indicate inefficient congestion management.  </a:t>
            </a:r>
            <a:r>
              <a:rPr lang="en-US" dirty="0" smtClean="0">
                <a:solidFill>
                  <a:schemeClr val="tx2"/>
                </a:solidFill>
              </a:rPr>
              <a:t>-  All generators in the Valley have a very high shift factor impact on the Valley constraint therefore increasing the shadow price does not result in additional generation (i.e. all generators are at maximum output)</a:t>
            </a:r>
          </a:p>
          <a:p>
            <a:endParaRPr lang="en-US" dirty="0"/>
          </a:p>
        </p:txBody>
      </p:sp>
      <p:sp>
        <p:nvSpPr>
          <p:cNvPr id="4" name="Slide Number Placeholder 3"/>
          <p:cNvSpPr>
            <a:spLocks noGrp="1"/>
          </p:cNvSpPr>
          <p:nvPr>
            <p:ph type="sldNum" sz="quarter" idx="12"/>
          </p:nvPr>
        </p:nvSpPr>
        <p:spPr/>
        <p:txBody>
          <a:bodyPr/>
          <a:lstStyle/>
          <a:p>
            <a:fld id="{98DD2AC6-7977-48F7-9E0A-829D43C359CE}"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Valley Import Constraint</a:t>
            </a:r>
            <a:endParaRPr lang="en-US"/>
          </a:p>
        </p:txBody>
      </p:sp>
      <p:sp>
        <p:nvSpPr>
          <p:cNvPr id="3" name="Content Placeholder 2"/>
          <p:cNvSpPr>
            <a:spLocks noGrp="1"/>
          </p:cNvSpPr>
          <p:nvPr>
            <p:ph idx="1"/>
          </p:nvPr>
        </p:nvSpPr>
        <p:spPr>
          <a:xfrm>
            <a:off x="457200" y="1600200"/>
            <a:ext cx="8382000" cy="5105400"/>
          </a:xfrm>
        </p:spPr>
        <p:txBody>
          <a:bodyPr>
            <a:normAutofit lnSpcReduction="10000"/>
          </a:bodyPr>
          <a:lstStyle/>
          <a:p>
            <a:r>
              <a:rPr lang="en-US" dirty="0" smtClean="0"/>
              <a:t>Range of SFs</a:t>
            </a:r>
          </a:p>
          <a:p>
            <a:pPr lvl="1"/>
            <a:r>
              <a:rPr lang="en-US" dirty="0" smtClean="0"/>
              <a:t>-0.95 to -0.97 in valley area</a:t>
            </a:r>
          </a:p>
          <a:p>
            <a:pPr lvl="1"/>
            <a:r>
              <a:rPr lang="en-US" dirty="0" smtClean="0"/>
              <a:t>0.03 to 0.045 outside valley area</a:t>
            </a:r>
          </a:p>
          <a:p>
            <a:r>
              <a:rPr lang="en-US" dirty="0" smtClean="0"/>
              <a:t>Not a competitive constraint and hence the Resources are moved based on offers capped by higher of  Reference LMP &amp; Mitigated Offer Cap curve</a:t>
            </a:r>
          </a:p>
          <a:p>
            <a:r>
              <a:rPr lang="en-US" dirty="0" smtClean="0"/>
              <a:t>Base </a:t>
            </a:r>
            <a:r>
              <a:rPr lang="en-US" dirty="0" smtClean="0"/>
              <a:t>Case</a:t>
            </a:r>
            <a:r>
              <a:rPr lang="en-US" dirty="0" smtClean="0">
                <a:solidFill>
                  <a:srgbClr val="FF0000"/>
                </a:solidFill>
              </a:rPr>
              <a:t> </a:t>
            </a:r>
            <a:r>
              <a:rPr lang="en-US" dirty="0" smtClean="0"/>
              <a:t>constraint </a:t>
            </a:r>
            <a:r>
              <a:rPr lang="en-US" dirty="0" smtClean="0"/>
              <a:t>are assigned the system-wide value of $5,000 per </a:t>
            </a:r>
            <a:r>
              <a:rPr lang="en-US" dirty="0" err="1" smtClean="0"/>
              <a:t>MWh</a:t>
            </a:r>
            <a:r>
              <a:rPr lang="en-US" dirty="0" smtClean="0"/>
              <a:t> for the Max Shadow Price</a:t>
            </a:r>
          </a:p>
          <a:p>
            <a:endParaRPr lang="en-US" dirty="0" smtClean="0"/>
          </a:p>
        </p:txBody>
      </p:sp>
      <p:sp>
        <p:nvSpPr>
          <p:cNvPr id="4" name="Slide Number Placeholder 3"/>
          <p:cNvSpPr>
            <a:spLocks noGrp="1"/>
          </p:cNvSpPr>
          <p:nvPr>
            <p:ph type="sldNum" sz="quarter" idx="12"/>
          </p:nvPr>
        </p:nvSpPr>
        <p:spPr/>
        <p:txBody>
          <a:bodyPr/>
          <a:lstStyle/>
          <a:p>
            <a:fld id="{98DD2AC6-7977-48F7-9E0A-829D43C359CE}"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Price Related Factors</a:t>
            </a:r>
            <a:endParaRPr lang="en-US" dirty="0"/>
          </a:p>
        </p:txBody>
      </p:sp>
      <p:sp>
        <p:nvSpPr>
          <p:cNvPr id="3" name="Content Placeholder 2"/>
          <p:cNvSpPr>
            <a:spLocks noGrp="1"/>
          </p:cNvSpPr>
          <p:nvPr>
            <p:ph idx="1"/>
          </p:nvPr>
        </p:nvSpPr>
        <p:spPr>
          <a:xfrm>
            <a:off x="457200" y="1219200"/>
            <a:ext cx="8229600" cy="5105400"/>
          </a:xfrm>
        </p:spPr>
        <p:txBody>
          <a:bodyPr>
            <a:normAutofit fontScale="77500" lnSpcReduction="20000"/>
          </a:bodyPr>
          <a:lstStyle/>
          <a:p>
            <a:r>
              <a:rPr lang="en-US" dirty="0" smtClean="0"/>
              <a:t>Highest Shadow Price when observed when the Valley Import constraint is binding but not violated is less than $100/</a:t>
            </a:r>
            <a:r>
              <a:rPr lang="en-US" dirty="0" err="1" smtClean="0"/>
              <a:t>MWh</a:t>
            </a:r>
            <a:r>
              <a:rPr lang="en-US" dirty="0" smtClean="0"/>
              <a:t>  (more than 16 hr in the first 4 months) </a:t>
            </a:r>
          </a:p>
          <a:p>
            <a:pPr lvl="1"/>
            <a:r>
              <a:rPr lang="en-US" dirty="0" smtClean="0"/>
              <a:t>Constraint cannot be resolved many times even with all the generation available</a:t>
            </a:r>
          </a:p>
          <a:p>
            <a:pPr lvl="1"/>
            <a:endParaRPr lang="en-US" dirty="0" smtClean="0"/>
          </a:p>
          <a:p>
            <a:r>
              <a:rPr lang="en-US" dirty="0" smtClean="0"/>
              <a:t>South LZ SPP when the constraint is violated ranges from $1500/</a:t>
            </a:r>
            <a:r>
              <a:rPr lang="en-US" dirty="0" err="1" smtClean="0"/>
              <a:t>MWh</a:t>
            </a:r>
            <a:r>
              <a:rPr lang="en-US" dirty="0" smtClean="0"/>
              <a:t> to $1850/</a:t>
            </a:r>
            <a:r>
              <a:rPr lang="en-US" dirty="0" err="1" smtClean="0"/>
              <a:t>MWh</a:t>
            </a:r>
            <a:r>
              <a:rPr lang="en-US" dirty="0" smtClean="0"/>
              <a:t> (more than 7 hr in the first 4 months)</a:t>
            </a:r>
          </a:p>
          <a:p>
            <a:pPr lvl="1"/>
            <a:r>
              <a:rPr lang="en-US" dirty="0" smtClean="0"/>
              <a:t>Demand response in  majority of that load zone with the high price has no impact on resolving the constraint violation.</a:t>
            </a:r>
          </a:p>
          <a:p>
            <a:pPr lvl="1"/>
            <a:endParaRPr lang="en-US" dirty="0" smtClean="0"/>
          </a:p>
          <a:p>
            <a:r>
              <a:rPr lang="en-US" dirty="0" smtClean="0"/>
              <a:t>Constraint is managed by Operator action after it has been violated for more than an hour in SCED (roughly 43 hrs in the first 4 months)</a:t>
            </a:r>
          </a:p>
          <a:p>
            <a:endParaRPr lang="en-US" dirty="0"/>
          </a:p>
        </p:txBody>
      </p:sp>
      <p:sp>
        <p:nvSpPr>
          <p:cNvPr id="4" name="Slide Number Placeholder 3"/>
          <p:cNvSpPr>
            <a:spLocks noGrp="1"/>
          </p:cNvSpPr>
          <p:nvPr>
            <p:ph type="sldNum" sz="quarter" idx="12"/>
          </p:nvPr>
        </p:nvSpPr>
        <p:spPr/>
        <p:txBody>
          <a:bodyPr/>
          <a:lstStyle/>
          <a:p>
            <a:fld id="{98DD2AC6-7977-48F7-9E0A-829D43C359CE}"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Planning Process</a:t>
            </a:r>
            <a:endParaRPr lang="en-US" dirty="0"/>
          </a:p>
        </p:txBody>
      </p:sp>
      <p:sp>
        <p:nvSpPr>
          <p:cNvPr id="3" name="Content Placeholder 2"/>
          <p:cNvSpPr>
            <a:spLocks noGrp="1"/>
          </p:cNvSpPr>
          <p:nvPr>
            <p:ph idx="1"/>
          </p:nvPr>
        </p:nvSpPr>
        <p:spPr>
          <a:xfrm>
            <a:off x="457200" y="1295400"/>
            <a:ext cx="8229600" cy="4830763"/>
          </a:xfrm>
        </p:spPr>
        <p:txBody>
          <a:bodyPr>
            <a:normAutofit fontScale="70000" lnSpcReduction="20000"/>
          </a:bodyPr>
          <a:lstStyle/>
          <a:p>
            <a:r>
              <a:rPr lang="en-US" dirty="0" smtClean="0"/>
              <a:t>Ensures that all parts of the system are reliable based on the planning criteria </a:t>
            </a:r>
          </a:p>
          <a:p>
            <a:r>
              <a:rPr lang="en-US" dirty="0" smtClean="0"/>
              <a:t> Planning has reviewed the area and they are proposing solutions that will ensure that the valley area will be secure under the outage of a single element and a generator</a:t>
            </a:r>
          </a:p>
          <a:p>
            <a:r>
              <a:rPr lang="en-US" dirty="0" smtClean="0"/>
              <a:t> Preliminary planning studies with the TDSP show that there is possibility of increasing the limit on the interface in the short term, which should reduce the extent of dependence on the regional generator to meet the valley load. </a:t>
            </a:r>
          </a:p>
          <a:p>
            <a:r>
              <a:rPr lang="en-US" dirty="0" smtClean="0"/>
              <a:t>The planning process ensures that the area is secure for the next 5 years even without any import from the </a:t>
            </a:r>
            <a:r>
              <a:rPr lang="en-US" dirty="0" smtClean="0"/>
              <a:t>DC </a:t>
            </a:r>
            <a:r>
              <a:rPr lang="en-US" dirty="0" smtClean="0"/>
              <a:t>ties and considering the estimated load growth, planned generator outages for more than 6 months and other system changes</a:t>
            </a:r>
          </a:p>
          <a:p>
            <a:r>
              <a:rPr lang="en-US" dirty="0" smtClean="0"/>
              <a:t> The valley constraint will be overloaded in RT only outside the planning criteria. i.e. if the load is considerably higher and if there are multiple generator or line outages.</a:t>
            </a:r>
          </a:p>
          <a:p>
            <a:endParaRPr lang="en-US" dirty="0"/>
          </a:p>
        </p:txBody>
      </p:sp>
      <p:sp>
        <p:nvSpPr>
          <p:cNvPr id="4" name="Slide Number Placeholder 3"/>
          <p:cNvSpPr>
            <a:spLocks noGrp="1"/>
          </p:cNvSpPr>
          <p:nvPr>
            <p:ph type="sldNum" sz="quarter" idx="12"/>
          </p:nvPr>
        </p:nvSpPr>
        <p:spPr/>
        <p:txBody>
          <a:bodyPr/>
          <a:lstStyle/>
          <a:p>
            <a:fld id="{98DD2AC6-7977-48F7-9E0A-829D43C359CE}"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Hours of Binding/Violation</a:t>
            </a:r>
            <a:endParaRPr lang="en-US"/>
          </a:p>
        </p:txBody>
      </p:sp>
      <p:graphicFrame>
        <p:nvGraphicFramePr>
          <p:cNvPr id="5" name="Content Placeholder 4"/>
          <p:cNvGraphicFramePr>
            <a:graphicFrameLocks noGrp="1"/>
          </p:cNvGraphicFramePr>
          <p:nvPr>
            <p:ph idx="1"/>
          </p:nvPr>
        </p:nvGraphicFramePr>
        <p:xfrm>
          <a:off x="304800" y="1600200"/>
          <a:ext cx="8381998" cy="1655445"/>
        </p:xfrm>
        <a:graphic>
          <a:graphicData uri="http://schemas.openxmlformats.org/drawingml/2006/table">
            <a:tbl>
              <a:tblPr/>
              <a:tblGrid>
                <a:gridCol w="2295706"/>
                <a:gridCol w="1014382"/>
                <a:gridCol w="1014382"/>
                <a:gridCol w="1014382"/>
                <a:gridCol w="1014382"/>
                <a:gridCol w="1014382"/>
                <a:gridCol w="1014382"/>
              </a:tblGrid>
              <a:tr h="304800">
                <a:tc>
                  <a:txBody>
                    <a:bodyPr/>
                    <a:lstStyle/>
                    <a:p>
                      <a:pPr algn="l" fontAlgn="b"/>
                      <a:r>
                        <a:rPr lang="en-US" sz="14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latin typeface="Calibri"/>
                        </a:rPr>
                        <a:t>December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latin typeface="Calibri"/>
                        </a:rPr>
                        <a:t>January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latin typeface="Calibri"/>
                        </a:rPr>
                        <a:t>February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latin typeface="Calibri"/>
                        </a:rPr>
                        <a:t>March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latin typeface="Calibri"/>
                        </a:rPr>
                        <a:t>sum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latin typeface="Calibri"/>
                        </a:rPr>
                        <a:t>violated hrs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4800">
                <a:tc>
                  <a:txBody>
                    <a:bodyPr/>
                    <a:lstStyle/>
                    <a:p>
                      <a:pPr algn="l" fontAlgn="b"/>
                      <a:r>
                        <a:rPr lang="en-US" sz="1400" b="1" i="0" u="none" strike="noStrike">
                          <a:solidFill>
                            <a:srgbClr val="000000"/>
                          </a:solidFill>
                          <a:latin typeface="Calibri"/>
                        </a:rPr>
                        <a:t>Hours active in SCED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21.5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26.9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60.5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400" b="0" i="0" u="none" strike="noStrike">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r>
              <a:tr h="304800">
                <a:tc>
                  <a:txBody>
                    <a:bodyPr/>
                    <a:lstStyle/>
                    <a:p>
                      <a:pPr algn="l" fontAlgn="b"/>
                      <a:r>
                        <a:rPr lang="en-US" sz="1400" b="1" i="0" u="none" strike="noStrike">
                          <a:solidFill>
                            <a:srgbClr val="000000"/>
                          </a:solidFill>
                          <a:latin typeface="Calibri"/>
                        </a:rPr>
                        <a:t>Hours binding in SCED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16.3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400" b="0" i="0" u="none" strike="noStrike">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r>
              <a:tr h="304800">
                <a:tc>
                  <a:txBody>
                    <a:bodyPr/>
                    <a:lstStyle/>
                    <a:p>
                      <a:pPr algn="l" fontAlgn="b"/>
                      <a:r>
                        <a:rPr lang="en-US" sz="1400" b="1" i="0" u="none" strike="noStrike">
                          <a:solidFill>
                            <a:srgbClr val="000000"/>
                          </a:solidFill>
                          <a:latin typeface="Calibri"/>
                        </a:rPr>
                        <a:t>Hours violated in SCED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400" b="0" i="0" u="none" strike="noStrike">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r>
              <a:tr h="304800">
                <a:tc>
                  <a:txBody>
                    <a:bodyPr/>
                    <a:lstStyle/>
                    <a:p>
                      <a:pPr algn="l" fontAlgn="b"/>
                      <a:r>
                        <a:rPr lang="en-US" sz="1400" b="1" i="0" u="none" strike="noStrike">
                          <a:solidFill>
                            <a:srgbClr val="000000"/>
                          </a:solidFill>
                          <a:latin typeface="Calibri"/>
                        </a:rPr>
                        <a:t>Hours with Violated &amp; overridden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39.3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43.3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50.5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Slide Number Placeholder 3"/>
          <p:cNvSpPr>
            <a:spLocks noGrp="1"/>
          </p:cNvSpPr>
          <p:nvPr>
            <p:ph type="sldNum" sz="quarter" idx="12"/>
          </p:nvPr>
        </p:nvSpPr>
        <p:spPr/>
        <p:txBody>
          <a:bodyPr/>
          <a:lstStyle/>
          <a:p>
            <a:fld id="{98DD2AC6-7977-48F7-9E0A-829D43C359CE}" type="slidenum">
              <a:rPr lang="en-US" smtClean="0"/>
              <a:pPr/>
              <a:t>8</a:t>
            </a:fld>
            <a:endParaRPr lang="en-US"/>
          </a:p>
        </p:txBody>
      </p:sp>
      <p:sp>
        <p:nvSpPr>
          <p:cNvPr id="7" name="TextBox 6"/>
          <p:cNvSpPr txBox="1"/>
          <p:nvPr/>
        </p:nvSpPr>
        <p:spPr>
          <a:xfrm>
            <a:off x="533400" y="3733800"/>
            <a:ext cx="7696200" cy="2031325"/>
          </a:xfrm>
          <a:prstGeom prst="rect">
            <a:avLst/>
          </a:prstGeom>
          <a:noFill/>
        </p:spPr>
        <p:txBody>
          <a:bodyPr wrap="square" rtlCol="0">
            <a:spAutoFit/>
          </a:bodyPr>
          <a:lstStyle/>
          <a:p>
            <a:r>
              <a:rPr lang="en-US" dirty="0" smtClean="0"/>
              <a:t>Active in </a:t>
            </a:r>
            <a:r>
              <a:rPr lang="en-US" dirty="0" err="1" smtClean="0"/>
              <a:t>SCED</a:t>
            </a:r>
            <a:r>
              <a:rPr lang="en-US" dirty="0" smtClean="0"/>
              <a:t> – Constraint is passed to </a:t>
            </a:r>
            <a:r>
              <a:rPr lang="en-US" dirty="0" err="1" smtClean="0"/>
              <a:t>SCED</a:t>
            </a:r>
            <a:endParaRPr lang="en-US" dirty="0" smtClean="0"/>
          </a:p>
          <a:p>
            <a:r>
              <a:rPr lang="en-US" dirty="0" smtClean="0"/>
              <a:t>Binding in </a:t>
            </a:r>
            <a:r>
              <a:rPr lang="en-US" dirty="0" err="1" smtClean="0"/>
              <a:t>SCED</a:t>
            </a:r>
            <a:r>
              <a:rPr lang="en-US" dirty="0" smtClean="0"/>
              <a:t> – Constraint is resolved by </a:t>
            </a:r>
            <a:r>
              <a:rPr lang="en-US" dirty="0" err="1" smtClean="0"/>
              <a:t>SCED</a:t>
            </a:r>
            <a:r>
              <a:rPr lang="en-US" dirty="0" smtClean="0"/>
              <a:t> – Flow = Limit </a:t>
            </a:r>
          </a:p>
          <a:p>
            <a:r>
              <a:rPr lang="en-US" dirty="0" smtClean="0"/>
              <a:t>Violated in </a:t>
            </a:r>
            <a:r>
              <a:rPr lang="en-US" dirty="0" err="1" smtClean="0"/>
              <a:t>SCED</a:t>
            </a:r>
            <a:r>
              <a:rPr lang="en-US" dirty="0" smtClean="0"/>
              <a:t> – Constraint was not resolved by </a:t>
            </a:r>
            <a:r>
              <a:rPr lang="en-US" dirty="0" err="1" smtClean="0"/>
              <a:t>SCED</a:t>
            </a:r>
            <a:r>
              <a:rPr lang="en-US" dirty="0" smtClean="0"/>
              <a:t> – Flow &gt; Limit</a:t>
            </a:r>
          </a:p>
          <a:p>
            <a:r>
              <a:rPr lang="en-US" dirty="0" smtClean="0"/>
              <a:t>Violated &amp; </a:t>
            </a:r>
            <a:r>
              <a:rPr lang="en-US" dirty="0" err="1" smtClean="0"/>
              <a:t>Overrriden</a:t>
            </a:r>
            <a:r>
              <a:rPr lang="en-US" dirty="0" smtClean="0"/>
              <a:t> – </a:t>
            </a:r>
            <a:r>
              <a:rPr lang="en-US" dirty="0" err="1" smtClean="0"/>
              <a:t>LDL</a:t>
            </a:r>
            <a:r>
              <a:rPr lang="en-US" dirty="0" smtClean="0"/>
              <a:t> was </a:t>
            </a:r>
            <a:r>
              <a:rPr lang="en-US" dirty="0" err="1" smtClean="0"/>
              <a:t>overriden</a:t>
            </a:r>
            <a:r>
              <a:rPr lang="en-US" dirty="0" smtClean="0"/>
              <a:t> and Flow &gt; Limit</a:t>
            </a:r>
          </a:p>
          <a:p>
            <a:endParaRPr lang="en-US" dirty="0" smtClean="0"/>
          </a:p>
          <a:p>
            <a:r>
              <a:rPr lang="en-US" dirty="0" smtClean="0"/>
              <a:t>Congestion Cost = (Flow MW * Shadow Price * 1/12) per 5 min</a:t>
            </a:r>
          </a:p>
          <a:p>
            <a:r>
              <a:rPr lang="en-US" dirty="0" smtClean="0"/>
              <a:t>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Congestion Cost</a:t>
            </a:r>
            <a:endParaRPr lang="en-US" dirty="0"/>
          </a:p>
        </p:txBody>
      </p:sp>
      <p:graphicFrame>
        <p:nvGraphicFramePr>
          <p:cNvPr id="5" name="Content Placeholder 4"/>
          <p:cNvGraphicFramePr>
            <a:graphicFrameLocks noGrp="1"/>
          </p:cNvGraphicFramePr>
          <p:nvPr>
            <p:ph idx="1"/>
          </p:nvPr>
        </p:nvGraphicFramePr>
        <p:xfrm>
          <a:off x="685800" y="1371600"/>
          <a:ext cx="7696197" cy="885825"/>
        </p:xfrm>
        <a:graphic>
          <a:graphicData uri="http://schemas.openxmlformats.org/drawingml/2006/table">
            <a:tbl>
              <a:tblPr/>
              <a:tblGrid>
                <a:gridCol w="2107875"/>
                <a:gridCol w="931387"/>
                <a:gridCol w="931387"/>
                <a:gridCol w="931387"/>
                <a:gridCol w="931387"/>
                <a:gridCol w="931387"/>
                <a:gridCol w="931387"/>
              </a:tblGrid>
              <a:tr h="152400">
                <a:tc>
                  <a:txBody>
                    <a:bodyPr/>
                    <a:lstStyle/>
                    <a:p>
                      <a:pPr algn="l" fontAlgn="b"/>
                      <a:r>
                        <a:rPr lang="en-US"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latin typeface="Calibri"/>
                        </a:rPr>
                        <a:t>December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latin typeface="Calibri"/>
                        </a:rPr>
                        <a:t>January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latin typeface="Calibri"/>
                        </a:rPr>
                        <a:t>February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latin typeface="Calibri"/>
                        </a:rPr>
                        <a:t>March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latin typeface="Calibri"/>
                        </a:rPr>
                        <a:t>sum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latin typeface="Calibri"/>
                        </a:rPr>
                        <a:t>violated hrs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l" fontAlgn="b"/>
                      <a:r>
                        <a:rPr lang="en-US" sz="1100" b="1" i="0" u="none" strike="noStrike">
                          <a:solidFill>
                            <a:srgbClr val="000000"/>
                          </a:solidFill>
                          <a:latin typeface="Calibri"/>
                        </a:rPr>
                        <a:t>Hours active in SCED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21.5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26.9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60.5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r>
              <a:tr h="152400">
                <a:tc>
                  <a:txBody>
                    <a:bodyPr/>
                    <a:lstStyle/>
                    <a:p>
                      <a:pPr algn="l" fontAlgn="b"/>
                      <a:r>
                        <a:rPr lang="en-US" sz="1100" b="1" i="0" u="none" strike="noStrike">
                          <a:solidFill>
                            <a:srgbClr val="000000"/>
                          </a:solidFill>
                          <a:latin typeface="Calibri"/>
                        </a:rPr>
                        <a:t>Hours binding in SCED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16.3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r>
              <a:tr h="152400">
                <a:tc>
                  <a:txBody>
                    <a:bodyPr/>
                    <a:lstStyle/>
                    <a:p>
                      <a:pPr algn="l" fontAlgn="b"/>
                      <a:r>
                        <a:rPr lang="en-US" sz="1100" b="1" i="0" u="none" strike="noStrike">
                          <a:solidFill>
                            <a:srgbClr val="000000"/>
                          </a:solidFill>
                          <a:latin typeface="Calibri"/>
                        </a:rPr>
                        <a:t>Hours violated in SCED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r>
              <a:tr h="152400">
                <a:tc>
                  <a:txBody>
                    <a:bodyPr/>
                    <a:lstStyle/>
                    <a:p>
                      <a:pPr algn="l" fontAlgn="b"/>
                      <a:r>
                        <a:rPr lang="en-US" sz="1100" b="1" i="0" u="none" strike="noStrike">
                          <a:solidFill>
                            <a:srgbClr val="000000"/>
                          </a:solidFill>
                          <a:latin typeface="Calibri"/>
                        </a:rPr>
                        <a:t>Hours with Violated &amp; overridden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39.3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43.3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50.5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Slide Number Placeholder 3"/>
          <p:cNvSpPr>
            <a:spLocks noGrp="1"/>
          </p:cNvSpPr>
          <p:nvPr>
            <p:ph type="sldNum" sz="quarter" idx="12"/>
          </p:nvPr>
        </p:nvSpPr>
        <p:spPr/>
        <p:txBody>
          <a:bodyPr/>
          <a:lstStyle/>
          <a:p>
            <a:fld id="{98DD2AC6-7977-48F7-9E0A-829D43C359CE}" type="slidenum">
              <a:rPr lang="en-US" smtClean="0"/>
              <a:pPr/>
              <a:t>9</a:t>
            </a:fld>
            <a:endParaRPr lang="en-US"/>
          </a:p>
        </p:txBody>
      </p:sp>
      <p:graphicFrame>
        <p:nvGraphicFramePr>
          <p:cNvPr id="6" name="Table 5"/>
          <p:cNvGraphicFramePr>
            <a:graphicFrameLocks noGrp="1"/>
          </p:cNvGraphicFramePr>
          <p:nvPr/>
        </p:nvGraphicFramePr>
        <p:xfrm>
          <a:off x="457200" y="2438404"/>
          <a:ext cx="8534399" cy="3733795"/>
        </p:xfrm>
        <a:graphic>
          <a:graphicData uri="http://schemas.openxmlformats.org/drawingml/2006/table">
            <a:tbl>
              <a:tblPr/>
              <a:tblGrid>
                <a:gridCol w="2287788"/>
                <a:gridCol w="833438"/>
                <a:gridCol w="1037630"/>
                <a:gridCol w="1100136"/>
                <a:gridCol w="687585"/>
                <a:gridCol w="1337666"/>
                <a:gridCol w="1250156"/>
              </a:tblGrid>
              <a:tr h="350591">
                <a:tc>
                  <a:txBody>
                    <a:bodyPr/>
                    <a:lstStyle/>
                    <a:p>
                      <a:pPr algn="l" fontAlgn="b"/>
                      <a:r>
                        <a:rPr lang="en-US" sz="1200" b="1" i="0" u="none" strike="noStrike" dirty="0">
                          <a:solidFill>
                            <a:srgbClr val="000000"/>
                          </a:solidFill>
                          <a:latin typeface="Calibri"/>
                        </a:rPr>
                        <a:t>SP*MW Flow</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December</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January</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February</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March</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Sum</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latin typeface="Calibri"/>
                        </a:rPr>
                        <a:t>Sum in SCED</a:t>
                      </a:r>
                    </a:p>
                  </a:txBody>
                  <a:tcPr marL="8947" marR="8947" marT="894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0591">
                <a:tc>
                  <a:txBody>
                    <a:bodyPr/>
                    <a:lstStyle/>
                    <a:p>
                      <a:pPr algn="l" fontAlgn="b"/>
                      <a:r>
                        <a:rPr lang="en-US" sz="1200" b="1" i="0" u="none" strike="noStrike">
                          <a:solidFill>
                            <a:srgbClr val="000000"/>
                          </a:solidFill>
                          <a:latin typeface="Calibri"/>
                        </a:rPr>
                        <a:t>VALIMP binding in SCED</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$3,089.05</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$56,224.85</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$33,959.97</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$2,011.26</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smtClean="0">
                          <a:solidFill>
                            <a:srgbClr val="7030A0"/>
                          </a:solidFill>
                          <a:latin typeface="Calibri"/>
                        </a:rPr>
                        <a:t>($</a:t>
                      </a:r>
                      <a:r>
                        <a:rPr lang="en-US" sz="1200" b="0" i="0" u="none" strike="noStrike" dirty="0">
                          <a:solidFill>
                            <a:srgbClr val="7030A0"/>
                          </a:solidFill>
                          <a:latin typeface="Calibri"/>
                        </a:rPr>
                        <a:t>95,285.14</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en-US" sz="1200" b="0" i="0" u="none" strike="noStrike" dirty="0">
                        <a:solidFill>
                          <a:srgbClr val="7030A0"/>
                        </a:solidFill>
                        <a:latin typeface="Calibri"/>
                      </a:endParaRP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0591">
                <a:tc>
                  <a:txBody>
                    <a:bodyPr/>
                    <a:lstStyle/>
                    <a:p>
                      <a:pPr algn="l" fontAlgn="b"/>
                      <a:r>
                        <a:rPr lang="en-US" sz="1200" b="1" i="0" u="none" strike="noStrike">
                          <a:solidFill>
                            <a:srgbClr val="000000"/>
                          </a:solidFill>
                          <a:latin typeface="Calibri"/>
                        </a:rPr>
                        <a:t>VALIMP violated in SCED @SP5000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$0.00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$11,831,250.00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$34,809,583.33</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rgbClr val="000000"/>
                          </a:solidFill>
                          <a:latin typeface="Calibri"/>
                        </a:rPr>
                        <a:t>$0.00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smtClean="0">
                          <a:solidFill>
                            <a:srgbClr val="7030A0"/>
                          </a:solidFill>
                          <a:latin typeface="Calibri"/>
                        </a:rPr>
                        <a:t>+ $46,640,833.33)</a:t>
                      </a:r>
                      <a:endParaRPr lang="en-US" sz="1200" b="0" i="0" u="none" strike="noStrike" dirty="0">
                        <a:solidFill>
                          <a:srgbClr val="7030A0"/>
                        </a:solidFill>
                        <a:latin typeface="Calibri"/>
                      </a:endParaRP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200" b="0" i="0" u="none" strike="noStrike" dirty="0">
                          <a:solidFill>
                            <a:srgbClr val="000000"/>
                          </a:solidFill>
                          <a:latin typeface="Calibri"/>
                        </a:rPr>
                        <a:t> </a:t>
                      </a:r>
                      <a:r>
                        <a:rPr lang="en-US" sz="1200" b="0" i="0" u="none" strike="noStrike" dirty="0" smtClean="0">
                          <a:solidFill>
                            <a:srgbClr val="7030A0"/>
                          </a:solidFill>
                          <a:latin typeface="+mn-lt"/>
                        </a:rPr>
                        <a:t>= $46,736,118.47</a:t>
                      </a:r>
                    </a:p>
                  </a:txBody>
                  <a:tcPr marL="8947" marR="8947" marT="8947" marB="0" anchor="b"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0591">
                <a:tc>
                  <a:txBody>
                    <a:bodyPr/>
                    <a:lstStyle/>
                    <a:p>
                      <a:pPr algn="l" fontAlgn="b"/>
                      <a:r>
                        <a:rPr lang="en-US" sz="1200" b="1" i="0" u="none" strike="noStrike">
                          <a:solidFill>
                            <a:srgbClr val="000000"/>
                          </a:solidFill>
                          <a:latin typeface="Calibri"/>
                        </a:rPr>
                        <a:t>Violated &amp; overridden @ SP5000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$469,121.70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$17,241,771.70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$281,173,247.58</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$0.00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$298,884,140.98</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latin typeface="Calibri"/>
                      </a:endParaRPr>
                    </a:p>
                  </a:txBody>
                  <a:tcPr marL="8947" marR="8947" marT="894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r>
              <a:tr h="350591">
                <a:tc>
                  <a:txBody>
                    <a:bodyPr/>
                    <a:lstStyle/>
                    <a:p>
                      <a:pPr algn="l" fontAlgn="b"/>
                      <a:r>
                        <a:rPr lang="en-US" sz="1200" b="1" i="0" u="none" strike="noStrike">
                          <a:solidFill>
                            <a:srgbClr val="000000"/>
                          </a:solidFill>
                          <a:latin typeface="Calibri"/>
                        </a:rPr>
                        <a:t>Violated &amp; overridden @ SP3000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$281,473.02</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$10,345,063.02</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$168,703,948.55</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$0.00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$179,330,484.59</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latin typeface="Calibri"/>
                      </a:endParaRPr>
                    </a:p>
                  </a:txBody>
                  <a:tcPr marL="8947" marR="8947" marT="8947" marB="0" anchor="b">
                    <a:lnL w="6350" cap="flat" cmpd="sng" algn="ctr">
                      <a:solidFill>
                        <a:srgbClr val="000000"/>
                      </a:solidFill>
                      <a:prstDash val="solid"/>
                      <a:round/>
                      <a:headEnd type="none" w="med" len="med"/>
                      <a:tailEnd type="none" w="med" len="med"/>
                    </a:lnL>
                    <a:lnR>
                      <a:noFill/>
                    </a:lnR>
                    <a:lnT>
                      <a:noFill/>
                    </a:lnT>
                    <a:lnB>
                      <a:noFill/>
                    </a:lnB>
                  </a:tcPr>
                </a:tc>
              </a:tr>
              <a:tr h="350591">
                <a:tc>
                  <a:txBody>
                    <a:bodyPr/>
                    <a:lstStyle/>
                    <a:p>
                      <a:pPr algn="l" fontAlgn="b"/>
                      <a:r>
                        <a:rPr lang="en-US" sz="1200" b="1" i="0" u="none" strike="noStrike">
                          <a:solidFill>
                            <a:srgbClr val="000000"/>
                          </a:solidFill>
                          <a:latin typeface="Calibri"/>
                        </a:rPr>
                        <a:t>Violated &amp; overridden @ SP2000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$187,648.68</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$6,896,708.68</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$112,469,299.03</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$0.00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$119,553,656.39</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latin typeface="Calibri"/>
                      </a:endParaRPr>
                    </a:p>
                  </a:txBody>
                  <a:tcPr marL="8947" marR="8947" marT="8947" marB="0" anchor="b">
                    <a:lnL w="6350" cap="flat" cmpd="sng" algn="ctr">
                      <a:solidFill>
                        <a:srgbClr val="000000"/>
                      </a:solidFill>
                      <a:prstDash val="solid"/>
                      <a:round/>
                      <a:headEnd type="none" w="med" len="med"/>
                      <a:tailEnd type="none" w="med" len="med"/>
                    </a:lnL>
                    <a:lnR>
                      <a:noFill/>
                    </a:lnR>
                    <a:lnT>
                      <a:noFill/>
                    </a:lnT>
                    <a:lnB>
                      <a:noFill/>
                    </a:lnB>
                  </a:tcPr>
                </a:tc>
              </a:tr>
              <a:tr h="350591">
                <a:tc>
                  <a:txBody>
                    <a:bodyPr/>
                    <a:lstStyle/>
                    <a:p>
                      <a:pPr algn="l" fontAlgn="b"/>
                      <a:r>
                        <a:rPr lang="en-US" sz="1200" b="1" i="0" u="none" strike="noStrike">
                          <a:solidFill>
                            <a:srgbClr val="000000"/>
                          </a:solidFill>
                          <a:latin typeface="Calibri"/>
                        </a:rPr>
                        <a:t>Violated &amp; overridden @ SP1000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$93,824.34</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$3,448,354.34</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$56,234,649.52</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$0.00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$59,776,828.20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latin typeface="Calibri"/>
                      </a:endParaRPr>
                    </a:p>
                  </a:txBody>
                  <a:tcPr marL="8947" marR="8947" marT="8947" marB="0" anchor="b">
                    <a:lnL w="6350" cap="flat" cmpd="sng" algn="ctr">
                      <a:solidFill>
                        <a:srgbClr val="000000"/>
                      </a:solidFill>
                      <a:prstDash val="solid"/>
                      <a:round/>
                      <a:headEnd type="none" w="med" len="med"/>
                      <a:tailEnd type="none" w="med" len="med"/>
                    </a:lnL>
                    <a:lnR>
                      <a:noFill/>
                    </a:lnR>
                    <a:lnT>
                      <a:noFill/>
                    </a:lnT>
                    <a:lnB>
                      <a:noFill/>
                    </a:lnB>
                  </a:tcPr>
                </a:tc>
              </a:tr>
              <a:tr h="350591">
                <a:tc>
                  <a:txBody>
                    <a:bodyPr/>
                    <a:lstStyle/>
                    <a:p>
                      <a:pPr algn="l" fontAlgn="b"/>
                      <a:r>
                        <a:rPr lang="en-US" sz="1200" b="1" i="0" u="none" strike="noStrike">
                          <a:solidFill>
                            <a:srgbClr val="000000"/>
                          </a:solidFill>
                          <a:latin typeface="Calibri"/>
                        </a:rPr>
                        <a:t>Violated &amp; overridden @ SP500 </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$46,912.17</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$1,724,177.17</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$28,117,324.76</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$0.00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$29,888,414.10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latin typeface="Calibri"/>
                      </a:endParaRPr>
                    </a:p>
                  </a:txBody>
                  <a:tcPr marL="8947" marR="8947" marT="8947" marB="0" anchor="b">
                    <a:lnL w="6350" cap="flat" cmpd="sng" algn="ctr">
                      <a:solidFill>
                        <a:srgbClr val="000000"/>
                      </a:solidFill>
                      <a:prstDash val="solid"/>
                      <a:round/>
                      <a:headEnd type="none" w="med" len="med"/>
                      <a:tailEnd type="none" w="med" len="med"/>
                    </a:lnL>
                    <a:lnR>
                      <a:noFill/>
                    </a:lnR>
                    <a:lnT>
                      <a:noFill/>
                    </a:lnT>
                    <a:lnB>
                      <a:noFill/>
                    </a:lnB>
                  </a:tcPr>
                </a:tc>
              </a:tr>
              <a:tr h="350591">
                <a:tc>
                  <a:txBody>
                    <a:bodyPr/>
                    <a:lstStyle/>
                    <a:p>
                      <a:pPr algn="l" fontAlgn="b"/>
                      <a:r>
                        <a:rPr lang="en-US" sz="1200" b="1" i="0" u="none" strike="noStrike">
                          <a:solidFill>
                            <a:srgbClr val="000000"/>
                          </a:solidFill>
                          <a:latin typeface="Calibri"/>
                        </a:rPr>
                        <a:t>Violated &amp; overridden @ SP350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$32,838.52</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$1,206,924.02</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$19,682,127.33</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$0.00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$20,921,889.87</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latin typeface="Calibri"/>
                      </a:endParaRPr>
                    </a:p>
                  </a:txBody>
                  <a:tcPr marL="8947" marR="8947" marT="8947" marB="0" anchor="b">
                    <a:lnL w="6350" cap="flat" cmpd="sng" algn="ctr">
                      <a:solidFill>
                        <a:srgbClr val="000000"/>
                      </a:solidFill>
                      <a:prstDash val="solid"/>
                      <a:round/>
                      <a:headEnd type="none" w="med" len="med"/>
                      <a:tailEnd type="none" w="med" len="med"/>
                    </a:lnL>
                    <a:lnR>
                      <a:noFill/>
                    </a:lnR>
                    <a:lnT>
                      <a:noFill/>
                    </a:lnT>
                    <a:lnB>
                      <a:noFill/>
                    </a:lnB>
                  </a:tcPr>
                </a:tc>
              </a:tr>
              <a:tr h="578476">
                <a:tc>
                  <a:txBody>
                    <a:bodyPr/>
                    <a:lstStyle/>
                    <a:p>
                      <a:pPr algn="l" fontAlgn="b"/>
                      <a:r>
                        <a:rPr lang="en-US" sz="1200" b="1" i="0" u="none" strike="noStrike">
                          <a:solidFill>
                            <a:srgbClr val="000000"/>
                          </a:solidFill>
                          <a:latin typeface="Calibri"/>
                        </a:rPr>
                        <a:t>Violated &amp; overridden with 2 step limits $200 &amp; $2000 MSP</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$18,764.87</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$1,465,179.63</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$97,588,665.34</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$0.00</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$99,072,609.83</a:t>
                      </a:r>
                    </a:p>
                  </a:txBody>
                  <a:tcPr marL="8947" marR="8947" marT="89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latin typeface="Calibri"/>
                      </a:endParaRPr>
                    </a:p>
                  </a:txBody>
                  <a:tcPr marL="8947" marR="8947" marT="8947" marB="0" anchor="b">
                    <a:lnL w="635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8" name="TextBox 7"/>
          <p:cNvSpPr txBox="1"/>
          <p:nvPr/>
        </p:nvSpPr>
        <p:spPr>
          <a:xfrm>
            <a:off x="457200" y="6457890"/>
            <a:ext cx="8686800" cy="400110"/>
          </a:xfrm>
          <a:prstGeom prst="rect">
            <a:avLst/>
          </a:prstGeom>
          <a:noFill/>
        </p:spPr>
        <p:txBody>
          <a:bodyPr wrap="square" rtlCol="0">
            <a:spAutoFit/>
          </a:bodyPr>
          <a:lstStyle/>
          <a:p>
            <a:r>
              <a:rPr lang="en-US" sz="900" smtClean="0">
                <a:solidFill>
                  <a:srgbClr val="000000"/>
                </a:solidFill>
              </a:rPr>
              <a:t>Violated &amp; overridden with 2 step limits $200 &amp; $2000 MSP – One constraint  at limit + margin  with Max Shadow Price at $200 and another at limit with Max Shadow Price at $200 0</a:t>
            </a:r>
          </a:p>
          <a:p>
            <a:endParaRPr lang="en-US" sz="110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7949</TotalTime>
  <Words>1220</Words>
  <Application>Microsoft Office PowerPoint</Application>
  <PresentationFormat>On-screen Show (4:3)</PresentationFormat>
  <Paragraphs>229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Valley Import Constraint</vt:lpstr>
      <vt:lpstr>Objective</vt:lpstr>
      <vt:lpstr>Current Methodology</vt:lpstr>
      <vt:lpstr>Current Methodology</vt:lpstr>
      <vt:lpstr>Valley Import Constraint</vt:lpstr>
      <vt:lpstr>Price Related Factors</vt:lpstr>
      <vt:lpstr>Current Planning Process</vt:lpstr>
      <vt:lpstr>Hours of Binding/Violation</vt:lpstr>
      <vt:lpstr>Congestion Cost</vt:lpstr>
      <vt:lpstr>South Load Zone Extra Payment</vt:lpstr>
      <vt:lpstr>ERCOT Proposed Max Shadow Price - $350/MWh</vt:lpstr>
      <vt:lpstr>Conclusion </vt:lpstr>
    </vt:vector>
  </TitlesOfParts>
  <Company>ERCOT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Valley Import Constraint</dc:title>
  <dc:creator>Resmi Surendran</dc:creator>
  <cp:lastModifiedBy>jdumas</cp:lastModifiedBy>
  <cp:revision>26</cp:revision>
  <dcterms:created xsi:type="dcterms:W3CDTF">2011-03-01T04:15:05Z</dcterms:created>
  <dcterms:modified xsi:type="dcterms:W3CDTF">2011-05-03T15:20:54Z</dcterms:modified>
</cp:coreProperties>
</file>