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
  </p:notesMasterIdLst>
  <p:sldIdLst>
    <p:sldId id="258" r:id="rId2"/>
    <p:sldId id="374" r:id="rId3"/>
    <p:sldId id="293" r:id="rId4"/>
    <p:sldId id="427" r:id="rId5"/>
    <p:sldId id="537" r:id="rId6"/>
    <p:sldId id="568" r:id="rId7"/>
    <p:sldId id="569" r:id="rId8"/>
    <p:sldId id="570" r:id="rId9"/>
    <p:sldId id="571" r:id="rId10"/>
    <p:sldId id="572" r:id="rId11"/>
    <p:sldId id="573" r:id="rId12"/>
    <p:sldId id="574" r:id="rId13"/>
    <p:sldId id="575"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146"/>
    <a:srgbClr val="FF9900"/>
    <a:srgbClr val="FF3300"/>
    <a:srgbClr val="40949A"/>
    <a:srgbClr val="DDDDDD"/>
    <a:srgbClr val="0000CC"/>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05" autoAdjust="0"/>
    <p:restoredTop sz="94653" autoAdjust="0"/>
  </p:normalViewPr>
  <p:slideViewPr>
    <p:cSldViewPr>
      <p:cViewPr>
        <p:scale>
          <a:sx n="90" d="100"/>
          <a:sy n="90" d="100"/>
        </p:scale>
        <p:origin x="-438" y="-390"/>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28EB86D-B9BF-4386-96E0-8F465103FE4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a:noFill/>
        </p:spPr>
        <p:txBody>
          <a:bodyPr/>
          <a:lstStyle/>
          <a:p>
            <a:fld id="{39B69B2E-A32F-4C07-A01A-93EFF48BE3FE}"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12</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13</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4B9228F-C3BF-4D69-BDBD-47DFBEB9F8AA}" type="slidenum">
              <a:rPr lang="en-US" sz="1200"/>
              <a:pPr algn="r"/>
              <a:t>3</a:t>
            </a:fld>
            <a:endParaRPr 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6B90926-C9FB-45B7-88EB-73D025365AB6}" type="slidenum">
              <a:rPr lang="en-US" sz="1200"/>
              <a:pPr algn="r"/>
              <a:t>4</a:t>
            </a:fld>
            <a:endParaRPr lang="en-US"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6</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7</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8</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9</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10</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4888" y="8684650"/>
            <a:ext cx="2971598" cy="457815"/>
          </a:xfrm>
          <a:prstGeom prst="rect">
            <a:avLst/>
          </a:prstGeom>
          <a:noFill/>
          <a:ln w="9525">
            <a:noFill/>
            <a:miter lim="800000"/>
            <a:headEnd/>
            <a:tailEnd/>
          </a:ln>
        </p:spPr>
        <p:txBody>
          <a:bodyPr lIns="91430" tIns="45715" rIns="91430" bIns="45715" anchor="b"/>
          <a:lstStyle/>
          <a:p>
            <a:pPr algn="r" defTabSz="914588"/>
            <a:fld id="{11ABD8B1-EBDD-4C36-ADD4-4B94E7E2C4FE}" type="slidenum">
              <a:rPr lang="en-US" sz="1200"/>
              <a:pPr algn="r" defTabSz="914588"/>
              <a:t>11</a:t>
            </a:fld>
            <a:endParaRPr lang="en-US" sz="1200"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18D4A0F-3F69-4E05-934C-B4822A299FD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A86FC12-E538-4BB2-B66D-EC7DA2AA54C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F995F4CC-9E6D-4B9F-87AC-06F3B950DC5B}"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877CF46-73D4-464A-8CFA-77B33E4AD5B1}"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2629338-6651-409A-ABC4-7E86D3DDD33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42447D9D-1A40-4BB5-AEF1-843C10C3B2C3}"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9A177A6-8B37-4661-AF8D-B391CD6F33B6}"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D8B7AA57-816F-4A13-A661-832FC7139B0E}"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F1097DE-3E3D-411F-8E2A-5C1CAE454DC2}"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6059E60-DAF3-4232-A752-13E3AC6CC9FF}"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5C50D74-FA48-4CF1-9F81-74CD4000583D}"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F3B45E1-F3DE-4D20-9F44-FFB3F76408FA}"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DD5A6C78-6512-4553-9379-2EA4EECA99F0}"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046"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 id="2147484045"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Sandy Morris</a:t>
            </a:r>
          </a:p>
          <a:p>
            <a:pPr eaLnBrk="1" hangingPunct="1"/>
            <a:endParaRPr lang="en-US" dirty="0" smtClean="0"/>
          </a:p>
          <a:p>
            <a:pPr eaLnBrk="1" hangingPunct="1"/>
            <a:r>
              <a:rPr lang="en-US" dirty="0" smtClean="0"/>
              <a:t>May 5,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b="1" i="1" dirty="0" smtClean="0"/>
              <a:t>NPRR326, Adjust the Calculation of the Real-Time Settlement Point Price for a Resource Node</a:t>
            </a:r>
            <a:endParaRPr lang="en-US" dirty="0" smtClean="0">
              <a:solidFill>
                <a:schemeClr val="accent1">
                  <a:lumMod val="50000"/>
                </a:schemeClr>
              </a:solidFill>
            </a:endParaRPr>
          </a:p>
        </p:txBody>
      </p:sp>
      <p:graphicFrame>
        <p:nvGraphicFramePr>
          <p:cNvPr id="72727" name="Group 23"/>
          <p:cNvGraphicFramePr>
            <a:graphicFrameLocks noGrp="1"/>
          </p:cNvGraphicFramePr>
          <p:nvPr>
            <p:ph idx="4294967295"/>
          </p:nvPr>
        </p:nvGraphicFramePr>
        <p:xfrm>
          <a:off x="228600" y="750888"/>
          <a:ext cx="8534400" cy="5648096"/>
        </p:xfrm>
        <a:graphic>
          <a:graphicData uri="http://schemas.openxmlformats.org/drawingml/2006/table">
            <a:tbl>
              <a:tblPr/>
              <a:tblGrid>
                <a:gridCol w="2334664"/>
                <a:gridCol w="6199736"/>
              </a:tblGrid>
              <a:tr h="9255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adjusts the calculation of the Real-Time Settlement Point Price for a Resource Node.  The adjustment is to remove the Base Point weighting of the Real-Time </a:t>
                      </a:r>
                      <a:r>
                        <a:rPr lang="en-US" sz="1600" kern="1200" dirty="0" err="1" smtClean="0">
                          <a:solidFill>
                            <a:schemeClr val="tx1"/>
                          </a:solidFill>
                          <a:latin typeface="+mn-lt"/>
                          <a:ea typeface="+mn-ea"/>
                          <a:cs typeface="+mn-cs"/>
                        </a:rPr>
                        <a:t>Locational</a:t>
                      </a:r>
                      <a:r>
                        <a:rPr lang="en-US" sz="1600" kern="1200" dirty="0" smtClean="0">
                          <a:solidFill>
                            <a:schemeClr val="tx1"/>
                          </a:solidFill>
                          <a:latin typeface="+mn-lt"/>
                          <a:ea typeface="+mn-ea"/>
                          <a:cs typeface="+mn-cs"/>
                        </a:rPr>
                        <a:t> Marginal Prices.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voted to recommend approval of NPRR326 as submitted.  There were two abstentions from the IPM and Consumer Market Segments.  On 4/21/11, PRS voted to endorse and forward the 3/24/11 PRS Report, Impact Analysis and Cost Benefit Analysis as revised by PRS for NPRR326 to TAC with a recommended priority of High and rank of 12.9.  There were two abstentions from the Independent Generator and Consumer Market Segments.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High; Rank 12.9</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7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$15k - $20k (2011 Post Go-Live</a:t>
                      </a:r>
                      <a:r>
                        <a:rPr lang="en-US" sz="1600" kern="1200" baseline="0" dirty="0" smtClean="0">
                          <a:solidFill>
                            <a:schemeClr val="tx1"/>
                          </a:solidFill>
                          <a:latin typeface="+mn-lt"/>
                          <a:ea typeface="+mn-ea"/>
                          <a:cs typeface="+mn-cs"/>
                        </a:rPr>
                        <a:t> Funding)</a:t>
                      </a:r>
                      <a:r>
                        <a:rPr lang="en-US" sz="1600" kern="1200" dirty="0" smtClean="0">
                          <a:solidFill>
                            <a:schemeClr val="tx1"/>
                          </a:solidFill>
                          <a:latin typeface="+mn-lt"/>
                          <a:ea typeface="+mn-ea"/>
                          <a:cs typeface="+mn-cs"/>
                        </a:rPr>
                        <a:t>; impacts to Market Management System (MMS).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Cost Benefit Analysis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Highlights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Net (Cost) - Benefit </a:t>
                      </a:r>
                      <a:r>
                        <a:rPr kumimoji="0" lang="en-US" sz="1600" b="0" i="0" u="none" strike="noStrike" cap="none" normalizeH="0" baseline="0" smtClean="0">
                          <a:ln>
                            <a:noFill/>
                          </a:ln>
                          <a:solidFill>
                            <a:schemeClr val="tx1"/>
                          </a:solidFill>
                          <a:effectLst/>
                          <a:latin typeface="Arial" charset="0"/>
                        </a:rPr>
                        <a:t>of $92k</a:t>
                      </a:r>
                      <a:r>
                        <a:rPr kumimoji="0" lang="en-US" sz="1600" b="0" i="0" u="none" strike="noStrike" cap="none" normalizeH="0" baseline="0" dirty="0" smtClean="0">
                          <a:ln>
                            <a:noFill/>
                          </a:ln>
                          <a:solidFill>
                            <a:schemeClr val="tx1"/>
                          </a:solidFill>
                          <a:effectLst/>
                          <a:latin typeface="Arial" charset="0"/>
                        </a:rPr>
                        <a:t>; Cost Benefit Ratio </a:t>
                      </a:r>
                      <a:r>
                        <a:rPr kumimoji="0" lang="en-US" sz="1600" b="0" i="0" u="none" strike="noStrike" cap="none" normalizeH="0" baseline="0" smtClean="0">
                          <a:ln>
                            <a:noFill/>
                          </a:ln>
                          <a:solidFill>
                            <a:schemeClr val="tx1"/>
                          </a:solidFill>
                          <a:effectLst/>
                          <a:latin typeface="Arial" charset="0"/>
                        </a:rPr>
                        <a:t>of 6.1</a:t>
                      </a: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More accurate dollar amounts for PTP Obligations and PTP Options settled in Real-Time.</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Improve the accuracy of the Real-Time Energy Imbalance at a Resource Node.</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Market benefit of mitigating DAM solution risk.</a:t>
                      </a: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b="1" i="1" dirty="0" smtClean="0"/>
              <a:t>NPRR330, Change in Frequency of Five Protocol Required Audits from Annual to Periodic</a:t>
            </a:r>
            <a:endParaRPr lang="en-US" dirty="0" smtClean="0">
              <a:solidFill>
                <a:schemeClr val="accent1">
                  <a:lumMod val="50000"/>
                </a:schemeClr>
              </a:solidFill>
            </a:endParaRPr>
          </a:p>
        </p:txBody>
      </p:sp>
      <p:graphicFrame>
        <p:nvGraphicFramePr>
          <p:cNvPr id="72727" name="Group 23"/>
          <p:cNvGraphicFramePr>
            <a:graphicFrameLocks noGrp="1"/>
          </p:cNvGraphicFramePr>
          <p:nvPr>
            <p:ph idx="4294967295"/>
          </p:nvPr>
        </p:nvGraphicFramePr>
        <p:xfrm>
          <a:off x="228600" y="750888"/>
          <a:ext cx="8534400" cy="3444392"/>
        </p:xfrm>
        <a:graphic>
          <a:graphicData uri="http://schemas.openxmlformats.org/drawingml/2006/table">
            <a:tbl>
              <a:tblPr/>
              <a:tblGrid>
                <a:gridCol w="2334664"/>
                <a:gridCol w="6199736"/>
              </a:tblGrid>
              <a:tr h="11541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revises the frequency for the ERCOT Internal Audit Department to perform audits from an annual basis to a periodic basis.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voted to recommend approval of NPRR330 as revised by PRS.  There was one abstention from the Consumer Market Segment.  On 4/21/11, PRS unanimously voted to endorse and forward the 3/24/11 PRS Report as amended by the 4/5/11 ERCOT comments and Impact Analysis for NPRR330 to TAC.</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July 1, 2011</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sz="1800" b="1" i="1" dirty="0" smtClean="0"/>
              <a:t>NPRR350, Change to the Security Classification of the System Ancillary Service Capacity Monitor Dashboard - </a:t>
            </a:r>
            <a:r>
              <a:rPr lang="en-US" sz="1800" b="1" i="1" dirty="0" smtClean="0">
                <a:solidFill>
                  <a:srgbClr val="FF0000"/>
                </a:solidFill>
              </a:rPr>
              <a:t>URGENT</a:t>
            </a:r>
            <a:endParaRPr lang="en-US" sz="18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750888"/>
          <a:ext cx="8534400" cy="5361584"/>
        </p:xfrm>
        <a:graphic>
          <a:graphicData uri="http://schemas.openxmlformats.org/drawingml/2006/table">
            <a:tbl>
              <a:tblPr/>
              <a:tblGrid>
                <a:gridCol w="2334664"/>
                <a:gridCol w="6199736"/>
              </a:tblGrid>
              <a:tr h="10779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(MIS User Group)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proposes changing the posting category of items that make up the System Ancillary Service Capacity Monitor Dashboard from Market Information System (MIS) Secure Area to MIS Public Area.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4/21/11, PRS voted to grant NPRR350 Urgent status.  There was one opposing vote from the Independent Generator Market Segment and two abstentions from the Municipal and IPM Market Segments.  PRS then voted to recommend approval of NPRR350 as submitted and to forward NPRR350 to TAC.  There was one abstention from the Independent Generator Market Segment.</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Arial" charset="0"/>
                        </a:rPr>
                        <a:t>Upon </a:t>
                      </a:r>
                      <a:r>
                        <a:rPr lang="en-US" sz="1600" kern="1200" dirty="0" smtClean="0">
                          <a:solidFill>
                            <a:schemeClr val="tx1"/>
                          </a:solidFill>
                          <a:latin typeface="+mn-lt"/>
                          <a:ea typeface="+mn-ea"/>
                          <a:cs typeface="+mn-cs"/>
                        </a:rPr>
                        <a:t>System Implementation – Priority and Rank Pending</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$5k - $10k (2011 Post Go-Live</a:t>
                      </a:r>
                      <a:r>
                        <a:rPr lang="en-US" sz="1600" kern="1200" baseline="0" dirty="0" smtClean="0">
                          <a:solidFill>
                            <a:schemeClr val="tx1"/>
                          </a:solidFill>
                          <a:latin typeface="+mn-lt"/>
                          <a:ea typeface="+mn-ea"/>
                          <a:cs typeface="+mn-cs"/>
                        </a:rPr>
                        <a:t> Funding)</a:t>
                      </a:r>
                      <a:r>
                        <a:rPr lang="en-US" sz="1600" kern="1200" dirty="0" smtClean="0">
                          <a:solidFill>
                            <a:schemeClr val="tx1"/>
                          </a:solidFill>
                          <a:latin typeface="+mn-lt"/>
                          <a:ea typeface="+mn-ea"/>
                          <a:cs typeface="+mn-cs"/>
                        </a:rPr>
                        <a:t>; impacts to Current Day Reporting (CDR), MIS, and ERCOT.com.</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Cost Benefit Analysis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Highlights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Increases transparency</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Provides enhanced public visibility into ERCOT system conditions</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Potential for reduction of Digital Certificate cost and administration</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Enables more level playing field between certificate and non-certificate holders</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rPr>
                        <a:t>Enables development of new products by third parties.</a:t>
                      </a: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b="1" i="1" dirty="0" smtClean="0"/>
              <a:t>NPRR352, Real-Time HSL Telemetry for WGRs - </a:t>
            </a:r>
            <a:r>
              <a:rPr lang="en-US" b="1" i="1" dirty="0" smtClean="0">
                <a:solidFill>
                  <a:srgbClr val="FF0000"/>
                </a:solidFill>
              </a:rPr>
              <a:t>URGENT</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750888"/>
          <a:ext cx="8534400" cy="457628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changes the process by which Qualified Scheduling Entities (QSEs) determine the HSLs to telemeter for Wind-powered Generation Resources (WGRs).  The requirement that QSEs set the HSL equal to output immediately following a release from curtailment is removed.  Instead QSEs will be expected to use their best judgment to determine the output capability of the WGR with the expectation that the value will consider the net real power of the WGR, turbine availability, weather conditions, and whether the WGR output is being affected by compliance with a Security-Constrained Economic Dispatch (SCED) instruction.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4/21/11, PRS unanimously voted to grant NPRR352 Urgent status.  PRS then voted to recommend approval of NPRR352 as submitted and to forward NPRR352 to TAC.  There was one abstention from the IPM Market Segment.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June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Revision Requests</a:t>
            </a: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8 </a:t>
            </a:r>
            <a:r>
              <a:rPr lang="en-US" sz="2400" b="1" dirty="0"/>
              <a:t>NPRRs Recommended for Approval</a:t>
            </a:r>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7171" name="Rectangle 3"/>
          <p:cNvSpPr>
            <a:spLocks noGrp="1" noChangeArrowheads="1"/>
          </p:cNvSpPr>
          <p:nvPr>
            <p:ph type="body" idx="4294967295"/>
          </p:nvPr>
        </p:nvSpPr>
        <p:spPr>
          <a:xfrm>
            <a:off x="228600" y="838200"/>
            <a:ext cx="8153400" cy="5638800"/>
          </a:xfrm>
        </p:spPr>
        <p:txBody>
          <a:bodyPr/>
          <a:lstStyle/>
          <a:p>
            <a:pPr>
              <a:lnSpc>
                <a:spcPct val="90000"/>
              </a:lnSpc>
              <a:defRPr/>
            </a:pPr>
            <a:endParaRPr lang="en-US" b="0" u="sng" dirty="0" smtClean="0"/>
          </a:p>
          <a:p>
            <a:pPr>
              <a:lnSpc>
                <a:spcPct val="90000"/>
              </a:lnSpc>
              <a:defRPr/>
            </a:pPr>
            <a:r>
              <a:rPr lang="en-US" sz="1800" u="sng" dirty="0" smtClean="0"/>
              <a:t>Unanimous</a:t>
            </a:r>
            <a:r>
              <a:rPr lang="en-US" u="sng" dirty="0" smtClean="0"/>
              <a:t> Recommendations with No Impacts</a:t>
            </a:r>
          </a:p>
          <a:p>
            <a:pPr lvl="1">
              <a:lnSpc>
                <a:spcPct val="90000"/>
              </a:lnSpc>
              <a:buFontTx/>
              <a:buNone/>
              <a:defRPr/>
            </a:pPr>
            <a:r>
              <a:rPr lang="en-US" sz="1800" b="1" i="1" dirty="0" smtClean="0"/>
              <a:t>NPRR311, Correction of Wind Adjust Formula to Account for Daylight Savings Time</a:t>
            </a:r>
          </a:p>
          <a:p>
            <a:pPr lvl="1">
              <a:lnSpc>
                <a:spcPct val="90000"/>
              </a:lnSpc>
              <a:buFontTx/>
              <a:buNone/>
              <a:defRPr/>
            </a:pPr>
            <a:r>
              <a:rPr lang="en-US" sz="1800" b="1" i="1" dirty="0" smtClean="0"/>
              <a:t>NPRR317, Clarification of Entity Responsible for Hydro Responsive Testing</a:t>
            </a:r>
          </a:p>
          <a:p>
            <a:pPr lvl="1">
              <a:lnSpc>
                <a:spcPct val="90000"/>
              </a:lnSpc>
              <a:buFontTx/>
              <a:buNone/>
              <a:defRPr/>
            </a:pPr>
            <a:r>
              <a:rPr lang="en-US" sz="1800" b="1" i="1" dirty="0" smtClean="0"/>
              <a:t>NPRR318, Alignment of Nodal Registration Requirements with Current Registration Process</a:t>
            </a:r>
          </a:p>
          <a:p>
            <a:pPr lvl="1">
              <a:lnSpc>
                <a:spcPct val="90000"/>
              </a:lnSpc>
              <a:buFontTx/>
              <a:buNone/>
              <a:defRPr/>
            </a:pPr>
            <a:endParaRPr lang="en-US" sz="1800" i="1" u="sng" dirty="0" smtClean="0"/>
          </a:p>
          <a:p>
            <a:pPr marL="342900" lvl="1" indent="-342900">
              <a:lnSpc>
                <a:spcPct val="90000"/>
              </a:lnSpc>
              <a:buFontTx/>
              <a:buNone/>
              <a:defRPr/>
            </a:pPr>
            <a:endParaRPr lang="en-US" sz="1600" dirty="0" smtClean="0">
              <a:solidFill>
                <a:srgbClr val="0070C0"/>
              </a:solidFill>
            </a:endParaRPr>
          </a:p>
          <a:p>
            <a:pPr marL="342900" lvl="1" indent="-342900">
              <a:lnSpc>
                <a:spcPct val="90000"/>
              </a:lnSpc>
              <a:buFontTx/>
              <a:buNone/>
              <a:defRPr/>
            </a:pPr>
            <a:endParaRPr lang="en-US" sz="1600" dirty="0" smtClean="0">
              <a:solidFill>
                <a:srgbClr val="0070C0"/>
              </a:solidFill>
            </a:endParaRPr>
          </a:p>
          <a:p>
            <a:pPr>
              <a:lnSpc>
                <a:spcPct val="90000"/>
              </a:lnSpc>
              <a:buFontTx/>
              <a:buNone/>
              <a:defRPr/>
            </a:pPr>
            <a:endParaRPr lang="en-US" sz="1600" i="1" dirty="0" smtClean="0">
              <a:solidFill>
                <a:srgbClr val="0070C0"/>
              </a:solidFill>
            </a:endParaRPr>
          </a:p>
          <a:p>
            <a:pPr>
              <a:lnSpc>
                <a:spcPct val="90000"/>
              </a:lnSpc>
              <a:buFontTx/>
              <a:buNone/>
              <a:defRPr/>
            </a:pPr>
            <a:r>
              <a:rPr lang="en-US" sz="1600" b="0" i="1" dirty="0" smtClean="0">
                <a:solidFill>
                  <a:srgbClr val="0070C0"/>
                </a:solidFill>
              </a:rPr>
              <a:t>	</a:t>
            </a:r>
            <a:endParaRPr lang="en-US" sz="1600" b="0" dirty="0" smtClean="0"/>
          </a:p>
          <a:p>
            <a:pPr>
              <a:lnSpc>
                <a:spcPct val="90000"/>
              </a:lnSpc>
              <a:buFontTx/>
              <a:buNone/>
              <a:defRPr/>
            </a:pPr>
            <a:endParaRPr lang="en-US" sz="1600" b="0" i="1" dirty="0" smtClean="0"/>
          </a:p>
          <a:p>
            <a:pPr>
              <a:lnSpc>
                <a:spcPct val="90000"/>
              </a:lnSpc>
              <a:buFontTx/>
              <a:buNone/>
              <a:defRPr/>
            </a:pPr>
            <a:r>
              <a:rPr lang="en-US" sz="1600" b="0" i="1" dirty="0" smtClean="0">
                <a:solidFill>
                  <a:srgbClr val="40949A"/>
                </a:solidFill>
              </a:rPr>
              <a:t>	</a:t>
            </a:r>
          </a:p>
          <a:p>
            <a:pPr>
              <a:lnSpc>
                <a:spcPct val="90000"/>
              </a:lnSpc>
              <a:buFontTx/>
              <a:buNone/>
              <a:defRPr/>
            </a:pPr>
            <a:r>
              <a:rPr lang="en-US" sz="1600" b="0" i="1" dirty="0" smtClean="0">
                <a:solidFill>
                  <a:srgbClr val="FF0000"/>
                </a:solidFill>
              </a:rPr>
              <a:t>	</a:t>
            </a:r>
            <a:endParaRPr lang="en-US" b="0" dirty="0" smtClean="0"/>
          </a:p>
          <a:p>
            <a:pPr>
              <a:lnSpc>
                <a:spcPct val="90000"/>
              </a:lnSpc>
              <a:buFontTx/>
              <a:buNone/>
              <a:defRPr/>
            </a:pPr>
            <a:endParaRPr lang="en-US" sz="1600" b="0" i="1" dirty="0" smtClean="0"/>
          </a:p>
          <a:p>
            <a:pPr>
              <a:lnSpc>
                <a:spcPct val="90000"/>
              </a:lnSpc>
              <a:buFontTx/>
              <a:buNone/>
              <a:defRPr/>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6147" name="Rectangle 3"/>
          <p:cNvSpPr>
            <a:spLocks noGrp="1" noChangeArrowheads="1"/>
          </p:cNvSpPr>
          <p:nvPr>
            <p:ph type="body" idx="4294967295"/>
          </p:nvPr>
        </p:nvSpPr>
        <p:spPr>
          <a:xfrm>
            <a:off x="304800" y="914400"/>
            <a:ext cx="8153400" cy="5638800"/>
          </a:xfrm>
        </p:spPr>
        <p:txBody>
          <a:bodyPr/>
          <a:lstStyle/>
          <a:p>
            <a:pPr>
              <a:lnSpc>
                <a:spcPct val="90000"/>
              </a:lnSpc>
              <a:buFontTx/>
              <a:buNone/>
              <a:defRPr/>
            </a:pPr>
            <a:r>
              <a:rPr lang="en-US" sz="1600" b="0" i="1" dirty="0" smtClean="0">
                <a:solidFill>
                  <a:srgbClr val="00B050"/>
                </a:solidFill>
              </a:rPr>
              <a:t>	</a:t>
            </a:r>
            <a:endParaRPr lang="en-US" sz="1600" b="0" dirty="0" smtClean="0"/>
          </a:p>
          <a:p>
            <a:pPr>
              <a:lnSpc>
                <a:spcPct val="90000"/>
              </a:lnSpc>
              <a:defRPr/>
            </a:pPr>
            <a:r>
              <a:rPr lang="en-US" sz="1800" u="sng" dirty="0" smtClean="0"/>
              <a:t>Non-unanimous Recommendations</a:t>
            </a:r>
          </a:p>
          <a:p>
            <a:pPr>
              <a:buNone/>
              <a:defRPr/>
            </a:pPr>
            <a:r>
              <a:rPr lang="en-US" sz="1800" i="1" dirty="0" smtClean="0"/>
              <a:t>	NPRR264, Clarification of Nodal Protocol Requirements for Generators With Multiple Points of Interconnection</a:t>
            </a:r>
          </a:p>
          <a:p>
            <a:pPr>
              <a:buNone/>
              <a:defRPr/>
            </a:pPr>
            <a:r>
              <a:rPr lang="en-US" sz="1800" i="1" dirty="0" smtClean="0"/>
              <a:t>	NPRR326, Adjust the Calculation of the Real-Time Settlement Point Price for a Resource Node</a:t>
            </a:r>
          </a:p>
          <a:p>
            <a:pPr>
              <a:buNone/>
              <a:defRPr/>
            </a:pPr>
            <a:r>
              <a:rPr lang="en-US" sz="1800" i="1" dirty="0" smtClean="0"/>
              <a:t>	NPRR330, Change in Frequency of Five Protocol Required Audits from Annual to Periodic</a:t>
            </a:r>
          </a:p>
          <a:p>
            <a:pPr>
              <a:buNone/>
              <a:defRPr/>
            </a:pPr>
            <a:r>
              <a:rPr lang="en-US" sz="1800" i="1" dirty="0" smtClean="0"/>
              <a:t>	NPRR350, Change to the Security Classification of the System Ancillary Service Capacity Monitor Dashboard – </a:t>
            </a:r>
            <a:r>
              <a:rPr lang="en-US" sz="1800" i="1" dirty="0" smtClean="0">
                <a:solidFill>
                  <a:srgbClr val="FF0000"/>
                </a:solidFill>
              </a:rPr>
              <a:t>URGENT</a:t>
            </a:r>
          </a:p>
          <a:p>
            <a:pPr>
              <a:buNone/>
              <a:defRPr/>
            </a:pPr>
            <a:r>
              <a:rPr lang="en-US" sz="1800" i="1" dirty="0" smtClean="0"/>
              <a:t>	NPRR352, Real-Time HSL Telemetry for WGRs - </a:t>
            </a:r>
            <a:r>
              <a:rPr lang="en-US" sz="1800" i="1" dirty="0" smtClean="0">
                <a:solidFill>
                  <a:srgbClr val="FF0000"/>
                </a:solidFill>
              </a:rPr>
              <a:t>URGENT</a:t>
            </a:r>
            <a:r>
              <a:rPr lang="en-US" sz="1800" b="0" i="1" dirty="0" smtClean="0"/>
              <a:t>	</a:t>
            </a:r>
            <a:endParaRPr lang="en-US" sz="1800" b="0" dirty="0" smtClean="0">
              <a:solidFill>
                <a:srgbClr val="FF0000"/>
              </a:solidFill>
            </a:endParaRPr>
          </a:p>
          <a:p>
            <a:pPr>
              <a:lnSpc>
                <a:spcPct val="90000"/>
              </a:lnSpc>
              <a:buFontTx/>
              <a:buNone/>
              <a:defRPr/>
            </a:pPr>
            <a:r>
              <a:rPr lang="en-US" sz="1600" b="0" dirty="0" smtClean="0"/>
              <a:t>	</a:t>
            </a:r>
          </a:p>
          <a:p>
            <a:pPr>
              <a:lnSpc>
                <a:spcPct val="90000"/>
              </a:lnSpc>
              <a:buFontTx/>
              <a:buNone/>
              <a:defRPr/>
            </a:pPr>
            <a:endParaRPr lang="en-US" sz="1600" b="0" i="1" dirty="0" smtClean="0"/>
          </a:p>
          <a:p>
            <a:pPr>
              <a:lnSpc>
                <a:spcPct val="90000"/>
              </a:lnSpc>
              <a:buFontTx/>
              <a:buNone/>
              <a:defRPr/>
            </a:pPr>
            <a:endParaRPr lang="en-US" sz="1600" b="0" dirty="0" smtClean="0"/>
          </a:p>
        </p:txBody>
      </p:sp>
      <p:sp>
        <p:nvSpPr>
          <p:cNvPr id="6148"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smtClean="0"/>
          </a:p>
        </p:txBody>
      </p:sp>
      <p:sp>
        <p:nvSpPr>
          <p:cNvPr id="8195" name="Content Placeholder 2"/>
          <p:cNvSpPr>
            <a:spLocks noGrp="1"/>
          </p:cNvSpPr>
          <p:nvPr>
            <p:ph idx="1"/>
          </p:nvPr>
        </p:nvSpPr>
        <p:spPr/>
        <p:txBody>
          <a:bodyPr/>
          <a:lstStyle/>
          <a:p>
            <a:endParaRPr lang="en-US" u="sng" smtClean="0"/>
          </a:p>
          <a:p>
            <a:endParaRPr lang="en-US" u="sng" smtClean="0"/>
          </a:p>
          <a:p>
            <a:endParaRPr lang="en-US" u="sng" smtClean="0"/>
          </a:p>
          <a:p>
            <a:pPr algn="ctr">
              <a:buFontTx/>
              <a:buNone/>
            </a:pPr>
            <a:r>
              <a:rPr lang="en-US" sz="3200" u="sng" smtClean="0"/>
              <a:t>NPRRs Recommended for Approval</a:t>
            </a:r>
            <a:endParaRPr lang="en-US" sz="3200" smtClean="0"/>
          </a:p>
          <a:p>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b="1" i="1" dirty="0" smtClean="0"/>
              <a:t>NPRR264, Clarification of Nodal Protocol Requirements for Generators With Multiple Points of Interconnection</a:t>
            </a:r>
            <a:endParaRPr lang="en-US" dirty="0" smtClean="0">
              <a:solidFill>
                <a:schemeClr val="accent1">
                  <a:lumMod val="50000"/>
                </a:schemeClr>
              </a:solidFill>
            </a:endParaRPr>
          </a:p>
        </p:txBody>
      </p:sp>
      <p:graphicFrame>
        <p:nvGraphicFramePr>
          <p:cNvPr id="72727" name="Group 23"/>
          <p:cNvGraphicFramePr>
            <a:graphicFrameLocks noGrp="1"/>
          </p:cNvGraphicFramePr>
          <p:nvPr>
            <p:ph idx="4294967295"/>
          </p:nvPr>
        </p:nvGraphicFramePr>
        <p:xfrm>
          <a:off x="228600" y="990600"/>
          <a:ext cx="8534400" cy="408860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(WMS)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adds language to specify that Nodal Protocol requirements applicable to Generation Resources which are based upon the date of an executed Standard Generation Interconnection Agreement (SGIA) are applied to the date of the original SGIA for Resources with more than one point of interconnection.</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voted to recommend approval of NPRR264 as amended by the 1/11/11 ERCOT comments and as revised by PRS.  There was one abstention from the Investor Owned Utility (IOU) Market Segment.  On 4/21/11, PRS unanimously voted to endorse and forward the 3/24/11 PRS Report and Impact Analysis for NPRR264 to TAC.</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July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b="1" i="1" dirty="0" smtClean="0"/>
              <a:t>NPRR311, Correction of Wind Adjust Formula to Account for Daylight Savings Time</a:t>
            </a:r>
            <a:endParaRPr lang="en-US" dirty="0" smtClean="0">
              <a:solidFill>
                <a:schemeClr val="accent1">
                  <a:lumMod val="50000"/>
                </a:schemeClr>
              </a:solidFill>
            </a:endParaRPr>
          </a:p>
        </p:txBody>
      </p:sp>
      <p:graphicFrame>
        <p:nvGraphicFramePr>
          <p:cNvPr id="72727" name="Group 23"/>
          <p:cNvGraphicFramePr>
            <a:graphicFrameLocks noGrp="1"/>
          </p:cNvGraphicFramePr>
          <p:nvPr>
            <p:ph idx="4294967295"/>
          </p:nvPr>
        </p:nvGraphicFramePr>
        <p:xfrm>
          <a:off x="228600" y="1066800"/>
          <a:ext cx="8534400" cy="3509480"/>
        </p:xfrm>
        <a:graphic>
          <a:graphicData uri="http://schemas.openxmlformats.org/drawingml/2006/table">
            <a:tbl>
              <a:tblPr/>
              <a:tblGrid>
                <a:gridCol w="2334664"/>
                <a:gridCol w="6199736"/>
              </a:tblGrid>
              <a:tr h="1219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t>
                      </a:r>
                      <a:r>
                        <a:rPr lang="en-US" sz="1600" kern="1200" dirty="0" smtClean="0">
                          <a:solidFill>
                            <a:schemeClr val="tx1"/>
                          </a:solidFill>
                          <a:latin typeface="+mn-lt"/>
                          <a:ea typeface="+mn-ea"/>
                          <a:cs typeface="+mn-cs"/>
                        </a:rPr>
                        <a:t>corrects the formula for the reduction of wind excess generation to account for Daylight Savings Time (DST) adjustments in the Spring and Fall for Electric Service Identifiers (ESI ID)s with non-Interval Data Recorders (IDR)s.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unanimously voted to recommend approval of NPRR311 as submitted.  On 4/21/11, PRS unanimously voted to endorse and forward the 3/24/11 PRS Report and Impact Analysis for NPRR311 to TAC.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additional impacts to implement NPRR311 beyond what was captured in the Impact Analysis for NPRR208, Registration and Settlement of Distributed Generation (DG) Less Than One MW.</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b="1" i="1" dirty="0" smtClean="0"/>
              <a:t>NPRR317, Clarification of Entity Responsible for Hydro Responsive Testing</a:t>
            </a:r>
            <a:endParaRPr lang="en-US" dirty="0" smtClean="0">
              <a:solidFill>
                <a:schemeClr val="accent1">
                  <a:lumMod val="50000"/>
                </a:schemeClr>
              </a:solidFill>
            </a:endParaRPr>
          </a:p>
        </p:txBody>
      </p:sp>
      <p:graphicFrame>
        <p:nvGraphicFramePr>
          <p:cNvPr id="72727" name="Group 23"/>
          <p:cNvGraphicFramePr>
            <a:graphicFrameLocks noGrp="1"/>
          </p:cNvGraphicFramePr>
          <p:nvPr>
            <p:ph idx="4294967295"/>
          </p:nvPr>
        </p:nvGraphicFramePr>
        <p:xfrm>
          <a:off x="228600" y="750888"/>
          <a:ext cx="8534400" cy="360092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clarifies the Entity responsible for hydro responsive testing.</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unanimously voted to recommend approval of NPRR317 as submitted.  On 4/21/11, PRS unanimously voted to endorse and forward the 3/24/11 PRS Report and Impact Analysis for NPRR317 to TAC.</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July 1, 2011</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indent="-342900">
              <a:defRPr/>
            </a:pPr>
            <a:r>
              <a:rPr lang="en-US" b="1" i="1" dirty="0" smtClean="0"/>
              <a:t>NPRR318, Alignment of Nodal Registration Requirements with Current Registration Process</a:t>
            </a:r>
            <a:endParaRPr lang="en-US" dirty="0" smtClean="0">
              <a:solidFill>
                <a:schemeClr val="accent1">
                  <a:lumMod val="50000"/>
                </a:schemeClr>
              </a:solidFill>
            </a:endParaRPr>
          </a:p>
        </p:txBody>
      </p:sp>
      <p:graphicFrame>
        <p:nvGraphicFramePr>
          <p:cNvPr id="72727" name="Group 23"/>
          <p:cNvGraphicFramePr>
            <a:graphicFrameLocks noGrp="1"/>
          </p:cNvGraphicFramePr>
          <p:nvPr>
            <p:ph idx="4294967295"/>
          </p:nvPr>
        </p:nvGraphicFramePr>
        <p:xfrm>
          <a:off x="228600" y="926440"/>
          <a:ext cx="8534400" cy="3569360"/>
        </p:xfrm>
        <a:graphic>
          <a:graphicData uri="http://schemas.openxmlformats.org/drawingml/2006/table">
            <a:tbl>
              <a:tblPr/>
              <a:tblGrid>
                <a:gridCol w="2334664"/>
                <a:gridCol w="6199736"/>
              </a:tblGrid>
              <a:tr h="12303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aligns the registration requirements in Section 16.1, Qualification, Registration, and Execution of Agreements, with the current registration process.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600" kern="1200" dirty="0" smtClean="0">
                          <a:solidFill>
                            <a:schemeClr val="tx1"/>
                          </a:solidFill>
                          <a:latin typeface="+mn-lt"/>
                          <a:ea typeface="+mn-ea"/>
                          <a:cs typeface="+mn-cs"/>
                        </a:rPr>
                        <a:t>On 3/24/11, PRS unanimously voted to recommend approval of NPRR318 as submitted.  On 4/21/11, PRS unanimously voted to endorse and forward the 3/24/11 PRS Report and Impact Analysis for NPRR318 to TAC.</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July 1, 2011</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8159</TotalTime>
  <Words>1202</Words>
  <Application>Microsoft Office PowerPoint</Application>
  <PresentationFormat>On-screen Show (4:3)</PresentationFormat>
  <Paragraphs>138</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Protocol Revision Subcommittee</vt:lpstr>
      <vt:lpstr>Slide 2</vt:lpstr>
      <vt:lpstr>Items for a Vote</vt:lpstr>
      <vt:lpstr>Items for a Vote</vt:lpstr>
      <vt:lpstr>Slide 5</vt:lpstr>
      <vt:lpstr>NPRR264, Clarification of Nodal Protocol Requirements for Generators With Multiple Points of Interconnection</vt:lpstr>
      <vt:lpstr>NPRR311, Correction of Wind Adjust Formula to Account for Daylight Savings Time</vt:lpstr>
      <vt:lpstr>NPRR317, Clarification of Entity Responsible for Hydro Responsive Testing</vt:lpstr>
      <vt:lpstr>NPRR318, Alignment of Nodal Registration Requirements with Current Registration Process</vt:lpstr>
      <vt:lpstr>NPRR326, Adjust the Calculation of the Real-Time Settlement Point Price for a Resource Node</vt:lpstr>
      <vt:lpstr>NPRR330, Change in Frequency of Five Protocol Required Audits from Annual to Periodic</vt:lpstr>
      <vt:lpstr>NPRR350, Change to the Security Classification of the System Ancillary Service Capacity Monitor Dashboard - URGENT</vt:lpstr>
      <vt:lpstr>NPRR352, Real-Time HSL Telemetry for WGRs - URGENT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khobbs</cp:lastModifiedBy>
  <cp:revision>387</cp:revision>
  <dcterms:created xsi:type="dcterms:W3CDTF">2005-04-21T14:28:35Z</dcterms:created>
  <dcterms:modified xsi:type="dcterms:W3CDTF">2011-05-04T17:21:25Z</dcterms:modified>
</cp:coreProperties>
</file>