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sldIdLst>
    <p:sldId id="372" r:id="rId2"/>
    <p:sldId id="302" r:id="rId3"/>
    <p:sldId id="374" r:id="rId4"/>
    <p:sldId id="376" r:id="rId5"/>
    <p:sldId id="380" r:id="rId6"/>
    <p:sldId id="327" r:id="rId7"/>
    <p:sldId id="389" r:id="rId8"/>
    <p:sldId id="381" r:id="rId9"/>
    <p:sldId id="382" r:id="rId10"/>
    <p:sldId id="383" r:id="rId11"/>
    <p:sldId id="384" r:id="rId12"/>
    <p:sldId id="385" r:id="rId13"/>
    <p:sldId id="386" r:id="rId14"/>
    <p:sldId id="387" r:id="rId15"/>
  </p:sldIdLst>
  <p:sldSz cx="9144000" cy="6858000" type="screen4x3"/>
  <p:notesSz cx="7010400" cy="9296400"/>
  <p:defaultTextStyle>
    <a:defPPr>
      <a:defRPr lang="en-US"/>
    </a:defPPr>
    <a:lvl1pPr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40949A"/>
    <a:srgbClr val="0000CC"/>
    <a:srgbClr val="FF3300"/>
    <a:srgbClr val="FF9900"/>
    <a:srgbClr val="5469A2"/>
    <a:srgbClr val="294171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5" autoAdjust="0"/>
    <p:restoredTop sz="98826" autoAdjust="0"/>
  </p:normalViewPr>
  <p:slideViewPr>
    <p:cSldViewPr>
      <p:cViewPr>
        <p:scale>
          <a:sx n="100" d="100"/>
          <a:sy n="100" d="100"/>
        </p:scale>
        <p:origin x="-666" y="-366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fld id="{4E03D523-1322-47BE-9BE1-B2B28F7D5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33091-8852-4C1C-AC0A-564769AB8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AAB71-E940-4F1A-BF3A-FD70ED9C5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51B00-EA83-490E-AB34-D62C71039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46EC-F1A6-4A55-9DDC-528A842ED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AC688-4E33-4450-B075-DDB7749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AE77-A129-40AA-AEF8-9323B51A7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9D00A-D425-466F-8164-7485AA5B8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70C6F-2F00-4354-ABF8-C03CE149F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4972-822C-43C5-8500-1E02D94D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E700F-8700-4B37-ACB6-8BCF8AF4E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6DCD2-B23A-4619-A8CB-007B7F2E4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/>
            </a:lvl1pPr>
          </a:lstStyle>
          <a:p>
            <a:pPr>
              <a:defRPr/>
            </a:pPr>
            <a:fld id="{900526E4-0951-4CE7-A472-2878D838B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3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2356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A87F0BC0-9305-4FEC-9ED2-6D3023917AF5}" type="slidenum">
              <a:rPr lang="en-US" sz="1200" b="0"/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1752600"/>
            <a:ext cx="69818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Business Integration Update to PRS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701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Troy Anderson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400" kern="0" dirty="0" smtClean="0">
                <a:latin typeface="+mn-lt"/>
              </a:rPr>
              <a:t>ERCOT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Enterprise Project Portfolio Management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April 21,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077200" cy="685800"/>
          </a:xfrm>
        </p:spPr>
        <p:txBody>
          <a:bodyPr/>
          <a:lstStyle/>
          <a:p>
            <a:r>
              <a:rPr lang="en-US" sz="1800" dirty="0" smtClean="0"/>
              <a:t>2012 Project Prioritization – Preview</a:t>
            </a:r>
            <a:endParaRPr lang="en-US" sz="18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79248" y="762000"/>
            <a:ext cx="8912352" cy="5486400"/>
          </a:xfrm>
        </p:spPr>
        <p:txBody>
          <a:bodyPr/>
          <a:lstStyle/>
          <a:p>
            <a:r>
              <a:rPr lang="en-US" dirty="0" smtClean="0"/>
              <a:t>Highlights of Likely Items to be Funded on the 2012 PPL</a:t>
            </a:r>
          </a:p>
          <a:p>
            <a:pPr lvl="1"/>
            <a:r>
              <a:rPr lang="en-US" sz="1800" dirty="0" smtClean="0"/>
              <a:t>Execution phase of Nodal 2.0</a:t>
            </a:r>
          </a:p>
          <a:p>
            <a:pPr lvl="2"/>
            <a:r>
              <a:rPr lang="en-US" sz="1600" dirty="0" smtClean="0"/>
              <a:t>Expected to include a number of currently approved and in-flight NPRRs</a:t>
            </a:r>
          </a:p>
          <a:p>
            <a:pPr lvl="2"/>
            <a:r>
              <a:rPr lang="en-US" sz="1600" dirty="0" smtClean="0"/>
              <a:t>Current target go-live date = March/April 2012</a:t>
            </a:r>
            <a:r>
              <a:rPr lang="en-US" sz="1200" dirty="0" smtClean="0"/>
              <a:t>    (dependent on size and complexity of release)</a:t>
            </a:r>
            <a:endParaRPr lang="en-US" sz="1600" dirty="0" smtClean="0"/>
          </a:p>
          <a:p>
            <a:pPr lvl="1"/>
            <a:r>
              <a:rPr lang="en-US" sz="1800" dirty="0" smtClean="0"/>
              <a:t>Continuation of current PPL projects</a:t>
            </a:r>
          </a:p>
          <a:p>
            <a:pPr lvl="2"/>
            <a:r>
              <a:rPr lang="en-US" sz="1600" dirty="0" smtClean="0"/>
              <a:t>Texas SET 4.0</a:t>
            </a:r>
          </a:p>
          <a:p>
            <a:pPr lvl="2"/>
            <a:r>
              <a:rPr lang="en-US" sz="1600" dirty="0" smtClean="0"/>
              <a:t>SCR760 - Recommended Changes Needed for Information Model Mgr and Topology Processor for Planning Models</a:t>
            </a:r>
          </a:p>
          <a:p>
            <a:pPr lvl="2"/>
            <a:r>
              <a:rPr lang="en-US" sz="1600" dirty="0" smtClean="0"/>
              <a:t>MarkeTrak Upgrade and Enhancements</a:t>
            </a:r>
          </a:p>
          <a:p>
            <a:pPr lvl="2"/>
            <a:r>
              <a:rPr lang="en-US" sz="1600" dirty="0" smtClean="0"/>
              <a:t>Information Lifecycle Management (ILM)</a:t>
            </a:r>
          </a:p>
          <a:p>
            <a:pPr lvl="2"/>
            <a:r>
              <a:rPr lang="en-US" sz="1600" dirty="0" smtClean="0"/>
              <a:t>Settlement System Upgrade</a:t>
            </a:r>
          </a:p>
          <a:p>
            <a:pPr lvl="1"/>
            <a:r>
              <a:rPr lang="en-US" sz="1800" dirty="0" smtClean="0"/>
              <a:t>Web-enabled Registration</a:t>
            </a:r>
          </a:p>
          <a:p>
            <a:pPr lvl="1"/>
            <a:r>
              <a:rPr lang="en-US" sz="1800" dirty="0" smtClean="0"/>
              <a:t>REC Program Upgrade and Enhancements</a:t>
            </a:r>
          </a:p>
          <a:p>
            <a:pPr lvl="1"/>
            <a:r>
              <a:rPr lang="en-US" sz="1800" dirty="0" smtClean="0"/>
              <a:t>Recurring items</a:t>
            </a:r>
          </a:p>
          <a:p>
            <a:pPr lvl="2"/>
            <a:r>
              <a:rPr lang="en-US" sz="1600" dirty="0" smtClean="0"/>
              <a:t>Minor Cap</a:t>
            </a:r>
          </a:p>
          <a:p>
            <a:pPr lvl="2"/>
            <a:r>
              <a:rPr lang="en-US" sz="1600" dirty="0" smtClean="0"/>
              <a:t>IT infrastructure upgrades</a:t>
            </a:r>
          </a:p>
          <a:p>
            <a:pPr lvl="3"/>
            <a:r>
              <a:rPr lang="en-US" sz="1400" dirty="0" smtClean="0"/>
              <a:t>In most cases, these are software upgrades that were put on hold during Nodal</a:t>
            </a:r>
          </a:p>
          <a:p>
            <a:pPr lvl="2"/>
            <a:r>
              <a:rPr lang="en-US" sz="1600" dirty="0" smtClean="0"/>
              <a:t>Security projects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1" y="1905000"/>
            <a:ext cx="640079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Appendix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486400"/>
          </a:xfrm>
        </p:spPr>
        <p:txBody>
          <a:bodyPr/>
          <a:lstStyle/>
          <a:p>
            <a:r>
              <a:rPr lang="en-US" sz="2400" dirty="0" smtClean="0"/>
              <a:t>2011 Implementation Recommended</a:t>
            </a:r>
            <a:endParaRPr lang="en-US" sz="1000" dirty="0" smtClean="0"/>
          </a:p>
          <a:p>
            <a:pPr lvl="1">
              <a:tabLst>
                <a:tab pos="2292350" algn="l"/>
                <a:tab pos="3375025" algn="l"/>
              </a:tabLst>
            </a:pPr>
            <a:r>
              <a:rPr lang="en-US" sz="1600" dirty="0" smtClean="0"/>
              <a:t>NPRR208 – Registration &amp; Settlement of Distributed Generation (DG) Less Than 1 MW</a:t>
            </a:r>
          </a:p>
          <a:p>
            <a:pPr lvl="2">
              <a:tabLst>
                <a:tab pos="2292350" algn="l"/>
                <a:tab pos="3375025" algn="l"/>
              </a:tabLst>
            </a:pPr>
            <a:r>
              <a:rPr lang="en-US" sz="1400" dirty="0" smtClean="0"/>
              <a:t>Est. Cost = $5k-$10k	Target Delivery = September 2011	(150 day notice required)</a:t>
            </a:r>
          </a:p>
          <a:p>
            <a:pPr lvl="1">
              <a:tabLst>
                <a:tab pos="2292350" algn="l"/>
                <a:tab pos="3375025" algn="l"/>
              </a:tabLst>
            </a:pPr>
            <a:r>
              <a:rPr lang="en-US" sz="1600" dirty="0" smtClean="0"/>
              <a:t>NPRR251 </a:t>
            </a:r>
            <a:r>
              <a:rPr lang="en-US" sz="1800" dirty="0" smtClean="0"/>
              <a:t>– </a:t>
            </a:r>
            <a:r>
              <a:rPr lang="en-US" sz="1600" dirty="0" smtClean="0"/>
              <a:t>Sync PRR845, Definition for IDR Meters and Optional Removal of IDR 	Meters at a Premise Where an Advanced Meter Can be Provisioned</a:t>
            </a:r>
          </a:p>
          <a:p>
            <a:pPr lvl="2">
              <a:tabLst>
                <a:tab pos="2292350" algn="l"/>
                <a:tab pos="3375025" algn="l"/>
              </a:tabLst>
            </a:pPr>
            <a:r>
              <a:rPr lang="en-US" sz="1400" dirty="0" smtClean="0"/>
              <a:t>Est. Cost = $30k-$50k	Target Delivery = June 2011</a:t>
            </a:r>
          </a:p>
          <a:p>
            <a:pPr lvl="1">
              <a:tabLst>
                <a:tab pos="2292350" algn="l"/>
                <a:tab pos="3375025" algn="l"/>
              </a:tabLst>
            </a:pPr>
            <a:r>
              <a:rPr lang="en-US" sz="1600" dirty="0" smtClean="0"/>
              <a:t>NPRR282 – Dynamic Ramp Rates Use in SCED</a:t>
            </a:r>
          </a:p>
          <a:p>
            <a:pPr lvl="2">
              <a:tabLst>
                <a:tab pos="2292350" algn="l"/>
                <a:tab pos="3375025" algn="l"/>
              </a:tabLst>
            </a:pPr>
            <a:r>
              <a:rPr lang="en-US" sz="1400" dirty="0" smtClean="0"/>
              <a:t>Est. Cost = $30k-$35k	Target Delivery = June 2011</a:t>
            </a:r>
          </a:p>
          <a:p>
            <a:pPr lvl="1">
              <a:tabLst>
                <a:tab pos="2292350" algn="l"/>
                <a:tab pos="3375025" algn="l"/>
              </a:tabLst>
            </a:pPr>
            <a:r>
              <a:rPr lang="en-US" sz="1600" dirty="0" smtClean="0"/>
              <a:t>NPRR293 – Requirement to Post PTP Obligation Quantities Awarded in DAM</a:t>
            </a:r>
          </a:p>
          <a:p>
            <a:pPr lvl="2">
              <a:tabLst>
                <a:tab pos="2292350" algn="l"/>
                <a:tab pos="3375025" algn="l"/>
              </a:tabLst>
            </a:pPr>
            <a:r>
              <a:rPr lang="en-US" sz="1400" dirty="0" smtClean="0"/>
              <a:t>Est. Cost = $12k-$15k	Target Delivery = May 2011</a:t>
            </a:r>
          </a:p>
          <a:p>
            <a:pPr>
              <a:tabLst>
                <a:tab pos="2292350" algn="l"/>
                <a:tab pos="3375025" algn="l"/>
              </a:tabLst>
            </a:pPr>
            <a:r>
              <a:rPr lang="en-US" sz="2400" dirty="0" smtClean="0"/>
              <a:t>2011 Implementation Not Recommended</a:t>
            </a:r>
          </a:p>
          <a:p>
            <a:pPr lvl="1"/>
            <a:r>
              <a:rPr lang="en-US" sz="1600" dirty="0" smtClean="0"/>
              <a:t>NPRR219 – Resolution of Alignment Items A33,A92,A106,A150 - TSPs Must Submit Outages for Resource Owned Equipment &amp; Clarification of Changes in Status of Transmission Element Postings</a:t>
            </a:r>
          </a:p>
          <a:p>
            <a:pPr lvl="2"/>
            <a:r>
              <a:rPr lang="en-US" sz="1400" dirty="0" smtClean="0"/>
              <a:t>Cost to implement greatly exceeds the offsetting labor savings achieved with this project  ($565k-$750k)</a:t>
            </a:r>
          </a:p>
          <a:p>
            <a:pPr lvl="2"/>
            <a:r>
              <a:rPr lang="en-US" sz="1400" dirty="0" smtClean="0"/>
              <a:t>Need to consider alternate approaches or combining with one or more related efforts</a:t>
            </a:r>
            <a:endParaRPr lang="en-US" sz="1600" dirty="0" smtClean="0"/>
          </a:p>
          <a:p>
            <a:pPr lvl="1"/>
            <a:r>
              <a:rPr lang="en-US" sz="1600" dirty="0" smtClean="0"/>
              <a:t>NOGRR050 – Resolution of Reporting Issues Related to NPRR219</a:t>
            </a:r>
          </a:p>
          <a:p>
            <a:pPr lvl="2"/>
            <a:r>
              <a:rPr lang="en-US" sz="1400" dirty="0" smtClean="0"/>
              <a:t>Not recommended at this time due to its connection to NPRR219</a:t>
            </a:r>
          </a:p>
          <a:p>
            <a:pPr lvl="2">
              <a:tabLst>
                <a:tab pos="2292350" algn="l"/>
                <a:tab pos="3375025" algn="l"/>
              </a:tabLst>
            </a:pP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382000" cy="685800"/>
          </a:xfrm>
        </p:spPr>
        <p:txBody>
          <a:bodyPr/>
          <a:lstStyle/>
          <a:p>
            <a:r>
              <a:rPr lang="en-US" dirty="0" smtClean="0"/>
              <a:t>Impact Analysis Results – Phase 1 Items – Board Approved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r>
              <a:rPr lang="en-US" sz="1800" dirty="0" smtClean="0"/>
              <a:t>Parking Deck Prioritization – Remaining Impact Assessments</a:t>
            </a:r>
            <a:endParaRPr lang="en-US" sz="18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486400"/>
          </a:xfrm>
        </p:spPr>
        <p:txBody>
          <a:bodyPr/>
          <a:lstStyle/>
          <a:p>
            <a:r>
              <a:rPr lang="en-US" sz="1600" dirty="0" smtClean="0"/>
              <a:t>Phase 2 / Phase 3 of Parking Deck IAs and CBAs</a:t>
            </a:r>
          </a:p>
          <a:p>
            <a:pPr lvl="1"/>
            <a:r>
              <a:rPr lang="en-US" sz="1400" dirty="0" smtClean="0"/>
              <a:t>NPRR210: Wind Forecasting Change to P50, Sync with PRR841</a:t>
            </a:r>
          </a:p>
          <a:p>
            <a:pPr lvl="1"/>
            <a:r>
              <a:rPr lang="en-US" sz="1400" dirty="0" smtClean="0"/>
              <a:t>NPRR240: Proxy Energy Offer Curve</a:t>
            </a:r>
          </a:p>
          <a:p>
            <a:pPr lvl="1"/>
            <a:r>
              <a:rPr lang="en-US" sz="1400" dirty="0" smtClean="0"/>
              <a:t>NPRR241: Aggregate Incremental Liability (AIL) Calculation and Credit Reports Publish Corrections</a:t>
            </a:r>
          </a:p>
          <a:p>
            <a:pPr lvl="1"/>
            <a:r>
              <a:rPr lang="en-US" sz="1400" dirty="0" smtClean="0"/>
              <a:t>NPRR244: Clarification of Other Binding Documents</a:t>
            </a:r>
          </a:p>
          <a:p>
            <a:pPr lvl="1"/>
            <a:r>
              <a:rPr lang="en-US" sz="1400" dirty="0" smtClean="0"/>
              <a:t>NPRR256: Sync with PRR787, Add Non-Compliance Language to QSE Performance Standards</a:t>
            </a:r>
          </a:p>
          <a:p>
            <a:pPr lvl="1"/>
            <a:r>
              <a:rPr lang="en-US" sz="1400" dirty="0" smtClean="0"/>
              <a:t>SCR755: ERCOT.com Website Enhancements</a:t>
            </a:r>
          </a:p>
          <a:p>
            <a:pPr lvl="1"/>
            <a:r>
              <a:rPr lang="en-US" sz="1400" dirty="0" smtClean="0"/>
              <a:t>NPRR181: FIP Definition Revision</a:t>
            </a:r>
          </a:p>
          <a:p>
            <a:pPr lvl="1"/>
            <a:r>
              <a:rPr lang="en-US" sz="1400" dirty="0" smtClean="0"/>
              <a:t>NPRR207: Unit </a:t>
            </a:r>
            <a:r>
              <a:rPr lang="en-US" sz="1400" dirty="0" err="1" smtClean="0"/>
              <a:t>Deselection</a:t>
            </a:r>
            <a:endParaRPr lang="en-US" sz="1400" dirty="0" smtClean="0"/>
          </a:p>
          <a:p>
            <a:pPr lvl="1"/>
            <a:r>
              <a:rPr lang="en-US" sz="1400" dirty="0" smtClean="0"/>
              <a:t>NPRR222: Half-Hour Start Unit RUC </a:t>
            </a:r>
            <a:r>
              <a:rPr lang="en-US" sz="1400" dirty="0" err="1" smtClean="0"/>
              <a:t>Clawback</a:t>
            </a:r>
            <a:endParaRPr lang="en-US" sz="1400" dirty="0" smtClean="0"/>
          </a:p>
          <a:p>
            <a:pPr lvl="1"/>
            <a:r>
              <a:rPr lang="en-US" sz="1400" dirty="0" smtClean="0"/>
              <a:t>NPRR257: Synchronization with Nodal Operating Guide Section 9, Monitoring Programs</a:t>
            </a:r>
          </a:p>
          <a:p>
            <a:pPr lvl="1">
              <a:tabLst>
                <a:tab pos="1828800" algn="l"/>
              </a:tabLst>
            </a:pPr>
            <a:r>
              <a:rPr lang="en-US" sz="1400" dirty="0" smtClean="0"/>
              <a:t>NPRR258: Sync with PRR824 and PRR833 and Additional Clarifications</a:t>
            </a:r>
          </a:p>
          <a:p>
            <a:pPr lvl="1"/>
            <a:r>
              <a:rPr lang="en-US" sz="1400" dirty="0" smtClean="0"/>
              <a:t>NPRR260: Providing Access to MIS Secure Area to MIS Registered Users</a:t>
            </a:r>
          </a:p>
          <a:p>
            <a:pPr lvl="1"/>
            <a:r>
              <a:rPr lang="en-US" sz="1400" dirty="0" smtClean="0"/>
              <a:t>NPRR272: Definition and Participation of Quick Start Generation Resources</a:t>
            </a:r>
          </a:p>
          <a:p>
            <a:pPr lvl="1"/>
            <a:r>
              <a:rPr lang="en-US" sz="1400" dirty="0" smtClean="0"/>
              <a:t>NOGRR034: Rescind Telemetry Performance Calculation Exclusions</a:t>
            </a:r>
          </a:p>
          <a:p>
            <a:pPr lvl="1">
              <a:buNone/>
            </a:pPr>
            <a:endParaRPr lang="en-US" sz="1400" dirty="0" smtClean="0"/>
          </a:p>
          <a:p>
            <a:r>
              <a:rPr lang="en-US" sz="1600" dirty="0" smtClean="0"/>
              <a:t>Schedule</a:t>
            </a:r>
          </a:p>
          <a:p>
            <a:pPr lvl="1"/>
            <a:r>
              <a:rPr lang="en-US" sz="1400" dirty="0" smtClean="0"/>
              <a:t>April/May		- IA/CBA development</a:t>
            </a:r>
          </a:p>
          <a:p>
            <a:pPr lvl="1"/>
            <a:r>
              <a:rPr lang="en-US" sz="1400" dirty="0" smtClean="0"/>
              <a:t>May		- Market subcommittee review</a:t>
            </a:r>
          </a:p>
          <a:p>
            <a:pPr lvl="1"/>
            <a:r>
              <a:rPr lang="en-US" sz="1400" dirty="0" smtClean="0"/>
              <a:t>June		- Market subcommittee endorsement</a:t>
            </a:r>
          </a:p>
          <a:p>
            <a:pPr lvl="1"/>
            <a:r>
              <a:rPr lang="en-US" sz="1400" dirty="0" smtClean="0"/>
              <a:t>July		- TAC and Board consideration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Parking Deck Prioritization</a:t>
            </a:r>
            <a:endParaRPr lang="en-US" sz="18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381000" y="838200"/>
            <a:ext cx="8382000" cy="5410200"/>
          </a:xfrm>
        </p:spPr>
        <p:txBody>
          <a:bodyPr/>
          <a:lstStyle/>
          <a:p>
            <a:r>
              <a:rPr lang="en-US" sz="1600" dirty="0" smtClean="0"/>
              <a:t>Phase 4 – Final Phase of Parking Deck IAs and CBAs</a:t>
            </a:r>
          </a:p>
          <a:p>
            <a:pPr lvl="1"/>
            <a:r>
              <a:rPr lang="en-US" sz="1400" dirty="0" smtClean="0"/>
              <a:t>NPRR146: ICCP Telemetry Information Submittals</a:t>
            </a:r>
          </a:p>
          <a:p>
            <a:pPr lvl="1"/>
            <a:r>
              <a:rPr lang="en-US" sz="1400" dirty="0" smtClean="0"/>
              <a:t>NPRR153: Generation Resource Fixed Quantity Block Offer</a:t>
            </a:r>
          </a:p>
          <a:p>
            <a:pPr lvl="1">
              <a:buNone/>
            </a:pPr>
            <a:endParaRPr lang="en-US" sz="1400" dirty="0" smtClean="0"/>
          </a:p>
          <a:p>
            <a:r>
              <a:rPr lang="en-US" sz="1600" dirty="0" smtClean="0"/>
              <a:t>Proposed Schedule</a:t>
            </a:r>
          </a:p>
          <a:p>
            <a:pPr lvl="1"/>
            <a:r>
              <a:rPr lang="en-US" sz="1400" dirty="0" smtClean="0"/>
              <a:t>June/July		- IA/CBA development</a:t>
            </a:r>
          </a:p>
          <a:p>
            <a:pPr lvl="1"/>
            <a:r>
              <a:rPr lang="en-US" sz="1400" dirty="0" smtClean="0"/>
              <a:t>July		- Market subcommittee review</a:t>
            </a:r>
          </a:p>
          <a:p>
            <a:pPr lvl="1"/>
            <a:r>
              <a:rPr lang="en-US" sz="1400" dirty="0" smtClean="0"/>
              <a:t>August		- Market subcommittee endorsement</a:t>
            </a:r>
          </a:p>
          <a:p>
            <a:pPr lvl="1"/>
            <a:r>
              <a:rPr lang="en-US" sz="1400" dirty="0" smtClean="0"/>
              <a:t>September		- TAC and Board consideration</a:t>
            </a:r>
          </a:p>
          <a:p>
            <a:pPr lvl="1"/>
            <a:endParaRPr lang="en-US" sz="1400" dirty="0" smtClean="0"/>
          </a:p>
          <a:p>
            <a:pPr lvl="1"/>
            <a:endParaRPr lang="en-US" sz="1400" dirty="0" smtClean="0"/>
          </a:p>
          <a:p>
            <a:r>
              <a:rPr lang="en-US" sz="1600" dirty="0" smtClean="0"/>
              <a:t>TBD</a:t>
            </a:r>
          </a:p>
          <a:p>
            <a:pPr lvl="1"/>
            <a:r>
              <a:rPr lang="en-US" sz="1400" dirty="0" smtClean="0"/>
              <a:t>NPRR131: Ancillary Service Trades with ERCOT</a:t>
            </a:r>
          </a:p>
          <a:p>
            <a:pPr lvl="2"/>
            <a:r>
              <a:rPr lang="en-US" sz="1400" dirty="0" smtClean="0"/>
              <a:t>Pending resolution of NPRR316</a:t>
            </a:r>
          </a:p>
          <a:p>
            <a:pPr lvl="1"/>
            <a:r>
              <a:rPr lang="en-US" sz="1400" dirty="0" smtClean="0"/>
              <a:t>NPRR164: Resubmitting Ancillary Service Offers in SASM</a:t>
            </a:r>
          </a:p>
          <a:p>
            <a:pPr lvl="2"/>
            <a:r>
              <a:rPr lang="en-US" sz="1400" dirty="0" smtClean="0"/>
              <a:t>Pending resolution of NPRR307</a:t>
            </a:r>
          </a:p>
          <a:p>
            <a:pPr lvl="1">
              <a:buNone/>
            </a:pPr>
            <a:endParaRPr lang="en-US" sz="1400" dirty="0" smtClean="0"/>
          </a:p>
          <a:p>
            <a:r>
              <a:rPr lang="en-US" sz="1800" dirty="0" smtClean="0"/>
              <a:t>This would conclude the Impact Analysis and CBA development of the Board-approved Parking Deck items</a:t>
            </a:r>
          </a:p>
          <a:p>
            <a:pPr lvl="1"/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Business Integration Update – Agenda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229600" cy="5029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2011 Project Portfolio Status				</a:t>
            </a:r>
            <a:r>
              <a:rPr lang="en-US" sz="1800" dirty="0" smtClean="0"/>
              <a:t>3-5</a:t>
            </a:r>
            <a:endParaRPr lang="en-US" sz="2400" dirty="0" smtClean="0"/>
          </a:p>
          <a:p>
            <a:pPr lvl="2" eaLnBrk="1" hangingPunct="1">
              <a:buFontTx/>
              <a:buNone/>
              <a:tabLst>
                <a:tab pos="1143000" algn="l"/>
                <a:tab pos="2514600" algn="l"/>
              </a:tabLst>
            </a:pPr>
            <a:endParaRPr lang="en-US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2011 Project Financial Summary			</a:t>
            </a:r>
            <a:r>
              <a:rPr lang="en-US" sz="1800" dirty="0" smtClean="0"/>
              <a:t>6</a:t>
            </a:r>
            <a:endParaRPr lang="en-US" sz="24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endParaRPr lang="en-US" sz="18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PPL </a:t>
            </a:r>
            <a:r>
              <a:rPr lang="en-US" sz="2400" dirty="0" smtClean="0"/>
              <a:t>Format Updates</a:t>
            </a:r>
            <a:r>
              <a:rPr lang="en-US" sz="2400" dirty="0" smtClean="0"/>
              <a:t>					</a:t>
            </a:r>
            <a:r>
              <a:rPr lang="en-US" sz="1800" dirty="0" smtClean="0"/>
              <a:t>7</a:t>
            </a:r>
            <a:endParaRPr lang="en-US" sz="18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endParaRPr lang="en-US" sz="18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Nodal </a:t>
            </a:r>
            <a:r>
              <a:rPr lang="en-US" sz="2400" dirty="0" smtClean="0"/>
              <a:t>Parking Deck Prioritization Status		</a:t>
            </a:r>
            <a:r>
              <a:rPr lang="en-US" sz="1800" dirty="0" smtClean="0"/>
              <a:t>8</a:t>
            </a:r>
            <a:endParaRPr lang="en-US" sz="2400" dirty="0" smtClean="0"/>
          </a:p>
          <a:p>
            <a:pPr lvl="2" eaLnBrk="1" hangingPunct="1">
              <a:buFontTx/>
              <a:buNone/>
              <a:tabLst>
                <a:tab pos="1143000" algn="l"/>
                <a:tab pos="2514600" algn="l"/>
              </a:tabLst>
            </a:pPr>
            <a:endParaRPr lang="en-US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2012 Project Prioritization Schedule			</a:t>
            </a:r>
            <a:r>
              <a:rPr lang="en-US" sz="1800" dirty="0" smtClean="0"/>
              <a:t>9-10</a:t>
            </a:r>
            <a:endParaRPr lang="en-US" sz="18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endParaRPr lang="en-US" sz="18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r>
              <a:rPr lang="en-US" sz="2400" dirty="0" smtClean="0"/>
              <a:t>Appendix							</a:t>
            </a:r>
            <a:r>
              <a:rPr lang="en-US" sz="1800" dirty="0" smtClean="0"/>
              <a:t>11-14</a:t>
            </a:r>
            <a:endParaRPr lang="en-US" sz="3200" dirty="0" smtClean="0"/>
          </a:p>
          <a:p>
            <a:pPr marL="571500" lvl="1" indent="-228600" eaLnBrk="1" hangingPunct="1">
              <a:tabLst>
                <a:tab pos="1143000" algn="l"/>
                <a:tab pos="2514600" algn="l"/>
              </a:tabLst>
            </a:pPr>
            <a:endParaRPr lang="en-US" sz="2400" dirty="0" smtClean="0"/>
          </a:p>
          <a:p>
            <a:pPr lvl="2" eaLnBrk="1" hangingPunct="1">
              <a:buNone/>
              <a:tabLst>
                <a:tab pos="1143000" algn="l"/>
                <a:tab pos="2514600" algn="l"/>
              </a:tabLst>
            </a:pPr>
            <a:endParaRPr lang="en-US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 smtClean="0"/>
              <a:t>2011 Project Portfolio Status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66" y="762000"/>
            <a:ext cx="902949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 smtClean="0"/>
              <a:t>2011 Project Portfolio Status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1"/>
            <a:ext cx="8891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934200" cy="685800"/>
          </a:xfrm>
        </p:spPr>
        <p:txBody>
          <a:bodyPr/>
          <a:lstStyle/>
          <a:p>
            <a:r>
              <a:rPr lang="en-US" dirty="0" smtClean="0"/>
              <a:t>2011 Project Portfolio Status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00" y="762000"/>
            <a:ext cx="901022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5532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2011 Project Spending Update – 4/20/2011</a:t>
            </a:r>
          </a:p>
        </p:txBody>
      </p:sp>
      <p:graphicFrame>
        <p:nvGraphicFramePr>
          <p:cNvPr id="224259" name="Group 3"/>
          <p:cNvGraphicFramePr>
            <a:graphicFrameLocks noGrp="1"/>
          </p:cNvGraphicFramePr>
          <p:nvPr>
            <p:ph sz="half" idx="2"/>
          </p:nvPr>
        </p:nvGraphicFramePr>
        <p:xfrm>
          <a:off x="228600" y="1676400"/>
          <a:ext cx="8763000" cy="1660526"/>
        </p:xfrm>
        <a:graphic>
          <a:graphicData uri="http://schemas.openxmlformats.org/drawingml/2006/table">
            <a:tbl>
              <a:tblPr/>
              <a:tblGrid>
                <a:gridCol w="1828801"/>
                <a:gridCol w="1600200"/>
                <a:gridCol w="1828800"/>
                <a:gridCol w="1828800"/>
                <a:gridCol w="1676399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PPL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YTD Actual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 Center Hardware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$ 33,715,000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$ 28,178,937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$ 23,884,656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$ 13,094,202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Other Projects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8,185,000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7,871,013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 951,054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$ 41,900,000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$ 36,363,937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$ 31,755,669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$ 14,045,256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09800" y="3962400"/>
            <a:ext cx="4724401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Data Center Hardware Budget reduced by the amount of purchasing accelerated from 2011 to 2010 ($5.5M)</a:t>
            </a:r>
            <a:endParaRPr lang="en-US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r>
              <a:rPr lang="en-US" sz="1800" dirty="0" smtClean="0"/>
              <a:t>PPL Format Updates</a:t>
            </a:r>
            <a:endParaRPr lang="en-US" sz="18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67056" y="762000"/>
            <a:ext cx="8991600" cy="5449824"/>
          </a:xfrm>
        </p:spPr>
        <p:txBody>
          <a:bodyPr/>
          <a:lstStyle/>
          <a:p>
            <a:r>
              <a:rPr lang="en-US" dirty="0" smtClean="0"/>
              <a:t>Post-Nodal </a:t>
            </a:r>
            <a:r>
              <a:rPr lang="en-US" dirty="0" smtClean="0"/>
              <a:t>Items and PPL Items are now Merged on the PPL</a:t>
            </a:r>
          </a:p>
          <a:p>
            <a:pPr lvl="1"/>
            <a:r>
              <a:rPr lang="en-US" sz="1800" dirty="0" smtClean="0"/>
              <a:t>See PPL posted on ERCOT.com</a:t>
            </a:r>
          </a:p>
          <a:p>
            <a:pPr lvl="1"/>
            <a:r>
              <a:rPr lang="en-US" sz="1800" dirty="0" smtClean="0"/>
              <a:t>Using the PPL as a baseline, ERCOT merged in the Post-Nodal Items based on our general understanding of priorities</a:t>
            </a:r>
          </a:p>
          <a:p>
            <a:pPr lvl="2"/>
            <a:r>
              <a:rPr lang="en-US" sz="1600" dirty="0" smtClean="0"/>
              <a:t>Market </a:t>
            </a:r>
            <a:r>
              <a:rPr lang="en-US" sz="1600" dirty="0" smtClean="0"/>
              <a:t>input on the results of this merging effort is appreciated</a:t>
            </a:r>
          </a:p>
          <a:p>
            <a:pPr lvl="2"/>
            <a:r>
              <a:rPr lang="en-US" sz="1600" dirty="0" smtClean="0"/>
              <a:t>This update was in response to feedback from the Board in March</a:t>
            </a:r>
          </a:p>
          <a:p>
            <a:pPr lvl="1">
              <a:buNone/>
            </a:pPr>
            <a:endParaRPr lang="en-US" sz="600" dirty="0" smtClean="0"/>
          </a:p>
          <a:p>
            <a:r>
              <a:rPr lang="en-US" dirty="0" smtClean="0"/>
              <a:t>Changes to Previously Reporting Release Plans</a:t>
            </a:r>
          </a:p>
          <a:p>
            <a:pPr lvl="1"/>
            <a:r>
              <a:rPr lang="en-US" sz="1800" dirty="0" smtClean="0"/>
              <a:t>Going forward, ERCOT will stop including the estimated release target in the Impact Analysis</a:t>
            </a:r>
          </a:p>
          <a:p>
            <a:pPr lvl="1"/>
            <a:r>
              <a:rPr lang="en-US" sz="1800" dirty="0" smtClean="0"/>
              <a:t>This information will be captured in the PPL and on the project portfolio Gantt chart since it is subject to change</a:t>
            </a:r>
          </a:p>
          <a:p>
            <a:pPr lvl="2"/>
            <a:r>
              <a:rPr lang="en-US" sz="1600" dirty="0" smtClean="0"/>
              <a:t>Example</a:t>
            </a:r>
            <a:r>
              <a:rPr lang="en-US" sz="1600" dirty="0" smtClean="0"/>
              <a:t>: ERCOT </a:t>
            </a:r>
            <a:r>
              <a:rPr lang="en-US" sz="1600" dirty="0" smtClean="0"/>
              <a:t>is re-evaluating the delivery timeline for NPRR251</a:t>
            </a:r>
          </a:p>
          <a:p>
            <a:pPr lvl="3"/>
            <a:r>
              <a:rPr lang="en-US" sz="1600" dirty="0" smtClean="0"/>
              <a:t>Subsequent priorities are </a:t>
            </a:r>
            <a:r>
              <a:rPr lang="en-US" sz="1600" dirty="0" smtClean="0"/>
              <a:t>shifting </a:t>
            </a:r>
            <a:r>
              <a:rPr lang="en-US" sz="1600" dirty="0" smtClean="0"/>
              <a:t>delivery of this NPRR from June to </a:t>
            </a:r>
            <a:r>
              <a:rPr lang="en-US" sz="1600" dirty="0" smtClean="0"/>
              <a:t>August</a:t>
            </a:r>
          </a:p>
          <a:p>
            <a:endParaRPr lang="en-US" sz="600" dirty="0" smtClean="0"/>
          </a:p>
          <a:p>
            <a:r>
              <a:rPr lang="en-US" dirty="0" smtClean="0"/>
              <a:t>Additional Information Captured on the PPL</a:t>
            </a:r>
          </a:p>
          <a:p>
            <a:pPr lvl="1"/>
            <a:r>
              <a:rPr lang="en-US" sz="1800" dirty="0" smtClean="0"/>
              <a:t>Project Start and End Dates		- YTD PPL Update Log </a:t>
            </a:r>
            <a:r>
              <a:rPr lang="en-US" sz="1400" dirty="0" smtClean="0"/>
              <a:t>(under development)</a:t>
            </a:r>
            <a:endParaRPr lang="en-US" sz="1800" dirty="0" smtClean="0"/>
          </a:p>
          <a:p>
            <a:pPr lvl="1"/>
            <a:r>
              <a:rPr lang="en-US" sz="1800" dirty="0" smtClean="0"/>
              <a:t>Spending Summary and Variance	- Funding Source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r>
              <a:rPr lang="en-US" sz="1800" dirty="0" smtClean="0"/>
              <a:t>Remaining Phases of Parking Deck Impact Assessments</a:t>
            </a:r>
            <a:endParaRPr lang="en-US" sz="18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334000"/>
          </a:xfrm>
        </p:spPr>
        <p:txBody>
          <a:bodyPr/>
          <a:lstStyle/>
          <a:p>
            <a:r>
              <a:rPr lang="en-US" dirty="0" smtClean="0"/>
              <a:t>In response to Board feedback in March, ERCOT is combining the 2</a:t>
            </a:r>
            <a:r>
              <a:rPr lang="en-US" baseline="30000" dirty="0" smtClean="0"/>
              <a:t>nd</a:t>
            </a:r>
            <a:r>
              <a:rPr lang="en-US" dirty="0" smtClean="0"/>
              <a:t> and 3</a:t>
            </a:r>
            <a:r>
              <a:rPr lang="en-US" baseline="30000" dirty="0" smtClean="0"/>
              <a:t>rd</a:t>
            </a:r>
            <a:r>
              <a:rPr lang="en-US" dirty="0" smtClean="0"/>
              <a:t> phases of the Parking Deck Impact Assessment</a:t>
            </a:r>
          </a:p>
          <a:p>
            <a:pPr lvl="1"/>
            <a:r>
              <a:rPr lang="en-US" sz="1800" dirty="0" smtClean="0"/>
              <a:t>See Appendix for details</a:t>
            </a:r>
          </a:p>
          <a:p>
            <a:pPr lvl="1"/>
            <a:r>
              <a:rPr lang="en-US" sz="1800" dirty="0" smtClean="0"/>
              <a:t>Expected date for market endorsement: June</a:t>
            </a:r>
          </a:p>
          <a:p>
            <a:pPr lvl="1"/>
            <a:r>
              <a:rPr lang="en-US" sz="1800" dirty="0" smtClean="0"/>
              <a:t>Phases 2 and 3 are now on the same schedule as the 2012 project prioritization review and approval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/>
          <a:lstStyle/>
          <a:p>
            <a:r>
              <a:rPr lang="en-US" sz="1800" dirty="0" smtClean="0"/>
              <a:t>2012 Project Prioritization – Schedule</a:t>
            </a:r>
            <a:endParaRPr lang="en-US" sz="18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762000"/>
            <a:ext cx="8305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April 2011</a:t>
            </a:r>
          </a:p>
          <a:p>
            <a:pPr marL="571500" marR="0" lvl="1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ERCOT prepares draft 2012 project list and reviews schedule with market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Request input from the market on new additions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May 2011</a:t>
            </a:r>
          </a:p>
          <a:p>
            <a:pPr marL="571500" marR="0" lvl="1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Initial review at market subcommittee meetings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COPS	(May 10)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b="0" kern="0" dirty="0" smtClean="0">
                <a:latin typeface="+mn-lt"/>
              </a:rPr>
              <a:t>WMS	(May 11)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ROS	(May 12)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RMS	(May 18)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June 2011</a:t>
            </a:r>
          </a:p>
          <a:p>
            <a:pPr marL="571500" marR="0" lvl="1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Approval/endorsement by market subcommittees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COPS	(June 14)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WMS	(June 15)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ROS	(June 16)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600" b="0" kern="0" dirty="0" smtClean="0">
                <a:latin typeface="+mn-lt"/>
              </a:rPr>
              <a:t>RMS	(June 22)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PRS	(June 23)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July 2011</a:t>
            </a:r>
          </a:p>
          <a:p>
            <a:pPr marL="571500" marR="0" lvl="1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Approval/endorsement by TAC	(July 7)</a:t>
            </a:r>
          </a:p>
          <a:p>
            <a:pPr marL="571500" marR="0" lvl="1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Available for F&amp;A and Board review	(July 18)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30916</TotalTime>
  <Words>658</Words>
  <Application>Microsoft Office PowerPoint</Application>
  <PresentationFormat>On-screen Show (4:3)</PresentationFormat>
  <Paragraphs>163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Custom Design</vt:lpstr>
      <vt:lpstr>Slide 1</vt:lpstr>
      <vt:lpstr>Business Integration Update – Agenda</vt:lpstr>
      <vt:lpstr>2011 Project Portfolio Status</vt:lpstr>
      <vt:lpstr>2011 Project Portfolio Status</vt:lpstr>
      <vt:lpstr>2011 Project Portfolio Status</vt:lpstr>
      <vt:lpstr>2011 Project Spending Update – 4/20/2011</vt:lpstr>
      <vt:lpstr>PPL Format Updates</vt:lpstr>
      <vt:lpstr>Remaining Phases of Parking Deck Impact Assessments</vt:lpstr>
      <vt:lpstr>2012 Project Prioritization – Schedule</vt:lpstr>
      <vt:lpstr>2012 Project Prioritization – Preview</vt:lpstr>
      <vt:lpstr>Slide 11</vt:lpstr>
      <vt:lpstr>Impact Analysis Results – Phase 1 Items – Board Approved</vt:lpstr>
      <vt:lpstr>Parking Deck Prioritization – Remaining Impact Assessments</vt:lpstr>
      <vt:lpstr>Parking Deck Prioritization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/>
  <cp:lastModifiedBy>tanderson</cp:lastModifiedBy>
  <cp:revision>853</cp:revision>
  <dcterms:created xsi:type="dcterms:W3CDTF">2005-04-21T14:28:35Z</dcterms:created>
  <dcterms:modified xsi:type="dcterms:W3CDTF">2011-04-20T21:12:26Z</dcterms:modified>
</cp:coreProperties>
</file>