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6"/>
  </p:notesMasterIdLst>
  <p:sldIdLst>
    <p:sldId id="411" r:id="rId2"/>
    <p:sldId id="412" r:id="rId3"/>
    <p:sldId id="425" r:id="rId4"/>
    <p:sldId id="426" r:id="rId5"/>
    <p:sldId id="427" r:id="rId6"/>
    <p:sldId id="428" r:id="rId7"/>
    <p:sldId id="432" r:id="rId8"/>
    <p:sldId id="429" r:id="rId9"/>
    <p:sldId id="430" r:id="rId10"/>
    <p:sldId id="431" r:id="rId11"/>
    <p:sldId id="418" r:id="rId12"/>
    <p:sldId id="419" r:id="rId13"/>
    <p:sldId id="409" r:id="rId14"/>
    <p:sldId id="410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76" autoAdjust="0"/>
    <p:restoredTop sz="98945" autoAdjust="0"/>
  </p:normalViewPr>
  <p:slideViewPr>
    <p:cSldViewPr>
      <p:cViewPr varScale="1">
        <p:scale>
          <a:sx n="113" d="100"/>
          <a:sy n="113" d="100"/>
        </p:scale>
        <p:origin x="-168" y="-7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2605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kern="0" dirty="0" smtClean="0">
                <a:latin typeface="+mn-lt"/>
              </a:rPr>
              <a:t>April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r>
              <a:rPr lang="en-US" sz="1800" dirty="0" smtClean="0"/>
              <a:t>2012 Project Prioritization – Preview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79248" y="762000"/>
            <a:ext cx="8912352" cy="5486400"/>
          </a:xfrm>
        </p:spPr>
        <p:txBody>
          <a:bodyPr/>
          <a:lstStyle/>
          <a:p>
            <a:r>
              <a:rPr lang="en-US" dirty="0" smtClean="0"/>
              <a:t>Highlights of Likely Items to be Funded on the 2012 PPL</a:t>
            </a:r>
          </a:p>
          <a:p>
            <a:pPr lvl="1"/>
            <a:r>
              <a:rPr lang="en-US" sz="1800" dirty="0" smtClean="0"/>
              <a:t>Execution phase of Nodal 2.0</a:t>
            </a:r>
          </a:p>
          <a:p>
            <a:pPr lvl="2"/>
            <a:r>
              <a:rPr lang="en-US" sz="1600" dirty="0" smtClean="0"/>
              <a:t>Expected to include a number of currently approved and in-flight NPRRs</a:t>
            </a:r>
          </a:p>
          <a:p>
            <a:pPr lvl="2"/>
            <a:r>
              <a:rPr lang="en-US" sz="1600" dirty="0" smtClean="0"/>
              <a:t>Current target go-live date = March/April 2012</a:t>
            </a:r>
            <a:r>
              <a:rPr lang="en-US" sz="1200" dirty="0" smtClean="0"/>
              <a:t>    (dependent on size and complexity of release)</a:t>
            </a:r>
            <a:endParaRPr lang="en-US" sz="1600" dirty="0" smtClean="0"/>
          </a:p>
          <a:p>
            <a:pPr lvl="1"/>
            <a:r>
              <a:rPr lang="en-US" sz="1800" dirty="0" smtClean="0"/>
              <a:t>Continuation of current PPL projects</a:t>
            </a:r>
          </a:p>
          <a:p>
            <a:pPr lvl="2"/>
            <a:r>
              <a:rPr lang="en-US" sz="1600" dirty="0" smtClean="0"/>
              <a:t>Texas SET 4.0</a:t>
            </a:r>
          </a:p>
          <a:p>
            <a:pPr lvl="2"/>
            <a:r>
              <a:rPr lang="en-US" sz="1600" dirty="0" smtClean="0"/>
              <a:t>SCR760 - Recommended Changes Needed for Information Model Mgr and Topology Processor for Planning Models</a:t>
            </a:r>
          </a:p>
          <a:p>
            <a:pPr lvl="2"/>
            <a:r>
              <a:rPr lang="en-US" sz="1600" dirty="0" smtClean="0"/>
              <a:t>MarkeTrak Upgrade and Enhancements</a:t>
            </a:r>
          </a:p>
          <a:p>
            <a:pPr lvl="2"/>
            <a:r>
              <a:rPr lang="en-US" sz="1600" dirty="0" smtClean="0"/>
              <a:t>Information Lifecycle Management (ILM)</a:t>
            </a:r>
          </a:p>
          <a:p>
            <a:pPr lvl="2"/>
            <a:r>
              <a:rPr lang="en-US" sz="1600" dirty="0" smtClean="0"/>
              <a:t>Settlement System Upgrade</a:t>
            </a:r>
          </a:p>
          <a:p>
            <a:pPr lvl="1"/>
            <a:r>
              <a:rPr lang="en-US" sz="1800" dirty="0" smtClean="0"/>
              <a:t>Web-enabled Registration</a:t>
            </a:r>
          </a:p>
          <a:p>
            <a:pPr lvl="1"/>
            <a:r>
              <a:rPr lang="en-US" sz="1800" dirty="0" smtClean="0"/>
              <a:t>REC Program Upgrade and Enhancements</a:t>
            </a:r>
          </a:p>
          <a:p>
            <a:pPr lvl="1"/>
            <a:r>
              <a:rPr lang="en-US" sz="1800" dirty="0" smtClean="0"/>
              <a:t>Recurring items</a:t>
            </a:r>
          </a:p>
          <a:p>
            <a:pPr lvl="2"/>
            <a:r>
              <a:rPr lang="en-US" sz="1600" dirty="0" smtClean="0"/>
              <a:t>Minor Cap</a:t>
            </a:r>
          </a:p>
          <a:p>
            <a:pPr lvl="2"/>
            <a:r>
              <a:rPr lang="en-US" sz="1600" dirty="0" smtClean="0"/>
              <a:t>IT infrastructure upgrades</a:t>
            </a:r>
          </a:p>
          <a:p>
            <a:pPr lvl="3"/>
            <a:r>
              <a:rPr lang="en-US" sz="1400" dirty="0" smtClean="0"/>
              <a:t>In most cases, these are upgrades that were put on hold during the course of Nodal</a:t>
            </a:r>
          </a:p>
          <a:p>
            <a:pPr lvl="2"/>
            <a:r>
              <a:rPr lang="en-US" sz="1600" dirty="0" smtClean="0"/>
              <a:t>Security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1" y="1905000"/>
            <a:ext cx="640079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86400"/>
          </a:xfrm>
        </p:spPr>
        <p:txBody>
          <a:bodyPr/>
          <a:lstStyle/>
          <a:p>
            <a:r>
              <a:rPr lang="en-US" sz="2400" dirty="0" smtClean="0"/>
              <a:t>2011 Implementation Recommended</a:t>
            </a: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NPRR208 – Registration &amp; Settlement of Distributed Generation (DG) Less Than 1 MW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$5k-$10k	Target Delivery = September 2011	(150 day notice required)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NPRR251 </a:t>
            </a:r>
            <a:r>
              <a:rPr lang="en-US" sz="1800" dirty="0" smtClean="0"/>
              <a:t>– </a:t>
            </a:r>
            <a:r>
              <a:rPr lang="en-US" sz="1600" dirty="0" smtClean="0"/>
              <a:t>Sync PRR845, Definition for IDR Meters and Optional Removal of IDR 	Meters at a Premise Where an Advanced Meter Can be Provisioned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$30k-$50k	Target Delivery = June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NPRR282 – Dynamic Ramp Rates Use in SCED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$30k-$35k	Target Delivery = June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NPRR293 – Requirement to Post PTP Obligation Quantities Awarded in DAM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$12k-$15k	Target Delivery = May 2011</a:t>
            </a:r>
          </a:p>
          <a:p>
            <a:pPr>
              <a:tabLst>
                <a:tab pos="2292350" algn="l"/>
                <a:tab pos="3375025" algn="l"/>
              </a:tabLst>
            </a:pPr>
            <a:r>
              <a:rPr lang="en-US" sz="2400" dirty="0" smtClean="0"/>
              <a:t>2011 Implementation Not Recommended</a:t>
            </a:r>
          </a:p>
          <a:p>
            <a:pPr lvl="1"/>
            <a:r>
              <a:rPr lang="en-US" sz="1600" dirty="0" smtClean="0"/>
              <a:t>NPRR219 – Resolution of Alignment Items A33,A92,A106,A150 - TSPs Must Submit Outages for Resource Owned Equipment &amp; Clarification of Changes in Status of Transmission Element Postings</a:t>
            </a:r>
          </a:p>
          <a:p>
            <a:pPr lvl="2"/>
            <a:r>
              <a:rPr lang="en-US" sz="1400" dirty="0" smtClean="0"/>
              <a:t>Cost to implement greatly exceeds the offsetting labor savings achieved with this project  ($565k-$750k)</a:t>
            </a:r>
          </a:p>
          <a:p>
            <a:pPr lvl="2"/>
            <a:r>
              <a:rPr lang="en-US" sz="1400" dirty="0" smtClean="0"/>
              <a:t>Need to consider alternate approaches or combining with one or more related efforts</a:t>
            </a:r>
            <a:endParaRPr lang="en-US" sz="1600" dirty="0" smtClean="0"/>
          </a:p>
          <a:p>
            <a:pPr lvl="1"/>
            <a:r>
              <a:rPr lang="en-US" sz="1600" dirty="0" smtClean="0"/>
              <a:t>NOGRR050 – Resolution of Reporting Issues Related to NPRR219</a:t>
            </a:r>
          </a:p>
          <a:p>
            <a:pPr lvl="2"/>
            <a:r>
              <a:rPr lang="en-US" sz="1400" dirty="0" smtClean="0"/>
              <a:t>Not recommended at this time due to its connection to NPRR219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382000" cy="685800"/>
          </a:xfrm>
        </p:spPr>
        <p:txBody>
          <a:bodyPr/>
          <a:lstStyle/>
          <a:p>
            <a:r>
              <a:rPr lang="en-US" dirty="0" smtClean="0"/>
              <a:t>Impact Analysis Results – Phase 1 Items – Board Approved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Parking Deck Prioritization – Remaining Impact Assessments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486400"/>
          </a:xfrm>
        </p:spPr>
        <p:txBody>
          <a:bodyPr/>
          <a:lstStyle/>
          <a:p>
            <a:r>
              <a:rPr lang="en-US" sz="1600" dirty="0" smtClean="0"/>
              <a:t>Phase 2 / Phase 3 of Parking Deck IAs and CBAs</a:t>
            </a:r>
          </a:p>
          <a:p>
            <a:pPr lvl="1"/>
            <a:r>
              <a:rPr lang="en-US" sz="1400" dirty="0" smtClean="0"/>
              <a:t>NPRR210: Wind Forecasting Change to P50, Sync with PRR841</a:t>
            </a:r>
          </a:p>
          <a:p>
            <a:pPr lvl="1"/>
            <a:r>
              <a:rPr lang="en-US" sz="1400" dirty="0" smtClean="0"/>
              <a:t>NPRR240: Proxy Energy Offer Curve</a:t>
            </a:r>
          </a:p>
          <a:p>
            <a:pPr lvl="1"/>
            <a:r>
              <a:rPr lang="en-US" sz="1400" dirty="0" smtClean="0"/>
              <a:t>NPRR241: Aggregate Incremental Liability (AIL) Calculation and Credit Reports Publish Corrections</a:t>
            </a:r>
          </a:p>
          <a:p>
            <a:pPr lvl="1"/>
            <a:r>
              <a:rPr lang="en-US" sz="1400" dirty="0" smtClean="0"/>
              <a:t>NPRR244: Clarification of Other Binding Documents</a:t>
            </a:r>
          </a:p>
          <a:p>
            <a:pPr lvl="1"/>
            <a:r>
              <a:rPr lang="en-US" sz="1400" dirty="0" smtClean="0"/>
              <a:t>NPRR256: Sync with PRR787, Add Non-Compliance Language to QSE Performance Standards</a:t>
            </a:r>
          </a:p>
          <a:p>
            <a:pPr lvl="1"/>
            <a:r>
              <a:rPr lang="en-US" sz="1400" dirty="0" smtClean="0"/>
              <a:t>SCR755: ERCOT.com Website Enhancements</a:t>
            </a:r>
          </a:p>
          <a:p>
            <a:pPr lvl="1"/>
            <a:r>
              <a:rPr lang="en-US" sz="1400" dirty="0" smtClean="0"/>
              <a:t>NPRR181: FIP Definition Revision</a:t>
            </a:r>
          </a:p>
          <a:p>
            <a:pPr lvl="1"/>
            <a:r>
              <a:rPr lang="en-US" sz="1400" dirty="0" smtClean="0"/>
              <a:t>NPRR207: Unit </a:t>
            </a:r>
            <a:r>
              <a:rPr lang="en-US" sz="1400" dirty="0" err="1" smtClean="0"/>
              <a:t>Deselection</a:t>
            </a:r>
            <a:endParaRPr lang="en-US" sz="1400" dirty="0" smtClean="0"/>
          </a:p>
          <a:p>
            <a:pPr lvl="1"/>
            <a:r>
              <a:rPr lang="en-US" sz="1400" dirty="0" smtClean="0"/>
              <a:t>NPRR222: Half-Hour Start Unit RUC </a:t>
            </a:r>
            <a:r>
              <a:rPr lang="en-US" sz="1400" dirty="0" err="1" smtClean="0"/>
              <a:t>Clawback</a:t>
            </a:r>
            <a:endParaRPr lang="en-US" sz="1400" dirty="0" smtClean="0"/>
          </a:p>
          <a:p>
            <a:pPr lvl="1"/>
            <a:r>
              <a:rPr lang="en-US" sz="1400" dirty="0" smtClean="0"/>
              <a:t>NPRR257: Synchronization with Nodal Operating Guide Section 9, Monitoring Programs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NPRR258: Sync with PRR824 and PRR833 and Additional Clarifications</a:t>
            </a:r>
          </a:p>
          <a:p>
            <a:pPr lvl="1"/>
            <a:r>
              <a:rPr lang="en-US" sz="1400" dirty="0" smtClean="0"/>
              <a:t>NPRR260: Providing Access to MIS Secure Area to MIS Registered Users</a:t>
            </a:r>
          </a:p>
          <a:p>
            <a:pPr lvl="1"/>
            <a:r>
              <a:rPr lang="en-US" sz="1400" dirty="0" smtClean="0"/>
              <a:t>NPRR272: Definition and Participation of Quick Start Generation Resources</a:t>
            </a:r>
          </a:p>
          <a:p>
            <a:pPr lvl="1"/>
            <a:r>
              <a:rPr lang="en-US" sz="1400" dirty="0" smtClean="0"/>
              <a:t>NOGRR034: Rescind Telemetry Performance Calculation Exclusions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Schedule</a:t>
            </a:r>
          </a:p>
          <a:p>
            <a:pPr lvl="1"/>
            <a:r>
              <a:rPr lang="en-US" sz="1400" dirty="0" smtClean="0"/>
              <a:t>April/May		- IA/CBA development</a:t>
            </a:r>
          </a:p>
          <a:p>
            <a:pPr lvl="1"/>
            <a:r>
              <a:rPr lang="en-US" sz="1400" dirty="0" smtClean="0"/>
              <a:t>May		- Market subcommittee review</a:t>
            </a:r>
          </a:p>
          <a:p>
            <a:pPr lvl="1"/>
            <a:r>
              <a:rPr lang="en-US" sz="1400" dirty="0" smtClean="0"/>
              <a:t>June		- Market subcommittee endorsement</a:t>
            </a:r>
          </a:p>
          <a:p>
            <a:pPr lvl="1"/>
            <a:r>
              <a:rPr lang="en-US" sz="1400" dirty="0" smtClean="0"/>
              <a:t>July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4 – Final Phase of Parking Deck IAs and CBAs</a:t>
            </a:r>
          </a:p>
          <a:p>
            <a:pPr lvl="1"/>
            <a:r>
              <a:rPr lang="en-US" sz="1400" dirty="0" smtClean="0"/>
              <a:t>NPRR146: ICCP Telemetry Information Submittals</a:t>
            </a:r>
          </a:p>
          <a:p>
            <a:pPr lvl="1"/>
            <a:r>
              <a:rPr lang="en-US" sz="1400" dirty="0" smtClean="0"/>
              <a:t>NPRR153: Generation Resource Fixed Quantity Block Offer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June/July		- IA/CBA development</a:t>
            </a:r>
          </a:p>
          <a:p>
            <a:pPr lvl="1"/>
            <a:r>
              <a:rPr lang="en-US" sz="1400" dirty="0" smtClean="0"/>
              <a:t>July		- Market subcommittee review</a:t>
            </a:r>
          </a:p>
          <a:p>
            <a:pPr lvl="1"/>
            <a:r>
              <a:rPr lang="en-US" sz="1400" dirty="0" smtClean="0"/>
              <a:t>August		- Market subcommittee endorsement</a:t>
            </a:r>
          </a:p>
          <a:p>
            <a:pPr lvl="1"/>
            <a:r>
              <a:rPr lang="en-US" sz="1400" dirty="0" smtClean="0"/>
              <a:t>September		- TAC and Board consideration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TBD</a:t>
            </a:r>
          </a:p>
          <a:p>
            <a:pPr lvl="1"/>
            <a:r>
              <a:rPr lang="en-US" sz="1400" dirty="0" smtClean="0"/>
              <a:t>NPRR131: Ancillary Service Trades with ERCOT</a:t>
            </a:r>
          </a:p>
          <a:p>
            <a:pPr lvl="2"/>
            <a:r>
              <a:rPr lang="en-US" sz="1400" dirty="0" smtClean="0"/>
              <a:t>Pending resolution of NPRR316</a:t>
            </a:r>
          </a:p>
          <a:p>
            <a:pPr lvl="1"/>
            <a:r>
              <a:rPr lang="en-US" sz="1400" dirty="0" smtClean="0"/>
              <a:t>NPRR164: Resubmitting Ancillary Service Offers in SASM</a:t>
            </a:r>
          </a:p>
          <a:p>
            <a:pPr lvl="2"/>
            <a:r>
              <a:rPr lang="en-US" sz="1400" dirty="0" smtClean="0"/>
              <a:t>Pending resolution of NPRR307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800" dirty="0" smtClean="0"/>
              <a:t>This would conclude the Impact Analysis and CBA development of the Board-approved Parking Deck items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143000"/>
            <a:ext cx="8382000" cy="5105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2011 Project Portfolio Update				</a:t>
            </a:r>
            <a:r>
              <a:rPr lang="en-US" sz="1600" dirty="0" smtClean="0"/>
              <a:t>p. 3-7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Project Portfolio Gantt Chart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Recent Developments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Remaining Phases of Parking Deck Impact Assessment	</a:t>
            </a:r>
            <a:r>
              <a:rPr lang="en-US" sz="1600" dirty="0" smtClean="0"/>
              <a:t>p. 8</a:t>
            </a:r>
            <a:endParaRPr lang="en-US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>
              <a:tabLst>
                <a:tab pos="1143000" algn="l"/>
                <a:tab pos="2514600" algn="l"/>
              </a:tabLst>
            </a:pPr>
            <a:r>
              <a:rPr lang="en-US" dirty="0" smtClean="0"/>
              <a:t>2012 Project Prioritization Schedule			</a:t>
            </a:r>
            <a:r>
              <a:rPr lang="en-US" sz="1600" dirty="0" smtClean="0"/>
              <a:t>p. 9-10</a:t>
            </a:r>
            <a:endParaRPr lang="en-US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Appendix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Phase 1 Results						</a:t>
            </a:r>
            <a:r>
              <a:rPr lang="en-US" sz="1600" dirty="0" smtClean="0"/>
              <a:t>p. 12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Phase 2 / Phase 3 Items</a:t>
            </a:r>
            <a:r>
              <a:rPr lang="en-US" sz="1600" dirty="0" smtClean="0"/>
              <a:t>					p. 13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Phase 4 / TBD Items 					</a:t>
            </a:r>
            <a:r>
              <a:rPr lang="en-US" sz="1600" dirty="0" smtClean="0"/>
              <a:t>p. 14</a:t>
            </a: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Business Integration Update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Portfolio – as of </a:t>
            </a:r>
            <a:r>
              <a:rPr lang="en-US" sz="1800" dirty="0" smtClean="0"/>
              <a:t>4/8/2011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11201"/>
            <a:ext cx="8991600" cy="5618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Portfolio – as of </a:t>
            </a:r>
            <a:r>
              <a:rPr lang="en-US" sz="1800" dirty="0" smtClean="0"/>
              <a:t>4/8/2011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11201"/>
            <a:ext cx="9035836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7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Portfolio – as of </a:t>
            </a:r>
            <a:r>
              <a:rPr lang="en-US" sz="1800" dirty="0" smtClean="0"/>
              <a:t>4/8/2011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11201"/>
            <a:ext cx="9005066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Project Portfolio – Recent Developments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67056" y="725424"/>
            <a:ext cx="8991600" cy="5486400"/>
          </a:xfrm>
        </p:spPr>
        <p:txBody>
          <a:bodyPr/>
          <a:lstStyle/>
          <a:p>
            <a:r>
              <a:rPr lang="en-US" dirty="0" smtClean="0"/>
              <a:t>TAC and PRS Approval of Several Additions to the PPL</a:t>
            </a:r>
          </a:p>
          <a:p>
            <a:pPr lvl="1"/>
            <a:r>
              <a:rPr lang="en-US" sz="1800" dirty="0" smtClean="0"/>
              <a:t>NPRR310, NPRR316, NPRR320, NPRR329, NPRR339, NPRR341, NPRR343</a:t>
            </a:r>
          </a:p>
          <a:p>
            <a:pPr lvl="1">
              <a:buNone/>
            </a:pPr>
            <a:endParaRPr lang="en-US" sz="600" dirty="0" smtClean="0"/>
          </a:p>
          <a:p>
            <a:r>
              <a:rPr lang="en-US" dirty="0" smtClean="0"/>
              <a:t>Post-Nodal Items and PPL Items are now Merged on the PPL</a:t>
            </a:r>
          </a:p>
          <a:p>
            <a:pPr lvl="1"/>
            <a:r>
              <a:rPr lang="en-US" sz="1800" dirty="0" smtClean="0"/>
              <a:t>See PPL posted on ERCOT.com</a:t>
            </a:r>
          </a:p>
          <a:p>
            <a:pPr lvl="1"/>
            <a:r>
              <a:rPr lang="en-US" sz="1800" dirty="0" smtClean="0"/>
              <a:t>Using the PPL as a baseline, ERCOT merged in the Post-Nodal Items based on our general understanding of priorities</a:t>
            </a:r>
          </a:p>
          <a:p>
            <a:pPr lvl="2"/>
            <a:r>
              <a:rPr lang="en-US" sz="1600" dirty="0" smtClean="0"/>
              <a:t>To assist you in seeing where the additions were made, the Post-Nodal item ranks are temporarily highlighted in yellow</a:t>
            </a:r>
          </a:p>
          <a:p>
            <a:pPr lvl="2"/>
            <a:r>
              <a:rPr lang="en-US" sz="1600" dirty="0" smtClean="0"/>
              <a:t>Market input on the results of this merging effort is appreciated</a:t>
            </a:r>
          </a:p>
          <a:p>
            <a:pPr lvl="2"/>
            <a:r>
              <a:rPr lang="en-US" sz="1600" dirty="0" smtClean="0"/>
              <a:t>This update was in response to feedback from the Board in March</a:t>
            </a:r>
          </a:p>
          <a:p>
            <a:pPr lvl="1">
              <a:buNone/>
            </a:pPr>
            <a:endParaRPr lang="en-US" sz="600" dirty="0" smtClean="0"/>
          </a:p>
          <a:p>
            <a:r>
              <a:rPr lang="en-US" dirty="0" smtClean="0"/>
              <a:t>Changes to Previously Reporting Release Plans</a:t>
            </a:r>
          </a:p>
          <a:p>
            <a:pPr lvl="1"/>
            <a:r>
              <a:rPr lang="en-US" sz="1800" dirty="0" smtClean="0"/>
              <a:t>Going forward, ERCOT will stop including the estimated release target in the Impact Analysis</a:t>
            </a:r>
          </a:p>
          <a:p>
            <a:pPr lvl="1"/>
            <a:r>
              <a:rPr lang="en-US" sz="1800" dirty="0" smtClean="0"/>
              <a:t>This information will be captured in the PPL and on the project portfolio Gantt chart since it is subject to change</a:t>
            </a:r>
          </a:p>
          <a:p>
            <a:pPr lvl="2"/>
            <a:r>
              <a:rPr lang="en-US" sz="1600" dirty="0" smtClean="0"/>
              <a:t>Example: ERCOT is re-evaluating the delivery timeline for NPRR251</a:t>
            </a:r>
          </a:p>
          <a:p>
            <a:pPr lvl="2"/>
            <a:r>
              <a:rPr lang="en-US" sz="1600" dirty="0" smtClean="0"/>
              <a:t>Subsequent priorities are likely to shift delivery of this NPRR from June to September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Project Portfolio – Recent Developments</a:t>
            </a:r>
            <a:endParaRPr lang="en-US" sz="1800" dirty="0"/>
          </a:p>
        </p:txBody>
      </p:sp>
      <p:sp>
        <p:nvSpPr>
          <p:cNvPr id="6" name="Content Placeholder 16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334000"/>
          </a:xfrm>
        </p:spPr>
        <p:txBody>
          <a:bodyPr/>
          <a:lstStyle/>
          <a:p>
            <a:r>
              <a:rPr lang="en-US" dirty="0" smtClean="0"/>
              <a:t>Cost Benefit Analysis</a:t>
            </a:r>
          </a:p>
          <a:p>
            <a:pPr marL="800100" lvl="1" indent="-342900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Recent revision requests have highlighted the need for an improved mechanism for gathering input from the market for inclusion in the CBA</a:t>
            </a:r>
          </a:p>
          <a:p>
            <a:pPr marL="800100" lvl="1" indent="-342900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TAC and PRS are increasing their focus on CBA content</a:t>
            </a:r>
          </a:p>
          <a:p>
            <a:pPr marL="800100" lvl="1" indent="-342900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How can market subcommittees contribute to this effort?</a:t>
            </a:r>
          </a:p>
          <a:p>
            <a:pPr marL="1200150" lvl="2" indent="-342900">
              <a:tabLst>
                <a:tab pos="1143000" algn="l"/>
                <a:tab pos="2514600" algn="l"/>
              </a:tabLst>
              <a:defRPr/>
            </a:pPr>
            <a:r>
              <a:rPr lang="en-US" sz="1600" dirty="0" smtClean="0"/>
              <a:t>Encourage revision request sponsors to provide input on the costs and benefits of new submissions</a:t>
            </a:r>
          </a:p>
          <a:p>
            <a:pPr marL="1200150" lvl="2" indent="-342900">
              <a:tabLst>
                <a:tab pos="1143000" algn="l"/>
                <a:tab pos="2514600" algn="l"/>
              </a:tabLst>
              <a:defRPr/>
            </a:pPr>
            <a:r>
              <a:rPr lang="en-US" sz="1600" dirty="0" smtClean="0"/>
              <a:t>Consider the message that the results of the CBA send on the merits of the change</a:t>
            </a:r>
          </a:p>
          <a:p>
            <a:pPr marL="800100" lvl="1" indent="-342900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ERCOT will continue to assist in the process by arranging ad hoc sessions for complex CBAs</a:t>
            </a:r>
          </a:p>
          <a:p>
            <a:pPr marL="1200150" lvl="2" indent="-342900">
              <a:tabLst>
                <a:tab pos="1143000" algn="l"/>
                <a:tab pos="2514600" algn="l"/>
              </a:tabLst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Remaining Phases of Parking Deck Impact Assessments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334000"/>
          </a:xfrm>
        </p:spPr>
        <p:txBody>
          <a:bodyPr/>
          <a:lstStyle/>
          <a:p>
            <a:r>
              <a:rPr lang="en-US" dirty="0" smtClean="0"/>
              <a:t>In response to Board feedback in March, ERCOT is combining the 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phases of the Parking Deck Impact Assessment</a:t>
            </a:r>
          </a:p>
          <a:p>
            <a:pPr lvl="1"/>
            <a:r>
              <a:rPr lang="en-US" sz="1800" dirty="0" smtClean="0"/>
              <a:t>See Appendix for details</a:t>
            </a:r>
          </a:p>
          <a:p>
            <a:pPr lvl="1"/>
            <a:r>
              <a:rPr lang="en-US" sz="1800" dirty="0" smtClean="0"/>
              <a:t>Expected date for market endorsement: June</a:t>
            </a:r>
          </a:p>
          <a:p>
            <a:pPr lvl="1"/>
            <a:r>
              <a:rPr lang="en-US" sz="1800" dirty="0" smtClean="0"/>
              <a:t>Phases 2 and 3 are now on the same schedule as the 2012 project prioritization review and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2012 Project Prioritization – Schedule</a:t>
            </a:r>
            <a:endParaRPr lang="en-US" sz="18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762000"/>
            <a:ext cx="8305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April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ERCOT prepares draft 2012 project list and reviews schedule with market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Request input from the market on new additions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Initial review at market subcommittee meetings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COPS	(May 10)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600" kern="0" dirty="0" smtClean="0">
                <a:latin typeface="+mn-lt"/>
              </a:rPr>
              <a:t>WMS	(May 11)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ROS	(May 12)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RMS	(May 18)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Approval/endorsement by market subcommittees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COPS	(June 14)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WMS	(June 15)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ROS	(June 16)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600" kern="0" dirty="0" smtClean="0">
                <a:latin typeface="+mn-lt"/>
              </a:rPr>
              <a:t>RMS	(June 22)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PRS	(June 23)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July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Approval/endorsement by TAC	(July 7)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Available for F&amp;A and Board review	(July 18)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15923</TotalTime>
  <Words>728</Words>
  <Application>Microsoft Office PowerPoint</Application>
  <PresentationFormat>On-screen Show (4:3)</PresentationFormat>
  <Paragraphs>150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Design</vt:lpstr>
      <vt:lpstr>Slide 1</vt:lpstr>
      <vt:lpstr>Business Integration Update – Agenda</vt:lpstr>
      <vt:lpstr>Project Portfolio – as of 4/8/2011</vt:lpstr>
      <vt:lpstr>Project Portfolio – as of 4/8/2011</vt:lpstr>
      <vt:lpstr>Project Portfolio – as of 4/8/2011</vt:lpstr>
      <vt:lpstr>Project Portfolio – Recent Developments</vt:lpstr>
      <vt:lpstr>Project Portfolio – Recent Developments</vt:lpstr>
      <vt:lpstr>Remaining Phases of Parking Deck Impact Assessments</vt:lpstr>
      <vt:lpstr>2012 Project Prioritization – Schedule</vt:lpstr>
      <vt:lpstr>2012 Project Prioritization – Preview</vt:lpstr>
      <vt:lpstr>Slide 11</vt:lpstr>
      <vt:lpstr>Impact Analysis Results – Phase 1 Items – Board Approved</vt:lpstr>
      <vt:lpstr>Parking Deck Prioritization – Remaining Impact Assessments</vt:lpstr>
      <vt:lpstr>Parking Deck Prioritization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478</cp:revision>
  <dcterms:created xsi:type="dcterms:W3CDTF">2005-04-21T14:28:35Z</dcterms:created>
  <dcterms:modified xsi:type="dcterms:W3CDTF">2011-04-08T20:23:23Z</dcterms:modified>
</cp:coreProperties>
</file>