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Layouts/slideLayout12.xml" ContentType="application/vnd.openxmlformats-officedocument.presentationml.slideLayout+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30"/>
  </p:notesMasterIdLst>
  <p:sldIdLst>
    <p:sldId id="258" r:id="rId2"/>
    <p:sldId id="374" r:id="rId3"/>
    <p:sldId id="293" r:id="rId4"/>
    <p:sldId id="427" r:id="rId5"/>
    <p:sldId id="580" r:id="rId6"/>
    <p:sldId id="537" r:id="rId7"/>
    <p:sldId id="465" r:id="rId8"/>
    <p:sldId id="568" r:id="rId9"/>
    <p:sldId id="538" r:id="rId10"/>
    <p:sldId id="569" r:id="rId11"/>
    <p:sldId id="541" r:id="rId12"/>
    <p:sldId id="570" r:id="rId13"/>
    <p:sldId id="544" r:id="rId14"/>
    <p:sldId id="571" r:id="rId15"/>
    <p:sldId id="547" r:id="rId16"/>
    <p:sldId id="572" r:id="rId17"/>
    <p:sldId id="550" r:id="rId18"/>
    <p:sldId id="573" r:id="rId19"/>
    <p:sldId id="553" r:id="rId20"/>
    <p:sldId id="574" r:id="rId21"/>
    <p:sldId id="556" r:id="rId22"/>
    <p:sldId id="575" r:id="rId23"/>
    <p:sldId id="559" r:id="rId24"/>
    <p:sldId id="576" r:id="rId25"/>
    <p:sldId id="562" r:id="rId26"/>
    <p:sldId id="577" r:id="rId27"/>
    <p:sldId id="579" r:id="rId28"/>
    <p:sldId id="578" r:id="rId29"/>
  </p:sldIdLst>
  <p:sldSz cx="9144000" cy="6858000" type="screen4x3"/>
  <p:notesSz cx="7188200" cy="94488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2FF146"/>
    <a:srgbClr val="FF9900"/>
    <a:srgbClr val="FF3300"/>
    <a:srgbClr val="40949A"/>
    <a:srgbClr val="DDDDDD"/>
    <a:srgbClr val="0000CC"/>
    <a:srgbClr val="5469A2"/>
    <a:srgbClr val="294171"/>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9805" autoAdjust="0"/>
    <p:restoredTop sz="94653" autoAdjust="0"/>
  </p:normalViewPr>
  <p:slideViewPr>
    <p:cSldViewPr>
      <p:cViewPr>
        <p:scale>
          <a:sx n="90" d="100"/>
          <a:sy n="90" d="100"/>
        </p:scale>
        <p:origin x="-438" y="-414"/>
      </p:cViewPr>
      <p:guideLst>
        <p:guide orient="horz" pos="4224"/>
        <p:guide pos="1536"/>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650" name="Rectangle 2"/>
          <p:cNvSpPr>
            <a:spLocks noGrp="1" noChangeArrowheads="1"/>
          </p:cNvSpPr>
          <p:nvPr>
            <p:ph type="hdr" sz="quarter"/>
          </p:nvPr>
        </p:nvSpPr>
        <p:spPr bwMode="auto">
          <a:xfrm>
            <a:off x="0" y="0"/>
            <a:ext cx="3114887" cy="472440"/>
          </a:xfrm>
          <a:prstGeom prst="rect">
            <a:avLst/>
          </a:prstGeom>
          <a:noFill/>
          <a:ln w="9525">
            <a:noFill/>
            <a:miter lim="800000"/>
            <a:headEnd/>
            <a:tailEnd/>
          </a:ln>
          <a:effectLst/>
        </p:spPr>
        <p:txBody>
          <a:bodyPr vert="horz" wrap="square" lIns="95061" tIns="47531" rIns="95061" bIns="47531" numCol="1" anchor="t" anchorCtr="0" compatLnSpc="1">
            <a:prstTxWarp prst="textNoShape">
              <a:avLst/>
            </a:prstTxWarp>
          </a:bodyPr>
          <a:lstStyle>
            <a:lvl1pPr>
              <a:defRPr sz="1200"/>
            </a:lvl1pPr>
          </a:lstStyle>
          <a:p>
            <a:pPr>
              <a:defRPr/>
            </a:pPr>
            <a:endParaRPr lang="en-US"/>
          </a:p>
        </p:txBody>
      </p:sp>
      <p:sp>
        <p:nvSpPr>
          <p:cNvPr id="27651" name="Rectangle 3"/>
          <p:cNvSpPr>
            <a:spLocks noGrp="1" noChangeArrowheads="1"/>
          </p:cNvSpPr>
          <p:nvPr>
            <p:ph type="dt" idx="1"/>
          </p:nvPr>
        </p:nvSpPr>
        <p:spPr bwMode="auto">
          <a:xfrm>
            <a:off x="4071650" y="0"/>
            <a:ext cx="3114887" cy="472440"/>
          </a:xfrm>
          <a:prstGeom prst="rect">
            <a:avLst/>
          </a:prstGeom>
          <a:noFill/>
          <a:ln w="9525">
            <a:noFill/>
            <a:miter lim="800000"/>
            <a:headEnd/>
            <a:tailEnd/>
          </a:ln>
          <a:effectLst/>
        </p:spPr>
        <p:txBody>
          <a:bodyPr vert="horz" wrap="square" lIns="95061" tIns="47531" rIns="95061" bIns="47531" numCol="1" anchor="t" anchorCtr="0" compatLnSpc="1">
            <a:prstTxWarp prst="textNoShape">
              <a:avLst/>
            </a:prstTxWarp>
          </a:bodyPr>
          <a:lstStyle>
            <a:lvl1pPr algn="r">
              <a:defRPr sz="1200"/>
            </a:lvl1pPr>
          </a:lstStyle>
          <a:p>
            <a:pPr>
              <a:defRPr/>
            </a:pPr>
            <a:endParaRPr lang="en-US"/>
          </a:p>
        </p:txBody>
      </p:sp>
      <p:sp>
        <p:nvSpPr>
          <p:cNvPr id="41988" name="Rectangle 4"/>
          <p:cNvSpPr>
            <a:spLocks noGrp="1" noRot="1" noChangeAspect="1" noChangeArrowheads="1" noTextEdit="1"/>
          </p:cNvSpPr>
          <p:nvPr>
            <p:ph type="sldImg" idx="2"/>
          </p:nvPr>
        </p:nvSpPr>
        <p:spPr bwMode="auto">
          <a:xfrm>
            <a:off x="1231900" y="708025"/>
            <a:ext cx="4724400" cy="3543300"/>
          </a:xfrm>
          <a:prstGeom prst="rect">
            <a:avLst/>
          </a:prstGeom>
          <a:noFill/>
          <a:ln w="9525">
            <a:solidFill>
              <a:srgbClr val="000000"/>
            </a:solidFill>
            <a:miter lim="800000"/>
            <a:headEnd/>
            <a:tailEnd/>
          </a:ln>
        </p:spPr>
      </p:sp>
      <p:sp>
        <p:nvSpPr>
          <p:cNvPr id="27653" name="Rectangle 5"/>
          <p:cNvSpPr>
            <a:spLocks noGrp="1" noChangeArrowheads="1"/>
          </p:cNvSpPr>
          <p:nvPr>
            <p:ph type="body" sz="quarter" idx="3"/>
          </p:nvPr>
        </p:nvSpPr>
        <p:spPr bwMode="auto">
          <a:xfrm>
            <a:off x="718820" y="4488180"/>
            <a:ext cx="5750560" cy="4251960"/>
          </a:xfrm>
          <a:prstGeom prst="rect">
            <a:avLst/>
          </a:prstGeom>
          <a:noFill/>
          <a:ln w="9525">
            <a:noFill/>
            <a:miter lim="800000"/>
            <a:headEnd/>
            <a:tailEnd/>
          </a:ln>
          <a:effectLst/>
        </p:spPr>
        <p:txBody>
          <a:bodyPr vert="horz" wrap="square" lIns="95061" tIns="47531" rIns="95061" bIns="47531"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7654" name="Rectangle 6"/>
          <p:cNvSpPr>
            <a:spLocks noGrp="1" noChangeArrowheads="1"/>
          </p:cNvSpPr>
          <p:nvPr>
            <p:ph type="ftr" sz="quarter" idx="4"/>
          </p:nvPr>
        </p:nvSpPr>
        <p:spPr bwMode="auto">
          <a:xfrm>
            <a:off x="0" y="8974720"/>
            <a:ext cx="3114887" cy="472440"/>
          </a:xfrm>
          <a:prstGeom prst="rect">
            <a:avLst/>
          </a:prstGeom>
          <a:noFill/>
          <a:ln w="9525">
            <a:noFill/>
            <a:miter lim="800000"/>
            <a:headEnd/>
            <a:tailEnd/>
          </a:ln>
          <a:effectLst/>
        </p:spPr>
        <p:txBody>
          <a:bodyPr vert="horz" wrap="square" lIns="95061" tIns="47531" rIns="95061" bIns="47531" numCol="1" anchor="b" anchorCtr="0" compatLnSpc="1">
            <a:prstTxWarp prst="textNoShape">
              <a:avLst/>
            </a:prstTxWarp>
          </a:bodyPr>
          <a:lstStyle>
            <a:lvl1pPr>
              <a:defRPr sz="1200"/>
            </a:lvl1pPr>
          </a:lstStyle>
          <a:p>
            <a:pPr>
              <a:defRPr/>
            </a:pPr>
            <a:endParaRPr lang="en-US"/>
          </a:p>
        </p:txBody>
      </p:sp>
      <p:sp>
        <p:nvSpPr>
          <p:cNvPr id="27655" name="Rectangle 7"/>
          <p:cNvSpPr>
            <a:spLocks noGrp="1" noChangeArrowheads="1"/>
          </p:cNvSpPr>
          <p:nvPr>
            <p:ph type="sldNum" sz="quarter" idx="5"/>
          </p:nvPr>
        </p:nvSpPr>
        <p:spPr bwMode="auto">
          <a:xfrm>
            <a:off x="4071650" y="8974720"/>
            <a:ext cx="3114887" cy="472440"/>
          </a:xfrm>
          <a:prstGeom prst="rect">
            <a:avLst/>
          </a:prstGeom>
          <a:noFill/>
          <a:ln w="9525">
            <a:noFill/>
            <a:miter lim="800000"/>
            <a:headEnd/>
            <a:tailEnd/>
          </a:ln>
          <a:effectLst/>
        </p:spPr>
        <p:txBody>
          <a:bodyPr vert="horz" wrap="square" lIns="95061" tIns="47531" rIns="95061" bIns="47531" numCol="1" anchor="b" anchorCtr="0" compatLnSpc="1">
            <a:prstTxWarp prst="textNoShape">
              <a:avLst/>
            </a:prstTxWarp>
          </a:bodyPr>
          <a:lstStyle>
            <a:lvl1pPr algn="r">
              <a:defRPr sz="1200"/>
            </a:lvl1pPr>
          </a:lstStyle>
          <a:p>
            <a:pPr>
              <a:defRPr/>
            </a:pPr>
            <a:fld id="{628EB86D-B9BF-4386-96E0-8F465103FE42}"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Slide Image Placeholder 1"/>
          <p:cNvSpPr>
            <a:spLocks noGrp="1" noRot="1" noChangeAspect="1" noTextEdit="1"/>
          </p:cNvSpPr>
          <p:nvPr>
            <p:ph type="sldImg"/>
          </p:nvPr>
        </p:nvSpPr>
        <p:spPr>
          <a:ln/>
        </p:spPr>
      </p:sp>
      <p:sp>
        <p:nvSpPr>
          <p:cNvPr id="43011" name="Notes Placeholder 2"/>
          <p:cNvSpPr>
            <a:spLocks noGrp="1"/>
          </p:cNvSpPr>
          <p:nvPr>
            <p:ph type="body" idx="1"/>
          </p:nvPr>
        </p:nvSpPr>
        <p:spPr>
          <a:noFill/>
          <a:ln/>
        </p:spPr>
        <p:txBody>
          <a:bodyPr/>
          <a:lstStyle/>
          <a:p>
            <a:endParaRPr lang="en-US" smtClean="0"/>
          </a:p>
        </p:txBody>
      </p:sp>
      <p:sp>
        <p:nvSpPr>
          <p:cNvPr id="43012" name="Slide Number Placeholder 3"/>
          <p:cNvSpPr>
            <a:spLocks noGrp="1"/>
          </p:cNvSpPr>
          <p:nvPr>
            <p:ph type="sldNum" sz="quarter" idx="5"/>
          </p:nvPr>
        </p:nvSpPr>
        <p:spPr>
          <a:noFill/>
        </p:spPr>
        <p:txBody>
          <a:bodyPr/>
          <a:lstStyle/>
          <a:p>
            <a:fld id="{39B69B2E-A32F-4C07-A01A-93EFF48BE3FE}" type="slidenum">
              <a:rPr lang="en-US" smtClean="0"/>
              <a:pPr/>
              <a:t>2</a:t>
            </a:fld>
            <a:endParaRPr lang="en-U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12</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13</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14</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15</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16</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17</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18</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19</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20</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21</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94B9228F-C3BF-4D69-BDBD-47DFBEB9F8AA}" type="slidenum">
              <a:rPr lang="en-US" sz="1200"/>
              <a:pPr algn="r"/>
              <a:t>3</a:t>
            </a:fld>
            <a:endParaRPr lang="en-US" sz="1200" dirty="0"/>
          </a:p>
        </p:txBody>
      </p:sp>
      <p:sp>
        <p:nvSpPr>
          <p:cNvPr id="44035" name="Rectangle 2"/>
          <p:cNvSpPr>
            <a:spLocks noGrp="1" noRot="1" noChangeAspect="1" noChangeArrowheads="1" noTextEdit="1"/>
          </p:cNvSpPr>
          <p:nvPr>
            <p:ph type="sldImg"/>
          </p:nvPr>
        </p:nvSpPr>
        <p:spPr>
          <a:ln/>
        </p:spPr>
      </p:sp>
      <p:sp>
        <p:nvSpPr>
          <p:cNvPr id="4403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22</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23</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24</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25</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26</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27</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28</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36B90926-C9FB-45B7-88EB-73D025365AB6}" type="slidenum">
              <a:rPr lang="en-US" sz="1200"/>
              <a:pPr algn="r"/>
              <a:t>4</a:t>
            </a:fld>
            <a:endParaRPr lang="en-US" sz="1200" dirty="0"/>
          </a:p>
        </p:txBody>
      </p:sp>
      <p:sp>
        <p:nvSpPr>
          <p:cNvPr id="45059" name="Rectangle 2"/>
          <p:cNvSpPr>
            <a:spLocks noGrp="1" noRot="1" noChangeAspect="1" noChangeArrowheads="1" noTextEdit="1"/>
          </p:cNvSpPr>
          <p:nvPr>
            <p:ph type="sldImg"/>
          </p:nvPr>
        </p:nvSpPr>
        <p:spPr>
          <a:ln/>
        </p:spPr>
      </p:sp>
      <p:sp>
        <p:nvSpPr>
          <p:cNvPr id="45060"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36B90926-C9FB-45B7-88EB-73D025365AB6}" type="slidenum">
              <a:rPr lang="en-US" sz="1200"/>
              <a:pPr algn="r"/>
              <a:t>5</a:t>
            </a:fld>
            <a:endParaRPr lang="en-US" sz="1200" dirty="0"/>
          </a:p>
        </p:txBody>
      </p:sp>
      <p:sp>
        <p:nvSpPr>
          <p:cNvPr id="45059" name="Rectangle 2"/>
          <p:cNvSpPr>
            <a:spLocks noGrp="1" noRot="1" noChangeAspect="1" noChangeArrowheads="1" noTextEdit="1"/>
          </p:cNvSpPr>
          <p:nvPr>
            <p:ph type="sldImg"/>
          </p:nvPr>
        </p:nvSpPr>
        <p:spPr>
          <a:ln/>
        </p:spPr>
      </p:sp>
      <p:sp>
        <p:nvSpPr>
          <p:cNvPr id="45060"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7</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8</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9</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D9A27332-DB1A-4076-8F29-BAD56A381D83}" type="slidenum">
              <a:rPr lang="en-US" sz="1200"/>
              <a:pPr algn="r"/>
              <a:t>10</a:t>
            </a:fld>
            <a:endParaRPr lang="en-US" sz="1200" dirty="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txBox="1">
            <a:spLocks noGrp="1" noChangeArrowheads="1"/>
          </p:cNvSpPr>
          <p:nvPr/>
        </p:nvSpPr>
        <p:spPr bwMode="auto">
          <a:xfrm>
            <a:off x="4071650" y="8974720"/>
            <a:ext cx="3114887" cy="472440"/>
          </a:xfrm>
          <a:prstGeom prst="rect">
            <a:avLst/>
          </a:prstGeom>
          <a:noFill/>
          <a:ln w="9525">
            <a:noFill/>
            <a:miter lim="800000"/>
            <a:headEnd/>
            <a:tailEnd/>
          </a:ln>
        </p:spPr>
        <p:txBody>
          <a:bodyPr lIns="95061" tIns="47531" rIns="95061" bIns="47531" anchor="b"/>
          <a:lstStyle/>
          <a:p>
            <a:pPr algn="r"/>
            <a:fld id="{5599F377-A976-4C13-A59F-1D05DCB5FD6C}" type="slidenum">
              <a:rPr lang="en-US" sz="1200"/>
              <a:pPr algn="r"/>
              <a:t>11</a:t>
            </a:fld>
            <a:endParaRPr lang="en-US" sz="1200" dirty="0"/>
          </a:p>
        </p:txBody>
      </p:sp>
      <p:sp>
        <p:nvSpPr>
          <p:cNvPr id="46083" name="Rectangle 2"/>
          <p:cNvSpPr>
            <a:spLocks noGrp="1" noRot="1" noChangeAspect="1" noChangeArrowheads="1" noTextEdit="1"/>
          </p:cNvSpPr>
          <p:nvPr>
            <p:ph type="sldImg"/>
          </p:nvPr>
        </p:nvSpPr>
        <p:spPr>
          <a:ln/>
        </p:spPr>
      </p:sp>
      <p:sp>
        <p:nvSpPr>
          <p:cNvPr id="4608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14"/>
          <p:cNvSpPr>
            <a:spLocks noChangeShapeType="1"/>
          </p:cNvSpPr>
          <p:nvPr userDrawn="1"/>
        </p:nvSpPr>
        <p:spPr bwMode="auto">
          <a:xfrm>
            <a:off x="0" y="1143000"/>
            <a:ext cx="9144000" cy="0"/>
          </a:xfrm>
          <a:prstGeom prst="line">
            <a:avLst/>
          </a:prstGeom>
          <a:noFill/>
          <a:ln w="57150">
            <a:solidFill>
              <a:schemeClr val="hlink"/>
            </a:solidFill>
            <a:round/>
            <a:headEnd/>
            <a:tailEnd/>
          </a:ln>
          <a:effectLst/>
        </p:spPr>
        <p:txBody>
          <a:bodyPr/>
          <a:lstStyle/>
          <a:p>
            <a:pPr>
              <a:defRPr/>
            </a:pPr>
            <a:endParaRPr lang="en-US"/>
          </a:p>
        </p:txBody>
      </p:sp>
      <p:sp>
        <p:nvSpPr>
          <p:cNvPr id="43010" name="Rectangle 2"/>
          <p:cNvSpPr>
            <a:spLocks noGrp="1" noChangeArrowheads="1"/>
          </p:cNvSpPr>
          <p:nvPr>
            <p:ph type="subTitle" idx="1"/>
          </p:nvPr>
        </p:nvSpPr>
        <p:spPr>
          <a:xfrm>
            <a:off x="2343150" y="3581400"/>
            <a:ext cx="6343650" cy="1143000"/>
          </a:xfrm>
        </p:spPr>
        <p:txBody>
          <a:bodyPr/>
          <a:lstStyle>
            <a:lvl1pPr marL="0" indent="0">
              <a:buFontTx/>
              <a:buNone/>
              <a:defRPr b="0">
                <a:solidFill>
                  <a:schemeClr val="tx1"/>
                </a:solidFill>
                <a:latin typeface="Arial Black" pitchFamily="34" charset="0"/>
              </a:defRPr>
            </a:lvl1pPr>
          </a:lstStyle>
          <a:p>
            <a:r>
              <a:rPr lang="en-US"/>
              <a:t>Click to edit Master subtitle style</a:t>
            </a:r>
          </a:p>
        </p:txBody>
      </p:sp>
      <p:sp>
        <p:nvSpPr>
          <p:cNvPr id="43015" name="Rectangle 7"/>
          <p:cNvSpPr>
            <a:spLocks noGrp="1" noChangeArrowheads="1"/>
          </p:cNvSpPr>
          <p:nvPr>
            <p:ph type="ctrTitle"/>
          </p:nvPr>
        </p:nvSpPr>
        <p:spPr>
          <a:xfrm>
            <a:off x="2333625" y="1905000"/>
            <a:ext cx="6477000" cy="1241425"/>
          </a:xfrm>
        </p:spPr>
        <p:txBody>
          <a:bodyPr/>
          <a:lstStyle>
            <a:lvl1pPr>
              <a:defRPr sz="2800">
                <a:solidFill>
                  <a:schemeClr val="tx1"/>
                </a:solidFill>
              </a:defRPr>
            </a:lvl1pPr>
          </a:lstStyle>
          <a:p>
            <a:r>
              <a:rPr lang="en-US"/>
              <a:t>Click to edit Master title style</a:t>
            </a:r>
          </a:p>
        </p:txBody>
      </p:sp>
      <p:sp>
        <p:nvSpPr>
          <p:cNvPr id="5" name="Rectangle 10"/>
          <p:cNvSpPr>
            <a:spLocks noGrp="1" noChangeArrowheads="1"/>
          </p:cNvSpPr>
          <p:nvPr>
            <p:ph type="dt" sz="half" idx="10"/>
          </p:nvPr>
        </p:nvSpPr>
        <p:spPr>
          <a:xfrm>
            <a:off x="2333625" y="5467350"/>
            <a:ext cx="6276975" cy="476250"/>
          </a:xfrm>
        </p:spPr>
        <p:txBody>
          <a:bodyPr/>
          <a:lstStyle>
            <a:lvl1pPr>
              <a:defRPr sz="1800" b="1">
                <a:solidFill>
                  <a:schemeClr val="tx1"/>
                </a:solidFill>
              </a:defRPr>
            </a:lvl1pPr>
          </a:lstStyle>
          <a:p>
            <a:pPr>
              <a:defRPr/>
            </a:pPr>
            <a:r>
              <a:rPr lang="en-US"/>
              <a:t>August 5, 2010</a:t>
            </a:r>
          </a:p>
        </p:txBody>
      </p:sp>
      <p:sp>
        <p:nvSpPr>
          <p:cNvPr id="6" name="Rectangle 15"/>
          <p:cNvSpPr>
            <a:spLocks noGrp="1" noChangeArrowheads="1"/>
          </p:cNvSpPr>
          <p:nvPr>
            <p:ph type="ftr" sz="quarter" idx="11"/>
          </p:nvPr>
        </p:nvSpPr>
        <p:spPr>
          <a:xfrm>
            <a:off x="2333625" y="5067300"/>
            <a:ext cx="6276975" cy="419100"/>
          </a:xfrm>
        </p:spPr>
        <p:txBody>
          <a:bodyPr/>
          <a:lstStyle>
            <a:lvl1pPr algn="l">
              <a:defRPr sz="1800" b="1">
                <a:solidFill>
                  <a:schemeClr val="tx1"/>
                </a:solidFill>
              </a:defRPr>
            </a:lvl1pPr>
          </a:lstStyle>
          <a:p>
            <a:pPr>
              <a:defRPr/>
            </a:pPr>
            <a:r>
              <a:rPr lang="en-US"/>
              <a:t>PRS</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318D4A0F-3F69-4E05-934C-B4822A299FD2}"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0"/>
            <a:ext cx="2171700" cy="5791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52400" y="0"/>
            <a:ext cx="6362700" cy="5791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CA86FC12-E538-4BB2-B66D-EC7DA2AA54C3}"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152400" y="0"/>
            <a:ext cx="8686800" cy="685800"/>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066800"/>
            <a:ext cx="8229600" cy="4724400"/>
          </a:xfrm>
        </p:spPr>
        <p:txBody>
          <a:bodyPr/>
          <a:lstStyle/>
          <a:p>
            <a:pPr lvl="0"/>
            <a:endParaRPr lang="en-US" noProof="0"/>
          </a:p>
        </p:txBody>
      </p:sp>
      <p:sp>
        <p:nvSpPr>
          <p:cNvPr id="4" name="Rectangle 6"/>
          <p:cNvSpPr>
            <a:spLocks noGrp="1" noChangeArrowheads="1"/>
          </p:cNvSpPr>
          <p:nvPr>
            <p:ph type="sldNum" sz="quarter" idx="10"/>
          </p:nvPr>
        </p:nvSpPr>
        <p:spPr>
          <a:ln/>
        </p:spPr>
        <p:txBody>
          <a:bodyPr/>
          <a:lstStyle>
            <a:lvl1pPr>
              <a:defRPr/>
            </a:lvl1pPr>
          </a:lstStyle>
          <a:p>
            <a:pPr>
              <a:defRPr/>
            </a:pPr>
            <a:fld id="{F995F4CC-9E6D-4B9F-87AC-06F3B950DC5B}"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1"/>
                </a:solidFill>
              </a:defRPr>
            </a:lvl1pPr>
          </a:lstStyle>
          <a:p>
            <a:r>
              <a:rPr lang="en-US" dirty="0"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F877CF46-73D4-464A-8CFA-77B33E4AD5B1}"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6"/>
          <p:cNvSpPr>
            <a:spLocks noGrp="1" noChangeArrowheads="1"/>
          </p:cNvSpPr>
          <p:nvPr>
            <p:ph type="sldNum" sz="quarter" idx="10"/>
          </p:nvPr>
        </p:nvSpPr>
        <p:spPr>
          <a:ln/>
        </p:spPr>
        <p:txBody>
          <a:bodyPr/>
          <a:lstStyle>
            <a:lvl1pPr>
              <a:defRPr/>
            </a:lvl1pPr>
          </a:lstStyle>
          <a:p>
            <a:pPr>
              <a:defRPr/>
            </a:pPr>
            <a:fld id="{42629338-6651-409A-ABC4-7E86D3DDD332}"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6"/>
          <p:cNvSpPr>
            <a:spLocks noGrp="1" noChangeArrowheads="1"/>
          </p:cNvSpPr>
          <p:nvPr>
            <p:ph type="sldNum" sz="quarter" idx="10"/>
          </p:nvPr>
        </p:nvSpPr>
        <p:spPr>
          <a:ln/>
        </p:spPr>
        <p:txBody>
          <a:bodyPr/>
          <a:lstStyle>
            <a:lvl1pPr>
              <a:defRPr/>
            </a:lvl1pPr>
          </a:lstStyle>
          <a:p>
            <a:pPr>
              <a:defRPr/>
            </a:pPr>
            <a:fld id="{42447D9D-1A40-4BB5-AEF1-843C10C3B2C3}"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7"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6"/>
          <p:cNvSpPr>
            <a:spLocks noGrp="1" noChangeArrowheads="1"/>
          </p:cNvSpPr>
          <p:nvPr>
            <p:ph type="sldNum" sz="quarter" idx="10"/>
          </p:nvPr>
        </p:nvSpPr>
        <p:spPr>
          <a:ln/>
        </p:spPr>
        <p:txBody>
          <a:bodyPr/>
          <a:lstStyle>
            <a:lvl1pPr>
              <a:defRPr/>
            </a:lvl1pPr>
          </a:lstStyle>
          <a:p>
            <a:pPr>
              <a:defRPr/>
            </a:pPr>
            <a:fld id="{49A177A6-8B37-4661-AF8D-B391CD6F33B6}" type="slidenum">
              <a:rPr lang="en-US"/>
              <a:pPr>
                <a:defRPr/>
              </a:pPr>
              <a:t>‹#›</a:t>
            </a:fld>
            <a:endParaRPr lang="en-US"/>
          </a:p>
        </p:txBody>
      </p:sp>
      <p:sp>
        <p:nvSpPr>
          <p:cNvPr id="8"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9"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Rectangle 6"/>
          <p:cNvSpPr>
            <a:spLocks noGrp="1" noChangeArrowheads="1"/>
          </p:cNvSpPr>
          <p:nvPr>
            <p:ph type="sldNum" sz="quarter" idx="10"/>
          </p:nvPr>
        </p:nvSpPr>
        <p:spPr>
          <a:ln/>
        </p:spPr>
        <p:txBody>
          <a:bodyPr/>
          <a:lstStyle>
            <a:lvl1pPr>
              <a:defRPr/>
            </a:lvl1pPr>
          </a:lstStyle>
          <a:p>
            <a:pPr>
              <a:defRPr/>
            </a:pPr>
            <a:fld id="{D8B7AA57-816F-4A13-A661-832FC7139B0E}" type="slidenum">
              <a:rPr lang="en-US"/>
              <a:pPr>
                <a:defRPr/>
              </a:pPr>
              <a:t>‹#›</a:t>
            </a:fld>
            <a:endParaRPr lang="en-US"/>
          </a:p>
        </p:txBody>
      </p:sp>
      <p:sp>
        <p:nvSpPr>
          <p:cNvPr id="4"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5"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6"/>
          <p:cNvSpPr>
            <a:spLocks noGrp="1" noChangeArrowheads="1"/>
          </p:cNvSpPr>
          <p:nvPr>
            <p:ph type="sldNum" sz="quarter" idx="10"/>
          </p:nvPr>
        </p:nvSpPr>
        <p:spPr>
          <a:ln/>
        </p:spPr>
        <p:txBody>
          <a:bodyPr/>
          <a:lstStyle>
            <a:lvl1pPr>
              <a:defRPr/>
            </a:lvl1pPr>
          </a:lstStyle>
          <a:p>
            <a:pPr>
              <a:defRPr/>
            </a:pPr>
            <a:fld id="{9F1097DE-3E3D-411F-8E2A-5C1CAE454DC2}" type="slidenum">
              <a:rPr lang="en-US"/>
              <a:pPr>
                <a:defRPr/>
              </a:pPr>
              <a:t>‹#›</a:t>
            </a:fld>
            <a:endParaRPr lang="en-US"/>
          </a:p>
        </p:txBody>
      </p:sp>
      <p:sp>
        <p:nvSpPr>
          <p:cNvPr id="3"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4"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66059E60-DAF3-4232-A752-13E3AC6CC9FF}"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7"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75C50D74-FA48-4CF1-9F81-74CD4000583D}"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7"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3"/>
          <p:cNvSpPr>
            <a:spLocks noGrp="1" noChangeArrowheads="1"/>
          </p:cNvSpPr>
          <p:nvPr>
            <p:ph type="body" idx="1"/>
          </p:nvPr>
        </p:nvSpPr>
        <p:spPr bwMode="auto">
          <a:xfrm>
            <a:off x="457200" y="1066800"/>
            <a:ext cx="8229600" cy="47244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3558"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EF3B45E1-F3DE-4D20-9F44-FFB3F76408FA}" type="slidenum">
              <a:rPr lang="en-US"/>
              <a:pPr>
                <a:defRPr/>
              </a:pPr>
              <a:t>‹#›</a:t>
            </a:fld>
            <a:endParaRPr lang="en-US"/>
          </a:p>
        </p:txBody>
      </p:sp>
      <p:sp>
        <p:nvSpPr>
          <p:cNvPr id="23559" name="Rectangle 7"/>
          <p:cNvSpPr>
            <a:spLocks noChangeArrowheads="1"/>
          </p:cNvSpPr>
          <p:nvPr userDrawn="1"/>
        </p:nvSpPr>
        <p:spPr bwMode="auto">
          <a:xfrm>
            <a:off x="0" y="6235700"/>
            <a:ext cx="9144000" cy="622300"/>
          </a:xfrm>
          <a:prstGeom prst="rect">
            <a:avLst/>
          </a:prstGeom>
          <a:solidFill>
            <a:srgbClr val="ECECE2"/>
          </a:solidFill>
          <a:ln w="9525">
            <a:noFill/>
            <a:miter lim="800000"/>
            <a:headEnd/>
            <a:tailEnd/>
          </a:ln>
          <a:effectLst/>
        </p:spPr>
        <p:txBody>
          <a:bodyPr wrap="none" anchor="ctr"/>
          <a:lstStyle/>
          <a:p>
            <a:pPr>
              <a:defRPr/>
            </a:pPr>
            <a:endParaRPr lang="en-US"/>
          </a:p>
        </p:txBody>
      </p:sp>
      <p:sp>
        <p:nvSpPr>
          <p:cNvPr id="1029" name="Rectangle 2"/>
          <p:cNvSpPr>
            <a:spLocks noGrp="1" noChangeArrowheads="1"/>
          </p:cNvSpPr>
          <p:nvPr>
            <p:ph type="title"/>
          </p:nvPr>
        </p:nvSpPr>
        <p:spPr bwMode="auto">
          <a:xfrm>
            <a:off x="152400" y="0"/>
            <a:ext cx="86868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23557" name="Rectangle 5"/>
          <p:cNvSpPr>
            <a:spLocks noGrp="1" noChangeArrowheads="1"/>
          </p:cNvSpPr>
          <p:nvPr>
            <p:ph type="ftr" sz="quarter" idx="3"/>
          </p:nvPr>
        </p:nvSpPr>
        <p:spPr bwMode="auto">
          <a:xfrm>
            <a:off x="6248400" y="6457950"/>
            <a:ext cx="2514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r>
              <a:rPr lang="en-US"/>
              <a:t>PRS</a:t>
            </a:r>
          </a:p>
        </p:txBody>
      </p:sp>
      <p:sp>
        <p:nvSpPr>
          <p:cNvPr id="23563" name="Line 11"/>
          <p:cNvSpPr>
            <a:spLocks noChangeShapeType="1"/>
          </p:cNvSpPr>
          <p:nvPr userDrawn="1"/>
        </p:nvSpPr>
        <p:spPr bwMode="auto">
          <a:xfrm>
            <a:off x="1069975" y="6457950"/>
            <a:ext cx="0" cy="219075"/>
          </a:xfrm>
          <a:prstGeom prst="line">
            <a:avLst/>
          </a:prstGeom>
          <a:noFill/>
          <a:ln w="9525">
            <a:solidFill>
              <a:schemeClr val="tx1"/>
            </a:solidFill>
            <a:round/>
            <a:headEnd/>
            <a:tailEnd/>
          </a:ln>
          <a:effectLst/>
        </p:spPr>
        <p:txBody>
          <a:bodyPr/>
          <a:lstStyle/>
          <a:p>
            <a:pPr>
              <a:defRPr/>
            </a:pPr>
            <a:endParaRPr lang="en-US"/>
          </a:p>
        </p:txBody>
      </p:sp>
      <p:sp>
        <p:nvSpPr>
          <p:cNvPr id="23556" name="Rectangle 4"/>
          <p:cNvSpPr>
            <a:spLocks noGrp="1" noChangeArrowheads="1"/>
          </p:cNvSpPr>
          <p:nvPr>
            <p:ph type="dt" sz="half" idx="2"/>
          </p:nvPr>
        </p:nvSpPr>
        <p:spPr bwMode="auto">
          <a:xfrm>
            <a:off x="1143000" y="6457950"/>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r>
              <a:rPr lang="en-US"/>
              <a:t>August 5, 2010</a:t>
            </a:r>
          </a:p>
        </p:txBody>
      </p:sp>
      <p:sp>
        <p:nvSpPr>
          <p:cNvPr id="23564" name="Line 12"/>
          <p:cNvSpPr>
            <a:spLocks noChangeShapeType="1"/>
          </p:cNvSpPr>
          <p:nvPr userDrawn="1"/>
        </p:nvSpPr>
        <p:spPr bwMode="auto">
          <a:xfrm>
            <a:off x="0" y="673100"/>
            <a:ext cx="9144000" cy="0"/>
          </a:xfrm>
          <a:prstGeom prst="line">
            <a:avLst/>
          </a:prstGeom>
          <a:noFill/>
          <a:ln w="57150">
            <a:solidFill>
              <a:schemeClr val="hlink"/>
            </a:solidFill>
            <a:round/>
            <a:headEnd/>
            <a:tailEnd/>
          </a:ln>
          <a:effectLst/>
        </p:spPr>
        <p:txBody>
          <a:bodyPr/>
          <a:lstStyle/>
          <a:p>
            <a:pPr>
              <a:defRPr/>
            </a:pPr>
            <a:endParaRPr lang="en-US"/>
          </a:p>
        </p:txBody>
      </p:sp>
      <p:sp>
        <p:nvSpPr>
          <p:cNvPr id="23565" name="Rectangle 13"/>
          <p:cNvSpPr>
            <a:spLocks noChangeArrowheads="1"/>
          </p:cNvSpPr>
          <p:nvPr/>
        </p:nvSpPr>
        <p:spPr bwMode="auto">
          <a:xfrm>
            <a:off x="3429000" y="6477000"/>
            <a:ext cx="2514600" cy="457200"/>
          </a:xfrm>
          <a:prstGeom prst="rect">
            <a:avLst/>
          </a:prstGeom>
          <a:noFill/>
          <a:ln w="9525">
            <a:noFill/>
            <a:miter lim="800000"/>
            <a:headEnd/>
            <a:tailEnd/>
          </a:ln>
          <a:effectLst/>
        </p:spPr>
        <p:txBody>
          <a:bodyPr/>
          <a:lstStyle/>
          <a:p>
            <a:pPr algn="ctr">
              <a:defRPr/>
            </a:pPr>
            <a:fld id="{DD5A6C78-6512-4553-9379-2EA4EECA99F0}" type="slidenum">
              <a:rPr lang="en-US" sz="1200"/>
              <a:pPr algn="ctr">
                <a:defRPr/>
              </a:pPr>
              <a:t>‹#›</a:t>
            </a:fld>
            <a:endParaRPr lang="en-US" sz="1200"/>
          </a:p>
        </p:txBody>
      </p:sp>
    </p:spTree>
  </p:cSld>
  <p:clrMap bg1="lt1" tx1="dk1" bg2="lt2" tx2="dk2" accent1="accent1" accent2="accent2" accent3="accent3" accent4="accent4" accent5="accent5" accent6="accent6" hlink="hlink" folHlink="folHlink"/>
  <p:sldLayoutIdLst>
    <p:sldLayoutId id="2147484046" r:id="rId1"/>
    <p:sldLayoutId id="2147484035" r:id="rId2"/>
    <p:sldLayoutId id="2147484036" r:id="rId3"/>
    <p:sldLayoutId id="2147484037" r:id="rId4"/>
    <p:sldLayoutId id="2147484038" r:id="rId5"/>
    <p:sldLayoutId id="2147484039" r:id="rId6"/>
    <p:sldLayoutId id="2147484040" r:id="rId7"/>
    <p:sldLayoutId id="2147484041" r:id="rId8"/>
    <p:sldLayoutId id="2147484042" r:id="rId9"/>
    <p:sldLayoutId id="2147484043" r:id="rId10"/>
    <p:sldLayoutId id="2147484044" r:id="rId11"/>
    <p:sldLayoutId id="2147484045" r:id="rId12"/>
  </p:sldLayoutIdLst>
  <p:hf sldNum="0" hdr="0" ftr="0" dt="0"/>
  <p:txStyles>
    <p:title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p:titleStyle>
    <p:bodyStyle>
      <a:lvl1pPr marL="342900" indent="-342900" algn="l" rtl="0" eaLnBrk="0" fontAlgn="base" hangingPunct="0">
        <a:spcBef>
          <a:spcPct val="20000"/>
        </a:spcBef>
        <a:spcAft>
          <a:spcPct val="0"/>
        </a:spcAft>
        <a:buChar char="•"/>
        <a:defRPr sz="20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143000" indent="-228600" algn="l" rtl="0" eaLnBrk="0" fontAlgn="base" hangingPunct="0">
        <a:spcBef>
          <a:spcPct val="20000"/>
        </a:spcBef>
        <a:spcAft>
          <a:spcPct val="0"/>
        </a:spcAft>
        <a:buChar char="•"/>
        <a:defRPr>
          <a:solidFill>
            <a:schemeClr val="tx1"/>
          </a:solidFill>
          <a:latin typeface="+mn-lt"/>
        </a:defRPr>
      </a:lvl3pPr>
      <a:lvl4pPr marL="1600200" indent="-228600" algn="l" rtl="0" eaLnBrk="0" fontAlgn="base" hangingPunct="0">
        <a:spcBef>
          <a:spcPct val="20000"/>
        </a:spcBef>
        <a:spcAft>
          <a:spcPct val="0"/>
        </a:spcAft>
        <a:buChar char="–"/>
        <a:defRPr>
          <a:solidFill>
            <a:schemeClr val="tx1"/>
          </a:solidFill>
          <a:latin typeface="+mn-lt"/>
        </a:defRPr>
      </a:lvl4pPr>
      <a:lvl5pPr marL="2057400" indent="-228600" algn="l" rtl="0" eaLnBrk="0" fontAlgn="base" hangingPunct="0">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8"/>
          <p:cNvSpPr>
            <a:spLocks noGrp="1" noChangeArrowheads="1"/>
          </p:cNvSpPr>
          <p:nvPr>
            <p:ph type="ctrTitle"/>
          </p:nvPr>
        </p:nvSpPr>
        <p:spPr>
          <a:xfrm>
            <a:off x="2333625" y="1905000"/>
            <a:ext cx="6019800" cy="1238250"/>
          </a:xfrm>
        </p:spPr>
        <p:txBody>
          <a:bodyPr/>
          <a:lstStyle/>
          <a:p>
            <a:pPr eaLnBrk="1" hangingPunct="1"/>
            <a:r>
              <a:rPr lang="en-US" smtClean="0"/>
              <a:t>Protocol Revision Subcommittee</a:t>
            </a:r>
          </a:p>
        </p:txBody>
      </p:sp>
      <p:sp>
        <p:nvSpPr>
          <p:cNvPr id="3075" name="Rectangle 20"/>
          <p:cNvSpPr>
            <a:spLocks noGrp="1" noChangeArrowheads="1"/>
          </p:cNvSpPr>
          <p:nvPr>
            <p:ph type="subTitle" idx="1"/>
          </p:nvPr>
        </p:nvSpPr>
        <p:spPr/>
        <p:txBody>
          <a:bodyPr/>
          <a:lstStyle/>
          <a:p>
            <a:pPr eaLnBrk="1" hangingPunct="1"/>
            <a:r>
              <a:rPr lang="en-US" dirty="0" smtClean="0"/>
              <a:t>Sandy Morris</a:t>
            </a:r>
          </a:p>
          <a:p>
            <a:pPr eaLnBrk="1" hangingPunct="1"/>
            <a:endParaRPr lang="en-US" dirty="0" smtClean="0"/>
          </a:p>
          <a:p>
            <a:pPr eaLnBrk="1" hangingPunct="1"/>
            <a:r>
              <a:rPr lang="en-US" dirty="0" smtClean="0"/>
              <a:t>April 7, 2011</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NPRR310, Expand Output Schedule Acceptable Range to Include HSL and LSL </a:t>
            </a:r>
            <a:endParaRPr lang="en-US" sz="2000" b="1" kern="0" dirty="0">
              <a:latin typeface="+mj-lt"/>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r>
                        <a:rPr lang="en-US" i="1" dirty="0" smtClean="0"/>
                        <a:t>$10k - $15k</a:t>
                      </a:r>
                      <a:endParaRPr lang="en-US" i="1"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i="1" dirty="0" smtClean="0"/>
                        <a:t>MMS and</a:t>
                      </a:r>
                      <a:r>
                        <a:rPr lang="en-US" sz="1800" i="1" baseline="0" dirty="0" smtClean="0"/>
                        <a:t> S&amp;B</a:t>
                      </a:r>
                      <a:endParaRPr lang="en-US" sz="1800" i="1" dirty="0" smtClean="0"/>
                    </a:p>
                    <a:p>
                      <a:endParaRPr lang="en-US"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endParaRPr lang="en-US" sz="16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endParaRPr lang="en-US" dirty="0"/>
                    </a:p>
                  </a:txBody>
                  <a:tcPr/>
                </a:tc>
              </a:tr>
            </a:tbl>
          </a:graphicData>
        </a:graphic>
      </p:graphicFrame>
      <p:sp>
        <p:nvSpPr>
          <p:cNvPr id="44" name="AutoShape 24"/>
          <p:cNvSpPr>
            <a:spLocks noChangeArrowheads="1"/>
          </p:cNvSpPr>
          <p:nvPr/>
        </p:nvSpPr>
        <p:spPr bwMode="auto">
          <a:xfrm>
            <a:off x="3733800" y="2209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2743200" y="4495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2743200" y="5943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3657600" y="3733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304800"/>
            <a:ext cx="8534400" cy="685800"/>
          </a:xfrm>
        </p:spPr>
        <p:txBody>
          <a:bodyPr/>
          <a:lstStyle/>
          <a:p>
            <a:pPr indent="-342900">
              <a:defRPr/>
            </a:pPr>
            <a:r>
              <a:rPr lang="en-US" b="1" i="1" dirty="0" smtClean="0">
                <a:solidFill>
                  <a:schemeClr val="tx1"/>
                </a:solidFill>
                <a:latin typeface="+mj-lt"/>
                <a:ea typeface="+mj-ea"/>
                <a:cs typeface="+mj-cs"/>
              </a:rPr>
              <a:t>NPRR316, Negative Self-Arranged Ancillary Services Quantity (formerly “Negative Self-Arranged Ancillary Services”) </a:t>
            </a:r>
            <a:r>
              <a:rPr lang="en-US" b="1" i="1" dirty="0" smtClean="0">
                <a:solidFill>
                  <a:schemeClr val="tx1"/>
                </a:solidFill>
                <a:latin typeface="+mj-lt"/>
                <a:ea typeface="+mj-ea"/>
                <a:cs typeface="+mj-cs"/>
              </a:rPr>
              <a:t> - </a:t>
            </a:r>
            <a:r>
              <a:rPr lang="en-US" b="1" i="1" cap="small" dirty="0" smtClean="0">
                <a:solidFill>
                  <a:srgbClr val="C00000"/>
                </a:solidFill>
              </a:rPr>
              <a:t>Urgent</a:t>
            </a:r>
            <a:endParaRPr lang="en-US" dirty="0" smtClean="0">
              <a:solidFill>
                <a:schemeClr val="accent1">
                  <a:lumMod val="50000"/>
                </a:schemeClr>
              </a:solidFill>
            </a:endParaRPr>
          </a:p>
        </p:txBody>
      </p:sp>
      <p:graphicFrame>
        <p:nvGraphicFramePr>
          <p:cNvPr id="135196" name="Group 28"/>
          <p:cNvGraphicFramePr>
            <a:graphicFrameLocks noGrp="1"/>
          </p:cNvGraphicFramePr>
          <p:nvPr>
            <p:ph idx="4294967295"/>
          </p:nvPr>
        </p:nvGraphicFramePr>
        <p:xfrm>
          <a:off x="381000" y="1371600"/>
          <a:ext cx="8153400" cy="5105400"/>
        </p:xfrm>
        <a:graphic>
          <a:graphicData uri="http://schemas.openxmlformats.org/drawingml/2006/table">
            <a:tbl>
              <a:tblPr/>
              <a:tblGrid>
                <a:gridCol w="2230438"/>
                <a:gridCol w="1492250"/>
                <a:gridCol w="4430712"/>
              </a:tblGrid>
              <a:tr h="1137855">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(Morgan Stanley)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allows Qualified Scheduling Entities (QSEs) to enter a negative value for a Self-Arranged Ancillary Service Quantity.</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80407">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Yes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MMS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86425">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a:t>
                      </a:r>
                      <a:r>
                        <a:rPr lang="en-US" sz="1600" kern="1200" dirty="0" smtClean="0">
                          <a:solidFill>
                            <a:schemeClr val="tx1"/>
                          </a:solidFill>
                          <a:latin typeface="+mn-lt"/>
                          <a:ea typeface="+mn-ea"/>
                          <a:cs typeface="+mn-cs"/>
                        </a:rPr>
                        <a:t>3/24/11, PRS voted to recommend approval of NPRR316 as amended by the 2/17/11 ERCOT comments and as revised by PRS and to forward NPRR316 to TAC.  There were seven abstentions from the Independent Generator (2), Investor Owned Utility (IOU) (2), Independent Power Marketer (IPM), Municipal, and Independent Retail Electric Provider (IREP) Market Segments.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80071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Pending.</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NPRR316, Negative Self-Arranged Ancillary Services Quantity (formerly “Negative Self-Arranged Ancillary Services”)  - </a:t>
            </a:r>
            <a:r>
              <a:rPr lang="en-US" sz="2000" b="1" i="1" cap="small" dirty="0" smtClean="0">
                <a:solidFill>
                  <a:srgbClr val="C00000"/>
                </a:solidFill>
                <a:latin typeface="+mj-lt"/>
              </a:rPr>
              <a:t>Urgent</a:t>
            </a:r>
            <a:endParaRPr lang="en-US" sz="2000" b="1" kern="0" dirty="0">
              <a:latin typeface="+mj-lt"/>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r>
                        <a:rPr lang="en-US" i="1" dirty="0" smtClean="0"/>
                        <a:t>$15k</a:t>
                      </a:r>
                      <a:r>
                        <a:rPr lang="en-US" i="1" baseline="0" dirty="0" smtClean="0"/>
                        <a:t> - $20k</a:t>
                      </a:r>
                      <a:endParaRPr lang="en-US" i="1"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i="1" dirty="0" smtClean="0"/>
                        <a:t>MMS</a:t>
                      </a:r>
                    </a:p>
                    <a:p>
                      <a:endParaRPr lang="en-US"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endParaRPr lang="en-US" sz="16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r>
                        <a:rPr lang="en-US" i="1" dirty="0" smtClean="0"/>
                        <a:t>See 4/4/11 Credit WG comments</a:t>
                      </a:r>
                      <a:endParaRPr lang="en-US" i="1" dirty="0"/>
                    </a:p>
                  </a:txBody>
                  <a:tcPr/>
                </a:tc>
              </a:tr>
            </a:tbl>
          </a:graphicData>
        </a:graphic>
      </p:graphicFrame>
      <p:sp>
        <p:nvSpPr>
          <p:cNvPr id="44" name="AutoShape 24"/>
          <p:cNvSpPr>
            <a:spLocks noChangeArrowheads="1"/>
          </p:cNvSpPr>
          <p:nvPr/>
        </p:nvSpPr>
        <p:spPr bwMode="auto">
          <a:xfrm>
            <a:off x="3733800" y="2209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2743200" y="4495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3733800" y="5943600"/>
            <a:ext cx="381000" cy="381000"/>
          </a:xfrm>
          <a:prstGeom prst="star5">
            <a:avLst/>
          </a:prstGeom>
          <a:solidFill>
            <a:srgbClr val="FFC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3657600" y="3733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indent="-342900">
              <a:defRPr/>
            </a:pPr>
            <a:r>
              <a:rPr lang="en-US" b="1" i="1" dirty="0" smtClean="0">
                <a:solidFill>
                  <a:schemeClr val="tx1"/>
                </a:solidFill>
                <a:latin typeface="+mj-lt"/>
                <a:ea typeface="+mj-ea"/>
                <a:cs typeface="+mj-cs"/>
              </a:rPr>
              <a:t>NPRR320, Minimum PTP Option Bid and Settlement (formerly “Minimum PTP Option Bids and CRR Auction Fees</a:t>
            </a:r>
            <a:r>
              <a:rPr lang="en-US" b="1" i="1" dirty="0" smtClean="0">
                <a:solidFill>
                  <a:schemeClr val="tx1"/>
                </a:solidFill>
                <a:latin typeface="+mj-lt"/>
                <a:ea typeface="+mj-ea"/>
                <a:cs typeface="+mj-cs"/>
              </a:rPr>
              <a:t>”) - </a:t>
            </a:r>
            <a:r>
              <a:rPr lang="en-US" b="1" i="1" cap="small" dirty="0" smtClean="0">
                <a:solidFill>
                  <a:srgbClr val="C00000"/>
                </a:solidFill>
              </a:rPr>
              <a:t>Urgent</a:t>
            </a:r>
            <a:endParaRPr lang="en-US" dirty="0" smtClean="0">
              <a:solidFill>
                <a:schemeClr val="accent1">
                  <a:lumMod val="50000"/>
                </a:schemeClr>
              </a:solidFill>
            </a:endParaRPr>
          </a:p>
        </p:txBody>
      </p:sp>
      <p:graphicFrame>
        <p:nvGraphicFramePr>
          <p:cNvPr id="135196" name="Group 28"/>
          <p:cNvGraphicFramePr>
            <a:graphicFrameLocks noGrp="1"/>
          </p:cNvGraphicFramePr>
          <p:nvPr>
            <p:ph idx="4294967295"/>
          </p:nvPr>
        </p:nvGraphicFramePr>
        <p:xfrm>
          <a:off x="381000" y="1219200"/>
          <a:ext cx="8153400" cy="5607803"/>
        </p:xfrm>
        <a:graphic>
          <a:graphicData uri="http://schemas.openxmlformats.org/drawingml/2006/table">
            <a:tbl>
              <a:tblPr/>
              <a:tblGrid>
                <a:gridCol w="2230438"/>
                <a:gridCol w="1492250"/>
                <a:gridCol w="4430712"/>
              </a:tblGrid>
              <a:tr h="22098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(Consumers)</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400" kern="1200" dirty="0" smtClean="0">
                          <a:solidFill>
                            <a:schemeClr val="tx1"/>
                          </a:solidFill>
                          <a:latin typeface="+mn-lt"/>
                          <a:ea typeface="+mn-ea"/>
                          <a:cs typeface="+mn-cs"/>
                        </a:rPr>
                        <a:t>This NPRR sets a minimum price on Point to Point (PTP) Option bids (Minimum PTP Option Bid Price) of $0.010 and places a fee on each PTP Option bid awarded where the clearing price for the PTP Option bid awarded is less than the Minimum PTPT Option Bid Price.  Upon implementation of system changes, the revenue from the fees will be put in the CRR Balancing Account.  Until system changes are implemented, the PTP Option Bidding Fee will be invoiced separately from CRR Invoices using a Miscellaneous Invoice, and the revenue from the fees will be distributed by the Monthly Load Ratio Share and through the use of a Miscellaneous Invoice. </a:t>
                      </a:r>
                      <a:endParaRPr kumimoji="0" lang="en-US" sz="14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2684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Yes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CRR, CSI, EIS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01958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400" kern="1200" dirty="0" smtClean="0">
                          <a:solidFill>
                            <a:schemeClr val="tx1"/>
                          </a:solidFill>
                          <a:latin typeface="+mn-lt"/>
                          <a:ea typeface="+mn-ea"/>
                          <a:cs typeface="+mn-cs"/>
                        </a:rPr>
                        <a:t>On 2/17/11, PRS voted to recommend approval of NPRR320 as amended by the 2/15/11 </a:t>
                      </a:r>
                      <a:r>
                        <a:rPr lang="en-US" sz="1400" kern="1200" dirty="0" err="1" smtClean="0">
                          <a:solidFill>
                            <a:schemeClr val="tx1"/>
                          </a:solidFill>
                          <a:latin typeface="+mn-lt"/>
                          <a:ea typeface="+mn-ea"/>
                          <a:cs typeface="+mn-cs"/>
                        </a:rPr>
                        <a:t>Luminant</a:t>
                      </a:r>
                      <a:r>
                        <a:rPr lang="en-US" sz="1400" kern="1200" dirty="0" smtClean="0">
                          <a:solidFill>
                            <a:schemeClr val="tx1"/>
                          </a:solidFill>
                          <a:latin typeface="+mn-lt"/>
                          <a:ea typeface="+mn-ea"/>
                          <a:cs typeface="+mn-cs"/>
                        </a:rPr>
                        <a:t> comments and as revised by PRS; to recommend that the bid fee be set at zero; and to forward NPRR320 to TAC via roll call vote.  On 3/24/11, PRS voted to recommend approval of NPRR320 as amended by the 3/23/11 ERCOT comments.  There was one opposing vote from the IPM Market Segment and two abstentions from the IPM and Independent Generator Market Segments.  PRS then voted to recommend a priority of High and rank of 12.8 to NPRR320.  There were three opposing votes from the IPM (2) and Independent Generator Market Segments and three abstentions from the IPM, Independent Generator and IREP Market Segments</a:t>
                      </a:r>
                      <a:endParaRPr kumimoji="0" lang="en-US" sz="14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0908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Upon System Implementation – Priority High/Rank 12.8</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NPRR320, Minimum PTP Option Bid and Settlement (formerly “Minimum PTP Option Bids and CRR Auction Fees”)</a:t>
            </a:r>
            <a:endParaRPr lang="en-US" sz="2000" b="1" kern="0" dirty="0" smtClean="0">
              <a:latin typeface="+mj-lt"/>
            </a:endParaRPr>
          </a:p>
          <a:p>
            <a:pPr eaLnBrk="0" hangingPunct="0">
              <a:defRPr/>
            </a:pPr>
            <a:r>
              <a:rPr lang="en-US" sz="2000" b="1" i="1" dirty="0" smtClean="0">
                <a:latin typeface="+mj-lt"/>
              </a:rPr>
              <a:t>- </a:t>
            </a:r>
            <a:r>
              <a:rPr lang="en-US" sz="2000" b="1" i="1" cap="small" dirty="0" smtClean="0">
                <a:solidFill>
                  <a:srgbClr val="C00000"/>
                </a:solidFill>
                <a:latin typeface="+mj-lt"/>
              </a:rPr>
              <a:t>Urgent</a:t>
            </a:r>
            <a:endParaRPr lang="en-US" sz="2000" b="1" kern="0" dirty="0">
              <a:latin typeface="+mj-lt"/>
            </a:endParaRPr>
          </a:p>
        </p:txBody>
      </p:sp>
      <p:graphicFrame>
        <p:nvGraphicFramePr>
          <p:cNvPr id="43" name="Table 42"/>
          <p:cNvGraphicFramePr>
            <a:graphicFrameLocks noGrp="1"/>
          </p:cNvGraphicFramePr>
          <p:nvPr/>
        </p:nvGraphicFramePr>
        <p:xfrm>
          <a:off x="381000" y="1295397"/>
          <a:ext cx="8458200" cy="5226586"/>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625777">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r>
                        <a:rPr lang="en-US" sz="1600" i="1" dirty="0" smtClean="0"/>
                        <a:t>$95k</a:t>
                      </a:r>
                      <a:r>
                        <a:rPr lang="en-US" sz="1600" i="1" baseline="0" dirty="0" smtClean="0"/>
                        <a:t> - $110k (interim solution $10k - $11k)</a:t>
                      </a:r>
                      <a:endParaRPr lang="en-US" sz="1600" i="1" dirty="0"/>
                    </a:p>
                  </a:txBody>
                  <a:tcPr/>
                </a:tc>
              </a:tr>
              <a:tr h="533400">
                <a:tc>
                  <a:txBody>
                    <a:bodyPr/>
                    <a:lstStyle/>
                    <a:p>
                      <a:pPr algn="l"/>
                      <a:r>
                        <a:rPr lang="en-US" dirty="0" smtClean="0"/>
                        <a:t>Staffing</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600" i="1" dirty="0" smtClean="0"/>
                        <a:t>Congestion</a:t>
                      </a:r>
                      <a:r>
                        <a:rPr lang="en-US" sz="1600" i="1" baseline="0" dirty="0" smtClean="0"/>
                        <a:t> Revenue Right (CRR), Commercial Systems Integration (CSI), S&amp;B, and EIS</a:t>
                      </a:r>
                      <a:endParaRPr lang="en-US" sz="1600" i="1" dirty="0" smtClean="0"/>
                    </a:p>
                    <a:p>
                      <a:endParaRPr lang="en-US"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r>
                        <a:rPr lang="en-US" sz="1600" i="1" dirty="0" smtClean="0"/>
                        <a:t>CRR business process and settlement invoicing process</a:t>
                      </a:r>
                      <a:endParaRPr lang="en-US" sz="16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r>
                        <a:rPr lang="en-US" i="1" dirty="0" smtClean="0"/>
                        <a:t>See 3/1/11 Credit WG comments</a:t>
                      </a:r>
                      <a:endParaRPr lang="en-US" i="1" dirty="0"/>
                    </a:p>
                  </a:txBody>
                  <a:tcPr/>
                </a:tc>
              </a:tr>
            </a:tbl>
          </a:graphicData>
        </a:graphic>
      </p:graphicFrame>
      <p:sp>
        <p:nvSpPr>
          <p:cNvPr id="44" name="AutoShape 24"/>
          <p:cNvSpPr>
            <a:spLocks noChangeArrowheads="1"/>
          </p:cNvSpPr>
          <p:nvPr/>
        </p:nvSpPr>
        <p:spPr bwMode="auto">
          <a:xfrm>
            <a:off x="3733800" y="21336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743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3733800" y="5943600"/>
            <a:ext cx="381000" cy="381000"/>
          </a:xfrm>
          <a:prstGeom prst="star5">
            <a:avLst/>
          </a:prstGeom>
          <a:solidFill>
            <a:srgbClr val="FFC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3733800" y="34290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6" name="AutoShape 24"/>
          <p:cNvSpPr>
            <a:spLocks noChangeArrowheads="1"/>
          </p:cNvSpPr>
          <p:nvPr/>
        </p:nvSpPr>
        <p:spPr bwMode="auto">
          <a:xfrm>
            <a:off x="3733800" y="44196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7"/>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8"/>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9"/>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16"/>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indent="-342900">
              <a:defRPr/>
            </a:pPr>
            <a:r>
              <a:rPr lang="en-US" b="1" i="1" dirty="0" smtClean="0">
                <a:solidFill>
                  <a:schemeClr val="tx1"/>
                </a:solidFill>
                <a:latin typeface="+mj-lt"/>
                <a:ea typeface="+mj-ea"/>
                <a:cs typeface="+mj-cs"/>
              </a:rPr>
              <a:t>NPRR329, Security Classification Changes for Extracts/Reports- </a:t>
            </a:r>
            <a:r>
              <a:rPr lang="en-US" b="1" i="1" cap="small" dirty="0" smtClean="0">
                <a:solidFill>
                  <a:srgbClr val="C00000"/>
                </a:solidFill>
              </a:rPr>
              <a:t>Urgent</a:t>
            </a:r>
            <a:endParaRPr lang="en-US" dirty="0" smtClean="0">
              <a:solidFill>
                <a:schemeClr val="accent1">
                  <a:lumMod val="50000"/>
                </a:schemeClr>
              </a:solidFill>
            </a:endParaRPr>
          </a:p>
        </p:txBody>
      </p:sp>
      <p:graphicFrame>
        <p:nvGraphicFramePr>
          <p:cNvPr id="135196" name="Group 28"/>
          <p:cNvGraphicFramePr>
            <a:graphicFrameLocks noGrp="1"/>
          </p:cNvGraphicFramePr>
          <p:nvPr>
            <p:ph idx="4294967295"/>
          </p:nvPr>
        </p:nvGraphicFramePr>
        <p:xfrm>
          <a:off x="381000" y="1371600"/>
          <a:ext cx="8153400" cy="5155548"/>
        </p:xfrm>
        <a:graphic>
          <a:graphicData uri="http://schemas.openxmlformats.org/drawingml/2006/table">
            <a:tbl>
              <a:tblPr/>
              <a:tblGrid>
                <a:gridCol w="2230438"/>
                <a:gridCol w="1492250"/>
                <a:gridCol w="4430712"/>
              </a:tblGrid>
              <a:tr h="762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(MIS User Group)</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changes the security classification to public for extracts/reports that are currently classified in the Nodal Protocols as secure; and suppresses the posting of State Estimator Load Reports that reveal individual load data until a redaction methodology can be developed.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Yes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MIS and ERCOT.com</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138154">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3/24/11, PRS voted to recommend approval of NPRR329 as amended by the 3/23/11 ERCOT comments and as revised by PRS with a recommended priority of Critical and rank of 9.2 and an effective date of “upon system implementation” for NPRR329 with the exception of paragraphs (4)(b) and (4)(d) of Section 6.5.7.1.13 to be effective upon development of a redaction methodology for ERCOT to identify and redact information provided in these sections; and to forward NPRR329 to TAC.  There were three abstentions from the Independent Generator Market Segment (2) and IOU Market Segment.</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486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Upon System Implementation – Priority High/Rank 9.2</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NPRR329, Security Classification Changes for Extracts/Reports- </a:t>
            </a:r>
            <a:r>
              <a:rPr lang="en-US" sz="2000" b="1" i="1" cap="small" dirty="0" smtClean="0">
                <a:solidFill>
                  <a:srgbClr val="C00000"/>
                </a:solidFill>
                <a:latin typeface="+mj-lt"/>
              </a:rPr>
              <a:t>Urgent</a:t>
            </a:r>
            <a:endParaRPr lang="en-US" sz="2000" b="1" kern="0" dirty="0">
              <a:latin typeface="+mj-lt"/>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r>
                        <a:rPr lang="en-US" i="1" dirty="0" smtClean="0"/>
                        <a:t>$5k</a:t>
                      </a:r>
                      <a:r>
                        <a:rPr lang="en-US" i="1" baseline="0" dirty="0" smtClean="0"/>
                        <a:t> - $10k</a:t>
                      </a:r>
                      <a:endParaRPr lang="en-US" i="1"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i="1" dirty="0" smtClean="0"/>
                        <a:t>MIS portal</a:t>
                      </a:r>
                      <a:r>
                        <a:rPr lang="en-US" sz="1800" i="1" baseline="0" dirty="0" smtClean="0"/>
                        <a:t> and ERCOT.com</a:t>
                      </a:r>
                      <a:endParaRPr lang="en-US" sz="1800" i="1" dirty="0" smtClean="0"/>
                    </a:p>
                    <a:p>
                      <a:endParaRPr lang="en-US"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endParaRPr lang="en-US" sz="16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endParaRPr lang="en-US" i="1" dirty="0"/>
                    </a:p>
                  </a:txBody>
                  <a:tcPr/>
                </a:tc>
              </a:tr>
            </a:tbl>
          </a:graphicData>
        </a:graphic>
      </p:graphicFrame>
      <p:sp>
        <p:nvSpPr>
          <p:cNvPr id="44" name="AutoShape 24"/>
          <p:cNvSpPr>
            <a:spLocks noChangeArrowheads="1"/>
          </p:cNvSpPr>
          <p:nvPr/>
        </p:nvSpPr>
        <p:spPr bwMode="auto">
          <a:xfrm>
            <a:off x="3733800" y="2209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2743200" y="4495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2743200" y="59436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3657600" y="3733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indent="-342900">
              <a:defRPr/>
            </a:pPr>
            <a:r>
              <a:rPr lang="en-US" b="1" i="1" dirty="0" smtClean="0">
                <a:solidFill>
                  <a:schemeClr val="tx1"/>
                </a:solidFill>
                <a:latin typeface="+mj-lt"/>
                <a:ea typeface="+mj-ea"/>
                <a:cs typeface="+mj-cs"/>
              </a:rPr>
              <a:t>NPRR331, Addition of the Balance of the Year PCRR Allocation – </a:t>
            </a:r>
            <a:r>
              <a:rPr lang="en-US" b="1" i="1" cap="small" dirty="0" smtClean="0">
                <a:solidFill>
                  <a:srgbClr val="C00000"/>
                </a:solidFill>
                <a:latin typeface="+mj-lt"/>
                <a:ea typeface="+mj-ea"/>
                <a:cs typeface="+mj-cs"/>
              </a:rPr>
              <a:t>Urgent</a:t>
            </a:r>
            <a:endParaRPr lang="en-US" dirty="0" smtClean="0">
              <a:solidFill>
                <a:srgbClr val="C00000"/>
              </a:solidFill>
            </a:endParaRPr>
          </a:p>
        </p:txBody>
      </p:sp>
      <p:graphicFrame>
        <p:nvGraphicFramePr>
          <p:cNvPr id="135196" name="Group 28"/>
          <p:cNvGraphicFramePr>
            <a:graphicFrameLocks noGrp="1"/>
          </p:cNvGraphicFramePr>
          <p:nvPr>
            <p:ph idx="4294967295"/>
          </p:nvPr>
        </p:nvGraphicFramePr>
        <p:xfrm>
          <a:off x="381000" y="1371600"/>
          <a:ext cx="8153400" cy="5105400"/>
        </p:xfrm>
        <a:graphic>
          <a:graphicData uri="http://schemas.openxmlformats.org/drawingml/2006/table">
            <a:tbl>
              <a:tblPr/>
              <a:tblGrid>
                <a:gridCol w="2230438"/>
                <a:gridCol w="1492250"/>
                <a:gridCol w="4430712"/>
              </a:tblGrid>
              <a:tr h="1662435">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adds language to paragraphs (c) and (d) of Section 7.4.2, PCRR Allocation Terms and Conditions, to substantiate the allocation of Pre-Assigned Congestion Revenue Rights (PCRRs) for the balance of calendar year 2011.</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76687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77362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3/24/11, PRS unanimously voted to grant NPRR331 Urgent status.  PRS then unanimously voted to recommend approval of NPRR331 as revised by PRS and to forward NPRR331 to TAC.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902465">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May 1, 2011</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NPRR331, Addition of the Balance of the Year PCRR Allocation – </a:t>
            </a:r>
            <a:r>
              <a:rPr lang="en-US" sz="2000" b="1" i="1" cap="small" dirty="0" smtClean="0">
                <a:solidFill>
                  <a:srgbClr val="C00000"/>
                </a:solidFill>
                <a:latin typeface="+mj-lt"/>
              </a:rPr>
              <a:t>Urgent</a:t>
            </a:r>
            <a:endParaRPr lang="en-US" sz="2000" b="1" kern="0" dirty="0">
              <a:latin typeface="+mj-lt"/>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endParaRPr lang="en-US" i="1"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r>
                        <a:rPr lang="en-US" sz="1600" i="1" baseline="0" dirty="0" smtClean="0"/>
                        <a:t> Modification to ERCOT business processes</a:t>
                      </a:r>
                      <a:endParaRPr lang="en-US" sz="16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endParaRPr lang="en-US" i="1" dirty="0"/>
                    </a:p>
                  </a:txBody>
                  <a:tcPr/>
                </a:tc>
              </a:tr>
            </a:tbl>
          </a:graphicData>
        </a:graphic>
      </p:graphicFrame>
      <p:sp>
        <p:nvSpPr>
          <p:cNvPr id="44" name="AutoShape 24"/>
          <p:cNvSpPr>
            <a:spLocks noChangeArrowheads="1"/>
          </p:cNvSpPr>
          <p:nvPr/>
        </p:nvSpPr>
        <p:spPr bwMode="auto">
          <a:xfrm>
            <a:off x="2743200" y="22098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2743200" y="3733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2743200" y="59436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3657600" y="4495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indent="-342900">
              <a:defRPr/>
            </a:pPr>
            <a:r>
              <a:rPr lang="en-US" b="1" i="1" dirty="0" smtClean="0">
                <a:solidFill>
                  <a:schemeClr val="tx1"/>
                </a:solidFill>
                <a:latin typeface="+mj-lt"/>
                <a:ea typeface="+mj-ea"/>
                <a:cs typeface="+mj-cs"/>
              </a:rPr>
              <a:t>NPRR335, TSP Request for Interval Data – </a:t>
            </a:r>
            <a:r>
              <a:rPr lang="en-US" b="1" i="1" cap="small" dirty="0" smtClean="0">
                <a:solidFill>
                  <a:srgbClr val="C00000"/>
                </a:solidFill>
                <a:latin typeface="+mj-lt"/>
                <a:ea typeface="+mj-ea"/>
                <a:cs typeface="+mj-cs"/>
              </a:rPr>
              <a:t>Urgent</a:t>
            </a:r>
            <a:endParaRPr lang="en-US" dirty="0" smtClean="0">
              <a:solidFill>
                <a:srgbClr val="C00000"/>
              </a:solidFill>
            </a:endParaRPr>
          </a:p>
        </p:txBody>
      </p:sp>
      <p:graphicFrame>
        <p:nvGraphicFramePr>
          <p:cNvPr id="135196" name="Group 28"/>
          <p:cNvGraphicFramePr>
            <a:graphicFrameLocks noGrp="1"/>
          </p:cNvGraphicFramePr>
          <p:nvPr>
            <p:ph idx="4294967295"/>
          </p:nvPr>
        </p:nvGraphicFramePr>
        <p:xfrm>
          <a:off x="381000" y="1371600"/>
          <a:ext cx="8153400" cy="4953000"/>
        </p:xfrm>
        <a:graphic>
          <a:graphicData uri="http://schemas.openxmlformats.org/drawingml/2006/table">
            <a:tbl>
              <a:tblPr/>
              <a:tblGrid>
                <a:gridCol w="2230438"/>
                <a:gridCol w="1492250"/>
                <a:gridCol w="4430712"/>
              </a:tblGrid>
              <a:tr h="127186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(AEP)</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aligns the Nodal Protocols with the zonal Protocols, providing TSPs the ability to request and receive interval data from ERCOT.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76054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No</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02556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3/24/11, PRS </a:t>
                      </a:r>
                      <a:r>
                        <a:rPr lang="en-US" sz="1600" kern="1200" dirty="0" smtClean="0">
                          <a:solidFill>
                            <a:schemeClr val="tx1"/>
                          </a:solidFill>
                          <a:latin typeface="+mn-lt"/>
                          <a:ea typeface="+mn-ea"/>
                          <a:cs typeface="+mn-cs"/>
                        </a:rPr>
                        <a:t>voted to recommend approval of NPRR335 as amended by the 3/23/11 AEP comments and as revised by PRS and to forward NPRR335 to TAC.  There were three abstentions from the Independent Generator, IPM and Consumer Market Segments.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89501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May 1, 2011</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Rot="1" noChangeArrowheads="1"/>
          </p:cNvSpPr>
          <p:nvPr/>
        </p:nvSpPr>
        <p:spPr bwMode="auto">
          <a:xfrm>
            <a:off x="304800" y="0"/>
            <a:ext cx="8229600" cy="792163"/>
          </a:xfrm>
          <a:prstGeom prst="rect">
            <a:avLst/>
          </a:prstGeom>
          <a:noFill/>
          <a:ln w="9525">
            <a:noFill/>
            <a:miter lim="800000"/>
            <a:headEnd/>
            <a:tailEnd/>
          </a:ln>
        </p:spPr>
        <p:txBody>
          <a:bodyPr anchor="ctr"/>
          <a:lstStyle/>
          <a:p>
            <a:pPr>
              <a:defRPr/>
            </a:pPr>
            <a:r>
              <a:rPr lang="en-US" sz="2000" kern="0" dirty="0">
                <a:latin typeface="+mj-lt"/>
                <a:ea typeface="+mj-ea"/>
                <a:cs typeface="+mj-cs"/>
              </a:rPr>
              <a:t>Summary of Revision Requests</a:t>
            </a:r>
          </a:p>
        </p:txBody>
      </p:sp>
      <p:sp>
        <p:nvSpPr>
          <p:cNvPr id="4099" name="Rectangle 3"/>
          <p:cNvSpPr txBox="1">
            <a:spLocks noChangeArrowheads="1"/>
          </p:cNvSpPr>
          <p:nvPr/>
        </p:nvSpPr>
        <p:spPr bwMode="auto">
          <a:xfrm>
            <a:off x="304800" y="990600"/>
            <a:ext cx="8153400" cy="5638800"/>
          </a:xfrm>
          <a:prstGeom prst="rect">
            <a:avLst/>
          </a:prstGeom>
          <a:noFill/>
          <a:ln w="9525">
            <a:noFill/>
            <a:miter lim="800000"/>
            <a:headEnd/>
            <a:tailEnd/>
          </a:ln>
        </p:spPr>
        <p:txBody>
          <a:bodyPr/>
          <a:lstStyle/>
          <a:p>
            <a:pPr>
              <a:buClr>
                <a:schemeClr val="tx1"/>
              </a:buClr>
            </a:pPr>
            <a:r>
              <a:rPr lang="en-US" sz="2400" b="1" dirty="0" smtClean="0"/>
              <a:t>11 </a:t>
            </a:r>
            <a:r>
              <a:rPr lang="en-US" sz="2400" b="1" dirty="0"/>
              <a:t>NPRRs Recommended for Approval</a:t>
            </a:r>
          </a:p>
          <a:p>
            <a:pPr>
              <a:buClr>
                <a:schemeClr val="tx1"/>
              </a:buClr>
            </a:pPr>
            <a:endParaRPr lang="en-US" sz="2400" b="1" dirty="0"/>
          </a:p>
          <a:p>
            <a:pPr>
              <a:buClr>
                <a:schemeClr val="tx1"/>
              </a:buClr>
            </a:pPr>
            <a:endParaRPr lang="en-US" sz="2400" b="1" dirty="0"/>
          </a:p>
          <a:p>
            <a:pPr>
              <a:buClr>
                <a:schemeClr val="tx1"/>
              </a:buClr>
            </a:pPr>
            <a:r>
              <a:rPr lang="en-US" sz="2400" b="1" dirty="0" smtClean="0"/>
              <a:t>1 </a:t>
            </a:r>
            <a:r>
              <a:rPr lang="en-US" sz="2400" b="1" dirty="0" smtClean="0"/>
              <a:t>Rejection</a:t>
            </a:r>
            <a:endParaRPr lang="en-US" sz="2400" b="1" dirty="0"/>
          </a:p>
          <a:p>
            <a:pPr>
              <a:buClr>
                <a:schemeClr val="tx1"/>
              </a:buClr>
            </a:pPr>
            <a:endParaRPr lang="en-US" sz="2400" b="1"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NPRR335, TSP Request for Interval Data – </a:t>
            </a:r>
            <a:r>
              <a:rPr lang="en-US" sz="2000" b="1" i="1" cap="small" dirty="0" smtClean="0">
                <a:solidFill>
                  <a:srgbClr val="C00000"/>
                </a:solidFill>
                <a:latin typeface="+mj-lt"/>
              </a:rPr>
              <a:t>Urgent</a:t>
            </a:r>
            <a:endParaRPr lang="en-US" sz="2000" b="1" kern="0" dirty="0">
              <a:solidFill>
                <a:srgbClr val="C00000"/>
              </a:solidFill>
              <a:latin typeface="+mj-lt"/>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endParaRPr lang="en-US" i="1"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r>
                        <a:rPr lang="en-US" sz="1600" i="1" baseline="0" dirty="0" smtClean="0"/>
                        <a:t> Minimal modification to ERCOT business functions in the Planning Group</a:t>
                      </a:r>
                      <a:endParaRPr lang="en-US" sz="16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endParaRPr lang="en-US" i="1" dirty="0"/>
                    </a:p>
                  </a:txBody>
                  <a:tcPr/>
                </a:tc>
              </a:tr>
            </a:tbl>
          </a:graphicData>
        </a:graphic>
      </p:graphicFrame>
      <p:sp>
        <p:nvSpPr>
          <p:cNvPr id="44" name="AutoShape 24"/>
          <p:cNvSpPr>
            <a:spLocks noChangeArrowheads="1"/>
          </p:cNvSpPr>
          <p:nvPr/>
        </p:nvSpPr>
        <p:spPr bwMode="auto">
          <a:xfrm>
            <a:off x="2743200" y="22098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2743200" y="3733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2743200" y="59436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3657600" y="4495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indent="-342900">
              <a:defRPr/>
            </a:pPr>
            <a:r>
              <a:rPr lang="en-US" b="1" i="1" dirty="0" smtClean="0">
                <a:solidFill>
                  <a:schemeClr val="tx1"/>
                </a:solidFill>
                <a:latin typeface="+mj-lt"/>
                <a:ea typeface="+mj-ea"/>
                <a:cs typeface="+mj-cs"/>
              </a:rPr>
              <a:t>NPRR339, Modifications to Heuristic Rules to Determine LMP at De-energized Electrical Bus and Treatment of CRR Offers at De-energized Settlement Points – </a:t>
            </a:r>
            <a:r>
              <a:rPr lang="en-US" b="1" i="1" cap="small" dirty="0" smtClean="0">
                <a:solidFill>
                  <a:srgbClr val="C00000"/>
                </a:solidFill>
              </a:rPr>
              <a:t>Urgent</a:t>
            </a:r>
            <a:r>
              <a:rPr lang="en-US" b="1" i="1" dirty="0" smtClean="0">
                <a:solidFill>
                  <a:schemeClr val="tx1"/>
                </a:solidFill>
                <a:latin typeface="+mj-lt"/>
                <a:ea typeface="+mj-ea"/>
                <a:cs typeface="+mj-cs"/>
              </a:rPr>
              <a:t> </a:t>
            </a:r>
            <a:endParaRPr lang="en-US" dirty="0" smtClean="0">
              <a:solidFill>
                <a:schemeClr val="accent1">
                  <a:lumMod val="50000"/>
                </a:schemeClr>
              </a:solidFill>
            </a:endParaRPr>
          </a:p>
        </p:txBody>
      </p:sp>
      <p:graphicFrame>
        <p:nvGraphicFramePr>
          <p:cNvPr id="135196" name="Group 28"/>
          <p:cNvGraphicFramePr>
            <a:graphicFrameLocks noGrp="1"/>
          </p:cNvGraphicFramePr>
          <p:nvPr>
            <p:ph idx="4294967295"/>
          </p:nvPr>
        </p:nvGraphicFramePr>
        <p:xfrm>
          <a:off x="381000" y="1371600"/>
          <a:ext cx="8153400" cy="5029200"/>
        </p:xfrm>
        <a:graphic>
          <a:graphicData uri="http://schemas.openxmlformats.org/drawingml/2006/table">
            <a:tbl>
              <a:tblPr/>
              <a:tblGrid>
                <a:gridCol w="2230438"/>
                <a:gridCol w="1492250"/>
                <a:gridCol w="4430712"/>
              </a:tblGrid>
              <a:tr h="178509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extends the heuristic rules to determine the </a:t>
                      </a:r>
                      <a:r>
                        <a:rPr lang="en-US" sz="1600" kern="1200" dirty="0" err="1" smtClean="0">
                          <a:solidFill>
                            <a:schemeClr val="tx1"/>
                          </a:solidFill>
                          <a:latin typeface="+mn-lt"/>
                          <a:ea typeface="+mn-ea"/>
                          <a:cs typeface="+mn-cs"/>
                        </a:rPr>
                        <a:t>Locational</a:t>
                      </a:r>
                      <a:r>
                        <a:rPr lang="en-US" sz="1600" kern="1200" dirty="0" smtClean="0">
                          <a:solidFill>
                            <a:schemeClr val="tx1"/>
                          </a:solidFill>
                          <a:latin typeface="+mn-lt"/>
                          <a:ea typeface="+mn-ea"/>
                          <a:cs typeface="+mn-cs"/>
                        </a:rPr>
                        <a:t> Marginal Price (LMP) at de-energized Electrical Buses; and changes the treatment of CRR offers when either the source or sink Settlement Point is de-energized in the Day-Ahead Market (DAM).</a:t>
                      </a:r>
                      <a:endParaRPr kumimoji="0" lang="en-US" sz="1600" b="1"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0252">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Yes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MMS, CSI, S&amp;B</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78509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3/24/11, </a:t>
                      </a:r>
                      <a:r>
                        <a:rPr lang="en-US" sz="1600" kern="1200" dirty="0" smtClean="0">
                          <a:solidFill>
                            <a:schemeClr val="tx1"/>
                          </a:solidFill>
                          <a:latin typeface="+mn-lt"/>
                          <a:ea typeface="+mn-ea"/>
                          <a:cs typeface="+mn-cs"/>
                        </a:rPr>
                        <a:t>PRS unanimously </a:t>
                      </a:r>
                      <a:r>
                        <a:rPr lang="en-US" sz="1600" kern="1200" dirty="0" smtClean="0">
                          <a:solidFill>
                            <a:schemeClr val="tx1"/>
                          </a:solidFill>
                          <a:latin typeface="+mn-lt"/>
                          <a:ea typeface="+mn-ea"/>
                          <a:cs typeface="+mn-cs"/>
                        </a:rPr>
                        <a:t>voted to recommend approval of NPRR339 as submitted with a recommended priority of Critical and rank of 9.3 and to forward NPRR339 to TAC.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788762">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Upon System Implementation – Priority </a:t>
                      </a:r>
                      <a:r>
                        <a:rPr kumimoji="0" lang="en-US" sz="1600" b="0" i="0" u="none" strike="noStrike" cap="none" normalizeH="0" baseline="0" dirty="0" smtClean="0">
                          <a:ln>
                            <a:noFill/>
                          </a:ln>
                          <a:solidFill>
                            <a:schemeClr val="tx1"/>
                          </a:solidFill>
                          <a:effectLst/>
                          <a:latin typeface="+mn-lt"/>
                        </a:rPr>
                        <a:t>Critical/Rank </a:t>
                      </a:r>
                      <a:r>
                        <a:rPr kumimoji="0" lang="en-US" sz="1600" b="0" i="0" u="none" strike="noStrike" cap="none" normalizeH="0" baseline="0" dirty="0" smtClean="0">
                          <a:ln>
                            <a:noFill/>
                          </a:ln>
                          <a:solidFill>
                            <a:schemeClr val="tx1"/>
                          </a:solidFill>
                          <a:effectLst/>
                          <a:latin typeface="+mn-lt"/>
                        </a:rPr>
                        <a:t>9.3</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NPRR339, Modifications to Heuristic Rules to Determine LMP at De-energized Electrical Bus and Treatment of CRR Offers at De-energized Settlement Points – </a:t>
            </a:r>
            <a:r>
              <a:rPr lang="en-US" sz="2000" b="1" i="1" cap="small" dirty="0" smtClean="0">
                <a:solidFill>
                  <a:srgbClr val="C00000"/>
                </a:solidFill>
                <a:latin typeface="+mj-lt"/>
              </a:rPr>
              <a:t>Urgent</a:t>
            </a:r>
            <a:r>
              <a:rPr lang="en-US" sz="2000" b="1" i="1" dirty="0" smtClean="0">
                <a:latin typeface="+mj-lt"/>
              </a:rPr>
              <a:t> </a:t>
            </a:r>
            <a:endParaRPr lang="en-US" sz="2000" b="1" kern="0" dirty="0">
              <a:solidFill>
                <a:srgbClr val="C00000"/>
              </a:solidFill>
              <a:latin typeface="+mj-lt"/>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r>
                        <a:rPr lang="en-US" i="1" dirty="0" smtClean="0"/>
                        <a:t>Less than $100k</a:t>
                      </a:r>
                      <a:endParaRPr lang="en-US" i="1"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dirty="0"/>
                    </a:p>
                  </a:txBody>
                  <a:tcPr/>
                </a:tc>
                <a:tc>
                  <a:txBody>
                    <a:bodyPr/>
                    <a:lstStyle/>
                    <a:p>
                      <a:r>
                        <a:rPr lang="en-US" i="1" dirty="0" smtClean="0"/>
                        <a:t>MMS, CSI, S&amp;B</a:t>
                      </a:r>
                      <a:endParaRPr lang="en-US" i="1"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r>
                        <a:rPr lang="en-US" sz="1600" i="1" baseline="0" dirty="0" smtClean="0"/>
                        <a:t> </a:t>
                      </a:r>
                      <a:r>
                        <a:rPr lang="en-US" sz="1800" i="1" baseline="0" dirty="0" smtClean="0"/>
                        <a:t>Impacts to Real-Time and DAM business practices</a:t>
                      </a:r>
                      <a:endParaRPr lang="en-US" sz="18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endParaRPr lang="en-US" i="1" dirty="0"/>
                    </a:p>
                  </a:txBody>
                  <a:tcPr/>
                </a:tc>
              </a:tr>
            </a:tbl>
          </a:graphicData>
        </a:graphic>
      </p:graphicFrame>
      <p:sp>
        <p:nvSpPr>
          <p:cNvPr id="44" name="AutoShape 24"/>
          <p:cNvSpPr>
            <a:spLocks noChangeArrowheads="1"/>
          </p:cNvSpPr>
          <p:nvPr/>
        </p:nvSpPr>
        <p:spPr bwMode="auto">
          <a:xfrm>
            <a:off x="3657600" y="2209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3657600" y="3733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2743200" y="59436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3657600" y="4495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indent="-342900">
              <a:defRPr/>
            </a:pPr>
            <a:r>
              <a:rPr lang="en-US" b="1" i="1" dirty="0" smtClean="0">
                <a:solidFill>
                  <a:schemeClr val="tx1"/>
                </a:solidFill>
                <a:latin typeface="+mj-lt"/>
                <a:ea typeface="+mj-ea"/>
                <a:cs typeface="+mj-cs"/>
              </a:rPr>
              <a:t>NPRR341, Remove Ancillary Service Offers from SASM that do not Meet the Lead Time – </a:t>
            </a:r>
            <a:r>
              <a:rPr lang="en-US" b="1" i="1" cap="small" dirty="0" smtClean="0">
                <a:solidFill>
                  <a:srgbClr val="C00000"/>
                </a:solidFill>
              </a:rPr>
              <a:t>Urgent</a:t>
            </a:r>
            <a:endParaRPr lang="en-US" dirty="0" smtClean="0">
              <a:solidFill>
                <a:schemeClr val="accent1">
                  <a:lumMod val="50000"/>
                </a:schemeClr>
              </a:solidFill>
            </a:endParaRPr>
          </a:p>
        </p:txBody>
      </p:sp>
      <p:graphicFrame>
        <p:nvGraphicFramePr>
          <p:cNvPr id="135196" name="Group 28"/>
          <p:cNvGraphicFramePr>
            <a:graphicFrameLocks noGrp="1"/>
          </p:cNvGraphicFramePr>
          <p:nvPr>
            <p:ph idx="4294967295"/>
          </p:nvPr>
        </p:nvGraphicFramePr>
        <p:xfrm>
          <a:off x="381000" y="1371600"/>
          <a:ext cx="8153400" cy="5181601"/>
        </p:xfrm>
        <a:graphic>
          <a:graphicData uri="http://schemas.openxmlformats.org/drawingml/2006/table">
            <a:tbl>
              <a:tblPr/>
              <a:tblGrid>
                <a:gridCol w="2230438"/>
                <a:gridCol w="1492250"/>
                <a:gridCol w="4430712"/>
              </a:tblGrid>
              <a:tr h="160286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proposes to modify input data processing of Supplemental Ancillary Services Markets (SASMs) to remove offers that do not meet the lead time for each hour in the SASM study period.</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73938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Yes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MMS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96922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3/24/11, </a:t>
                      </a:r>
                      <a:r>
                        <a:rPr lang="en-US" sz="1600" kern="1200" dirty="0" smtClean="0">
                          <a:solidFill>
                            <a:schemeClr val="tx1"/>
                          </a:solidFill>
                          <a:latin typeface="+mn-lt"/>
                          <a:ea typeface="+mn-ea"/>
                          <a:cs typeface="+mn-cs"/>
                        </a:rPr>
                        <a:t>PRS voted </a:t>
                      </a:r>
                      <a:r>
                        <a:rPr lang="en-US" sz="1600" kern="1200" dirty="0" smtClean="0">
                          <a:solidFill>
                            <a:schemeClr val="tx1"/>
                          </a:solidFill>
                          <a:latin typeface="+mn-lt"/>
                          <a:ea typeface="+mn-ea"/>
                          <a:cs typeface="+mn-cs"/>
                        </a:rPr>
                        <a:t>to recommend approval of NPRR341 as submitted with a recommended priority of High and rank 9.5 and to forward NPRR341 to TAC.  There was one abstention from the Consumer Market Segment.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870124">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Upon System Implementation – Priority High/Rank 9.5</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NPRR341, Remove Ancillary Service Offers from SASM that do not Meet the Lead Time – </a:t>
            </a:r>
            <a:r>
              <a:rPr lang="en-US" sz="2000" b="1" i="1" cap="small" dirty="0" smtClean="0">
                <a:solidFill>
                  <a:srgbClr val="C00000"/>
                </a:solidFill>
                <a:latin typeface="+mj-lt"/>
              </a:rPr>
              <a:t>Urgent</a:t>
            </a:r>
            <a:r>
              <a:rPr lang="en-US" sz="2000" b="1" i="1" dirty="0" smtClean="0">
                <a:latin typeface="+mj-lt"/>
              </a:rPr>
              <a:t> </a:t>
            </a:r>
            <a:endParaRPr lang="en-US" sz="2000" b="1" kern="0" dirty="0">
              <a:latin typeface="+mj-lt"/>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r>
                        <a:rPr lang="en-US" i="1" dirty="0" smtClean="0"/>
                        <a:t>$10k</a:t>
                      </a:r>
                      <a:r>
                        <a:rPr lang="en-US" i="1" baseline="0" dirty="0" smtClean="0"/>
                        <a:t> - $15k</a:t>
                      </a:r>
                      <a:endParaRPr lang="en-US" i="1"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dirty="0"/>
                    </a:p>
                  </a:txBody>
                  <a:tcPr/>
                </a:tc>
                <a:tc>
                  <a:txBody>
                    <a:bodyPr/>
                    <a:lstStyle/>
                    <a:p>
                      <a:r>
                        <a:rPr lang="en-US" i="1" dirty="0" smtClean="0"/>
                        <a:t>MMS</a:t>
                      </a:r>
                      <a:endParaRPr lang="en-US" i="1"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endParaRPr lang="en-US" sz="18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endParaRPr lang="en-US" i="1" dirty="0"/>
                    </a:p>
                  </a:txBody>
                  <a:tcPr/>
                </a:tc>
              </a:tr>
            </a:tbl>
          </a:graphicData>
        </a:graphic>
      </p:graphicFrame>
      <p:sp>
        <p:nvSpPr>
          <p:cNvPr id="44" name="AutoShape 24"/>
          <p:cNvSpPr>
            <a:spLocks noChangeArrowheads="1"/>
          </p:cNvSpPr>
          <p:nvPr/>
        </p:nvSpPr>
        <p:spPr bwMode="auto">
          <a:xfrm>
            <a:off x="3657600" y="2209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3657600" y="3733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2743200" y="59436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2743200" y="44958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indent="-342900">
              <a:defRPr/>
            </a:pPr>
            <a:r>
              <a:rPr lang="en-US" b="1" i="1" dirty="0" smtClean="0">
                <a:solidFill>
                  <a:schemeClr val="tx1"/>
                </a:solidFill>
                <a:latin typeface="+mj-lt"/>
                <a:ea typeface="+mj-ea"/>
                <a:cs typeface="+mj-cs"/>
              </a:rPr>
              <a:t>NPRR342, </a:t>
            </a:r>
            <a:r>
              <a:rPr lang="en-US" b="1" i="1" dirty="0" smtClean="0"/>
              <a:t>Notification and Actions to Address Outcomes Inconsistent With Efficient Operation of the ERCOT Market – </a:t>
            </a:r>
            <a:r>
              <a:rPr lang="en-US" b="1" i="1" cap="small" dirty="0" smtClean="0">
                <a:solidFill>
                  <a:srgbClr val="C00000"/>
                </a:solidFill>
              </a:rPr>
              <a:t>Urgent</a:t>
            </a:r>
            <a:endParaRPr lang="en-US" dirty="0" smtClean="0">
              <a:solidFill>
                <a:schemeClr val="accent1">
                  <a:lumMod val="50000"/>
                </a:schemeClr>
              </a:solidFill>
            </a:endParaRPr>
          </a:p>
        </p:txBody>
      </p:sp>
      <p:graphicFrame>
        <p:nvGraphicFramePr>
          <p:cNvPr id="135196" name="Group 28"/>
          <p:cNvGraphicFramePr>
            <a:graphicFrameLocks noGrp="1"/>
          </p:cNvGraphicFramePr>
          <p:nvPr>
            <p:ph idx="4294967295"/>
          </p:nvPr>
        </p:nvGraphicFramePr>
        <p:xfrm>
          <a:off x="381000" y="1219200"/>
          <a:ext cx="8153400" cy="5216508"/>
        </p:xfrm>
        <a:graphic>
          <a:graphicData uri="http://schemas.openxmlformats.org/drawingml/2006/table">
            <a:tbl>
              <a:tblPr/>
              <a:tblGrid>
                <a:gridCol w="2230438"/>
                <a:gridCol w="1492250"/>
                <a:gridCol w="4430712"/>
              </a:tblGrid>
              <a:tr h="762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200" kern="1200" dirty="0" smtClean="0">
                          <a:solidFill>
                            <a:schemeClr val="tx1"/>
                          </a:solidFill>
                          <a:latin typeface="+mn-lt"/>
                          <a:ea typeface="+mn-ea"/>
                          <a:cs typeface="+mn-cs"/>
                        </a:rPr>
                        <a:t>This NPRR details the process for notifying Market Participants of market outcomes in the DAM and Real-Time Market (RTM) that are inconsistent with the “efficient operation of the market” in the ERCOT Region, as that term is defined in paragraph (c)(2) of P.U.C. </a:t>
                      </a:r>
                      <a:r>
                        <a:rPr lang="en-US" sz="1200" kern="1200" cap="small" dirty="0" smtClean="0">
                          <a:solidFill>
                            <a:schemeClr val="tx1"/>
                          </a:solidFill>
                          <a:latin typeface="+mn-lt"/>
                          <a:ea typeface="+mn-ea"/>
                          <a:cs typeface="+mn-cs"/>
                        </a:rPr>
                        <a:t>Subst</a:t>
                      </a:r>
                      <a:r>
                        <a:rPr lang="en-US" sz="1200" kern="1200" dirty="0" smtClean="0">
                          <a:solidFill>
                            <a:schemeClr val="tx1"/>
                          </a:solidFill>
                          <a:latin typeface="+mn-lt"/>
                          <a:ea typeface="+mn-ea"/>
                          <a:cs typeface="+mn-cs"/>
                        </a:rPr>
                        <a:t>. R. 25.503, Oversight of Wholesale Market Participants.  This NPRR calls on ERCOT to: (a) consult with the Independent Market Monitor (IMM) and Public Utility Commission of Texas (PUCT) Staff regarding actions that are inconsistent with the efficient operation of ERCOT markets; and (b) to provide a Notice to all Market Participants when such actions are identified.  The NPRR further gives ERCOT discretion, upon ERCOT Board approval, to implement corrective measures and advise Market Participants to discontinue practices that are inconsistent with efficient operation of the market.  The NPRR authorizes the ERCOT Board to: (a) resettle any Settlement Interval in which a Market Participant takes actions contrary to the corrective measures identified in the Notice; and (b) review any corrective measures taken by ERCOT at its next regularly scheduled meeting, unless a special meeting is required before then.</a:t>
                      </a:r>
                      <a:endParaRPr kumimoji="0" lang="en-US" sz="12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No</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138154">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4/1/11, PRS voted via roll call vote to recommend approval of NPRR342 as amended by the 4/1/11 Luminant Energy comments and as revised by PRS with a proposed effective date of  “Upon ERCOT Board Approval;” and to forward NPRR342 to TAC.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486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Upon ERCOT Board approval</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NPRR342, Notification and Actions to Address Outcomes Inconsistent With Efficient Operation of the ERCOT Market – </a:t>
            </a:r>
            <a:r>
              <a:rPr lang="en-US" sz="2000" b="1" i="1" cap="small" dirty="0" smtClean="0">
                <a:solidFill>
                  <a:srgbClr val="C00000"/>
                </a:solidFill>
                <a:latin typeface="+mj-lt"/>
              </a:rPr>
              <a:t>Urgent</a:t>
            </a:r>
            <a:endParaRPr lang="en-US" sz="2000" b="1" kern="0" dirty="0">
              <a:latin typeface="+mj-lt"/>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endParaRPr lang="en-US" i="1"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dirty="0"/>
                    </a:p>
                  </a:txBody>
                  <a:tcPr/>
                </a:tc>
                <a:tc>
                  <a:txBody>
                    <a:bodyPr/>
                    <a:lstStyle/>
                    <a:p>
                      <a:endParaRPr lang="en-US" i="1"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endParaRPr lang="en-US" sz="18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endParaRPr lang="en-US" i="1" dirty="0"/>
                    </a:p>
                  </a:txBody>
                  <a:tcPr/>
                </a:tc>
              </a:tr>
            </a:tbl>
          </a:graphicData>
        </a:graphic>
      </p:graphicFrame>
      <p:sp>
        <p:nvSpPr>
          <p:cNvPr id="44" name="AutoShape 24"/>
          <p:cNvSpPr>
            <a:spLocks noChangeArrowheads="1"/>
          </p:cNvSpPr>
          <p:nvPr/>
        </p:nvSpPr>
        <p:spPr bwMode="auto">
          <a:xfrm>
            <a:off x="2743200" y="21336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2743200" y="37338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2743200" y="5943600"/>
            <a:ext cx="381000" cy="381000"/>
          </a:xfrm>
          <a:prstGeom prst="star5">
            <a:avLst/>
          </a:prstGeom>
          <a:solidFill>
            <a:srgbClr val="FF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2743200" y="4495800"/>
            <a:ext cx="381000" cy="381000"/>
          </a:xfrm>
          <a:prstGeom prst="star5">
            <a:avLst/>
          </a:prstGeom>
          <a:solidFill>
            <a:srgbClr val="2FF146"/>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a:defRPr/>
            </a:pPr>
            <a:r>
              <a:rPr lang="en-US" b="1" i="1" dirty="0" smtClean="0"/>
              <a:t>NPRR343, CRR Bid and PTP Obligation Bid Criteria Change – </a:t>
            </a:r>
            <a:r>
              <a:rPr lang="en-US" b="1" i="1" cap="small" dirty="0" smtClean="0">
                <a:solidFill>
                  <a:srgbClr val="C00000"/>
                </a:solidFill>
              </a:rPr>
              <a:t>Urgent</a:t>
            </a:r>
            <a:r>
              <a:rPr lang="en-US" b="1" i="1" dirty="0" smtClean="0"/>
              <a:t> </a:t>
            </a:r>
            <a:endParaRPr lang="en-US" b="1" dirty="0"/>
          </a:p>
        </p:txBody>
      </p:sp>
      <p:graphicFrame>
        <p:nvGraphicFramePr>
          <p:cNvPr id="135196" name="Group 28"/>
          <p:cNvGraphicFramePr>
            <a:graphicFrameLocks noGrp="1"/>
          </p:cNvGraphicFramePr>
          <p:nvPr>
            <p:ph idx="4294967295"/>
          </p:nvPr>
        </p:nvGraphicFramePr>
        <p:xfrm>
          <a:off x="381000" y="1371601"/>
          <a:ext cx="8153400" cy="5257799"/>
        </p:xfrm>
        <a:graphic>
          <a:graphicData uri="http://schemas.openxmlformats.org/drawingml/2006/table">
            <a:tbl>
              <a:tblPr/>
              <a:tblGrid>
                <a:gridCol w="2230438"/>
                <a:gridCol w="1492250"/>
                <a:gridCol w="4430712"/>
              </a:tblGrid>
              <a:tr h="147682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defRPr/>
                      </a:pPr>
                      <a:r>
                        <a:rPr lang="en-US" sz="1600" kern="1200" dirty="0" smtClean="0">
                          <a:solidFill>
                            <a:schemeClr val="tx1"/>
                          </a:solidFill>
                          <a:latin typeface="+mn-lt"/>
                          <a:ea typeface="+mn-ea"/>
                          <a:cs typeface="+mn-cs"/>
                        </a:rPr>
                        <a:t>This NPRR would remove the ability to bid for CRRs in the CRR Auction or bid for PTP Obligations in the DAM that exist entirely within a station.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41504">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Yes</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MMS, CRR System, CDR, EIS MIS, EIP</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919877">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4/1/11, PRS unanimously voted to recommend approval of NPRR343 as revised by PRS, to recommend a priority of High and a rank of 13.1 for the grey-boxed language, and to forward NPRR343 to TAC.</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131958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Upon System Implementation – Priority </a:t>
                      </a:r>
                      <a:r>
                        <a:rPr kumimoji="0" lang="en-US" sz="1600" b="0" i="0" u="none" strike="noStrike" cap="none" normalizeH="0" baseline="0" dirty="0" smtClean="0">
                          <a:ln>
                            <a:noFill/>
                          </a:ln>
                          <a:solidFill>
                            <a:schemeClr val="tx1"/>
                          </a:solidFill>
                          <a:effectLst/>
                          <a:latin typeface="+mn-lt"/>
                        </a:rPr>
                        <a:t>High/Rank 13.1</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smtClean="0">
                <a:latin typeface="+mj-lt"/>
              </a:rPr>
              <a:t>NPRR343, CRR Bid and PTP Obligation Bid Criteria Change – </a:t>
            </a:r>
            <a:r>
              <a:rPr lang="en-US" sz="2000" b="1" i="1" cap="small" dirty="0" smtClean="0">
                <a:solidFill>
                  <a:srgbClr val="C00000"/>
                </a:solidFill>
                <a:latin typeface="+mj-lt"/>
              </a:rPr>
              <a:t>Urgent</a:t>
            </a:r>
            <a:endParaRPr lang="en-US" sz="2000" b="1" kern="0" dirty="0">
              <a:latin typeface="+mj-lt"/>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dirty="0"/>
                    </a:p>
                  </a:txBody>
                  <a:tcPr/>
                </a:tc>
                <a:tc>
                  <a:txBody>
                    <a:bodyPr/>
                    <a:lstStyle/>
                    <a:p>
                      <a:r>
                        <a:rPr lang="en-US" i="1" dirty="0" smtClean="0"/>
                        <a:t>$400k - $450k</a:t>
                      </a:r>
                      <a:endParaRPr lang="en-US" i="1"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dirty="0"/>
                    </a:p>
                  </a:txBody>
                  <a:tcPr/>
                </a:tc>
                <a:tc>
                  <a:txBody>
                    <a:bodyPr/>
                    <a:lstStyle/>
                    <a:p>
                      <a:r>
                        <a:rPr lang="en-US" i="1" dirty="0" smtClean="0"/>
                        <a:t>MMS, CRR System, CDR,</a:t>
                      </a:r>
                      <a:r>
                        <a:rPr lang="en-US" i="1" baseline="0" dirty="0" smtClean="0"/>
                        <a:t> EIS, MIS, EIP</a:t>
                      </a:r>
                      <a:endParaRPr lang="en-US" i="1" dirty="0"/>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r>
                        <a:rPr lang="en-US" sz="1800" i="1" dirty="0" smtClean="0"/>
                        <a:t>Changes to DAM business</a:t>
                      </a:r>
                      <a:r>
                        <a:rPr lang="en-US" sz="1800" i="1" baseline="0" dirty="0" smtClean="0"/>
                        <a:t> practices</a:t>
                      </a:r>
                      <a:endParaRPr lang="en-US" sz="18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dirty="0"/>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endParaRPr lang="en-US" i="1" dirty="0"/>
                    </a:p>
                  </a:txBody>
                  <a:tcPr/>
                </a:tc>
              </a:tr>
            </a:tbl>
          </a:graphicData>
        </a:graphic>
      </p:graphicFrame>
      <p:sp>
        <p:nvSpPr>
          <p:cNvPr id="44" name="AutoShape 24"/>
          <p:cNvSpPr>
            <a:spLocks noChangeArrowheads="1"/>
          </p:cNvSpPr>
          <p:nvPr/>
        </p:nvSpPr>
        <p:spPr bwMode="auto">
          <a:xfrm>
            <a:off x="3733800" y="21336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3733800" y="3733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2743200" y="5943600"/>
            <a:ext cx="381000" cy="381000"/>
          </a:xfrm>
          <a:prstGeom prst="star5">
            <a:avLst/>
          </a:prstGeom>
          <a:solidFill>
            <a:srgbClr val="FF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3733800" y="4495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Rot="1" noChangeArrowheads="1"/>
          </p:cNvSpPr>
          <p:nvPr>
            <p:ph type="title" idx="4294967295"/>
          </p:nvPr>
        </p:nvSpPr>
        <p:spPr>
          <a:xfrm>
            <a:off x="304800" y="0"/>
            <a:ext cx="8229600" cy="792163"/>
          </a:xfrm>
        </p:spPr>
        <p:txBody>
          <a:bodyPr/>
          <a:lstStyle/>
          <a:p>
            <a:pPr eaLnBrk="1" hangingPunct="1"/>
            <a:r>
              <a:rPr lang="en-US" smtClean="0"/>
              <a:t>Items for a Vote</a:t>
            </a:r>
          </a:p>
        </p:txBody>
      </p:sp>
      <p:sp>
        <p:nvSpPr>
          <p:cNvPr id="7171" name="Rectangle 3"/>
          <p:cNvSpPr>
            <a:spLocks noGrp="1" noChangeArrowheads="1"/>
          </p:cNvSpPr>
          <p:nvPr>
            <p:ph type="body" idx="4294967295"/>
          </p:nvPr>
        </p:nvSpPr>
        <p:spPr>
          <a:xfrm>
            <a:off x="228600" y="838200"/>
            <a:ext cx="8153400" cy="5638800"/>
          </a:xfrm>
        </p:spPr>
        <p:txBody>
          <a:bodyPr/>
          <a:lstStyle/>
          <a:p>
            <a:pPr>
              <a:lnSpc>
                <a:spcPct val="90000"/>
              </a:lnSpc>
              <a:defRPr/>
            </a:pPr>
            <a:endParaRPr lang="en-US" b="0" u="sng" dirty="0" smtClean="0"/>
          </a:p>
          <a:p>
            <a:pPr>
              <a:lnSpc>
                <a:spcPct val="90000"/>
              </a:lnSpc>
              <a:defRPr/>
            </a:pPr>
            <a:r>
              <a:rPr lang="en-US" sz="1800" u="sng" dirty="0" smtClean="0"/>
              <a:t>Unanimous Recommendations with No </a:t>
            </a:r>
            <a:r>
              <a:rPr lang="en-US" sz="1800" u="sng" dirty="0" smtClean="0"/>
              <a:t>Impacts</a:t>
            </a:r>
          </a:p>
          <a:p>
            <a:pPr>
              <a:lnSpc>
                <a:spcPct val="90000"/>
              </a:lnSpc>
              <a:buNone/>
              <a:defRPr/>
            </a:pPr>
            <a:r>
              <a:rPr lang="en-US" b="0" dirty="0" smtClean="0"/>
              <a:t>	</a:t>
            </a:r>
          </a:p>
          <a:p>
            <a:pPr>
              <a:lnSpc>
                <a:spcPct val="90000"/>
              </a:lnSpc>
              <a:buNone/>
              <a:defRPr/>
            </a:pPr>
            <a:r>
              <a:rPr lang="en-US" b="0" dirty="0" smtClean="0"/>
              <a:t>	</a:t>
            </a:r>
            <a:r>
              <a:rPr lang="en-US" b="0" dirty="0" smtClean="0"/>
              <a:t>None.</a:t>
            </a:r>
            <a:endParaRPr lang="en-US" b="0" dirty="0" smtClean="0"/>
          </a:p>
          <a:p>
            <a:pPr lvl="1">
              <a:lnSpc>
                <a:spcPct val="90000"/>
              </a:lnSpc>
              <a:buFontTx/>
              <a:buNone/>
              <a:defRPr/>
            </a:pPr>
            <a:endParaRPr lang="en-US" sz="1800" i="1" u="sng" dirty="0" smtClean="0"/>
          </a:p>
          <a:p>
            <a:pPr>
              <a:lnSpc>
                <a:spcPct val="90000"/>
              </a:lnSpc>
              <a:defRPr/>
            </a:pPr>
            <a:r>
              <a:rPr lang="en-US" sz="1800" u="sng" dirty="0" smtClean="0"/>
              <a:t>Unanimous Recommendations with Impacts</a:t>
            </a:r>
          </a:p>
          <a:p>
            <a:pPr>
              <a:lnSpc>
                <a:spcPct val="90000"/>
              </a:lnSpc>
              <a:buFontTx/>
              <a:buNone/>
              <a:defRPr/>
            </a:pPr>
            <a:r>
              <a:rPr lang="en-US" sz="1800" b="0" i="1" dirty="0" smtClean="0"/>
              <a:t>	NPRR331</a:t>
            </a:r>
            <a:r>
              <a:rPr lang="en-US" sz="1800" b="0" i="1" dirty="0" smtClean="0"/>
              <a:t>, Addition of the Balance of the Year PCRR Allocation – </a:t>
            </a:r>
            <a:r>
              <a:rPr lang="en-US" sz="1800" b="0" i="1" dirty="0" smtClean="0">
                <a:solidFill>
                  <a:srgbClr val="C00000"/>
                </a:solidFill>
              </a:rPr>
              <a:t>URGENT</a:t>
            </a:r>
            <a:endParaRPr lang="en-US" sz="1800" b="0" i="1" cap="small" dirty="0" smtClean="0"/>
          </a:p>
          <a:p>
            <a:pPr>
              <a:lnSpc>
                <a:spcPct val="90000"/>
              </a:lnSpc>
              <a:buFontTx/>
              <a:buNone/>
              <a:defRPr/>
            </a:pPr>
            <a:r>
              <a:rPr lang="en-US" sz="1800" b="0" i="1" dirty="0" smtClean="0"/>
              <a:t>	NPRR339</a:t>
            </a:r>
            <a:r>
              <a:rPr lang="en-US" sz="1800" b="0" i="1" dirty="0" smtClean="0"/>
              <a:t>, Modifications to Heuristic Rules to Determine LMP at De-energized Electrical Bus and Treatment of CRR Offers at De-energized Settlement Points – </a:t>
            </a:r>
            <a:r>
              <a:rPr lang="en-US" sz="1800" b="0" i="1" dirty="0" smtClean="0">
                <a:solidFill>
                  <a:srgbClr val="C00000"/>
                </a:solidFill>
              </a:rPr>
              <a:t>URGENT</a:t>
            </a:r>
          </a:p>
          <a:p>
            <a:pPr>
              <a:lnSpc>
                <a:spcPct val="90000"/>
              </a:lnSpc>
              <a:buFontTx/>
              <a:buNone/>
              <a:defRPr/>
            </a:pPr>
            <a:r>
              <a:rPr lang="en-US" sz="1800" b="0" i="1" dirty="0" smtClean="0"/>
              <a:t>	NPRR343</a:t>
            </a:r>
            <a:r>
              <a:rPr lang="en-US" sz="1800" b="0" i="1" dirty="0" smtClean="0"/>
              <a:t>, CRR Bid and PTP Obligation Bid Criteria Change </a:t>
            </a:r>
            <a:r>
              <a:rPr lang="en-US" sz="1800" b="0" i="1" dirty="0" smtClean="0"/>
              <a:t>– </a:t>
            </a:r>
            <a:r>
              <a:rPr lang="en-US" sz="1800" b="0" i="1" dirty="0" smtClean="0">
                <a:solidFill>
                  <a:srgbClr val="C00000"/>
                </a:solidFill>
              </a:rPr>
              <a:t>URGENT</a:t>
            </a:r>
            <a:endParaRPr lang="en-US" sz="1800" b="0" dirty="0" smtClean="0">
              <a:solidFill>
                <a:srgbClr val="0070C0"/>
              </a:solidFill>
            </a:endParaRPr>
          </a:p>
          <a:p>
            <a:pPr marL="342900" lvl="1" indent="-342900">
              <a:lnSpc>
                <a:spcPct val="90000"/>
              </a:lnSpc>
              <a:buFontTx/>
              <a:buNone/>
              <a:defRPr/>
            </a:pPr>
            <a:endParaRPr lang="en-US" sz="1600" dirty="0" smtClean="0">
              <a:solidFill>
                <a:srgbClr val="0070C0"/>
              </a:solidFill>
            </a:endParaRPr>
          </a:p>
          <a:p>
            <a:pPr marL="342900" lvl="1" indent="-342900">
              <a:lnSpc>
                <a:spcPct val="90000"/>
              </a:lnSpc>
              <a:buFontTx/>
              <a:buNone/>
              <a:defRPr/>
            </a:pPr>
            <a:endParaRPr lang="en-US" sz="1600" dirty="0" smtClean="0">
              <a:solidFill>
                <a:srgbClr val="0070C0"/>
              </a:solidFill>
            </a:endParaRPr>
          </a:p>
          <a:p>
            <a:pPr>
              <a:lnSpc>
                <a:spcPct val="90000"/>
              </a:lnSpc>
              <a:buFontTx/>
              <a:buNone/>
              <a:defRPr/>
            </a:pPr>
            <a:endParaRPr lang="en-US" sz="1600" i="1" dirty="0" smtClean="0">
              <a:solidFill>
                <a:srgbClr val="0070C0"/>
              </a:solidFill>
            </a:endParaRPr>
          </a:p>
          <a:p>
            <a:pPr>
              <a:lnSpc>
                <a:spcPct val="90000"/>
              </a:lnSpc>
              <a:buFontTx/>
              <a:buNone/>
              <a:defRPr/>
            </a:pPr>
            <a:r>
              <a:rPr lang="en-US" sz="1600" b="0" i="1" dirty="0" smtClean="0">
                <a:solidFill>
                  <a:srgbClr val="0070C0"/>
                </a:solidFill>
              </a:rPr>
              <a:t>	</a:t>
            </a:r>
            <a:endParaRPr lang="en-US" sz="1600" b="0" dirty="0" smtClean="0"/>
          </a:p>
          <a:p>
            <a:pPr>
              <a:lnSpc>
                <a:spcPct val="90000"/>
              </a:lnSpc>
              <a:buFontTx/>
              <a:buNone/>
              <a:defRPr/>
            </a:pPr>
            <a:endParaRPr lang="en-US" sz="1600" b="0" i="1" dirty="0" smtClean="0"/>
          </a:p>
          <a:p>
            <a:pPr>
              <a:lnSpc>
                <a:spcPct val="90000"/>
              </a:lnSpc>
              <a:buFontTx/>
              <a:buNone/>
              <a:defRPr/>
            </a:pPr>
            <a:r>
              <a:rPr lang="en-US" sz="1600" b="0" i="1" dirty="0" smtClean="0">
                <a:solidFill>
                  <a:srgbClr val="40949A"/>
                </a:solidFill>
              </a:rPr>
              <a:t>	</a:t>
            </a:r>
          </a:p>
          <a:p>
            <a:pPr>
              <a:lnSpc>
                <a:spcPct val="90000"/>
              </a:lnSpc>
              <a:buFontTx/>
              <a:buNone/>
              <a:defRPr/>
            </a:pPr>
            <a:r>
              <a:rPr lang="en-US" sz="1600" b="0" i="1" dirty="0" smtClean="0">
                <a:solidFill>
                  <a:srgbClr val="FF0000"/>
                </a:solidFill>
              </a:rPr>
              <a:t>	</a:t>
            </a:r>
            <a:endParaRPr lang="en-US" b="0" dirty="0" smtClean="0"/>
          </a:p>
          <a:p>
            <a:pPr>
              <a:lnSpc>
                <a:spcPct val="90000"/>
              </a:lnSpc>
              <a:buFontTx/>
              <a:buNone/>
              <a:defRPr/>
            </a:pPr>
            <a:endParaRPr lang="en-US" sz="1600" b="0" i="1" dirty="0" smtClean="0"/>
          </a:p>
          <a:p>
            <a:pPr>
              <a:lnSpc>
                <a:spcPct val="90000"/>
              </a:lnSpc>
              <a:buFontTx/>
              <a:buNone/>
              <a:defRPr/>
            </a:pPr>
            <a:endParaRPr lang="en-US" sz="1600" b="0" dirty="0" smtClean="0"/>
          </a:p>
        </p:txBody>
      </p:sp>
      <p:sp>
        <p:nvSpPr>
          <p:cNvPr id="5124" name="Slide Number Placeholder 4"/>
          <p:cNvSpPr txBox="1">
            <a:spLocks noGrp="1"/>
          </p:cNvSpPr>
          <p:nvPr/>
        </p:nvSpPr>
        <p:spPr bwMode="auto">
          <a:xfrm>
            <a:off x="6553200" y="6248400"/>
            <a:ext cx="2133600" cy="476250"/>
          </a:xfrm>
          <a:prstGeom prst="rect">
            <a:avLst/>
          </a:prstGeom>
          <a:noFill/>
          <a:ln w="9525">
            <a:noFill/>
            <a:miter lim="800000"/>
            <a:headEnd/>
            <a:tailEnd/>
          </a:ln>
        </p:spPr>
        <p:txBody>
          <a:bodyPr anchor="b"/>
          <a:lstStyle/>
          <a:p>
            <a:pPr algn="r"/>
            <a:endParaRPr lang="en-US" sz="1200"/>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04800" y="0"/>
            <a:ext cx="8229600" cy="792163"/>
          </a:xfrm>
        </p:spPr>
        <p:txBody>
          <a:bodyPr/>
          <a:lstStyle/>
          <a:p>
            <a:pPr eaLnBrk="1" hangingPunct="1"/>
            <a:r>
              <a:rPr lang="en-US" smtClean="0"/>
              <a:t>Items for a Vote</a:t>
            </a:r>
          </a:p>
        </p:txBody>
      </p:sp>
      <p:sp>
        <p:nvSpPr>
          <p:cNvPr id="6147" name="Rectangle 3"/>
          <p:cNvSpPr>
            <a:spLocks noGrp="1" noChangeArrowheads="1"/>
          </p:cNvSpPr>
          <p:nvPr>
            <p:ph type="body" idx="4294967295"/>
          </p:nvPr>
        </p:nvSpPr>
        <p:spPr>
          <a:xfrm>
            <a:off x="304800" y="914400"/>
            <a:ext cx="8153400" cy="5638800"/>
          </a:xfrm>
        </p:spPr>
        <p:txBody>
          <a:bodyPr/>
          <a:lstStyle/>
          <a:p>
            <a:pPr>
              <a:lnSpc>
                <a:spcPct val="90000"/>
              </a:lnSpc>
              <a:buFontTx/>
              <a:buNone/>
              <a:defRPr/>
            </a:pPr>
            <a:r>
              <a:rPr lang="en-US" sz="1600" b="0" i="1" dirty="0" smtClean="0">
                <a:solidFill>
                  <a:srgbClr val="00B050"/>
                </a:solidFill>
              </a:rPr>
              <a:t>	</a:t>
            </a:r>
            <a:endParaRPr lang="en-US" sz="1600" b="0" dirty="0" smtClean="0"/>
          </a:p>
          <a:p>
            <a:pPr>
              <a:lnSpc>
                <a:spcPct val="90000"/>
              </a:lnSpc>
              <a:defRPr/>
            </a:pPr>
            <a:r>
              <a:rPr lang="en-US" sz="1800" u="sng" dirty="0" smtClean="0"/>
              <a:t>Non-unanimous Recommendations</a:t>
            </a:r>
          </a:p>
          <a:p>
            <a:pPr>
              <a:buNone/>
              <a:defRPr/>
            </a:pPr>
            <a:r>
              <a:rPr lang="en-US" i="1" dirty="0" smtClean="0"/>
              <a:t>	</a:t>
            </a:r>
            <a:r>
              <a:rPr lang="en-US" sz="1800" b="0" i="1" dirty="0" smtClean="0"/>
              <a:t>NPRR306</a:t>
            </a:r>
            <a:r>
              <a:rPr lang="en-US" sz="1800" b="0" i="1" dirty="0" smtClean="0"/>
              <a:t>, Revisions to Protected Information to Include Black Start Documents Considered CEII </a:t>
            </a:r>
            <a:endParaRPr lang="en-US" sz="1800" b="0" i="1" dirty="0" smtClean="0"/>
          </a:p>
          <a:p>
            <a:pPr>
              <a:buNone/>
              <a:defRPr/>
            </a:pPr>
            <a:r>
              <a:rPr lang="en-US" sz="1800" b="0" i="1" dirty="0" smtClean="0"/>
              <a:t>	NPRR310, Expand Output Schedule Acceptable Range to Include HSL and LSL </a:t>
            </a:r>
            <a:endParaRPr lang="en-US" sz="1800" b="0" i="1" dirty="0" smtClean="0"/>
          </a:p>
          <a:p>
            <a:pPr>
              <a:buNone/>
              <a:defRPr/>
            </a:pPr>
            <a:r>
              <a:rPr lang="en-US" sz="1800" b="0" dirty="0" smtClean="0"/>
              <a:t>	</a:t>
            </a:r>
            <a:r>
              <a:rPr lang="en-US" sz="1800" b="0" i="1" dirty="0" smtClean="0"/>
              <a:t>NPRR316</a:t>
            </a:r>
            <a:r>
              <a:rPr lang="en-US" sz="1800" b="0" i="1" dirty="0" smtClean="0"/>
              <a:t>, Negative Self-Arranged Ancillary Services Quantity (formerly “Negative Self-Arranged Ancillary Services</a:t>
            </a:r>
            <a:r>
              <a:rPr lang="en-US" sz="1800" b="0" i="1" dirty="0" smtClean="0"/>
              <a:t>”) – </a:t>
            </a:r>
            <a:r>
              <a:rPr lang="en-US" sz="1800" b="0" i="1" dirty="0" smtClean="0">
                <a:solidFill>
                  <a:srgbClr val="C00000"/>
                </a:solidFill>
              </a:rPr>
              <a:t>URGENT</a:t>
            </a:r>
            <a:endParaRPr lang="en-US" sz="1800" b="0" i="1" dirty="0" smtClean="0"/>
          </a:p>
          <a:p>
            <a:pPr indent="-694944">
              <a:lnSpc>
                <a:spcPct val="90000"/>
              </a:lnSpc>
              <a:buFontTx/>
              <a:buNone/>
              <a:defRPr/>
            </a:pPr>
            <a:r>
              <a:rPr lang="en-US" sz="1800" b="0" i="1" dirty="0" smtClean="0"/>
              <a:t>	</a:t>
            </a:r>
            <a:r>
              <a:rPr lang="en-US" sz="1800" b="0" i="1" dirty="0" smtClean="0"/>
              <a:t>NPRR320, Minimum PTP Option Bid and Settlement (formerly “Minimum PTP Option Bids and CRR Auction Fees</a:t>
            </a:r>
            <a:r>
              <a:rPr lang="en-US" sz="1800" b="0" i="1" dirty="0" smtClean="0"/>
              <a:t>”) – </a:t>
            </a:r>
            <a:r>
              <a:rPr lang="en-US" sz="1800" b="0" i="1" dirty="0" smtClean="0">
                <a:solidFill>
                  <a:srgbClr val="C00000"/>
                </a:solidFill>
              </a:rPr>
              <a:t>URGENT</a:t>
            </a:r>
            <a:endParaRPr lang="en-US" sz="1800" b="0" i="1" cap="small" dirty="0" smtClean="0"/>
          </a:p>
          <a:p>
            <a:pPr marL="342900" lvl="1" indent="-694944">
              <a:lnSpc>
                <a:spcPct val="90000"/>
              </a:lnSpc>
              <a:buNone/>
              <a:defRPr/>
            </a:pPr>
            <a:r>
              <a:rPr lang="en-US" sz="1800" b="1" i="1" dirty="0" smtClean="0"/>
              <a:t>	</a:t>
            </a:r>
            <a:r>
              <a:rPr lang="en-US" sz="1800" i="1" dirty="0" smtClean="0"/>
              <a:t>NPRR329</a:t>
            </a:r>
            <a:r>
              <a:rPr lang="en-US" sz="1800" i="1" dirty="0" smtClean="0"/>
              <a:t>, Security Classification Changes for Extracts/Reports </a:t>
            </a:r>
            <a:r>
              <a:rPr lang="en-US" sz="1800" i="1" dirty="0" smtClean="0"/>
              <a:t>-</a:t>
            </a:r>
            <a:r>
              <a:rPr lang="en-US" sz="1800" i="1" dirty="0" smtClean="0">
                <a:solidFill>
                  <a:srgbClr val="C00000"/>
                </a:solidFill>
              </a:rPr>
              <a:t> </a:t>
            </a:r>
            <a:r>
              <a:rPr lang="en-US" sz="1800" i="1" dirty="0" smtClean="0">
                <a:solidFill>
                  <a:srgbClr val="C00000"/>
                </a:solidFill>
              </a:rPr>
              <a:t>URGENT</a:t>
            </a:r>
            <a:endParaRPr lang="en-US" sz="1800" i="1" dirty="0" smtClean="0"/>
          </a:p>
          <a:p>
            <a:pPr marL="342900" lvl="1" indent="-694944">
              <a:lnSpc>
                <a:spcPct val="90000"/>
              </a:lnSpc>
              <a:buNone/>
              <a:defRPr/>
            </a:pPr>
            <a:r>
              <a:rPr lang="en-US" sz="1800" b="1" i="1" dirty="0" smtClean="0"/>
              <a:t>	</a:t>
            </a:r>
            <a:r>
              <a:rPr lang="en-US" sz="1800" i="1" dirty="0" smtClean="0"/>
              <a:t>NPRR335</a:t>
            </a:r>
            <a:r>
              <a:rPr lang="en-US" sz="1800" i="1" dirty="0" smtClean="0"/>
              <a:t>, TSP Request for Interval Data – </a:t>
            </a:r>
            <a:r>
              <a:rPr lang="en-US" sz="1800" i="1" dirty="0" smtClean="0">
                <a:solidFill>
                  <a:srgbClr val="C00000"/>
                </a:solidFill>
              </a:rPr>
              <a:t>URGENT</a:t>
            </a:r>
            <a:endParaRPr lang="en-US" sz="1800" i="1" dirty="0" smtClean="0"/>
          </a:p>
          <a:p>
            <a:pPr marL="342900" lvl="1" indent="-694944">
              <a:lnSpc>
                <a:spcPct val="90000"/>
              </a:lnSpc>
              <a:buNone/>
              <a:defRPr/>
            </a:pPr>
            <a:r>
              <a:rPr lang="en-US" sz="1800" i="1" dirty="0" smtClean="0"/>
              <a:t>	NPRR341</a:t>
            </a:r>
            <a:r>
              <a:rPr lang="en-US" sz="1800" i="1" dirty="0" smtClean="0"/>
              <a:t>, Remove Ancillary Service Offers from SASM that do not Meet the Lead Time – </a:t>
            </a:r>
            <a:r>
              <a:rPr lang="en-US" sz="1800" i="1" dirty="0" smtClean="0">
                <a:solidFill>
                  <a:srgbClr val="C00000"/>
                </a:solidFill>
              </a:rPr>
              <a:t>URGENT</a:t>
            </a:r>
            <a:r>
              <a:rPr lang="en-US" sz="1800" i="1" dirty="0" smtClean="0"/>
              <a:t> </a:t>
            </a:r>
          </a:p>
          <a:p>
            <a:pPr marL="342900" lvl="1" indent="-694944">
              <a:lnSpc>
                <a:spcPct val="90000"/>
              </a:lnSpc>
              <a:buNone/>
              <a:defRPr/>
            </a:pPr>
            <a:r>
              <a:rPr lang="en-US" sz="1800" i="1" dirty="0" smtClean="0"/>
              <a:t>	NPRR342</a:t>
            </a:r>
            <a:r>
              <a:rPr lang="en-US" sz="1800" i="1" dirty="0" smtClean="0"/>
              <a:t>, Notification and Actions to Address Outcomes Inconsistent With Efficient Operation of the ERCOT Market – </a:t>
            </a:r>
            <a:r>
              <a:rPr lang="en-US" sz="1800" i="1" dirty="0" smtClean="0">
                <a:solidFill>
                  <a:srgbClr val="C00000"/>
                </a:solidFill>
              </a:rPr>
              <a:t>URGENT</a:t>
            </a:r>
            <a:r>
              <a:rPr lang="en-US" sz="1800" i="1" dirty="0" smtClean="0"/>
              <a:t> </a:t>
            </a:r>
            <a:endParaRPr lang="en-US" sz="1800" dirty="0" smtClean="0"/>
          </a:p>
          <a:p>
            <a:pPr marL="342900" lvl="1" indent="-694944">
              <a:lnSpc>
                <a:spcPct val="90000"/>
              </a:lnSpc>
              <a:buNone/>
              <a:defRPr/>
            </a:pPr>
            <a:endParaRPr lang="en-US" dirty="0" smtClean="0"/>
          </a:p>
          <a:p>
            <a:pPr marL="342900" lvl="1" indent="-694944">
              <a:lnSpc>
                <a:spcPct val="90000"/>
              </a:lnSpc>
              <a:buNone/>
              <a:defRPr/>
            </a:pPr>
            <a:endParaRPr lang="en-US" dirty="0" smtClean="0"/>
          </a:p>
          <a:p>
            <a:pPr indent="-694944">
              <a:lnSpc>
                <a:spcPct val="90000"/>
              </a:lnSpc>
              <a:buFontTx/>
              <a:buNone/>
              <a:defRPr/>
            </a:pPr>
            <a:endParaRPr lang="en-US" sz="1800" b="0" i="1" dirty="0" smtClean="0"/>
          </a:p>
          <a:p>
            <a:pPr>
              <a:lnSpc>
                <a:spcPct val="90000"/>
              </a:lnSpc>
              <a:buFontTx/>
              <a:buNone/>
              <a:defRPr/>
            </a:pPr>
            <a:r>
              <a:rPr lang="en-US" sz="1800" b="0" i="1" dirty="0" smtClean="0"/>
              <a:t>	</a:t>
            </a:r>
          </a:p>
          <a:p>
            <a:pPr>
              <a:lnSpc>
                <a:spcPct val="90000"/>
              </a:lnSpc>
              <a:buFontTx/>
              <a:buNone/>
              <a:defRPr/>
            </a:pPr>
            <a:r>
              <a:rPr lang="en-US" sz="1800" b="0" i="1" dirty="0" smtClean="0"/>
              <a:t>	</a:t>
            </a:r>
          </a:p>
          <a:p>
            <a:pPr>
              <a:lnSpc>
                <a:spcPct val="90000"/>
              </a:lnSpc>
              <a:buFontTx/>
              <a:buNone/>
              <a:defRPr/>
            </a:pPr>
            <a:endParaRPr lang="en-US" sz="1800" b="0" dirty="0" smtClean="0">
              <a:solidFill>
                <a:srgbClr val="FF0000"/>
              </a:solidFill>
            </a:endParaRPr>
          </a:p>
          <a:p>
            <a:pPr>
              <a:lnSpc>
                <a:spcPct val="90000"/>
              </a:lnSpc>
              <a:buFontTx/>
              <a:buNone/>
              <a:defRPr/>
            </a:pPr>
            <a:r>
              <a:rPr lang="en-US" sz="1600" b="0" dirty="0" smtClean="0"/>
              <a:t>	</a:t>
            </a:r>
          </a:p>
          <a:p>
            <a:pPr>
              <a:lnSpc>
                <a:spcPct val="90000"/>
              </a:lnSpc>
              <a:buFontTx/>
              <a:buNone/>
              <a:defRPr/>
            </a:pPr>
            <a:endParaRPr lang="en-US" sz="1600" b="0" i="1" dirty="0" smtClean="0"/>
          </a:p>
          <a:p>
            <a:pPr>
              <a:lnSpc>
                <a:spcPct val="90000"/>
              </a:lnSpc>
              <a:buFontTx/>
              <a:buNone/>
              <a:defRPr/>
            </a:pPr>
            <a:endParaRPr lang="en-US" sz="1600" b="0" dirty="0" smtClean="0"/>
          </a:p>
        </p:txBody>
      </p:sp>
      <p:sp>
        <p:nvSpPr>
          <p:cNvPr id="6148" name="Slide Number Placeholder 4"/>
          <p:cNvSpPr txBox="1">
            <a:spLocks noGrp="1"/>
          </p:cNvSpPr>
          <p:nvPr/>
        </p:nvSpPr>
        <p:spPr bwMode="auto">
          <a:xfrm>
            <a:off x="6553200" y="6248400"/>
            <a:ext cx="2133600" cy="476250"/>
          </a:xfrm>
          <a:prstGeom prst="rect">
            <a:avLst/>
          </a:prstGeom>
          <a:noFill/>
          <a:ln w="9525">
            <a:noFill/>
            <a:miter lim="800000"/>
            <a:headEnd/>
            <a:tailEnd/>
          </a:ln>
        </p:spPr>
        <p:txBody>
          <a:bodyPr anchor="b"/>
          <a:lstStyle/>
          <a:p>
            <a:pPr algn="r"/>
            <a:endParaRPr lang="en-US" sz="1200"/>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04800" y="0"/>
            <a:ext cx="8229600" cy="792163"/>
          </a:xfrm>
        </p:spPr>
        <p:txBody>
          <a:bodyPr/>
          <a:lstStyle/>
          <a:p>
            <a:pPr eaLnBrk="1" hangingPunct="1"/>
            <a:r>
              <a:rPr lang="en-US" dirty="0" smtClean="0"/>
              <a:t> Items Rejected/Withdrawn</a:t>
            </a:r>
            <a:endParaRPr lang="en-US" dirty="0" smtClean="0"/>
          </a:p>
        </p:txBody>
      </p:sp>
      <p:sp>
        <p:nvSpPr>
          <p:cNvPr id="6147" name="Rectangle 3"/>
          <p:cNvSpPr>
            <a:spLocks noGrp="1" noChangeArrowheads="1"/>
          </p:cNvSpPr>
          <p:nvPr>
            <p:ph type="body" idx="4294967295"/>
          </p:nvPr>
        </p:nvSpPr>
        <p:spPr>
          <a:xfrm>
            <a:off x="304800" y="914400"/>
            <a:ext cx="8153400" cy="5638800"/>
          </a:xfrm>
        </p:spPr>
        <p:txBody>
          <a:bodyPr/>
          <a:lstStyle/>
          <a:p>
            <a:pPr>
              <a:lnSpc>
                <a:spcPct val="90000"/>
              </a:lnSpc>
              <a:buFontTx/>
              <a:buNone/>
              <a:defRPr/>
            </a:pPr>
            <a:r>
              <a:rPr lang="en-US" sz="1600" b="0" i="1" dirty="0" smtClean="0">
                <a:solidFill>
                  <a:srgbClr val="00B050"/>
                </a:solidFill>
              </a:rPr>
              <a:t>	</a:t>
            </a:r>
            <a:endParaRPr lang="en-US" sz="1600" b="0" dirty="0" smtClean="0"/>
          </a:p>
          <a:p>
            <a:pPr>
              <a:lnSpc>
                <a:spcPct val="90000"/>
              </a:lnSpc>
              <a:defRPr/>
            </a:pPr>
            <a:r>
              <a:rPr lang="en-US" sz="1800" u="sng" dirty="0" smtClean="0"/>
              <a:t>Revision Requests Rejected</a:t>
            </a:r>
            <a:endParaRPr lang="en-US" sz="1800" u="sng" dirty="0" smtClean="0"/>
          </a:p>
          <a:p>
            <a:pPr>
              <a:buNone/>
              <a:defRPr/>
            </a:pPr>
            <a:r>
              <a:rPr lang="en-US" i="1" dirty="0" smtClean="0"/>
              <a:t>	</a:t>
            </a:r>
            <a:r>
              <a:rPr lang="en-US" sz="1800" b="0" i="1" dirty="0" smtClean="0"/>
              <a:t>NPRR308</a:t>
            </a:r>
            <a:r>
              <a:rPr lang="en-US" sz="1800" b="0" i="1" dirty="0" smtClean="0"/>
              <a:t>, Deployment Procedures for Non-Spin Resources </a:t>
            </a:r>
            <a:endParaRPr lang="en-US" sz="1800" b="0" dirty="0" smtClean="0"/>
          </a:p>
          <a:p>
            <a:pPr marL="342900" lvl="1" indent="-694944">
              <a:lnSpc>
                <a:spcPct val="90000"/>
              </a:lnSpc>
              <a:buNone/>
              <a:defRPr/>
            </a:pPr>
            <a:endParaRPr lang="en-US" dirty="0" smtClean="0"/>
          </a:p>
          <a:p>
            <a:pPr marL="342900" lvl="1" indent="-694944">
              <a:lnSpc>
                <a:spcPct val="90000"/>
              </a:lnSpc>
              <a:buNone/>
              <a:defRPr/>
            </a:pPr>
            <a:endParaRPr lang="en-US" dirty="0" smtClean="0"/>
          </a:p>
          <a:p>
            <a:pPr indent="-694944">
              <a:lnSpc>
                <a:spcPct val="90000"/>
              </a:lnSpc>
              <a:buFontTx/>
              <a:buNone/>
              <a:defRPr/>
            </a:pPr>
            <a:endParaRPr lang="en-US" sz="1800" b="0" i="1" dirty="0" smtClean="0"/>
          </a:p>
          <a:p>
            <a:pPr>
              <a:lnSpc>
                <a:spcPct val="90000"/>
              </a:lnSpc>
              <a:buFontTx/>
              <a:buNone/>
              <a:defRPr/>
            </a:pPr>
            <a:r>
              <a:rPr lang="en-US" sz="1800" b="0" i="1" dirty="0" smtClean="0"/>
              <a:t>	</a:t>
            </a:r>
          </a:p>
          <a:p>
            <a:pPr>
              <a:lnSpc>
                <a:spcPct val="90000"/>
              </a:lnSpc>
              <a:buFontTx/>
              <a:buNone/>
              <a:defRPr/>
            </a:pPr>
            <a:r>
              <a:rPr lang="en-US" sz="1800" b="0" i="1" dirty="0" smtClean="0"/>
              <a:t>	</a:t>
            </a:r>
          </a:p>
          <a:p>
            <a:pPr>
              <a:lnSpc>
                <a:spcPct val="90000"/>
              </a:lnSpc>
              <a:buFontTx/>
              <a:buNone/>
              <a:defRPr/>
            </a:pPr>
            <a:endParaRPr lang="en-US" sz="1800" b="0" dirty="0" smtClean="0">
              <a:solidFill>
                <a:srgbClr val="FF0000"/>
              </a:solidFill>
            </a:endParaRPr>
          </a:p>
          <a:p>
            <a:pPr>
              <a:lnSpc>
                <a:spcPct val="90000"/>
              </a:lnSpc>
              <a:buFontTx/>
              <a:buNone/>
              <a:defRPr/>
            </a:pPr>
            <a:r>
              <a:rPr lang="en-US" sz="1600" b="0" dirty="0" smtClean="0"/>
              <a:t>	</a:t>
            </a:r>
          </a:p>
          <a:p>
            <a:pPr>
              <a:lnSpc>
                <a:spcPct val="90000"/>
              </a:lnSpc>
              <a:buFontTx/>
              <a:buNone/>
              <a:defRPr/>
            </a:pPr>
            <a:endParaRPr lang="en-US" sz="1600" b="0" i="1" dirty="0" smtClean="0"/>
          </a:p>
          <a:p>
            <a:pPr>
              <a:lnSpc>
                <a:spcPct val="90000"/>
              </a:lnSpc>
              <a:buFontTx/>
              <a:buNone/>
              <a:defRPr/>
            </a:pPr>
            <a:endParaRPr lang="en-US" sz="1600" b="0" dirty="0" smtClean="0"/>
          </a:p>
        </p:txBody>
      </p:sp>
      <p:sp>
        <p:nvSpPr>
          <p:cNvPr id="6148" name="Slide Number Placeholder 4"/>
          <p:cNvSpPr txBox="1">
            <a:spLocks noGrp="1"/>
          </p:cNvSpPr>
          <p:nvPr/>
        </p:nvSpPr>
        <p:spPr bwMode="auto">
          <a:xfrm>
            <a:off x="6553200" y="6248400"/>
            <a:ext cx="2133600" cy="476250"/>
          </a:xfrm>
          <a:prstGeom prst="rect">
            <a:avLst/>
          </a:prstGeom>
          <a:noFill/>
          <a:ln w="9525">
            <a:noFill/>
            <a:miter lim="800000"/>
            <a:headEnd/>
            <a:tailEnd/>
          </a:ln>
        </p:spPr>
        <p:txBody>
          <a:bodyPr anchor="b"/>
          <a:lstStyle/>
          <a:p>
            <a:pPr algn="r"/>
            <a:endParaRPr lang="en-US" sz="1200"/>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p:txBody>
          <a:bodyPr/>
          <a:lstStyle/>
          <a:p>
            <a:endParaRPr lang="en-US" smtClean="0"/>
          </a:p>
        </p:txBody>
      </p:sp>
      <p:sp>
        <p:nvSpPr>
          <p:cNvPr id="8195" name="Content Placeholder 2"/>
          <p:cNvSpPr>
            <a:spLocks noGrp="1"/>
          </p:cNvSpPr>
          <p:nvPr>
            <p:ph idx="1"/>
          </p:nvPr>
        </p:nvSpPr>
        <p:spPr/>
        <p:txBody>
          <a:bodyPr/>
          <a:lstStyle/>
          <a:p>
            <a:endParaRPr lang="en-US" u="sng" smtClean="0"/>
          </a:p>
          <a:p>
            <a:endParaRPr lang="en-US" u="sng" smtClean="0"/>
          </a:p>
          <a:p>
            <a:endParaRPr lang="en-US" u="sng" smtClean="0"/>
          </a:p>
          <a:p>
            <a:pPr algn="ctr">
              <a:buFontTx/>
              <a:buNone/>
            </a:pPr>
            <a:r>
              <a:rPr lang="en-US" sz="3200" u="sng" smtClean="0"/>
              <a:t>NPRRs Recommended for Approval</a:t>
            </a:r>
            <a:endParaRPr lang="en-US" sz="3200" smtClean="0"/>
          </a:p>
          <a:p>
            <a:endParaRPr lang="en-US" smtClean="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indent="-342900">
              <a:defRPr/>
            </a:pPr>
            <a:r>
              <a:rPr lang="en-US" b="1" i="1" dirty="0" smtClean="0">
                <a:solidFill>
                  <a:schemeClr val="tx1"/>
                </a:solidFill>
                <a:latin typeface="+mj-lt"/>
                <a:ea typeface="+mj-ea"/>
                <a:cs typeface="+mj-cs"/>
              </a:rPr>
              <a:t>NPRR306, Revisions to Protected Information to Include Black Start Documents Considered CEII</a:t>
            </a:r>
            <a:endParaRPr lang="en-US" dirty="0" smtClean="0">
              <a:solidFill>
                <a:schemeClr val="accent1">
                  <a:lumMod val="50000"/>
                </a:schemeClr>
              </a:solidFill>
            </a:endParaRPr>
          </a:p>
        </p:txBody>
      </p:sp>
      <p:graphicFrame>
        <p:nvGraphicFramePr>
          <p:cNvPr id="135196" name="Group 28"/>
          <p:cNvGraphicFramePr>
            <a:graphicFrameLocks noGrp="1"/>
          </p:cNvGraphicFramePr>
          <p:nvPr>
            <p:ph idx="4294967295"/>
          </p:nvPr>
        </p:nvGraphicFramePr>
        <p:xfrm>
          <a:off x="381000" y="1371600"/>
          <a:ext cx="8153400" cy="5105400"/>
        </p:xfrm>
        <a:graphic>
          <a:graphicData uri="http://schemas.openxmlformats.org/drawingml/2006/table">
            <a:tbl>
              <a:tblPr/>
              <a:tblGrid>
                <a:gridCol w="2230438"/>
                <a:gridCol w="1492250"/>
                <a:gridCol w="4430712"/>
              </a:tblGrid>
              <a:tr h="131100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(OWG)</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revises Section 1.3.6, Exceptions, to include Black Start documents that meet the definition of Critical Energy Infrastructure Information (CEII).</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783945">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087894">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2/17/11, PRS unanimously voted to recommend approval of NPRR306 as submitted.  On 3/24/11, PRS voted to endorse and forward the 2/17/11 PRS Report and Impact Analysis for NPRR306 to TAC.  There was one abstention from the Independent Generator Market Segment.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92255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June 1, 2011</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0" lvl="1" eaLnBrk="0" hangingPunct="0">
              <a:defRPr/>
            </a:pPr>
            <a:endParaRPr lang="en-US" sz="2000" kern="0" dirty="0">
              <a:solidFill>
                <a:srgbClr val="FF0000"/>
              </a:solidFill>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noFill/>
          <a:ln w="9525">
            <a:noFill/>
            <a:miter lim="800000"/>
            <a:headEnd/>
            <a:tailEnd/>
          </a:ln>
        </p:spPr>
        <p:txBody>
          <a:bodyPr anchor="ctr"/>
          <a:lstStyle/>
          <a:p>
            <a:pPr eaLnBrk="0" hangingPunct="0">
              <a:defRPr/>
            </a:pPr>
            <a:endParaRPr lang="en-US" kern="0" dirty="0">
              <a:latin typeface="+mj-lt"/>
              <a:ea typeface="+mj-ea"/>
              <a:cs typeface="+mj-cs"/>
            </a:endParaRPr>
          </a:p>
        </p:txBody>
      </p:sp>
      <p:sp>
        <p:nvSpPr>
          <p:cNvPr id="33"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marL="342900" lvl="1" eaLnBrk="0" hangingPunct="0">
              <a:defRPr/>
            </a:pPr>
            <a:endParaRPr lang="en-US" sz="1600" kern="0" dirty="0">
              <a:solidFill>
                <a:srgbClr val="FF0000"/>
              </a:solidFill>
              <a:latin typeface="Arial Black" pitchFamily="34" charset="0"/>
            </a:endParaRPr>
          </a:p>
        </p:txBody>
      </p:sp>
      <p:sp>
        <p:nvSpPr>
          <p:cNvPr id="38" name="Rectangle 2"/>
          <p:cNvSpPr txBox="1">
            <a:spLocks noRot="1" noChangeArrowheads="1"/>
          </p:cNvSpPr>
          <p:nvPr/>
        </p:nvSpPr>
        <p:spPr bwMode="auto">
          <a:xfrm>
            <a:off x="0" y="228600"/>
            <a:ext cx="9144000" cy="685800"/>
          </a:xfrm>
          <a:prstGeom prst="rect">
            <a:avLst/>
          </a:prstGeom>
          <a:noFill/>
          <a:ln w="9525">
            <a:noFill/>
            <a:miter lim="800000"/>
            <a:headEnd/>
            <a:tailEnd/>
          </a:ln>
        </p:spPr>
        <p:txBody>
          <a:bodyPr anchor="ctr"/>
          <a:lstStyle/>
          <a:p>
            <a:pPr marL="342900" lvl="1" eaLnBrk="0" hangingPunct="0">
              <a:defRPr/>
            </a:pPr>
            <a:endParaRPr lang="en-US" sz="2000" b="1" kern="0" dirty="0">
              <a:solidFill>
                <a:schemeClr val="accent1">
                  <a:lumMod val="50000"/>
                </a:schemeClr>
              </a:solidFill>
              <a:latin typeface="+mj-lt"/>
            </a:endParaRPr>
          </a:p>
        </p:txBody>
      </p:sp>
      <p:sp>
        <p:nvSpPr>
          <p:cNvPr id="40" name="Rectangle 2"/>
          <p:cNvSpPr txBox="1">
            <a:spLocks noRot="1" noChangeArrowheads="1"/>
          </p:cNvSpPr>
          <p:nvPr/>
        </p:nvSpPr>
        <p:spPr bwMode="auto">
          <a:xfrm>
            <a:off x="457200" y="228600"/>
            <a:ext cx="8763000" cy="685800"/>
          </a:xfrm>
          <a:prstGeom prst="rect">
            <a:avLst/>
          </a:prstGeom>
          <a:noFill/>
          <a:ln w="9525">
            <a:noFill/>
            <a:miter lim="800000"/>
            <a:headEnd/>
            <a:tailEnd/>
          </a:ln>
        </p:spPr>
        <p:txBody>
          <a:bodyPr anchor="ctr"/>
          <a:lstStyle/>
          <a:p>
            <a:pPr indent="-342900" eaLnBrk="0" hangingPunct="0">
              <a:defRPr/>
            </a:pPr>
            <a:endParaRPr lang="en-US" sz="2000" kern="0" dirty="0">
              <a:solidFill>
                <a:schemeClr val="accent1">
                  <a:lumMod val="50000"/>
                </a:schemeClr>
              </a:solidFill>
              <a:latin typeface="+mj-lt"/>
              <a:ea typeface="+mj-ea"/>
              <a:cs typeface="+mj-cs"/>
            </a:endParaRPr>
          </a:p>
        </p:txBody>
      </p:sp>
      <p:sp>
        <p:nvSpPr>
          <p:cNvPr id="42"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anchor="ctr"/>
          <a:lstStyle/>
          <a:p>
            <a:pPr eaLnBrk="0" hangingPunct="0">
              <a:defRPr/>
            </a:pPr>
            <a:r>
              <a:rPr lang="en-US" sz="2000" b="1" i="1" dirty="0">
                <a:latin typeface="+mj-lt"/>
              </a:rPr>
              <a:t>NPRR306, Revisions to Protected Information to Include Black Start Documents Considered CEII </a:t>
            </a:r>
            <a:endParaRPr lang="en-US" sz="2000" b="1" kern="0" dirty="0">
              <a:latin typeface="+mj-lt"/>
              <a:ea typeface="+mj-ea"/>
              <a:cs typeface="+mj-cs"/>
            </a:endParaRPr>
          </a:p>
        </p:txBody>
      </p:sp>
      <p:graphicFrame>
        <p:nvGraphicFramePr>
          <p:cNvPr id="43" name="Table 42"/>
          <p:cNvGraphicFramePr>
            <a:graphicFrameLocks noGrp="1"/>
          </p:cNvGraphicFramePr>
          <p:nvPr/>
        </p:nvGraphicFramePr>
        <p:xfrm>
          <a:off x="381000" y="1295397"/>
          <a:ext cx="8458200" cy="5257802"/>
        </p:xfrm>
        <a:graphic>
          <a:graphicData uri="http://schemas.openxmlformats.org/drawingml/2006/table">
            <a:tbl>
              <a:tblPr firstRow="1" bandRow="1">
                <a:tableStyleId>{5C22544A-7EE6-4342-B048-85BDC9FD1C3A}</a:tableStyleId>
              </a:tblPr>
              <a:tblGrid>
                <a:gridCol w="2114550"/>
                <a:gridCol w="933450"/>
                <a:gridCol w="990600"/>
                <a:gridCol w="4419600"/>
              </a:tblGrid>
              <a:tr h="745826">
                <a:tc>
                  <a:txBody>
                    <a:bodyPr/>
                    <a:lstStyle/>
                    <a:p>
                      <a:pPr algn="ctr"/>
                      <a:r>
                        <a:rPr lang="en-US" dirty="0" smtClean="0">
                          <a:solidFill>
                            <a:schemeClr val="tx1"/>
                          </a:solidFill>
                        </a:rPr>
                        <a:t>Item Reviewed</a:t>
                      </a:r>
                      <a:endParaRPr lang="en-US" dirty="0">
                        <a:solidFill>
                          <a:schemeClr val="tx1"/>
                        </a:solidFill>
                      </a:endParaRPr>
                    </a:p>
                  </a:txBody>
                  <a:tcPr/>
                </a:tc>
                <a:tc>
                  <a:txBody>
                    <a:bodyPr/>
                    <a:lstStyle/>
                    <a:p>
                      <a:pPr algn="ctr"/>
                      <a:r>
                        <a:rPr lang="en-US" dirty="0" smtClean="0">
                          <a:solidFill>
                            <a:schemeClr val="tx1"/>
                          </a:solidFill>
                        </a:rPr>
                        <a:t>No Impact</a:t>
                      </a:r>
                      <a:endParaRPr lang="en-US" dirty="0">
                        <a:solidFill>
                          <a:schemeClr val="tx1"/>
                        </a:solidFill>
                      </a:endParaRPr>
                    </a:p>
                  </a:txBody>
                  <a:tcPr/>
                </a:tc>
                <a:tc>
                  <a:txBody>
                    <a:bodyPr/>
                    <a:lstStyle/>
                    <a:p>
                      <a:pPr algn="ctr"/>
                      <a:r>
                        <a:rPr lang="en-US" dirty="0" smtClean="0">
                          <a:solidFill>
                            <a:schemeClr val="tx1"/>
                          </a:solidFill>
                        </a:rPr>
                        <a:t>Impact</a:t>
                      </a:r>
                      <a:endParaRPr lang="en-US" dirty="0">
                        <a:solidFill>
                          <a:schemeClr val="tx1"/>
                        </a:solidFill>
                      </a:endParaRPr>
                    </a:p>
                  </a:txBody>
                  <a:tcPr/>
                </a:tc>
                <a:tc>
                  <a:txBody>
                    <a:bodyPr/>
                    <a:lstStyle/>
                    <a:p>
                      <a:pPr algn="ctr"/>
                      <a:r>
                        <a:rPr lang="en-US" dirty="0" smtClean="0">
                          <a:solidFill>
                            <a:schemeClr val="tx1"/>
                          </a:solidFill>
                        </a:rPr>
                        <a:t>Description</a:t>
                      </a:r>
                      <a:endParaRPr lang="en-US" dirty="0">
                        <a:solidFill>
                          <a:schemeClr val="tx1"/>
                        </a:solidFill>
                      </a:endParaRPr>
                    </a:p>
                  </a:txBody>
                  <a:tcPr/>
                </a:tc>
              </a:tr>
              <a:tr h="732651">
                <a:tc>
                  <a:txBody>
                    <a:bodyPr/>
                    <a:lstStyle/>
                    <a:p>
                      <a:pPr algn="l"/>
                      <a:r>
                        <a:rPr lang="en-US" dirty="0" smtClean="0"/>
                        <a:t>Budget</a:t>
                      </a:r>
                      <a:endParaRPr lang="en-US" dirty="0"/>
                    </a:p>
                  </a:txBody>
                  <a:tcPr/>
                </a:tc>
                <a:tc>
                  <a:txBody>
                    <a:bodyPr/>
                    <a:lstStyle/>
                    <a:p>
                      <a:endParaRPr lang="en-US"/>
                    </a:p>
                  </a:txBody>
                  <a:tcPr/>
                </a:tc>
                <a:tc>
                  <a:txBody>
                    <a:bodyPr/>
                    <a:lstStyle/>
                    <a:p>
                      <a:endParaRPr lang="en-US"/>
                    </a:p>
                  </a:txBody>
                  <a:tcPr/>
                </a:tc>
                <a:tc>
                  <a:txBody>
                    <a:bodyPr/>
                    <a:lstStyle/>
                    <a:p>
                      <a:endParaRPr lang="en-US" dirty="0"/>
                    </a:p>
                  </a:txBody>
                  <a:tcPr/>
                </a:tc>
              </a:tr>
              <a:tr h="809196">
                <a:tc>
                  <a:txBody>
                    <a:bodyPr/>
                    <a:lstStyle/>
                    <a:p>
                      <a:pPr algn="l"/>
                      <a:r>
                        <a:rPr lang="en-US" dirty="0" smtClean="0"/>
                        <a:t>Staffing</a:t>
                      </a:r>
                      <a:endParaRPr lang="en-US" dirty="0"/>
                    </a:p>
                  </a:txBody>
                  <a:tcPr/>
                </a:tc>
                <a:tc>
                  <a:txBody>
                    <a:bodyPr/>
                    <a:lstStyle/>
                    <a:p>
                      <a:endParaRPr lang="en-US"/>
                    </a:p>
                  </a:txBody>
                  <a:tcPr/>
                </a:tc>
                <a:tc>
                  <a:txBody>
                    <a:bodyPr/>
                    <a:lstStyle/>
                    <a:p>
                      <a:endParaRPr lang="en-US"/>
                    </a:p>
                  </a:txBody>
                  <a:tcPr/>
                </a:tc>
                <a:tc>
                  <a:txBody>
                    <a:bodyPr/>
                    <a:lstStyle/>
                    <a:p>
                      <a:endParaRPr lang="en-US" dirty="0"/>
                    </a:p>
                  </a:txBody>
                  <a:tcPr/>
                </a:tc>
              </a:tr>
              <a:tr h="745826">
                <a:tc>
                  <a:txBody>
                    <a:bodyPr/>
                    <a:lstStyle/>
                    <a:p>
                      <a:pPr algn="l"/>
                      <a:r>
                        <a:rPr lang="en-US" dirty="0" smtClean="0"/>
                        <a:t>Computer Systems</a:t>
                      </a:r>
                      <a:endParaRPr lang="en-US" dirty="0"/>
                    </a:p>
                  </a:txBody>
                  <a:tcPr/>
                </a:tc>
                <a:tc>
                  <a:txBody>
                    <a:bodyPr/>
                    <a:lstStyle/>
                    <a:p>
                      <a:endParaRPr lang="en-US"/>
                    </a:p>
                  </a:txBody>
                  <a:tcPr/>
                </a:tc>
                <a:tc>
                  <a:txBody>
                    <a:bodyPr/>
                    <a:lstStyle/>
                    <a:p>
                      <a:endParaRPr lang="en-US"/>
                    </a:p>
                  </a:txBody>
                  <a:tcPr/>
                </a:tc>
                <a:tc>
                  <a:txBody>
                    <a:bodyPr/>
                    <a:lstStyle/>
                    <a:p>
                      <a:endParaRPr lang="en-US"/>
                    </a:p>
                  </a:txBody>
                  <a:tcPr/>
                </a:tc>
              </a:tr>
              <a:tr h="745826">
                <a:tc>
                  <a:txBody>
                    <a:bodyPr/>
                    <a:lstStyle/>
                    <a:p>
                      <a:pPr algn="l"/>
                      <a:r>
                        <a:rPr lang="en-US" dirty="0" smtClean="0"/>
                        <a:t>Business Functions</a:t>
                      </a:r>
                      <a:endParaRPr lang="en-US" dirty="0"/>
                    </a:p>
                  </a:txBody>
                  <a:tcPr/>
                </a:tc>
                <a:tc>
                  <a:txBody>
                    <a:bodyPr/>
                    <a:lstStyle/>
                    <a:p>
                      <a:endParaRPr lang="en-US"/>
                    </a:p>
                  </a:txBody>
                  <a:tcPr/>
                </a:tc>
                <a:tc>
                  <a:txBody>
                    <a:bodyPr/>
                    <a:lstStyle/>
                    <a:p>
                      <a:endParaRPr lang="en-US" dirty="0"/>
                    </a:p>
                  </a:txBody>
                  <a:tcPr/>
                </a:tc>
                <a:tc>
                  <a:txBody>
                    <a:bodyPr/>
                    <a:lstStyle/>
                    <a:p>
                      <a:r>
                        <a:rPr lang="en-US" sz="1600" i="1" dirty="0" smtClean="0"/>
                        <a:t>Modification</a:t>
                      </a:r>
                      <a:r>
                        <a:rPr lang="en-US" sz="1600" i="1" baseline="0" dirty="0" smtClean="0"/>
                        <a:t> of ERCOT business processes</a:t>
                      </a:r>
                      <a:endParaRPr lang="en-US" sz="1600" i="1" dirty="0"/>
                    </a:p>
                  </a:txBody>
                  <a:tcPr/>
                </a:tc>
              </a:tr>
              <a:tr h="732651">
                <a:tc>
                  <a:txBody>
                    <a:bodyPr/>
                    <a:lstStyle/>
                    <a:p>
                      <a:pPr algn="l"/>
                      <a:r>
                        <a:rPr lang="en-US" dirty="0" smtClean="0"/>
                        <a:t>Grid</a:t>
                      </a:r>
                      <a:r>
                        <a:rPr lang="en-US" baseline="0" dirty="0" smtClean="0"/>
                        <a:t> Operations</a:t>
                      </a:r>
                      <a:endParaRPr lang="en-US" dirty="0"/>
                    </a:p>
                  </a:txBody>
                  <a:tcPr/>
                </a:tc>
                <a:tc>
                  <a:txBody>
                    <a:bodyPr/>
                    <a:lstStyle/>
                    <a:p>
                      <a:endParaRPr lang="en-US"/>
                    </a:p>
                  </a:txBody>
                  <a:tcPr/>
                </a:tc>
                <a:tc>
                  <a:txBody>
                    <a:bodyPr/>
                    <a:lstStyle/>
                    <a:p>
                      <a:endParaRPr lang="en-US" dirty="0"/>
                    </a:p>
                  </a:txBody>
                  <a:tcPr/>
                </a:tc>
                <a:tc>
                  <a:txBody>
                    <a:bodyPr/>
                    <a:lstStyle/>
                    <a:p>
                      <a:endParaRPr lang="en-US"/>
                    </a:p>
                  </a:txBody>
                  <a:tcPr/>
                </a:tc>
              </a:tr>
              <a:tr h="745826">
                <a:tc>
                  <a:txBody>
                    <a:bodyPr/>
                    <a:lstStyle/>
                    <a:p>
                      <a:pPr algn="l"/>
                      <a:r>
                        <a:rPr lang="en-US" dirty="0" smtClean="0"/>
                        <a:t>Credit Monitoring/Liability</a:t>
                      </a:r>
                      <a:endParaRPr lang="en-US" dirty="0"/>
                    </a:p>
                  </a:txBody>
                  <a:tcPr/>
                </a:tc>
                <a:tc>
                  <a:txBody>
                    <a:bodyPr/>
                    <a:lstStyle/>
                    <a:p>
                      <a:endParaRPr lang="en-US"/>
                    </a:p>
                  </a:txBody>
                  <a:tcPr/>
                </a:tc>
                <a:tc>
                  <a:txBody>
                    <a:bodyPr/>
                    <a:lstStyle/>
                    <a:p>
                      <a:endParaRPr lang="en-US"/>
                    </a:p>
                  </a:txBody>
                  <a:tcPr/>
                </a:tc>
                <a:tc>
                  <a:txBody>
                    <a:bodyPr/>
                    <a:lstStyle/>
                    <a:p>
                      <a:endParaRPr lang="en-US" dirty="0"/>
                    </a:p>
                  </a:txBody>
                  <a:tcPr/>
                </a:tc>
              </a:tr>
            </a:tbl>
          </a:graphicData>
        </a:graphic>
      </p:graphicFrame>
      <p:sp>
        <p:nvSpPr>
          <p:cNvPr id="44" name="AutoShape 24"/>
          <p:cNvSpPr>
            <a:spLocks noChangeArrowheads="1"/>
          </p:cNvSpPr>
          <p:nvPr/>
        </p:nvSpPr>
        <p:spPr bwMode="auto">
          <a:xfrm>
            <a:off x="2743200" y="2209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5" name="AutoShape 24"/>
          <p:cNvSpPr>
            <a:spLocks noChangeArrowheads="1"/>
          </p:cNvSpPr>
          <p:nvPr/>
        </p:nvSpPr>
        <p:spPr bwMode="auto">
          <a:xfrm>
            <a:off x="2743200" y="2971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6" name="AutoShape 24"/>
          <p:cNvSpPr>
            <a:spLocks noChangeArrowheads="1"/>
          </p:cNvSpPr>
          <p:nvPr/>
        </p:nvSpPr>
        <p:spPr bwMode="auto">
          <a:xfrm>
            <a:off x="2743200" y="3733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 name="AutoShape 24"/>
          <p:cNvSpPr>
            <a:spLocks noChangeArrowheads="1"/>
          </p:cNvSpPr>
          <p:nvPr/>
        </p:nvSpPr>
        <p:spPr bwMode="auto">
          <a:xfrm>
            <a:off x="2743200" y="5181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8" name="AutoShape 24"/>
          <p:cNvSpPr>
            <a:spLocks noChangeArrowheads="1"/>
          </p:cNvSpPr>
          <p:nvPr/>
        </p:nvSpPr>
        <p:spPr bwMode="auto">
          <a:xfrm>
            <a:off x="2743200" y="5943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9" name="AutoShape 24"/>
          <p:cNvSpPr>
            <a:spLocks noChangeArrowheads="1"/>
          </p:cNvSpPr>
          <p:nvPr/>
        </p:nvSpPr>
        <p:spPr bwMode="auto">
          <a:xfrm>
            <a:off x="3657600" y="4495800"/>
            <a:ext cx="381000" cy="381000"/>
          </a:xfrm>
          <a:prstGeom prst="star5">
            <a:avLst/>
          </a:prstGeom>
          <a:solidFill>
            <a:srgbClr val="FF00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44"/>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45"/>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46"/>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47"/>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48"/>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49"/>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idx="4294967295"/>
          </p:nvPr>
        </p:nvSpPr>
        <p:spPr>
          <a:xfrm>
            <a:off x="381000" y="228600"/>
            <a:ext cx="8763000" cy="685800"/>
          </a:xfrm>
        </p:spPr>
        <p:txBody>
          <a:bodyPr/>
          <a:lstStyle/>
          <a:p>
            <a:pPr indent="-342900">
              <a:defRPr/>
            </a:pPr>
            <a:r>
              <a:rPr lang="en-US" b="1" i="1" dirty="0" smtClean="0">
                <a:solidFill>
                  <a:schemeClr val="tx1"/>
                </a:solidFill>
                <a:latin typeface="+mj-lt"/>
                <a:ea typeface="+mj-ea"/>
                <a:cs typeface="+mj-cs"/>
              </a:rPr>
              <a:t>NPRR310, Expand Output Schedule Acceptable Range to Include HSL and LSL </a:t>
            </a:r>
            <a:endParaRPr lang="en-US" dirty="0" smtClean="0">
              <a:solidFill>
                <a:schemeClr val="accent1">
                  <a:lumMod val="50000"/>
                </a:schemeClr>
              </a:solidFill>
            </a:endParaRPr>
          </a:p>
        </p:txBody>
      </p:sp>
      <p:graphicFrame>
        <p:nvGraphicFramePr>
          <p:cNvPr id="135196" name="Group 28"/>
          <p:cNvGraphicFramePr>
            <a:graphicFrameLocks noGrp="1"/>
          </p:cNvGraphicFramePr>
          <p:nvPr>
            <p:ph idx="4294967295"/>
          </p:nvPr>
        </p:nvGraphicFramePr>
        <p:xfrm>
          <a:off x="381000" y="1371601"/>
          <a:ext cx="8153400" cy="5181600"/>
        </p:xfrm>
        <a:graphic>
          <a:graphicData uri="http://schemas.openxmlformats.org/drawingml/2006/table">
            <a:tbl>
              <a:tblPr/>
              <a:tblGrid>
                <a:gridCol w="2230438"/>
                <a:gridCol w="1492250"/>
                <a:gridCol w="4430712"/>
              </a:tblGrid>
              <a:tr h="151739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(Tenaska)</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updates the criteria by which Output Schedules are deemed valid to include Output Schedules that are equal in value to the Resource High Sustained Limit (HSL) and Low Sustained Limit (LSL)</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76897">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Yes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MMS and </a:t>
                      </a:r>
                      <a:r>
                        <a:rPr kumimoji="0" lang="en-US" sz="1600" b="0" i="0" u="none" strike="noStrike" cap="none" normalizeH="0" baseline="0" dirty="0" smtClean="0">
                          <a:ln>
                            <a:noFill/>
                          </a:ln>
                          <a:solidFill>
                            <a:schemeClr val="tx1"/>
                          </a:solidFill>
                          <a:effectLst/>
                          <a:latin typeface="+mn-lt"/>
                        </a:rPr>
                        <a:t>Settlements </a:t>
                      </a:r>
                      <a:r>
                        <a:rPr kumimoji="0" lang="en-US" sz="1600" b="0" i="0" u="none" strike="noStrike" cap="none" normalizeH="0" baseline="0" dirty="0" smtClean="0">
                          <a:ln>
                            <a:noFill/>
                          </a:ln>
                          <a:solidFill>
                            <a:schemeClr val="tx1"/>
                          </a:solidFill>
                          <a:effectLst/>
                          <a:latin typeface="+mn-lt"/>
                        </a:rPr>
                        <a:t>and </a:t>
                      </a:r>
                      <a:r>
                        <a:rPr kumimoji="0" lang="en-US" sz="1600" b="0" i="0" u="none" strike="noStrike" cap="none" normalizeH="0" baseline="0" dirty="0" smtClean="0">
                          <a:ln>
                            <a:noFill/>
                          </a:ln>
                          <a:solidFill>
                            <a:schemeClr val="tx1"/>
                          </a:solidFill>
                          <a:effectLst/>
                          <a:latin typeface="+mn-lt"/>
                        </a:rPr>
                        <a:t>Billing (S&amp;B)</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11067">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2/17/11, PRS unanimously voted to recommend approval of NPRR310 as submitted.  On 3/24/11, PRS voted to endorse and forward the 2/17/11 PRS Report, Impact Analysis, and Cost Benefit Analysis for NPRR310 to TAC with a recommended priority of High and rank of 12.76.  There was one abstention from the Municipal Market Segment. </a:t>
                      </a:r>
                      <a:endParaRPr kumimoji="0" lang="en-US" sz="1600" b="0" i="0" u="none" strike="noStrike" cap="none" normalizeH="0" baseline="0" dirty="0" smtClean="0">
                        <a:ln>
                          <a:noFill/>
                        </a:ln>
                        <a:solidFill>
                          <a:schemeClr val="tx1"/>
                        </a:solidFill>
                        <a:effectLst/>
                        <a:latin typeface="+mn-lt"/>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976237">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mn-lt"/>
                        </a:rPr>
                        <a:t>Upon System Implementation – Priority High/Rank 12.76</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Custom Design">
  <a:themeElements>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Custom Design">
      <a:majorFont>
        <a:latin typeface="Arial Black"/>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7939</TotalTime>
  <Words>2209</Words>
  <Application>Microsoft Office PowerPoint</Application>
  <PresentationFormat>On-screen Show (4:3)</PresentationFormat>
  <Paragraphs>346</Paragraphs>
  <Slides>28</Slides>
  <Notes>26</Notes>
  <HiddenSlides>0</HiddenSlides>
  <MMClips>0</MMClips>
  <ScaleCrop>false</ScaleCrop>
  <HeadingPairs>
    <vt:vector size="4" baseType="variant">
      <vt:variant>
        <vt:lpstr>Theme</vt:lpstr>
      </vt:variant>
      <vt:variant>
        <vt:i4>1</vt:i4>
      </vt:variant>
      <vt:variant>
        <vt:lpstr>Slide Titles</vt:lpstr>
      </vt:variant>
      <vt:variant>
        <vt:i4>28</vt:i4>
      </vt:variant>
    </vt:vector>
  </HeadingPairs>
  <TitlesOfParts>
    <vt:vector size="29" baseType="lpstr">
      <vt:lpstr>Custom Design</vt:lpstr>
      <vt:lpstr>Protocol Revision Subcommittee</vt:lpstr>
      <vt:lpstr>Slide 2</vt:lpstr>
      <vt:lpstr>Items for a Vote</vt:lpstr>
      <vt:lpstr>Items for a Vote</vt:lpstr>
      <vt:lpstr> Items Rejected/Withdrawn</vt:lpstr>
      <vt:lpstr>Slide 6</vt:lpstr>
      <vt:lpstr>NPRR306, Revisions to Protected Information to Include Black Start Documents Considered CEII</vt:lpstr>
      <vt:lpstr>Slide 8</vt:lpstr>
      <vt:lpstr>NPRR310, Expand Output Schedule Acceptable Range to Include HSL and LSL </vt:lpstr>
      <vt:lpstr>Slide 10</vt:lpstr>
      <vt:lpstr>NPRR316, Negative Self-Arranged Ancillary Services Quantity (formerly “Negative Self-Arranged Ancillary Services”)  - Urgent</vt:lpstr>
      <vt:lpstr>Slide 12</vt:lpstr>
      <vt:lpstr>NPRR320, Minimum PTP Option Bid and Settlement (formerly “Minimum PTP Option Bids and CRR Auction Fees”) - Urgent</vt:lpstr>
      <vt:lpstr>Slide 14</vt:lpstr>
      <vt:lpstr>NPRR329, Security Classification Changes for Extracts/Reports- Urgent</vt:lpstr>
      <vt:lpstr>Slide 16</vt:lpstr>
      <vt:lpstr>NPRR331, Addition of the Balance of the Year PCRR Allocation – Urgent</vt:lpstr>
      <vt:lpstr>Slide 18</vt:lpstr>
      <vt:lpstr>NPRR335, TSP Request for Interval Data – Urgent</vt:lpstr>
      <vt:lpstr>Slide 20</vt:lpstr>
      <vt:lpstr>NPRR339, Modifications to Heuristic Rules to Determine LMP at De-energized Electrical Bus and Treatment of CRR Offers at De-energized Settlement Points – Urgent </vt:lpstr>
      <vt:lpstr>Slide 22</vt:lpstr>
      <vt:lpstr>NPRR341, Remove Ancillary Service Offers from SASM that do not Meet the Lead Time – Urgent</vt:lpstr>
      <vt:lpstr>Slide 24</vt:lpstr>
      <vt:lpstr>NPRR342, Notification and Actions to Address Outcomes Inconsistent With Efficient Operation of the ERCOT Market – Urgent</vt:lpstr>
      <vt:lpstr>Slide 26</vt:lpstr>
      <vt:lpstr>NPRR343, CRR Bid and PTP Obligation Bid Criteria Change – Urgent </vt:lpstr>
      <vt:lpstr>Slide 28</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Instructions</dc:title>
  <dc:creator/>
  <cp:lastModifiedBy>A. Boren</cp:lastModifiedBy>
  <cp:revision>357</cp:revision>
  <dcterms:created xsi:type="dcterms:W3CDTF">2005-04-21T14:28:35Z</dcterms:created>
  <dcterms:modified xsi:type="dcterms:W3CDTF">2011-04-06T13:13:27Z</dcterms:modified>
</cp:coreProperties>
</file>

<file path=docProps/thumbnail.jpeg>
</file>