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372" r:id="rId2"/>
    <p:sldId id="302" r:id="rId3"/>
    <p:sldId id="374" r:id="rId4"/>
    <p:sldId id="376" r:id="rId5"/>
    <p:sldId id="327" r:id="rId6"/>
    <p:sldId id="378" r:id="rId7"/>
    <p:sldId id="377" r:id="rId8"/>
    <p:sldId id="373" r:id="rId9"/>
    <p:sldId id="379" r:id="rId10"/>
  </p:sldIdLst>
  <p:sldSz cx="9144000" cy="6858000" type="screen4x3"/>
  <p:notesSz cx="7010400" cy="92964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40949A"/>
    <a:srgbClr val="0000CC"/>
    <a:srgbClr val="FF3300"/>
    <a:srgbClr val="FF9900"/>
    <a:srgbClr val="5469A2"/>
    <a:srgbClr val="294171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78" d="100"/>
          <a:sy n="78" d="100"/>
        </p:scale>
        <p:origin x="-1296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053E0-673D-4E35-B0C5-89EA9277C15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69818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Troy Anderson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kern="0" dirty="0" smtClean="0">
                <a:latin typeface="+mn-lt"/>
              </a:rPr>
              <a:t>ERCOT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Enterprise Project Portfolio Management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March 24,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2011 Project Portfolio Status				</a:t>
            </a:r>
            <a:r>
              <a:rPr lang="en-US" sz="1800" dirty="0" smtClean="0"/>
              <a:t>3-4</a:t>
            </a:r>
            <a:endParaRPr lang="en-US" sz="2400" dirty="0" smtClean="0"/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24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2011 Project Financial Summary			</a:t>
            </a:r>
            <a:r>
              <a:rPr lang="en-US" sz="1800" dirty="0" smtClean="0"/>
              <a:t>5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sz="24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Nodal Parking Deck Prioritization Status		</a:t>
            </a:r>
            <a:r>
              <a:rPr lang="en-US" sz="1800" dirty="0" smtClean="0"/>
              <a:t>6-7</a:t>
            </a:r>
            <a:endParaRPr lang="en-US" sz="2400" dirty="0" smtClean="0"/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24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2012 Project Prioritization Schedule			</a:t>
            </a:r>
            <a:r>
              <a:rPr lang="en-US" sz="1800" dirty="0" smtClean="0"/>
              <a:t>8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sz="18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sz="2400" dirty="0" smtClean="0"/>
              <a:t>Market Input into Cost Benefit Analysis</a:t>
            </a:r>
            <a:r>
              <a:rPr lang="en-US" sz="2400" dirty="0" smtClean="0"/>
              <a:t>		</a:t>
            </a:r>
            <a:r>
              <a:rPr lang="en-US" sz="1800" dirty="0" smtClean="0"/>
              <a:t>9</a:t>
            </a:r>
            <a:endParaRPr lang="en-US" sz="24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sz="2400" dirty="0" smtClean="0"/>
          </a:p>
          <a:p>
            <a:pPr lvl="2" eaLnBrk="1" hangingPunct="1">
              <a:buNone/>
              <a:tabLst>
                <a:tab pos="1143000" algn="l"/>
                <a:tab pos="2514600" algn="l"/>
              </a:tabLst>
            </a:pP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dirty="0" smtClean="0"/>
              <a:t>2011 Project Portfolio Status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858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dirty="0" smtClean="0"/>
              <a:t>2011 Project Portfolio Status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096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553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2011 Project Spending Update – 3/20/2011</a:t>
            </a:r>
          </a:p>
        </p:txBody>
      </p:sp>
      <p:graphicFrame>
        <p:nvGraphicFramePr>
          <p:cNvPr id="224259" name="Group 3"/>
          <p:cNvGraphicFramePr>
            <a:graphicFrameLocks noGrp="1"/>
          </p:cNvGraphicFramePr>
          <p:nvPr>
            <p:ph sz="half" idx="2"/>
          </p:nvPr>
        </p:nvGraphicFramePr>
        <p:xfrm>
          <a:off x="228600" y="1600200"/>
          <a:ext cx="8763000" cy="1806830"/>
        </p:xfrm>
        <a:graphic>
          <a:graphicData uri="http://schemas.openxmlformats.org/drawingml/2006/table">
            <a:tbl>
              <a:tblPr/>
              <a:tblGrid>
                <a:gridCol w="1828801"/>
                <a:gridCol w="1600200"/>
                <a:gridCol w="1828800"/>
                <a:gridCol w="1828800"/>
                <a:gridCol w="1676399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Area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Forecast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 Center Hardware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$ 33,715,000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$ 33,715,000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$ 29,374,300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$ 19,855,100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7,566,500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579,400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Grand 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$ 41,900,000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$ 41,900,000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$ 36,940,800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$ 20,464,500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86400"/>
          </a:xfrm>
        </p:spPr>
        <p:txBody>
          <a:bodyPr/>
          <a:lstStyle/>
          <a:p>
            <a:r>
              <a:rPr lang="en-US" sz="2400" dirty="0" smtClean="0"/>
              <a:t>2011 Implementation Recommended</a:t>
            </a:r>
          </a:p>
          <a:p>
            <a:pPr>
              <a:buNone/>
            </a:pPr>
            <a:endParaRPr lang="en-US" sz="10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NPRR208 – Registration &amp; Settlement of Distributed Generation (DG) Less Than 1 MW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$5k-$10k	Target Delivery = September 2011	Priority = Critical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150 day notice required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0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NPRR251 </a:t>
            </a:r>
            <a:r>
              <a:rPr lang="en-US" sz="1800" dirty="0" smtClean="0"/>
              <a:t>– </a:t>
            </a:r>
            <a:r>
              <a:rPr lang="en-US" sz="1600" dirty="0" smtClean="0"/>
              <a:t>Sync PRR845, Definition for IDR Meters and Optional Removal of IDR 	Meters at a Premise Where an Advanced Meter Can be Provisioned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$30k-$50k	Target Delivery = June 2011	Priority = High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0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NPRR282 – Dynamic Ramp Rates Use in SCED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$30k-$35k	Target Delivery = June 2011	Priority = Critical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0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NPRR285 – Generation Resource Base Point Deviation Charge Corrections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$30k-$40k	Target Delivery = May 2011	Priority = Critical</a:t>
            </a:r>
            <a:endParaRPr lang="en-US" sz="1600" dirty="0" smtClean="0"/>
          </a:p>
          <a:p>
            <a:pPr lvl="1">
              <a:tabLst>
                <a:tab pos="2292350" algn="l"/>
                <a:tab pos="3375025" algn="l"/>
              </a:tabLst>
            </a:pPr>
            <a:endParaRPr lang="en-US" sz="1000" dirty="0" smtClean="0"/>
          </a:p>
          <a:p>
            <a:pPr lvl="1">
              <a:tabLst>
                <a:tab pos="2292350" algn="l"/>
                <a:tab pos="3375025" algn="l"/>
              </a:tabLst>
            </a:pPr>
            <a:r>
              <a:rPr lang="en-US" sz="1600" dirty="0" smtClean="0"/>
              <a:t>NPRR293 – Requirement to Post PTP Obligation Quantities Awarded in DAM</a:t>
            </a:r>
          </a:p>
          <a:p>
            <a:pPr lvl="2">
              <a:tabLst>
                <a:tab pos="2292350" algn="l"/>
                <a:tab pos="3375025" algn="l"/>
              </a:tabLst>
            </a:pPr>
            <a:r>
              <a:rPr lang="en-US" sz="1400" dirty="0" smtClean="0"/>
              <a:t>Est. Cost = $12k-$15k	Target Delivery = May 2011	Priority = High</a:t>
            </a:r>
          </a:p>
          <a:p>
            <a:pPr lvl="2">
              <a:tabLst>
                <a:tab pos="2292350" algn="l"/>
                <a:tab pos="3375025" algn="l"/>
              </a:tabLst>
            </a:pPr>
            <a:endParaRPr lang="en-US" sz="1400" dirty="0" smtClean="0"/>
          </a:p>
          <a:p>
            <a:pPr>
              <a:tabLst>
                <a:tab pos="2292350" algn="l"/>
                <a:tab pos="3375025" algn="l"/>
              </a:tabLst>
            </a:pPr>
            <a:r>
              <a:rPr lang="en-US" sz="1800" dirty="0" smtClean="0"/>
              <a:t>All of these NPRRs will be funded from the Parking Deck portion of the post Go-Live funds authorized by the Board as part of the 2011 ERCOT budget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382000" cy="685800"/>
          </a:xfrm>
        </p:spPr>
        <p:txBody>
          <a:bodyPr/>
          <a:lstStyle/>
          <a:p>
            <a:r>
              <a:rPr lang="en-US" dirty="0" smtClean="0"/>
              <a:t>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696200" cy="685800"/>
          </a:xfrm>
        </p:spPr>
        <p:txBody>
          <a:bodyPr/>
          <a:lstStyle/>
          <a:p>
            <a:r>
              <a:rPr lang="en-US" sz="1800" dirty="0" smtClean="0"/>
              <a:t>Parking Deck NPRR/SCR Prioritization Schedule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486400"/>
          </a:xfrm>
        </p:spPr>
        <p:txBody>
          <a:bodyPr/>
          <a:lstStyle/>
          <a:p>
            <a:r>
              <a:rPr lang="en-US" sz="1600" dirty="0" smtClean="0"/>
              <a:t>Phase 1 of Parking Deck IAs and CBAs </a:t>
            </a:r>
            <a:r>
              <a:rPr lang="en-US" sz="1600" b="0" dirty="0" smtClean="0"/>
              <a:t> (March 2011 Board meeting)</a:t>
            </a:r>
          </a:p>
          <a:p>
            <a:pPr lvl="1"/>
            <a:r>
              <a:rPr lang="en-US" sz="1600" dirty="0" smtClean="0"/>
              <a:t>7 items considered at Tuesday’s Board meeting</a:t>
            </a:r>
          </a:p>
          <a:p>
            <a:r>
              <a:rPr lang="en-US" sz="1600" dirty="0" smtClean="0"/>
              <a:t>Phase 2 of Parking Deck IAs and CBAs </a:t>
            </a:r>
            <a:r>
              <a:rPr lang="en-US" sz="1600" b="0" dirty="0" smtClean="0"/>
              <a:t> (target Board meeting = May 2011)</a:t>
            </a:r>
          </a:p>
          <a:p>
            <a:pPr lvl="1"/>
            <a:r>
              <a:rPr lang="en-US" sz="1200" dirty="0" smtClean="0"/>
              <a:t>NPRR210: Wind Forecasting Change to P50, Sync with PRR841</a:t>
            </a:r>
          </a:p>
          <a:p>
            <a:pPr lvl="1"/>
            <a:r>
              <a:rPr lang="en-US" sz="1200" dirty="0" smtClean="0"/>
              <a:t>NPRR240: Proxy Energy Offer Curve   </a:t>
            </a:r>
            <a:r>
              <a:rPr lang="en-US" sz="1200" b="1" dirty="0" smtClean="0"/>
              <a:t>*</a:t>
            </a:r>
          </a:p>
          <a:p>
            <a:pPr lvl="1"/>
            <a:r>
              <a:rPr lang="en-US" sz="1200" dirty="0" smtClean="0"/>
              <a:t>NPRR241: Aggregate Incremental Liability (AIL) Calculation and Credit Reports Publish Corrections</a:t>
            </a:r>
          </a:p>
          <a:p>
            <a:pPr lvl="1"/>
            <a:r>
              <a:rPr lang="en-US" sz="1200" dirty="0" smtClean="0"/>
              <a:t>NPRR244: Clarification of Other Binding Documents</a:t>
            </a:r>
          </a:p>
          <a:p>
            <a:pPr lvl="1"/>
            <a:r>
              <a:rPr lang="en-US" sz="1200" dirty="0" smtClean="0"/>
              <a:t>NPRR256: Sync with PRR787, Add Non-Compliance Language to QSE Performance Standards</a:t>
            </a:r>
          </a:p>
          <a:p>
            <a:pPr lvl="1"/>
            <a:r>
              <a:rPr lang="en-US" sz="1200" dirty="0" smtClean="0"/>
              <a:t>SCR755: ERCOT.com Website Enhancements</a:t>
            </a:r>
          </a:p>
          <a:p>
            <a:r>
              <a:rPr lang="en-US" sz="1600" dirty="0" smtClean="0"/>
              <a:t>Phase 3 of Parking Deck IAs and CBAs </a:t>
            </a:r>
            <a:r>
              <a:rPr lang="en-US" sz="1600" b="0" dirty="0" smtClean="0"/>
              <a:t>(target Board meeting = July 2011)</a:t>
            </a:r>
          </a:p>
          <a:p>
            <a:pPr lvl="1"/>
            <a:r>
              <a:rPr lang="en-US" sz="1200" dirty="0" smtClean="0"/>
              <a:t>NPRR131: Ancillary Service Trades with ERCOT</a:t>
            </a:r>
          </a:p>
          <a:p>
            <a:pPr lvl="1"/>
            <a:r>
              <a:rPr lang="en-US" sz="1200" dirty="0" smtClean="0"/>
              <a:t>NPRR181: FIP Definition Revision</a:t>
            </a:r>
          </a:p>
          <a:p>
            <a:pPr lvl="1"/>
            <a:r>
              <a:rPr lang="en-US" sz="1200" dirty="0" smtClean="0"/>
              <a:t>NPRR207: Unit </a:t>
            </a:r>
            <a:r>
              <a:rPr lang="en-US" sz="1200" dirty="0" err="1" smtClean="0"/>
              <a:t>Deselection</a:t>
            </a:r>
            <a:endParaRPr lang="en-US" sz="1200" dirty="0" smtClean="0"/>
          </a:p>
          <a:p>
            <a:pPr lvl="1"/>
            <a:r>
              <a:rPr lang="en-US" sz="1200" dirty="0" smtClean="0"/>
              <a:t>NPRR222: Half-Hour Start Unit RUC </a:t>
            </a:r>
            <a:r>
              <a:rPr lang="en-US" sz="1200" dirty="0" err="1" smtClean="0"/>
              <a:t>Clawback</a:t>
            </a:r>
            <a:endParaRPr lang="en-US" sz="1200" dirty="0" smtClean="0"/>
          </a:p>
          <a:p>
            <a:pPr lvl="1"/>
            <a:r>
              <a:rPr lang="en-US" sz="1200" dirty="0" smtClean="0"/>
              <a:t>NPRR257: Synchronization with Nodal Operating Guide Section 9, Monitoring Programs</a:t>
            </a:r>
          </a:p>
          <a:p>
            <a:pPr lvl="1">
              <a:tabLst>
                <a:tab pos="1828800" algn="l"/>
              </a:tabLst>
            </a:pPr>
            <a:r>
              <a:rPr lang="en-US" sz="1200" dirty="0" smtClean="0"/>
              <a:t>NPRR258: Sync with PRR824 and PRR833 and Additional Clarifications</a:t>
            </a:r>
          </a:p>
          <a:p>
            <a:pPr lvl="1"/>
            <a:r>
              <a:rPr lang="en-US" sz="1200" dirty="0" smtClean="0"/>
              <a:t>NPRR260: Providing Access to MIS Secure Area to MIS Registered Users</a:t>
            </a:r>
          </a:p>
          <a:p>
            <a:pPr lvl="1"/>
            <a:r>
              <a:rPr lang="en-US" sz="1200" dirty="0" smtClean="0"/>
              <a:t>NPRR272: Definition and Participation of Quick Start Generation Resources</a:t>
            </a:r>
          </a:p>
          <a:p>
            <a:pPr lvl="1"/>
            <a:r>
              <a:rPr lang="en-US" sz="1200" dirty="0" smtClean="0"/>
              <a:t>NOGRR034: Rescind Telemetry Performance Calculation Exclusions</a:t>
            </a:r>
            <a:endParaRPr lang="en-US" sz="1400" dirty="0" smtClean="0"/>
          </a:p>
          <a:p>
            <a:r>
              <a:rPr lang="en-US" sz="1600" dirty="0" smtClean="0"/>
              <a:t>Phase 4 of Parking Deck IAs and CBAs </a:t>
            </a:r>
            <a:r>
              <a:rPr lang="en-US" sz="1600" b="0" dirty="0" smtClean="0"/>
              <a:t>(target Board meeting = September 2011)</a:t>
            </a:r>
          </a:p>
          <a:p>
            <a:pPr lvl="1"/>
            <a:r>
              <a:rPr lang="en-US" sz="1200" dirty="0" smtClean="0"/>
              <a:t>NPRR146: ICCP Telemetry Information Submittals</a:t>
            </a:r>
          </a:p>
          <a:p>
            <a:pPr lvl="1"/>
            <a:r>
              <a:rPr lang="en-US" sz="1200" dirty="0" smtClean="0"/>
              <a:t>NPRR153: Generation Resource Fixed Quantity Block Offer</a:t>
            </a: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057400" y="6248400"/>
            <a:ext cx="4724400" cy="28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* </a:t>
            </a:r>
            <a:r>
              <a:rPr lang="en-US" sz="1200" b="0" dirty="0" smtClean="0"/>
              <a:t>ERCOT needs to move NPRR240 from Phase 2 to Phase 3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09600" y="914400"/>
            <a:ext cx="70104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dirty="0" smtClean="0"/>
              <a:t>2012 Project Prioritization Schedule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990600"/>
            <a:ext cx="7772400" cy="4876800"/>
          </a:xfrm>
        </p:spPr>
        <p:txBody>
          <a:bodyPr/>
          <a:lstStyle/>
          <a:p>
            <a:pPr marL="228600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March - April 2011</a:t>
            </a:r>
          </a:p>
          <a:p>
            <a:pPr marL="571500" lvl="1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ERCOT develops draft 2012 project list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Requests and incorporates input from the market</a:t>
            </a:r>
          </a:p>
          <a:p>
            <a:pPr lvl="2">
              <a:lnSpc>
                <a:spcPct val="90000"/>
              </a:lnSpc>
              <a:buFontTx/>
              <a:buNone/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endParaRPr lang="en-US" sz="800" dirty="0" smtClean="0"/>
          </a:p>
          <a:p>
            <a:pPr marL="228600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May 2011</a:t>
            </a:r>
          </a:p>
          <a:p>
            <a:pPr marL="571500" lvl="1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Initial review at market subcommittee meetings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COPS	(May 10)	WMS	(May 11)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RMS	(May 18)	ROS	(May 12)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PRS	(May 19)</a:t>
            </a:r>
            <a:endParaRPr lang="en-US" sz="1600" b="1" dirty="0" smtClean="0">
              <a:solidFill>
                <a:srgbClr val="0000CC"/>
              </a:solidFill>
            </a:endParaRPr>
          </a:p>
          <a:p>
            <a:pPr marL="228600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June 2011</a:t>
            </a:r>
          </a:p>
          <a:p>
            <a:pPr marL="571500" lvl="1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Approval/endorsement by market subcommittees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COPS	(June 14)	WMS	(June 15)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RMS	(June 22)	ROS	(June 16)</a:t>
            </a:r>
          </a:p>
          <a:p>
            <a:pPr lvl="2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600" dirty="0" smtClean="0"/>
              <a:t>PRS	(June 23)</a:t>
            </a:r>
          </a:p>
          <a:p>
            <a:pPr marL="228600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July 2011</a:t>
            </a:r>
          </a:p>
          <a:p>
            <a:pPr marL="571500" lvl="1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Approval/endorsement by TAC	(July 7)</a:t>
            </a:r>
          </a:p>
          <a:p>
            <a:pPr marL="571500" lvl="1" indent="-228600">
              <a:lnSpc>
                <a:spcPct val="90000"/>
              </a:lnSpc>
              <a:tabLst>
                <a:tab pos="1143000" algn="l"/>
                <a:tab pos="2514600" algn="l"/>
                <a:tab pos="2743200" algn="l"/>
                <a:tab pos="4800600" algn="l"/>
              </a:tabLst>
            </a:pPr>
            <a:r>
              <a:rPr lang="en-US" sz="1800" dirty="0" smtClean="0"/>
              <a:t>Available for F&amp;A and Board review	(July 18)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458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Business Integration Update – </a:t>
            </a:r>
            <a:r>
              <a:rPr lang="en-US" dirty="0" smtClean="0"/>
              <a:t>Market Input into CBAs</a:t>
            </a:r>
            <a:endParaRPr lang="en-US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066800"/>
            <a:ext cx="8534400" cy="5105400"/>
          </a:xfrm>
        </p:spPr>
        <p:txBody>
          <a:bodyPr/>
          <a:lstStyle/>
          <a:p>
            <a:pPr>
              <a:tabLst>
                <a:tab pos="1143000" algn="l"/>
                <a:tab pos="2514600" algn="l"/>
              </a:tabLst>
            </a:pPr>
            <a:r>
              <a:rPr lang="en-US" dirty="0" smtClean="0"/>
              <a:t>Recent revision requests have highlighted the need for an improved mechanism for gathering input from the market </a:t>
            </a:r>
            <a:r>
              <a:rPr lang="en-US" dirty="0" smtClean="0"/>
              <a:t>for inclusion </a:t>
            </a:r>
            <a:r>
              <a:rPr lang="en-US" dirty="0" smtClean="0"/>
              <a:t>in the CBA form</a:t>
            </a:r>
          </a:p>
          <a:p>
            <a:pPr>
              <a:buNone/>
              <a:tabLst>
                <a:tab pos="1143000" algn="l"/>
                <a:tab pos="2514600" algn="l"/>
              </a:tabLst>
            </a:pPr>
            <a:endParaRPr lang="en-US" sz="1000" dirty="0" smtClean="0"/>
          </a:p>
          <a:p>
            <a:pPr>
              <a:tabLst>
                <a:tab pos="1143000" algn="l"/>
                <a:tab pos="2514600" algn="l"/>
              </a:tabLst>
            </a:pPr>
            <a:r>
              <a:rPr lang="en-US" dirty="0" smtClean="0"/>
              <a:t>PRS input requested so we can maximize the value of this component of the approval process</a:t>
            </a:r>
          </a:p>
          <a:p>
            <a:pPr>
              <a:buNone/>
              <a:tabLst>
                <a:tab pos="1143000" algn="l"/>
                <a:tab pos="2514600" algn="l"/>
              </a:tabLst>
            </a:pPr>
            <a:endParaRPr lang="en-US" sz="1000" dirty="0" smtClean="0"/>
          </a:p>
          <a:p>
            <a:pPr>
              <a:tabLst>
                <a:tab pos="1143000" algn="l"/>
                <a:tab pos="2514600" algn="l"/>
              </a:tabLst>
            </a:pPr>
            <a:r>
              <a:rPr lang="en-US" dirty="0" smtClean="0"/>
              <a:t>Considerations: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Input from revision request sponsor is critical</a:t>
            </a:r>
            <a:endParaRPr lang="en-US" dirty="0" smtClean="0"/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Sponsoring market subcommittee would have interest in the message sent by the CBA</a:t>
            </a:r>
            <a:endParaRPr lang="en-US" dirty="0" smtClean="0"/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Limited time when an item is voted “urgent”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dirty="0" smtClean="0"/>
              <a:t>ERCOT has been arranging ad hoc sessions to develop market CBA content for higher cost revision requests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30469</TotalTime>
  <Words>473</Words>
  <Application>Microsoft Office PowerPoint</Application>
  <PresentationFormat>On-screen Show (4:3)</PresentationFormat>
  <Paragraphs>115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Custom Design</vt:lpstr>
      <vt:lpstr>Slide 1</vt:lpstr>
      <vt:lpstr>Business Integration Update – Agenda</vt:lpstr>
      <vt:lpstr>2011 Project Portfolio Status</vt:lpstr>
      <vt:lpstr>2011 Project Portfolio Status</vt:lpstr>
      <vt:lpstr>2011 Project Spending Update – 3/20/2011</vt:lpstr>
      <vt:lpstr>Impact Analysis Results – Phase 1 Items</vt:lpstr>
      <vt:lpstr>Parking Deck NPRR/SCR Prioritization Schedule</vt:lpstr>
      <vt:lpstr>2012 Project Prioritization Schedule</vt:lpstr>
      <vt:lpstr>Business Integration Update – Market Input into CBAs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tanderson</cp:lastModifiedBy>
  <cp:revision>845</cp:revision>
  <dcterms:created xsi:type="dcterms:W3CDTF">2005-04-21T14:28:35Z</dcterms:created>
  <dcterms:modified xsi:type="dcterms:W3CDTF">2011-03-21T20:52:46Z</dcterms:modified>
</cp:coreProperties>
</file>