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56" r:id="rId4"/>
    <p:sldId id="257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08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FD47-2AD2-4145-86C9-C6AD5893E15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DC68-E8C2-4781-B7D3-3E7E655B9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FD47-2AD2-4145-86C9-C6AD5893E15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DC68-E8C2-4781-B7D3-3E7E655B9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FD47-2AD2-4145-86C9-C6AD5893E15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DC68-E8C2-4781-B7D3-3E7E655B9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FD47-2AD2-4145-86C9-C6AD5893E15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DC68-E8C2-4781-B7D3-3E7E655B9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FD47-2AD2-4145-86C9-C6AD5893E15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DC68-E8C2-4781-B7D3-3E7E655B9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FD47-2AD2-4145-86C9-C6AD5893E15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DC68-E8C2-4781-B7D3-3E7E655B9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FD47-2AD2-4145-86C9-C6AD5893E15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DC68-E8C2-4781-B7D3-3E7E655B9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FD47-2AD2-4145-86C9-C6AD5893E15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DC68-E8C2-4781-B7D3-3E7E655B9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FD47-2AD2-4145-86C9-C6AD5893E15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DC68-E8C2-4781-B7D3-3E7E655B9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FD47-2AD2-4145-86C9-C6AD5893E15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DC68-E8C2-4781-B7D3-3E7E655B9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FD47-2AD2-4145-86C9-C6AD5893E15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DC68-E8C2-4781-B7D3-3E7E655B9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2FD47-2AD2-4145-86C9-C6AD5893E15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1DC68-E8C2-4781-B7D3-3E7E655B9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DSWG Update to WMS</a:t>
            </a:r>
            <a:br>
              <a:rPr lang="en-US" dirty="0" smtClean="0"/>
            </a:br>
            <a:r>
              <a:rPr lang="en-US" dirty="0" smtClean="0"/>
              <a:t>3/9/2011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 w="19050">
            <a:noFill/>
          </a:ln>
        </p:spPr>
        <p:txBody>
          <a:bodyPr>
            <a:normAutofit/>
          </a:bodyPr>
          <a:lstStyle/>
          <a:p>
            <a:r>
              <a:rPr lang="en-US" dirty="0" smtClean="0"/>
              <a:t>DSWG Goals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1143002"/>
          <a:ext cx="9143999" cy="5714997"/>
        </p:xfrm>
        <a:graphic>
          <a:graphicData uri="http://schemas.openxmlformats.org/drawingml/2006/table">
            <a:tbl>
              <a:tblPr/>
              <a:tblGrid>
                <a:gridCol w="315452"/>
                <a:gridCol w="2886493"/>
                <a:gridCol w="2746292"/>
                <a:gridCol w="736056"/>
                <a:gridCol w="775230"/>
                <a:gridCol w="948420"/>
                <a:gridCol w="736056"/>
              </a:tblGrid>
              <a:tr h="6443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#</a:t>
                      </a:r>
                    </a:p>
                  </a:txBody>
                  <a:tcPr marL="49516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Arial"/>
                        </a:rPr>
                        <a:t>DSWG Goal</a:t>
                      </a:r>
                    </a:p>
                  </a:txBody>
                  <a:tcPr marL="49516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Arial"/>
                        </a:rPr>
                        <a:t>Deliverable</a:t>
                      </a:r>
                    </a:p>
                  </a:txBody>
                  <a:tcPr marL="49516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Arial"/>
                        </a:rPr>
                        <a:t>Target Date</a:t>
                      </a:r>
                    </a:p>
                  </a:txBody>
                  <a:tcPr marL="49516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Arial"/>
                        </a:rPr>
                        <a:t>Primary Owner</a:t>
                      </a:r>
                    </a:p>
                  </a:txBody>
                  <a:tcPr marL="49516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Arial"/>
                        </a:rPr>
                        <a:t>Team Members</a:t>
                      </a:r>
                    </a:p>
                  </a:txBody>
                  <a:tcPr marL="49516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Arial"/>
                        </a:rPr>
                        <a:t>Status</a:t>
                      </a:r>
                    </a:p>
                  </a:txBody>
                  <a:tcPr marL="49516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6185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Arial"/>
                        </a:rPr>
                        <a:t>SCED Load Participation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Arial"/>
                        </a:rPr>
                        <a:t>Complete analysis of issues, Develop business requirements and a draft NPRR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latin typeface="Arial"/>
                        </a:rPr>
                        <a:t>End of 3rd Quarter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Alice Jackson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Mark P, Tim C, Jay Z, </a:t>
                      </a:r>
                      <a:br>
                        <a:rPr lang="en-US" sz="1000" b="0" i="0" u="none" strike="noStrike">
                          <a:latin typeface="Arial"/>
                        </a:rPr>
                      </a:br>
                      <a:r>
                        <a:rPr lang="en-US" sz="1000" b="0" i="0" u="none" strike="noStrike">
                          <a:latin typeface="Arial"/>
                        </a:rPr>
                        <a:t>Eric G, Mark S, Floyd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In Progress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79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Arial"/>
                        </a:rPr>
                        <a:t>Review CAISO RDRP and identify potential parallel effort that could take place in ERCOT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Arial"/>
                        </a:rPr>
                        <a:t>Report to DSWG on feasibility and scope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latin typeface="Arial"/>
                        </a:rPr>
                        <a:t>End of 3rd Quarter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Paul W.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379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Arial"/>
                        </a:rPr>
                        <a:t>Advance Notice of Real Time Energy Prices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Arial"/>
                        </a:rPr>
                        <a:t>Analyze potential solutions and report on feasability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latin typeface="Arial"/>
                        </a:rPr>
                        <a:t>End of 4th Quarter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Mark Smith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Moved to QSTF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79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4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Arial"/>
                        </a:rPr>
                        <a:t>NERC Issues (Functional Model WG, DADS, CIP Standards for UFLS)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Arial"/>
                        </a:rPr>
                        <a:t>Monitor and Report to DSWG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latin typeface="Arial"/>
                        </a:rPr>
                        <a:t>End of 4th Quarter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Paul Wattles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379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5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Arial"/>
                        </a:rPr>
                        <a:t>Explore opportunity to deploy EILS via XML (or other electronic messaging)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Arial"/>
                        </a:rPr>
                        <a:t>Identify issues, cost, timelines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latin typeface="Arial"/>
                        </a:rPr>
                        <a:t>End of 1st Quarter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Bob P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ERCOT Staff, 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79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6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Arial"/>
                        </a:rPr>
                        <a:t>EILS Improvements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Arial"/>
                        </a:rPr>
                        <a:t>EILS Subgroup Report to the DSWG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latin typeface="Arial"/>
                        </a:rPr>
                        <a:t>End of 4th Quarter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Alberto Marinez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379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7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Arial"/>
                        </a:rPr>
                        <a:t>Greater participation of small and midsize loads in ERCOT markets. 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Arial"/>
                        </a:rPr>
                        <a:t>Identify potential opportunities and any barriers to entry; Report to WMS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latin typeface="Arial"/>
                        </a:rPr>
                        <a:t>End of 4th Quarter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Jay Z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Robert H., Eric G, Tim C, ERCOT staff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67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8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Arial"/>
                        </a:rPr>
                        <a:t>Investigate Load Participation issues with Nodal Market Implementation( e.g. NOM updates, outage impacts)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Arial"/>
                        </a:rPr>
                        <a:t>Identify Issues, develop potential solutions and report to DSWG and WMS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latin typeface="Arial"/>
                        </a:rPr>
                        <a:t>On-Going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latin typeface="Arial"/>
                        </a:rPr>
                        <a:t>Tim Carter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Mary Anne, Nelson, ERCOT staff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07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Arial"/>
                        </a:rPr>
                        <a:t>4CP and Price Responsive Load Analysis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Arial"/>
                        </a:rPr>
                        <a:t>Report and Presentation to the DSWG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Defer to sometime in 2012</a:t>
                      </a:r>
                    </a:p>
                  </a:txBody>
                  <a:tcPr marL="49516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 descr="MCWB01372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4400" y="2438400"/>
            <a:ext cx="457200" cy="4357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 w="19050">
            <a:noFill/>
          </a:ln>
        </p:spPr>
        <p:txBody>
          <a:bodyPr>
            <a:normAutofit/>
          </a:bodyPr>
          <a:lstStyle/>
          <a:p>
            <a:r>
              <a:rPr lang="en-US" dirty="0" smtClean="0"/>
              <a:t>Apr-May EILS Procurement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  <a:ln w="12700">
            <a:noFill/>
          </a:ln>
        </p:spPr>
        <p:txBody>
          <a:bodyPr>
            <a:normAutofit/>
          </a:bodyPr>
          <a:lstStyle/>
          <a:p>
            <a:r>
              <a:rPr lang="en-US" dirty="0" smtClean="0"/>
              <a:t>Due to 28-hour event duration, EILS procured for Feb–May Contract Period cannot be re-deployed</a:t>
            </a:r>
          </a:p>
          <a:p>
            <a:pPr lvl="1"/>
            <a:r>
              <a:rPr lang="en-US" dirty="0" smtClean="0"/>
              <a:t>Official performance statistics from ERCOT still pending</a:t>
            </a:r>
          </a:p>
          <a:p>
            <a:r>
              <a:rPr lang="en-US" dirty="0" smtClean="0"/>
              <a:t>ERCOT seeks to procure additional EILS for Apr – May</a:t>
            </a:r>
          </a:p>
          <a:p>
            <a:r>
              <a:rPr lang="en-US" dirty="0" smtClean="0"/>
              <a:t>Dependent on PUCT waiver of 90 day posting rule</a:t>
            </a:r>
          </a:p>
          <a:p>
            <a:r>
              <a:rPr lang="en-US" dirty="0" smtClean="0"/>
              <a:t>Same process as normal Contract Period but with accelerated timelines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 w="19050">
            <a:noFill/>
          </a:ln>
        </p:spPr>
        <p:txBody>
          <a:bodyPr>
            <a:normAutofit/>
          </a:bodyPr>
          <a:lstStyle/>
          <a:p>
            <a:r>
              <a:rPr lang="en-US" dirty="0" smtClean="0"/>
              <a:t>Load Resources in SCED (LRIS)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  <a:ln w="12700">
            <a:noFill/>
          </a:ln>
        </p:spPr>
        <p:txBody>
          <a:bodyPr>
            <a:normAutofit/>
          </a:bodyPr>
          <a:lstStyle/>
          <a:p>
            <a:r>
              <a:rPr lang="en-US" dirty="0" smtClean="0"/>
              <a:t>Met on 2/24/11</a:t>
            </a:r>
          </a:p>
          <a:p>
            <a:r>
              <a:rPr lang="en-US" dirty="0" smtClean="0"/>
              <a:t>Identified areas within Scope</a:t>
            </a:r>
          </a:p>
          <a:p>
            <a:r>
              <a:rPr lang="en-US" dirty="0" smtClean="0"/>
              <a:t>Many issues to resolve to meet 2011 goal</a:t>
            </a:r>
            <a:endParaRPr lang="en-US" dirty="0" smtClean="0"/>
          </a:p>
          <a:p>
            <a:r>
              <a:rPr lang="en-US" dirty="0" smtClean="0"/>
              <a:t>Next meeting on 3/10/2011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676400"/>
          <a:ext cx="8229600" cy="4081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  <a:gridCol w="1981200"/>
                <a:gridCol w="2286000"/>
              </a:tblGrid>
              <a:tr h="31709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Group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Date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Time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709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LRIS Subgroup*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March 10</a:t>
                      </a:r>
                      <a:r>
                        <a:rPr lang="en-US" sz="20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, 2011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9:30 am – 3:30 pm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EILS Subgroup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March 11</a:t>
                      </a:r>
                      <a:r>
                        <a:rPr lang="en-US" sz="20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, 2011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9:30 am – 12:00 pm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4731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DSWG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March 25</a:t>
                      </a:r>
                      <a:r>
                        <a:rPr lang="en-US" sz="20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, 2011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9:30 am – 3:30 pm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47315"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47315"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*Reliant Austin </a:t>
                      </a:r>
                    </a:p>
                    <a:p>
                      <a:r>
                        <a:rPr lang="en-US" sz="1800" baseline="0" dirty="0" smtClean="0"/>
                        <a:t>1005 Congress Avenue, STE 1000</a:t>
                      </a:r>
                    </a:p>
                    <a:p>
                      <a:r>
                        <a:rPr lang="en-US" sz="1800" baseline="0" dirty="0" smtClean="0"/>
                        <a:t>(10th floor) </a:t>
                      </a:r>
                    </a:p>
                    <a:p>
                      <a:r>
                        <a:rPr lang="en-US" sz="1800" baseline="0" dirty="0" smtClean="0"/>
                        <a:t>Austin, TX 78701</a:t>
                      </a:r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RSVP Eric Goff</a:t>
                      </a:r>
                      <a:endParaRPr lang="en-US" sz="1800" baseline="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DSWG Meeting Schedule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2876</TotalTime>
  <Words>413</Words>
  <Application>Microsoft Office PowerPoint</Application>
  <PresentationFormat>On-screen Show (4:3)</PresentationFormat>
  <Paragraphs>101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DSWG Update to WMS 3/9/2011 </vt:lpstr>
      <vt:lpstr>DSWG Goals</vt:lpstr>
      <vt:lpstr>Apr-May EILS Procurement</vt:lpstr>
      <vt:lpstr>Load Resources in SCED (LRIS)</vt:lpstr>
      <vt:lpstr>DSWG Meeting Schedule</vt:lpstr>
    </vt:vector>
  </TitlesOfParts>
  <Company>CEG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“Supplemental” EILS Procurement</dc:title>
  <dc:creator>e63371</dc:creator>
  <cp:lastModifiedBy>P Wattles</cp:lastModifiedBy>
  <cp:revision>14</cp:revision>
  <dcterms:created xsi:type="dcterms:W3CDTF">2011-02-28T22:37:31Z</dcterms:created>
  <dcterms:modified xsi:type="dcterms:W3CDTF">2011-03-08T15:20:09Z</dcterms:modified>
</cp:coreProperties>
</file>