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Default Extension="xlsm" ContentType="application/vnd.ms-excel.sheet.macroEnabled.12"/>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11"/>
  </p:notesMasterIdLst>
  <p:handoutMasterIdLst>
    <p:handoutMasterId r:id="rId12"/>
  </p:handoutMasterIdLst>
  <p:sldIdLst>
    <p:sldId id="256" r:id="rId2"/>
    <p:sldId id="422" r:id="rId3"/>
    <p:sldId id="423" r:id="rId4"/>
    <p:sldId id="426" r:id="rId5"/>
    <p:sldId id="428" r:id="rId6"/>
    <p:sldId id="429" r:id="rId7"/>
    <p:sldId id="427" r:id="rId8"/>
    <p:sldId id="430" r:id="rId9"/>
    <p:sldId id="425" r:id="rId10"/>
  </p:sldIdLst>
  <p:sldSz cx="9144000" cy="6858000" type="screen4x3"/>
  <p:notesSz cx="6858000" cy="9144000"/>
  <p:defaultTextStyle>
    <a:defPPr>
      <a:defRPr lang="en-US"/>
    </a:defPPr>
    <a:lvl1pPr algn="l" rtl="0" fontAlgn="base">
      <a:spcBef>
        <a:spcPct val="20000"/>
      </a:spcBef>
      <a:spcAft>
        <a:spcPct val="0"/>
      </a:spcAft>
      <a:buClr>
        <a:schemeClr val="tx1"/>
      </a:buClr>
      <a:buSzPct val="70000"/>
      <a:buChar char="•"/>
      <a:defRPr sz="2000" b="1" kern="1200">
        <a:solidFill>
          <a:schemeClr val="tx1"/>
        </a:solidFill>
        <a:latin typeface="Garamond" pitchFamily="18" charset="0"/>
        <a:ea typeface="+mn-ea"/>
        <a:cs typeface="+mn-cs"/>
      </a:defRPr>
    </a:lvl1pPr>
    <a:lvl2pPr marL="457200" algn="l" rtl="0" fontAlgn="base">
      <a:spcBef>
        <a:spcPct val="20000"/>
      </a:spcBef>
      <a:spcAft>
        <a:spcPct val="0"/>
      </a:spcAft>
      <a:buClr>
        <a:schemeClr val="tx1"/>
      </a:buClr>
      <a:buSzPct val="70000"/>
      <a:buChar char="•"/>
      <a:defRPr sz="2000" b="1" kern="1200">
        <a:solidFill>
          <a:schemeClr val="tx1"/>
        </a:solidFill>
        <a:latin typeface="Garamond" pitchFamily="18" charset="0"/>
        <a:ea typeface="+mn-ea"/>
        <a:cs typeface="+mn-cs"/>
      </a:defRPr>
    </a:lvl2pPr>
    <a:lvl3pPr marL="914400" algn="l" rtl="0" fontAlgn="base">
      <a:spcBef>
        <a:spcPct val="20000"/>
      </a:spcBef>
      <a:spcAft>
        <a:spcPct val="0"/>
      </a:spcAft>
      <a:buClr>
        <a:schemeClr val="tx1"/>
      </a:buClr>
      <a:buSzPct val="70000"/>
      <a:buChar char="•"/>
      <a:defRPr sz="2000" b="1" kern="1200">
        <a:solidFill>
          <a:schemeClr val="tx1"/>
        </a:solidFill>
        <a:latin typeface="Garamond" pitchFamily="18" charset="0"/>
        <a:ea typeface="+mn-ea"/>
        <a:cs typeface="+mn-cs"/>
      </a:defRPr>
    </a:lvl3pPr>
    <a:lvl4pPr marL="1371600" algn="l" rtl="0" fontAlgn="base">
      <a:spcBef>
        <a:spcPct val="20000"/>
      </a:spcBef>
      <a:spcAft>
        <a:spcPct val="0"/>
      </a:spcAft>
      <a:buClr>
        <a:schemeClr val="tx1"/>
      </a:buClr>
      <a:buSzPct val="70000"/>
      <a:buChar char="•"/>
      <a:defRPr sz="2000" b="1" kern="1200">
        <a:solidFill>
          <a:schemeClr val="tx1"/>
        </a:solidFill>
        <a:latin typeface="Garamond" pitchFamily="18" charset="0"/>
        <a:ea typeface="+mn-ea"/>
        <a:cs typeface="+mn-cs"/>
      </a:defRPr>
    </a:lvl4pPr>
    <a:lvl5pPr marL="1828800" algn="l" rtl="0" fontAlgn="base">
      <a:spcBef>
        <a:spcPct val="20000"/>
      </a:spcBef>
      <a:spcAft>
        <a:spcPct val="0"/>
      </a:spcAft>
      <a:buClr>
        <a:schemeClr val="tx1"/>
      </a:buClr>
      <a:buSzPct val="70000"/>
      <a:buChar char="•"/>
      <a:defRPr sz="2000" b="1" kern="1200">
        <a:solidFill>
          <a:schemeClr val="tx1"/>
        </a:solidFill>
        <a:latin typeface="Garamond" pitchFamily="18" charset="0"/>
        <a:ea typeface="+mn-ea"/>
        <a:cs typeface="+mn-cs"/>
      </a:defRPr>
    </a:lvl5pPr>
    <a:lvl6pPr marL="2286000" algn="l" defTabSz="914400" rtl="0" eaLnBrk="1" latinLnBrk="0" hangingPunct="1">
      <a:defRPr sz="2000" b="1" kern="1200">
        <a:solidFill>
          <a:schemeClr val="tx1"/>
        </a:solidFill>
        <a:latin typeface="Garamond" pitchFamily="18" charset="0"/>
        <a:ea typeface="+mn-ea"/>
        <a:cs typeface="+mn-cs"/>
      </a:defRPr>
    </a:lvl6pPr>
    <a:lvl7pPr marL="2743200" algn="l" defTabSz="914400" rtl="0" eaLnBrk="1" latinLnBrk="0" hangingPunct="1">
      <a:defRPr sz="2000" b="1" kern="1200">
        <a:solidFill>
          <a:schemeClr val="tx1"/>
        </a:solidFill>
        <a:latin typeface="Garamond" pitchFamily="18" charset="0"/>
        <a:ea typeface="+mn-ea"/>
        <a:cs typeface="+mn-cs"/>
      </a:defRPr>
    </a:lvl7pPr>
    <a:lvl8pPr marL="3200400" algn="l" defTabSz="914400" rtl="0" eaLnBrk="1" latinLnBrk="0" hangingPunct="1">
      <a:defRPr sz="2000" b="1" kern="1200">
        <a:solidFill>
          <a:schemeClr val="tx1"/>
        </a:solidFill>
        <a:latin typeface="Garamond" pitchFamily="18" charset="0"/>
        <a:ea typeface="+mn-ea"/>
        <a:cs typeface="+mn-cs"/>
      </a:defRPr>
    </a:lvl8pPr>
    <a:lvl9pPr marL="3657600" algn="l" defTabSz="914400" rtl="0" eaLnBrk="1" latinLnBrk="0" hangingPunct="1">
      <a:defRPr sz="2000" b="1"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FF00"/>
    <a:srgbClr val="FF00FF"/>
    <a:srgbClr val="FFFF00"/>
    <a:srgbClr val="FF3300"/>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93" autoAdjust="0"/>
    <p:restoredTop sz="97418" autoAdjust="0"/>
  </p:normalViewPr>
  <p:slideViewPr>
    <p:cSldViewPr>
      <p:cViewPr>
        <p:scale>
          <a:sx n="100" d="100"/>
          <a:sy n="100" d="100"/>
        </p:scale>
        <p:origin x="-1716"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b="0">
                <a:effectLst/>
                <a:latin typeface="Arial" charset="0"/>
              </a:defRPr>
            </a:lvl1pPr>
          </a:lstStyle>
          <a:p>
            <a:pPr>
              <a:defRPr/>
            </a:pPr>
            <a:endParaRPr lang="en-US" dirty="0"/>
          </a:p>
        </p:txBody>
      </p:sp>
      <p:sp>
        <p:nvSpPr>
          <p:cNvPr id="1361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b="0">
                <a:effectLst/>
                <a:latin typeface="Arial" charset="0"/>
              </a:defRPr>
            </a:lvl1pPr>
          </a:lstStyle>
          <a:p>
            <a:pPr>
              <a:defRPr/>
            </a:pPr>
            <a:endParaRPr lang="en-US" dirty="0"/>
          </a:p>
        </p:txBody>
      </p:sp>
      <p:sp>
        <p:nvSpPr>
          <p:cNvPr id="1361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b="0">
                <a:effectLst/>
                <a:latin typeface="Arial" charset="0"/>
              </a:defRPr>
            </a:lvl1pPr>
          </a:lstStyle>
          <a:p>
            <a:pPr>
              <a:defRPr/>
            </a:pPr>
            <a:endParaRPr lang="en-US" dirty="0"/>
          </a:p>
        </p:txBody>
      </p:sp>
      <p:sp>
        <p:nvSpPr>
          <p:cNvPr id="1361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b="0">
                <a:effectLst/>
                <a:latin typeface="Arial" charset="0"/>
              </a:defRPr>
            </a:lvl1pPr>
          </a:lstStyle>
          <a:p>
            <a:pPr>
              <a:defRPr/>
            </a:pPr>
            <a:fld id="{CE80CA8B-48C2-4E58-87EC-7D385FA1D282}"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6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b="0">
                <a:effectLst/>
                <a:latin typeface="Arial" charset="0"/>
              </a:defRPr>
            </a:lvl1pPr>
          </a:lstStyle>
          <a:p>
            <a:pPr>
              <a:defRPr/>
            </a:pPr>
            <a:endParaRPr lang="en-US" dirty="0"/>
          </a:p>
        </p:txBody>
      </p:sp>
      <p:sp>
        <p:nvSpPr>
          <p:cNvPr id="366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b="0">
                <a:effectLst/>
                <a:latin typeface="Arial" charset="0"/>
              </a:defRPr>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6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6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b="0">
                <a:effectLst/>
                <a:latin typeface="Arial" charset="0"/>
              </a:defRPr>
            </a:lvl1pPr>
          </a:lstStyle>
          <a:p>
            <a:pPr>
              <a:defRPr/>
            </a:pPr>
            <a:endParaRPr lang="en-US" dirty="0"/>
          </a:p>
        </p:txBody>
      </p:sp>
      <p:sp>
        <p:nvSpPr>
          <p:cNvPr id="366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b="0">
                <a:effectLst/>
                <a:latin typeface="Arial" charset="0"/>
              </a:defRPr>
            </a:lvl1pPr>
          </a:lstStyle>
          <a:p>
            <a:pPr>
              <a:defRPr/>
            </a:pPr>
            <a:fld id="{0686EE76-772C-4056-9AC8-53AFCC5F094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68E4BDF-AA82-47DC-8A08-764B06D8BA82}" type="slidenum">
              <a:rPr lang="en-US" smtClean="0"/>
              <a:pPr/>
              <a:t>1</a:t>
            </a:fld>
            <a:endParaRPr lang="en-US" dirty="0"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dirty="0"/>
          </a:p>
        </p:txBody>
      </p:sp>
      <p:sp>
        <p:nvSpPr>
          <p:cNvPr id="9" name="Slide Number Placeholder 10"/>
          <p:cNvSpPr>
            <a:spLocks noGrp="1"/>
          </p:cNvSpPr>
          <p:nvPr>
            <p:ph type="sldNum" sz="quarter" idx="12"/>
          </p:nvPr>
        </p:nvSpPr>
        <p:spPr/>
        <p:txBody>
          <a:bodyPr/>
          <a:lstStyle>
            <a:lvl1pPr>
              <a:defRPr/>
            </a:lvl1pPr>
            <a:extLst/>
          </a:lstStyle>
          <a:p>
            <a:pPr>
              <a:defRPr/>
            </a:pPr>
            <a:fld id="{BC4C02EB-C8F3-4F29-94E1-1AFBECB314B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00B28127-1382-4186-8CA2-80D80658485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B2DA9112-278E-4CE2-A8E8-86C95BA6F25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3C0E42E3-AD3C-456D-813E-7858385B0EB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9D8E9D01-5F07-4411-83D5-A95CD1EF255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dirty="0"/>
          </a:p>
        </p:txBody>
      </p:sp>
      <p:sp>
        <p:nvSpPr>
          <p:cNvPr id="7" name="Slide Number Placeholder 4"/>
          <p:cNvSpPr>
            <a:spLocks noGrp="1"/>
          </p:cNvSpPr>
          <p:nvPr>
            <p:ph type="sldNum" sz="quarter" idx="12"/>
          </p:nvPr>
        </p:nvSpPr>
        <p:spPr/>
        <p:txBody>
          <a:bodyPr/>
          <a:lstStyle>
            <a:lvl1pPr>
              <a:defRPr/>
            </a:lvl1pPr>
          </a:lstStyle>
          <a:p>
            <a:pPr>
              <a:defRPr/>
            </a:pPr>
            <a:fld id="{79DBF3A3-D75F-4C63-B8C8-9EEA06A8AE3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endParaRPr lang="en-US" dirty="0"/>
          </a:p>
        </p:txBody>
      </p:sp>
      <p:sp>
        <p:nvSpPr>
          <p:cNvPr id="8" name="Footer Placeholder 17"/>
          <p:cNvSpPr>
            <a:spLocks noGrp="1"/>
          </p:cNvSpPr>
          <p:nvPr>
            <p:ph type="ftr" sz="quarter" idx="11"/>
          </p:nvPr>
        </p:nvSpPr>
        <p:spPr/>
        <p:txBody>
          <a:bodyPr/>
          <a:lstStyle>
            <a:lvl1pPr>
              <a:defRPr/>
            </a:lvl1pPr>
          </a:lstStyle>
          <a:p>
            <a:pPr>
              <a:defRPr/>
            </a:pPr>
            <a:endParaRPr lang="en-US" dirty="0"/>
          </a:p>
        </p:txBody>
      </p:sp>
      <p:sp>
        <p:nvSpPr>
          <p:cNvPr id="9" name="Slide Number Placeholder 4"/>
          <p:cNvSpPr>
            <a:spLocks noGrp="1"/>
          </p:cNvSpPr>
          <p:nvPr>
            <p:ph type="sldNum" sz="quarter" idx="12"/>
          </p:nvPr>
        </p:nvSpPr>
        <p:spPr/>
        <p:txBody>
          <a:bodyPr/>
          <a:lstStyle>
            <a:lvl1pPr>
              <a:defRPr/>
            </a:lvl1pPr>
          </a:lstStyle>
          <a:p>
            <a:pPr>
              <a:defRPr/>
            </a:pPr>
            <a:fld id="{78A61438-7897-46AA-9235-4152BE152E6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endParaRPr lang="en-US" dirty="0"/>
          </a:p>
        </p:txBody>
      </p:sp>
      <p:sp>
        <p:nvSpPr>
          <p:cNvPr id="4" name="Footer Placeholder 17"/>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lvl1pPr>
          </a:lstStyle>
          <a:p>
            <a:pPr>
              <a:defRPr/>
            </a:pPr>
            <a:fld id="{7C8A5788-2ACF-4CE7-94E9-0386BE3D04B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Date Placeholder 1"/>
          <p:cNvSpPr>
            <a:spLocks noGrp="1"/>
          </p:cNvSpPr>
          <p:nvPr>
            <p:ph type="dt" sz="half" idx="10"/>
          </p:nvPr>
        </p:nvSpPr>
        <p:spPr/>
        <p:txBody>
          <a:bodyPr/>
          <a:lstStyle>
            <a:lvl1pPr>
              <a:defRPr/>
            </a:lvl1pPr>
            <a:extLst/>
          </a:lstStyle>
          <a:p>
            <a:pPr>
              <a:defRPr/>
            </a:pPr>
            <a:endParaRPr lang="en-US" dirty="0"/>
          </a:p>
        </p:txBody>
      </p:sp>
      <p:sp>
        <p:nvSpPr>
          <p:cNvPr id="4" name="Footer Placeholder 2"/>
          <p:cNvSpPr>
            <a:spLocks noGrp="1"/>
          </p:cNvSpPr>
          <p:nvPr>
            <p:ph type="ftr" sz="quarter" idx="11"/>
          </p:nvPr>
        </p:nvSpPr>
        <p:spPr/>
        <p:txBody>
          <a:bodyPr/>
          <a:lstStyle>
            <a:lvl1pPr>
              <a:defRPr/>
            </a:lvl1pPr>
            <a:extLst/>
          </a:lstStyle>
          <a:p>
            <a:pPr>
              <a:defRPr/>
            </a:pPr>
            <a:endParaRPr lang="en-US" dirty="0"/>
          </a:p>
        </p:txBody>
      </p:sp>
      <p:sp>
        <p:nvSpPr>
          <p:cNvPr id="5" name="Slide Number Placeholder 3"/>
          <p:cNvSpPr>
            <a:spLocks noGrp="1"/>
          </p:cNvSpPr>
          <p:nvPr>
            <p:ph type="sldNum" sz="quarter" idx="12"/>
          </p:nvPr>
        </p:nvSpPr>
        <p:spPr/>
        <p:txBody>
          <a:bodyPr/>
          <a:lstStyle>
            <a:lvl1pPr>
              <a:defRPr/>
            </a:lvl1pPr>
            <a:extLst/>
          </a:lstStyle>
          <a:p>
            <a:pPr>
              <a:defRPr/>
            </a:pPr>
            <a:fld id="{B52D7C4E-E98A-4BE3-803C-C9979455127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dirty="0"/>
          </a:p>
        </p:txBody>
      </p:sp>
      <p:sp>
        <p:nvSpPr>
          <p:cNvPr id="7" name="Slide Number Placeholder 4"/>
          <p:cNvSpPr>
            <a:spLocks noGrp="1"/>
          </p:cNvSpPr>
          <p:nvPr>
            <p:ph type="sldNum" sz="quarter" idx="12"/>
          </p:nvPr>
        </p:nvSpPr>
        <p:spPr/>
        <p:txBody>
          <a:bodyPr/>
          <a:lstStyle>
            <a:lvl1pPr>
              <a:defRPr/>
            </a:lvl1pPr>
          </a:lstStyle>
          <a:p>
            <a:pPr>
              <a:defRPr/>
            </a:pPr>
            <a:fld id="{75CDD8A6-6A18-427C-A773-0E7C0BEAC66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endParaRPr lang="en-US" dirty="0"/>
          </a:p>
        </p:txBody>
      </p:sp>
      <p:sp>
        <p:nvSpPr>
          <p:cNvPr id="8" name="Footer Placeholder 5"/>
          <p:cNvSpPr>
            <a:spLocks noGrp="1"/>
          </p:cNvSpPr>
          <p:nvPr>
            <p:ph type="ftr" sz="quarter" idx="11"/>
          </p:nvPr>
        </p:nvSpPr>
        <p:spPr/>
        <p:txBody>
          <a:bodyPr/>
          <a:lstStyle>
            <a:lvl1pPr>
              <a:defRPr/>
            </a:lvl1pPr>
            <a:extLst/>
          </a:lstStyle>
          <a:p>
            <a:pPr>
              <a:defRPr/>
            </a:pPr>
            <a:endParaRPr lang="en-US" dirty="0"/>
          </a:p>
        </p:txBody>
      </p:sp>
      <p:sp>
        <p:nvSpPr>
          <p:cNvPr id="9" name="Slide Number Placeholder 6"/>
          <p:cNvSpPr>
            <a:spLocks noGrp="1"/>
          </p:cNvSpPr>
          <p:nvPr>
            <p:ph type="sldNum" sz="quarter" idx="12"/>
          </p:nvPr>
        </p:nvSpPr>
        <p:spPr/>
        <p:txBody>
          <a:bodyPr/>
          <a:lstStyle>
            <a:lvl1pPr>
              <a:defRPr/>
            </a:lvl1pPr>
            <a:extLst/>
          </a:lstStyle>
          <a:p>
            <a:pPr>
              <a:defRPr/>
            </a:pPr>
            <a:fld id="{8BCB383A-C8CB-46F7-A5AF-20B5D2A3B20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endParaRPr lang="en-US" dirty="0"/>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endParaRPr lang="en-US" dirty="0"/>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7B51BDC1-57C4-4F2A-89FD-A2748A209FC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41" r:id="rId1"/>
    <p:sldLayoutId id="2147484033" r:id="rId2"/>
    <p:sldLayoutId id="2147484042" r:id="rId3"/>
    <p:sldLayoutId id="2147484034" r:id="rId4"/>
    <p:sldLayoutId id="2147484035" r:id="rId5"/>
    <p:sldLayoutId id="2147484036" r:id="rId6"/>
    <p:sldLayoutId id="2147484043" r:id="rId7"/>
    <p:sldLayoutId id="2147484037" r:id="rId8"/>
    <p:sldLayoutId id="2147484044" r:id="rId9"/>
    <p:sldLayoutId id="2147484038" r:id="rId10"/>
    <p:sldLayoutId id="2147484039" r:id="rId11"/>
  </p:sldLayoutIdLst>
  <p:hf hdr="0" ftr="0" dt="0"/>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Excel_Macro-Enabled_Worksheet1.xlsm"/><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838200"/>
            <a:ext cx="7772400" cy="2493963"/>
          </a:xfrm>
        </p:spPr>
        <p:txBody>
          <a:bodyPr/>
          <a:lstStyle/>
          <a:p>
            <a:pPr eaLnBrk="1" fontAlgn="auto" hangingPunct="1">
              <a:spcAft>
                <a:spcPts val="0"/>
              </a:spcAft>
              <a:defRPr/>
            </a:pPr>
            <a:r>
              <a:rPr lang="en-US" i="1" dirty="0" smtClean="0">
                <a:solidFill>
                  <a:schemeClr val="tx1"/>
                </a:solidFill>
              </a:rPr>
              <a:t>Verifiable Cost  Working Group (VCWG) </a:t>
            </a:r>
            <a:br>
              <a:rPr lang="en-US" i="1" dirty="0" smtClean="0">
                <a:solidFill>
                  <a:schemeClr val="tx1"/>
                </a:solidFill>
              </a:rPr>
            </a:br>
            <a:r>
              <a:rPr lang="en-US" i="1" dirty="0" smtClean="0">
                <a:solidFill>
                  <a:schemeClr val="tx1"/>
                </a:solidFill>
              </a:rPr>
              <a:t>Update</a:t>
            </a:r>
          </a:p>
        </p:txBody>
      </p:sp>
      <p:sp>
        <p:nvSpPr>
          <p:cNvPr id="2051" name="Rectangle 3"/>
          <p:cNvSpPr>
            <a:spLocks noGrp="1" noChangeArrowheads="1"/>
          </p:cNvSpPr>
          <p:nvPr>
            <p:ph type="subTitle" idx="1"/>
          </p:nvPr>
        </p:nvSpPr>
        <p:spPr>
          <a:xfrm>
            <a:off x="381000" y="4419600"/>
            <a:ext cx="8305800" cy="1752600"/>
          </a:xfrm>
        </p:spPr>
        <p:txBody>
          <a:bodyPr>
            <a:normAutofit/>
          </a:bodyPr>
          <a:lstStyle/>
          <a:p>
            <a:pPr eaLnBrk="1" fontAlgn="auto" hangingPunct="1">
              <a:spcAft>
                <a:spcPts val="0"/>
              </a:spcAft>
              <a:buFont typeface="Wingdings 2"/>
              <a:buNone/>
              <a:defRPr/>
            </a:pPr>
            <a:r>
              <a:rPr lang="en-US" dirty="0" smtClean="0"/>
              <a:t>Presentation to the </a:t>
            </a:r>
          </a:p>
          <a:p>
            <a:pPr eaLnBrk="1" fontAlgn="auto" hangingPunct="1">
              <a:spcAft>
                <a:spcPts val="0"/>
              </a:spcAft>
              <a:buFont typeface="Wingdings 2"/>
              <a:buNone/>
              <a:defRPr/>
            </a:pPr>
            <a:r>
              <a:rPr lang="en-US" dirty="0" smtClean="0"/>
              <a:t>ERCOT Wholesale Market Subcommittee</a:t>
            </a:r>
          </a:p>
          <a:p>
            <a:pPr eaLnBrk="1" fontAlgn="auto" hangingPunct="1">
              <a:spcAft>
                <a:spcPts val="0"/>
              </a:spcAft>
              <a:buFont typeface="Wingdings 2"/>
              <a:buNone/>
              <a:defRPr/>
            </a:pPr>
            <a:r>
              <a:rPr lang="en-US" dirty="0" smtClean="0"/>
              <a:t>March 9, 2011</a:t>
            </a:r>
          </a:p>
          <a:p>
            <a:pPr eaLnBrk="1" fontAlgn="auto" hangingPunct="1">
              <a:spcAft>
                <a:spcPts val="0"/>
              </a:spcAft>
              <a:buFont typeface="Wingdings 2"/>
              <a:buNone/>
              <a:defRPr/>
            </a:pPr>
            <a:endParaRPr lang="en-US" dirty="0" smtClean="0"/>
          </a:p>
        </p:txBody>
      </p:sp>
      <p:sp>
        <p:nvSpPr>
          <p:cNvPr id="3074" name="Rectangle 15"/>
          <p:cNvSpPr>
            <a:spLocks noGrp="1" noChangeArrowheads="1"/>
          </p:cNvSpPr>
          <p:nvPr>
            <p:ph type="sldNum" sz="quarter" idx="12"/>
          </p:nvPr>
        </p:nvSpPr>
        <p:spPr/>
        <p:txBody>
          <a:bodyPr/>
          <a:lstStyle/>
          <a:p>
            <a:pPr>
              <a:defRPr/>
            </a:pPr>
            <a:fld id="{A2B66FFB-ADA1-4AD6-853A-A6A70726C874}" type="slidenum">
              <a:rPr lang="en-US"/>
              <a:pPr>
                <a:defRPr/>
              </a:pPr>
              <a:t>1</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562600"/>
            <a:ext cx="8183880" cy="1051560"/>
          </a:xfrm>
        </p:spPr>
        <p:txBody>
          <a:bodyPr/>
          <a:lstStyle/>
          <a:p>
            <a:r>
              <a:rPr lang="en-US" dirty="0" smtClean="0"/>
              <a:t>VCWG Summary</a:t>
            </a:r>
            <a:endParaRPr lang="en-US" dirty="0"/>
          </a:p>
        </p:txBody>
      </p:sp>
      <p:sp>
        <p:nvSpPr>
          <p:cNvPr id="3" name="Content Placeholder 2"/>
          <p:cNvSpPr>
            <a:spLocks noGrp="1"/>
          </p:cNvSpPr>
          <p:nvPr>
            <p:ph idx="1"/>
          </p:nvPr>
        </p:nvSpPr>
        <p:spPr>
          <a:xfrm>
            <a:off x="502920" y="530352"/>
            <a:ext cx="8183880" cy="5413248"/>
          </a:xfrm>
        </p:spPr>
        <p:txBody>
          <a:bodyPr/>
          <a:lstStyle/>
          <a:p>
            <a:pPr marL="514350" indent="-514350">
              <a:buFont typeface="+mj-lt"/>
              <a:buAutoNum type="arabicPeriod"/>
            </a:pPr>
            <a:r>
              <a:rPr lang="en-US" b="1" dirty="0" smtClean="0"/>
              <a:t>Methodology for Calculating Variable O &amp; M Values for QSRG</a:t>
            </a:r>
            <a:endParaRPr lang="en-US" dirty="0" smtClean="0"/>
          </a:p>
          <a:p>
            <a:pPr marL="804863" lvl="1" indent="-457200">
              <a:buFont typeface="+mj-lt"/>
              <a:buAutoNum type="alphaLcPeriod"/>
            </a:pPr>
            <a:r>
              <a:rPr lang="en-US" sz="1800" dirty="0" smtClean="0"/>
              <a:t>As revisions in VC Manual</a:t>
            </a:r>
          </a:p>
          <a:p>
            <a:pPr marL="522288" indent="-457200">
              <a:buFont typeface="+mj-lt"/>
              <a:buAutoNum type="arabicPeriod"/>
            </a:pPr>
            <a:r>
              <a:rPr lang="en-US" dirty="0" smtClean="0"/>
              <a:t>NPRR 319</a:t>
            </a:r>
          </a:p>
          <a:p>
            <a:pPr marL="804863" lvl="1" indent="-457200">
              <a:buNone/>
            </a:pPr>
            <a:r>
              <a:rPr lang="en-US" dirty="0" smtClean="0"/>
              <a:t>  No group consensus on the issues.</a:t>
            </a:r>
          </a:p>
          <a:p>
            <a:pPr marL="1042988" lvl="2" indent="-457200">
              <a:buFont typeface="+mj-lt"/>
              <a:buAutoNum type="arabicPeriod"/>
            </a:pPr>
            <a:r>
              <a:rPr lang="en-US" sz="1800" dirty="0" smtClean="0"/>
              <a:t>PPA’s have incremental costs to Contract when dispatched for RUC.</a:t>
            </a:r>
          </a:p>
          <a:p>
            <a:pPr marL="1042988" lvl="2" indent="-457200">
              <a:buFont typeface="+mj-lt"/>
              <a:buAutoNum type="arabicPeriod"/>
            </a:pPr>
            <a:r>
              <a:rPr lang="en-US" sz="1800" dirty="0" smtClean="0"/>
              <a:t>Verifiable Cost Process does not allow for capture of true costs associated with the Dispatch of the units for RUC.</a:t>
            </a:r>
          </a:p>
          <a:p>
            <a:pPr marL="1042988" lvl="2" indent="-457200">
              <a:buFont typeface="+mj-lt"/>
              <a:buAutoNum type="arabicPeriod"/>
            </a:pPr>
            <a:r>
              <a:rPr lang="en-US" sz="1800" dirty="0" smtClean="0"/>
              <a:t>Definition “Intraday Gas” fuel purchases.  </a:t>
            </a:r>
          </a:p>
          <a:p>
            <a:pPr marL="1281113" lvl="3" indent="-457200">
              <a:buFont typeface="Wingdings" pitchFamily="2" charset="2"/>
              <a:buChar char="§"/>
            </a:pPr>
            <a:r>
              <a:rPr lang="en-US" sz="1800" dirty="0" smtClean="0"/>
              <a:t>Does it exclude previously contracted gas or do MP have to purchase Gas on Spot Market outside of their contracts. </a:t>
            </a:r>
          </a:p>
          <a:p>
            <a:pPr marL="1281113" lvl="3" indent="-457200">
              <a:buFont typeface="Wingdings" pitchFamily="2" charset="2"/>
              <a:buChar char="§"/>
            </a:pPr>
            <a:r>
              <a:rPr lang="en-US" sz="1800" dirty="0" smtClean="0"/>
              <a:t>PPA’s contracts may not allow for external purchase of fuel.</a:t>
            </a:r>
          </a:p>
          <a:p>
            <a:pPr marL="1042988" lvl="2" indent="-457200">
              <a:buFont typeface="+mj-lt"/>
              <a:buAutoNum type="arabicPeriod"/>
            </a:pPr>
            <a:endParaRPr lang="en-US" dirty="0" smtClean="0"/>
          </a:p>
          <a:p>
            <a:pPr marL="804863" lvl="1" indent="-457200">
              <a:buFont typeface="+mj-lt"/>
              <a:buAutoNum type="alphaLcPeriod"/>
            </a:pPr>
            <a:endParaRPr lang="en-US" sz="2000" dirty="0" smtClean="0"/>
          </a:p>
          <a:p>
            <a:pPr marL="804863" lvl="1" indent="-457200">
              <a:buFont typeface="+mj-lt"/>
              <a:buAutoNum type="alphaLcPeriod"/>
            </a:pPr>
            <a:endParaRPr lang="en-US" sz="2000" dirty="0" smtClean="0"/>
          </a:p>
          <a:p>
            <a:pPr marL="522288" indent="-457200">
              <a:buNone/>
            </a:pPr>
            <a:endParaRPr lang="en-US" dirty="0" smtClean="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457200"/>
            <a:ext cx="8107680" cy="5562600"/>
          </a:xfrm>
        </p:spPr>
        <p:txBody>
          <a:bodyPr/>
          <a:lstStyle/>
          <a:p>
            <a:pPr marL="457200" indent="-457200">
              <a:buFont typeface="+mj-lt"/>
              <a:buAutoNum type="arabicPeriod" startAt="2"/>
            </a:pPr>
            <a:r>
              <a:rPr lang="en-US" b="1" dirty="0" smtClean="0"/>
              <a:t>Long Term Solution for VOX</a:t>
            </a:r>
            <a:endParaRPr lang="en-US" sz="2000" b="1" dirty="0" smtClean="0"/>
          </a:p>
          <a:p>
            <a:pPr marL="457200" indent="-457200">
              <a:buFont typeface="+mj-lt"/>
              <a:buAutoNum type="arabicPeriod" startAt="2"/>
            </a:pPr>
            <a:endParaRPr lang="en-US" sz="2000" b="1" dirty="0" smtClean="0"/>
          </a:p>
          <a:p>
            <a:pPr marL="739775" lvl="1" indent="-457200">
              <a:buFont typeface="+mj-lt"/>
              <a:buAutoNum type="alphaLcPeriod"/>
            </a:pPr>
            <a:r>
              <a:rPr lang="en-US" sz="2000" dirty="0" smtClean="0"/>
              <a:t>Options for VOX</a:t>
            </a:r>
          </a:p>
          <a:p>
            <a:pPr marL="739775" lvl="1" indent="-457200">
              <a:buFont typeface="+mj-lt"/>
              <a:buAutoNum type="alphaLcPeriod"/>
            </a:pPr>
            <a:endParaRPr lang="en-US" sz="2000" dirty="0" smtClean="0"/>
          </a:p>
          <a:p>
            <a:pPr lvl="1">
              <a:buFont typeface="Wingdings" pitchFamily="2" charset="2"/>
              <a:buChar char="Ø"/>
            </a:pPr>
            <a:r>
              <a:rPr lang="en-US" sz="1400" dirty="0" smtClean="0"/>
              <a:t>Option 1:Fuel Index Price (FIP) * 1.X, Fuel Oil Price (FOP), or $1.50 per MMBtu, as applicable), where X = $0.5/fuel price (of prior Tuesday).</a:t>
            </a:r>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r>
              <a:rPr lang="en-US" sz="1400" dirty="0" smtClean="0"/>
              <a:t>Option 2:Fuel Index Price (FIP) + $.50, Fuel Oil Price (FOP), or $1.50 per MMBtu, as applicable),  </a:t>
            </a:r>
          </a:p>
          <a:p>
            <a:pPr marL="739775" lvl="1" indent="-457200">
              <a:buNone/>
            </a:pPr>
            <a:endParaRPr lang="en-US" sz="2000" dirty="0" smtClean="0"/>
          </a:p>
          <a:p>
            <a:pPr marL="457200" indent="-457200">
              <a:buNone/>
            </a:pPr>
            <a:endParaRPr lang="en-US" sz="2400" dirty="0" smtClean="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3</a:t>
            </a:fld>
            <a:endParaRPr lang="en-US" dirty="0"/>
          </a:p>
        </p:txBody>
      </p:sp>
      <p:graphicFrame>
        <p:nvGraphicFramePr>
          <p:cNvPr id="7" name="Table 6"/>
          <p:cNvGraphicFramePr>
            <a:graphicFrameLocks noGrp="1"/>
          </p:cNvGraphicFramePr>
          <p:nvPr/>
        </p:nvGraphicFramePr>
        <p:xfrm>
          <a:off x="2590800" y="2543757"/>
          <a:ext cx="3124200" cy="1960245"/>
        </p:xfrm>
        <a:graphic>
          <a:graphicData uri="http://schemas.openxmlformats.org/drawingml/2006/table">
            <a:tbl>
              <a:tblPr firstRow="1" bandRow="1">
                <a:tableStyleId>{5C22544A-7EE6-4342-B048-85BDC9FD1C3A}</a:tableStyleId>
              </a:tblPr>
              <a:tblGrid>
                <a:gridCol w="1562100"/>
                <a:gridCol w="1562100"/>
              </a:tblGrid>
              <a:tr h="328046">
                <a:tc>
                  <a:txBody>
                    <a:bodyPr/>
                    <a:lstStyle/>
                    <a:p>
                      <a:r>
                        <a:rPr lang="en-US" dirty="0" smtClean="0"/>
                        <a:t>Start Date</a:t>
                      </a:r>
                      <a:endParaRPr lang="en-US" dirty="0"/>
                    </a:p>
                  </a:txBody>
                  <a:tcPr/>
                </a:tc>
                <a:tc>
                  <a:txBody>
                    <a:bodyPr/>
                    <a:lstStyle/>
                    <a:p>
                      <a:r>
                        <a:rPr lang="en-US" dirty="0" smtClean="0"/>
                        <a:t>VOX</a:t>
                      </a:r>
                      <a:endParaRPr lang="en-US" dirty="0"/>
                    </a:p>
                  </a:txBody>
                  <a:tcPr/>
                </a:tc>
              </a:tr>
              <a:tr h="167662">
                <a:tc>
                  <a:txBody>
                    <a:bodyPr/>
                    <a:lstStyle/>
                    <a:p>
                      <a:pPr algn="r" fontAlgn="b"/>
                      <a:r>
                        <a:rPr lang="en-US" sz="1100" b="0" i="0" u="none" strike="noStrike" dirty="0">
                          <a:solidFill>
                            <a:srgbClr val="000000"/>
                          </a:solidFill>
                          <a:latin typeface="Calibri"/>
                        </a:rPr>
                        <a:t>12/1/2010</a:t>
                      </a:r>
                    </a:p>
                  </a:txBody>
                  <a:tcPr marL="9525" marR="9525" marT="9525" marB="0" anchor="b"/>
                </a:tc>
                <a:tc>
                  <a:txBody>
                    <a:bodyPr/>
                    <a:lstStyle/>
                    <a:p>
                      <a:pPr algn="r" fontAlgn="b"/>
                      <a:r>
                        <a:rPr lang="en-US" sz="1100" b="0" i="0" u="none" strike="noStrike" dirty="0">
                          <a:solidFill>
                            <a:srgbClr val="000000"/>
                          </a:solidFill>
                          <a:latin typeface="Calibri"/>
                        </a:rPr>
                        <a:t>0.144928</a:t>
                      </a:r>
                    </a:p>
                  </a:txBody>
                  <a:tcPr marL="9525" marR="9525" marT="9525" marB="0" anchor="b"/>
                </a:tc>
              </a:tr>
              <a:tr h="167662">
                <a:tc>
                  <a:txBody>
                    <a:bodyPr/>
                    <a:lstStyle/>
                    <a:p>
                      <a:pPr algn="r" fontAlgn="b"/>
                      <a:r>
                        <a:rPr lang="en-US" sz="1100" b="0" i="0" u="none" strike="noStrike">
                          <a:solidFill>
                            <a:srgbClr val="000000"/>
                          </a:solidFill>
                          <a:latin typeface="Calibri"/>
                        </a:rPr>
                        <a:t>12/13/2010</a:t>
                      </a:r>
                    </a:p>
                  </a:txBody>
                  <a:tcPr marL="9525" marR="9525" marT="9525" marB="0" anchor="b"/>
                </a:tc>
                <a:tc>
                  <a:txBody>
                    <a:bodyPr/>
                    <a:lstStyle/>
                    <a:p>
                      <a:pPr algn="r" fontAlgn="b"/>
                      <a:r>
                        <a:rPr lang="en-US" sz="1100" b="0" i="0" u="none" strike="noStrike" dirty="0">
                          <a:solidFill>
                            <a:srgbClr val="000000"/>
                          </a:solidFill>
                          <a:latin typeface="Calibri"/>
                        </a:rPr>
                        <a:t>0.11976</a:t>
                      </a:r>
                    </a:p>
                  </a:txBody>
                  <a:tcPr marL="9525" marR="9525" marT="9525" marB="0" anchor="b"/>
                </a:tc>
              </a:tr>
              <a:tr h="167662">
                <a:tc>
                  <a:txBody>
                    <a:bodyPr/>
                    <a:lstStyle/>
                    <a:p>
                      <a:pPr algn="r" fontAlgn="b"/>
                      <a:r>
                        <a:rPr lang="en-US" sz="1100" b="0" i="0" u="none" strike="noStrike">
                          <a:solidFill>
                            <a:srgbClr val="000000"/>
                          </a:solidFill>
                          <a:latin typeface="Calibri"/>
                        </a:rPr>
                        <a:t>12/21/2010</a:t>
                      </a:r>
                    </a:p>
                  </a:txBody>
                  <a:tcPr marL="9525" marR="9525" marT="9525" marB="0" anchor="b"/>
                </a:tc>
                <a:tc>
                  <a:txBody>
                    <a:bodyPr/>
                    <a:lstStyle/>
                    <a:p>
                      <a:pPr algn="r" fontAlgn="b"/>
                      <a:r>
                        <a:rPr lang="en-US" sz="1100" b="0" i="0" u="none" strike="noStrike" dirty="0">
                          <a:solidFill>
                            <a:srgbClr val="000000"/>
                          </a:solidFill>
                          <a:latin typeface="Calibri"/>
                        </a:rPr>
                        <a:t>0.112867</a:t>
                      </a:r>
                    </a:p>
                  </a:txBody>
                  <a:tcPr marL="9525" marR="9525" marT="9525" marB="0" anchor="b"/>
                </a:tc>
              </a:tr>
              <a:tr h="167662">
                <a:tc>
                  <a:txBody>
                    <a:bodyPr/>
                    <a:lstStyle/>
                    <a:p>
                      <a:pPr algn="r" fontAlgn="b"/>
                      <a:r>
                        <a:rPr lang="en-US" sz="1100" b="0" i="0" u="none" strike="noStrike">
                          <a:solidFill>
                            <a:srgbClr val="000000"/>
                          </a:solidFill>
                          <a:latin typeface="Calibri"/>
                        </a:rPr>
                        <a:t>1/4/2011</a:t>
                      </a:r>
                    </a:p>
                  </a:txBody>
                  <a:tcPr marL="9525" marR="9525" marT="9525" marB="0" anchor="b"/>
                </a:tc>
                <a:tc>
                  <a:txBody>
                    <a:bodyPr/>
                    <a:lstStyle/>
                    <a:p>
                      <a:pPr algn="r" fontAlgn="b"/>
                      <a:r>
                        <a:rPr lang="en-US" sz="1100" b="0" i="0" u="none" strike="noStrike" dirty="0">
                          <a:solidFill>
                            <a:srgbClr val="000000"/>
                          </a:solidFill>
                          <a:latin typeface="Calibri"/>
                        </a:rPr>
                        <a:t>0.125156</a:t>
                      </a:r>
                    </a:p>
                  </a:txBody>
                  <a:tcPr marL="9525" marR="9525" marT="9525" marB="0" anchor="b"/>
                </a:tc>
              </a:tr>
              <a:tr h="167662">
                <a:tc>
                  <a:txBody>
                    <a:bodyPr/>
                    <a:lstStyle/>
                    <a:p>
                      <a:pPr algn="r" fontAlgn="b"/>
                      <a:r>
                        <a:rPr lang="en-US" sz="1100" b="0" i="0" u="none" strike="noStrike">
                          <a:solidFill>
                            <a:srgbClr val="000000"/>
                          </a:solidFill>
                          <a:latin typeface="Calibri"/>
                        </a:rPr>
                        <a:t>1/18/2011</a:t>
                      </a:r>
                    </a:p>
                  </a:txBody>
                  <a:tcPr marL="9525" marR="9525" marT="9525" marB="0" anchor="b"/>
                </a:tc>
                <a:tc>
                  <a:txBody>
                    <a:bodyPr/>
                    <a:lstStyle/>
                    <a:p>
                      <a:pPr algn="r" fontAlgn="b"/>
                      <a:r>
                        <a:rPr lang="en-US" sz="1100" b="0" i="0" u="none" strike="noStrike" dirty="0">
                          <a:solidFill>
                            <a:srgbClr val="000000"/>
                          </a:solidFill>
                          <a:latin typeface="Calibri"/>
                        </a:rPr>
                        <a:t>0.114025</a:t>
                      </a:r>
                    </a:p>
                  </a:txBody>
                  <a:tcPr marL="9525" marR="9525" marT="9525" marB="0" anchor="b"/>
                </a:tc>
              </a:tr>
              <a:tr h="167662">
                <a:tc>
                  <a:txBody>
                    <a:bodyPr/>
                    <a:lstStyle/>
                    <a:p>
                      <a:pPr algn="r" fontAlgn="b"/>
                      <a:r>
                        <a:rPr lang="en-US" sz="1100" b="0" i="0" u="none" strike="noStrike">
                          <a:solidFill>
                            <a:srgbClr val="000000"/>
                          </a:solidFill>
                          <a:latin typeface="Calibri"/>
                        </a:rPr>
                        <a:t>1/28/2011</a:t>
                      </a:r>
                    </a:p>
                  </a:txBody>
                  <a:tcPr marL="9525" marR="9525" marT="9525" marB="0" anchor="b"/>
                </a:tc>
                <a:tc>
                  <a:txBody>
                    <a:bodyPr/>
                    <a:lstStyle/>
                    <a:p>
                      <a:pPr algn="r" fontAlgn="b"/>
                      <a:r>
                        <a:rPr lang="en-US" sz="1100" b="0" i="0" u="none" strike="noStrike" dirty="0">
                          <a:solidFill>
                            <a:srgbClr val="000000"/>
                          </a:solidFill>
                          <a:latin typeface="Calibri"/>
                        </a:rPr>
                        <a:t>0.114025</a:t>
                      </a:r>
                    </a:p>
                  </a:txBody>
                  <a:tcPr marL="9525" marR="9525" marT="9525" marB="0" anchor="b"/>
                </a:tc>
              </a:tr>
              <a:tr h="167662">
                <a:tc>
                  <a:txBody>
                    <a:bodyPr/>
                    <a:lstStyle/>
                    <a:p>
                      <a:pPr algn="r" fontAlgn="b"/>
                      <a:r>
                        <a:rPr lang="en-US" sz="1100" b="0" i="0" u="none" strike="noStrike">
                          <a:solidFill>
                            <a:srgbClr val="000000"/>
                          </a:solidFill>
                          <a:latin typeface="Calibri"/>
                        </a:rPr>
                        <a:t>2/1/2011</a:t>
                      </a:r>
                    </a:p>
                  </a:txBody>
                  <a:tcPr marL="9525" marR="9525" marT="9525" marB="0" anchor="b"/>
                </a:tc>
                <a:tc>
                  <a:txBody>
                    <a:bodyPr/>
                    <a:lstStyle/>
                    <a:p>
                      <a:pPr algn="r" fontAlgn="b"/>
                      <a:r>
                        <a:rPr lang="en-US" sz="1100" b="0" i="0" u="none" strike="noStrike" dirty="0">
                          <a:solidFill>
                            <a:srgbClr val="000000"/>
                          </a:solidFill>
                          <a:latin typeface="Calibri"/>
                        </a:rPr>
                        <a:t>0.10929</a:t>
                      </a:r>
                    </a:p>
                  </a:txBody>
                  <a:tcPr marL="9525" marR="9525" marT="9525" marB="0" anchor="b"/>
                </a:tc>
              </a:tr>
              <a:tr h="167662">
                <a:tc>
                  <a:txBody>
                    <a:bodyPr/>
                    <a:lstStyle/>
                    <a:p>
                      <a:pPr algn="r" fontAlgn="b"/>
                      <a:r>
                        <a:rPr lang="en-US" sz="1100" b="0" i="0" u="none" strike="noStrike">
                          <a:solidFill>
                            <a:srgbClr val="000000"/>
                          </a:solidFill>
                          <a:latin typeface="Calibri"/>
                        </a:rPr>
                        <a:t>2/15/2011</a:t>
                      </a:r>
                    </a:p>
                  </a:txBody>
                  <a:tcPr marL="9525" marR="9525" marT="9525" marB="0" anchor="b"/>
                </a:tc>
                <a:tc>
                  <a:txBody>
                    <a:bodyPr/>
                    <a:lstStyle/>
                    <a:p>
                      <a:pPr algn="r" fontAlgn="b"/>
                      <a:r>
                        <a:rPr lang="en-US" sz="1100" b="0" i="0" u="none" strike="noStrike" dirty="0">
                          <a:solidFill>
                            <a:srgbClr val="000000"/>
                          </a:solidFill>
                          <a:latin typeface="Calibri"/>
                        </a:rPr>
                        <a:t>0.116686</a:t>
                      </a:r>
                    </a:p>
                  </a:txBody>
                  <a:tcPr marL="9525" marR="9525" marT="9525" marB="0" anchor="b"/>
                </a:tc>
              </a:tr>
              <a:tr h="167662">
                <a:tc>
                  <a:txBody>
                    <a:bodyPr/>
                    <a:lstStyle/>
                    <a:p>
                      <a:pPr algn="r" fontAlgn="b"/>
                      <a:r>
                        <a:rPr lang="en-US" sz="1100" b="0" i="0" u="none" strike="noStrike" dirty="0">
                          <a:solidFill>
                            <a:srgbClr val="000000"/>
                          </a:solidFill>
                          <a:latin typeface="Calibri"/>
                        </a:rPr>
                        <a:t>3/1/2011</a:t>
                      </a:r>
                    </a:p>
                  </a:txBody>
                  <a:tcPr marL="9525" marR="9525" marT="9525" marB="0" anchor="b"/>
                </a:tc>
                <a:tc>
                  <a:txBody>
                    <a:bodyPr/>
                    <a:lstStyle/>
                    <a:p>
                      <a:pPr algn="r" fontAlgn="b"/>
                      <a:r>
                        <a:rPr lang="en-US" sz="1100" b="0" i="0" u="none" strike="noStrike" dirty="0">
                          <a:solidFill>
                            <a:srgbClr val="000000"/>
                          </a:solidFill>
                          <a:latin typeface="Calibri"/>
                        </a:rPr>
                        <a:t>0.13245</a:t>
                      </a:r>
                    </a:p>
                  </a:txBody>
                  <a:tcPr marL="9525" marR="9525" marT="9525" marB="0" anchor="b"/>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457200"/>
            <a:ext cx="8107680" cy="5562600"/>
          </a:xfrm>
        </p:spPr>
        <p:txBody>
          <a:bodyPr/>
          <a:lstStyle/>
          <a:p>
            <a:pPr marL="457200" indent="-457200">
              <a:buFont typeface="+mj-lt"/>
              <a:buAutoNum type="arabicPeriod" startAt="3"/>
            </a:pPr>
            <a:r>
              <a:rPr lang="en-US" sz="2400" b="1" dirty="0" smtClean="0"/>
              <a:t>Long-Term Solution for PHR	</a:t>
            </a:r>
          </a:p>
          <a:p>
            <a:pPr marL="457200" indent="-457200">
              <a:buFont typeface="+mj-lt"/>
              <a:buAutoNum type="arabicPeriod" startAt="3"/>
            </a:pPr>
            <a:endParaRPr lang="en-US" sz="2400" b="1" dirty="0" smtClean="0"/>
          </a:p>
          <a:p>
            <a:pPr lvl="1">
              <a:buFont typeface="Wingdings" pitchFamily="2" charset="2"/>
              <a:buChar char="Ø"/>
            </a:pPr>
            <a:r>
              <a:rPr lang="en-US" sz="1400" dirty="0" smtClean="0"/>
              <a:t>Use actual revenue for </a:t>
            </a:r>
            <a:r>
              <a:rPr lang="en-US" sz="1400" dirty="0" err="1" smtClean="0"/>
              <a:t>clawback</a:t>
            </a:r>
            <a:r>
              <a:rPr lang="en-US" sz="1400" dirty="0" smtClean="0"/>
              <a:t> instead of projected revenue to cap offers. </a:t>
            </a:r>
            <a:endParaRPr lang="en-US" sz="1400" dirty="0" smtClean="0"/>
          </a:p>
          <a:p>
            <a:pPr lvl="1">
              <a:buFont typeface="Wingdings" pitchFamily="2" charset="2"/>
              <a:buChar char="Ø"/>
            </a:pPr>
            <a:endParaRPr lang="en-US" sz="1400" dirty="0" smtClean="0"/>
          </a:p>
          <a:p>
            <a:pPr lvl="1">
              <a:buFont typeface="Wingdings" pitchFamily="2" charset="2"/>
              <a:buChar char="Ø"/>
            </a:pPr>
            <a:r>
              <a:rPr lang="en-US" sz="1400" dirty="0" smtClean="0"/>
              <a:t>If </a:t>
            </a:r>
            <a:r>
              <a:rPr lang="en-US" sz="1400" dirty="0" smtClean="0"/>
              <a:t>the Generation Resource produces energy prior to or following the time period specified by the RUC Dispatch Instruction and it meets the criteria for Startup in section 5.6.2 for the RUC instruction(s), there shall be a </a:t>
            </a:r>
            <a:r>
              <a:rPr lang="en-US" sz="1400" dirty="0" err="1" smtClean="0"/>
              <a:t>clawback</a:t>
            </a:r>
            <a:r>
              <a:rPr lang="en-US" sz="1400" dirty="0" smtClean="0"/>
              <a:t> charge against the RUC Guarantee for energy produced from breaker close to LSL.  This charge shall apply to the intervals preceding the first RUC committed hour where the Resource shows a status of ONTEST in its COP.</a:t>
            </a:r>
          </a:p>
          <a:p>
            <a:pPr lvl="1">
              <a:buFont typeface="Wingdings" pitchFamily="2" charset="2"/>
              <a:buChar char="Ø"/>
            </a:pPr>
            <a:endParaRPr lang="en-US" sz="1400" dirty="0" smtClean="0"/>
          </a:p>
          <a:p>
            <a:pPr lvl="1">
              <a:buFont typeface="Wingdings" pitchFamily="2" charset="2"/>
              <a:buChar char="Ø"/>
            </a:pPr>
            <a:r>
              <a:rPr lang="en-US" sz="1400" dirty="0" smtClean="0"/>
              <a:t>Solution will allow for DAM offer Caps to include all approved fuel for startup and will better align true costs in DAM Offers.</a:t>
            </a:r>
          </a:p>
          <a:p>
            <a:pPr lvl="1">
              <a:buFont typeface="Wingdings" pitchFamily="2" charset="2"/>
              <a:buChar char="Ø"/>
            </a:pPr>
            <a:endParaRPr lang="en-US" sz="1400" dirty="0" smtClean="0"/>
          </a:p>
          <a:p>
            <a:pPr lvl="1">
              <a:buFont typeface="Wingdings" pitchFamily="2" charset="2"/>
              <a:buChar char="Ø"/>
            </a:pPr>
            <a:r>
              <a:rPr lang="en-US" sz="1400" dirty="0" smtClean="0"/>
              <a:t>Improved accuracy when removing Energy Revenues from Cost Guarantee.</a:t>
            </a:r>
          </a:p>
          <a:p>
            <a:pPr lvl="1"/>
            <a:endParaRPr lang="en-US" sz="1400" dirty="0" smtClean="0"/>
          </a:p>
          <a:p>
            <a:r>
              <a:rPr lang="en-US" sz="1800" dirty="0" smtClean="0"/>
              <a:t>Continue working on Draft Language for VOX, PHR and Emissions to bring back Draft NPRR for Long-Term Solution.</a:t>
            </a:r>
          </a:p>
          <a:p>
            <a:pPr lvl="1"/>
            <a:endParaRPr lang="en-US" sz="1400" dirty="0" smtClean="0"/>
          </a:p>
          <a:p>
            <a:pPr marL="690563" lvl="1" indent="-342900">
              <a:buNone/>
            </a:pPr>
            <a:endParaRPr lang="en-US" sz="1600" dirty="0" smtClean="0"/>
          </a:p>
          <a:p>
            <a:pPr marL="928688" lvl="2" indent="-342900">
              <a:buNone/>
            </a:pPr>
            <a:endParaRPr lang="en-US" sz="1400" dirty="0" smtClean="0"/>
          </a:p>
          <a:p>
            <a:pPr marL="407988" indent="-342900">
              <a:buFont typeface="+mj-lt"/>
              <a:buAutoNum type="arabicPeriod" startAt="3"/>
            </a:pPr>
            <a:endParaRPr lang="en-US" sz="2000" dirty="0" smtClean="0"/>
          </a:p>
          <a:p>
            <a:pPr marL="690563" lvl="1" indent="-342900">
              <a:buNone/>
            </a:pPr>
            <a:endParaRPr lang="en-US" sz="1600" dirty="0" smtClean="0"/>
          </a:p>
          <a:p>
            <a:pPr marL="342900" indent="-342900">
              <a:buFont typeface="+mj-lt"/>
              <a:buAutoNum type="arabicPeriod" startAt="3"/>
            </a:pPr>
            <a:endParaRPr lang="en-US" sz="1600" dirty="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4</a:t>
            </a:fld>
            <a:endParaRPr lang="en-US" dirty="0"/>
          </a:p>
        </p:txBody>
      </p:sp>
      <p:sp>
        <p:nvSpPr>
          <p:cNvPr id="5" name="Rectangle 2"/>
          <p:cNvSpPr>
            <a:spLocks noGrp="1" noRot="1" noChangeArrowheads="1"/>
          </p:cNvSpPr>
          <p:nvPr>
            <p:ph type="title"/>
          </p:nvPr>
        </p:nvSpPr>
        <p:spPr>
          <a:xfrm>
            <a:off x="533400" y="6232525"/>
            <a:ext cx="8153400" cy="396875"/>
          </a:xfrm>
        </p:spPr>
        <p:txBody>
          <a:bodyPr>
            <a:normAutofit fontScale="90000"/>
          </a:bodyPr>
          <a:lstStyle/>
          <a:p>
            <a:pPr eaLnBrk="1" fontAlgn="auto" hangingPunct="1">
              <a:spcAft>
                <a:spcPts val="0"/>
              </a:spcAft>
              <a:defRPr/>
            </a:pPr>
            <a:r>
              <a:rPr lang="en-US" dirty="0" smtClean="0">
                <a:solidFill>
                  <a:schemeClr val="accent1">
                    <a:tint val="88000"/>
                    <a:satMod val="150000"/>
                  </a:schemeClr>
                </a:solidFill>
              </a:rPr>
              <a:t>VCWG Summary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10200"/>
            <a:ext cx="8183880" cy="1051560"/>
          </a:xfrm>
        </p:spPr>
        <p:txBody>
          <a:bodyPr/>
          <a:lstStyle/>
          <a:p>
            <a:r>
              <a:rPr lang="en-US" dirty="0" smtClean="0"/>
              <a:t>VCWG Summary</a:t>
            </a:r>
            <a:endParaRPr lang="en-US" dirty="0"/>
          </a:p>
        </p:txBody>
      </p:sp>
      <p:sp>
        <p:nvSpPr>
          <p:cNvPr id="3" name="Content Placeholder 2"/>
          <p:cNvSpPr>
            <a:spLocks noGrp="1"/>
          </p:cNvSpPr>
          <p:nvPr>
            <p:ph idx="1"/>
          </p:nvPr>
        </p:nvSpPr>
        <p:spPr>
          <a:xfrm>
            <a:off x="502920" y="530352"/>
            <a:ext cx="8183880" cy="5260848"/>
          </a:xfrm>
        </p:spPr>
        <p:txBody>
          <a:bodyPr/>
          <a:lstStyle/>
          <a:p>
            <a:r>
              <a:rPr lang="en-US" dirty="0" smtClean="0"/>
              <a:t>Short Term Solution to PHR</a:t>
            </a:r>
          </a:p>
          <a:p>
            <a:pPr lvl="1">
              <a:buFont typeface="Wingdings" pitchFamily="2" charset="2"/>
              <a:buChar char="Ø"/>
            </a:pPr>
            <a:r>
              <a:rPr lang="en-US" sz="1400" dirty="0" smtClean="0"/>
              <a:t>VCWG analyzed several different methodologies to calculate the proxy heat rate</a:t>
            </a:r>
          </a:p>
          <a:p>
            <a:pPr lvl="1">
              <a:buFont typeface="Wingdings" pitchFamily="2" charset="2"/>
              <a:buChar char="Ø"/>
            </a:pPr>
            <a:endParaRPr lang="en-US" sz="1400" dirty="0" smtClean="0"/>
          </a:p>
          <a:p>
            <a:pPr lvl="1">
              <a:buFont typeface="Wingdings" pitchFamily="2" charset="2"/>
              <a:buChar char="Ø"/>
            </a:pPr>
            <a:r>
              <a:rPr lang="en-US" sz="1400" dirty="0" smtClean="0"/>
              <a:t>We compared the results of taking the average price, the median price, and price calculated using standard deviation to eliminate outliers from the data set.</a:t>
            </a:r>
          </a:p>
          <a:p>
            <a:pPr lvl="1">
              <a:buFont typeface="Wingdings" pitchFamily="2" charset="2"/>
              <a:buChar char="Ø"/>
            </a:pPr>
            <a:endParaRPr lang="en-US" sz="1400" dirty="0" smtClean="0"/>
          </a:p>
          <a:p>
            <a:pPr lvl="1">
              <a:buFont typeface="Wingdings" pitchFamily="2" charset="2"/>
              <a:buChar char="Ø"/>
            </a:pPr>
            <a:r>
              <a:rPr lang="en-US" sz="1400" dirty="0" smtClean="0"/>
              <a:t>VCWG members did not reach consensus so a list of pros and cons for each methodology is included.</a:t>
            </a:r>
          </a:p>
          <a:p>
            <a:pPr lvl="1">
              <a:buFont typeface="Wingdings" pitchFamily="2" charset="2"/>
              <a:buChar char="Ø"/>
            </a:pPr>
            <a:endParaRPr lang="en-US" sz="1400" dirty="0" smtClean="0"/>
          </a:p>
          <a:p>
            <a:pPr lvl="1">
              <a:buFont typeface="Wingdings" pitchFamily="2" charset="2"/>
              <a:buChar char="Ø"/>
            </a:pPr>
            <a:r>
              <a:rPr lang="en-US" sz="1400" dirty="0" smtClean="0"/>
              <a:t>Methodologies </a:t>
            </a:r>
          </a:p>
          <a:p>
            <a:pPr lvl="2">
              <a:buFont typeface="Wingdings" pitchFamily="2" charset="2"/>
              <a:buChar char="Ø"/>
            </a:pPr>
            <a:r>
              <a:rPr lang="en-US" sz="1200" dirty="0" smtClean="0"/>
              <a:t>Mean </a:t>
            </a:r>
          </a:p>
          <a:p>
            <a:pPr lvl="2">
              <a:buFont typeface="Wingdings" pitchFamily="2" charset="2"/>
              <a:buChar char="Ø"/>
            </a:pPr>
            <a:r>
              <a:rPr lang="en-US" sz="1200" dirty="0" smtClean="0"/>
              <a:t>Median</a:t>
            </a:r>
          </a:p>
          <a:p>
            <a:pPr lvl="2">
              <a:buFont typeface="Wingdings" pitchFamily="2" charset="2"/>
              <a:buChar char="Ø"/>
            </a:pPr>
            <a:r>
              <a:rPr lang="en-US" sz="1200" dirty="0" smtClean="0"/>
              <a:t>Standard Dev</a:t>
            </a:r>
            <a:endParaRPr lang="en-US" sz="1400" dirty="0" smtClean="0"/>
          </a:p>
          <a:p>
            <a:pPr lvl="1">
              <a:buNone/>
            </a:pPr>
            <a:endParaRPr lang="en-US" sz="1400" dirty="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10200"/>
            <a:ext cx="8183880" cy="1051560"/>
          </a:xfrm>
        </p:spPr>
        <p:txBody>
          <a:bodyPr/>
          <a:lstStyle/>
          <a:p>
            <a:r>
              <a:rPr lang="en-US" dirty="0" smtClean="0"/>
              <a:t>VCWG Summary</a:t>
            </a:r>
            <a:endParaRPr lang="en-US" dirty="0"/>
          </a:p>
        </p:txBody>
      </p:sp>
      <p:sp>
        <p:nvSpPr>
          <p:cNvPr id="3" name="Content Placeholder 2"/>
          <p:cNvSpPr>
            <a:spLocks noGrp="1"/>
          </p:cNvSpPr>
          <p:nvPr>
            <p:ph idx="1"/>
          </p:nvPr>
        </p:nvSpPr>
        <p:spPr>
          <a:xfrm>
            <a:off x="502920" y="530352"/>
            <a:ext cx="8183880" cy="5260848"/>
          </a:xfrm>
        </p:spPr>
        <p:txBody>
          <a:bodyPr/>
          <a:lstStyle/>
          <a:p>
            <a:r>
              <a:rPr lang="en-US" dirty="0" smtClean="0"/>
              <a:t>Short Term Solution to PHR</a:t>
            </a:r>
          </a:p>
          <a:p>
            <a:pPr lvl="1">
              <a:buFont typeface="Wingdings" pitchFamily="2" charset="2"/>
              <a:buChar char="Ø"/>
            </a:pPr>
            <a:r>
              <a:rPr lang="en-US" sz="1400" dirty="0" smtClean="0"/>
              <a:t>Mean </a:t>
            </a:r>
            <a:r>
              <a:rPr lang="en-US" sz="1200" dirty="0" smtClean="0"/>
              <a:t>– uses all values</a:t>
            </a:r>
          </a:p>
          <a:p>
            <a:pPr lvl="2">
              <a:buFont typeface="Wingdings" pitchFamily="2" charset="2"/>
              <a:buChar char="Ø"/>
            </a:pPr>
            <a:r>
              <a:rPr lang="en-US" sz="1200" dirty="0" smtClean="0"/>
              <a:t>Pros – easy to calculate</a:t>
            </a:r>
          </a:p>
          <a:p>
            <a:pPr lvl="2">
              <a:buFont typeface="Wingdings" pitchFamily="2" charset="2"/>
              <a:buChar char="Ø"/>
            </a:pPr>
            <a:r>
              <a:rPr lang="en-US" sz="1200" dirty="0" smtClean="0"/>
              <a:t>Cons – sensitive to price anomalies</a:t>
            </a:r>
          </a:p>
          <a:p>
            <a:pPr lvl="1">
              <a:buFont typeface="Wingdings" pitchFamily="2" charset="2"/>
              <a:buChar char="Ø"/>
            </a:pPr>
            <a:r>
              <a:rPr lang="en-US" sz="1400" dirty="0" smtClean="0"/>
              <a:t>Median</a:t>
            </a:r>
            <a:r>
              <a:rPr lang="en-US" sz="1200" dirty="0" smtClean="0"/>
              <a:t> – “middle” number in a sorted list of numbers</a:t>
            </a:r>
          </a:p>
          <a:p>
            <a:pPr lvl="2">
              <a:buFont typeface="Wingdings" pitchFamily="2" charset="2"/>
              <a:buChar char="Ø"/>
            </a:pPr>
            <a:r>
              <a:rPr lang="en-US" sz="1200" dirty="0" smtClean="0"/>
              <a:t>Pros – easy to calculate , ignores outliers, less sensitive to price anomalies</a:t>
            </a:r>
          </a:p>
          <a:p>
            <a:pPr lvl="2">
              <a:buFont typeface="Wingdings" pitchFamily="2" charset="2"/>
              <a:buChar char="Ø"/>
            </a:pPr>
            <a:r>
              <a:rPr lang="en-US" sz="1200" dirty="0" smtClean="0"/>
              <a:t>Cons – relies on one number, median could be skewed one direction or the other</a:t>
            </a:r>
          </a:p>
          <a:p>
            <a:pPr lvl="1">
              <a:buFont typeface="Wingdings" pitchFamily="2" charset="2"/>
              <a:buChar char="Ø"/>
            </a:pPr>
            <a:r>
              <a:rPr lang="en-US" sz="1400" dirty="0" smtClean="0"/>
              <a:t>Standard Deviation with mean- </a:t>
            </a:r>
            <a:r>
              <a:rPr lang="en-US" sz="1200" dirty="0" smtClean="0"/>
              <a:t>uses the mean value after removing values outside of two standard deviations</a:t>
            </a:r>
          </a:p>
          <a:p>
            <a:pPr lvl="2">
              <a:buFont typeface="Wingdings" pitchFamily="2" charset="2"/>
              <a:buChar char="Ø"/>
            </a:pPr>
            <a:r>
              <a:rPr lang="en-US" sz="1200" dirty="0" smtClean="0"/>
              <a:t>Pros – eliminates outliers while maintaining a large data set</a:t>
            </a:r>
          </a:p>
          <a:p>
            <a:pPr lvl="2">
              <a:buFont typeface="Wingdings" pitchFamily="2" charset="2"/>
              <a:buChar char="Ø"/>
            </a:pPr>
            <a:r>
              <a:rPr lang="en-US" sz="1200" dirty="0" smtClean="0"/>
              <a:t>Cons – potential workload increase to ERCOT due to market participants questions, data may not be normally distributed, enormous price excursions could still result in high proxy heat rates</a:t>
            </a:r>
          </a:p>
          <a:p>
            <a:pPr lvl="1">
              <a:buFont typeface="Wingdings" pitchFamily="2" charset="2"/>
              <a:buChar char="Ø"/>
            </a:pPr>
            <a:r>
              <a:rPr lang="en-US" sz="1400" dirty="0" smtClean="0"/>
              <a:t>Standard Deviation with median- </a:t>
            </a:r>
            <a:r>
              <a:rPr lang="en-US" sz="1200" dirty="0" smtClean="0"/>
              <a:t>uses the median value after removing values outside of two standard deviations</a:t>
            </a:r>
          </a:p>
          <a:p>
            <a:pPr lvl="2">
              <a:buFont typeface="Wingdings" pitchFamily="2" charset="2"/>
              <a:buChar char="Ø"/>
            </a:pPr>
            <a:r>
              <a:rPr lang="en-US" sz="1200" dirty="0" smtClean="0"/>
              <a:t>Pros – eliminates outliers while maintaining a large data set, reduces the impact of price spikes on proxy heat rate</a:t>
            </a:r>
          </a:p>
          <a:p>
            <a:pPr lvl="2">
              <a:buFont typeface="Wingdings" pitchFamily="2" charset="2"/>
              <a:buChar char="Ø"/>
            </a:pPr>
            <a:r>
              <a:rPr lang="en-US" sz="1200" dirty="0" smtClean="0"/>
              <a:t>Cons – potential workload increase to ERCOT due to market participants questions, data may not be normally distributed, relies on one number, median could be skewed one direction or the other</a:t>
            </a:r>
          </a:p>
          <a:p>
            <a:pPr lvl="2">
              <a:buFont typeface="Wingdings" pitchFamily="2" charset="2"/>
              <a:buChar char="Ø"/>
            </a:pPr>
            <a:endParaRPr lang="en-US" sz="1200" dirty="0" smtClean="0"/>
          </a:p>
          <a:p>
            <a:pPr lvl="1">
              <a:buNone/>
            </a:pPr>
            <a:endParaRPr lang="en-US" sz="1400" dirty="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10200"/>
            <a:ext cx="8183880" cy="1051560"/>
          </a:xfrm>
        </p:spPr>
        <p:txBody>
          <a:bodyPr/>
          <a:lstStyle/>
          <a:p>
            <a:r>
              <a:rPr lang="en-US" dirty="0" smtClean="0"/>
              <a:t>VCWG Summary</a:t>
            </a:r>
            <a:endParaRPr lang="en-US" dirty="0"/>
          </a:p>
        </p:txBody>
      </p:sp>
      <p:sp>
        <p:nvSpPr>
          <p:cNvPr id="3" name="Content Placeholder 2"/>
          <p:cNvSpPr>
            <a:spLocks noGrp="1"/>
          </p:cNvSpPr>
          <p:nvPr>
            <p:ph idx="1"/>
          </p:nvPr>
        </p:nvSpPr>
        <p:spPr>
          <a:xfrm>
            <a:off x="502920" y="530352"/>
            <a:ext cx="8183880" cy="5260848"/>
          </a:xfrm>
        </p:spPr>
        <p:txBody>
          <a:bodyPr/>
          <a:lstStyle/>
          <a:p>
            <a:r>
              <a:rPr lang="en-US" dirty="0" smtClean="0"/>
              <a:t>Comparison of Results for Dec and Feb</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7</a:t>
            </a:fld>
            <a:endParaRPr lang="en-US" dirty="0"/>
          </a:p>
        </p:txBody>
      </p:sp>
      <p:graphicFrame>
        <p:nvGraphicFramePr>
          <p:cNvPr id="1026" name="Object 2"/>
          <p:cNvGraphicFramePr>
            <a:graphicFrameLocks noChangeAspect="1"/>
          </p:cNvGraphicFramePr>
          <p:nvPr/>
        </p:nvGraphicFramePr>
        <p:xfrm>
          <a:off x="1143001" y="1371600"/>
          <a:ext cx="6817058" cy="4139664"/>
        </p:xfrm>
        <a:graphic>
          <a:graphicData uri="http://schemas.openxmlformats.org/presentationml/2006/ole">
            <p:oleObj spid="_x0000_s1026" name="Macro-Enabled Worksheet" r:id="rId3" imgW="3152616" imgH="1914684" progId="Excel.SheetMacroEnabled.12">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10200"/>
            <a:ext cx="8183880" cy="1051560"/>
          </a:xfrm>
        </p:spPr>
        <p:txBody>
          <a:bodyPr/>
          <a:lstStyle/>
          <a:p>
            <a:r>
              <a:rPr lang="en-US" dirty="0" smtClean="0"/>
              <a:t>VCWG Summary</a:t>
            </a:r>
            <a:endParaRPr lang="en-US" dirty="0"/>
          </a:p>
        </p:txBody>
      </p:sp>
      <p:sp>
        <p:nvSpPr>
          <p:cNvPr id="3" name="Content Placeholder 2"/>
          <p:cNvSpPr>
            <a:spLocks noGrp="1"/>
          </p:cNvSpPr>
          <p:nvPr>
            <p:ph idx="1"/>
          </p:nvPr>
        </p:nvSpPr>
        <p:spPr>
          <a:xfrm>
            <a:off x="502920" y="530352"/>
            <a:ext cx="8183880" cy="5260848"/>
          </a:xfrm>
        </p:spPr>
        <p:txBody>
          <a:bodyPr/>
          <a:lstStyle/>
          <a:p>
            <a:r>
              <a:rPr lang="en-US" dirty="0" smtClean="0"/>
              <a:t>Short Term Solution to PHR</a:t>
            </a:r>
          </a:p>
          <a:p>
            <a:pPr lvl="1">
              <a:buFont typeface="Wingdings" pitchFamily="2" charset="2"/>
              <a:buChar char="Ø"/>
            </a:pPr>
            <a:r>
              <a:rPr lang="en-US" sz="1400" dirty="0" smtClean="0"/>
              <a:t>Using the Median eliminates outlier prices as occurred on February 2-4, 2011.</a:t>
            </a:r>
          </a:p>
          <a:p>
            <a:pPr lvl="1">
              <a:buFont typeface="Wingdings" pitchFamily="2" charset="2"/>
              <a:buChar char="Ø"/>
            </a:pPr>
            <a:endParaRPr lang="en-US" sz="1400" dirty="0" smtClean="0"/>
          </a:p>
          <a:p>
            <a:pPr lvl="1">
              <a:buFont typeface="Wingdings" pitchFamily="2" charset="2"/>
              <a:buChar char="Ø"/>
            </a:pPr>
            <a:r>
              <a:rPr lang="en-US" sz="1400" dirty="0" smtClean="0"/>
              <a:t>Had ERCOT used the Median since December 1, 2011, it would have reduced fuel rates about 14% less than using the Arithmetic Mean as was used.</a:t>
            </a:r>
          </a:p>
          <a:p>
            <a:pPr lvl="1">
              <a:buFont typeface="Wingdings" pitchFamily="2" charset="2"/>
              <a:buChar char="Ø"/>
            </a:pPr>
            <a:endParaRPr lang="en-US" sz="1400" dirty="0" smtClean="0"/>
          </a:p>
          <a:p>
            <a:pPr lvl="1">
              <a:buFont typeface="Wingdings" pitchFamily="2" charset="2"/>
              <a:buChar char="Ø"/>
            </a:pPr>
            <a:r>
              <a:rPr lang="en-US" sz="1400" dirty="0" smtClean="0"/>
              <a:t>Had ERCOT used the Standard Deviation coupled with the Median since December 1, 2011, the reduction in fuel rates would have been very similar to the reduction using the </a:t>
            </a:r>
            <a:r>
              <a:rPr lang="en-US" sz="1400" dirty="0" smtClean="0"/>
              <a:t>Median.</a:t>
            </a:r>
            <a:endParaRPr lang="en-US" sz="1400" dirty="0" smtClean="0"/>
          </a:p>
          <a:p>
            <a:pPr lvl="1">
              <a:buFont typeface="Wingdings" pitchFamily="2" charset="2"/>
              <a:buChar char="Ø"/>
            </a:pPr>
            <a:endParaRPr lang="en-US" sz="1400" dirty="0" smtClean="0"/>
          </a:p>
          <a:p>
            <a:pPr lvl="1">
              <a:buFont typeface="Wingdings" pitchFamily="2" charset="2"/>
              <a:buChar char="Ø"/>
            </a:pPr>
            <a:endParaRPr lang="en-US" sz="1400" dirty="0" smtClean="0"/>
          </a:p>
          <a:p>
            <a:pPr lvl="1">
              <a:buFont typeface="Wingdings" pitchFamily="2" charset="2"/>
              <a:buChar char="Ø"/>
            </a:pPr>
            <a:r>
              <a:rPr lang="en-US" sz="1400" dirty="0" smtClean="0"/>
              <a:t>Note: All the options are based on historical values that may not accurately represent the present and future.  The best option will be the long term solution.</a:t>
            </a:r>
          </a:p>
          <a:p>
            <a:pPr lvl="1">
              <a:buFont typeface="Wingdings" pitchFamily="2" charset="2"/>
              <a:buChar char="Ø"/>
            </a:pPr>
            <a:endParaRPr lang="en-US" sz="1400" dirty="0" smtClean="0"/>
          </a:p>
          <a:p>
            <a:pPr lvl="1">
              <a:buNone/>
            </a:pPr>
            <a:endParaRPr lang="en-US" sz="1400" dirty="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VCWG Summary</a:t>
            </a:r>
            <a:endParaRPr lang="en-US" dirty="0"/>
          </a:p>
        </p:txBody>
      </p:sp>
      <p:sp>
        <p:nvSpPr>
          <p:cNvPr id="3" name="Content Placeholder 2"/>
          <p:cNvSpPr>
            <a:spLocks noGrp="1"/>
          </p:cNvSpPr>
          <p:nvPr>
            <p:ph idx="1"/>
          </p:nvPr>
        </p:nvSpPr>
        <p:spPr/>
        <p:txBody>
          <a:bodyPr/>
          <a:lstStyle/>
          <a:p>
            <a:r>
              <a:rPr lang="en-US" dirty="0" smtClean="0"/>
              <a:t>Next meeting March 29, 2011.</a:t>
            </a:r>
          </a:p>
          <a:p>
            <a:endParaRPr lang="en-US" dirty="0" smtClean="0"/>
          </a:p>
          <a:p>
            <a:pPr lvl="8"/>
            <a:r>
              <a:rPr lang="en-US" sz="8000" dirty="0" smtClean="0"/>
              <a:t>?’s</a:t>
            </a:r>
            <a:endParaRPr lang="en-US" sz="8000" dirty="0"/>
          </a:p>
        </p:txBody>
      </p:sp>
      <p:sp>
        <p:nvSpPr>
          <p:cNvPr id="4" name="Slide Number Placeholder 3"/>
          <p:cNvSpPr>
            <a:spLocks noGrp="1"/>
          </p:cNvSpPr>
          <p:nvPr>
            <p:ph type="sldNum" sz="quarter" idx="12"/>
          </p:nvPr>
        </p:nvSpPr>
        <p:spPr/>
        <p:txBody>
          <a:bodyPr/>
          <a:lstStyle/>
          <a:p>
            <a:pPr>
              <a:defRPr/>
            </a:pPr>
            <a:fld id="{3C0E42E3-AD3C-456D-813E-7858385B0EB8}" type="slidenum">
              <a:rPr lang="en-US" smtClean="0"/>
              <a:pPr>
                <a:defRPr/>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6732</TotalTime>
  <Words>621</Words>
  <Application>Microsoft Office PowerPoint</Application>
  <PresentationFormat>On-screen Show (4:3)</PresentationFormat>
  <Paragraphs>120</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Aspect</vt:lpstr>
      <vt:lpstr>Macro-Enabled Worksheet</vt:lpstr>
      <vt:lpstr>Verifiable Cost  Working Group (VCWG)  Update</vt:lpstr>
      <vt:lpstr>VCWG Summary</vt:lpstr>
      <vt:lpstr>Slide 3</vt:lpstr>
      <vt:lpstr>VCWG Summary</vt:lpstr>
      <vt:lpstr>VCWG Summary</vt:lpstr>
      <vt:lpstr>VCWG Summary</vt:lpstr>
      <vt:lpstr>VCWG Summary</vt:lpstr>
      <vt:lpstr>VCWG Summary</vt:lpstr>
      <vt:lpstr>VCWG Summary</vt:lpstr>
    </vt:vector>
  </TitlesOfParts>
  <Company>Reliant Energy,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 Revision Subcommittee</dc:title>
  <dc:creator>Reliant</dc:creator>
  <cp:lastModifiedBy>lgaguirre</cp:lastModifiedBy>
  <cp:revision>369</cp:revision>
  <dcterms:created xsi:type="dcterms:W3CDTF">2006-05-01T14:00:20Z</dcterms:created>
  <dcterms:modified xsi:type="dcterms:W3CDTF">2011-03-08T23:09:32Z</dcterms:modified>
</cp:coreProperties>
</file>