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0"/>
  </p:notesMasterIdLst>
  <p:handoutMasterIdLst>
    <p:handoutMasterId r:id="rId11"/>
  </p:handoutMasterIdLst>
  <p:sldIdLst>
    <p:sldId id="782" r:id="rId2"/>
    <p:sldId id="783" r:id="rId3"/>
    <p:sldId id="784" r:id="rId4"/>
    <p:sldId id="785" r:id="rId5"/>
    <p:sldId id="789" r:id="rId6"/>
    <p:sldId id="786" r:id="rId7"/>
    <p:sldId id="787" r:id="rId8"/>
    <p:sldId id="788" r:id="rId9"/>
  </p:sldIdLst>
  <p:sldSz cx="9144000" cy="6858000" type="screen4x3"/>
  <p:notesSz cx="7010400" cy="9296400"/>
  <p:defaultTextStyle>
    <a:defPPr>
      <a:defRPr lang="en-US"/>
    </a:defPPr>
    <a:lvl1pPr algn="l" rtl="0" eaLnBrk="0" fontAlgn="base" hangingPunct="0">
      <a:spcBef>
        <a:spcPct val="0"/>
      </a:spcBef>
      <a:spcAft>
        <a:spcPct val="0"/>
      </a:spcAft>
      <a:buFont typeface="Wingdings" pitchFamily="2" charset="2"/>
      <a:defRPr kern="1200">
        <a:solidFill>
          <a:schemeClr val="tx1"/>
        </a:solidFill>
        <a:latin typeface="Arial" charset="0"/>
        <a:ea typeface="+mn-ea"/>
        <a:cs typeface="+mn-cs"/>
      </a:defRPr>
    </a:lvl1pPr>
    <a:lvl2pPr marL="457200" algn="l" rtl="0" eaLnBrk="0" fontAlgn="base" hangingPunct="0">
      <a:spcBef>
        <a:spcPct val="0"/>
      </a:spcBef>
      <a:spcAft>
        <a:spcPct val="0"/>
      </a:spcAft>
      <a:buFont typeface="Wingdings" pitchFamily="2" charset="2"/>
      <a:defRPr kern="1200">
        <a:solidFill>
          <a:schemeClr val="tx1"/>
        </a:solidFill>
        <a:latin typeface="Arial" charset="0"/>
        <a:ea typeface="+mn-ea"/>
        <a:cs typeface="+mn-cs"/>
      </a:defRPr>
    </a:lvl2pPr>
    <a:lvl3pPr marL="914400" algn="l" rtl="0" eaLnBrk="0" fontAlgn="base" hangingPunct="0">
      <a:spcBef>
        <a:spcPct val="0"/>
      </a:spcBef>
      <a:spcAft>
        <a:spcPct val="0"/>
      </a:spcAft>
      <a:buFont typeface="Wingdings" pitchFamily="2" charset="2"/>
      <a:defRPr kern="1200">
        <a:solidFill>
          <a:schemeClr val="tx1"/>
        </a:solidFill>
        <a:latin typeface="Arial" charset="0"/>
        <a:ea typeface="+mn-ea"/>
        <a:cs typeface="+mn-cs"/>
      </a:defRPr>
    </a:lvl3pPr>
    <a:lvl4pPr marL="1371600" algn="l" rtl="0" eaLnBrk="0" fontAlgn="base" hangingPunct="0">
      <a:spcBef>
        <a:spcPct val="0"/>
      </a:spcBef>
      <a:spcAft>
        <a:spcPct val="0"/>
      </a:spcAft>
      <a:buFont typeface="Wingdings" pitchFamily="2" charset="2"/>
      <a:defRPr kern="1200">
        <a:solidFill>
          <a:schemeClr val="tx1"/>
        </a:solidFill>
        <a:latin typeface="Arial" charset="0"/>
        <a:ea typeface="+mn-ea"/>
        <a:cs typeface="+mn-cs"/>
      </a:defRPr>
    </a:lvl4pPr>
    <a:lvl5pPr marL="1828800" algn="l" rtl="0" eaLnBrk="0" fontAlgn="base" hangingPunct="0">
      <a:spcBef>
        <a:spcPct val="0"/>
      </a:spcBef>
      <a:spcAft>
        <a:spcPct val="0"/>
      </a:spcAft>
      <a:buFont typeface="Wingdings" pitchFamily="2" charset="2"/>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80808"/>
    <a:srgbClr val="FFFFCC"/>
    <a:srgbClr val="FFFF00"/>
    <a:srgbClr val="FF6600"/>
    <a:srgbClr val="CC99FF"/>
    <a:srgbClr val="FFFF66"/>
    <a:srgbClr val="3366C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878" autoAdjust="0"/>
    <p:restoredTop sz="99485" autoAdjust="0"/>
  </p:normalViewPr>
  <p:slideViewPr>
    <p:cSldViewPr>
      <p:cViewPr>
        <p:scale>
          <a:sx n="70" d="100"/>
          <a:sy n="70" d="100"/>
        </p:scale>
        <p:origin x="-462" y="-25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6" d="100"/>
          <a:sy n="66" d="100"/>
        </p:scale>
        <p:origin x="0" y="0"/>
      </p:cViewPr>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3970"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67" tIns="46584" rIns="93167" bIns="46584" numCol="1" anchor="t" anchorCtr="0" compatLnSpc="1">
            <a:prstTxWarp prst="textNoShape">
              <a:avLst/>
            </a:prstTxWarp>
          </a:bodyPr>
          <a:lstStyle>
            <a:lvl1pPr defTabSz="931990">
              <a:defRPr sz="1200">
                <a:latin typeface="Arial" charset="0"/>
              </a:defRPr>
            </a:lvl1pPr>
          </a:lstStyle>
          <a:p>
            <a:pPr>
              <a:defRPr/>
            </a:pPr>
            <a:endParaRPr lang="en-US"/>
          </a:p>
        </p:txBody>
      </p:sp>
      <p:sp>
        <p:nvSpPr>
          <p:cNvPr id="83971" name="Rectangle 3"/>
          <p:cNvSpPr>
            <a:spLocks noGrp="1" noChangeArrowheads="1"/>
          </p:cNvSpPr>
          <p:nvPr>
            <p:ph type="dt" sz="quarter" idx="1"/>
          </p:nvPr>
        </p:nvSpPr>
        <p:spPr bwMode="auto">
          <a:xfrm>
            <a:off x="3971925" y="0"/>
            <a:ext cx="3038475" cy="465138"/>
          </a:xfrm>
          <a:prstGeom prst="rect">
            <a:avLst/>
          </a:prstGeom>
          <a:noFill/>
          <a:ln w="9525">
            <a:noFill/>
            <a:miter lim="800000"/>
            <a:headEnd/>
            <a:tailEnd/>
          </a:ln>
          <a:effectLst/>
        </p:spPr>
        <p:txBody>
          <a:bodyPr vert="horz" wrap="square" lIns="93167" tIns="46584" rIns="93167" bIns="46584" numCol="1" anchor="t" anchorCtr="0" compatLnSpc="1">
            <a:prstTxWarp prst="textNoShape">
              <a:avLst/>
            </a:prstTxWarp>
          </a:bodyPr>
          <a:lstStyle>
            <a:lvl1pPr algn="r" defTabSz="931990">
              <a:defRPr sz="1200">
                <a:latin typeface="Arial" charset="0"/>
              </a:defRPr>
            </a:lvl1pPr>
          </a:lstStyle>
          <a:p>
            <a:pPr>
              <a:defRPr/>
            </a:pPr>
            <a:endParaRPr lang="en-US"/>
          </a:p>
        </p:txBody>
      </p:sp>
      <p:sp>
        <p:nvSpPr>
          <p:cNvPr id="83972" name="Rectangle 4"/>
          <p:cNvSpPr>
            <a:spLocks noGrp="1" noChangeArrowheads="1"/>
          </p:cNvSpPr>
          <p:nvPr>
            <p:ph type="ftr" sz="quarter" idx="2"/>
          </p:nvPr>
        </p:nvSpPr>
        <p:spPr bwMode="auto">
          <a:xfrm>
            <a:off x="0" y="8831263"/>
            <a:ext cx="3038475" cy="465137"/>
          </a:xfrm>
          <a:prstGeom prst="rect">
            <a:avLst/>
          </a:prstGeom>
          <a:noFill/>
          <a:ln w="9525">
            <a:noFill/>
            <a:miter lim="800000"/>
            <a:headEnd/>
            <a:tailEnd/>
          </a:ln>
          <a:effectLst/>
        </p:spPr>
        <p:txBody>
          <a:bodyPr vert="horz" wrap="square" lIns="93167" tIns="46584" rIns="93167" bIns="46584" numCol="1" anchor="b" anchorCtr="0" compatLnSpc="1">
            <a:prstTxWarp prst="textNoShape">
              <a:avLst/>
            </a:prstTxWarp>
          </a:bodyPr>
          <a:lstStyle>
            <a:lvl1pPr defTabSz="931990">
              <a:defRPr sz="1200">
                <a:latin typeface="Arial" charset="0"/>
              </a:defRPr>
            </a:lvl1pPr>
          </a:lstStyle>
          <a:p>
            <a:pPr>
              <a:defRPr/>
            </a:pPr>
            <a:endParaRPr lang="en-US"/>
          </a:p>
        </p:txBody>
      </p:sp>
      <p:sp>
        <p:nvSpPr>
          <p:cNvPr id="83973" name="Rectangle 5"/>
          <p:cNvSpPr>
            <a:spLocks noGrp="1" noChangeArrowheads="1"/>
          </p:cNvSpPr>
          <p:nvPr>
            <p:ph type="sldNum" sz="quarter" idx="3"/>
          </p:nvPr>
        </p:nvSpPr>
        <p:spPr bwMode="auto">
          <a:xfrm>
            <a:off x="3971925" y="8831263"/>
            <a:ext cx="3038475" cy="465137"/>
          </a:xfrm>
          <a:prstGeom prst="rect">
            <a:avLst/>
          </a:prstGeom>
          <a:noFill/>
          <a:ln w="9525">
            <a:noFill/>
            <a:miter lim="800000"/>
            <a:headEnd/>
            <a:tailEnd/>
          </a:ln>
          <a:effectLst/>
        </p:spPr>
        <p:txBody>
          <a:bodyPr vert="horz" wrap="square" lIns="93167" tIns="46584" rIns="93167" bIns="46584" numCol="1" anchor="b" anchorCtr="0" compatLnSpc="1">
            <a:prstTxWarp prst="textNoShape">
              <a:avLst/>
            </a:prstTxWarp>
          </a:bodyPr>
          <a:lstStyle>
            <a:lvl1pPr algn="r" defTabSz="931990">
              <a:defRPr sz="1200">
                <a:latin typeface="Arial" charset="0"/>
              </a:defRPr>
            </a:lvl1pPr>
          </a:lstStyle>
          <a:p>
            <a:pPr>
              <a:defRPr/>
            </a:pPr>
            <a:fld id="{80B6ECBC-A85C-4CBA-BA59-F996F46AA205}"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82"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67" tIns="46584" rIns="93167" bIns="46584" numCol="1" anchor="t" anchorCtr="0" compatLnSpc="1">
            <a:prstTxWarp prst="textNoShape">
              <a:avLst/>
            </a:prstTxWarp>
          </a:bodyPr>
          <a:lstStyle>
            <a:lvl1pPr defTabSz="931990">
              <a:defRPr sz="1200">
                <a:latin typeface="Arial" charset="0"/>
              </a:defRPr>
            </a:lvl1pPr>
          </a:lstStyle>
          <a:p>
            <a:pPr>
              <a:defRPr/>
            </a:pPr>
            <a:endParaRPr lang="en-US"/>
          </a:p>
        </p:txBody>
      </p:sp>
      <p:sp>
        <p:nvSpPr>
          <p:cNvPr id="71683" name="Rectangle 3"/>
          <p:cNvSpPr>
            <a:spLocks noGrp="1" noChangeArrowheads="1"/>
          </p:cNvSpPr>
          <p:nvPr>
            <p:ph type="dt" idx="1"/>
          </p:nvPr>
        </p:nvSpPr>
        <p:spPr bwMode="auto">
          <a:xfrm>
            <a:off x="3971925" y="0"/>
            <a:ext cx="3038475" cy="465138"/>
          </a:xfrm>
          <a:prstGeom prst="rect">
            <a:avLst/>
          </a:prstGeom>
          <a:noFill/>
          <a:ln w="9525">
            <a:noFill/>
            <a:miter lim="800000"/>
            <a:headEnd/>
            <a:tailEnd/>
          </a:ln>
          <a:effectLst/>
        </p:spPr>
        <p:txBody>
          <a:bodyPr vert="horz" wrap="square" lIns="93167" tIns="46584" rIns="93167" bIns="46584" numCol="1" anchor="t" anchorCtr="0" compatLnSpc="1">
            <a:prstTxWarp prst="textNoShape">
              <a:avLst/>
            </a:prstTxWarp>
          </a:bodyPr>
          <a:lstStyle>
            <a:lvl1pPr algn="r" defTabSz="931990">
              <a:defRPr sz="1200">
                <a:latin typeface="Arial" charset="0"/>
              </a:defRPr>
            </a:lvl1pPr>
          </a:lstStyle>
          <a:p>
            <a:pPr>
              <a:defRPr/>
            </a:pPr>
            <a:endParaRPr lang="en-US"/>
          </a:p>
        </p:txBody>
      </p:sp>
      <p:sp>
        <p:nvSpPr>
          <p:cNvPr id="5124"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71685" name="Rectangle 5"/>
          <p:cNvSpPr>
            <a:spLocks noGrp="1" noChangeArrowheads="1"/>
          </p:cNvSpPr>
          <p:nvPr>
            <p:ph type="body" sz="quarter" idx="3"/>
          </p:nvPr>
        </p:nvSpPr>
        <p:spPr bwMode="auto">
          <a:xfrm>
            <a:off x="935038" y="4416425"/>
            <a:ext cx="5140325" cy="4183063"/>
          </a:xfrm>
          <a:prstGeom prst="rect">
            <a:avLst/>
          </a:prstGeom>
          <a:noFill/>
          <a:ln w="9525">
            <a:noFill/>
            <a:miter lim="800000"/>
            <a:headEnd/>
            <a:tailEnd/>
          </a:ln>
          <a:effectLst/>
        </p:spPr>
        <p:txBody>
          <a:bodyPr vert="horz" wrap="square" lIns="93167" tIns="46584" rIns="93167" bIns="4658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71686" name="Rectangle 6"/>
          <p:cNvSpPr>
            <a:spLocks noGrp="1" noChangeArrowheads="1"/>
          </p:cNvSpPr>
          <p:nvPr>
            <p:ph type="ftr" sz="quarter" idx="4"/>
          </p:nvPr>
        </p:nvSpPr>
        <p:spPr bwMode="auto">
          <a:xfrm>
            <a:off x="0" y="8831263"/>
            <a:ext cx="3038475" cy="465137"/>
          </a:xfrm>
          <a:prstGeom prst="rect">
            <a:avLst/>
          </a:prstGeom>
          <a:noFill/>
          <a:ln w="9525">
            <a:noFill/>
            <a:miter lim="800000"/>
            <a:headEnd/>
            <a:tailEnd/>
          </a:ln>
          <a:effectLst/>
        </p:spPr>
        <p:txBody>
          <a:bodyPr vert="horz" wrap="square" lIns="93167" tIns="46584" rIns="93167" bIns="46584" numCol="1" anchor="b" anchorCtr="0" compatLnSpc="1">
            <a:prstTxWarp prst="textNoShape">
              <a:avLst/>
            </a:prstTxWarp>
          </a:bodyPr>
          <a:lstStyle>
            <a:lvl1pPr defTabSz="931990">
              <a:defRPr sz="1200">
                <a:latin typeface="Arial" charset="0"/>
              </a:defRPr>
            </a:lvl1pPr>
          </a:lstStyle>
          <a:p>
            <a:pPr>
              <a:defRPr/>
            </a:pPr>
            <a:endParaRPr lang="en-US"/>
          </a:p>
        </p:txBody>
      </p:sp>
      <p:sp>
        <p:nvSpPr>
          <p:cNvPr id="71687" name="Rectangle 7"/>
          <p:cNvSpPr>
            <a:spLocks noGrp="1" noChangeArrowheads="1"/>
          </p:cNvSpPr>
          <p:nvPr>
            <p:ph type="sldNum" sz="quarter" idx="5"/>
          </p:nvPr>
        </p:nvSpPr>
        <p:spPr bwMode="auto">
          <a:xfrm>
            <a:off x="3971925" y="8831263"/>
            <a:ext cx="3038475" cy="465137"/>
          </a:xfrm>
          <a:prstGeom prst="rect">
            <a:avLst/>
          </a:prstGeom>
          <a:noFill/>
          <a:ln w="9525">
            <a:noFill/>
            <a:miter lim="800000"/>
            <a:headEnd/>
            <a:tailEnd/>
          </a:ln>
          <a:effectLst/>
        </p:spPr>
        <p:txBody>
          <a:bodyPr vert="horz" wrap="square" lIns="93167" tIns="46584" rIns="93167" bIns="46584" numCol="1" anchor="b" anchorCtr="0" compatLnSpc="1">
            <a:prstTxWarp prst="textNoShape">
              <a:avLst/>
            </a:prstTxWarp>
          </a:bodyPr>
          <a:lstStyle>
            <a:lvl1pPr algn="r" defTabSz="931990">
              <a:defRPr sz="1200">
                <a:latin typeface="Arial" charset="0"/>
              </a:defRPr>
            </a:lvl1pPr>
          </a:lstStyle>
          <a:p>
            <a:pPr>
              <a:defRPr/>
            </a:pPr>
            <a:fld id="{05B37D8A-A79D-4D61-AC0E-796B8D9B69C9}"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US"/>
              <a:t>http://nodal.ercot.com 			</a:t>
            </a:r>
            <a:fld id="{59DA09D3-FC18-4D96-BB50-5E156C30C17B}" type="slidenum">
              <a:rPr lang="en-US"/>
              <a:pPr>
                <a:defRPr/>
              </a:pPr>
              <a:t>‹#›</a:t>
            </a:fld>
            <a:r>
              <a:rPr lang="en-US"/>
              <a:t>			</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US"/>
              <a:t>http://nodal.ercot.com 			</a:t>
            </a:r>
            <a:fld id="{A838076B-BCD5-4D4E-B19F-CAEE7A95191C}" type="slidenum">
              <a:rPr lang="en-US"/>
              <a:pPr>
                <a:defRPr/>
              </a:pPr>
              <a:t>‹#›</a:t>
            </a:fld>
            <a:r>
              <a:rPr lang="en-US"/>
              <a:t>			</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96100" y="0"/>
            <a:ext cx="2247900" cy="55546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591300" cy="55546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US"/>
              <a:t>http://nodal.ercot.com 			</a:t>
            </a:r>
            <a:fld id="{0FF2F0B1-9C39-471E-A51D-5948285BC38F}" type="slidenum">
              <a:rPr lang="en-US"/>
              <a:pPr>
                <a:defRPr/>
              </a:pPr>
              <a:t>‹#›</a:t>
            </a:fld>
            <a:r>
              <a:rPr lang="en-US"/>
              <a:t>			</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152400" y="0"/>
            <a:ext cx="8991600" cy="528638"/>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228600" y="1028700"/>
            <a:ext cx="419735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578350" y="1028700"/>
            <a:ext cx="419735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228600" y="3367088"/>
            <a:ext cx="419735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578350" y="3367088"/>
            <a:ext cx="419735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ftr" sz="quarter" idx="10"/>
          </p:nvPr>
        </p:nvSpPr>
        <p:spPr>
          <a:ln/>
        </p:spPr>
        <p:txBody>
          <a:bodyPr/>
          <a:lstStyle>
            <a:lvl1pPr>
              <a:defRPr/>
            </a:lvl1pPr>
          </a:lstStyle>
          <a:p>
            <a:pPr>
              <a:defRPr/>
            </a:pPr>
            <a:r>
              <a:rPr lang="en-US"/>
              <a:t>http://nodal.ercot.com 			</a:t>
            </a:r>
            <a:fld id="{E356EB21-FF58-437F-95C7-665C538063C2}" type="slidenum">
              <a:rPr lang="en-US"/>
              <a:pPr>
                <a:defRPr/>
              </a:pPr>
              <a:t>‹#›</a:t>
            </a:fld>
            <a:r>
              <a:rPr lang="en-US"/>
              <a:t>			</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US"/>
              <a:t>http://nodal.ercot.com 			</a:t>
            </a:r>
            <a:fld id="{E7003D1A-E90C-443F-B1C8-22565C002AA8}" type="slidenum">
              <a:rPr lang="en-US"/>
              <a:pPr>
                <a:defRPr/>
              </a:pPr>
              <a:t>‹#›</a:t>
            </a:fld>
            <a:r>
              <a:rPr lang="en-US"/>
              <a:t>			</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US"/>
              <a:t>http://nodal.ercot.com 			</a:t>
            </a:r>
            <a:fld id="{9103C79E-C4EF-4D82-B90F-AD1A5EB72E73}" type="slidenum">
              <a:rPr lang="en-US"/>
              <a:pPr>
                <a:defRPr/>
              </a:pPr>
              <a:t>‹#›</a:t>
            </a:fld>
            <a:r>
              <a:rPr lang="en-US"/>
              <a:t>			</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028700"/>
            <a:ext cx="41973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8350" y="1028700"/>
            <a:ext cx="41973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ln/>
        </p:spPr>
        <p:txBody>
          <a:bodyPr/>
          <a:lstStyle>
            <a:lvl1pPr>
              <a:defRPr/>
            </a:lvl1pPr>
          </a:lstStyle>
          <a:p>
            <a:pPr>
              <a:defRPr/>
            </a:pPr>
            <a:r>
              <a:rPr lang="en-US"/>
              <a:t>http://nodal.ercot.com 			</a:t>
            </a:r>
            <a:fld id="{8B494058-DCF8-4C69-AA0C-440BBCB24116}" type="slidenum">
              <a:rPr lang="en-US"/>
              <a:pPr>
                <a:defRPr/>
              </a:pPr>
              <a:t>‹#›</a:t>
            </a:fld>
            <a:r>
              <a:rPr lang="en-US"/>
              <a:t>			</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ftr" sz="quarter" idx="10"/>
          </p:nvPr>
        </p:nvSpPr>
        <p:spPr>
          <a:ln/>
        </p:spPr>
        <p:txBody>
          <a:bodyPr/>
          <a:lstStyle>
            <a:lvl1pPr>
              <a:defRPr/>
            </a:lvl1pPr>
          </a:lstStyle>
          <a:p>
            <a:pPr>
              <a:defRPr/>
            </a:pPr>
            <a:r>
              <a:rPr lang="en-US"/>
              <a:t>http://nodal.ercot.com 			</a:t>
            </a:r>
            <a:fld id="{E69EB768-2183-45E5-A6D6-D3541B5F9472}" type="slidenum">
              <a:rPr lang="en-US"/>
              <a:pPr>
                <a:defRPr/>
              </a:pPr>
              <a:t>‹#›</a:t>
            </a:fld>
            <a:r>
              <a:rPr lang="en-US"/>
              <a:t>			</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r>
              <a:rPr lang="en-US"/>
              <a:t>http://nodal.ercot.com 			</a:t>
            </a:r>
            <a:fld id="{E2298CCF-DCB0-43BB-93B6-67E5B90266B7}" type="slidenum">
              <a:rPr lang="en-US"/>
              <a:pPr>
                <a:defRPr/>
              </a:pPr>
              <a:t>‹#›</a:t>
            </a:fld>
            <a:r>
              <a:rPr lang="en-US"/>
              <a:t>			</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US"/>
              <a:t>http://nodal.ercot.com 			</a:t>
            </a:r>
            <a:fld id="{2B8A2A01-D4AA-4EA9-8D80-02A902385573}" type="slidenum">
              <a:rPr lang="en-US"/>
              <a:pPr>
                <a:defRPr/>
              </a:pPr>
              <a:t>‹#›</a:t>
            </a:fld>
            <a:r>
              <a:rPr lang="en-US"/>
              <a:t>			</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http://nodal.ercot.com 			</a:t>
            </a:r>
            <a:fld id="{3D58F0F5-6F0A-4A92-8A5C-033BE1D8E283}" type="slidenum">
              <a:rPr lang="en-US"/>
              <a:pPr>
                <a:defRPr/>
              </a:pPr>
              <a:t>‹#›</a:t>
            </a:fld>
            <a:r>
              <a:rPr lang="en-US"/>
              <a:t>			</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http://nodal.ercot.com 			</a:t>
            </a:r>
            <a:fld id="{0C69DD1F-11B1-4626-BFC2-0C2B6860EF85}" type="slidenum">
              <a:rPr lang="en-US"/>
              <a:pPr>
                <a:defRPr/>
              </a:pPr>
              <a:t>‹#›</a:t>
            </a:fld>
            <a:r>
              <a:rPr lang="en-US"/>
              <a:t>			</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0" y="0"/>
            <a:ext cx="9144000" cy="685800"/>
          </a:xfrm>
          <a:prstGeom prst="rect">
            <a:avLst/>
          </a:prstGeom>
          <a:solidFill>
            <a:srgbClr val="5469A2"/>
          </a:solidFill>
          <a:ln w="9525">
            <a:noFill/>
            <a:miter lim="800000"/>
            <a:headEnd/>
            <a:tailEnd/>
          </a:ln>
          <a:effectLst/>
        </p:spPr>
        <p:txBody>
          <a:bodyPr wrap="none" anchor="ctr"/>
          <a:lstStyle/>
          <a:p>
            <a:pPr>
              <a:defRPr/>
            </a:pPr>
            <a:endParaRPr lang="en-US"/>
          </a:p>
        </p:txBody>
      </p:sp>
      <p:sp>
        <p:nvSpPr>
          <p:cNvPr id="1027" name="Rectangle 4"/>
          <p:cNvSpPr>
            <a:spLocks noGrp="1" noChangeArrowheads="1"/>
          </p:cNvSpPr>
          <p:nvPr>
            <p:ph type="body" idx="1"/>
          </p:nvPr>
        </p:nvSpPr>
        <p:spPr bwMode="auto">
          <a:xfrm>
            <a:off x="228600" y="1028700"/>
            <a:ext cx="85471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2293" name="Rectangle 5"/>
          <p:cNvSpPr>
            <a:spLocks noGrp="1" noChangeArrowheads="1"/>
          </p:cNvSpPr>
          <p:nvPr>
            <p:ph type="ftr" sz="quarter" idx="3"/>
          </p:nvPr>
        </p:nvSpPr>
        <p:spPr bwMode="auto">
          <a:xfrm>
            <a:off x="1155700" y="6432550"/>
            <a:ext cx="7835900" cy="4254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buFontTx/>
              <a:buNone/>
              <a:defRPr sz="1200">
                <a:latin typeface="Arial" charset="0"/>
              </a:defRPr>
            </a:lvl1pPr>
          </a:lstStyle>
          <a:p>
            <a:pPr>
              <a:defRPr/>
            </a:pPr>
            <a:r>
              <a:rPr lang="en-US"/>
              <a:t>http://nodal.ercot.com 			</a:t>
            </a:r>
            <a:fld id="{E52CC46E-2A3E-4CCF-8D15-B3B6048DB0D0}" type="slidenum">
              <a:rPr lang="en-US"/>
              <a:pPr>
                <a:defRPr/>
              </a:pPr>
              <a:t>‹#›</a:t>
            </a:fld>
            <a:r>
              <a:rPr lang="en-US"/>
              <a:t>			</a:t>
            </a:r>
          </a:p>
        </p:txBody>
      </p:sp>
      <p:sp>
        <p:nvSpPr>
          <p:cNvPr id="1029" name="Rectangle 6"/>
          <p:cNvSpPr>
            <a:spLocks noGrp="1" noChangeArrowheads="1"/>
          </p:cNvSpPr>
          <p:nvPr>
            <p:ph type="title"/>
          </p:nvPr>
        </p:nvSpPr>
        <p:spPr bwMode="auto">
          <a:xfrm>
            <a:off x="152400" y="0"/>
            <a:ext cx="8991600" cy="5286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2295" name="Line 7"/>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a:defRPr/>
            </a:pPr>
            <a:endParaRPr lang="en-US"/>
          </a:p>
        </p:txBody>
      </p:sp>
      <p:pic>
        <p:nvPicPr>
          <p:cNvPr id="1031" name="Picture 8" descr="logo"/>
          <p:cNvPicPr>
            <a:picLocks noChangeAspect="1" noChangeArrowheads="1"/>
          </p:cNvPicPr>
          <p:nvPr/>
        </p:nvPicPr>
        <p:blipFill>
          <a:blip r:embed="rId14" cstate="print"/>
          <a:srcRect/>
          <a:stretch>
            <a:fillRect/>
          </a:stretch>
        </p:blipFill>
        <p:spPr bwMode="auto">
          <a:xfrm>
            <a:off x="152400" y="6351588"/>
            <a:ext cx="727075" cy="392112"/>
          </a:xfrm>
          <a:prstGeom prst="rect">
            <a:avLst/>
          </a:prstGeom>
          <a:noFill/>
          <a:ln w="9525">
            <a:noFill/>
            <a:miter lim="800000"/>
            <a:headEnd/>
            <a:tailEnd/>
          </a:ln>
        </p:spPr>
      </p:pic>
      <p:sp>
        <p:nvSpPr>
          <p:cNvPr id="12297" name="Rectangle 9"/>
          <p:cNvSpPr>
            <a:spLocks noChangeArrowheads="1"/>
          </p:cNvSpPr>
          <p:nvPr/>
        </p:nvSpPr>
        <p:spPr bwMode="auto">
          <a:xfrm>
            <a:off x="0" y="698500"/>
            <a:ext cx="9144000" cy="5549900"/>
          </a:xfrm>
          <a:prstGeom prst="rect">
            <a:avLst/>
          </a:prstGeom>
          <a:noFill/>
          <a:ln w="9525">
            <a:noFill/>
            <a:miter lim="800000"/>
            <a:headEnd/>
            <a:tailEnd/>
          </a:ln>
          <a:effectLst/>
        </p:spPr>
        <p:txBody>
          <a:bodyPr wrap="none" anchor="ctr"/>
          <a:lstStyle/>
          <a:p>
            <a:pPr algn="ctr" eaLnBrk="1" hangingPunct="1">
              <a:buFontTx/>
              <a:buNone/>
              <a:defRPr/>
            </a:pPr>
            <a:endParaRPr lang="en-GB">
              <a:solidFill>
                <a:srgbClr val="ECECE2"/>
              </a:solidFill>
            </a:endParaRPr>
          </a:p>
        </p:txBody>
      </p:sp>
      <p:sp>
        <p:nvSpPr>
          <p:cNvPr id="12298" name="Line 10"/>
          <p:cNvSpPr>
            <a:spLocks noChangeShapeType="1"/>
          </p:cNvSpPr>
          <p:nvPr/>
        </p:nvSpPr>
        <p:spPr bwMode="auto">
          <a:xfrm>
            <a:off x="0" y="685800"/>
            <a:ext cx="9144000" cy="0"/>
          </a:xfrm>
          <a:prstGeom prst="line">
            <a:avLst/>
          </a:prstGeom>
          <a:noFill/>
          <a:ln w="57150">
            <a:solidFill>
              <a:schemeClr val="hlink"/>
            </a:solidFill>
            <a:round/>
            <a:headEnd/>
            <a:tailEnd/>
          </a:ln>
          <a:effectLst/>
        </p:spPr>
        <p:txBody>
          <a:bodyPr/>
          <a:lstStyle/>
          <a:p>
            <a:pPr>
              <a:defRPr/>
            </a:pPr>
            <a:endParaRPr lang="en-US"/>
          </a:p>
        </p:txBody>
      </p:sp>
      <p:sp>
        <p:nvSpPr>
          <p:cNvPr id="12300" name="Line 12"/>
          <p:cNvSpPr>
            <a:spLocks noChangeShapeType="1"/>
          </p:cNvSpPr>
          <p:nvPr/>
        </p:nvSpPr>
        <p:spPr bwMode="auto">
          <a:xfrm>
            <a:off x="0" y="6248400"/>
            <a:ext cx="9144000" cy="0"/>
          </a:xfrm>
          <a:prstGeom prst="line">
            <a:avLst/>
          </a:prstGeom>
          <a:noFill/>
          <a:ln w="9525">
            <a:solidFill>
              <a:srgbClr val="008080"/>
            </a:solidFill>
            <a:round/>
            <a:headEnd/>
            <a:tailEnd/>
          </a:ln>
          <a:effectLst/>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hf sldNum="0" hdr="0" dt="0"/>
  <p:txStyles>
    <p:titleStyle>
      <a:lvl1pPr algn="l" rtl="0" eaLnBrk="0" fontAlgn="base" hangingPunct="0">
        <a:spcBef>
          <a:spcPct val="0"/>
        </a:spcBef>
        <a:spcAft>
          <a:spcPct val="0"/>
        </a:spcAft>
        <a:defRPr sz="4400">
          <a:solidFill>
            <a:schemeClr val="bg1"/>
          </a:solidFill>
          <a:latin typeface="+mj-lt"/>
          <a:ea typeface="+mj-ea"/>
          <a:cs typeface="+mj-cs"/>
        </a:defRPr>
      </a:lvl1pPr>
      <a:lvl2pPr algn="l" rtl="0" eaLnBrk="0" fontAlgn="base" hangingPunct="0">
        <a:spcBef>
          <a:spcPct val="0"/>
        </a:spcBef>
        <a:spcAft>
          <a:spcPct val="0"/>
        </a:spcAft>
        <a:defRPr sz="4400">
          <a:solidFill>
            <a:schemeClr val="bg1"/>
          </a:solidFill>
          <a:latin typeface="Arial Black" pitchFamily="34" charset="0"/>
        </a:defRPr>
      </a:lvl2pPr>
      <a:lvl3pPr algn="l" rtl="0" eaLnBrk="0" fontAlgn="base" hangingPunct="0">
        <a:spcBef>
          <a:spcPct val="0"/>
        </a:spcBef>
        <a:spcAft>
          <a:spcPct val="0"/>
        </a:spcAft>
        <a:defRPr sz="4400">
          <a:solidFill>
            <a:schemeClr val="bg1"/>
          </a:solidFill>
          <a:latin typeface="Arial Black" pitchFamily="34" charset="0"/>
        </a:defRPr>
      </a:lvl3pPr>
      <a:lvl4pPr algn="l" rtl="0" eaLnBrk="0" fontAlgn="base" hangingPunct="0">
        <a:spcBef>
          <a:spcPct val="0"/>
        </a:spcBef>
        <a:spcAft>
          <a:spcPct val="0"/>
        </a:spcAft>
        <a:defRPr sz="4400">
          <a:solidFill>
            <a:schemeClr val="bg1"/>
          </a:solidFill>
          <a:latin typeface="Arial Black" pitchFamily="34" charset="0"/>
        </a:defRPr>
      </a:lvl4pPr>
      <a:lvl5pPr algn="l" rtl="0" eaLnBrk="0" fontAlgn="base" hangingPunct="0">
        <a:spcBef>
          <a:spcPct val="0"/>
        </a:spcBef>
        <a:spcAft>
          <a:spcPct val="0"/>
        </a:spcAft>
        <a:defRPr sz="4400">
          <a:solidFill>
            <a:schemeClr val="bg1"/>
          </a:solidFill>
          <a:latin typeface="Arial Black" pitchFamily="34" charset="0"/>
        </a:defRPr>
      </a:lvl5pPr>
      <a:lvl6pPr marL="457200" algn="l" rtl="0" fontAlgn="base">
        <a:spcBef>
          <a:spcPct val="0"/>
        </a:spcBef>
        <a:spcAft>
          <a:spcPct val="0"/>
        </a:spcAft>
        <a:defRPr>
          <a:solidFill>
            <a:schemeClr val="bg1"/>
          </a:solidFill>
          <a:latin typeface="Arial Black" pitchFamily="34" charset="0"/>
        </a:defRPr>
      </a:lvl6pPr>
      <a:lvl7pPr marL="914400" algn="l" rtl="0" fontAlgn="base">
        <a:spcBef>
          <a:spcPct val="0"/>
        </a:spcBef>
        <a:spcAft>
          <a:spcPct val="0"/>
        </a:spcAft>
        <a:defRPr>
          <a:solidFill>
            <a:schemeClr val="bg1"/>
          </a:solidFill>
          <a:latin typeface="Arial Black" pitchFamily="34" charset="0"/>
        </a:defRPr>
      </a:lvl7pPr>
      <a:lvl8pPr marL="1371600" algn="l" rtl="0" fontAlgn="base">
        <a:spcBef>
          <a:spcPct val="0"/>
        </a:spcBef>
        <a:spcAft>
          <a:spcPct val="0"/>
        </a:spcAft>
        <a:defRPr>
          <a:solidFill>
            <a:schemeClr val="bg1"/>
          </a:solidFill>
          <a:latin typeface="Arial Black" pitchFamily="34" charset="0"/>
        </a:defRPr>
      </a:lvl8pPr>
      <a:lvl9pPr marL="1828800" algn="l" rtl="0" fontAlgn="base">
        <a:spcBef>
          <a:spcPct val="0"/>
        </a:spcBef>
        <a:spcAft>
          <a:spcPct val="0"/>
        </a:spcAft>
        <a:defRPr>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600">
          <a:solidFill>
            <a:schemeClr val="tx1"/>
          </a:solidFill>
          <a:latin typeface="+mn-lt"/>
        </a:defRPr>
      </a:lvl4pPr>
      <a:lvl5pPr marL="2057400" indent="-228600" algn="l" rtl="0" eaLnBrk="0" fontAlgn="base" hangingPunct="0">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tx1"/>
                </a:solidFill>
              </a:rPr>
              <a:t>ERCOT CRR Update</a:t>
            </a:r>
            <a:endParaRPr lang="en-US" dirty="0">
              <a:solidFill>
                <a:schemeClr val="tx1"/>
              </a:solidFill>
            </a:endParaRPr>
          </a:p>
        </p:txBody>
      </p:sp>
      <p:sp>
        <p:nvSpPr>
          <p:cNvPr id="3" name="Subtitle 2"/>
          <p:cNvSpPr>
            <a:spLocks noGrp="1"/>
          </p:cNvSpPr>
          <p:nvPr>
            <p:ph type="subTitle" idx="1"/>
          </p:nvPr>
        </p:nvSpPr>
        <p:spPr/>
        <p:txBody>
          <a:bodyPr/>
          <a:lstStyle/>
          <a:p>
            <a:r>
              <a:rPr lang="en-US" dirty="0" smtClean="0"/>
              <a:t>WMS 3-9-2011</a:t>
            </a:r>
          </a:p>
          <a:p>
            <a:r>
              <a:rPr lang="en-US" dirty="0" smtClean="0"/>
              <a:t>Steve Reedy</a:t>
            </a:r>
          </a:p>
          <a:p>
            <a:r>
              <a:rPr lang="en-US" dirty="0" smtClean="0"/>
              <a:t>Manager, CRR</a:t>
            </a:r>
            <a:endParaRPr lang="en-US" dirty="0"/>
          </a:p>
        </p:txBody>
      </p:sp>
      <p:sp>
        <p:nvSpPr>
          <p:cNvPr id="4" name="Footer Placeholder 3"/>
          <p:cNvSpPr>
            <a:spLocks noGrp="1"/>
          </p:cNvSpPr>
          <p:nvPr>
            <p:ph type="ftr" sz="quarter" idx="10"/>
          </p:nvPr>
        </p:nvSpPr>
        <p:spPr/>
        <p:txBody>
          <a:bodyPr/>
          <a:lstStyle/>
          <a:p>
            <a:pPr>
              <a:defRPr/>
            </a:pPr>
            <a:r>
              <a:rPr lang="en-US" smtClean="0"/>
              <a:t>http://nodal.ercot.com 			</a:t>
            </a:r>
            <a:fld id="{59DA09D3-FC18-4D96-BB50-5E156C30C17B}" type="slidenum">
              <a:rPr lang="en-US" smtClean="0"/>
              <a:pPr>
                <a:defRPr/>
              </a:pPr>
              <a:t>1</a:t>
            </a:fld>
            <a:r>
              <a:rPr lang="en-US" smtClean="0"/>
              <a:t>			</a:t>
            </a: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Problem Statement</a:t>
            </a:r>
            <a:endParaRPr lang="en-US" dirty="0">
              <a:solidFill>
                <a:schemeClr val="tx1"/>
              </a:solidFill>
            </a:endParaRPr>
          </a:p>
        </p:txBody>
      </p:sp>
      <p:sp>
        <p:nvSpPr>
          <p:cNvPr id="3" name="Content Placeholder 2"/>
          <p:cNvSpPr>
            <a:spLocks noGrp="1"/>
          </p:cNvSpPr>
          <p:nvPr>
            <p:ph idx="1"/>
          </p:nvPr>
        </p:nvSpPr>
        <p:spPr/>
        <p:txBody>
          <a:bodyPr/>
          <a:lstStyle/>
          <a:p>
            <a:r>
              <a:rPr lang="en-US" dirty="0" smtClean="0"/>
              <a:t>CRR Calendar Changes</a:t>
            </a:r>
          </a:p>
          <a:p>
            <a:r>
              <a:rPr lang="en-US" dirty="0" smtClean="0"/>
              <a:t>Capacity Factor Calculation for NOIEs</a:t>
            </a:r>
          </a:p>
          <a:p>
            <a:r>
              <a:rPr lang="en-US" dirty="0" smtClean="0"/>
              <a:t>Multi-month Modeling Assumptions</a:t>
            </a:r>
            <a:endParaRPr lang="en-US" dirty="0"/>
          </a:p>
        </p:txBody>
      </p:sp>
      <p:sp>
        <p:nvSpPr>
          <p:cNvPr id="4" name="Footer Placeholder 3"/>
          <p:cNvSpPr>
            <a:spLocks noGrp="1"/>
          </p:cNvSpPr>
          <p:nvPr>
            <p:ph type="ftr" sz="quarter" idx="10"/>
          </p:nvPr>
        </p:nvSpPr>
        <p:spPr/>
        <p:txBody>
          <a:bodyPr/>
          <a:lstStyle/>
          <a:p>
            <a:pPr>
              <a:defRPr/>
            </a:pPr>
            <a:r>
              <a:rPr lang="en-US" smtClean="0"/>
              <a:t>http://nodal.ercot.com 			</a:t>
            </a:r>
            <a:fld id="{E7003D1A-E90C-443F-B1C8-22565C002AA8}" type="slidenum">
              <a:rPr lang="en-US" smtClean="0"/>
              <a:pPr>
                <a:defRPr/>
              </a:pPr>
              <a:t>2</a:t>
            </a:fld>
            <a:r>
              <a:rPr lang="en-US" smtClean="0"/>
              <a:t>			</a:t>
            </a: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CRR Calendar Changes</a:t>
            </a:r>
            <a:endParaRPr lang="en-US" dirty="0">
              <a:solidFill>
                <a:schemeClr val="tx1"/>
              </a:solidFill>
            </a:endParaRPr>
          </a:p>
        </p:txBody>
      </p:sp>
      <p:sp>
        <p:nvSpPr>
          <p:cNvPr id="3" name="Content Placeholder 2"/>
          <p:cNvSpPr>
            <a:spLocks noGrp="1"/>
          </p:cNvSpPr>
          <p:nvPr>
            <p:ph idx="1"/>
          </p:nvPr>
        </p:nvSpPr>
        <p:spPr/>
        <p:txBody>
          <a:bodyPr/>
          <a:lstStyle/>
          <a:p>
            <a:r>
              <a:rPr lang="en-US" dirty="0" smtClean="0"/>
              <a:t>Posting Dates now represent last possible day to post results</a:t>
            </a:r>
          </a:p>
          <a:p>
            <a:r>
              <a:rPr lang="en-US" dirty="0" smtClean="0"/>
              <a:t>Invoice dates (you must pay by/we must pay by) removed from calendar</a:t>
            </a:r>
          </a:p>
          <a:p>
            <a:pPr lvl="1"/>
            <a:r>
              <a:rPr lang="en-US" dirty="0" smtClean="0"/>
              <a:t>Dependant on actual posting date</a:t>
            </a:r>
          </a:p>
          <a:p>
            <a:pPr lvl="1"/>
            <a:r>
              <a:rPr lang="en-US" dirty="0" smtClean="0"/>
              <a:t>Impossible to forecast</a:t>
            </a:r>
          </a:p>
          <a:p>
            <a:r>
              <a:rPr lang="en-US" dirty="0" smtClean="0"/>
              <a:t>Balance of Year is JULY-DECEMBER</a:t>
            </a:r>
          </a:p>
          <a:p>
            <a:pPr lvl="1"/>
            <a:r>
              <a:rPr lang="en-US" dirty="0" smtClean="0"/>
              <a:t>JUNE-DECEMBER won’t work</a:t>
            </a:r>
          </a:p>
          <a:p>
            <a:pPr lvl="2"/>
            <a:r>
              <a:rPr lang="en-US" dirty="0" smtClean="0"/>
              <a:t>Can’t fit all the needed activity between latest possible posting of May and June 1</a:t>
            </a:r>
            <a:r>
              <a:rPr lang="en-US" baseline="30000" dirty="0" smtClean="0"/>
              <a:t>st </a:t>
            </a:r>
            <a:endParaRPr lang="en-US" dirty="0" smtClean="0"/>
          </a:p>
          <a:p>
            <a:pPr lvl="1"/>
            <a:r>
              <a:rPr lang="en-US" dirty="0" smtClean="0"/>
              <a:t>Most activity is sequential</a:t>
            </a:r>
            <a:endParaRPr lang="en-US" dirty="0"/>
          </a:p>
        </p:txBody>
      </p:sp>
      <p:sp>
        <p:nvSpPr>
          <p:cNvPr id="4" name="Footer Placeholder 3"/>
          <p:cNvSpPr>
            <a:spLocks noGrp="1"/>
          </p:cNvSpPr>
          <p:nvPr>
            <p:ph type="ftr" sz="quarter" idx="10"/>
          </p:nvPr>
        </p:nvSpPr>
        <p:spPr/>
        <p:txBody>
          <a:bodyPr/>
          <a:lstStyle/>
          <a:p>
            <a:pPr>
              <a:defRPr/>
            </a:pPr>
            <a:r>
              <a:rPr lang="en-US" smtClean="0"/>
              <a:t>http://nodal.ercot.com 			</a:t>
            </a:r>
            <a:fld id="{E7003D1A-E90C-443F-B1C8-22565C002AA8}" type="slidenum">
              <a:rPr lang="en-US" smtClean="0"/>
              <a:pPr>
                <a:defRPr/>
              </a:pPr>
              <a:t>3</a:t>
            </a:fld>
            <a:r>
              <a:rPr lang="en-US" smtClean="0"/>
              <a:t>			</a:t>
            </a: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Capacity Factor Calculation</a:t>
            </a:r>
            <a:endParaRPr lang="en-US" dirty="0">
              <a:solidFill>
                <a:schemeClr val="tx1"/>
              </a:solidFill>
            </a:endParaRPr>
          </a:p>
        </p:txBody>
      </p:sp>
      <p:sp>
        <p:nvSpPr>
          <p:cNvPr id="3" name="Content Placeholder 2"/>
          <p:cNvSpPr>
            <a:spLocks noGrp="1"/>
          </p:cNvSpPr>
          <p:nvPr>
            <p:ph idx="1"/>
          </p:nvPr>
        </p:nvSpPr>
        <p:spPr/>
        <p:txBody>
          <a:bodyPr/>
          <a:lstStyle/>
          <a:p>
            <a:r>
              <a:rPr lang="en-US" dirty="0" smtClean="0"/>
              <a:t>Nodal Protocols 7.4.2 (e) (ii) Capacity </a:t>
            </a:r>
            <a:r>
              <a:rPr lang="en-US" dirty="0" smtClean="0"/>
              <a:t>option – The eligible NOIE may nominate up to 100% of the lesser of the net unit capacity or contractual amount for those Resources at a capacity factor no greater than 40% over each calendar year.  ERCOT shall allocate PCRRs in accordance with the NOIE nominations subject to the SFT</a:t>
            </a:r>
            <a:r>
              <a:rPr lang="en-US" dirty="0" smtClean="0"/>
              <a:t>.</a:t>
            </a:r>
          </a:p>
          <a:p>
            <a:r>
              <a:rPr lang="en-US" dirty="0" smtClean="0"/>
              <a:t>Calculated as sum of </a:t>
            </a:r>
            <a:r>
              <a:rPr lang="en-US" dirty="0" err="1" smtClean="0"/>
              <a:t>MWhrs</a:t>
            </a:r>
            <a:r>
              <a:rPr lang="en-US" dirty="0" smtClean="0"/>
              <a:t> nominated for Capacity type PCRRs/Sum of Capability in months where unit was nominated for Capacity type PCRRs</a:t>
            </a:r>
            <a:endParaRPr lang="en-US" dirty="0"/>
          </a:p>
        </p:txBody>
      </p:sp>
      <p:sp>
        <p:nvSpPr>
          <p:cNvPr id="4" name="Footer Placeholder 3"/>
          <p:cNvSpPr>
            <a:spLocks noGrp="1"/>
          </p:cNvSpPr>
          <p:nvPr>
            <p:ph type="ftr" sz="quarter" idx="10"/>
          </p:nvPr>
        </p:nvSpPr>
        <p:spPr/>
        <p:txBody>
          <a:bodyPr/>
          <a:lstStyle/>
          <a:p>
            <a:pPr>
              <a:defRPr/>
            </a:pPr>
            <a:r>
              <a:rPr lang="en-US" smtClean="0"/>
              <a:t>http://nodal.ercot.com 			</a:t>
            </a:r>
            <a:fld id="{E7003D1A-E90C-443F-B1C8-22565C002AA8}" type="slidenum">
              <a:rPr lang="en-US" smtClean="0"/>
              <a:pPr>
                <a:defRPr/>
              </a:pPr>
              <a:t>4</a:t>
            </a:fld>
            <a:r>
              <a:rPr lang="en-US" smtClean="0"/>
              <a:t>			</a:t>
            </a: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tx1"/>
                </a:solidFill>
              </a:rPr>
              <a:t>ERCOT CRR Use of Planning Model Data</a:t>
            </a:r>
            <a:endParaRPr lang="en-US" dirty="0">
              <a:solidFill>
                <a:schemeClr val="tx1"/>
              </a:solidFill>
            </a:endParaRPr>
          </a:p>
        </p:txBody>
      </p:sp>
      <p:sp>
        <p:nvSpPr>
          <p:cNvPr id="3" name="Subtitle 2"/>
          <p:cNvSpPr>
            <a:spLocks noGrp="1"/>
          </p:cNvSpPr>
          <p:nvPr>
            <p:ph type="subTitle" idx="1"/>
          </p:nvPr>
        </p:nvSpPr>
        <p:spPr/>
        <p:txBody>
          <a:bodyPr/>
          <a:lstStyle/>
          <a:p>
            <a:r>
              <a:rPr lang="en-US" dirty="0" smtClean="0"/>
              <a:t>Steve Reedy, CRR Manager</a:t>
            </a:r>
          </a:p>
          <a:p>
            <a:r>
              <a:rPr lang="en-US" dirty="0" smtClean="0"/>
              <a:t>(Originally presented at ROS</a:t>
            </a:r>
            <a:r>
              <a:rPr lang="en-US" dirty="0" smtClean="0"/>
              <a:t> on </a:t>
            </a:r>
            <a:r>
              <a:rPr lang="en-US" dirty="0" smtClean="0"/>
              <a:t>2/18/2011)</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Protocol 7.5.1 (2)</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“The </a:t>
            </a:r>
            <a:r>
              <a:rPr lang="en-US" dirty="0"/>
              <a:t>CRR Network Model must be based on, but is not the same as, the Network Operations Model.  The CRR Network Model must, to the extent practicable, include the same topology, contingencies, and operating procedures as used in the Network Operations Model </a:t>
            </a:r>
            <a:r>
              <a:rPr lang="en-US" b="1" u="sng" dirty="0"/>
              <a:t>as reasonably expected </a:t>
            </a:r>
            <a:r>
              <a:rPr lang="en-US" dirty="0"/>
              <a:t>to be in place for each month.  The expected network topology used in the CRR Network Model for any month must include all Outages from the Outage Scheduler and identified by ERCOT as expected to have a significant impact upon transfer capability during the month.  These Outages included in the CRR Network Model shall be posted on the Market Information System (MIS) Secure Area consistent with model posting requirements by ERCOT with accompanying cause and duration information, as indicated in the Outage Scheduler.  Transmission system upgrades and changes must be accounted for in the CRR Network Model for CRR Auctions held after the month in which the element is placed into service. </a:t>
            </a:r>
            <a:r>
              <a:rPr lang="en-US" dirty="0" smtClean="0"/>
              <a:t>“</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 reasonably expected”</a:t>
            </a:r>
            <a:endParaRPr lang="en-US" dirty="0"/>
          </a:p>
        </p:txBody>
      </p:sp>
      <p:sp>
        <p:nvSpPr>
          <p:cNvPr id="3" name="Content Placeholder 2"/>
          <p:cNvSpPr>
            <a:spLocks noGrp="1"/>
          </p:cNvSpPr>
          <p:nvPr>
            <p:ph idx="1"/>
          </p:nvPr>
        </p:nvSpPr>
        <p:spPr/>
        <p:txBody>
          <a:bodyPr/>
          <a:lstStyle/>
          <a:p>
            <a:r>
              <a:rPr lang="en-US" dirty="0" smtClean="0"/>
              <a:t>ERCOT CRR interprets “as reasonably expected” as NOMCRs.</a:t>
            </a:r>
          </a:p>
          <a:p>
            <a:r>
              <a:rPr lang="en-US" dirty="0" smtClean="0"/>
              <a:t>ERCOT CRR does not plan to include PMCRs in the balance of year or annual auction models.</a:t>
            </a:r>
          </a:p>
          <a:p>
            <a:r>
              <a:rPr lang="en-US" dirty="0" smtClean="0"/>
              <a:t>ERCOT does not plan to use SSWG cases for CRR auctions.</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smtClean="0"/>
              <a:t>Why all the fuss about planning data for CRRs, then?</a:t>
            </a:r>
            <a:endParaRPr lang="en-US" sz="2400" dirty="0"/>
          </a:p>
        </p:txBody>
      </p:sp>
      <p:sp>
        <p:nvSpPr>
          <p:cNvPr id="3" name="Content Placeholder 2"/>
          <p:cNvSpPr>
            <a:spLocks noGrp="1"/>
          </p:cNvSpPr>
          <p:nvPr>
            <p:ph idx="1"/>
          </p:nvPr>
        </p:nvSpPr>
        <p:spPr/>
        <p:txBody>
          <a:bodyPr/>
          <a:lstStyle/>
          <a:p>
            <a:r>
              <a:rPr lang="en-US" dirty="0" smtClean="0"/>
              <a:t>CRR uses certain planning data</a:t>
            </a:r>
          </a:p>
          <a:p>
            <a:pPr lvl="1"/>
            <a:r>
              <a:rPr lang="en-US" dirty="0" smtClean="0"/>
              <a:t>Connectivity node groups (planning buses)</a:t>
            </a:r>
          </a:p>
          <a:p>
            <a:pPr lvl="1"/>
            <a:r>
              <a:rPr lang="en-US" dirty="0" smtClean="0"/>
              <a:t>Circuit IDs</a:t>
            </a:r>
          </a:p>
          <a:p>
            <a:r>
              <a:rPr lang="en-US" dirty="0" smtClean="0"/>
              <a:t>It is important that that data be accurate in the Network Operations Model upon which the CRR model is based for good/reasonable CRR topology</a:t>
            </a:r>
          </a:p>
        </p:txBody>
      </p:sp>
    </p:spTree>
  </p:cSld>
  <p:clrMapOvr>
    <a:masterClrMapping/>
  </p:clrMapOvr>
</p:sld>
</file>

<file path=ppt/theme/theme1.xml><?xml version="1.0" encoding="utf-8"?>
<a:theme xmlns:a="http://schemas.openxmlformats.org/drawingml/2006/main" name="Texas Nodal Powerpoint template 7-5-06">
  <a:themeElements>
    <a:clrScheme name="Texas Nodal Powerpoint template 7-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exas Nodal Powerpoint template 7-5-06">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CC99"/>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233363" marR="0" indent="-233363" algn="l" defTabSz="914400" rtl="0" eaLnBrk="0" fontAlgn="base" latinLnBrk="0" hangingPunct="0">
          <a:lnSpc>
            <a:spcPct val="100000"/>
          </a:lnSpc>
          <a:spcBef>
            <a:spcPct val="0"/>
          </a:spcBef>
          <a:spcAft>
            <a:spcPct val="0"/>
          </a:spcAft>
          <a:buClrTx/>
          <a:buSzTx/>
          <a:buFont typeface="Wingdings" pitchFamily="2" charset="2"/>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CC99"/>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233363" marR="0" indent="-233363" algn="l" defTabSz="914400" rtl="0" eaLnBrk="0" fontAlgn="base" latinLnBrk="0" hangingPunct="0">
          <a:lnSpc>
            <a:spcPct val="100000"/>
          </a:lnSpc>
          <a:spcBef>
            <a:spcPct val="0"/>
          </a:spcBef>
          <a:spcAft>
            <a:spcPct val="0"/>
          </a:spcAft>
          <a:buClrTx/>
          <a:buSzTx/>
          <a:buFont typeface="Wingdings" pitchFamily="2" charset="2"/>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Texas Nodal Powerpoint template 7-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exas Nodal Powerpoint template 7-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exas Nodal Powerpoint template 7-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exas Nodal Powerpoint template 7-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exas Nodal Powerpoint template 7-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exas Nodal Powerpoint template 7-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exas Nodal Powerpoint template 7-5-06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exas Nodal Powerpoint template 7-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exas Nodal Powerpoint template 7-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exas Nodal Powerpoint template 7-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exas Nodal Powerpoint template 7-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exas Nodal Powerpoint template 7-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Texas Nodal Powerpoint template 7-5-06</Template>
  <TotalTime>84290</TotalTime>
  <Words>480</Words>
  <Application>Microsoft Office PowerPoint</Application>
  <PresentationFormat>On-screen Show (4:3)</PresentationFormat>
  <Paragraphs>38</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Texas Nodal Powerpoint template 7-5-06</vt:lpstr>
      <vt:lpstr>ERCOT CRR Update</vt:lpstr>
      <vt:lpstr>Problem Statement</vt:lpstr>
      <vt:lpstr>CRR Calendar Changes</vt:lpstr>
      <vt:lpstr>Capacity Factor Calculation</vt:lpstr>
      <vt:lpstr>ERCOT CRR Use of Planning Model Data</vt:lpstr>
      <vt:lpstr>Protocol 7.5.1 (2)</vt:lpstr>
      <vt:lpstr>“as reasonably expected”</vt:lpstr>
      <vt:lpstr>Why all the fuss about planning data for CRRs, then?</vt:lpstr>
    </vt:vector>
  </TitlesOfParts>
  <Company>ERCOT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Texas Nodal Detailled Market Trials Planning Process 30 January 2007</dc:title>
  <dc:creator/>
  <cp:lastModifiedBy>sreedy</cp:lastModifiedBy>
  <cp:revision>1203</cp:revision>
  <dcterms:created xsi:type="dcterms:W3CDTF">2007-01-30T13:37:36Z</dcterms:created>
  <dcterms:modified xsi:type="dcterms:W3CDTF">2011-03-09T14:45:26Z</dcterms:modified>
</cp:coreProperties>
</file>