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63" r:id="rId5"/>
    <p:sldId id="266" r:id="rId6"/>
    <p:sldId id="267" r:id="rId7"/>
    <p:sldId id="268" r:id="rId8"/>
    <p:sldId id="269" r:id="rId9"/>
    <p:sldId id="272" r:id="rId10"/>
    <p:sldId id="273" r:id="rId11"/>
    <p:sldId id="258" r:id="rId1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2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FAC42-E276-4A62-9740-2EC870F9D3E6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1D3EE-319B-4570-BE1A-1969D32935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Manual</a:t>
            </a:r>
            <a:r>
              <a:rPr lang="en-US" baseline="0" dirty="0" smtClean="0"/>
              <a:t> 12</a:t>
            </a:r>
          </a:p>
          <a:p>
            <a:r>
              <a:rPr lang="en-US" baseline="0" dirty="0" smtClean="0"/>
              <a:t>5.1.1 Real-Time Commitment Process</a:t>
            </a:r>
            <a:endParaRPr lang="en-US" dirty="0" smtClean="0"/>
          </a:p>
          <a:p>
            <a:r>
              <a:rPr lang="en-US" dirty="0" smtClean="0"/>
              <a:t>5.1.3 (5) Real-Time</a:t>
            </a:r>
            <a:r>
              <a:rPr lang="en-US" baseline="0" dirty="0" smtClean="0"/>
              <a:t> Commitment Information Posting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4620EC-A215-4E66-9A06-6505C3CE93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5.7.2 Interaction with Fast Start Management</a:t>
            </a:r>
          </a:p>
          <a:p>
            <a:r>
              <a:rPr lang="en-US" dirty="0" smtClean="0"/>
              <a:t>5.7.6 Supplemental Resource Evaluation Procedures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4620EC-A215-4E66-9A06-6505C3CE939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Manual 12</a:t>
            </a:r>
          </a:p>
          <a:p>
            <a:r>
              <a:rPr lang="en-US" dirty="0" smtClean="0"/>
              <a:t>2.5.4</a:t>
            </a:r>
          </a:p>
          <a:p>
            <a:r>
              <a:rPr lang="en-US" dirty="0" smtClean="0"/>
              <a:t>6.1.1 Real-Time Dispatch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4620EC-A215-4E66-9A06-6505C3CE939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F346D-F829-474D-BEEA-9C76FCE0FF34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CFBC5-830F-46CD-9DD5-51329DAEA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Quick Start Task Force</a:t>
            </a:r>
            <a:br>
              <a:rPr lang="en-US" dirty="0" smtClean="0"/>
            </a:br>
            <a:r>
              <a:rPr lang="en-US" dirty="0" smtClean="0"/>
              <a:t>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9, 2011</a:t>
            </a:r>
          </a:p>
          <a:p>
            <a:r>
              <a:rPr lang="en-US" dirty="0" smtClean="0"/>
              <a:t>Austin, Texas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Co-optimization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discussed at next QSTF</a:t>
            </a:r>
          </a:p>
          <a:p>
            <a:endParaRPr lang="en-US" dirty="0" smtClean="0"/>
          </a:p>
          <a:p>
            <a:r>
              <a:rPr lang="en-US" dirty="0" smtClean="0"/>
              <a:t>Supporting materials available at 2/17 QSTF webpage, including:</a:t>
            </a:r>
          </a:p>
          <a:p>
            <a:pPr lvl="1"/>
            <a:r>
              <a:rPr lang="en-US" dirty="0" smtClean="0"/>
              <a:t>Patton Direction Testimony, PUC Docket 31540</a:t>
            </a:r>
          </a:p>
          <a:p>
            <a:pPr lvl="1"/>
            <a:r>
              <a:rPr lang="en-US" dirty="0" smtClean="0"/>
              <a:t>Final Order, PUC Docket 31540</a:t>
            </a:r>
          </a:p>
          <a:p>
            <a:pPr lvl="1"/>
            <a:r>
              <a:rPr lang="en-US" dirty="0" smtClean="0"/>
              <a:t>2006 Co-optimization Task Force material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Guidance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Investigate</a:t>
            </a:r>
          </a:p>
          <a:p>
            <a:pPr lvl="1"/>
            <a:r>
              <a:rPr lang="en-US" dirty="0" smtClean="0"/>
              <a:t>Short Term (GTBD) Proposal; and/or</a:t>
            </a:r>
          </a:p>
          <a:p>
            <a:pPr lvl="1"/>
            <a:r>
              <a:rPr lang="en-US" dirty="0" smtClean="0"/>
              <a:t>Long Term (NYISO) Proposal?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do:</a:t>
            </a:r>
          </a:p>
          <a:p>
            <a:pPr lvl="1"/>
            <a:r>
              <a:rPr lang="en-US" dirty="0" smtClean="0"/>
              <a:t>Real Time Co-optimization</a:t>
            </a:r>
          </a:p>
          <a:p>
            <a:pPr lvl="1"/>
            <a:r>
              <a:rPr lang="en-US" dirty="0" smtClean="0"/>
              <a:t>Augmentation Technologies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Next </a:t>
            </a:r>
            <a:r>
              <a:rPr lang="en-US" dirty="0" smtClean="0"/>
              <a:t>meeting: </a:t>
            </a:r>
            <a:r>
              <a:rPr lang="en-US" b="1" dirty="0" smtClean="0"/>
              <a:t>Monday, March 28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February 17 QSTF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SCED to produce LMP Projections</a:t>
            </a:r>
          </a:p>
          <a:p>
            <a:endParaRPr lang="en-US" dirty="0" smtClean="0"/>
          </a:p>
          <a:p>
            <a:r>
              <a:rPr lang="en-US" dirty="0" smtClean="0"/>
              <a:t>Details on NYISO’s Real Time processes</a:t>
            </a:r>
          </a:p>
          <a:p>
            <a:endParaRPr lang="en-US" dirty="0" smtClean="0"/>
          </a:p>
          <a:p>
            <a:r>
              <a:rPr lang="en-US" dirty="0" smtClean="0"/>
              <a:t>Real-Time Co-optimization</a:t>
            </a:r>
          </a:p>
          <a:p>
            <a:endParaRPr lang="en-US" dirty="0" smtClean="0"/>
          </a:p>
          <a:p>
            <a:r>
              <a:rPr lang="en-US" dirty="0" smtClean="0"/>
              <a:t>Power Augmentation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GTBD Forecasting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Presented by Floyd Trefny</a:t>
            </a:r>
          </a:p>
          <a:p>
            <a:endParaRPr lang="en-US" dirty="0" smtClean="0"/>
          </a:p>
          <a:p>
            <a:r>
              <a:rPr lang="en-US" dirty="0" smtClean="0"/>
              <a:t>Program SCED to issue “Forecast GTBD”:</a:t>
            </a:r>
          </a:p>
          <a:p>
            <a:pPr lvl="1"/>
            <a:r>
              <a:rPr lang="en-US" dirty="0" smtClean="0"/>
              <a:t>Sample Ramp Rate over last 15 minutes</a:t>
            </a:r>
          </a:p>
          <a:p>
            <a:pPr lvl="1"/>
            <a:r>
              <a:rPr lang="en-US" dirty="0" smtClean="0"/>
              <a:t>Real-Time SCED GTBD + (Ramp Rate * 15)</a:t>
            </a:r>
          </a:p>
          <a:p>
            <a:pPr lvl="1"/>
            <a:r>
              <a:rPr lang="en-US" dirty="0" smtClean="0"/>
              <a:t>Only relevant when approaching aggregate supply stack inflection point</a:t>
            </a:r>
          </a:p>
          <a:p>
            <a:r>
              <a:rPr lang="en-US" dirty="0" smtClean="0"/>
              <a:t>Non-binding indicative price forecast</a:t>
            </a:r>
          </a:p>
          <a:p>
            <a:r>
              <a:rPr lang="en-US" dirty="0" smtClean="0"/>
              <a:t>Allows QSE to make unit commitment decision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on NYISO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 Time Commitment (RTC)</a:t>
            </a:r>
          </a:p>
          <a:p>
            <a:r>
              <a:rPr lang="en-US" dirty="0" smtClean="0"/>
              <a:t>Real Time Dispatch (RTD)</a:t>
            </a:r>
          </a:p>
          <a:p>
            <a:pPr lvl="1"/>
            <a:r>
              <a:rPr lang="en-US" dirty="0" smtClean="0"/>
              <a:t>Corrective Action Mode (RTD-CAM)</a:t>
            </a:r>
          </a:p>
          <a:p>
            <a:endParaRPr lang="en-US" dirty="0" smtClean="0"/>
          </a:p>
          <a:p>
            <a:r>
              <a:rPr lang="en-US" dirty="0" smtClean="0"/>
              <a:t>Additional information:</a:t>
            </a:r>
          </a:p>
          <a:p>
            <a:pPr lvl="1"/>
            <a:r>
              <a:rPr lang="en-US" dirty="0" smtClean="0"/>
              <a:t>NYISO Manual 12: Transmission and Dispatching Operation Manual</a:t>
            </a:r>
          </a:p>
          <a:p>
            <a:pPr lvl="1"/>
            <a:r>
              <a:rPr lang="en-US" dirty="0" smtClean="0"/>
              <a:t>QSTF webpage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RTC Operational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Looks forward 2 hours and 15 minutes</a:t>
            </a:r>
          </a:p>
          <a:p>
            <a:r>
              <a:rPr lang="en-US" dirty="0" smtClean="0"/>
              <a:t>Runs every 15 minutes</a:t>
            </a:r>
          </a:p>
          <a:p>
            <a:r>
              <a:rPr lang="en-US" dirty="0" smtClean="0"/>
              <a:t>Issues</a:t>
            </a:r>
          </a:p>
          <a:p>
            <a:pPr lvl="1"/>
            <a:r>
              <a:rPr lang="en-US" dirty="0" smtClean="0"/>
              <a:t>Binding decisions 15 &amp; 30 minutes into future</a:t>
            </a:r>
          </a:p>
          <a:p>
            <a:pPr lvl="1"/>
            <a:r>
              <a:rPr lang="en-US" dirty="0" smtClean="0"/>
              <a:t>Advisory guidance beyond 30 minutes</a:t>
            </a:r>
          </a:p>
          <a:p>
            <a:pPr lvl="1"/>
            <a:r>
              <a:rPr lang="en-US" dirty="0" smtClean="0"/>
              <a:t>De-commitment decisions 15 minutes out</a:t>
            </a:r>
          </a:p>
          <a:p>
            <a:pPr lvl="1"/>
            <a:r>
              <a:rPr lang="en-US" dirty="0" smtClean="0"/>
              <a:t>Advisory RT Ancillary Service prices</a:t>
            </a:r>
          </a:p>
          <a:p>
            <a:r>
              <a:rPr lang="en-US" dirty="0" smtClean="0"/>
              <a:t>Resources must be synchronized and running at LSL in :15 or :30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092398-1F3C-49E6-9736-E6293ED3150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RTC Operational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Fast Start Management</a:t>
            </a:r>
          </a:p>
          <a:p>
            <a:pPr lvl="1"/>
            <a:r>
              <a:rPr lang="en-US" dirty="0" smtClean="0"/>
              <a:t>Requires NYISO staff to approve Start-Up and Shut-down of Quick Start Units</a:t>
            </a:r>
          </a:p>
          <a:p>
            <a:r>
              <a:rPr lang="en-US" dirty="0" smtClean="0"/>
              <a:t>RTC Assumptions</a:t>
            </a:r>
          </a:p>
          <a:p>
            <a:pPr lvl="1"/>
            <a:r>
              <a:rPr lang="en-US" dirty="0" smtClean="0"/>
              <a:t>1-hour minimum run time</a:t>
            </a:r>
          </a:p>
          <a:p>
            <a:pPr lvl="1"/>
            <a:r>
              <a:rPr lang="en-US" dirty="0" smtClean="0"/>
              <a:t>Start-Up Cost added to energy offer</a:t>
            </a:r>
          </a:p>
          <a:p>
            <a:pPr lvl="1"/>
            <a:r>
              <a:rPr lang="en-US" dirty="0" smtClean="0"/>
              <a:t>Only Energy Offer used to set LMP</a:t>
            </a:r>
          </a:p>
          <a:p>
            <a:pPr lvl="1"/>
            <a:r>
              <a:rPr lang="en-US" dirty="0" smtClean="0"/>
              <a:t>Hybrid pricing</a:t>
            </a:r>
          </a:p>
          <a:p>
            <a:pPr lvl="2"/>
            <a:r>
              <a:rPr lang="en-US" dirty="0" smtClean="0"/>
              <a:t>LMP set first; Base Point then issued to HSL</a:t>
            </a:r>
          </a:p>
          <a:p>
            <a:pPr lvl="2"/>
            <a:r>
              <a:rPr lang="en-US" dirty="0" smtClean="0"/>
              <a:t>Re-dispatch other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092398-1F3C-49E6-9736-E6293ED3150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Dispatch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Runs every 5 minutes, issues LMPs</a:t>
            </a:r>
          </a:p>
          <a:p>
            <a:pPr lvl="1"/>
            <a:r>
              <a:rPr lang="en-US" dirty="0" smtClean="0"/>
              <a:t>Similar to SCED</a:t>
            </a:r>
          </a:p>
          <a:p>
            <a:r>
              <a:rPr lang="en-US" dirty="0" smtClean="0"/>
              <a:t>Looks forward 60 minutes</a:t>
            </a:r>
          </a:p>
          <a:p>
            <a:r>
              <a:rPr lang="en-US" dirty="0" smtClean="0"/>
              <a:t>Issues</a:t>
            </a:r>
          </a:p>
          <a:p>
            <a:pPr lvl="1"/>
            <a:r>
              <a:rPr lang="en-US" dirty="0" smtClean="0"/>
              <a:t>Base Points</a:t>
            </a:r>
          </a:p>
          <a:p>
            <a:pPr lvl="1"/>
            <a:r>
              <a:rPr lang="en-US" dirty="0" smtClean="0"/>
              <a:t>Energy and A/S prices for first RTD increment</a:t>
            </a:r>
          </a:p>
          <a:p>
            <a:pPr lvl="1"/>
            <a:r>
              <a:rPr lang="en-US" dirty="0" smtClean="0"/>
              <a:t>Advisory prices for remaining 45 minutes</a:t>
            </a:r>
          </a:p>
          <a:p>
            <a:r>
              <a:rPr lang="en-US" dirty="0" smtClean="0"/>
              <a:t>Does not make UC decisions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092398-1F3C-49E6-9736-E6293ED3150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RTD Corrective Action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Used during unanticipated system conditions</a:t>
            </a:r>
          </a:p>
          <a:p>
            <a:endParaRPr lang="en-US" dirty="0" smtClean="0"/>
          </a:p>
          <a:p>
            <a:r>
              <a:rPr lang="en-US" dirty="0" smtClean="0"/>
              <a:t>5 modes, issuing unit commitments 5 or 10 minutes in future</a:t>
            </a:r>
          </a:p>
          <a:p>
            <a:pPr lvl="1"/>
            <a:r>
              <a:rPr lang="en-US" dirty="0" smtClean="0"/>
              <a:t>Reserve Pickup</a:t>
            </a:r>
          </a:p>
          <a:p>
            <a:pPr lvl="1"/>
            <a:r>
              <a:rPr lang="en-US" dirty="0" smtClean="0"/>
              <a:t>Maximum Generation Pickup</a:t>
            </a:r>
          </a:p>
          <a:p>
            <a:pPr lvl="1"/>
            <a:r>
              <a:rPr lang="en-US" dirty="0" smtClean="0"/>
              <a:t>Base Points ASAP – No Commitments</a:t>
            </a:r>
          </a:p>
          <a:p>
            <a:pPr lvl="1"/>
            <a:r>
              <a:rPr lang="en-US" dirty="0" smtClean="0"/>
              <a:t>Base Points ASAP – Commit as Needed</a:t>
            </a:r>
          </a:p>
          <a:p>
            <a:pPr lvl="1"/>
            <a:r>
              <a:rPr lang="en-US" dirty="0" smtClean="0"/>
              <a:t>Re-sequencing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092398-1F3C-49E6-9736-E6293ED3150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versus Long Term Proposals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Short Term (GTBD)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 Term (NYISO)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15-minute forecast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Full ~2 hour Look-Ahead with advisory</a:t>
                      </a:r>
                      <a:r>
                        <a:rPr lang="en-US" baseline="0" dirty="0" smtClean="0"/>
                        <a:t> prices, Base Points and commitments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Short,</a:t>
                      </a:r>
                      <a:r>
                        <a:rPr lang="en-US" baseline="0" dirty="0" smtClean="0"/>
                        <a:t> low cost implementation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Involved implementation, based on NYISO’s </a:t>
                      </a:r>
                      <a:r>
                        <a:rPr lang="en-US" dirty="0" smtClean="0"/>
                        <a:t>Real Time Scheduling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Non-binding</a:t>
                      </a:r>
                      <a:r>
                        <a:rPr lang="en-US" dirty="0" smtClean="0"/>
                        <a:t> price signal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Binding</a:t>
                      </a:r>
                      <a:r>
                        <a:rPr lang="en-US" dirty="0" smtClean="0"/>
                        <a:t> unit commitment decision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Advisory AS prices and Base Points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No Make-Whole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Make-Whole</a:t>
                      </a:r>
                      <a:r>
                        <a:rPr lang="en-US" u="none" dirty="0" smtClean="0"/>
                        <a:t> </a:t>
                      </a:r>
                      <a:r>
                        <a:rPr lang="en-US" dirty="0" smtClean="0"/>
                        <a:t>if RT prices fall below Energy</a:t>
                      </a:r>
                      <a:r>
                        <a:rPr lang="en-US" baseline="0" dirty="0" smtClean="0"/>
                        <a:t> Offer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Resource Parameters managed by QSE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Respects minimum</a:t>
                      </a:r>
                      <a:r>
                        <a:rPr lang="en-US" baseline="0" dirty="0" smtClean="0"/>
                        <a:t> run time, Start-Up costs, minimum down time, etc.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496</Words>
  <Application>Microsoft Office PowerPoint</Application>
  <PresentationFormat>On-screen Show (4:3)</PresentationFormat>
  <Paragraphs>111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Quick Start Task Force Update to WMS</vt:lpstr>
      <vt:lpstr>February 17 QSTF Meeting</vt:lpstr>
      <vt:lpstr>GTBD Forecasting</vt:lpstr>
      <vt:lpstr>Details on NYISO</vt:lpstr>
      <vt:lpstr>RTC Operational Details</vt:lpstr>
      <vt:lpstr>RTC Operational Details</vt:lpstr>
      <vt:lpstr>Real Time Dispatch</vt:lpstr>
      <vt:lpstr>RTD Corrective Action Mode</vt:lpstr>
      <vt:lpstr>Short versus Long Term Proposals</vt:lpstr>
      <vt:lpstr>Real Time Co-optimization</vt:lpstr>
      <vt:lpstr>Guidance from WMS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QSTF Update to WMS</dc:title>
  <dc:creator>Topaz Power</dc:creator>
  <cp:lastModifiedBy>Topaz Power</cp:lastModifiedBy>
  <cp:revision>53</cp:revision>
  <dcterms:created xsi:type="dcterms:W3CDTF">2011-02-09T15:28:15Z</dcterms:created>
  <dcterms:modified xsi:type="dcterms:W3CDTF">2011-03-08T22:37:32Z</dcterms:modified>
</cp:coreProperties>
</file>