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782" r:id="rId2"/>
    <p:sldId id="783" r:id="rId3"/>
    <p:sldId id="781" r:id="rId4"/>
    <p:sldId id="784" r:id="rId5"/>
    <p:sldId id="780" r:id="rId6"/>
    <p:sldId id="785" r:id="rId7"/>
    <p:sldId id="789" r:id="rId8"/>
    <p:sldId id="778" r:id="rId9"/>
    <p:sldId id="779" r:id="rId10"/>
    <p:sldId id="791" r:id="rId11"/>
    <p:sldId id="792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80808"/>
    <a:srgbClr val="FFFFCC"/>
    <a:srgbClr val="FFFF00"/>
    <a:srgbClr val="FF6600"/>
    <a:srgbClr val="CC99FF"/>
    <a:srgbClr val="FFFF66"/>
    <a:srgbClr val="33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78" autoAdjust="0"/>
    <p:restoredTop sz="99485" autoAdjust="0"/>
  </p:normalViewPr>
  <p:slideViewPr>
    <p:cSldViewPr>
      <p:cViewPr>
        <p:scale>
          <a:sx n="70" d="100"/>
          <a:sy n="70" d="100"/>
        </p:scale>
        <p:origin x="-450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January</c:v>
                </c:pt>
                <c:pt idx="2">
                  <c:v>February</c:v>
                </c:pt>
                <c:pt idx="3">
                  <c:v>March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80788</c:v>
                </c:pt>
                <c:pt idx="1">
                  <c:v>82164</c:v>
                </c:pt>
                <c:pt idx="2">
                  <c:v>89064</c:v>
                </c:pt>
                <c:pt idx="3">
                  <c:v>88452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$0 bid price Options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January</c:v>
                </c:pt>
                <c:pt idx="2">
                  <c:v>February</c:v>
                </c:pt>
                <c:pt idx="3">
                  <c:v>March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685</c:v>
                </c:pt>
                <c:pt idx="1">
                  <c:v>4298</c:v>
                </c:pt>
                <c:pt idx="2">
                  <c:v>24975</c:v>
                </c:pt>
                <c:pt idx="3">
                  <c:v>22263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$0.01-0.04 Options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Sheet1!$A$2:$A$5</c:f>
              <c:strCache>
                <c:ptCount val="4"/>
                <c:pt idx="0">
                  <c:v>December</c:v>
                </c:pt>
                <c:pt idx="1">
                  <c:v>January</c:v>
                </c:pt>
                <c:pt idx="2">
                  <c:v>February</c:v>
                </c:pt>
                <c:pt idx="3">
                  <c:v>March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17667</c:v>
                </c:pt>
                <c:pt idx="1">
                  <c:v>23972</c:v>
                </c:pt>
                <c:pt idx="2">
                  <c:v>44530</c:v>
                </c:pt>
                <c:pt idx="3">
                  <c:v>47905</c:v>
                </c:pt>
              </c:numCache>
            </c:numRef>
          </c:val>
        </c:ser>
        <c:overlap val="100"/>
        <c:axId val="110638976"/>
        <c:axId val="89379584"/>
      </c:barChart>
      <c:catAx>
        <c:axId val="110638976"/>
        <c:scaling>
          <c:orientation val="minMax"/>
        </c:scaling>
        <c:axPos val="b"/>
        <c:tickLblPos val="nextTo"/>
        <c:crossAx val="89379584"/>
        <c:crosses val="autoZero"/>
        <c:auto val="1"/>
        <c:lblAlgn val="ctr"/>
        <c:lblOffset val="100"/>
      </c:catAx>
      <c:valAx>
        <c:axId val="89379584"/>
        <c:scaling>
          <c:orientation val="minMax"/>
        </c:scaling>
        <c:axPos val="l"/>
        <c:majorGridlines/>
        <c:numFmt formatCode="General" sourceLinked="1"/>
        <c:tickLblPos val="nextTo"/>
        <c:crossAx val="1106389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CRRAH</c:v>
                </c:pt>
              </c:strCache>
            </c:strRef>
          </c:tx>
          <c:spPr>
            <a:ln w="79375">
              <a:solidFill>
                <a:srgbClr val="FF0000"/>
              </a:solidFill>
            </a:ln>
          </c:spPr>
          <c:cat>
            <c:strRef>
              <c:f>Sheet1!$A$2:$A$6</c:f>
              <c:strCache>
                <c:ptCount val="5"/>
                <c:pt idx="0">
                  <c:v>December</c:v>
                </c:pt>
                <c:pt idx="1">
                  <c:v>January</c:v>
                </c:pt>
                <c:pt idx="2">
                  <c:v>February</c:v>
                </c:pt>
                <c:pt idx="3">
                  <c:v>March</c:v>
                </c:pt>
                <c:pt idx="4">
                  <c:v>April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110</c:v>
                </c:pt>
                <c:pt idx="1">
                  <c:v>117</c:v>
                </c:pt>
                <c:pt idx="2">
                  <c:v>125</c:v>
                </c:pt>
                <c:pt idx="3">
                  <c:v>124</c:v>
                </c:pt>
                <c:pt idx="4">
                  <c:v>138</c:v>
                </c:pt>
              </c:numCache>
            </c:numRef>
          </c:val>
        </c:ser>
        <c:marker val="1"/>
        <c:axId val="90192128"/>
        <c:axId val="90570752"/>
      </c:lineChart>
      <c:catAx>
        <c:axId val="90192128"/>
        <c:scaling>
          <c:orientation val="minMax"/>
        </c:scaling>
        <c:axPos val="b"/>
        <c:tickLblPos val="nextTo"/>
        <c:crossAx val="90570752"/>
        <c:crosses val="autoZero"/>
        <c:auto val="1"/>
        <c:lblAlgn val="ctr"/>
        <c:lblOffset val="100"/>
      </c:catAx>
      <c:valAx>
        <c:axId val="90570752"/>
        <c:scaling>
          <c:orientation val="minMax"/>
        </c:scaling>
        <c:axPos val="l"/>
        <c:majorGridlines/>
        <c:numFmt formatCode="General" sourceLinked="1"/>
        <c:tickLblPos val="nextTo"/>
        <c:crossAx val="901921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fld id="{80B6ECBC-A85C-4CBA-BA59-F996F46AA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 defTabSz="931990">
              <a:defRPr sz="1200">
                <a:latin typeface="Arial" charset="0"/>
              </a:defRPr>
            </a:lvl1pPr>
          </a:lstStyle>
          <a:p>
            <a:pPr>
              <a:defRPr/>
            </a:pPr>
            <a:fld id="{05B37D8A-A79D-4D61-AC0E-796B8D9B6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59DA09D3-FC18-4D96-BB50-5E156C30C17B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A838076B-BCD5-4D4E-B19F-CAEE7A95191C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5554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5554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0FF2F0B1-9C39-471E-A51D-5948285BC38F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52400" y="0"/>
            <a:ext cx="8991600" cy="528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28700"/>
            <a:ext cx="419735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8350" y="1028700"/>
            <a:ext cx="419735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367088"/>
            <a:ext cx="419735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8350" y="3367088"/>
            <a:ext cx="419735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E356EB21-FF58-437F-95C7-665C538063C2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E7003D1A-E90C-443F-B1C8-22565C002AA8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9103C79E-C4EF-4D82-B90F-AD1A5EB72E73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28700"/>
            <a:ext cx="4197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8350" y="1028700"/>
            <a:ext cx="4197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8B494058-DCF8-4C69-AA0C-440BBCB24116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E69EB768-2183-45E5-A6D6-D3541B5F9472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E2298CCF-DCB0-43BB-93B6-67E5B90266B7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2B8A2A01-D4AA-4EA9-8D80-02A902385573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3D58F0F5-6F0A-4A92-8A5C-033BE1D8E283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0C69DD1F-11B1-4626-BFC2-0C2B6860EF85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28700"/>
            <a:ext cx="8547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5700" y="6432550"/>
            <a:ext cx="78359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http://nodal.ercot.com 			</a:t>
            </a:r>
            <a:fld id="{E52CC46E-2A3E-4CCF-8D15-B3B6048DB0D0}" type="slidenum">
              <a:rPr lang="en-US"/>
              <a:pPr>
                <a:defRPr/>
              </a:pPr>
              <a:t>‹#›</a:t>
            </a:fld>
            <a:r>
              <a:rPr lang="en-US"/>
              <a:t>			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9916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1" name="Picture 8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351588"/>
            <a:ext cx="7270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698500"/>
            <a:ext cx="91440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buFontTx/>
              <a:buNone/>
              <a:defRPr/>
            </a:pPr>
            <a:endParaRPr lang="en-GB">
              <a:solidFill>
                <a:srgbClr val="ECECE2"/>
              </a:solidFill>
            </a:endParaRP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9525">
            <a:solidFill>
              <a:srgbClr val="008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ERCOT </a:t>
            </a:r>
            <a:r>
              <a:rPr lang="en-US" dirty="0" smtClean="0">
                <a:solidFill>
                  <a:schemeClr val="tx1"/>
                </a:solidFill>
              </a:rPr>
              <a:t>Observations </a:t>
            </a:r>
            <a:r>
              <a:rPr lang="en-US" dirty="0" smtClean="0">
                <a:solidFill>
                  <a:schemeClr val="tx1"/>
                </a:solidFill>
              </a:rPr>
              <a:t>on NPRR320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59DA09D3-FC18-4D96-BB50-5E156C30C17B}" type="slidenum">
              <a:rPr lang="en-US" smtClean="0"/>
              <a:pPr>
                <a:defRPr/>
              </a:pPr>
              <a:t>1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Not Clear that prices are converging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Potential that this is systematic due to presence/no minimum price of RN-&gt;RN options</a:t>
            </a:r>
          </a:p>
          <a:p>
            <a:pPr lvl="1"/>
            <a:r>
              <a:rPr lang="en-US" dirty="0" smtClean="0"/>
              <a:t>Possible CRR Options that need prices is roughly (# settlement points)^2*number of auction periods</a:t>
            </a:r>
          </a:p>
          <a:p>
            <a:pPr lvl="2"/>
            <a:r>
              <a:rPr lang="en-US" dirty="0" smtClean="0"/>
              <a:t>750,000 for monthly</a:t>
            </a:r>
          </a:p>
          <a:p>
            <a:pPr lvl="2"/>
            <a:r>
              <a:rPr lang="en-US" dirty="0" smtClean="0"/>
              <a:t>4,500,000 for balance of year</a:t>
            </a:r>
          </a:p>
          <a:p>
            <a:pPr lvl="2"/>
            <a:r>
              <a:rPr lang="en-US" dirty="0" smtClean="0"/>
              <a:t>9,000,000 for annual</a:t>
            </a:r>
          </a:p>
          <a:p>
            <a:pPr lvl="1"/>
            <a:r>
              <a:rPr lang="en-US" dirty="0" smtClean="0"/>
              <a:t>Only 200,000 bids available per auction.  </a:t>
            </a:r>
          </a:p>
          <a:p>
            <a:pPr lvl="1"/>
            <a:r>
              <a:rPr lang="en-US" dirty="0" smtClean="0"/>
              <a:t>Possibly difficult </a:t>
            </a:r>
            <a:r>
              <a:rPr lang="en-US" dirty="0" smtClean="0"/>
              <a:t>to appropriately price 750,000 things with 200,000 bids.</a:t>
            </a:r>
          </a:p>
          <a:p>
            <a:pPr lvl="2"/>
            <a:r>
              <a:rPr lang="en-US" dirty="0" smtClean="0"/>
              <a:t>Particularly with electrically close source/sink</a:t>
            </a:r>
          </a:p>
          <a:p>
            <a:pPr lvl="2"/>
            <a:r>
              <a:rPr lang="en-US" dirty="0" smtClean="0"/>
              <a:t>Will get worse with balance of year auction (4,500,000 possible options)</a:t>
            </a:r>
          </a:p>
          <a:p>
            <a:pPr lvl="2"/>
            <a:r>
              <a:rPr lang="en-US" dirty="0" smtClean="0"/>
              <a:t>Potentially much worse if 200,000 bid limit is exceeded and rationing is put in place.</a:t>
            </a:r>
          </a:p>
          <a:p>
            <a:pPr lvl="2"/>
            <a:r>
              <a:rPr lang="en-US" sz="2400" b="1" u="sng" dirty="0" smtClean="0"/>
              <a:t>Needs more investigation</a:t>
            </a:r>
            <a:endParaRPr lang="en-US" sz="2400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10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Possible Solutions…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</a:t>
            </a:r>
            <a:r>
              <a:rPr lang="en-US" dirty="0" smtClean="0"/>
              <a:t>price on RN-&gt;RN options</a:t>
            </a:r>
          </a:p>
          <a:p>
            <a:pPr lvl="1"/>
            <a:r>
              <a:rPr lang="en-US" dirty="0" smtClean="0"/>
              <a:t>Enables flexibility to converge to proper minimum price quickly.</a:t>
            </a:r>
          </a:p>
          <a:p>
            <a:r>
              <a:rPr lang="en-US" dirty="0" smtClean="0"/>
              <a:t>Consider Delaying </a:t>
            </a:r>
            <a:r>
              <a:rPr lang="en-US" dirty="0" smtClean="0"/>
              <a:t>Balance of Year and Annual Auctions until this issue has been resolved</a:t>
            </a:r>
          </a:p>
          <a:p>
            <a:r>
              <a:rPr lang="en-US" dirty="0" smtClean="0"/>
              <a:t>Eliminate </a:t>
            </a:r>
            <a:r>
              <a:rPr lang="en-US" dirty="0" smtClean="0"/>
              <a:t>CRR RN-RN  Options as a product </a:t>
            </a:r>
          </a:p>
          <a:p>
            <a:pPr lvl="1"/>
            <a:r>
              <a:rPr lang="en-US" dirty="0" smtClean="0"/>
              <a:t>Reduces number of CRRs that need prices to ~52,000 for Monthly, 306,000 for balance of year, 612,000 for annual.</a:t>
            </a:r>
          </a:p>
          <a:p>
            <a:r>
              <a:rPr lang="en-US" dirty="0" smtClean="0"/>
              <a:t>Eliminate hard </a:t>
            </a:r>
            <a:r>
              <a:rPr lang="en-US" dirty="0" smtClean="0"/>
              <a:t>to price CRRs	</a:t>
            </a:r>
          </a:p>
          <a:p>
            <a:pPr lvl="1"/>
            <a:r>
              <a:rPr lang="en-US" dirty="0" smtClean="0"/>
              <a:t>Don’t allow CRRs for “electrically close” RN-RN</a:t>
            </a:r>
          </a:p>
          <a:p>
            <a:pPr lvl="2"/>
            <a:r>
              <a:rPr lang="en-US" dirty="0" smtClean="0"/>
              <a:t>Difficult to codify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11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Problem Statement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 320 introduced in response to clearing time issues in February 2011 Auction</a:t>
            </a:r>
          </a:p>
          <a:p>
            <a:pPr lvl="1"/>
            <a:r>
              <a:rPr lang="en-US" dirty="0" smtClean="0"/>
              <a:t>The issues that caused the long clearing time of the February auction have been identified and appear to be unrelated to the number of bids</a:t>
            </a:r>
          </a:p>
          <a:p>
            <a:r>
              <a:rPr lang="en-US" dirty="0" smtClean="0"/>
              <a:t>NPRR 320 would, however, address two other </a:t>
            </a:r>
            <a:r>
              <a:rPr lang="en-US" dirty="0" smtClean="0"/>
              <a:t>concerns</a:t>
            </a:r>
            <a:endParaRPr lang="en-US" dirty="0" smtClean="0"/>
          </a:p>
          <a:p>
            <a:pPr lvl="1"/>
            <a:r>
              <a:rPr lang="en-US" dirty="0" smtClean="0"/>
              <a:t>Submitted bids may break the 200,000 bid barrier soon, thus causing bid rationing</a:t>
            </a:r>
          </a:p>
          <a:p>
            <a:pPr lvl="1"/>
            <a:r>
              <a:rPr lang="en-US" dirty="0" smtClean="0"/>
              <a:t>ERCOT concerned that RN-RN Options may be systematically underpriced</a:t>
            </a:r>
          </a:p>
          <a:p>
            <a:pPr lvl="2"/>
            <a:r>
              <a:rPr lang="en-US" dirty="0" smtClean="0"/>
              <a:t>Definitely needs more study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2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Bids per Auction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028700"/>
          <a:ext cx="85471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3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7162"/>
            <a:ext cx="8991600" cy="528638"/>
          </a:xfrm>
        </p:spPr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More bids expected in BOY Auction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shape hedges over the year</a:t>
            </a:r>
          </a:p>
          <a:p>
            <a:pPr lvl="1"/>
            <a:r>
              <a:rPr lang="en-US" dirty="0" smtClean="0"/>
              <a:t>More months</a:t>
            </a:r>
          </a:p>
          <a:p>
            <a:r>
              <a:rPr lang="en-US" dirty="0" smtClean="0"/>
              <a:t>More CRR Account Holders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4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>
                <a:solidFill>
                  <a:schemeClr val="tx1"/>
                </a:solidFill>
              </a:rPr>
              <a:t>CRR AH per Auction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5</a:t>
            </a:fld>
            <a:r>
              <a:rPr lang="en-US" smtClean="0"/>
              <a:t>			</a:t>
            </a:r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28600" y="1028700"/>
          <a:ext cx="85471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Bid Limit Will Likely be Broken Soon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Bid rationing would limit each account holder to ~1400 bids</a:t>
            </a:r>
          </a:p>
          <a:p>
            <a:r>
              <a:rPr lang="en-US" dirty="0" smtClean="0"/>
              <a:t>Could make the Auction too thin for good pricing</a:t>
            </a:r>
          </a:p>
          <a:p>
            <a:r>
              <a:rPr lang="en-US" dirty="0" smtClean="0"/>
              <a:t>Could limit peoples ability to hedge contracts/positions</a:t>
            </a:r>
          </a:p>
          <a:p>
            <a:r>
              <a:rPr lang="en-US" dirty="0" smtClean="0"/>
              <a:t>Trend indicates that setting a minimum bid price/effective minimum clearing price would help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6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CRR Market is an Auction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$0 is not always the appropriate minimum price for an auction.</a:t>
            </a:r>
          </a:p>
          <a:p>
            <a:r>
              <a:rPr lang="en-US" dirty="0" smtClean="0"/>
              <a:t>There are CRRs that are inherently hard to price well in the CRR Auction</a:t>
            </a:r>
          </a:p>
          <a:p>
            <a:pPr lvl="1"/>
            <a:r>
              <a:rPr lang="en-US" dirty="0" smtClean="0"/>
              <a:t>Electrically close with normal breaker status, electrically distant with occasional breaker status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http://nodal.ercot.com 			</a:t>
            </a:r>
            <a:fld id="{E7003D1A-E90C-443F-B1C8-22565C002AA8}" type="slidenum">
              <a:rPr lang="en-US" smtClean="0"/>
              <a:pPr>
                <a:defRPr/>
              </a:pPr>
              <a:t>7</a:t>
            </a:fld>
            <a:r>
              <a:rPr lang="en-US" smtClean="0"/>
              <a:t>			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09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Free CRRs Obtained in Monthly Auctions</a:t>
            </a:r>
            <a:endParaRPr lang="en-US" sz="3000" dirty="0">
              <a:solidFill>
                <a:schemeClr val="tx1"/>
              </a:solidFill>
            </a:endParaRPr>
          </a:p>
        </p:txBody>
      </p:sp>
      <p:graphicFrame>
        <p:nvGraphicFramePr>
          <p:cNvPr id="6" name="Group 489"/>
          <p:cNvGraphicFramePr>
            <a:graphicFrameLocks/>
          </p:cNvGraphicFramePr>
          <p:nvPr/>
        </p:nvGraphicFramePr>
        <p:xfrm>
          <a:off x="762000" y="1219200"/>
          <a:ext cx="7467600" cy="1661160"/>
        </p:xfrm>
        <a:graphic>
          <a:graphicData uri="http://schemas.openxmlformats.org/drawingml/2006/table">
            <a:tbl>
              <a:tblPr/>
              <a:tblGrid>
                <a:gridCol w="2301658"/>
                <a:gridCol w="516594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宋体" pitchFamily="2" charset="-122"/>
                        </a:rPr>
                        <a:t>Month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宋体" pitchFamily="2" charset="-122"/>
                          <a:cs typeface="+mn-cs"/>
                        </a:rPr>
                        <a:t># of Free Options issued by ERCOT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December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宋体" pitchFamily="2" charset="-122"/>
                          <a:cs typeface="+mn-cs"/>
                        </a:rPr>
                        <a:t>886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January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宋体" pitchFamily="2" charset="-122"/>
                          <a:cs typeface="+mn-cs"/>
                        </a:rPr>
                        <a:t>1125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February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宋体" pitchFamily="2" charset="-122"/>
                          <a:cs typeface="+mn-cs"/>
                        </a:rPr>
                        <a:t>5983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March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宋体" pitchFamily="2" charset="-122"/>
                          <a:cs typeface="+mn-cs"/>
                        </a:rPr>
                        <a:t>1899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685800" y="3505200"/>
            <a:ext cx="7620000" cy="138499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lvl="1" indent="-514350" eaLnBrk="1" hangingPunct="1">
              <a:buFont typeface="Wingdings" pitchFamily="2" charset="2"/>
              <a:buChar char="§"/>
            </a:pPr>
            <a:r>
              <a:rPr lang="en-US" sz="2800" dirty="0" smtClean="0"/>
              <a:t>Increasing trend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sz="2800" dirty="0" smtClean="0"/>
              <a:t>Extremely high in February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sz="2800" dirty="0" smtClean="0"/>
              <a:t>Entirely RN-&gt;RN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09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CRR Investment vs. Payout in DAM/RTM</a:t>
            </a:r>
            <a:endParaRPr lang="en-US" sz="3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1"/>
            <a:ext cx="4594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762000"/>
            <a:ext cx="44196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5201"/>
            <a:ext cx="45878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1" y="3505201"/>
            <a:ext cx="441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as Nodal Powerpoint template 7-5-06">
  <a:themeElements>
    <a:clrScheme name="Texas Nodal Powerpoint template 7-5-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as Nodal Powerpoint template 7-5-06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33363" marR="0" indent="-23336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33363" marR="0" indent="-233363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as Nodal Powerpoint template 7-5-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as Nodal Powerpoint template 7-5-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as Nodal Powerpoint template 7-5-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Texas Nodal Powerpoint template 7-5-06</Template>
  <TotalTime>84179</TotalTime>
  <Words>358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Texas Nodal Powerpoint template 7-5-06</vt:lpstr>
      <vt:lpstr>ERCOT Observations on NPRR320</vt:lpstr>
      <vt:lpstr>Problem Statement</vt:lpstr>
      <vt:lpstr>Bids per Auction</vt:lpstr>
      <vt:lpstr>More bids expected in BOY Auction</vt:lpstr>
      <vt:lpstr>CRR AH per Auction</vt:lpstr>
      <vt:lpstr>Bid Limit Will Likely be Broken Soon</vt:lpstr>
      <vt:lpstr>CRR Market is an Auction</vt:lpstr>
      <vt:lpstr>Free CRRs Obtained in Monthly Auctions</vt:lpstr>
      <vt:lpstr>CRR Investment vs. Payout in DAM/RTM</vt:lpstr>
      <vt:lpstr>Not Clear that prices are converging</vt:lpstr>
      <vt:lpstr>Possible Solutions…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Nodal Detailled Market Trials Planning Process 30 January 2007</dc:title>
  <dc:creator/>
  <cp:lastModifiedBy>sreedy</cp:lastModifiedBy>
  <cp:revision>1205</cp:revision>
  <dcterms:created xsi:type="dcterms:W3CDTF">2007-01-30T13:37:36Z</dcterms:created>
  <dcterms:modified xsi:type="dcterms:W3CDTF">2011-03-09T15:35:17Z</dcterms:modified>
</cp:coreProperties>
</file>