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389" r:id="rId2"/>
    <p:sldId id="405" r:id="rId3"/>
    <p:sldId id="402" r:id="rId4"/>
    <p:sldId id="407" r:id="rId5"/>
    <p:sldId id="408" r:id="rId6"/>
    <p:sldId id="400" r:id="rId7"/>
    <p:sldId id="390" r:id="rId8"/>
    <p:sldId id="392" r:id="rId9"/>
    <p:sldId id="391" r:id="rId10"/>
    <p:sldId id="396" r:id="rId11"/>
    <p:sldId id="39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6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1C8F3CB-7A39-43B9-A318-225D51A820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C816-4578-4A93-B742-6FFCBA591F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8B51A-2F06-41E1-BFC5-BA7C6D3D4E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F8E04-D6FD-4026-8939-28E2F765CC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D3698-9502-45E6-88CC-A4D45478FC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AB718-0F89-495B-B386-672EBAA092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9D8F9-1FB5-46AE-BAAF-CC38841994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B90B7-CE7B-449F-88F7-9C6BCA2C36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7F5E9-F621-4A5F-8E3E-B09F072DF4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5E28C-BF0B-48A6-B282-E03AEB2690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B2BFD-F684-45C2-9058-073D609E00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AA651-0E4A-4E64-B924-E0DAA474D4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B02EE0-D61F-4C49-B344-EF827240FC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1BC686-8355-4EE4-A135-8868FC81FBE7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Nodal Program Update and SEWG Update </a:t>
            </a:r>
            <a:br>
              <a:rPr lang="en-US" dirty="0" smtClean="0"/>
            </a:br>
            <a:r>
              <a:rPr lang="en-US" dirty="0" smtClean="0"/>
              <a:t>COPS 2/08/2011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on MISUG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0" dirty="0" smtClean="0"/>
              <a:t>Jackie Ashbaugh has given SEWG a background on MISUG and their direction</a:t>
            </a:r>
          </a:p>
          <a:p>
            <a:pPr lvl="1"/>
            <a:r>
              <a:rPr lang="en-US" dirty="0" smtClean="0"/>
              <a:t>MISUG is more of a global working group looking at all market information system items for Settlements, Operations and all other means of delivering information</a:t>
            </a:r>
          </a:p>
          <a:p>
            <a:pPr lvl="1"/>
            <a:r>
              <a:rPr lang="en-US" b="0" dirty="0" smtClean="0"/>
              <a:t>From time to time, SEWG will expect to receive direction from MISUG on assigned items</a:t>
            </a:r>
          </a:p>
          <a:p>
            <a:pPr lvl="1"/>
            <a:r>
              <a:rPr lang="en-US" dirty="0" smtClean="0"/>
              <a:t>One discussion currently slated for SEWG discussion is the inclusion of quantity data in the extracts</a:t>
            </a:r>
          </a:p>
          <a:p>
            <a:pPr lvl="1"/>
            <a:r>
              <a:rPr lang="en-US" b="0" dirty="0" smtClean="0"/>
              <a:t>SEWG will take on assignments from MISUG as needed and will </a:t>
            </a:r>
            <a:r>
              <a:rPr lang="en-US" b="0" smtClean="0"/>
              <a:t>report progress to COPs</a:t>
            </a:r>
            <a:endParaRPr lang="en-US" b="0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pic>
        <p:nvPicPr>
          <p:cNvPr id="6" name="Picture 5" descr="MCj04344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514600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Load Zone to Hub January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295399"/>
          <a:ext cx="8229600" cy="4800600"/>
        </p:xfrm>
        <a:graphic>
          <a:graphicData uri="http://schemas.openxmlformats.org/drawingml/2006/table">
            <a:tbl>
              <a:tblPr/>
              <a:tblGrid>
                <a:gridCol w="667829"/>
                <a:gridCol w="1363484"/>
                <a:gridCol w="323479"/>
                <a:gridCol w="1363484"/>
                <a:gridCol w="1029570"/>
                <a:gridCol w="264349"/>
                <a:gridCol w="1363484"/>
                <a:gridCol w="1029570"/>
                <a:gridCol w="156522"/>
                <a:gridCol w="667829"/>
              </a:tblGrid>
              <a:tr h="23410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Row Labels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of Average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of Average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Column Labels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of Average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Column Labels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42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HB_HOUSTON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$34.72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Row Labels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Row Labels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HUB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HB_NORTH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$35.06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LZ_HOUSTON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$34.72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HB_HOUSTON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$34.72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$0.00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HB_SOUTH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$36.48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LZ_NORTH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$35.60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HB_NORTH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$35.06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$0.55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0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HB_WEST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$30.63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LZ_SOUTH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$41.48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HB_SOUTH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$36.48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$5.00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LZ_HOUSTON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$34.72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LZ_WEST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$31.17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HB_WEST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$30.63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$0.54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LZ_NORTH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$35.60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Grand Total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$35.75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Grand Total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$34.22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LZ_SOUTH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$41.48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0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LZ_WEST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$31.17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0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LZ_AEN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$34.87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0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LZ_CPS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$35.22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Grand Total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$35.00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0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</a:t>
            </a:r>
            <a:r>
              <a:rPr lang="en-US" dirty="0" smtClean="0"/>
              <a:t>Zone Market </a:t>
            </a:r>
            <a:r>
              <a:rPr lang="en-US" dirty="0" smtClean="0"/>
              <a:t>Prices Feb 2011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3399" y="1981201"/>
          <a:ext cx="8001000" cy="3047998"/>
        </p:xfrm>
        <a:graphic>
          <a:graphicData uri="http://schemas.openxmlformats.org/drawingml/2006/table">
            <a:tbl>
              <a:tblPr/>
              <a:tblGrid>
                <a:gridCol w="862655"/>
                <a:gridCol w="983729"/>
                <a:gridCol w="484298"/>
                <a:gridCol w="686088"/>
                <a:gridCol w="675999"/>
                <a:gridCol w="988775"/>
                <a:gridCol w="141254"/>
                <a:gridCol w="968594"/>
                <a:gridCol w="1029132"/>
                <a:gridCol w="141254"/>
                <a:gridCol w="1039222"/>
              </a:tblGrid>
              <a:tr h="27709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Load Zone/HUB RTSPP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Period: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Feb-11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792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Location Average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Zone over HUB Comparison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RTSPP Average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Row Labels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RTSPP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RTSPP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Zone over HUB Delta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HB_HOUSTON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$58.47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LZ_HOUSTON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$58.87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HB_HOUSTON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$58.47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$0.40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HB_NORTH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$60.11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LZ_NORTH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$63.08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HB_NORTH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$60.11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$2.97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HB_SOUTH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$66.88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LZ_SOUTH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$88.84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HB_SOUTH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$66.88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$21.95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HB_WEST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$53.49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LZ_WEST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$54.00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HB_WEST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$53.49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$0.51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LZ_HOUSTON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$58.87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LZ_NORTH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$63.08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LZ_SOUTH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$88.84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LZ_WEST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$54.00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LZ_AEN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$60.26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LZ_CPS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$62.60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LZ_LCRA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$61.49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9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Average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$62.55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10600" cy="4876800"/>
          </a:xfrm>
        </p:spPr>
        <p:txBody>
          <a:bodyPr/>
          <a:lstStyle/>
          <a:p>
            <a:r>
              <a:rPr lang="en-US" b="0" smtClean="0"/>
              <a:t>Cost to Serve Load January 2011-</a:t>
            </a:r>
          </a:p>
          <a:p>
            <a:pPr lvl="1"/>
            <a:r>
              <a:rPr lang="en-US" smtClean="0"/>
              <a:t>AS seems within Zonal values where price per MWh is $1.24 (up $0.07 from Dec)</a:t>
            </a:r>
          </a:p>
          <a:p>
            <a:pPr lvl="1"/>
            <a:r>
              <a:rPr lang="en-US" smtClean="0"/>
              <a:t>BPD Uplift charges are a credit to Loads at less than $0.01 per MWh, total BPD charges to resources through is approximately $100K (comparable to Dec)</a:t>
            </a:r>
          </a:p>
          <a:p>
            <a:pPr lvl="1"/>
            <a:r>
              <a:rPr lang="en-US" smtClean="0"/>
              <a:t>RUC Uplift Charges remain negligible as most charges are assigned to entities short at RUC periods</a:t>
            </a:r>
          </a:p>
          <a:p>
            <a:pPr lvl="2"/>
            <a:r>
              <a:rPr lang="en-US" sz="2000" smtClean="0"/>
              <a:t>Total RUC Charges to short entities $1.5 M (up by $0.4M from Dec)</a:t>
            </a:r>
          </a:p>
          <a:p>
            <a:pPr lvl="1"/>
            <a:r>
              <a:rPr lang="en-US" smtClean="0"/>
              <a:t>Revenue Neutrality uplift to Loads currently a revenue of </a:t>
            </a:r>
            <a:r>
              <a:rPr lang="en-US" b="1" u="sng" smtClean="0">
                <a:solidFill>
                  <a:srgbClr val="FF0000"/>
                </a:solidFill>
              </a:rPr>
              <a:t>$0.07/MWh (down from Dec expense of $0.46/MWh)</a:t>
            </a:r>
            <a:endParaRPr lang="en-US" sz="1600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2"/>
            <a:endParaRPr lang="en-US" smtClean="0"/>
          </a:p>
          <a:p>
            <a:pPr lvl="1"/>
            <a:endParaRPr lang="en-US" smtClean="0"/>
          </a:p>
        </p:txBody>
      </p:sp>
      <p:sp>
        <p:nvSpPr>
          <p:cNvPr id="153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Settlement Observations- Cost to Serve Load January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10600" cy="4876800"/>
          </a:xfrm>
        </p:spPr>
        <p:txBody>
          <a:bodyPr/>
          <a:lstStyle/>
          <a:p>
            <a:r>
              <a:rPr lang="en-US" b="0" smtClean="0"/>
              <a:t>Preliminary Cost to Serve Load for February (based on RTM Settlements through 2/16/2011)</a:t>
            </a:r>
          </a:p>
          <a:p>
            <a:pPr lvl="1"/>
            <a:r>
              <a:rPr lang="en-US" smtClean="0"/>
              <a:t>AS seems within Zonal values where price per MWh is $6.27, should normalize the further we go into February settlements after the weather event periods</a:t>
            </a:r>
          </a:p>
          <a:p>
            <a:pPr lvl="1"/>
            <a:r>
              <a:rPr lang="en-US" smtClean="0"/>
              <a:t>BPD Uplift charges are a credit to Loads at less than $0.29 per MWh</a:t>
            </a:r>
          </a:p>
          <a:p>
            <a:pPr lvl="1"/>
            <a:r>
              <a:rPr lang="en-US" smtClean="0"/>
              <a:t>RUC Uplift Charge trends as in December negligible</a:t>
            </a:r>
          </a:p>
          <a:p>
            <a:pPr lvl="2"/>
            <a:r>
              <a:rPr lang="en-US" sz="2000" smtClean="0"/>
              <a:t>RUC Shortfall Payments $1.7 M to entities short in the market</a:t>
            </a:r>
          </a:p>
          <a:p>
            <a:pPr lvl="1"/>
            <a:r>
              <a:rPr lang="en-US" smtClean="0"/>
              <a:t>Revenue Neutrality uplift to Loads currently an revenue of </a:t>
            </a:r>
            <a:r>
              <a:rPr lang="en-US" b="1" u="sng" smtClean="0">
                <a:solidFill>
                  <a:srgbClr val="FF0000"/>
                </a:solidFill>
              </a:rPr>
              <a:t>$(0.14) MWh </a:t>
            </a:r>
            <a:r>
              <a:rPr lang="en-US" smtClean="0"/>
              <a:t> appears to be fluctuating with congestion, still needs explanation</a:t>
            </a:r>
            <a:endParaRPr lang="en-US" sz="1600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2"/>
            <a:endParaRPr lang="en-US" smtClean="0"/>
          </a:p>
          <a:p>
            <a:pPr lvl="1"/>
            <a:endParaRPr lang="en-US" smtClean="0"/>
          </a:p>
        </p:txBody>
      </p:sp>
      <p:sp>
        <p:nvSpPr>
          <p:cNvPr id="1741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Settlement Observations- Cost to Serve Load February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SEWG </a:t>
            </a:r>
            <a:r>
              <a:rPr lang="en-US" dirty="0" smtClean="0"/>
              <a:t>Summary- Nodal Settlement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4724400"/>
          </a:xfrm>
        </p:spPr>
        <p:txBody>
          <a:bodyPr/>
          <a:lstStyle/>
          <a:p>
            <a:pPr marL="228600" indent="-228600"/>
            <a:r>
              <a:rPr lang="en-US" dirty="0" smtClean="0"/>
              <a:t>SEWG Leadership has secured volunteers to assist in adding detail to the Nodal Settlement Guide</a:t>
            </a:r>
          </a:p>
          <a:p>
            <a:pPr marL="628650" lvl="1" indent="-228600"/>
            <a:r>
              <a:rPr lang="en-US" dirty="0" smtClean="0"/>
              <a:t>Harika Basaran (Vice Chair), Lori Williams (BTU), Alana Lewis (NRG) and Heather Boisseau (LCRA)</a:t>
            </a:r>
          </a:p>
          <a:p>
            <a:pPr marL="628650" lvl="1" indent="-228600"/>
            <a:r>
              <a:rPr lang="en-US" dirty="0" smtClean="0"/>
              <a:t>Approach will be a “divide and conquer” and collaboration on individual efforts </a:t>
            </a:r>
            <a:r>
              <a:rPr lang="en-US" dirty="0" smtClean="0"/>
              <a:t>as we prepare the document for draft submittal to COPS</a:t>
            </a:r>
          </a:p>
          <a:p>
            <a:pPr marL="228600" indent="-228600"/>
            <a:r>
              <a:rPr lang="en-US" dirty="0" smtClean="0"/>
              <a:t>Current state of the guide includes the calculations and high-level background, while future detail will include:</a:t>
            </a:r>
          </a:p>
          <a:p>
            <a:pPr marL="628650" lvl="1" indent="-228600"/>
            <a:r>
              <a:rPr lang="en-US" dirty="0" smtClean="0"/>
              <a:t>Data determinants and their location in extracts</a:t>
            </a:r>
          </a:p>
          <a:p>
            <a:pPr marL="628650" lvl="1" indent="-228600"/>
            <a:r>
              <a:rPr lang="en-US" dirty="0" smtClean="0"/>
              <a:t>Discussions on Shadow Settlement processes both pre and post settlement</a:t>
            </a:r>
          </a:p>
          <a:p>
            <a:pPr marL="628650" lvl="1" indent="-228600"/>
            <a:r>
              <a:rPr lang="en-US" dirty="0" smtClean="0"/>
              <a:t>Other key information as identified</a:t>
            </a:r>
            <a:endParaRPr lang="en-US" dirty="0" smtClean="0"/>
          </a:p>
          <a:p>
            <a:pPr marL="628650" lvl="1" indent="-228600"/>
            <a:endParaRPr lang="en-US" dirty="0" smtClean="0"/>
          </a:p>
          <a:p>
            <a:pPr marL="628650" lvl="1" indent="-228600"/>
            <a:endParaRPr lang="en-US" dirty="0" smtClean="0"/>
          </a:p>
          <a:p>
            <a:pPr marL="628650" lvl="1" indent="-228600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 Issues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0" dirty="0" smtClean="0"/>
              <a:t>Events decreased in the last report</a:t>
            </a:r>
          </a:p>
          <a:p>
            <a:r>
              <a:rPr lang="en-US" b="0" dirty="0" smtClean="0"/>
              <a:t>ERCOT remains focused on stabilization of the systems</a:t>
            </a:r>
          </a:p>
          <a:p>
            <a:r>
              <a:rPr lang="en-US" b="0" dirty="0" smtClean="0"/>
              <a:t>Jackie Ashbaugh presented statistics of the timeliness of extract and report postings</a:t>
            </a:r>
          </a:p>
          <a:p>
            <a:pPr lvl="1"/>
            <a:r>
              <a:rPr lang="en-US" dirty="0" smtClean="0"/>
              <a:t>ERCOT has posted a significant majority of the items not only on time but ahead of time</a:t>
            </a:r>
          </a:p>
          <a:p>
            <a:pPr lvl="1"/>
            <a:r>
              <a:rPr lang="en-US" b="0" dirty="0" smtClean="0"/>
              <a:t>As processing moves forward with additional settlement runs (Final and True-ups) processing time will continue to be monitored</a:t>
            </a:r>
          </a:p>
          <a:p>
            <a:r>
              <a:rPr lang="en-US" b="0" dirty="0" smtClean="0"/>
              <a:t>SEWG members as a whole expressed no concerns and are pleased with the performance of extracts and reports to date</a:t>
            </a:r>
            <a:endParaRPr lang="en-US" b="0" dirty="0" smtClean="0"/>
          </a:p>
          <a:p>
            <a:pPr lvl="1"/>
            <a:endParaRPr lang="en-US" b="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Process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/>
          </a:bodyPr>
          <a:lstStyle/>
          <a:p>
            <a:r>
              <a:rPr lang="en-US" b="0" dirty="0" smtClean="0"/>
              <a:t>MCWG and SEWG </a:t>
            </a:r>
            <a:r>
              <a:rPr lang="en-US" b="0" dirty="0" smtClean="0"/>
              <a:t>evaluation of changing the Nodal Real-Time Settlement timeline</a:t>
            </a:r>
          </a:p>
          <a:p>
            <a:pPr lvl="1"/>
            <a:r>
              <a:rPr lang="en-US" dirty="0" smtClean="0"/>
              <a:t>Awaiting an NPRR from ERCOT to change the RT process into a daily invoice</a:t>
            </a:r>
          </a:p>
          <a:p>
            <a:pPr lvl="1"/>
            <a:r>
              <a:rPr lang="en-US" dirty="0" smtClean="0"/>
              <a:t>Austin has submitted a NPRR to change the RT settlement timeline to T+9 days</a:t>
            </a:r>
          </a:p>
          <a:p>
            <a:r>
              <a:rPr lang="en-US" b="0" dirty="0" smtClean="0"/>
              <a:t>RUC Start Issues</a:t>
            </a:r>
          </a:p>
          <a:p>
            <a:pPr lvl="1"/>
            <a:r>
              <a:rPr lang="en-US" dirty="0" smtClean="0"/>
              <a:t>Issues for RUC settlement for units when </a:t>
            </a:r>
            <a:r>
              <a:rPr lang="en-US" dirty="0" err="1" smtClean="0"/>
              <a:t>RUC’d</a:t>
            </a:r>
            <a:r>
              <a:rPr lang="en-US" dirty="0" smtClean="0"/>
              <a:t> during VDI events</a:t>
            </a:r>
          </a:p>
          <a:p>
            <a:pPr lvl="1"/>
            <a:r>
              <a:rPr lang="en-US" b="0" dirty="0" smtClean="0"/>
              <a:t>Fix in March to assist, SEWG will continue to track this item</a:t>
            </a:r>
          </a:p>
          <a:p>
            <a:r>
              <a:rPr lang="en-US" b="0" dirty="0" smtClean="0"/>
              <a:t>Revenue Neutrality</a:t>
            </a:r>
          </a:p>
          <a:p>
            <a:pPr lvl="1"/>
            <a:r>
              <a:rPr lang="en-US" dirty="0" smtClean="0"/>
              <a:t>ERCOT has recently reported some information related to “Dead Bus” issue and will be discussed and researched further through SEWG</a:t>
            </a:r>
          </a:p>
          <a:p>
            <a:r>
              <a:rPr lang="en-US" b="0" dirty="0" smtClean="0"/>
              <a:t>NPRR for QSE to QSE trade validation to be submitted soon</a:t>
            </a:r>
            <a:endParaRPr lang="en-US" b="0" dirty="0" smtClean="0"/>
          </a:p>
          <a:p>
            <a:pPr lvl="1"/>
            <a:endParaRPr lang="en-US" b="0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Completed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382000" cy="5330952"/>
          </a:xfrm>
        </p:spPr>
        <p:txBody>
          <a:bodyPr>
            <a:normAutofit/>
          </a:bodyPr>
          <a:lstStyle/>
          <a:p>
            <a:r>
              <a:rPr lang="en-US" b="0" dirty="0" smtClean="0"/>
              <a:t>C Cut Data-</a:t>
            </a:r>
          </a:p>
          <a:p>
            <a:pPr lvl="1"/>
            <a:r>
              <a:rPr lang="en-US" dirty="0" smtClean="0"/>
              <a:t>Participants had stated concerns about the absence of C Cut data from extracts on the implementation of Nodal</a:t>
            </a:r>
          </a:p>
          <a:p>
            <a:pPr lvl="1"/>
            <a:r>
              <a:rPr lang="en-US" b="0" dirty="0" smtClean="0"/>
              <a:t>ERCOT has worked with various market participants to assist in getting those C cut values or necessary data to calculate them</a:t>
            </a:r>
          </a:p>
          <a:p>
            <a:pPr lvl="1"/>
            <a:r>
              <a:rPr lang="en-US" dirty="0" smtClean="0"/>
              <a:t>Some participants in past SEWG and COPs meetings have expressed concerns and desire to draft NPRR to have ERCOT post C Cut data as they had before</a:t>
            </a:r>
          </a:p>
          <a:p>
            <a:r>
              <a:rPr lang="en-US" b="0" dirty="0" smtClean="0"/>
              <a:t>Decision by SEWG:  After deliberations and comments from parties previously concerned about getting C Cut data in the extracts, parties now believe that they have been assisted and are obtaining these cuts through alternative means and </a:t>
            </a:r>
            <a:r>
              <a:rPr lang="en-US" u="sng" dirty="0" smtClean="0"/>
              <a:t>No NPRR will be necessary to file on this issue</a:t>
            </a:r>
            <a:endParaRPr lang="en-US" b="0" dirty="0" smtClean="0"/>
          </a:p>
          <a:p>
            <a:pPr lvl="1"/>
            <a:endParaRPr lang="en-US" b="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2808</TotalTime>
  <Words>958</Words>
  <Application>Microsoft Office PowerPoint</Application>
  <PresentationFormat>On-screen Show (4:3)</PresentationFormat>
  <Paragraphs>231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Nodal Program Update and SEWG Update  COPS 2/08/2011</vt:lpstr>
      <vt:lpstr>Settlement Observations- Load Zone to Hub January</vt:lpstr>
      <vt:lpstr>Load Zone Market Prices Feb 2011</vt:lpstr>
      <vt:lpstr>Settlement Observations- Cost to Serve Load January</vt:lpstr>
      <vt:lpstr>Settlement Observations- Cost to Serve Load February</vt:lpstr>
      <vt:lpstr>SEWG Summary- Nodal Settlement Guide</vt:lpstr>
      <vt:lpstr>Extract Issues Update</vt:lpstr>
      <vt:lpstr>In Process Items</vt:lpstr>
      <vt:lpstr>Completed Items</vt:lpstr>
      <vt:lpstr>Comment on MISUG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xqh5</cp:lastModifiedBy>
  <cp:revision>177</cp:revision>
  <dcterms:created xsi:type="dcterms:W3CDTF">2005-04-21T14:28:35Z</dcterms:created>
  <dcterms:modified xsi:type="dcterms:W3CDTF">2011-03-07T21:52:04Z</dcterms:modified>
</cp:coreProperties>
</file>