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9" r:id="rId1"/>
  </p:sldMasterIdLst>
  <p:notesMasterIdLst>
    <p:notesMasterId r:id="rId15"/>
  </p:notesMasterIdLst>
  <p:sldIdLst>
    <p:sldId id="411" r:id="rId2"/>
    <p:sldId id="412" r:id="rId3"/>
    <p:sldId id="425" r:id="rId4"/>
    <p:sldId id="426" r:id="rId5"/>
    <p:sldId id="408" r:id="rId6"/>
    <p:sldId id="418" r:id="rId7"/>
    <p:sldId id="414" r:id="rId8"/>
    <p:sldId id="404" r:id="rId9"/>
    <p:sldId id="419" r:id="rId10"/>
    <p:sldId id="420" r:id="rId11"/>
    <p:sldId id="424" r:id="rId12"/>
    <p:sldId id="409" r:id="rId13"/>
    <p:sldId id="410" r:id="rId1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CCFF"/>
    <a:srgbClr val="99FF99"/>
    <a:srgbClr val="FF9966"/>
    <a:srgbClr val="0000CC"/>
    <a:srgbClr val="40949A"/>
    <a:srgbClr val="691754"/>
    <a:srgbClr val="66FF33"/>
    <a:srgbClr val="FF33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76" autoAdjust="0"/>
    <p:restoredTop sz="98945" autoAdjust="0"/>
  </p:normalViewPr>
  <p:slideViewPr>
    <p:cSldViewPr>
      <p:cViewPr>
        <p:scale>
          <a:sx n="100" d="100"/>
          <a:sy n="100" d="100"/>
        </p:scale>
        <p:origin x="-528" y="-372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48" y="2605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6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6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BB1145-D3F9-4EB5-927B-C978BD11F2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15E999-A25B-450E-80F5-2675C9116EC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452FD4-44CC-4ED7-B669-1F645BD3B1B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FC89BE7-9E06-43F0-A85B-C9FD6CD791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63459C-CD33-4531-83D1-F433ACCFF6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E85078-D837-404E-B24F-ED95A07A2A8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C034E3-44AC-4CD6-90C0-9AA1292AAC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C62202-443F-46E4-94CB-5077F6D2B5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438B947-3314-4309-AB46-C9B6CCC73AF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CEC5B1-42E2-4EB3-9644-13ABA042570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16BADC-DA58-45D9-A4D9-79AF7D938B5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8964E62-B252-43D5-A6CF-B6892EC5773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C30495-EC9B-41CB-B468-C04BA24316A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97644ED3-F4CB-4A69-A2E3-1BDF5F379433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905000"/>
            <a:ext cx="69818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Business Integration Update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4572000"/>
            <a:ext cx="7010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b="1" kern="0" dirty="0" smtClean="0">
                <a:latin typeface="+mn-lt"/>
              </a:rPr>
              <a:t>March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334000"/>
          </a:xfrm>
        </p:spPr>
        <p:txBody>
          <a:bodyPr/>
          <a:lstStyle/>
          <a:p>
            <a:r>
              <a:rPr lang="en-US" sz="2400" dirty="0" smtClean="0"/>
              <a:t>Implementation Not Recommended at This Time</a:t>
            </a:r>
          </a:p>
          <a:p>
            <a:pPr>
              <a:buNone/>
            </a:pPr>
            <a:endParaRPr lang="en-US" sz="1000" dirty="0" smtClean="0"/>
          </a:p>
          <a:p>
            <a:pPr lvl="1"/>
            <a:r>
              <a:rPr lang="en-US" sz="1800" dirty="0" smtClean="0"/>
              <a:t>NPRR219 – Resolution of Alignment Items A33,A92,A106,A150 - TSPs Must Submit Outages for Resource Owned Equipment &amp; Clarification of Changes in Status of Transmission Element Postings</a:t>
            </a:r>
          </a:p>
          <a:p>
            <a:pPr lvl="2"/>
            <a:r>
              <a:rPr lang="en-US" sz="1600" dirty="0" smtClean="0"/>
              <a:t>Cost to implement greatly exceeds the offsetting labor savings achieved with this project  ($565k-$750k)</a:t>
            </a:r>
          </a:p>
          <a:p>
            <a:pPr lvl="2"/>
            <a:r>
              <a:rPr lang="en-US" sz="1600" dirty="0" smtClean="0"/>
              <a:t>Need to consider alternate approaches or combining with one or more related efforts</a:t>
            </a:r>
          </a:p>
          <a:p>
            <a:pPr lvl="2">
              <a:buNone/>
            </a:pPr>
            <a:endParaRPr lang="en-US" sz="1600" dirty="0" smtClean="0"/>
          </a:p>
          <a:p>
            <a:pPr lvl="1"/>
            <a:r>
              <a:rPr lang="en-US" sz="1800" dirty="0" smtClean="0"/>
              <a:t>NOGRR050 – Resolution of Reporting Issues Related to NPRR219</a:t>
            </a:r>
          </a:p>
          <a:p>
            <a:pPr lvl="2"/>
            <a:r>
              <a:rPr lang="en-US" sz="1600" dirty="0" smtClean="0"/>
              <a:t>Not recommended at this time due to its connection to NPRR219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r>
              <a:rPr lang="en-US" dirty="0" smtClean="0"/>
              <a:t>Impact Analysis Results – Phase 1 Items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763000" cy="5410200"/>
          </a:xfrm>
        </p:spPr>
        <p:txBody>
          <a:bodyPr/>
          <a:lstStyle/>
          <a:p>
            <a:r>
              <a:rPr lang="en-US" sz="1800" dirty="0" smtClean="0"/>
              <a:t>Additional Items Assessed in the Same Timeframe as Phase 1</a:t>
            </a:r>
          </a:p>
          <a:p>
            <a:pPr>
              <a:buNone/>
            </a:pPr>
            <a:endParaRPr lang="en-US" sz="10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NPRR285 – Generation Resource Base Point Deviation Charge Corrections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$30k-$40k	Target Delivery = June 2011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Attempting to expedite the curtailment flag portion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TAC approved in February – will be considered by the Board in March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NPRR290 – ERCOT Publication of DAM PSS/E Files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$15k-$25k	Target Delivery = August 2011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NPRR302 – Correct Fuel Type Language for Mitigated Offer Cap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&lt;$5k		Target Delivery = March 2011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Board approved in January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NPRR303 – Requirement to Post PTP Options Quantities Cleared in DAM or Taken to Real Time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$10k-$15k		Target Delivery = July 2011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NPRR221 </a:t>
            </a:r>
            <a:r>
              <a:rPr lang="en-US" sz="1600" dirty="0" smtClean="0"/>
              <a:t>– </a:t>
            </a:r>
            <a:r>
              <a:rPr lang="en-US" sz="1400" dirty="0" smtClean="0"/>
              <a:t>Automated Default Uplift Invoice</a:t>
            </a:r>
            <a:endParaRPr lang="en-US" sz="1600" dirty="0" smtClean="0"/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$45k-$65k	Target Delivery = September 2011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i="1" dirty="0" smtClean="0"/>
              <a:t>Information only item </a:t>
            </a:r>
            <a:r>
              <a:rPr lang="en-US" sz="1200" dirty="0" smtClean="0"/>
              <a:t>– this is the automation of existing Protocol requirements</a:t>
            </a:r>
          </a:p>
          <a:p>
            <a:pPr lvl="1"/>
            <a:r>
              <a:rPr lang="en-US" sz="1400" dirty="0" smtClean="0"/>
              <a:t>SCR759 – </a:t>
            </a:r>
            <a:r>
              <a:rPr lang="en-US" sz="1400" dirty="0" err="1" smtClean="0"/>
              <a:t>acLineSegment</a:t>
            </a:r>
            <a:r>
              <a:rPr lang="en-US" sz="1400" dirty="0" smtClean="0"/>
              <a:t> Name Length Increase in Information Model Manager</a:t>
            </a:r>
          </a:p>
          <a:p>
            <a:pPr lvl="2"/>
            <a:r>
              <a:rPr lang="en-US" sz="1200" dirty="0" smtClean="0"/>
              <a:t>Potentially combined with SCR760</a:t>
            </a:r>
          </a:p>
          <a:p>
            <a:pPr lvl="1"/>
            <a:r>
              <a:rPr lang="en-US" sz="1400" dirty="0" smtClean="0"/>
              <a:t>SCR760 – Recommended Changes Needed for Information Model Manager and Topology Processor for Planning Models</a:t>
            </a:r>
          </a:p>
          <a:p>
            <a:pPr lvl="2"/>
            <a:r>
              <a:rPr lang="en-US" sz="1200" dirty="0" smtClean="0"/>
              <a:t>Estimated Cost = $1.9M-$2.4M</a:t>
            </a:r>
          </a:p>
          <a:p>
            <a:pPr lvl="1">
              <a:tabLst>
                <a:tab pos="2292350" algn="l"/>
                <a:tab pos="3375025" algn="l"/>
              </a:tabLst>
            </a:pPr>
            <a:endParaRPr lang="en-US" sz="1600" dirty="0" smtClean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467600" cy="685800"/>
          </a:xfrm>
        </p:spPr>
        <p:txBody>
          <a:bodyPr/>
          <a:lstStyle/>
          <a:p>
            <a:r>
              <a:rPr lang="en-US" dirty="0" smtClean="0"/>
              <a:t>Impact Analysis Results – Additional Phase 1 Items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600" dirty="0" smtClean="0"/>
              <a:t>Phase 3 of Parking Deck IAs and CBAs</a:t>
            </a:r>
          </a:p>
          <a:p>
            <a:pPr lvl="1"/>
            <a:r>
              <a:rPr lang="en-US" sz="1400" dirty="0" smtClean="0"/>
              <a:t>NPRR131: Ancillary Service Trades with ERCOT</a:t>
            </a:r>
          </a:p>
          <a:p>
            <a:pPr lvl="2"/>
            <a:r>
              <a:rPr lang="en-US" sz="1200" dirty="0" smtClean="0"/>
              <a:t>May move from Phase 3 to TBD based on outcome of a revision that is being drafted</a:t>
            </a:r>
          </a:p>
          <a:p>
            <a:pPr lvl="1"/>
            <a:r>
              <a:rPr lang="en-US" sz="1400" dirty="0" smtClean="0"/>
              <a:t>NPRR181: FIP Definition Revision</a:t>
            </a:r>
          </a:p>
          <a:p>
            <a:pPr lvl="1"/>
            <a:r>
              <a:rPr lang="en-US" sz="1400" dirty="0" smtClean="0"/>
              <a:t>NPRR207: Unit </a:t>
            </a:r>
            <a:r>
              <a:rPr lang="en-US" sz="1400" dirty="0" err="1" smtClean="0"/>
              <a:t>Deselection</a:t>
            </a:r>
            <a:endParaRPr lang="en-US" sz="1400" dirty="0" smtClean="0"/>
          </a:p>
          <a:p>
            <a:pPr lvl="1"/>
            <a:r>
              <a:rPr lang="en-US" sz="1400" dirty="0" smtClean="0"/>
              <a:t>NPRR222: Half-Hour Start Unit RUC </a:t>
            </a:r>
            <a:r>
              <a:rPr lang="en-US" sz="1400" dirty="0" err="1" smtClean="0"/>
              <a:t>Clawback</a:t>
            </a:r>
            <a:endParaRPr lang="en-US" sz="1400" dirty="0" smtClean="0"/>
          </a:p>
          <a:p>
            <a:pPr lvl="1"/>
            <a:r>
              <a:rPr lang="en-US" sz="1400" dirty="0" smtClean="0"/>
              <a:t>NPRR257: Synchronization with Nodal Operating Guide Section 9, Monitoring Programs</a:t>
            </a:r>
          </a:p>
          <a:p>
            <a:pPr lvl="2"/>
            <a:r>
              <a:rPr lang="en-US" sz="1200" dirty="0" smtClean="0"/>
              <a:t>Due to complexity, IA/CBA development might not finish until Phase 4</a:t>
            </a:r>
            <a:endParaRPr lang="en-US" sz="1400" dirty="0" smtClean="0"/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NPRR258: Sync with PRR824 and PRR833 and Additional Clarifications</a:t>
            </a:r>
          </a:p>
          <a:p>
            <a:pPr lvl="1"/>
            <a:r>
              <a:rPr lang="en-US" sz="1400" dirty="0" smtClean="0"/>
              <a:t>NPRR260: Providing Access to MIS Secure Area to MIS Registered Users</a:t>
            </a:r>
          </a:p>
          <a:p>
            <a:pPr lvl="1"/>
            <a:r>
              <a:rPr lang="en-US" sz="1400" dirty="0" smtClean="0"/>
              <a:t>NPRR272: Definition and Participation of Quick Start Generation Resources</a:t>
            </a:r>
          </a:p>
          <a:p>
            <a:pPr lvl="1"/>
            <a:r>
              <a:rPr lang="en-US" sz="1400" dirty="0" smtClean="0"/>
              <a:t>NOGRR034: Rescind Telemetry Performance Calculation Exclusions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Proposed Schedule</a:t>
            </a:r>
          </a:p>
          <a:p>
            <a:pPr lvl="1"/>
            <a:r>
              <a:rPr lang="en-US" sz="1400" dirty="0" smtClean="0"/>
              <a:t>April/May		- IA/CBA development</a:t>
            </a:r>
          </a:p>
          <a:p>
            <a:pPr lvl="1"/>
            <a:r>
              <a:rPr lang="en-US" sz="1400" dirty="0" smtClean="0"/>
              <a:t>May		- Market subcommittee review</a:t>
            </a:r>
          </a:p>
          <a:p>
            <a:pPr lvl="1"/>
            <a:r>
              <a:rPr lang="en-US" sz="1400" dirty="0" smtClean="0"/>
              <a:t>June		- Market subcommittee endorsement</a:t>
            </a:r>
          </a:p>
          <a:p>
            <a:pPr lvl="1"/>
            <a:r>
              <a:rPr lang="en-US" sz="1400" dirty="0" smtClean="0"/>
              <a:t>July		- TAC and Board consideration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600" dirty="0" smtClean="0"/>
              <a:t>Phase 4 – Final Phase of Parking Deck IAs and CBAs</a:t>
            </a:r>
          </a:p>
          <a:p>
            <a:pPr lvl="1"/>
            <a:r>
              <a:rPr lang="en-US" sz="1400" dirty="0" smtClean="0"/>
              <a:t>NPRR146: ICCP Telemetry Information Submittals</a:t>
            </a:r>
          </a:p>
          <a:p>
            <a:pPr lvl="1"/>
            <a:r>
              <a:rPr lang="en-US" sz="1400" dirty="0" smtClean="0"/>
              <a:t>NPRR153: Generation Resource Fixed Quantity Block Offer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Proposed Schedule</a:t>
            </a:r>
          </a:p>
          <a:p>
            <a:pPr lvl="1"/>
            <a:r>
              <a:rPr lang="en-US" sz="1400" dirty="0" smtClean="0"/>
              <a:t>June/July		- IA/CBA development</a:t>
            </a:r>
          </a:p>
          <a:p>
            <a:pPr lvl="1"/>
            <a:r>
              <a:rPr lang="en-US" sz="1400" dirty="0" smtClean="0"/>
              <a:t>July		- Market subcommittee review</a:t>
            </a:r>
          </a:p>
          <a:p>
            <a:pPr lvl="1"/>
            <a:r>
              <a:rPr lang="en-US" sz="1400" dirty="0" smtClean="0"/>
              <a:t>August		- Market subcommittee endorsement</a:t>
            </a:r>
          </a:p>
          <a:p>
            <a:pPr lvl="1"/>
            <a:r>
              <a:rPr lang="en-US" sz="1400" dirty="0" smtClean="0"/>
              <a:t>September		- TAC and Board consideration</a:t>
            </a:r>
          </a:p>
          <a:p>
            <a:pPr lvl="1"/>
            <a:endParaRPr lang="en-US" sz="1400" dirty="0" smtClean="0"/>
          </a:p>
          <a:p>
            <a:pPr lvl="1"/>
            <a:endParaRPr lang="en-US" sz="1400" dirty="0" smtClean="0"/>
          </a:p>
          <a:p>
            <a:r>
              <a:rPr lang="en-US" sz="1600" dirty="0" smtClean="0"/>
              <a:t>TBD</a:t>
            </a:r>
          </a:p>
          <a:p>
            <a:pPr lvl="1"/>
            <a:r>
              <a:rPr lang="en-US" sz="1400" dirty="0" smtClean="0"/>
              <a:t>NPRR164: Resubmitting Ancillary Service Offers in SASM</a:t>
            </a:r>
          </a:p>
          <a:p>
            <a:pPr lvl="2"/>
            <a:r>
              <a:rPr lang="en-US" sz="1400" dirty="0" smtClean="0"/>
              <a:t>Pending resolution of NPRR307</a:t>
            </a:r>
          </a:p>
          <a:p>
            <a:pPr lvl="1">
              <a:buNone/>
            </a:pPr>
            <a:endParaRPr lang="en-US" sz="1400" dirty="0" smtClean="0"/>
          </a:p>
          <a:p>
            <a:pPr lvl="1"/>
            <a:endParaRPr lang="en-US" sz="1400" dirty="0" smtClean="0"/>
          </a:p>
          <a:p>
            <a:r>
              <a:rPr lang="en-US" sz="1800" dirty="0" smtClean="0"/>
              <a:t>This would conclude the Impact Analysis and CBA development of the Board-approved Parking Deck items</a:t>
            </a:r>
          </a:p>
          <a:p>
            <a:pPr lvl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143000"/>
            <a:ext cx="8382000" cy="51054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Project Portfolio 							</a:t>
            </a:r>
            <a:r>
              <a:rPr lang="en-US" sz="1600" dirty="0" smtClean="0"/>
              <a:t>p. 3-4</a:t>
            </a: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Phase 2 of Parking Deck Impact Assessment		</a:t>
            </a:r>
            <a:r>
              <a:rPr lang="en-US" sz="1600" dirty="0" smtClean="0"/>
              <a:t>p. 5</a:t>
            </a:r>
            <a:endParaRPr lang="en-US" dirty="0" smtClean="0"/>
          </a:p>
          <a:p>
            <a:pPr marL="571500" lvl="1" indent="-228600" eaLnBrk="1" hangingPunct="1">
              <a:buNone/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Appendix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Guidelines for Assigning Items to the IA Phases</a:t>
            </a:r>
            <a:r>
              <a:rPr lang="en-US" sz="1600" dirty="0" smtClean="0"/>
              <a:t>  		p. 7</a:t>
            </a:r>
            <a:endParaRPr lang="en-US" sz="9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Phase 1 Results						</a:t>
            </a:r>
            <a:r>
              <a:rPr lang="en-US" sz="1600" dirty="0" smtClean="0"/>
              <a:t>p. 8-11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Phase 3 Items</a:t>
            </a:r>
            <a:r>
              <a:rPr lang="en-US" sz="1600" dirty="0" smtClean="0"/>
              <a:t>							p. 12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Phase 4 Items 							</a:t>
            </a:r>
            <a:r>
              <a:rPr lang="en-US" sz="1600" dirty="0" smtClean="0"/>
              <a:t>p. 13</a:t>
            </a:r>
            <a:endParaRPr lang="en-US" dirty="0" smtClean="0"/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r>
              <a:rPr lang="en-US" sz="1800" dirty="0" smtClean="0"/>
              <a:t>Business Integration Update – Agenda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sp>
        <p:nvSpPr>
          <p:cNvPr id="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r>
              <a:rPr lang="en-US" sz="1800" dirty="0" smtClean="0"/>
              <a:t>Project </a:t>
            </a:r>
            <a:r>
              <a:rPr lang="en-US" sz="1800" dirty="0" smtClean="0"/>
              <a:t>Portfolio – as of 3/7/2011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85800"/>
            <a:ext cx="88392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sp>
        <p:nvSpPr>
          <p:cNvPr id="6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r>
              <a:rPr lang="en-US" sz="1800" dirty="0" smtClean="0"/>
              <a:t>Project </a:t>
            </a:r>
            <a:r>
              <a:rPr lang="en-US" sz="1800" dirty="0" smtClean="0"/>
              <a:t>Portfolio – as of 3/7/2011</a:t>
            </a:r>
            <a:endParaRPr lang="en-US" sz="18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85800"/>
            <a:ext cx="88392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600" dirty="0" smtClean="0"/>
              <a:t>Phase 2 of Parking Deck IAs and CBAs</a:t>
            </a:r>
          </a:p>
          <a:p>
            <a:pPr lvl="1"/>
            <a:r>
              <a:rPr lang="en-US" sz="1400" dirty="0" smtClean="0"/>
              <a:t>NPRR210: Wind Forecasting Change to P50, Sync with PRR841</a:t>
            </a:r>
          </a:p>
          <a:p>
            <a:pPr lvl="1"/>
            <a:r>
              <a:rPr lang="en-US" sz="1400" dirty="0" smtClean="0"/>
              <a:t>NPRR240: Proxy Energy Offer Curve</a:t>
            </a:r>
          </a:p>
          <a:p>
            <a:pPr lvl="1"/>
            <a:r>
              <a:rPr lang="en-US" sz="1400" dirty="0" smtClean="0"/>
              <a:t>NPRR241: Aggregate Incremental Liability (AIL) Calculation and Credit Reports Publish 		Corrections</a:t>
            </a:r>
          </a:p>
          <a:p>
            <a:pPr lvl="1"/>
            <a:r>
              <a:rPr lang="en-US" sz="1400" dirty="0" smtClean="0"/>
              <a:t>NPRR244: Clarification of Other Binding Documents</a:t>
            </a:r>
          </a:p>
          <a:p>
            <a:pPr lvl="1"/>
            <a:r>
              <a:rPr lang="en-US" sz="1400" dirty="0" smtClean="0"/>
              <a:t>NPRR256: Sync Nodal Protocols with PRR787, Add Non-Compliance Language to QSE 		Performance Standards</a:t>
            </a:r>
          </a:p>
          <a:p>
            <a:pPr lvl="1"/>
            <a:r>
              <a:rPr lang="en-US" sz="1400" dirty="0" smtClean="0"/>
              <a:t>SCR755: ERCOT.com Website Enhancements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Proposed Schedule</a:t>
            </a:r>
          </a:p>
          <a:p>
            <a:pPr lvl="1"/>
            <a:r>
              <a:rPr lang="en-US" sz="1400" dirty="0" smtClean="0"/>
              <a:t>February/March	- IA/CBA development</a:t>
            </a:r>
          </a:p>
          <a:p>
            <a:pPr lvl="1"/>
            <a:r>
              <a:rPr lang="en-US" sz="1400" dirty="0" smtClean="0"/>
              <a:t>March		- Market subcommittee review</a:t>
            </a:r>
          </a:p>
          <a:p>
            <a:pPr lvl="1"/>
            <a:r>
              <a:rPr lang="en-US" sz="1400" dirty="0" smtClean="0"/>
              <a:t>April		- Market subcommittee endorsement</a:t>
            </a:r>
          </a:p>
          <a:p>
            <a:pPr lvl="1"/>
            <a:r>
              <a:rPr lang="en-US" sz="1400" dirty="0" smtClean="0"/>
              <a:t>May		- TAC and Board consideration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1" y="1905000"/>
            <a:ext cx="640079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Appendix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914400"/>
            <a:ext cx="8534400" cy="52578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Guidelines for Determining Placement of a Parking Deck Item in the Impact Assessment Phases</a:t>
            </a:r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Priority</a:t>
            </a:r>
            <a:endParaRPr lang="en-US" sz="1600" dirty="0" smtClean="0"/>
          </a:p>
          <a:p>
            <a:pPr lvl="3"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Perceived impact on reliability and the market based on our experience since Nodal go-live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Availability of Resources to Conduct Impact Assessments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Complexity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Likely Placement in Release 2.0</a:t>
            </a:r>
          </a:p>
          <a:p>
            <a:pPr marL="1885950" lvl="4">
              <a:tabLst>
                <a:tab pos="1143000" algn="l"/>
                <a:tab pos="2514600" algn="l"/>
              </a:tabLst>
            </a:pPr>
            <a:r>
              <a:rPr lang="en-US" dirty="0" smtClean="0"/>
              <a:t>Planning begins Q3 2011</a:t>
            </a:r>
          </a:p>
          <a:p>
            <a:pPr marL="1885950" lvl="4">
              <a:tabLst>
                <a:tab pos="1143000" algn="l"/>
                <a:tab pos="2514600" algn="l"/>
              </a:tabLst>
            </a:pPr>
            <a:r>
              <a:rPr lang="en-US" dirty="0" smtClean="0"/>
              <a:t>Implementation expected in 2012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Dependencies with Other Changes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Elimination of Manual Workarounds</a:t>
            </a:r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705600" cy="685800"/>
          </a:xfrm>
        </p:spPr>
        <p:txBody>
          <a:bodyPr/>
          <a:lstStyle/>
          <a:p>
            <a:r>
              <a:rPr lang="en-US" sz="1800" dirty="0" smtClean="0"/>
              <a:t>Parking Deck Prioritization – Guidelines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685800"/>
            <a:ext cx="8382000" cy="5562600"/>
          </a:xfrm>
        </p:spPr>
        <p:txBody>
          <a:bodyPr/>
          <a:lstStyle/>
          <a:p>
            <a:r>
              <a:rPr lang="en-US" sz="1600" dirty="0" smtClean="0"/>
              <a:t>Phase 1 – First Phase of Impact Analysis &amp; Cost Benefit Analysis </a:t>
            </a:r>
          </a:p>
          <a:p>
            <a:pPr lvl="1"/>
            <a:r>
              <a:rPr lang="en-US" sz="1400" dirty="0" smtClean="0"/>
              <a:t>NPRR208: Registration and Settlement of Distributed Generation (DG) Less Than One MW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NPRR219: TSPs Must Submit Outages for Resource Owned Equipment and Clarification of 	Changes in Status of Transmission Element Postings</a:t>
            </a:r>
          </a:p>
          <a:p>
            <a:pPr lvl="2"/>
            <a:r>
              <a:rPr lang="en-US" sz="1200" dirty="0" smtClean="0"/>
              <a:t>Includes NOGRR050: Resolution of Reporting Issues Related to NPRR219</a:t>
            </a:r>
          </a:p>
          <a:p>
            <a:pPr lvl="1"/>
            <a:r>
              <a:rPr lang="en-US" sz="1400" dirty="0" smtClean="0"/>
              <a:t>NPRR221: Day-Ahead Market and Real-Time Market Default Allocation Changes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NPRR251: Synchronization of PRR845, Definition for IDR Meters and Optional Removal of 	IDR Meters at a Premise Where an Advanced Meter Can be Provisioned </a:t>
            </a:r>
          </a:p>
          <a:p>
            <a:pPr lvl="1"/>
            <a:r>
              <a:rPr lang="en-US" sz="1400" dirty="0" smtClean="0"/>
              <a:t>NPRR282: Dynamic Ramp Rates Use in SCED</a:t>
            </a:r>
          </a:p>
          <a:p>
            <a:pPr lvl="1"/>
            <a:r>
              <a:rPr lang="en-US" sz="1400" dirty="0" smtClean="0"/>
              <a:t>* NPRR285: Generation Resource Base Point Deviation Charge Corrections </a:t>
            </a:r>
          </a:p>
          <a:p>
            <a:pPr lvl="1"/>
            <a:r>
              <a:rPr lang="en-US" sz="1400" dirty="0" smtClean="0"/>
              <a:t>NPRR290:</a:t>
            </a:r>
            <a:r>
              <a:rPr lang="en-US" sz="1400" b="1" dirty="0" smtClean="0"/>
              <a:t> </a:t>
            </a:r>
            <a:r>
              <a:rPr lang="en-US" sz="1400" dirty="0" smtClean="0"/>
              <a:t>ERCOT Publication of DAM PSS/E Files </a:t>
            </a:r>
          </a:p>
          <a:p>
            <a:pPr lvl="1"/>
            <a:r>
              <a:rPr lang="en-US" sz="1400" dirty="0" smtClean="0"/>
              <a:t>NPRR293: Requirement to Post PTP Obligation Quantities Awarded in DAM </a:t>
            </a:r>
          </a:p>
          <a:p>
            <a:pPr lvl="1"/>
            <a:r>
              <a:rPr lang="en-US" sz="1400" dirty="0" smtClean="0"/>
              <a:t>NPRR302: Correct Fuel Type Language for Mitigated Offer Cap</a:t>
            </a:r>
          </a:p>
          <a:p>
            <a:pPr lvl="1"/>
            <a:r>
              <a:rPr lang="en-US" sz="1400" dirty="0" smtClean="0"/>
              <a:t>NPRR303: Requirement to Post PTP Options Cleared in DAM or Taken to Real-Time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SCR760: Recommended Changes Needed for Information Model Manager and Topology 	Processor for Planning Models</a:t>
            </a:r>
          </a:p>
          <a:p>
            <a:pPr lvl="2"/>
            <a:r>
              <a:rPr lang="en-US" sz="1200" dirty="0" smtClean="0"/>
              <a:t>Includes SCR759: </a:t>
            </a:r>
            <a:r>
              <a:rPr lang="en-US" sz="1200" dirty="0" err="1" smtClean="0"/>
              <a:t>acLineSegment</a:t>
            </a:r>
            <a:r>
              <a:rPr lang="en-US" sz="1200" dirty="0" smtClean="0"/>
              <a:t> Name Length Increase in Information Model Manager</a:t>
            </a:r>
            <a:endParaRPr lang="en-US" sz="1000" dirty="0" smtClean="0"/>
          </a:p>
          <a:p>
            <a:r>
              <a:rPr lang="en-US" sz="1600" dirty="0" smtClean="0"/>
              <a:t>Schedule</a:t>
            </a:r>
          </a:p>
          <a:p>
            <a:pPr lvl="1">
              <a:tabLst>
                <a:tab pos="2395538" algn="l"/>
              </a:tabLst>
            </a:pPr>
            <a:r>
              <a:rPr lang="en-US" sz="1400" dirty="0" smtClean="0"/>
              <a:t>December/January	- IA/CBA development</a:t>
            </a:r>
          </a:p>
          <a:p>
            <a:pPr lvl="1">
              <a:tabLst>
                <a:tab pos="2395538" algn="l"/>
              </a:tabLst>
            </a:pPr>
            <a:r>
              <a:rPr lang="en-US" sz="1400" dirty="0" smtClean="0"/>
              <a:t>January	- Market subcommittee review</a:t>
            </a:r>
          </a:p>
          <a:p>
            <a:pPr lvl="1">
              <a:tabLst>
                <a:tab pos="2395538" algn="l"/>
              </a:tabLst>
            </a:pPr>
            <a:r>
              <a:rPr lang="en-US" sz="1400" dirty="0" smtClean="0"/>
              <a:t>February	- Market subcommittee endorsement</a:t>
            </a:r>
          </a:p>
          <a:p>
            <a:pPr lvl="1">
              <a:tabLst>
                <a:tab pos="2395538" algn="l"/>
              </a:tabLst>
            </a:pPr>
            <a:r>
              <a:rPr lang="en-US" sz="1400" dirty="0" smtClean="0"/>
              <a:t>March	- TAC and Board consideration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943600" y="5029200"/>
            <a:ext cx="2895600" cy="121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/>
          <a:lstStyle/>
          <a:p>
            <a:pPr marL="228600" indent="-228600">
              <a:tabLst>
                <a:tab pos="1033463" algn="l"/>
                <a:tab pos="1143000" algn="l"/>
                <a:tab pos="2624138" algn="l"/>
              </a:tabLst>
            </a:pPr>
            <a:r>
              <a:rPr lang="en-US" sz="1200" dirty="0" smtClean="0"/>
              <a:t>* </a:t>
            </a:r>
            <a:r>
              <a:rPr lang="en-US" sz="1200" b="0" dirty="0" smtClean="0"/>
              <a:t>NPRR285 will go to TAC in February.  If the Board approves, ERCOT will seek to expedite the implementation of the curtailment flag portion.</a:t>
            </a:r>
            <a:endParaRPr lang="en-US" sz="1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334000"/>
          </a:xfrm>
        </p:spPr>
        <p:txBody>
          <a:bodyPr/>
          <a:lstStyle/>
          <a:p>
            <a:r>
              <a:rPr lang="en-US" sz="2400" dirty="0" smtClean="0"/>
              <a:t>2011 Implementation Recommended</a:t>
            </a:r>
          </a:p>
          <a:p>
            <a:pPr>
              <a:buNone/>
            </a:pPr>
            <a:endParaRPr lang="en-US" sz="10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NPRR208 – Registration &amp; Settlement of Distributed Generation (DG) Less Than 1 MW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$5k-$10k	Target Delivery = September 2011	(150 day notice required)</a:t>
            </a:r>
          </a:p>
          <a:p>
            <a:pPr lvl="2">
              <a:tabLst>
                <a:tab pos="2292350" algn="l"/>
                <a:tab pos="3375025" algn="l"/>
              </a:tabLst>
            </a:pPr>
            <a:endParaRPr lang="en-US" sz="14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NPRR251 </a:t>
            </a:r>
            <a:r>
              <a:rPr lang="en-US" sz="1800" dirty="0" smtClean="0"/>
              <a:t>– </a:t>
            </a:r>
            <a:r>
              <a:rPr lang="en-US" sz="1600" dirty="0" smtClean="0"/>
              <a:t>Sync PRR845, Definition for IDR Meters and Optional Removal of IDR 	Meters at a Premise Where an Advanced Meter Can be Provisioned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$30k-$50k	Target Delivery = June 2011</a:t>
            </a:r>
          </a:p>
          <a:p>
            <a:pPr lvl="2">
              <a:tabLst>
                <a:tab pos="2292350" algn="l"/>
                <a:tab pos="3375025" algn="l"/>
              </a:tabLst>
            </a:pPr>
            <a:endParaRPr lang="en-US" sz="14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NPRR282 – Dynamic Ramp Rates Use in SCED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$30k-$35k	Target Delivery = June 2011</a:t>
            </a:r>
          </a:p>
          <a:p>
            <a:pPr lvl="2">
              <a:tabLst>
                <a:tab pos="2292350" algn="l"/>
                <a:tab pos="3375025" algn="l"/>
              </a:tabLst>
            </a:pPr>
            <a:endParaRPr lang="en-US" sz="14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NPRR293 – Requirement to Post PTP Obligation Quantities Awarded in DAM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$12k-$15k	Target Delivery = May 2011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382000" cy="685800"/>
          </a:xfrm>
        </p:spPr>
        <p:txBody>
          <a:bodyPr/>
          <a:lstStyle/>
          <a:p>
            <a:r>
              <a:rPr lang="en-US" dirty="0" smtClean="0"/>
              <a:t>Impact Analysis Results – Phase 1 Items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15641</TotalTime>
  <Words>514</Words>
  <Application>Microsoft Office PowerPoint</Application>
  <PresentationFormat>On-screen Show (4:3)</PresentationFormat>
  <Paragraphs>154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Custom Design</vt:lpstr>
      <vt:lpstr>Slide 1</vt:lpstr>
      <vt:lpstr>Business Integration Update – Agenda</vt:lpstr>
      <vt:lpstr>Project Portfolio – as of 3/7/2011</vt:lpstr>
      <vt:lpstr>Project Portfolio – as of 3/7/2011</vt:lpstr>
      <vt:lpstr>Parking Deck and New NPRR/SCR Prioritization</vt:lpstr>
      <vt:lpstr>Slide 6</vt:lpstr>
      <vt:lpstr>Parking Deck Prioritization – Guidelines</vt:lpstr>
      <vt:lpstr>Parking Deck Prioritization</vt:lpstr>
      <vt:lpstr>Impact Analysis Results – Phase 1 Items</vt:lpstr>
      <vt:lpstr>Impact Analysis Results – Phase 1 Items</vt:lpstr>
      <vt:lpstr>Impact Analysis Results – Additional Phase 1 Items</vt:lpstr>
      <vt:lpstr>Parking Deck Prioritization</vt:lpstr>
      <vt:lpstr>Parking Deck Prioritization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tanderson</cp:lastModifiedBy>
  <cp:revision>465</cp:revision>
  <dcterms:created xsi:type="dcterms:W3CDTF">2005-04-21T14:28:35Z</dcterms:created>
  <dcterms:modified xsi:type="dcterms:W3CDTF">2011-03-07T22:15:00Z</dcterms:modified>
</cp:coreProperties>
</file>