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9"/>
  </p:notesMasterIdLst>
  <p:sldIdLst>
    <p:sldId id="411" r:id="rId2"/>
    <p:sldId id="412" r:id="rId3"/>
    <p:sldId id="416" r:id="rId4"/>
    <p:sldId id="419" r:id="rId5"/>
    <p:sldId id="420" r:id="rId6"/>
    <p:sldId id="422" r:id="rId7"/>
    <p:sldId id="418" r:id="rId8"/>
    <p:sldId id="413" r:id="rId9"/>
    <p:sldId id="415" r:id="rId10"/>
    <p:sldId id="414" r:id="rId11"/>
    <p:sldId id="404" r:id="rId12"/>
    <p:sldId id="408" r:id="rId13"/>
    <p:sldId id="409" r:id="rId14"/>
    <p:sldId id="410" r:id="rId15"/>
    <p:sldId id="417" r:id="rId16"/>
    <p:sldId id="424" r:id="rId17"/>
    <p:sldId id="423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6" autoAdjust="0"/>
    <p:restoredTop sz="98945" autoAdjust="0"/>
  </p:normalViewPr>
  <p:slideViewPr>
    <p:cSldViewPr>
      <p:cViewPr varScale="1">
        <p:scale>
          <a:sx n="113" d="100"/>
          <a:sy n="113" d="100"/>
        </p:scale>
        <p:origin x="-168" y="-102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2605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Impact Assessment of Parking Deck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NPRRs/SCRs/NOGRRs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Phase 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smtClean="0">
                <a:latin typeface="+mn-lt"/>
              </a:rPr>
              <a:t>March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Determining Placement of a Parking Deck Item in the Impact Assessment Phases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Priority</a:t>
            </a:r>
            <a:endParaRPr lang="en-US" sz="1600" dirty="0" smtClean="0"/>
          </a:p>
          <a:p>
            <a:pPr lvl="3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Perceived impact on reliability and the market based on our experience since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Availability of Resources to Conduct Impact Assessments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Complexity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Likely Placement in Release 2.0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Planning begins Q3 2011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Implementation expected in 2012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Dependencies with Other Changes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Elimination of Manual Workarounds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Guidelines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sz="1600" dirty="0" smtClean="0"/>
              <a:t>Phase 1 – First Phase of Impact Analysis &amp; Cost Benefit Analysis </a:t>
            </a:r>
          </a:p>
          <a:p>
            <a:pPr lvl="1"/>
            <a:r>
              <a:rPr lang="en-US" sz="1400" dirty="0" smtClean="0"/>
              <a:t>NPRR208: Registration and Settlement of Distributed Generation (DG) Less Than One MW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NPRR219: TSPs Must Submit Outages for Resource Owned Equipment and Clarification of 	Changes in Status of Transmission Element Postings</a:t>
            </a:r>
          </a:p>
          <a:p>
            <a:pPr lvl="2"/>
            <a:r>
              <a:rPr lang="en-US" sz="1200" dirty="0" smtClean="0"/>
              <a:t>Includes NOGRR050: Resolution of Reporting Issues Related to NPRR219</a:t>
            </a:r>
          </a:p>
          <a:p>
            <a:pPr lvl="1"/>
            <a:r>
              <a:rPr lang="en-US" sz="1400" dirty="0" smtClean="0"/>
              <a:t>NPRR221: Day-Ahead Market and Real-Time Market Default Allocation Changes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NPRR251: Synchronization of PRR845, Definition for IDR Meters and Optional Removal of 	IDR Meters at a Premise Where an Advanced Meter Can be Provisioned </a:t>
            </a:r>
          </a:p>
          <a:p>
            <a:pPr lvl="1"/>
            <a:r>
              <a:rPr lang="en-US" sz="1400" dirty="0" smtClean="0"/>
              <a:t>NPRR282: Dynamic Ramp Rates Use in SCED</a:t>
            </a:r>
          </a:p>
          <a:p>
            <a:pPr lvl="1"/>
            <a:r>
              <a:rPr lang="en-US" sz="1400" dirty="0" smtClean="0"/>
              <a:t>* NPRR285: Generation 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NPRR293: Requirement to Post PTP Obligation Quantities Awarded in DAM </a:t>
            </a:r>
          </a:p>
          <a:p>
            <a:pPr lvl="1"/>
            <a:r>
              <a:rPr lang="en-US" sz="1400" dirty="0" smtClean="0"/>
              <a:t>NPRR302: Correct Fuel Type Language for Mitigated Offer Cap</a:t>
            </a:r>
          </a:p>
          <a:p>
            <a:pPr lvl="1"/>
            <a:r>
              <a:rPr lang="en-US" sz="1400" dirty="0" smtClean="0"/>
              <a:t>NPRR303: Requirement to Post PTP Options Cleared in DAM or Taken to Real-Time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SCR760: Recommended Changes Needed for Information Model Manager and Topology 	Processor for Planning Models</a:t>
            </a:r>
          </a:p>
          <a:p>
            <a:pPr lvl="2"/>
            <a:r>
              <a:rPr lang="en-US" sz="1200" dirty="0" smtClean="0"/>
              <a:t>Includes SCR759: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  <a:endParaRPr lang="en-US" sz="1000" dirty="0" smtClean="0"/>
          </a:p>
          <a:p>
            <a:r>
              <a:rPr lang="en-US" sz="1600" dirty="0" smtClean="0"/>
              <a:t>Schedule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December/January	- IA/CBA development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January	- Market subcommittee review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February	- Market subcommittee endorsement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March	- TAC and Board consideration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43600" y="5029200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dirty="0" smtClean="0"/>
              <a:t>* </a:t>
            </a:r>
            <a:r>
              <a:rPr lang="en-US" sz="1200" b="0" dirty="0" smtClean="0"/>
              <a:t>NPRR285 will go to TAC in February.  If the Board approves, ERCOT will seek to expedite the implementation of the curtailment flag portion.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2 </a:t>
            </a:r>
            <a:r>
              <a:rPr lang="en-US" sz="1600" dirty="0" smtClean="0"/>
              <a:t>of Parking </a:t>
            </a:r>
            <a:r>
              <a:rPr lang="en-US" sz="1600" dirty="0" smtClean="0"/>
              <a:t>Deck </a:t>
            </a:r>
            <a:r>
              <a:rPr lang="en-US" sz="1600" dirty="0" smtClean="0"/>
              <a:t>IAs </a:t>
            </a:r>
            <a:r>
              <a:rPr lang="en-US" sz="1600" dirty="0" smtClean="0"/>
              <a:t>and CBAs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NPRR241: Aggregate Incremental Liability (AIL) Calculation and Credit Reports Publish 		Corrections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NPRR256: Sync Nodal Protocols with PRR787, Add Non-Compliance Language to QSE 		Performance Standards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February/March	- IA/CBA development</a:t>
            </a:r>
          </a:p>
          <a:p>
            <a:pPr lvl="1"/>
            <a:r>
              <a:rPr lang="en-US" sz="1400" dirty="0" smtClean="0"/>
              <a:t>March		- Market subcommittee review</a:t>
            </a:r>
          </a:p>
          <a:p>
            <a:pPr lvl="1"/>
            <a:r>
              <a:rPr lang="en-US" sz="1400" dirty="0" smtClean="0"/>
              <a:t>April		- Market subcommittee endorsement</a:t>
            </a:r>
          </a:p>
          <a:p>
            <a:pPr lvl="1"/>
            <a:r>
              <a:rPr lang="en-US" sz="1400" dirty="0" smtClean="0"/>
              <a:t>May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3 </a:t>
            </a:r>
            <a:r>
              <a:rPr lang="en-US" sz="1600" dirty="0" smtClean="0"/>
              <a:t>of Parking Deck IAs </a:t>
            </a:r>
            <a:r>
              <a:rPr lang="en-US" sz="1600" dirty="0" smtClean="0"/>
              <a:t>and CBAs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2"/>
            <a:r>
              <a:rPr lang="en-US" sz="1200" dirty="0" smtClean="0"/>
              <a:t>May move from Phase 3 to TBD based on outcome of a revision that is being drafted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2"/>
            <a:r>
              <a:rPr lang="en-US" sz="1200" dirty="0" smtClean="0"/>
              <a:t>Due to complexity, IA/CBA development might not finish until Phase 4</a:t>
            </a:r>
            <a:endParaRPr lang="en-US" sz="1400" dirty="0" smtClean="0"/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NPRR258: Sync with PRR824 and PRR833 and Additional Clarifications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</a:t>
            </a:r>
            <a:r>
              <a:rPr lang="en-US" sz="1600" dirty="0" smtClean="0"/>
              <a:t>– Final </a:t>
            </a:r>
            <a:r>
              <a:rPr lang="en-US" sz="1600" dirty="0" smtClean="0"/>
              <a:t>Phase of </a:t>
            </a:r>
            <a:r>
              <a:rPr lang="en-US" sz="1600" dirty="0" smtClean="0"/>
              <a:t>Parking Deck IAs </a:t>
            </a:r>
            <a:r>
              <a:rPr lang="en-US" sz="1600" dirty="0" smtClean="0"/>
              <a:t>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2"/>
            <a:r>
              <a:rPr lang="en-US" sz="1400" dirty="0" smtClean="0"/>
              <a:t>Pending resolution of NPRR307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dirty="0" smtClean="0"/>
              <a:t>Summary of Changes Recommended by PRS on January 27</a:t>
            </a:r>
          </a:p>
          <a:p>
            <a:pPr lvl="1"/>
            <a:endParaRPr lang="en-US" sz="800" dirty="0" smtClean="0"/>
          </a:p>
          <a:p>
            <a:pPr lvl="1"/>
            <a:r>
              <a:rPr lang="en-US" sz="1800" b="1" dirty="0" smtClean="0"/>
              <a:t>Accelerate to TAC and Board in February</a:t>
            </a:r>
          </a:p>
          <a:p>
            <a:pPr lvl="2"/>
            <a:r>
              <a:rPr lang="en-US" sz="1600" dirty="0" smtClean="0"/>
              <a:t>NPRR285: Generation Resource Base Point Deviation Charge Corrections </a:t>
            </a:r>
          </a:p>
          <a:p>
            <a:pPr lvl="1"/>
            <a:r>
              <a:rPr lang="en-US" sz="1800" b="1" dirty="0" smtClean="0"/>
              <a:t>Move from Phase 2 to Phase 1</a:t>
            </a:r>
          </a:p>
          <a:p>
            <a:pPr lvl="2"/>
            <a:r>
              <a:rPr lang="en-US" sz="1600" dirty="0" smtClean="0"/>
              <a:t>NPRR282: Dynamic Ramp Rates Use in SCED</a:t>
            </a:r>
          </a:p>
          <a:p>
            <a:pPr lvl="1"/>
            <a:r>
              <a:rPr lang="en-US" sz="1800" b="1" dirty="0" smtClean="0"/>
              <a:t>Move from Phase 3 to Phase 2</a:t>
            </a:r>
          </a:p>
          <a:p>
            <a:pPr lvl="2"/>
            <a:r>
              <a:rPr lang="en-US" sz="1600" dirty="0" smtClean="0"/>
              <a:t>NPRR241: Aggregate Incremental Liability (AIL) Calculation and Credit 		Reports Publish Corrections</a:t>
            </a:r>
          </a:p>
          <a:p>
            <a:pPr lvl="1"/>
            <a:r>
              <a:rPr lang="en-US" sz="1800" b="1" dirty="0" smtClean="0"/>
              <a:t>Move from Phase 2 to Phase 3</a:t>
            </a:r>
          </a:p>
          <a:p>
            <a:pPr lvl="2"/>
            <a:r>
              <a:rPr lang="en-US" sz="1600" dirty="0" smtClean="0"/>
              <a:t>NPRR257: Sync with Nodal Operating Guide Section 9, Monitoring Programs</a:t>
            </a:r>
          </a:p>
          <a:p>
            <a:pPr lvl="1"/>
            <a:r>
              <a:rPr lang="en-US" sz="1800" b="1" dirty="0" smtClean="0"/>
              <a:t>Move from TBD to Phase 2</a:t>
            </a:r>
          </a:p>
          <a:p>
            <a:pPr lvl="2"/>
            <a:r>
              <a:rPr lang="en-US" sz="1600" dirty="0" smtClean="0"/>
              <a:t>NPRR256: Sync Nodal Protocols with PRR787, Add Non-Compliance 		Language to QSE Performance Standards</a:t>
            </a:r>
          </a:p>
          <a:p>
            <a:pPr lvl="1"/>
            <a:r>
              <a:rPr lang="en-US" sz="1800" b="1" dirty="0" smtClean="0"/>
              <a:t>Move from TBD to Phase 3</a:t>
            </a:r>
          </a:p>
          <a:p>
            <a:pPr lvl="2"/>
            <a:r>
              <a:rPr lang="en-US" sz="1600" dirty="0" smtClean="0"/>
              <a:t>NPRR258: Sync with PRR824 and PRR833 and Additional Clarifications</a:t>
            </a:r>
            <a:endParaRPr lang="en-US" dirty="0" smtClean="0"/>
          </a:p>
          <a:p>
            <a:pPr lvl="1"/>
            <a:endParaRPr lang="en-US" sz="800" dirty="0" smtClean="0"/>
          </a:p>
          <a:p>
            <a:r>
              <a:rPr lang="en-US" dirty="0" smtClean="0"/>
              <a:t>All PRS Recommendations were incorporated into the impact assessment schedule     </a:t>
            </a:r>
            <a:r>
              <a:rPr lang="en-US" sz="1800" b="0" dirty="0" smtClean="0"/>
              <a:t>(see appendix for details)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486400"/>
          </a:xfrm>
        </p:spPr>
        <p:txBody>
          <a:bodyPr/>
          <a:lstStyle/>
          <a:p>
            <a:r>
              <a:rPr lang="en-US" sz="1800" dirty="0" smtClean="0"/>
              <a:t>Additional Phase 1 Items Not Included in Today’s Parking Deck Vote</a:t>
            </a:r>
          </a:p>
          <a:p>
            <a:pPr>
              <a:buNone/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NPRR285 </a:t>
            </a:r>
            <a:r>
              <a:rPr lang="en-US" sz="1400" dirty="0" smtClean="0"/>
              <a:t>– Generation Resource Base Point Deviation Charge Corrections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$30k-$40k	Target Delivery = June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Attempting to expedite the curtailment flag </a:t>
            </a:r>
            <a:r>
              <a:rPr lang="en-US" sz="1200" dirty="0" smtClean="0"/>
              <a:t>portion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TAC approved in February – will be considered by the Board in March</a:t>
            </a:r>
            <a:endParaRPr lang="en-US" sz="12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NPRR290 – ERCOT Publication of DAM PSS/E Files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$15k-$25k	Target Delivery = August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NPRR302 </a:t>
            </a:r>
            <a:r>
              <a:rPr lang="en-US" sz="1400" dirty="0" smtClean="0"/>
              <a:t>– Correct Fuel Type Language for Mitigated Offer Cap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&lt;$5k		Target Delivery = March </a:t>
            </a:r>
            <a:r>
              <a:rPr lang="en-US" sz="1200" dirty="0" smtClean="0"/>
              <a:t>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Board approved in January</a:t>
            </a:r>
            <a:endParaRPr lang="en-US" sz="12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NPRR303 – Requirement to Post PTP Options Quantities Cleared in DAM or Taken to Real Time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$10k-$15k		Target Delivery = July 2011</a:t>
            </a:r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400" dirty="0" smtClean="0"/>
              <a:t>NPRR221 </a:t>
            </a:r>
            <a:r>
              <a:rPr lang="en-US" sz="1600" dirty="0" smtClean="0"/>
              <a:t>– </a:t>
            </a:r>
            <a:r>
              <a:rPr lang="en-US" sz="1400" dirty="0" smtClean="0"/>
              <a:t>Automated Default Uplift Invoice</a:t>
            </a:r>
            <a:endParaRPr lang="en-US" sz="1600" dirty="0" smtClean="0"/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dirty="0" smtClean="0"/>
              <a:t>Est. Cost = $45k-$65k	Target Delivery = September 2011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200" i="1" dirty="0" smtClean="0"/>
              <a:t>Information only item </a:t>
            </a:r>
            <a:r>
              <a:rPr lang="en-US" sz="1200" dirty="0" smtClean="0"/>
              <a:t>– this is the automation of existing Protocol </a:t>
            </a:r>
            <a:r>
              <a:rPr lang="en-US" sz="1200" dirty="0" smtClean="0"/>
              <a:t>requirements</a:t>
            </a:r>
          </a:p>
          <a:p>
            <a:pPr lvl="1"/>
            <a:r>
              <a:rPr lang="en-US" sz="1400" dirty="0" smtClean="0"/>
              <a:t>SCR759 – </a:t>
            </a:r>
            <a:r>
              <a:rPr lang="en-US" sz="1400" dirty="0" err="1" smtClean="0"/>
              <a:t>acLineSegment</a:t>
            </a:r>
            <a:r>
              <a:rPr lang="en-US" sz="1400" dirty="0" smtClean="0"/>
              <a:t> Name Length Increase in Information Model Manager</a:t>
            </a:r>
          </a:p>
          <a:p>
            <a:pPr lvl="2"/>
            <a:r>
              <a:rPr lang="en-US" sz="1200" dirty="0" smtClean="0"/>
              <a:t>Potentially combined with SCR760</a:t>
            </a:r>
          </a:p>
          <a:p>
            <a:pPr lvl="1"/>
            <a:r>
              <a:rPr lang="en-US" sz="1400" dirty="0" smtClean="0"/>
              <a:t>SCR760 – Recommended Changes Needed for Information Model Manager and Topology Processor for Planning Models</a:t>
            </a:r>
          </a:p>
          <a:p>
            <a:pPr lvl="2"/>
            <a:r>
              <a:rPr lang="en-US" sz="1200" dirty="0" smtClean="0"/>
              <a:t>Estimated Cost = $1.9M-$2.4M</a:t>
            </a:r>
          </a:p>
          <a:p>
            <a:pPr lvl="1">
              <a:tabLst>
                <a:tab pos="2292350" algn="l"/>
                <a:tab pos="3375025" algn="l"/>
              </a:tabLst>
            </a:pPr>
            <a:endParaRPr lang="en-US" sz="16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820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 – Reconciliation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dirty="0" smtClean="0"/>
              <a:t>Why are we only being asked to approve </a:t>
            </a:r>
            <a:r>
              <a:rPr lang="en-US" dirty="0" smtClean="0"/>
              <a:t>6 </a:t>
            </a:r>
            <a:r>
              <a:rPr lang="en-US" dirty="0" smtClean="0"/>
              <a:t>IAs/CBAs?  There are 13 items in Phase 1 (see slide </a:t>
            </a:r>
            <a:r>
              <a:rPr lang="en-US" dirty="0" smtClean="0"/>
              <a:t>11)</a:t>
            </a:r>
            <a:endParaRPr lang="en-US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800" dirty="0" smtClean="0"/>
              <a:t>Phase 1 contained both Parking Deck NPRRs as well has NPRRs submitted after go-live</a:t>
            </a:r>
          </a:p>
          <a:p>
            <a:pPr lvl="1"/>
            <a:r>
              <a:rPr lang="en-US" sz="1800" dirty="0" smtClean="0"/>
              <a:t>Also, some items were expedited and others are still undergoing language review or impact assessment</a:t>
            </a:r>
          </a:p>
          <a:p>
            <a:pPr lvl="1"/>
            <a:r>
              <a:rPr lang="en-US" sz="1800" dirty="0" smtClean="0"/>
              <a:t>Reconciliation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Parking Deck i</a:t>
            </a:r>
            <a:r>
              <a:rPr lang="en-US" sz="1600" dirty="0" smtClean="0"/>
              <a:t>tems </a:t>
            </a:r>
            <a:r>
              <a:rPr lang="en-US" sz="1600" dirty="0" smtClean="0"/>
              <a:t>seeking </a:t>
            </a:r>
            <a:r>
              <a:rPr lang="en-US" sz="1600" dirty="0" smtClean="0"/>
              <a:t>TAC </a:t>
            </a:r>
            <a:r>
              <a:rPr lang="en-US" sz="1600" dirty="0" smtClean="0"/>
              <a:t>approval </a:t>
            </a:r>
            <a:r>
              <a:rPr lang="en-US" sz="1600" dirty="0" smtClean="0"/>
              <a:t>in </a:t>
            </a:r>
            <a:r>
              <a:rPr lang="en-US" sz="1600" dirty="0" smtClean="0"/>
              <a:t>March</a:t>
            </a:r>
            <a:r>
              <a:rPr lang="en-US" sz="1600" dirty="0" smtClean="0"/>
              <a:t>	</a:t>
            </a:r>
            <a:r>
              <a:rPr lang="en-US" sz="1600" dirty="0" smtClean="0"/>
              <a:t>6</a:t>
            </a: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Still </a:t>
            </a:r>
            <a:r>
              <a:rPr lang="en-US" sz="1600" dirty="0" smtClean="0"/>
              <a:t>active in stakeholder process </a:t>
            </a:r>
            <a:r>
              <a:rPr lang="en-US" sz="1600" b="1" dirty="0" smtClean="0"/>
              <a:t>*</a:t>
            </a:r>
            <a:r>
              <a:rPr lang="en-US" sz="1600" dirty="0" smtClean="0"/>
              <a:t>  </a:t>
            </a:r>
            <a:r>
              <a:rPr lang="en-US" sz="1200" dirty="0" smtClean="0"/>
              <a:t>(NPRR290, NPRR303, SCR759</a:t>
            </a:r>
            <a:r>
              <a:rPr lang="en-US" sz="1200" dirty="0" smtClean="0"/>
              <a:t>, SCR760)</a:t>
            </a:r>
            <a:r>
              <a:rPr lang="en-US" sz="1600" dirty="0" smtClean="0"/>
              <a:t>	</a:t>
            </a:r>
            <a:r>
              <a:rPr lang="en-US" sz="1600" dirty="0" smtClean="0"/>
              <a:t>4</a:t>
            </a: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Already Board-approved or being expedited     </a:t>
            </a:r>
            <a:r>
              <a:rPr lang="en-US" sz="1200" dirty="0" smtClean="0"/>
              <a:t>(NPRR285, NPRR302)</a:t>
            </a:r>
            <a:r>
              <a:rPr lang="en-US" sz="1600" dirty="0" smtClean="0"/>
              <a:t>	2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Internal item that doesn’t eliminate grey-box language    </a:t>
            </a:r>
            <a:r>
              <a:rPr lang="en-US" sz="1200" dirty="0" smtClean="0"/>
              <a:t>(NPRR221)</a:t>
            </a:r>
            <a:r>
              <a:rPr lang="en-US" sz="1600" dirty="0" smtClean="0"/>
              <a:t>	1</a:t>
            </a:r>
          </a:p>
          <a:p>
            <a:pPr lvl="2">
              <a:tabLst>
                <a:tab pos="7431088" algn="l"/>
              </a:tabLst>
            </a:pPr>
            <a:endParaRPr lang="en-US" sz="10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Total	13</a:t>
            </a:r>
          </a:p>
          <a:p>
            <a:pPr lvl="2">
              <a:buNone/>
              <a:tabLst>
                <a:tab pos="7431088" algn="l"/>
              </a:tabLst>
            </a:pPr>
            <a:endParaRPr lang="en-US" sz="1600" dirty="0" smtClean="0"/>
          </a:p>
          <a:p>
            <a:pPr lvl="1">
              <a:buNone/>
              <a:tabLst>
                <a:tab pos="7431088" algn="l"/>
              </a:tabLst>
            </a:pPr>
            <a:r>
              <a:rPr lang="en-US" b="1" dirty="0" smtClean="0"/>
              <a:t>*</a:t>
            </a:r>
            <a:r>
              <a:rPr lang="en-US" dirty="0" smtClean="0"/>
              <a:t> </a:t>
            </a:r>
            <a:r>
              <a:rPr lang="en-US" sz="1600" dirty="0" smtClean="0"/>
              <a:t>T</a:t>
            </a:r>
            <a:r>
              <a:rPr lang="en-US" sz="1600" dirty="0" smtClean="0"/>
              <a:t>hese </a:t>
            </a:r>
            <a:r>
              <a:rPr lang="en-US" sz="1600" dirty="0" smtClean="0"/>
              <a:t>items will be </a:t>
            </a:r>
            <a:r>
              <a:rPr lang="en-US" sz="1600" dirty="0" smtClean="0"/>
              <a:t>considered </a:t>
            </a:r>
            <a:r>
              <a:rPr lang="en-US" sz="1600" dirty="0" smtClean="0"/>
              <a:t>by </a:t>
            </a:r>
            <a:r>
              <a:rPr lang="en-US" sz="1600" dirty="0" smtClean="0"/>
              <a:t>TAC during other March agenda items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143000"/>
            <a:ext cx="83820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Reminder of Purpose</a:t>
            </a:r>
            <a:r>
              <a:rPr lang="en-US" dirty="0" smtClean="0"/>
              <a:t>					</a:t>
            </a:r>
            <a:r>
              <a:rPr lang="en-US" sz="1600" dirty="0" smtClean="0"/>
              <a:t>p. 3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IA/CBA Results and Target Implementations		</a:t>
            </a:r>
            <a:r>
              <a:rPr lang="en-US" sz="1600" dirty="0" smtClean="0"/>
              <a:t>p. </a:t>
            </a:r>
            <a:r>
              <a:rPr lang="en-US" sz="1600" dirty="0" smtClean="0"/>
              <a:t>4-5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Endorsement Consideration				</a:t>
            </a:r>
            <a:r>
              <a:rPr lang="en-US" sz="1600" dirty="0" smtClean="0"/>
              <a:t>p. </a:t>
            </a:r>
            <a:r>
              <a:rPr lang="en-US" sz="1600" dirty="0" smtClean="0"/>
              <a:t>6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Appendix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Review of Parking Deck Origin and Recent Activities		</a:t>
            </a:r>
            <a:r>
              <a:rPr lang="en-US" sz="1600" dirty="0" smtClean="0"/>
              <a:t>p. </a:t>
            </a:r>
            <a:r>
              <a:rPr lang="en-US" sz="1600" dirty="0" smtClean="0"/>
              <a:t>8-9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Assigning Items to the </a:t>
            </a:r>
            <a:r>
              <a:rPr lang="en-US" dirty="0" smtClean="0"/>
              <a:t>IA </a:t>
            </a:r>
            <a:r>
              <a:rPr lang="en-US" dirty="0" smtClean="0"/>
              <a:t>Phases</a:t>
            </a:r>
            <a:r>
              <a:rPr lang="en-US" sz="1600" dirty="0" smtClean="0"/>
              <a:t>  </a:t>
            </a:r>
            <a:r>
              <a:rPr lang="en-US" sz="1600" dirty="0" smtClean="0"/>
              <a:t>		p</a:t>
            </a:r>
            <a:r>
              <a:rPr lang="en-US" sz="1600" dirty="0" smtClean="0"/>
              <a:t>. </a:t>
            </a:r>
            <a:r>
              <a:rPr lang="en-US" sz="1600" dirty="0" smtClean="0"/>
              <a:t>10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Items Included in Each</a:t>
            </a:r>
            <a:r>
              <a:rPr lang="en-US" dirty="0" smtClean="0"/>
              <a:t> </a:t>
            </a:r>
            <a:r>
              <a:rPr lang="en-US" dirty="0" smtClean="0"/>
              <a:t>Impact Assessment </a:t>
            </a:r>
            <a:r>
              <a:rPr lang="en-US" dirty="0" smtClean="0"/>
              <a:t>Phase</a:t>
            </a:r>
            <a:r>
              <a:rPr lang="en-US" dirty="0" smtClean="0"/>
              <a:t>		</a:t>
            </a:r>
            <a:r>
              <a:rPr lang="en-US" sz="1600" dirty="0" smtClean="0"/>
              <a:t>p. </a:t>
            </a:r>
            <a:r>
              <a:rPr lang="en-US" sz="1600" dirty="0" smtClean="0"/>
              <a:t>11-14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PRS </a:t>
            </a:r>
            <a:r>
              <a:rPr lang="en-US" dirty="0" smtClean="0"/>
              <a:t>Suggested Changes to Schedule</a:t>
            </a:r>
            <a:r>
              <a:rPr lang="en-US" sz="1600" dirty="0" smtClean="0"/>
              <a:t>			p. </a:t>
            </a:r>
            <a:r>
              <a:rPr lang="en-US" sz="1600" dirty="0" smtClean="0"/>
              <a:t>15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Additional Phase 1 Items					</a:t>
            </a:r>
            <a:r>
              <a:rPr lang="en-US" sz="1600" dirty="0" smtClean="0"/>
              <a:t>p. 16</a:t>
            </a: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Reconciliation</a:t>
            </a:r>
            <a:r>
              <a:rPr lang="en-US" sz="1600" dirty="0" smtClean="0"/>
              <a:t>							p. </a:t>
            </a:r>
            <a:r>
              <a:rPr lang="en-US" sz="1600" dirty="0" smtClean="0"/>
              <a:t>17</a:t>
            </a:r>
            <a:endParaRPr lang="en-US" sz="16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38200"/>
            <a:ext cx="8839200" cy="5410200"/>
          </a:xfrm>
        </p:spPr>
        <p:txBody>
          <a:bodyPr/>
          <a:lstStyle/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REMINDER: </a:t>
            </a:r>
            <a:r>
              <a:rPr lang="en-US" dirty="0" smtClean="0"/>
              <a:t>W</a:t>
            </a:r>
            <a:r>
              <a:rPr lang="en-US" dirty="0" smtClean="0"/>
              <a:t>e </a:t>
            </a:r>
            <a:r>
              <a:rPr lang="en-US" dirty="0" smtClean="0"/>
              <a:t>are reviewing the Impact Analysis and CBA documents for the first group of the Parking Deck items </a:t>
            </a:r>
            <a:r>
              <a:rPr lang="en-US" dirty="0" smtClean="0"/>
              <a:t>(Phase </a:t>
            </a:r>
            <a:r>
              <a:rPr lang="en-US" dirty="0" smtClean="0"/>
              <a:t>1)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Delivery targets for each NPRR/SCR/NOGRR are based on the results of the IA/CBA, resource availability, complexity and other factors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IAs and CBAs are going through the stakeholder </a:t>
            </a:r>
            <a:r>
              <a:rPr lang="en-US" dirty="0" smtClean="0"/>
              <a:t>process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Endorsement received from COPS, WMS, RMS, ROS, and PRS in February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Remaining phases of the Parking Deck IAs and CBAs will be reviewed in the stakeholder process in the months ahead</a:t>
            </a:r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Reminder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334000"/>
          </a:xfrm>
        </p:spPr>
        <p:txBody>
          <a:bodyPr/>
          <a:lstStyle/>
          <a:p>
            <a:r>
              <a:rPr lang="en-US" sz="2400" dirty="0" smtClean="0"/>
              <a:t>2011 Implementation </a:t>
            </a:r>
            <a:r>
              <a:rPr lang="en-US" sz="2400" dirty="0" smtClean="0"/>
              <a:t>Recommended</a:t>
            </a:r>
          </a:p>
          <a:p>
            <a:pPr>
              <a:buNone/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NPRR208 – Registration &amp; Settlement of Distributed Generation (DG) Less Than 1 MW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$5k-$10k	Target Delivery = September 2011	(150 </a:t>
            </a:r>
            <a:r>
              <a:rPr lang="en-US" sz="1400" dirty="0" smtClean="0"/>
              <a:t>day notice </a:t>
            </a:r>
            <a:r>
              <a:rPr lang="en-US" sz="1400" dirty="0" smtClean="0"/>
              <a:t>required</a:t>
            </a:r>
            <a:r>
              <a:rPr lang="en-US" sz="1400" dirty="0" smtClean="0"/>
              <a:t>)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NPRR251 </a:t>
            </a:r>
            <a:r>
              <a:rPr lang="en-US" sz="1800" dirty="0" smtClean="0"/>
              <a:t>– </a:t>
            </a:r>
            <a:r>
              <a:rPr lang="en-US" sz="1600" dirty="0" smtClean="0"/>
              <a:t>Sync PRR845, Definition for IDR Meters and Optional Removal of IDR 	Meters at a Premise Where an Advanced Meter Can be Provisioned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$30k-$50k	Target Delivery = June </a:t>
            </a:r>
            <a:r>
              <a:rPr lang="en-US" sz="1400" dirty="0" smtClean="0"/>
              <a:t>2011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NPRR282 </a:t>
            </a:r>
            <a:r>
              <a:rPr lang="en-US" sz="1600" dirty="0" smtClean="0"/>
              <a:t>– Dynamic Ramp Rates Use in SCED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$30k-$35k	Target Delivery = June </a:t>
            </a:r>
            <a:r>
              <a:rPr lang="en-US" sz="1400" dirty="0" smtClean="0"/>
              <a:t>2011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NPRR293 </a:t>
            </a:r>
            <a:r>
              <a:rPr lang="en-US" sz="1600" dirty="0" smtClean="0"/>
              <a:t>– Requirement to Post PTP Obligation Quantities Awarded in DAM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$12k-$15k	Target Delivery = May </a:t>
            </a:r>
            <a:r>
              <a:rPr lang="en-US" sz="1400" dirty="0" smtClean="0"/>
              <a:t>2011</a:t>
            </a:r>
            <a:endParaRPr lang="en-US" sz="140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820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Implementation Not Recommended at This </a:t>
            </a:r>
            <a:r>
              <a:rPr lang="en-US" sz="2400" dirty="0" smtClean="0"/>
              <a:t>Time</a:t>
            </a:r>
          </a:p>
          <a:p>
            <a:pPr>
              <a:buNone/>
            </a:pPr>
            <a:endParaRPr lang="en-US" sz="1000" dirty="0" smtClean="0"/>
          </a:p>
          <a:p>
            <a:pPr lvl="1"/>
            <a:r>
              <a:rPr lang="en-US" sz="18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600" dirty="0" smtClean="0"/>
              <a:t>Cost to implement greatly exceeds the offsetting labor savings achieved with this project  ($565k-$750k)</a:t>
            </a:r>
          </a:p>
          <a:p>
            <a:pPr lvl="2"/>
            <a:r>
              <a:rPr lang="en-US" sz="1600" dirty="0" smtClean="0"/>
              <a:t>Need to consider alternate approaches or combining with one or more related </a:t>
            </a:r>
            <a:r>
              <a:rPr lang="en-US" sz="1600" dirty="0" smtClean="0"/>
              <a:t>efforts</a:t>
            </a:r>
          </a:p>
          <a:p>
            <a:pPr lvl="2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NOGRR050 – Resolution of Reporting Issues Related to NPRR219</a:t>
            </a:r>
          </a:p>
          <a:p>
            <a:pPr lvl="2"/>
            <a:r>
              <a:rPr lang="en-US" sz="1600" dirty="0" smtClean="0"/>
              <a:t>Not recommended at this time due to its connection to NPRR219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229600" cy="51054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Suggested </a:t>
            </a:r>
            <a:r>
              <a:rPr lang="en-US" dirty="0" smtClean="0"/>
              <a:t>TAC endorsement </a:t>
            </a:r>
            <a:r>
              <a:rPr lang="en-US" dirty="0" smtClean="0"/>
              <a:t>language: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TAC endorses the Impact Analysis and Cost Benefit Analysis documents for the following Parking Deck revision requests :</a:t>
            </a:r>
            <a:endParaRPr lang="en-US" dirty="0" smtClean="0"/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NPRR208			 –  NPRR219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NPRR251 		 –  NOGRR050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NPRR282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NPRR293</a:t>
            </a:r>
            <a:endParaRPr lang="en-US" dirty="0" smtClean="0"/>
          </a:p>
          <a:p>
            <a:pPr marL="1428750" lvl="3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In addition, </a:t>
            </a:r>
            <a:r>
              <a:rPr lang="en-US" dirty="0" smtClean="0"/>
              <a:t>TAC </a:t>
            </a:r>
            <a:r>
              <a:rPr lang="en-US" dirty="0" smtClean="0"/>
              <a:t>endorses the delivery targets for the revision requests listed above.  Items not targeted for delivery in 2011 will be considered in a future year as part of the release planning process.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Endorsement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40079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PRR799 (approved 2/2009) allowed ERCOT to defer the impact assessment of revision requests requiring system changes that were deemed not needed for Nodal go-live by the ERCOT CEO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stakeholder approval process proceeded on these items with the understanding that impact assessment would be done at a later time</a:t>
            </a:r>
            <a:endParaRPr lang="en-US" sz="18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These deferred items were housed in the Parking Deck and included a Board-approved Priority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29 items were on the Parking Deck at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are now Board-approved except SCR760 and NPRR290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have Priority assigned except NPRR290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 number of other items were tracked from various sources to provide a place to house other ideas that might result in NPRRs, SCRs, etc.</a:t>
            </a:r>
            <a:endParaRPr lang="en-US" sz="9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Origin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In November 2010, ERCOT began planning for the impact assessment of the Parking Deck items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limited number of items were selected in the first phase of the Parking Deck impact assessment to avoid impacts to Nodal Stabilization resources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The first phase of impact assessments is nearing completion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 review will take place in February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Further analysis by ERCOT suggests the need for 3 more impact assessment phases 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special PRS meeting was held on January 27 to review ERCOT’s recommendation and the rationale behind it.  Market input was provided and incorporated into the recommendation.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Recent Events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14776</TotalTime>
  <Words>1022</Words>
  <Application>Microsoft Office PowerPoint</Application>
  <PresentationFormat>On-screen Show (4:3)</PresentationFormat>
  <Paragraphs>231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Slide 1</vt:lpstr>
      <vt:lpstr>Parking Deck and New NPRR/SCR Prioritization – Agenda</vt:lpstr>
      <vt:lpstr>Parking Deck and New NPRR/SCR Prioritization – Reminder</vt:lpstr>
      <vt:lpstr>Impact Analysis Results – Phase 1 Items</vt:lpstr>
      <vt:lpstr>Impact Analysis Results – Phase 1 Items</vt:lpstr>
      <vt:lpstr>Parking Deck and New NPRR/SCR Prioritization – Endorsement</vt:lpstr>
      <vt:lpstr>Slide 7</vt:lpstr>
      <vt:lpstr>Parking Deck and New NPRR/SCR Prioritization – Origin</vt:lpstr>
      <vt:lpstr>Parking Deck and New NPRR/SCR Prioritization – Recent Events</vt:lpstr>
      <vt:lpstr>Parking Deck and New NPRR/SCR Prioritization – Guidelines</vt:lpstr>
      <vt:lpstr>Parking Deck and New NPRR/SCR Prioritization</vt:lpstr>
      <vt:lpstr>Parking Deck and New NPRR/SCR Prioritization</vt:lpstr>
      <vt:lpstr>Parking Deck and New NPRR/SCR Prioritization</vt:lpstr>
      <vt:lpstr>Parking Deck and New NPRR/SCR Prioritization</vt:lpstr>
      <vt:lpstr>Parking Deck and New NPRR/SCR Prioritization</vt:lpstr>
      <vt:lpstr>Impact Analysis Results – Phase 1 Items</vt:lpstr>
      <vt:lpstr>Parking Deck and New NPRR/SCR Prioritization – Reconciliation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459</cp:revision>
  <dcterms:created xsi:type="dcterms:W3CDTF">2005-04-21T14:28:35Z</dcterms:created>
  <dcterms:modified xsi:type="dcterms:W3CDTF">2011-02-24T20:24:22Z</dcterms:modified>
</cp:coreProperties>
</file>