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"/>
  </p:notesMasterIdLst>
  <p:sldIdLst>
    <p:sldId id="374" r:id="rId2"/>
    <p:sldId id="370" r:id="rId3"/>
    <p:sldId id="367" r:id="rId4"/>
    <p:sldId id="368" r:id="rId5"/>
    <p:sldId id="371" r:id="rId6"/>
    <p:sldId id="373" r:id="rId7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40949A"/>
    <a:srgbClr val="0000CC"/>
    <a:srgbClr val="FF3300"/>
    <a:srgbClr val="FF9900"/>
    <a:srgbClr val="5469A2"/>
    <a:srgbClr val="29417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74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CEFB126-162A-48A5-B0F1-BFB42B94CA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969B1-0818-404A-A5BB-CB108D1322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D4DC9C-5796-4B38-B3BF-6CBE44563F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84FF02-1468-4D1E-8DAC-4201B732FE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2D26C-B0F0-4474-9AE5-A420F473EA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E90FA6-E780-41EB-AF5E-6BC0BC206B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CE4DE-A3A8-4A19-973A-7B7A140DFA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F731E-FBB1-470C-8399-3EC9A39D93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06E74A-587F-4936-9E24-C972B61F86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10A40D-4DDD-4DF5-B6E6-0C2C349FE7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C120A-DF0A-431F-8DDF-5FC25AA026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1425B6-C898-40A3-8DF6-7C4D291339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6619F99-EB12-47BA-B337-5411C46AB8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C9EB62B4-783D-4528-849E-5EF29A55F952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152400"/>
            <a:ext cx="8686800" cy="685800"/>
          </a:xfrm>
        </p:spPr>
        <p:txBody>
          <a:bodyPr/>
          <a:lstStyle/>
          <a:p>
            <a:r>
              <a:rPr lang="en-US" sz="2400" dirty="0" smtClean="0"/>
              <a:t>COPS Communications Working Group (CCWG) Activities in Progress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295400"/>
            <a:ext cx="8382000" cy="5257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200" b="0" dirty="0" smtClean="0"/>
              <a:t>CCWG </a:t>
            </a:r>
            <a:r>
              <a:rPr lang="en-US" sz="2200" b="0" dirty="0" smtClean="0"/>
              <a:t>met </a:t>
            </a:r>
            <a:r>
              <a:rPr lang="en-US" sz="2200" b="0" dirty="0" smtClean="0"/>
              <a:t>January 27, 2011</a:t>
            </a:r>
            <a:endParaRPr lang="en-US" sz="2200" b="0" dirty="0" smtClean="0"/>
          </a:p>
          <a:p>
            <a:pPr>
              <a:lnSpc>
                <a:spcPct val="80000"/>
              </a:lnSpc>
            </a:pPr>
            <a:endParaRPr lang="en-US" sz="800" b="0" dirty="0" smtClean="0"/>
          </a:p>
          <a:p>
            <a:pPr marL="342900" lvl="1" indent="-342900">
              <a:lnSpc>
                <a:spcPct val="80000"/>
              </a:lnSpc>
              <a:buChar char="•"/>
            </a:pPr>
            <a:r>
              <a:rPr lang="en-US" sz="2200" dirty="0" smtClean="0">
                <a:ea typeface="+mn-ea"/>
                <a:cs typeface="+mn-cs"/>
              </a:rPr>
              <a:t>2011 Leadership: Chair – Jim Lee, Direct Energy</a:t>
            </a:r>
            <a:br>
              <a:rPr lang="en-US" sz="2200" dirty="0" smtClean="0">
                <a:ea typeface="+mn-ea"/>
                <a:cs typeface="+mn-cs"/>
              </a:rPr>
            </a:br>
            <a:r>
              <a:rPr lang="en-US" sz="2200" dirty="0" smtClean="0">
                <a:ea typeface="+mn-ea"/>
                <a:cs typeface="+mn-cs"/>
              </a:rPr>
              <a:t>		          Vice Chair – Rachel Patterson, </a:t>
            </a:r>
            <a:r>
              <a:rPr lang="en-US" sz="2200" dirty="0" err="1" smtClean="0">
                <a:ea typeface="+mn-ea"/>
                <a:cs typeface="+mn-cs"/>
              </a:rPr>
              <a:t>Gexa</a:t>
            </a:r>
            <a:r>
              <a:rPr lang="en-US" sz="2200" dirty="0" smtClean="0">
                <a:ea typeface="+mn-ea"/>
                <a:cs typeface="+mn-cs"/>
              </a:rPr>
              <a:t> Energy</a:t>
            </a:r>
          </a:p>
          <a:p>
            <a:pPr marL="342900" lvl="1" indent="-342900">
              <a:lnSpc>
                <a:spcPct val="80000"/>
              </a:lnSpc>
              <a:buChar char="•"/>
            </a:pPr>
            <a:endParaRPr lang="en-US" sz="800" dirty="0" smtClean="0">
              <a:ea typeface="+mn-ea"/>
              <a:cs typeface="+mn-cs"/>
            </a:endParaRPr>
          </a:p>
          <a:p>
            <a:pPr marL="342900" lvl="1" indent="-342900">
              <a:lnSpc>
                <a:spcPct val="80000"/>
              </a:lnSpc>
              <a:buChar char="•"/>
            </a:pPr>
            <a:r>
              <a:rPr lang="en-US" sz="2200" dirty="0" smtClean="0">
                <a:ea typeface="+mn-ea"/>
                <a:cs typeface="+mn-cs"/>
              </a:rPr>
              <a:t>Finalize</a:t>
            </a:r>
            <a:r>
              <a:rPr lang="en-US" sz="2200" dirty="0" smtClean="0">
                <a:ea typeface="+mn-ea"/>
                <a:cs typeface="+mn-cs"/>
              </a:rPr>
              <a:t>d </a:t>
            </a:r>
            <a:r>
              <a:rPr lang="en-US" sz="2200" dirty="0" smtClean="0">
                <a:ea typeface="+mn-ea"/>
                <a:cs typeface="+mn-cs"/>
              </a:rPr>
              <a:t>list of 2011 Goals and 2010 Accomplishments</a:t>
            </a:r>
          </a:p>
          <a:p>
            <a:pPr marL="342900" lvl="1" indent="-342900">
              <a:lnSpc>
                <a:spcPct val="80000"/>
              </a:lnSpc>
              <a:buChar char="•"/>
            </a:pPr>
            <a:endParaRPr lang="en-US" sz="800" dirty="0" smtClean="0">
              <a:ea typeface="+mn-ea"/>
              <a:cs typeface="+mn-cs"/>
            </a:endParaRPr>
          </a:p>
          <a:p>
            <a:pPr marL="342900" lvl="1" indent="-342900">
              <a:lnSpc>
                <a:spcPct val="80000"/>
              </a:lnSpc>
              <a:buChar char="•"/>
            </a:pPr>
            <a:r>
              <a:rPr lang="en-US" sz="2200" dirty="0" smtClean="0"/>
              <a:t>Commercial Operations Handbook:</a:t>
            </a:r>
          </a:p>
          <a:p>
            <a:pPr marL="742950" lvl="2" indent="-342900">
              <a:lnSpc>
                <a:spcPct val="80000"/>
              </a:lnSpc>
              <a:buFont typeface="Courier New" pitchFamily="49" charset="0"/>
              <a:buChar char="o"/>
            </a:pPr>
            <a:r>
              <a:rPr lang="en-US" sz="2200" dirty="0" smtClean="0"/>
              <a:t>Re-numbered and divided sections in the Settlement Handbook to better layout the material and designate ownership, where applicable</a:t>
            </a:r>
          </a:p>
          <a:p>
            <a:pPr marL="742950" lvl="2" indent="-342900">
              <a:lnSpc>
                <a:spcPct val="80000"/>
              </a:lnSpc>
              <a:buFont typeface="Courier New" pitchFamily="49" charset="0"/>
              <a:buChar char="o"/>
            </a:pPr>
            <a:r>
              <a:rPr lang="en-US" sz="2200" dirty="0" smtClean="0"/>
              <a:t>SEWG agreed to maintain and manage Section 8, Inputs to Settlement Algorithms of the Settlement </a:t>
            </a:r>
            <a:r>
              <a:rPr lang="en-US" sz="2200" dirty="0" smtClean="0"/>
              <a:t>Handbook </a:t>
            </a:r>
            <a:r>
              <a:rPr lang="en-US" sz="2200" dirty="0" smtClean="0"/>
              <a:t>once SEWG finalizes the Nodal Settlement document</a:t>
            </a:r>
          </a:p>
          <a:p>
            <a:pPr marL="342900" lvl="1" indent="-342900">
              <a:lnSpc>
                <a:spcPct val="80000"/>
              </a:lnSpc>
              <a:buFont typeface="Arial" pitchFamily="34" charset="0"/>
              <a:buChar char="•"/>
            </a:pPr>
            <a:endParaRPr lang="en-US" sz="800" dirty="0" smtClean="0"/>
          </a:p>
          <a:p>
            <a:pPr marL="342900" lvl="1" indent="-3429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200" dirty="0" smtClean="0"/>
              <a:t>Commercial Operations Market Guide:</a:t>
            </a:r>
          </a:p>
          <a:p>
            <a:pPr marL="742950" lvl="2" indent="-342900">
              <a:lnSpc>
                <a:spcPct val="80000"/>
              </a:lnSpc>
              <a:buFont typeface="Courier New" pitchFamily="49" charset="0"/>
              <a:buChar char="o"/>
            </a:pPr>
            <a:r>
              <a:rPr lang="en-US" sz="2200" dirty="0" smtClean="0"/>
              <a:t>COPMG will not have any changes made to it until the Settlement Handbook is completed. </a:t>
            </a:r>
            <a:r>
              <a:rPr lang="en-US" sz="2200" dirty="0" smtClean="0"/>
              <a:t>CCWG will submit a COPMGRR at that time to sync the two documents.</a:t>
            </a:r>
            <a:endParaRPr lang="en-US" sz="2200" dirty="0" smtClean="0"/>
          </a:p>
          <a:p>
            <a:pPr marL="742950" lvl="2" indent="-342900">
              <a:lnSpc>
                <a:spcPct val="80000"/>
              </a:lnSpc>
              <a:buFont typeface="Courier New" pitchFamily="49" charset="0"/>
              <a:buChar char="o"/>
            </a:pPr>
            <a:endParaRPr lang="en-US" sz="2200" dirty="0" smtClean="0"/>
          </a:p>
          <a:p>
            <a:pPr marL="742950" lvl="2" indent="-342900">
              <a:lnSpc>
                <a:spcPct val="80000"/>
              </a:lnSpc>
              <a:buFont typeface="Courier New" pitchFamily="49" charset="0"/>
              <a:buChar char="o"/>
            </a:pPr>
            <a:endParaRPr lang="en-US" sz="2200" dirty="0" smtClean="0">
              <a:ea typeface="+mn-ea"/>
              <a:cs typeface="+mn-cs"/>
            </a:endParaRPr>
          </a:p>
          <a:p>
            <a:pPr marL="342900" lvl="1" indent="-342900">
              <a:lnSpc>
                <a:spcPct val="80000"/>
              </a:lnSpc>
              <a:buChar char="•"/>
            </a:pPr>
            <a:endParaRPr lang="en-US" sz="2200" dirty="0" smtClean="0">
              <a:ea typeface="+mn-ea"/>
              <a:cs typeface="+mn-cs"/>
            </a:endParaRPr>
          </a:p>
        </p:txBody>
      </p:sp>
      <p:sp>
        <p:nvSpPr>
          <p:cNvPr id="52228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fld id="{3A2D1D3C-E929-459D-8C3C-C8F68BBBC0CC}" type="slidenum">
              <a:rPr lang="en-US" sz="1200">
                <a:cs typeface="Arial" charset="0"/>
              </a:rPr>
              <a:pPr algn="ctr"/>
              <a:t>1</a:t>
            </a:fld>
            <a:endParaRPr lang="en-US" sz="12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152400"/>
            <a:ext cx="8686800" cy="838200"/>
          </a:xfrm>
        </p:spPr>
        <p:txBody>
          <a:bodyPr/>
          <a:lstStyle/>
          <a:p>
            <a:r>
              <a:rPr lang="en-US" sz="2400" dirty="0" smtClean="0"/>
              <a:t>COPS Communications Working Group (CCWG)</a:t>
            </a:r>
            <a:br>
              <a:rPr lang="en-US" sz="2400" dirty="0" smtClean="0"/>
            </a:br>
            <a:r>
              <a:rPr lang="en-US" sz="2400" dirty="0" smtClean="0"/>
              <a:t>2010 </a:t>
            </a:r>
            <a:r>
              <a:rPr lang="en-US" sz="2400" dirty="0" smtClean="0"/>
              <a:t>Accomplishments</a:t>
            </a:r>
            <a:endParaRPr lang="en-US" sz="2400" dirty="0" smtClean="0"/>
          </a:p>
        </p:txBody>
      </p:sp>
      <p:sp>
        <p:nvSpPr>
          <p:cNvPr id="52228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fld id="{3A2D1D3C-E929-459D-8C3C-C8F68BBBC0CC}" type="slidenum">
              <a:rPr lang="en-US" sz="1200">
                <a:cs typeface="Arial" charset="0"/>
              </a:rPr>
              <a:pPr algn="ctr"/>
              <a:t>2</a:t>
            </a:fld>
            <a:endParaRPr lang="en-US" sz="1200" dirty="0">
              <a:cs typeface="Arial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81000" y="1295400"/>
            <a:ext cx="8382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Created major sections of the Commercial Operations Market Guide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(COPMG) in support of Nodal settlement processes.  The COPMG Nodal sections went live December 1, 2010.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Created the COPMG Outline Change History document and procedures to review the Guide quarterly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ensure accuracy.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Worked with Amy Apodaca, ERCOT Web Content Coordinator, to review and recommend Really Simple Syndication (RSS) Feeds that would be useful to Market Participants.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lang="en-US" sz="2000" kern="0" dirty="0" smtClean="0"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Expanded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communication guidelines to include Market Participant notification process.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Reviewed and submitted comments on NPRR253, CRR Balancing Account Invoice and Settlement and Billing Dispute Process.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Recommended to COPS that a Commercial Operations Handbook be created and maintained at the subcommittee level.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7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152400"/>
            <a:ext cx="8686800" cy="838200"/>
          </a:xfrm>
        </p:spPr>
        <p:txBody>
          <a:bodyPr/>
          <a:lstStyle/>
          <a:p>
            <a:r>
              <a:rPr lang="en-US" sz="2400" dirty="0" smtClean="0"/>
              <a:t>COPS Communications Working Group (CCWG)</a:t>
            </a:r>
            <a:br>
              <a:rPr lang="en-US" sz="2400" dirty="0" smtClean="0"/>
            </a:br>
            <a:r>
              <a:rPr lang="en-US" sz="2400" dirty="0" smtClean="0"/>
              <a:t>2010 Accomplishments, Continued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295400"/>
            <a:ext cx="8382000" cy="5257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b="0" dirty="0" smtClean="0"/>
              <a:t>COMPGRRs</a:t>
            </a:r>
          </a:p>
          <a:p>
            <a:pPr lvl="1">
              <a:lnSpc>
                <a:spcPct val="80000"/>
              </a:lnSpc>
            </a:pPr>
            <a:r>
              <a:rPr lang="en-US" sz="2200" dirty="0" smtClean="0"/>
              <a:t>COPMGRR016, Update to Section 12, Renewable Energy Credits due to PRR808</a:t>
            </a:r>
          </a:p>
          <a:p>
            <a:pPr lvl="1">
              <a:lnSpc>
                <a:spcPct val="80000"/>
              </a:lnSpc>
            </a:pPr>
            <a:r>
              <a:rPr lang="en-US" sz="2200" b="0" dirty="0" smtClean="0"/>
              <a:t>COPMGRR017, Creatin</a:t>
            </a:r>
            <a:r>
              <a:rPr lang="en-US" sz="2200" dirty="0" smtClean="0"/>
              <a:t>g Section 8.2, Settlement Statements and Invoices</a:t>
            </a:r>
          </a:p>
          <a:p>
            <a:pPr lvl="1">
              <a:lnSpc>
                <a:spcPct val="80000"/>
              </a:lnSpc>
            </a:pPr>
            <a:r>
              <a:rPr lang="en-US" sz="2200" b="0" dirty="0" smtClean="0"/>
              <a:t>COPMGRR018, Updates to References of IDR and/or IDR Meter due to the proposed definition of IDR Meter in PRR845</a:t>
            </a:r>
          </a:p>
          <a:p>
            <a:pPr lvl="1">
              <a:lnSpc>
                <a:spcPct val="80000"/>
              </a:lnSpc>
            </a:pPr>
            <a:r>
              <a:rPr lang="en-US" sz="2200" dirty="0" smtClean="0"/>
              <a:t>COPMGRR019, Revisions for Texas Nodal Implementation and Synchronization with PRR821</a:t>
            </a:r>
          </a:p>
          <a:p>
            <a:pPr lvl="1">
              <a:lnSpc>
                <a:spcPct val="80000"/>
              </a:lnSpc>
            </a:pPr>
            <a:r>
              <a:rPr lang="en-US" sz="2200" b="0" dirty="0" smtClean="0"/>
              <a:t>COPMGRR020, Creating Subsection 10.3, Unregistered Distributed Generation Reports</a:t>
            </a:r>
          </a:p>
          <a:p>
            <a:pPr lvl="1">
              <a:lnSpc>
                <a:spcPct val="80000"/>
              </a:lnSpc>
            </a:pPr>
            <a:r>
              <a:rPr lang="en-US" sz="2200" dirty="0" smtClean="0"/>
              <a:t>COPMGRR021, Market Participant Market Notice Process</a:t>
            </a:r>
          </a:p>
          <a:p>
            <a:pPr lvl="1">
              <a:lnSpc>
                <a:spcPct val="80000"/>
              </a:lnSpc>
            </a:pPr>
            <a:r>
              <a:rPr lang="en-US" sz="2200" dirty="0" smtClean="0"/>
              <a:t>COPMGRR022, Update Section 10, Extracts and Reports</a:t>
            </a:r>
          </a:p>
          <a:p>
            <a:pPr lvl="1">
              <a:lnSpc>
                <a:spcPct val="80000"/>
              </a:lnSpc>
            </a:pPr>
            <a:r>
              <a:rPr lang="en-US" sz="2200" dirty="0" smtClean="0"/>
              <a:t>COPMGRR023, Creating Section 6, Commercial Model and subsection 8.3, Settlement Detail </a:t>
            </a:r>
          </a:p>
          <a:p>
            <a:pPr lvl="1"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sz="2800" b="0" dirty="0" smtClean="0"/>
          </a:p>
          <a:p>
            <a:pPr>
              <a:lnSpc>
                <a:spcPct val="80000"/>
              </a:lnSpc>
            </a:pPr>
            <a:endParaRPr lang="en-US" sz="2800" b="0" dirty="0" smtClean="0"/>
          </a:p>
          <a:p>
            <a:pPr>
              <a:lnSpc>
                <a:spcPct val="80000"/>
              </a:lnSpc>
            </a:pPr>
            <a:endParaRPr lang="en-US" sz="2400" b="0" dirty="0" smtClean="0"/>
          </a:p>
          <a:p>
            <a:pPr>
              <a:lnSpc>
                <a:spcPct val="80000"/>
              </a:lnSpc>
            </a:pPr>
            <a:endParaRPr lang="en-US" sz="2400" b="0" dirty="0" smtClean="0"/>
          </a:p>
          <a:p>
            <a:pPr>
              <a:lnSpc>
                <a:spcPct val="80000"/>
              </a:lnSpc>
            </a:pPr>
            <a:endParaRPr lang="en-US" sz="2400" b="0" dirty="0" smtClean="0"/>
          </a:p>
          <a:p>
            <a:pPr lvl="1">
              <a:lnSpc>
                <a:spcPct val="80000"/>
              </a:lnSpc>
              <a:buNone/>
            </a:pPr>
            <a:endParaRPr lang="en-US" sz="2400" dirty="0" smtClean="0"/>
          </a:p>
          <a:p>
            <a:pPr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sz="800" b="0" dirty="0" smtClean="0"/>
          </a:p>
        </p:txBody>
      </p:sp>
      <p:sp>
        <p:nvSpPr>
          <p:cNvPr id="52228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fld id="{3A2D1D3C-E929-459D-8C3C-C8F68BBBC0CC}" type="slidenum">
              <a:rPr lang="en-US" sz="1200">
                <a:cs typeface="Arial" charset="0"/>
              </a:rPr>
              <a:pPr algn="ctr"/>
              <a:t>3</a:t>
            </a:fld>
            <a:endParaRPr lang="en-US" sz="12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152400"/>
            <a:ext cx="8686800" cy="838200"/>
          </a:xfrm>
        </p:spPr>
        <p:txBody>
          <a:bodyPr/>
          <a:lstStyle/>
          <a:p>
            <a:r>
              <a:rPr lang="en-US" sz="2400" dirty="0" smtClean="0"/>
              <a:t>COPS Communications Working Group (CCWG)</a:t>
            </a:r>
            <a:br>
              <a:rPr lang="en-US" sz="2400" dirty="0" smtClean="0"/>
            </a:br>
            <a:r>
              <a:rPr lang="en-US" sz="2400" dirty="0" smtClean="0"/>
              <a:t>2011 </a:t>
            </a:r>
            <a:r>
              <a:rPr lang="en-US" sz="2400" dirty="0" smtClean="0"/>
              <a:t>Goals (Possible Vote)</a:t>
            </a:r>
            <a:endParaRPr lang="en-US" sz="2400" dirty="0" smtClean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295400"/>
            <a:ext cx="8382000" cy="5257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b="0" dirty="0" smtClean="0"/>
              <a:t>Create the Commercial Operations and Settlement Handbook.</a:t>
            </a:r>
          </a:p>
          <a:p>
            <a:pPr>
              <a:lnSpc>
                <a:spcPct val="80000"/>
              </a:lnSpc>
            </a:pPr>
            <a:endParaRPr lang="en-US" sz="1600" b="0" dirty="0" smtClean="0"/>
          </a:p>
          <a:p>
            <a:pPr>
              <a:lnSpc>
                <a:spcPct val="80000"/>
              </a:lnSpc>
            </a:pPr>
            <a:r>
              <a:rPr lang="en-US" sz="2400" b="0" dirty="0" smtClean="0"/>
              <a:t>Work in conjunction with SEWG </a:t>
            </a:r>
            <a:r>
              <a:rPr lang="en-US" sz="2400" b="0" dirty="0" smtClean="0"/>
              <a:t>to complete Nodal Settlement </a:t>
            </a:r>
            <a:r>
              <a:rPr lang="en-US" sz="2400" b="0" dirty="0" smtClean="0"/>
              <a:t>objectives.</a:t>
            </a:r>
          </a:p>
          <a:p>
            <a:pPr>
              <a:lnSpc>
                <a:spcPct val="80000"/>
              </a:lnSpc>
            </a:pPr>
            <a:endParaRPr lang="en-US" sz="1600" b="0" dirty="0" smtClean="0"/>
          </a:p>
          <a:p>
            <a:pPr>
              <a:lnSpc>
                <a:spcPct val="80000"/>
              </a:lnSpc>
            </a:pPr>
            <a:r>
              <a:rPr lang="en-US" sz="2400" b="0" dirty="0" smtClean="0"/>
              <a:t>Maintain the Commercial Operations Market Guide (COPMG</a:t>
            </a:r>
            <a:r>
              <a:rPr lang="en-US" sz="2400" b="0" dirty="0" smtClean="0"/>
              <a:t>).</a:t>
            </a:r>
            <a:endParaRPr lang="en-US" sz="2400" b="0" dirty="0" smtClean="0"/>
          </a:p>
          <a:p>
            <a:pPr>
              <a:lnSpc>
                <a:spcPct val="80000"/>
              </a:lnSpc>
            </a:pPr>
            <a:endParaRPr lang="en-US" sz="1600" b="0" dirty="0" smtClean="0"/>
          </a:p>
          <a:p>
            <a:pPr>
              <a:lnSpc>
                <a:spcPct val="80000"/>
              </a:lnSpc>
            </a:pPr>
            <a:r>
              <a:rPr lang="en-US" sz="2400" b="0" dirty="0" smtClean="0"/>
              <a:t>Provide on-going review of ERCOT Market Notices.</a:t>
            </a:r>
          </a:p>
          <a:p>
            <a:pPr>
              <a:lnSpc>
                <a:spcPct val="80000"/>
              </a:lnSpc>
            </a:pPr>
            <a:endParaRPr lang="en-US" sz="1600" b="0" dirty="0" smtClean="0"/>
          </a:p>
          <a:p>
            <a:pPr>
              <a:lnSpc>
                <a:spcPct val="80000"/>
              </a:lnSpc>
            </a:pPr>
            <a:r>
              <a:rPr lang="en-US" sz="2400" b="0" dirty="0" smtClean="0"/>
              <a:t>Submit NPRRs, COPMGRRs and other revision requests, comments and projects as needed.</a:t>
            </a:r>
          </a:p>
          <a:p>
            <a:pPr>
              <a:lnSpc>
                <a:spcPct val="80000"/>
              </a:lnSpc>
            </a:pPr>
            <a:endParaRPr lang="en-US" b="0" dirty="0" smtClean="0"/>
          </a:p>
          <a:p>
            <a:pPr lvl="1">
              <a:lnSpc>
                <a:spcPct val="80000"/>
              </a:lnSpc>
              <a:buNone/>
            </a:pPr>
            <a:endParaRPr lang="en-US" dirty="0" smtClean="0"/>
          </a:p>
          <a:p>
            <a:pPr>
              <a:lnSpc>
                <a:spcPct val="80000"/>
              </a:lnSpc>
            </a:pPr>
            <a:endParaRPr lang="en-US" sz="1800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sz="1800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sz="1800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sz="1800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sz="1800" b="0" dirty="0" smtClean="0"/>
          </a:p>
          <a:p>
            <a:pPr>
              <a:lnSpc>
                <a:spcPct val="80000"/>
              </a:lnSpc>
            </a:pPr>
            <a:endParaRPr lang="en-US" sz="700" b="0" dirty="0" smtClean="0"/>
          </a:p>
        </p:txBody>
      </p:sp>
      <p:sp>
        <p:nvSpPr>
          <p:cNvPr id="52228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fld id="{3A2D1D3C-E929-459D-8C3C-C8F68BBBC0CC}" type="slidenum">
              <a:rPr lang="en-US" sz="1200">
                <a:cs typeface="Arial" charset="0"/>
              </a:rPr>
              <a:pPr algn="ctr"/>
              <a:t>4</a:t>
            </a:fld>
            <a:endParaRPr lang="en-US" sz="12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152400"/>
            <a:ext cx="8686800" cy="685800"/>
          </a:xfrm>
        </p:spPr>
        <p:txBody>
          <a:bodyPr/>
          <a:lstStyle/>
          <a:p>
            <a:r>
              <a:rPr lang="en-US" dirty="0" smtClean="0"/>
              <a:t>COPS </a:t>
            </a:r>
            <a:r>
              <a:rPr lang="en-US" dirty="0" smtClean="0"/>
              <a:t>Market Guide &amp; COPS </a:t>
            </a:r>
            <a:r>
              <a:rPr lang="en-US" dirty="0" smtClean="0"/>
              <a:t>Handbook – </a:t>
            </a:r>
            <a:r>
              <a:rPr lang="en-US" dirty="0" smtClean="0"/>
              <a:t>Upcoming Changes</a:t>
            </a:r>
            <a:endParaRPr lang="en-US" dirty="0" smtClean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295400"/>
            <a:ext cx="8382000" cy="5257800"/>
          </a:xfrm>
        </p:spPr>
        <p:txBody>
          <a:bodyPr/>
          <a:lstStyle/>
          <a:p>
            <a:pPr lvl="1">
              <a:lnSpc>
                <a:spcPct val="80000"/>
              </a:lnSpc>
              <a:buFontTx/>
              <a:buNone/>
              <a:defRPr/>
            </a:pPr>
            <a:endParaRPr lang="en-US" sz="2400" dirty="0" smtClean="0"/>
          </a:p>
          <a:p>
            <a:pPr marL="742950" lvl="2" indent="-342900">
              <a:lnSpc>
                <a:spcPct val="80000"/>
              </a:lnSpc>
              <a:defRPr/>
            </a:pPr>
            <a:endParaRPr lang="en-US" sz="2800" dirty="0" smtClean="0">
              <a:ea typeface="+mn-ea"/>
              <a:cs typeface="+mn-cs"/>
            </a:endParaRPr>
          </a:p>
          <a:p>
            <a:pPr lvl="1">
              <a:lnSpc>
                <a:spcPct val="80000"/>
              </a:lnSpc>
              <a:defRPr/>
            </a:pPr>
            <a:endParaRPr lang="en-US" sz="2400" dirty="0" smtClean="0"/>
          </a:p>
          <a:p>
            <a:pPr lvl="1">
              <a:lnSpc>
                <a:spcPct val="80000"/>
              </a:lnSpc>
              <a:defRPr/>
            </a:pPr>
            <a:endParaRPr lang="en-US" dirty="0" smtClean="0"/>
          </a:p>
          <a:p>
            <a:pPr lvl="1">
              <a:lnSpc>
                <a:spcPct val="80000"/>
              </a:lnSpc>
              <a:defRPr/>
            </a:pPr>
            <a:endParaRPr lang="en-US" dirty="0" smtClean="0"/>
          </a:p>
          <a:p>
            <a:pPr lvl="1">
              <a:lnSpc>
                <a:spcPct val="80000"/>
              </a:lnSpc>
              <a:defRPr/>
            </a:pPr>
            <a:endParaRPr lang="en-US" dirty="0" smtClean="0"/>
          </a:p>
          <a:p>
            <a:pPr>
              <a:lnSpc>
                <a:spcPct val="80000"/>
              </a:lnSpc>
              <a:defRPr/>
            </a:pPr>
            <a:endParaRPr lang="en-US" b="0" dirty="0" smtClean="0"/>
          </a:p>
          <a:p>
            <a:pPr>
              <a:lnSpc>
                <a:spcPct val="80000"/>
              </a:lnSpc>
              <a:defRPr/>
            </a:pPr>
            <a:endParaRPr lang="en-US" b="0" dirty="0" smtClean="0"/>
          </a:p>
          <a:p>
            <a:pPr>
              <a:lnSpc>
                <a:spcPct val="80000"/>
              </a:lnSpc>
              <a:defRPr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  <a:defRPr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  <a:defRPr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  <a:defRPr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  <a:defRPr/>
            </a:pPr>
            <a:endParaRPr lang="en-US" b="0" dirty="0" smtClean="0"/>
          </a:p>
          <a:p>
            <a:pPr>
              <a:lnSpc>
                <a:spcPct val="80000"/>
              </a:lnSpc>
              <a:defRPr/>
            </a:pPr>
            <a:endParaRPr lang="en-US" sz="800" b="0" dirty="0" smtClean="0"/>
          </a:p>
        </p:txBody>
      </p:sp>
      <p:sp>
        <p:nvSpPr>
          <p:cNvPr id="3076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fld id="{5545B88C-92BD-43A8-9F1F-F1C1D2220723}" type="slidenum">
              <a:rPr lang="en-US" sz="1200">
                <a:cs typeface="Arial" charset="0"/>
              </a:rPr>
              <a:pPr algn="ctr"/>
              <a:t>5</a:t>
            </a:fld>
            <a:endParaRPr lang="en-US" sz="1200">
              <a:cs typeface="Arial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33400" y="1295400"/>
          <a:ext cx="8153399" cy="5029197"/>
        </p:xfrm>
        <a:graphic>
          <a:graphicData uri="http://schemas.openxmlformats.org/drawingml/2006/table">
            <a:tbl>
              <a:tblPr/>
              <a:tblGrid>
                <a:gridCol w="744037"/>
                <a:gridCol w="3239658"/>
                <a:gridCol w="186009"/>
                <a:gridCol w="744037"/>
                <a:gridCol w="3239658"/>
              </a:tblGrid>
              <a:tr h="19343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COPS Market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Guide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Commercial Operations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Handbook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343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Purpose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1*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Purpose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343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Definitions and Acronyms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2*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Definitions and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Acronyms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343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Organizational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Structure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Organizational Structure (Overview Only)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86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Process for Commercial Operations Market Guide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Revision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Process for Commercial Operations Market Guide Revision (Overview Only)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86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Market Notice Communication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Process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Market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Communications (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Overview Only)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86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Commercial System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Model (Overview Only)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Commercial System Model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8686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Inputs to Settlement Process and Data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Aggregation (Overview Only)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ERCOT Invoice and Settlement Process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8686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ERCOT Invoice and Settlement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Process (Overview Only)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Inputs to Settlement Algorithms (SEWG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owns – ETA Q2 2011)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8686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Short Pay and Market Participant Default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Process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Data Aggregation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343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Extracts and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Reports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Extracts and Reports (Overview Only)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86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Disputes and Data Extract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Variances (Overview Only)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Disputes and Data Extract Variances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8686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Renewable Energy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Credits (Overview Only)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Renewable Energy Credits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8686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Congestion Revenue Rights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(Overview Only)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13*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Congestion Revenue Rights (CRRs)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343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Short Pay and Market Participant Default Process (Overview)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14*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Short Pay and Market Participant Default Process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343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Appendix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Appendix 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Appendix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Appendix 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43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TOC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Table of Contents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TOC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Table of Contents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15" marR="7815" marT="78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152400"/>
            <a:ext cx="8686800" cy="685800"/>
          </a:xfrm>
        </p:spPr>
        <p:txBody>
          <a:bodyPr/>
          <a:lstStyle/>
          <a:p>
            <a:r>
              <a:rPr lang="en-US" dirty="0" smtClean="0"/>
              <a:t>COPS Communications Working Group (CCWG) Activities in Progress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371600"/>
            <a:ext cx="8382000" cy="5181600"/>
          </a:xfrm>
        </p:spPr>
        <p:txBody>
          <a:bodyPr/>
          <a:lstStyle/>
          <a:p>
            <a:pPr marL="342900" lvl="1" indent="-342900">
              <a:lnSpc>
                <a:spcPct val="80000"/>
              </a:lnSpc>
              <a:buNone/>
            </a:pPr>
            <a:r>
              <a:rPr lang="en-US" sz="2400" dirty="0" smtClean="0">
                <a:ea typeface="+mn-ea"/>
                <a:cs typeface="+mn-cs"/>
              </a:rPr>
              <a:t>Next CCWG Meeting</a:t>
            </a:r>
            <a:r>
              <a:rPr lang="en-US" sz="2400" dirty="0" smtClean="0">
                <a:ea typeface="+mn-ea"/>
                <a:cs typeface="+mn-cs"/>
              </a:rPr>
              <a:t>:</a:t>
            </a:r>
          </a:p>
          <a:p>
            <a:pPr marL="342900" lvl="1" indent="-342900">
              <a:lnSpc>
                <a:spcPct val="80000"/>
              </a:lnSpc>
              <a:buNone/>
            </a:pPr>
            <a:endParaRPr lang="en-US" sz="800" dirty="0" smtClean="0">
              <a:ea typeface="+mn-ea"/>
              <a:cs typeface="+mn-cs"/>
            </a:endParaRPr>
          </a:p>
          <a:p>
            <a:pPr>
              <a:lnSpc>
                <a:spcPct val="80000"/>
              </a:lnSpc>
              <a:spcBef>
                <a:spcPts val="1200"/>
              </a:spcBef>
              <a:buNone/>
            </a:pPr>
            <a:r>
              <a:rPr lang="en-US" sz="2400" b="0" dirty="0" smtClean="0"/>
              <a:t>February </a:t>
            </a:r>
            <a:r>
              <a:rPr lang="en-US" sz="2400" b="0" dirty="0" smtClean="0"/>
              <a:t>24, 2011, ERCOT </a:t>
            </a:r>
            <a:r>
              <a:rPr lang="en-US" sz="2400" b="0" dirty="0" err="1" smtClean="0"/>
              <a:t>METCenter</a:t>
            </a:r>
            <a:r>
              <a:rPr lang="en-US" sz="2400" b="0" dirty="0" smtClean="0"/>
              <a:t> </a:t>
            </a:r>
            <a:r>
              <a:rPr lang="en-US" sz="2400" b="0" dirty="0" smtClean="0"/>
              <a:t>and WebEx</a:t>
            </a:r>
          </a:p>
          <a:p>
            <a:pPr lvl="1">
              <a:lnSpc>
                <a:spcPct val="80000"/>
              </a:lnSpc>
              <a:spcBef>
                <a:spcPts val="1200"/>
              </a:spcBef>
            </a:pPr>
            <a:endParaRPr lang="en-US" sz="800" dirty="0" smtClean="0"/>
          </a:p>
          <a:p>
            <a:pPr marL="342900" lvl="1" indent="-342900">
              <a:lnSpc>
                <a:spcPct val="80000"/>
              </a:lnSpc>
              <a:buChar char="•"/>
            </a:pPr>
            <a:r>
              <a:rPr lang="en-US" sz="2400" dirty="0" smtClean="0">
                <a:ea typeface="+mn-ea"/>
                <a:cs typeface="+mn-cs"/>
              </a:rPr>
              <a:t>Commercial </a:t>
            </a:r>
            <a:r>
              <a:rPr lang="en-US" sz="2400" dirty="0" smtClean="0">
                <a:ea typeface="+mn-ea"/>
                <a:cs typeface="+mn-cs"/>
              </a:rPr>
              <a:t>Operations </a:t>
            </a:r>
            <a:r>
              <a:rPr lang="en-US" sz="2400" dirty="0" smtClean="0">
                <a:ea typeface="+mn-ea"/>
                <a:cs typeface="+mn-cs"/>
              </a:rPr>
              <a:t>Handbook</a:t>
            </a:r>
          </a:p>
          <a:p>
            <a:pPr marL="742950" lvl="2" indent="-342900">
              <a:lnSpc>
                <a:spcPct val="80000"/>
              </a:lnSpc>
            </a:pPr>
            <a:r>
              <a:rPr lang="en-US" dirty="0" smtClean="0">
                <a:ea typeface="+mn-ea"/>
                <a:cs typeface="+mn-cs"/>
              </a:rPr>
              <a:t>Work continues on Section 13,  Congestion Revenue Rights and Section 14, Short Pay and Market Participant Default Process</a:t>
            </a:r>
            <a:endParaRPr lang="en-US" dirty="0" smtClean="0">
              <a:ea typeface="+mn-ea"/>
              <a:cs typeface="+mn-cs"/>
            </a:endParaRPr>
          </a:p>
          <a:p>
            <a:pPr marL="342900" lvl="1" indent="-342900">
              <a:lnSpc>
                <a:spcPct val="80000"/>
              </a:lnSpc>
              <a:buChar char="•"/>
            </a:pPr>
            <a:endParaRPr lang="en-US" sz="800" dirty="0" smtClean="0">
              <a:ea typeface="+mn-ea"/>
              <a:cs typeface="+mn-cs"/>
            </a:endParaRPr>
          </a:p>
          <a:p>
            <a:pPr marL="342900" lvl="1" indent="-342900">
              <a:lnSpc>
                <a:spcPct val="80000"/>
              </a:lnSpc>
              <a:buChar char="•"/>
            </a:pPr>
            <a:r>
              <a:rPr lang="en-US" sz="2400" dirty="0" smtClean="0">
                <a:ea typeface="+mn-ea"/>
                <a:cs typeface="+mn-cs"/>
              </a:rPr>
              <a:t>COPMG Updates</a:t>
            </a:r>
          </a:p>
          <a:p>
            <a:pPr marL="742950" lvl="2" indent="-342900">
              <a:lnSpc>
                <a:spcPct val="80000"/>
              </a:lnSpc>
            </a:pPr>
            <a:r>
              <a:rPr lang="en-US" dirty="0" smtClean="0">
                <a:ea typeface="+mn-ea"/>
                <a:cs typeface="+mn-cs"/>
              </a:rPr>
              <a:t>New proposed Subsection 5.3, ERCOT Market Documents and Guiding Principles</a:t>
            </a:r>
          </a:p>
          <a:p>
            <a:pPr marL="342900" lvl="1" indent="-342900">
              <a:lnSpc>
                <a:spcPct val="80000"/>
              </a:lnSpc>
              <a:buFont typeface="Arial" pitchFamily="34" charset="0"/>
              <a:buChar char="•"/>
            </a:pPr>
            <a:endParaRPr lang="en-US" sz="800" dirty="0" smtClean="0">
              <a:ea typeface="+mn-ea"/>
              <a:cs typeface="+mn-cs"/>
            </a:endParaRPr>
          </a:p>
          <a:p>
            <a:pPr marL="342900" lvl="1" indent="-34290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400" dirty="0" smtClean="0">
                <a:ea typeface="+mn-ea"/>
                <a:cs typeface="+mn-cs"/>
              </a:rPr>
              <a:t>CCWG will review language for COPMGRR025, </a:t>
            </a:r>
            <a:r>
              <a:rPr lang="en-US" sz="2400" dirty="0" smtClean="0"/>
              <a:t>Synchronization with NPRR291, Reduce the Comment Period for NPRRs and SCRs</a:t>
            </a:r>
            <a:endParaRPr lang="en-US" sz="2400" dirty="0" smtClean="0">
              <a:ea typeface="+mn-ea"/>
              <a:cs typeface="+mn-cs"/>
            </a:endParaRPr>
          </a:p>
          <a:p>
            <a:pPr lvl="1">
              <a:lnSpc>
                <a:spcPct val="80000"/>
              </a:lnSpc>
            </a:pPr>
            <a:endParaRPr lang="en-US" sz="2400" dirty="0" smtClean="0"/>
          </a:p>
          <a:p>
            <a:pPr lvl="1">
              <a:lnSpc>
                <a:spcPct val="80000"/>
              </a:lnSpc>
            </a:pPr>
            <a:endParaRPr lang="en-US" dirty="0" smtClean="0"/>
          </a:p>
          <a:p>
            <a:pPr lvl="1">
              <a:lnSpc>
                <a:spcPct val="80000"/>
              </a:lnSpc>
            </a:pPr>
            <a:endParaRPr lang="en-US" b="0" dirty="0" smtClean="0"/>
          </a:p>
          <a:p>
            <a:pPr lvl="1"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b="0" dirty="0" smtClean="0"/>
          </a:p>
          <a:p>
            <a:pPr>
              <a:lnSpc>
                <a:spcPct val="80000"/>
              </a:lnSpc>
            </a:pPr>
            <a:endParaRPr lang="en-US" sz="800" b="0" dirty="0" smtClean="0"/>
          </a:p>
        </p:txBody>
      </p:sp>
      <p:sp>
        <p:nvSpPr>
          <p:cNvPr id="52228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fld id="{3A2D1D3C-E929-459D-8C3C-C8F68BBBC0CC}" type="slidenum">
              <a:rPr lang="en-US" sz="1200">
                <a:cs typeface="Arial" charset="0"/>
              </a:rPr>
              <a:pPr algn="ctr"/>
              <a:t>6</a:t>
            </a:fld>
            <a:endParaRPr lang="en-US" sz="12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2664</TotalTime>
  <Words>625</Words>
  <Application>Microsoft Office PowerPoint</Application>
  <PresentationFormat>On-screen Show (4:3)</PresentationFormat>
  <Paragraphs>185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Custom Design</vt:lpstr>
      <vt:lpstr>COPS Communications Working Group (CCWG) Activities in Progress</vt:lpstr>
      <vt:lpstr>COPS Communications Working Group (CCWG) 2010 Accomplishments</vt:lpstr>
      <vt:lpstr>COPS Communications Working Group (CCWG) 2010 Accomplishments, Continued</vt:lpstr>
      <vt:lpstr>COPS Communications Working Group (CCWG) 2011 Goals (Possible Vote)</vt:lpstr>
      <vt:lpstr>COPS Market Guide &amp; COPS Handbook – Upcoming Changes</vt:lpstr>
      <vt:lpstr>COPS Communications Working Group (CCWG) Activities in Progress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Jim Lee</cp:lastModifiedBy>
  <cp:revision>173</cp:revision>
  <dcterms:created xsi:type="dcterms:W3CDTF">2005-04-21T14:28:35Z</dcterms:created>
  <dcterms:modified xsi:type="dcterms:W3CDTF">2011-02-02T17:58:22Z</dcterms:modified>
</cp:coreProperties>
</file>