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389" r:id="rId2"/>
    <p:sldId id="402" r:id="rId3"/>
    <p:sldId id="401" r:id="rId4"/>
    <p:sldId id="405" r:id="rId5"/>
    <p:sldId id="395" r:id="rId6"/>
    <p:sldId id="404" r:id="rId7"/>
    <p:sldId id="406" r:id="rId8"/>
    <p:sldId id="400" r:id="rId9"/>
    <p:sldId id="390" r:id="rId10"/>
    <p:sldId id="392" r:id="rId11"/>
    <p:sldId id="391" r:id="rId12"/>
    <p:sldId id="396" r:id="rId13"/>
    <p:sldId id="39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C8F3CB-7A39-43B9-A318-225D51A82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9C816-4578-4A93-B742-6FFCBA591F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8B51A-2F06-41E1-BFC5-BA7C6D3D4E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F8E04-D6FD-4026-8939-28E2F765CC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D3698-9502-45E6-88CC-A4D45478F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B718-0F89-495B-B386-672EBAA092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D8F9-1FB5-46AE-BAAF-CC3884199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B90B7-CE7B-449F-88F7-9C6BCA2C3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F5E9-F621-4A5F-8E3E-B09F072DF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E28C-BF0B-48A6-B282-E03AEB269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B2BFD-F684-45C2-9058-073D609E0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A651-0E4A-4E64-B924-E0DAA474D4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B02EE0-D61F-4C49-B344-EF827240FC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F1BC686-8355-4EE4-A135-8868FC81FBE7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Nodal Program Update and SEWG Update </a:t>
            </a:r>
            <a:br>
              <a:rPr lang="en-US" dirty="0" smtClean="0"/>
            </a:br>
            <a:r>
              <a:rPr lang="en-US" dirty="0" smtClean="0"/>
              <a:t>COPS </a:t>
            </a:r>
            <a:r>
              <a:rPr lang="en-US" dirty="0" smtClean="0"/>
              <a:t>2/08/2011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Jim Galvin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SEWG and MCWG Joint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/>
          </a:bodyPr>
          <a:lstStyle/>
          <a:p>
            <a:r>
              <a:rPr lang="en-US" b="0" dirty="0" smtClean="0"/>
              <a:t>MCWG and SEWG met to discuss potential improvements to the settlement and invoicing timeline with the intent to improve potential credit exposure and simplify the current settlement and invoicing process</a:t>
            </a:r>
          </a:p>
          <a:p>
            <a:r>
              <a:rPr lang="en-US" b="0" dirty="0" smtClean="0"/>
              <a:t>Alternatives discussed:</a:t>
            </a:r>
          </a:p>
          <a:p>
            <a:pPr lvl="1"/>
            <a:r>
              <a:rPr lang="en-US" dirty="0" smtClean="0"/>
              <a:t>Ramping up RTM due date</a:t>
            </a:r>
          </a:p>
          <a:p>
            <a:pPr lvl="1"/>
            <a:r>
              <a:rPr lang="en-US" dirty="0" smtClean="0"/>
              <a:t>Accelerated Settlement of RTM</a:t>
            </a:r>
          </a:p>
          <a:p>
            <a:pPr lvl="1"/>
            <a:r>
              <a:rPr lang="en-US" dirty="0" smtClean="0"/>
              <a:t>Non-binding Settlement for Credit purposes (MISO)</a:t>
            </a:r>
          </a:p>
          <a:p>
            <a:r>
              <a:rPr lang="en-US" b="0" dirty="0" smtClean="0"/>
              <a:t>ERCOT is working on an NPRR to include RTM statements on a daily invoice</a:t>
            </a:r>
          </a:p>
          <a:p>
            <a:pPr lvl="1"/>
            <a:r>
              <a:rPr lang="en-US" dirty="0" smtClean="0"/>
              <a:t>Consensus from both working groups on this being the best initial step</a:t>
            </a:r>
          </a:p>
          <a:p>
            <a:pPr lvl="1"/>
            <a:r>
              <a:rPr lang="en-US" dirty="0" smtClean="0"/>
              <a:t>Published DAM and RTM statements for a given day to be put on same invoice</a:t>
            </a:r>
          </a:p>
          <a:p>
            <a:pPr lvl="1"/>
            <a:r>
              <a:rPr lang="en-US" dirty="0" smtClean="0"/>
              <a:t>Accelerates the RTM cash clearing timeline</a:t>
            </a:r>
            <a:endParaRPr lang="en-US" dirty="0" smtClean="0"/>
          </a:p>
          <a:p>
            <a:pPr lvl="1"/>
            <a:endParaRPr lang="en-US" b="0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and Reports Prioritization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382000" cy="5330952"/>
          </a:xfrm>
        </p:spPr>
        <p:txBody>
          <a:bodyPr>
            <a:normAutofit/>
          </a:bodyPr>
          <a:lstStyle/>
          <a:p>
            <a:r>
              <a:rPr lang="en-US" b="0" dirty="0" smtClean="0"/>
              <a:t>ERCOT staff required input, similar to Zonal Extracts, for prioritization</a:t>
            </a:r>
          </a:p>
          <a:p>
            <a:r>
              <a:rPr lang="en-US" b="0" dirty="0" smtClean="0"/>
              <a:t>Approximately 300 reports and extracts were reviewed to determine priority</a:t>
            </a:r>
          </a:p>
          <a:p>
            <a:r>
              <a:rPr lang="en-US" b="0" dirty="0" smtClean="0"/>
              <a:t>ERCOT facilitated the discussions seeking input from SEWG members on all reports</a:t>
            </a:r>
          </a:p>
          <a:p>
            <a:pPr lvl="1"/>
            <a:r>
              <a:rPr lang="en-US" dirty="0" smtClean="0"/>
              <a:t>SEWG did not rank reports or extracts that appeared to be operational in nature</a:t>
            </a:r>
          </a:p>
          <a:p>
            <a:pPr lvl="1"/>
            <a:r>
              <a:rPr lang="en-US" b="0" dirty="0" smtClean="0"/>
              <a:t>Focused on extracts and reports that had commercial impact with the understanding that other working groups will be addressing extracts and reports that were not prioritized</a:t>
            </a:r>
          </a:p>
          <a:p>
            <a:r>
              <a:rPr lang="en-US" b="0" dirty="0" smtClean="0"/>
              <a:t>Discussion on new reports or extracts </a:t>
            </a:r>
          </a:p>
          <a:p>
            <a:pPr lvl="1"/>
            <a:r>
              <a:rPr lang="en-US" dirty="0" smtClean="0"/>
              <a:t>Appears that the direction for new reports or extracts should come through the NPRR process</a:t>
            </a:r>
          </a:p>
          <a:p>
            <a:pPr lvl="1"/>
            <a:r>
              <a:rPr lang="en-US" b="0" dirty="0" smtClean="0"/>
              <a:t>SEWG will test this process with the QSE to QSE trade issue</a:t>
            </a:r>
            <a:endParaRPr lang="en-US" b="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Settlement Handbook/Guide- SEWG will begin drafting detail to algorithm sections</a:t>
            </a:r>
          </a:p>
          <a:p>
            <a:r>
              <a:rPr lang="en-US" b="0" dirty="0" smtClean="0"/>
              <a:t>Revenue Neutrality</a:t>
            </a:r>
          </a:p>
          <a:p>
            <a:pPr lvl="1"/>
            <a:r>
              <a:rPr lang="en-US" dirty="0" smtClean="0"/>
              <a:t>RTRN went from a ~$0.35 expense to a ~$0.13 revenue (credit to market) from December to January</a:t>
            </a:r>
          </a:p>
          <a:p>
            <a:pPr lvl="1"/>
            <a:r>
              <a:rPr lang="en-US" dirty="0" smtClean="0"/>
              <a:t>ERCOT initial view indicates this is related to settlement of PTP Options and Obligations, as well as potential impact of pricing issue brought to ERCOT by IMM</a:t>
            </a:r>
          </a:p>
          <a:p>
            <a:r>
              <a:rPr lang="en-US" b="0" dirty="0" smtClean="0"/>
              <a:t>Review of ERCOT NPRR for settlement and invoicing improvements</a:t>
            </a:r>
            <a:endParaRPr lang="en-US" b="0" dirty="0" smtClean="0"/>
          </a:p>
          <a:p>
            <a:pPr lvl="1"/>
            <a:r>
              <a:rPr lang="en-US" dirty="0" smtClean="0"/>
              <a:t>Dialogue with MCWG</a:t>
            </a:r>
          </a:p>
          <a:p>
            <a:r>
              <a:rPr lang="en-US" b="0" dirty="0" smtClean="0"/>
              <a:t>Follow discussions on BPD and shortened SCED intervals</a:t>
            </a:r>
          </a:p>
          <a:p>
            <a:r>
              <a:rPr lang="en-US" b="0" dirty="0" smtClean="0"/>
              <a:t>Discuss settlement impact of February Freeze</a:t>
            </a:r>
            <a:endParaRPr lang="en-US" b="0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pic>
        <p:nvPicPr>
          <p:cNvPr id="6" name="Picture 5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14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Load Zone Market Prices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1905000"/>
          <a:ext cx="5486400" cy="1600201"/>
        </p:xfrm>
        <a:graphic>
          <a:graphicData uri="http://schemas.openxmlformats.org/drawingml/2006/table">
            <a:tbl>
              <a:tblPr/>
              <a:tblGrid>
                <a:gridCol w="887506"/>
                <a:gridCol w="1102658"/>
                <a:gridCol w="1196789"/>
                <a:gridCol w="1156447"/>
                <a:gridCol w="1143000"/>
              </a:tblGrid>
              <a:tr h="28311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Arithmetic Average Adjusted SPP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6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Houston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North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South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West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On-Peak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$32.06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$32.37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18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Off-Peak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$26.94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$27.28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$26.48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$21.54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$29.77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28.63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$24.70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1371600"/>
            <a:ext cx="556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38862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January 2011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600200" y="4419600"/>
          <a:ext cx="5562600" cy="1428750"/>
        </p:xfrm>
        <a:graphic>
          <a:graphicData uri="http://schemas.openxmlformats.org/drawingml/2006/table">
            <a:tbl>
              <a:tblPr/>
              <a:tblGrid>
                <a:gridCol w="899832"/>
                <a:gridCol w="1117974"/>
                <a:gridCol w="1213411"/>
                <a:gridCol w="1172508"/>
                <a:gridCol w="1158875"/>
              </a:tblGrid>
              <a:tr h="28575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Arithmetic Average Adjusted SPP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Houston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North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South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West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On-Peak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$40.97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$41.19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$57.55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$36.70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Off-Peak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$26.72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$42.32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$31.16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Load Zone to </a:t>
            </a:r>
            <a:r>
              <a:rPr lang="en-US" dirty="0" smtClean="0"/>
              <a:t>Hub December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676400"/>
          <a:ext cx="8305796" cy="4267200"/>
        </p:xfrm>
        <a:graphic>
          <a:graphicData uri="http://schemas.openxmlformats.org/drawingml/2006/table">
            <a:tbl>
              <a:tblPr/>
              <a:tblGrid>
                <a:gridCol w="1118546"/>
                <a:gridCol w="969802"/>
                <a:gridCol w="493826"/>
                <a:gridCol w="460111"/>
                <a:gridCol w="872625"/>
                <a:gridCol w="969802"/>
                <a:gridCol w="111061"/>
                <a:gridCol w="912290"/>
                <a:gridCol w="969802"/>
                <a:gridCol w="111061"/>
                <a:gridCol w="1316870"/>
              </a:tblGrid>
              <a:tr h="2844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Load Zone/HUB RTSPP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Period: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Dec-10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44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 Average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>
                          <a:solidFill>
                            <a:srgbClr val="000000"/>
                          </a:solidFill>
                          <a:latin typeface="Calibri"/>
                        </a:rPr>
                        <a:t>Zone over HUB Comparison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RTSPP Average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RTSPP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RTSPP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Zone over HUB Delta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$29.41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$29.45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$29.41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$0.03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$29.82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$29.77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$29.82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-$0.05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$28.71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$28.63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$28.71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-$0.08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$23.41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$24.70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$23.41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$1.29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$29.45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$29.77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$28.63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$24.70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LZ_AEN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$29.33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LZ_CPS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$28.96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Market Wide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$28.22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371" marR="4371" marT="437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Load Zone to Hub </a:t>
            </a:r>
            <a:r>
              <a:rPr lang="en-US" dirty="0" smtClean="0"/>
              <a:t>January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295399"/>
          <a:ext cx="8229600" cy="4800600"/>
        </p:xfrm>
        <a:graphic>
          <a:graphicData uri="http://schemas.openxmlformats.org/drawingml/2006/table">
            <a:tbl>
              <a:tblPr/>
              <a:tblGrid>
                <a:gridCol w="667829"/>
                <a:gridCol w="1363484"/>
                <a:gridCol w="323479"/>
                <a:gridCol w="1363484"/>
                <a:gridCol w="1029570"/>
                <a:gridCol w="264349"/>
                <a:gridCol w="1363484"/>
                <a:gridCol w="1029570"/>
                <a:gridCol w="156522"/>
                <a:gridCol w="667829"/>
              </a:tblGrid>
              <a:tr h="23410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Column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Column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42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HUB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$35.06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$36.48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$35.60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$35.06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$0.55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$30.63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$41.48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$36.48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7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$34.72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$31.17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$30.63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$0.54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$35.60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$35.75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$34.22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$41.48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$31.17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LZ_AEN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$34.87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LZ_CPS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$35.22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373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$35.00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0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dirty="0" smtClean="0"/>
              <a:t>Cost to Serve Load (as of 12/20/2010 based on RTM Settlements)</a:t>
            </a:r>
          </a:p>
          <a:p>
            <a:pPr lvl="1"/>
            <a:r>
              <a:rPr lang="en-US" dirty="0" smtClean="0"/>
              <a:t>AS seems within Zonal values where price per MWh is $1.24with the premium for Responsive Reserve at $0.77</a:t>
            </a:r>
          </a:p>
          <a:p>
            <a:pPr lvl="1"/>
            <a:r>
              <a:rPr lang="en-US" dirty="0" smtClean="0"/>
              <a:t>BPD Uplift charges are a credit to Loads at less than $0.01 per MWh, total BPD charges to resources through is approximately $100K</a:t>
            </a:r>
          </a:p>
          <a:p>
            <a:pPr lvl="1"/>
            <a:r>
              <a:rPr lang="en-US" dirty="0" smtClean="0"/>
              <a:t>RUC Uplift Charge is negligible (~$2K), meaning that most all of the RUC is being assigned to Loads that are short in the market</a:t>
            </a:r>
          </a:p>
          <a:p>
            <a:pPr lvl="2"/>
            <a:r>
              <a:rPr lang="en-US" sz="2000" dirty="0" smtClean="0"/>
              <a:t>RUC Capacity Shortfall Charges have averaged over $45 K per day, total of over $900 K for the first 20 days of the market</a:t>
            </a:r>
          </a:p>
          <a:p>
            <a:pPr lvl="1"/>
            <a:r>
              <a:rPr lang="en-US" dirty="0" smtClean="0"/>
              <a:t>Revenue Neutrality uplift to Loads currently an expense of $0.35/MWh</a:t>
            </a:r>
          </a:p>
          <a:p>
            <a:pPr lvl="2"/>
            <a:r>
              <a:rPr lang="en-US" sz="2000" dirty="0" smtClean="0"/>
              <a:t>SEWG will evaluate the drivers of Revenue Neutrality</a:t>
            </a:r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Cost to Serve </a:t>
            </a:r>
            <a:r>
              <a:rPr lang="en-US" dirty="0" smtClean="0"/>
              <a:t>Load December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066800"/>
            <a:ext cx="8610600" cy="4876800"/>
          </a:xfrm>
        </p:spPr>
        <p:txBody>
          <a:bodyPr/>
          <a:lstStyle/>
          <a:p>
            <a:r>
              <a:rPr lang="en-US" b="0" dirty="0" smtClean="0"/>
              <a:t>Cost to Serve Load (January, based on RTM Settlements through 1/10/2011)</a:t>
            </a:r>
          </a:p>
          <a:p>
            <a:pPr lvl="1"/>
            <a:r>
              <a:rPr lang="en-US" dirty="0" smtClean="0"/>
              <a:t>AS seems within Zonal values where price per MWh is $</a:t>
            </a:r>
            <a:r>
              <a:rPr lang="en-US" dirty="0" smtClean="0"/>
              <a:t>1.17</a:t>
            </a:r>
            <a:endParaRPr lang="en-US" dirty="0" smtClean="0"/>
          </a:p>
          <a:p>
            <a:pPr lvl="1"/>
            <a:r>
              <a:rPr lang="en-US" dirty="0" smtClean="0"/>
              <a:t>BPD Uplift charges are a credit to Loads at less than $0.01 per MWh, total BPD charges to resources through is approximately $100K</a:t>
            </a:r>
          </a:p>
          <a:p>
            <a:pPr lvl="1"/>
            <a:r>
              <a:rPr lang="en-US" dirty="0" smtClean="0"/>
              <a:t>RUC Uplift Charge trends as in December negligible</a:t>
            </a:r>
          </a:p>
          <a:p>
            <a:pPr lvl="1"/>
            <a:r>
              <a:rPr lang="en-US" dirty="0" smtClean="0"/>
              <a:t>Revenue Neutrality uplift to Loads currently an </a:t>
            </a:r>
            <a:r>
              <a:rPr lang="en-US" dirty="0" smtClean="0"/>
              <a:t>revenue of </a:t>
            </a:r>
            <a:r>
              <a:rPr lang="en-US" b="1" u="sng" dirty="0" smtClean="0">
                <a:solidFill>
                  <a:srgbClr val="FF0000"/>
                </a:solidFill>
              </a:rPr>
              <a:t>$</a:t>
            </a:r>
            <a:r>
              <a:rPr lang="en-US" b="1" u="sng" dirty="0" smtClean="0">
                <a:solidFill>
                  <a:srgbClr val="FF0000"/>
                </a:solidFill>
              </a:rPr>
              <a:t>0.13/</a:t>
            </a:r>
            <a:r>
              <a:rPr lang="en-US" b="1" u="sng" dirty="0" err="1" smtClean="0">
                <a:solidFill>
                  <a:srgbClr val="FF0000"/>
                </a:solidFill>
              </a:rPr>
              <a:t>MWh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 </a:t>
            </a:r>
            <a:r>
              <a:rPr lang="en-US" dirty="0" smtClean="0"/>
              <a:t>appears to be </a:t>
            </a:r>
            <a:r>
              <a:rPr lang="en-US" dirty="0" smtClean="0"/>
              <a:t>fluctuating with congestion, </a:t>
            </a:r>
            <a:r>
              <a:rPr lang="en-US" dirty="0" smtClean="0"/>
              <a:t>still needs explanation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lvl="2"/>
            <a:r>
              <a:rPr lang="en-US" sz="2000" dirty="0" smtClean="0"/>
              <a:t>SEWG will evaluate the drivers of Revenue Neutrality</a:t>
            </a:r>
          </a:p>
          <a:p>
            <a:pPr lvl="1"/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Observations- Cost to Serve Load </a:t>
            </a:r>
            <a:r>
              <a:rPr lang="en-US" dirty="0" smtClean="0"/>
              <a:t>January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Impact of February Weather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828800"/>
          </a:xfrm>
        </p:spPr>
        <p:txBody>
          <a:bodyPr/>
          <a:lstStyle/>
          <a:p>
            <a:r>
              <a:rPr lang="en-US" dirty="0" smtClean="0"/>
              <a:t>Market wide average RTSPPs (All Settlement Points), SEWG to evaluate Settlement Impact as soon as practicable </a:t>
            </a:r>
          </a:p>
          <a:p>
            <a:pPr lvl="1"/>
            <a:r>
              <a:rPr lang="en-US" dirty="0" smtClean="0"/>
              <a:t>2/2/2011: $785.14</a:t>
            </a:r>
          </a:p>
          <a:p>
            <a:pPr lvl="1"/>
            <a:r>
              <a:rPr lang="en-US" dirty="0" smtClean="0"/>
              <a:t>2/3/2011: $135.20</a:t>
            </a:r>
          </a:p>
          <a:p>
            <a:pPr lvl="1"/>
            <a:r>
              <a:rPr lang="en-US" dirty="0" smtClean="0"/>
              <a:t>2/4/2011: $48.36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2895600"/>
          <a:ext cx="4838700" cy="3392805"/>
        </p:xfrm>
        <a:graphic>
          <a:graphicData uri="http://schemas.openxmlformats.org/drawingml/2006/table">
            <a:tbl>
              <a:tblPr/>
              <a:tblGrid>
                <a:gridCol w="1243784"/>
                <a:gridCol w="1094657"/>
                <a:gridCol w="850342"/>
                <a:gridCol w="850342"/>
                <a:gridCol w="799575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 of 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Column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Row Labels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2/2/2011 0:00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2/3/2011 0:00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2/4/2011 0:00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HB_BUSAVG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$783.22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$112.14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$314.18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HB_HOUSTON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$778.86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$64.76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$45.89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$296.50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HB_HUBAVG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$781.85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$116.15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$46.62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$314.87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HB_NORTH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$784.64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$303.69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HB_SOUTH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$784.91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$238.75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$50.51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$358.06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HB_WEST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$779.01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$81.75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$42.98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$301.25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LZ_AEN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$789.26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$84.49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$307.12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LZ_CPS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$786.20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$88.39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$51.08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$308.56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LZ_HOUSTON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$781.15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$70.91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$45.78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$299.28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LZ_LCRA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$797.28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$90.93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$49.84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$312.68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LZ_NORTH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$797.27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$308.01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LZ_RAYBN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$796.76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$79.43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$307.76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LZ_SOUTH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$803.46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$696.07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$56.26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$518.60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LZ_WEST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$781.20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$82.59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$42.99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$302.26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Grand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$787.51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$140.38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$47.72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$325.20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724400"/>
          </a:xfrm>
        </p:spPr>
        <p:txBody>
          <a:bodyPr/>
          <a:lstStyle/>
          <a:p>
            <a:pPr marL="228600" indent="-228600"/>
            <a:r>
              <a:rPr lang="en-US" dirty="0" smtClean="0"/>
              <a:t>Leadership voted in for 2011</a:t>
            </a:r>
          </a:p>
          <a:p>
            <a:pPr marL="628650" lvl="1" indent="-228600"/>
            <a:r>
              <a:rPr lang="en-US" dirty="0" smtClean="0"/>
              <a:t>Chair: Jim Galvin, Luminant Energy</a:t>
            </a:r>
          </a:p>
          <a:p>
            <a:pPr marL="628650" lvl="1" indent="-228600"/>
            <a:r>
              <a:rPr lang="en-US" dirty="0" smtClean="0"/>
              <a:t>Vice Chair: Harika Basaran, Austin Energy</a:t>
            </a:r>
          </a:p>
          <a:p>
            <a:pPr marL="228600" indent="-228600"/>
            <a:r>
              <a:rPr lang="en-US" dirty="0" smtClean="0"/>
              <a:t>Goals for 2011 Summarized</a:t>
            </a:r>
          </a:p>
          <a:p>
            <a:pPr marL="628650" lvl="1" indent="-228600"/>
            <a:r>
              <a:rPr lang="en-US" dirty="0" smtClean="0"/>
              <a:t>Completion of Nodal Settlement Handbook/Guide</a:t>
            </a:r>
          </a:p>
          <a:p>
            <a:pPr marL="628650" lvl="1" indent="-228600"/>
            <a:r>
              <a:rPr lang="en-US" dirty="0" smtClean="0"/>
              <a:t>Nodal Project Support- Projects impacting settlements and extracts</a:t>
            </a:r>
          </a:p>
          <a:p>
            <a:pPr marL="628650" lvl="1" indent="-228600"/>
            <a:r>
              <a:rPr lang="en-US" dirty="0" smtClean="0"/>
              <a:t>Settlement timeline improvements with MCWG</a:t>
            </a:r>
          </a:p>
          <a:p>
            <a:pPr marL="628650" lvl="1" indent="-228600"/>
            <a:r>
              <a:rPr lang="en-US" dirty="0" smtClean="0"/>
              <a:t>Reporting Matrix to COPS</a:t>
            </a:r>
          </a:p>
          <a:p>
            <a:pPr marL="628650" lvl="1" indent="-228600"/>
            <a:r>
              <a:rPr lang="en-US" dirty="0" smtClean="0"/>
              <a:t>Enhance Settlement Training/Education for Retail Market Participants</a:t>
            </a:r>
            <a:endParaRPr lang="en-US" dirty="0" smtClean="0"/>
          </a:p>
          <a:p>
            <a:pPr marL="628650" lvl="1" indent="-228600"/>
            <a:endParaRPr lang="en-US" dirty="0" smtClean="0"/>
          </a:p>
          <a:p>
            <a:pPr marL="628650" lvl="1" indent="-228600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Issues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0" dirty="0" smtClean="0"/>
              <a:t>Six events were summarized at the January SEWG meeting all pertaining to Nodal Extracts and Reports</a:t>
            </a:r>
          </a:p>
          <a:p>
            <a:r>
              <a:rPr lang="en-US" b="0" dirty="0" smtClean="0"/>
              <a:t>Some concerns were expressed due to the number of events and late postings; however, reports and extracts appear to be complete and providing the necessary data</a:t>
            </a:r>
          </a:p>
          <a:p>
            <a:r>
              <a:rPr lang="en-US" b="0" dirty="0" smtClean="0"/>
              <a:t>Some concerns are centering around the following:</a:t>
            </a:r>
          </a:p>
          <a:p>
            <a:pPr lvl="1"/>
            <a:r>
              <a:rPr lang="en-US" dirty="0" smtClean="0"/>
              <a:t>Posting of RTSPPs</a:t>
            </a:r>
          </a:p>
          <a:p>
            <a:pPr lvl="1"/>
            <a:r>
              <a:rPr lang="en-US" b="0" dirty="0" smtClean="0"/>
              <a:t>Late postings and processing time, how is ERCOT stabilizing the Extract and Report environment</a:t>
            </a:r>
          </a:p>
          <a:p>
            <a:pPr lvl="1"/>
            <a:r>
              <a:rPr lang="en-US" dirty="0" smtClean="0"/>
              <a:t>Concern for lack of extract identifying ERCOT accepted QSE to QSE trades</a:t>
            </a:r>
          </a:p>
          <a:p>
            <a:r>
              <a:rPr lang="en-US" b="0" dirty="0" smtClean="0"/>
              <a:t>SEWG will continue to monitor and bring issues to COPS for further discussion</a:t>
            </a:r>
          </a:p>
          <a:p>
            <a:pPr lvl="1"/>
            <a:endParaRPr lang="en-US" b="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2775</TotalTime>
  <Words>1201</Words>
  <Application>Microsoft Office PowerPoint</Application>
  <PresentationFormat>On-screen Show (4:3)</PresentationFormat>
  <Paragraphs>377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Design</vt:lpstr>
      <vt:lpstr>Nodal Program Update and SEWG Update  COPS 2/08/2011</vt:lpstr>
      <vt:lpstr>Settlement Observations- Load Zone Market Prices</vt:lpstr>
      <vt:lpstr>Settlement Observations- Load Zone to Hub December</vt:lpstr>
      <vt:lpstr>Settlement Observations- Load Zone to Hub January</vt:lpstr>
      <vt:lpstr>Settlement Observations- Cost to Serve Load December</vt:lpstr>
      <vt:lpstr>Settlement Observations- Cost to Serve Load January</vt:lpstr>
      <vt:lpstr> Impact of February Weather Events</vt:lpstr>
      <vt:lpstr>SEWG Summary</vt:lpstr>
      <vt:lpstr>Extract Issues Update</vt:lpstr>
      <vt:lpstr>SEWG and MCWG Joint Meeting</vt:lpstr>
      <vt:lpstr>Extract and Reports Prioritization</vt:lpstr>
      <vt:lpstr>Upcoming Items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xqh5</cp:lastModifiedBy>
  <cp:revision>169</cp:revision>
  <dcterms:created xsi:type="dcterms:W3CDTF">2005-04-21T14:28:35Z</dcterms:created>
  <dcterms:modified xsi:type="dcterms:W3CDTF">2011-02-08T14:31:36Z</dcterms:modified>
</cp:coreProperties>
</file>