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9" r:id="rId1"/>
  </p:sldMasterIdLst>
  <p:notesMasterIdLst>
    <p:notesMasterId r:id="rId12"/>
  </p:notesMasterIdLst>
  <p:sldIdLst>
    <p:sldId id="411" r:id="rId2"/>
    <p:sldId id="412" r:id="rId3"/>
    <p:sldId id="413" r:id="rId4"/>
    <p:sldId id="415" r:id="rId5"/>
    <p:sldId id="416" r:id="rId6"/>
    <p:sldId id="414" r:id="rId7"/>
    <p:sldId id="404" r:id="rId8"/>
    <p:sldId id="408" r:id="rId9"/>
    <p:sldId id="409" r:id="rId10"/>
    <p:sldId id="410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CCFF"/>
    <a:srgbClr val="99FF99"/>
    <a:srgbClr val="FF9966"/>
    <a:srgbClr val="0000CC"/>
    <a:srgbClr val="40949A"/>
    <a:srgbClr val="691754"/>
    <a:srgbClr val="66FF33"/>
    <a:srgbClr val="FF3300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76" autoAdjust="0"/>
    <p:restoredTop sz="98934" autoAdjust="0"/>
  </p:normalViewPr>
  <p:slideViewPr>
    <p:cSldViewPr>
      <p:cViewPr varScale="1">
        <p:scale>
          <a:sx n="108" d="100"/>
          <a:sy n="108" d="100"/>
        </p:scale>
        <p:origin x="-288" y="-90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6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BB1145-D3F9-4EB5-927B-C978BD11F2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315E999-A25B-450E-80F5-2675C9116EC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452FD4-44CC-4ED7-B669-1F645BD3B1B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FC89BE7-9E06-43F0-A85B-C9FD6CD791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63459C-CD33-4531-83D1-F433ACCFF6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E85078-D837-404E-B24F-ED95A07A2A8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1C034E3-44AC-4CD6-90C0-9AA1292AAC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C62202-443F-46E4-94CB-5077F6D2B5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438B947-3314-4309-AB46-C9B6CCC73A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CEC5B1-42E2-4EB3-9644-13ABA042570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816BADC-DA58-45D9-A4D9-79AF7D938B5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964E62-B252-43D5-A6CF-B6892EC577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C30495-EC9B-41CB-B468-C04BA24316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smtClean="0"/>
              <a:t>Market Readiness Seminar #5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7/28/2010</a:t>
            </a:r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97644ED3-F4CB-4A69-A2E3-1BDF5F379433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905000"/>
            <a:ext cx="69818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Impact Assessment of Parking Deck and New NPRRs/SCRs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4572000"/>
            <a:ext cx="7010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January 27,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4 – Proposed Final Phase of IAs and CBAs</a:t>
            </a:r>
          </a:p>
          <a:p>
            <a:pPr lvl="1"/>
            <a:r>
              <a:rPr lang="en-US" sz="1400" dirty="0" smtClean="0"/>
              <a:t>NPRR146: ICCP Telemetry Information Submittals</a:t>
            </a:r>
          </a:p>
          <a:p>
            <a:pPr lvl="1"/>
            <a:r>
              <a:rPr lang="en-US" sz="1400" dirty="0" smtClean="0"/>
              <a:t>NPRR153: Generation Resource Fixed Quantity Block Offer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June/July		- IA/CBA development</a:t>
            </a:r>
          </a:p>
          <a:p>
            <a:pPr lvl="1"/>
            <a:r>
              <a:rPr lang="en-US" sz="1400" dirty="0" smtClean="0"/>
              <a:t>July		- Market subcommittee review</a:t>
            </a:r>
          </a:p>
          <a:p>
            <a:pPr lvl="1"/>
            <a:r>
              <a:rPr lang="en-US" sz="1400" dirty="0" smtClean="0"/>
              <a:t>August		- Market subcommittee endorsement</a:t>
            </a:r>
          </a:p>
          <a:p>
            <a:pPr lvl="1"/>
            <a:r>
              <a:rPr lang="en-US" sz="1400" dirty="0" smtClean="0"/>
              <a:t>September		- TAC and Board consideration</a:t>
            </a:r>
          </a:p>
          <a:p>
            <a:pPr lvl="1"/>
            <a:endParaRPr lang="en-US" sz="1400" dirty="0" smtClean="0"/>
          </a:p>
          <a:p>
            <a:pPr lvl="1"/>
            <a:endParaRPr lang="en-US" sz="1400" dirty="0" smtClean="0"/>
          </a:p>
          <a:p>
            <a:r>
              <a:rPr lang="en-US" sz="1600" dirty="0" smtClean="0"/>
              <a:t>TBD</a:t>
            </a:r>
          </a:p>
          <a:p>
            <a:pPr lvl="1"/>
            <a:r>
              <a:rPr lang="en-US" sz="1400" dirty="0" smtClean="0"/>
              <a:t>NPRR164: Resubmitting Ancillary Service Offers in SASM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NPRR256: Sync Nodal Protocols with PRR787, Add Non-Compliance Language to QSE 	Performance Standards</a:t>
            </a:r>
          </a:p>
          <a:p>
            <a:pPr lvl="1"/>
            <a:r>
              <a:rPr lang="en-US" sz="1400" dirty="0" smtClean="0"/>
              <a:t>NPRR258: Sync with PRR824 and PRR833 and Additional Clarifications</a:t>
            </a:r>
          </a:p>
          <a:p>
            <a:pPr lvl="1">
              <a:buNone/>
            </a:pPr>
            <a:endParaRPr lang="en-US" sz="1400" dirty="0" smtClean="0"/>
          </a:p>
          <a:p>
            <a:pPr lvl="1"/>
            <a:endParaRPr lang="en-US" sz="1400" dirty="0" smtClean="0"/>
          </a:p>
          <a:p>
            <a:r>
              <a:rPr lang="en-US" sz="1800" dirty="0" smtClean="0"/>
              <a:t>This would conclude the Impact Analysis and CBA development of the Board-approved Parking Deck items</a:t>
            </a:r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8229600" cy="48768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Review of Parking Deck Origin and Recent Activities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General Guidelines for Use in Assigning Items to the Impact Assessment Phases</a:t>
            </a:r>
            <a:endParaRPr lang="en-US" sz="1800" dirty="0" smtClean="0"/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Review Initial ERCOT Recommendation for Remaining Impact Assessment Phases</a:t>
            </a:r>
            <a:endParaRPr lang="en-US" sz="1800" dirty="0" smtClean="0"/>
          </a:p>
          <a:p>
            <a:pPr lvl="2" eaLnBrk="1" hangingPunct="1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lvl="2" eaLnBrk="1" hangingPunct="1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Market Participant Input</a:t>
            </a:r>
            <a:endParaRPr lang="en-US" sz="1800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Agenda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PRR799 (approved 2/2009) allowed ERCOT to defer the impact assessment of revision requests requiring system changes that were deemed not needed for Nodal go-live by the ERCOT CEO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The stakeholder approval process proceeded on these items with the understanding that impact assessment would be done at a later time</a:t>
            </a:r>
            <a:endParaRPr lang="en-US" sz="1800" dirty="0" smtClean="0"/>
          </a:p>
          <a:p>
            <a:pPr lvl="2" eaLnBrk="1" hangingPunct="1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These deferred items were housed in the Parking Deck and included a Board-approved Priority</a:t>
            </a: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29 items were on the Parking Deck at Nodal go-live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sz="1600" dirty="0" smtClean="0"/>
              <a:t>Of note, </a:t>
            </a:r>
            <a:r>
              <a:rPr lang="en-US" sz="1600" dirty="0" smtClean="0"/>
              <a:t>SCR760 </a:t>
            </a:r>
            <a:r>
              <a:rPr lang="en-US" sz="1600" dirty="0" smtClean="0"/>
              <a:t>and </a:t>
            </a:r>
            <a:r>
              <a:rPr lang="en-US" sz="1600" dirty="0" smtClean="0"/>
              <a:t>NPRR290 are still in stakeholder approval process</a:t>
            </a:r>
            <a:endParaRPr lang="en-US" sz="16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A </a:t>
            </a:r>
            <a:r>
              <a:rPr lang="en-US" dirty="0" smtClean="0"/>
              <a:t>number of other items were tracked from various sources to provide a place to house other ideas that might result in NPRRs, SCRs, etc.</a:t>
            </a:r>
            <a:endParaRPr lang="en-US" sz="900" dirty="0" smtClean="0"/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Origin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In November 2010, ERCOT began planning for the impact assessment of the Parking Deck items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A limited number of items were selected in the first phase of the Parking Deck impact assessment to avoid impacts to Nodal Stabilization resources</a:t>
            </a: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The first phase of impact assessments is nearing completion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Market subcommittee review will take place in February</a:t>
            </a:r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Further analysis by ERCOT suggests the need for 3 more impact assessment phases </a:t>
            </a:r>
            <a:endParaRPr lang="en-US" sz="16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Today’s PRS meeting provides a forum for discussion about ERCOT’s recommendation and the rationale behind it.  Market input on this recommendation is welcomed and valued.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Recent Events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838200"/>
            <a:ext cx="8534400" cy="5410200"/>
          </a:xfrm>
        </p:spPr>
        <p:txBody>
          <a:bodyPr/>
          <a:lstStyle/>
          <a:p>
            <a:pPr marL="571500" lvl="1" indent="-228600" eaLnBrk="1" hangingPunct="1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REMINDER: This activity is defining the schedule by which we will produce Impact Analysis and CBA documents for the Parking Deck items.  Delivery targets for each NPRR/SCR/NOGRR will be based on the results of the IA/CBA, resource availability, complexity and other factors.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The IAs and CBAs will go through the stakeholder process for eventual consideration by TAC and the Board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Reminder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914400"/>
            <a:ext cx="8534400" cy="52578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</a:tabLst>
            </a:pPr>
            <a:r>
              <a:rPr lang="en-US" dirty="0" smtClean="0"/>
              <a:t>Guidelines for Determining Placement of a Parking Deck Item in the Impact Assessment Phases</a:t>
            </a:r>
          </a:p>
          <a:p>
            <a:pPr lvl="2" eaLnBrk="1" hangingPunct="1">
              <a:buFontTx/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Priority</a:t>
            </a:r>
            <a:endParaRPr lang="en-US" sz="1600" dirty="0" smtClean="0"/>
          </a:p>
          <a:p>
            <a:pPr lvl="3">
              <a:buNone/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Perceived impact on reliability and the market based on our experience since Nodal go-live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Availability of </a:t>
            </a:r>
            <a:r>
              <a:rPr lang="en-US" dirty="0" smtClean="0"/>
              <a:t>resources </a:t>
            </a:r>
            <a:r>
              <a:rPr lang="en-US" dirty="0" smtClean="0"/>
              <a:t>to </a:t>
            </a:r>
            <a:r>
              <a:rPr lang="en-US" dirty="0" smtClean="0"/>
              <a:t>conduct </a:t>
            </a:r>
            <a:r>
              <a:rPr lang="en-US" dirty="0" smtClean="0"/>
              <a:t>i</a:t>
            </a:r>
            <a:r>
              <a:rPr lang="en-US" dirty="0" smtClean="0"/>
              <a:t>mpact </a:t>
            </a:r>
            <a:r>
              <a:rPr lang="en-US" dirty="0" smtClean="0"/>
              <a:t>a</a:t>
            </a:r>
            <a:r>
              <a:rPr lang="en-US" dirty="0" smtClean="0"/>
              <a:t>ssessments</a:t>
            </a: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endParaRPr lang="en-US" sz="1100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Complexity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Likely Placement in Release 2.0</a:t>
            </a:r>
          </a:p>
          <a:p>
            <a:pPr marL="1885950" lvl="4">
              <a:tabLst>
                <a:tab pos="1143000" algn="l"/>
                <a:tab pos="2514600" algn="l"/>
              </a:tabLst>
            </a:pPr>
            <a:r>
              <a:rPr lang="en-US" dirty="0" smtClean="0"/>
              <a:t>Planning begins Q3 2011</a:t>
            </a:r>
          </a:p>
          <a:p>
            <a:pPr marL="1885950" lvl="4">
              <a:tabLst>
                <a:tab pos="1143000" algn="l"/>
                <a:tab pos="2514600" algn="l"/>
              </a:tabLst>
            </a:pPr>
            <a:r>
              <a:rPr lang="en-US" dirty="0" smtClean="0"/>
              <a:t>Implementation expected in 2012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r>
              <a:rPr lang="en-US" dirty="0" smtClean="0"/>
              <a:t>Dependencies with Other Changes</a:t>
            </a:r>
          </a:p>
          <a:p>
            <a:pPr marL="1428750" lvl="3">
              <a:tabLst>
                <a:tab pos="1143000" algn="l"/>
                <a:tab pos="2514600" algn="l"/>
              </a:tabLst>
            </a:pPr>
            <a:endParaRPr lang="en-US" dirty="0" smtClean="0"/>
          </a:p>
          <a:p>
            <a:pPr marL="971550" lvl="2">
              <a:tabLst>
                <a:tab pos="1143000" algn="l"/>
                <a:tab pos="2514600" algn="l"/>
              </a:tabLst>
            </a:pPr>
            <a:r>
              <a:rPr lang="en-US" dirty="0" smtClean="0"/>
              <a:t>Eliminates Manual Workarounds</a:t>
            </a:r>
          </a:p>
        </p:txBody>
      </p:sp>
      <p:sp>
        <p:nvSpPr>
          <p:cNvPr id="5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z="1800" dirty="0" smtClean="0"/>
              <a:t>Parking Deck and New NPRR/SCR Prioritization – Guidelines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762000"/>
            <a:ext cx="8382000" cy="5486400"/>
          </a:xfrm>
        </p:spPr>
        <p:txBody>
          <a:bodyPr/>
          <a:lstStyle/>
          <a:p>
            <a:r>
              <a:rPr lang="en-US" sz="1600" dirty="0" smtClean="0"/>
              <a:t>Phase 1 - ERCOT Review of Potential 2011 Work (Impact &amp; Cost Benefit Analysis) </a:t>
            </a:r>
          </a:p>
          <a:p>
            <a:pPr lvl="1"/>
            <a:r>
              <a:rPr lang="en-US" sz="1400" dirty="0" smtClean="0"/>
              <a:t>NPRR208: Registration and Settlement of Distributed Generation (DG) Less Than One MW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NPRR219: TSPs Must Submit Outages for Resource Owned Equipment and Clarification of 	Changes in Status of Transmission Element Postings</a:t>
            </a:r>
          </a:p>
          <a:p>
            <a:pPr lvl="2"/>
            <a:r>
              <a:rPr lang="en-US" sz="1200" dirty="0" smtClean="0"/>
              <a:t>Includes NOGRR050: Resolution of Reporting Issues Related to NPRR219</a:t>
            </a:r>
          </a:p>
          <a:p>
            <a:pPr lvl="1"/>
            <a:r>
              <a:rPr lang="en-US" sz="1400" dirty="0" smtClean="0"/>
              <a:t>NPRR221: Day-Ahead Market and Real-Time Market Default Allocation Changes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NPRR251: Synchronization of PRR845, Definition for IDR Meters and Optional Removal of 	IDR Meters at a Premise Where an Advanced Meter Can be Provisioned </a:t>
            </a:r>
          </a:p>
          <a:p>
            <a:pPr lvl="1"/>
            <a:r>
              <a:rPr lang="en-US" sz="1400" dirty="0" smtClean="0"/>
              <a:t>NPRR285: Generation Resource Base Point Deviation Charge Corrections </a:t>
            </a:r>
          </a:p>
          <a:p>
            <a:pPr lvl="1"/>
            <a:r>
              <a:rPr lang="en-US" sz="1400" dirty="0" smtClean="0"/>
              <a:t>NPRR290:</a:t>
            </a:r>
            <a:r>
              <a:rPr lang="en-US" sz="1400" b="1" dirty="0" smtClean="0"/>
              <a:t> </a:t>
            </a:r>
            <a:r>
              <a:rPr lang="en-US" sz="1400" dirty="0" smtClean="0"/>
              <a:t>ERCOT Publication of DAM PSS/E Files </a:t>
            </a:r>
          </a:p>
          <a:p>
            <a:pPr lvl="1"/>
            <a:r>
              <a:rPr lang="en-US" sz="1400" dirty="0" smtClean="0"/>
              <a:t>NPRR293: Requirement to Post PTP Obligation Quantities Awarded in DAM </a:t>
            </a:r>
          </a:p>
          <a:p>
            <a:pPr lvl="1"/>
            <a:r>
              <a:rPr lang="en-US" sz="1400" dirty="0" smtClean="0"/>
              <a:t>NPRR302: Correct Fuel Type Language for Mitigated Offer Cap</a:t>
            </a:r>
          </a:p>
          <a:p>
            <a:pPr lvl="1"/>
            <a:r>
              <a:rPr lang="en-US" sz="1400" dirty="0" smtClean="0"/>
              <a:t>NPRR303: Requirement to Post PTP Options Cleared in DAM or Taken to Real-Time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SCR760: Recommended Changes Needed for Information Model Manager and Topology 	Processor for Planning Models</a:t>
            </a:r>
          </a:p>
          <a:p>
            <a:pPr lvl="2"/>
            <a:r>
              <a:rPr lang="en-US" sz="1200" dirty="0" smtClean="0"/>
              <a:t>Includes SCR759: </a:t>
            </a:r>
            <a:r>
              <a:rPr lang="en-US" sz="1200" dirty="0" err="1" smtClean="0"/>
              <a:t>acLineSegment</a:t>
            </a:r>
            <a:r>
              <a:rPr lang="en-US" sz="1200" dirty="0" smtClean="0"/>
              <a:t> Name Length Increase in Information Model Manager</a:t>
            </a:r>
          </a:p>
          <a:p>
            <a:endParaRPr lang="en-US" sz="1000" dirty="0" smtClean="0"/>
          </a:p>
          <a:p>
            <a:r>
              <a:rPr lang="en-US" sz="1600" dirty="0" smtClean="0"/>
              <a:t>Schedule</a:t>
            </a:r>
          </a:p>
          <a:p>
            <a:pPr lvl="1"/>
            <a:r>
              <a:rPr lang="en-US" sz="1400" dirty="0" smtClean="0"/>
              <a:t>December/January	- IA/CBA development</a:t>
            </a:r>
          </a:p>
          <a:p>
            <a:pPr lvl="1"/>
            <a:r>
              <a:rPr lang="en-US" sz="1400" dirty="0" smtClean="0"/>
              <a:t>January		- Market subcommittee review</a:t>
            </a:r>
          </a:p>
          <a:p>
            <a:pPr lvl="1"/>
            <a:r>
              <a:rPr lang="en-US" sz="1400" dirty="0" smtClean="0"/>
              <a:t>February		- Market subcommittee endorsement</a:t>
            </a:r>
          </a:p>
          <a:p>
            <a:pPr lvl="1"/>
            <a:r>
              <a:rPr lang="en-US" sz="1400" dirty="0" smtClean="0"/>
              <a:t>March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2 – Proposed Next Phase of IAs and CBAs</a:t>
            </a:r>
          </a:p>
          <a:p>
            <a:pPr lvl="1"/>
            <a:r>
              <a:rPr lang="en-US" sz="1400" dirty="0" smtClean="0"/>
              <a:t>NPRR282: Dynamic Ramp Rates Use in SCED</a:t>
            </a:r>
          </a:p>
          <a:p>
            <a:pPr lvl="1"/>
            <a:r>
              <a:rPr lang="en-US" sz="1400" dirty="0" smtClean="0"/>
              <a:t>NPRR210: Wind Forecasting Change to P50, Sync with PRR841</a:t>
            </a:r>
          </a:p>
          <a:p>
            <a:pPr lvl="1"/>
            <a:r>
              <a:rPr lang="en-US" sz="1400" dirty="0" smtClean="0"/>
              <a:t>NPRR244: Clarification of Other Binding Documents</a:t>
            </a:r>
          </a:p>
          <a:p>
            <a:pPr lvl="1"/>
            <a:r>
              <a:rPr lang="en-US" sz="1400" dirty="0" smtClean="0"/>
              <a:t>NPRR240: Proxy Energy Offer Curve</a:t>
            </a:r>
          </a:p>
          <a:p>
            <a:pPr lvl="1"/>
            <a:r>
              <a:rPr lang="en-US" sz="1400" dirty="0" smtClean="0"/>
              <a:t>NPRR257: Synchronization with Nodal Operating Guide Section 9, Monitoring Programs</a:t>
            </a:r>
          </a:p>
          <a:p>
            <a:pPr lvl="2"/>
            <a:r>
              <a:rPr lang="en-US" sz="1200" dirty="0" smtClean="0"/>
              <a:t>Due to complexity, IA development might not finish until Phase 3</a:t>
            </a:r>
          </a:p>
          <a:p>
            <a:pPr lvl="1"/>
            <a:r>
              <a:rPr lang="en-US" sz="1400" dirty="0" smtClean="0"/>
              <a:t>SCR755: ERCOT.com Website Enhancements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February/March	- IA/CBA development</a:t>
            </a:r>
          </a:p>
          <a:p>
            <a:pPr lvl="1"/>
            <a:r>
              <a:rPr lang="en-US" sz="1400" dirty="0" smtClean="0"/>
              <a:t>March		- Market subcommittee review</a:t>
            </a:r>
          </a:p>
          <a:p>
            <a:pPr lvl="1"/>
            <a:r>
              <a:rPr lang="en-US" sz="1400" dirty="0" smtClean="0"/>
              <a:t>April		- Market subcommittee endorsement</a:t>
            </a:r>
          </a:p>
          <a:p>
            <a:pPr lvl="1"/>
            <a:r>
              <a:rPr lang="en-US" sz="1400" dirty="0" smtClean="0"/>
              <a:t>May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Parking Deck and New NPRR/SCR Prioritization</a:t>
            </a:r>
            <a:endParaRPr lang="en-US" sz="1800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381000" y="838200"/>
            <a:ext cx="8382000" cy="5410200"/>
          </a:xfrm>
        </p:spPr>
        <p:txBody>
          <a:bodyPr/>
          <a:lstStyle/>
          <a:p>
            <a:r>
              <a:rPr lang="en-US" sz="1600" dirty="0" smtClean="0"/>
              <a:t>Phase 3 – Proposed Next Phase of IAs and CBAs</a:t>
            </a:r>
          </a:p>
          <a:p>
            <a:pPr lvl="1"/>
            <a:r>
              <a:rPr lang="en-US" sz="1400" dirty="0" smtClean="0"/>
              <a:t>NPRR181: FIP Definition Revision</a:t>
            </a:r>
          </a:p>
          <a:p>
            <a:pPr lvl="1"/>
            <a:r>
              <a:rPr lang="en-US" sz="1400" dirty="0" smtClean="0"/>
              <a:t>NPRR272: Definition and Participation of Quick Start Generation Resources</a:t>
            </a:r>
          </a:p>
          <a:p>
            <a:pPr lvl="1"/>
            <a:r>
              <a:rPr lang="en-US" sz="1400" dirty="0" smtClean="0"/>
              <a:t>NPRR131: Ancillary Service Trades with ERCOT</a:t>
            </a:r>
          </a:p>
          <a:p>
            <a:pPr lvl="1"/>
            <a:r>
              <a:rPr lang="en-US" sz="1400" dirty="0" smtClean="0"/>
              <a:t>NPRR207: Unit </a:t>
            </a:r>
            <a:r>
              <a:rPr lang="en-US" sz="1400" dirty="0" err="1" smtClean="0"/>
              <a:t>Deselection</a:t>
            </a:r>
            <a:endParaRPr lang="en-US" sz="1400" dirty="0" smtClean="0"/>
          </a:p>
          <a:p>
            <a:pPr lvl="1"/>
            <a:r>
              <a:rPr lang="en-US" sz="1400" dirty="0" smtClean="0"/>
              <a:t>NPRR222: Half-Hour Start Unit RUC </a:t>
            </a:r>
            <a:r>
              <a:rPr lang="en-US" sz="1400" dirty="0" err="1" smtClean="0"/>
              <a:t>Clawback</a:t>
            </a:r>
            <a:endParaRPr lang="en-US" sz="1400" dirty="0" smtClean="0"/>
          </a:p>
          <a:p>
            <a:pPr lvl="1"/>
            <a:r>
              <a:rPr lang="en-US" sz="1400" dirty="0" smtClean="0"/>
              <a:t>NOGRR034: Rescind Telemetry Performance Calculation Exclusions</a:t>
            </a:r>
          </a:p>
          <a:p>
            <a:pPr lvl="1">
              <a:tabLst>
                <a:tab pos="1828800" algn="l"/>
              </a:tabLst>
            </a:pPr>
            <a:r>
              <a:rPr lang="en-US" sz="1400" dirty="0" smtClean="0"/>
              <a:t>NPRR241: Aggregate Incremental Liability (AIL) Calculation and Credit Reports Publish 	Corrections</a:t>
            </a:r>
          </a:p>
          <a:p>
            <a:pPr lvl="1"/>
            <a:r>
              <a:rPr lang="en-US" sz="1400" dirty="0" smtClean="0"/>
              <a:t>NPRR260: Providing Access to MIS Secure Area to MIS Registered Users</a:t>
            </a:r>
          </a:p>
          <a:p>
            <a:pPr lvl="1">
              <a:buNone/>
            </a:pPr>
            <a:endParaRPr lang="en-US" sz="1400" dirty="0" smtClean="0"/>
          </a:p>
          <a:p>
            <a:r>
              <a:rPr lang="en-US" sz="1600" dirty="0" smtClean="0"/>
              <a:t>Proposed Schedule</a:t>
            </a:r>
          </a:p>
          <a:p>
            <a:pPr lvl="1"/>
            <a:r>
              <a:rPr lang="en-US" sz="1400" dirty="0" smtClean="0"/>
              <a:t>April/May		- IA/CBA development</a:t>
            </a:r>
          </a:p>
          <a:p>
            <a:pPr lvl="1"/>
            <a:r>
              <a:rPr lang="en-US" sz="1400" dirty="0" smtClean="0"/>
              <a:t>May		- Market subcommittee review</a:t>
            </a:r>
          </a:p>
          <a:p>
            <a:pPr lvl="1"/>
            <a:r>
              <a:rPr lang="en-US" sz="1400" dirty="0" smtClean="0"/>
              <a:t>June		- Market subcommittee endorsement</a:t>
            </a:r>
          </a:p>
          <a:p>
            <a:pPr lvl="1"/>
            <a:r>
              <a:rPr lang="en-US" sz="1400" dirty="0" smtClean="0"/>
              <a:t>July		- TAC and Board consideration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12548</TotalTime>
  <Words>657</Words>
  <Application>Microsoft Office PowerPoint</Application>
  <PresentationFormat>On-screen Show (4:3)</PresentationFormat>
  <Paragraphs>130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Design</vt:lpstr>
      <vt:lpstr>Slide 1</vt:lpstr>
      <vt:lpstr>Parking Deck and New NPRR/SCR Prioritization – Agenda</vt:lpstr>
      <vt:lpstr>Parking Deck and New NPRR/SCR Prioritization – Origin</vt:lpstr>
      <vt:lpstr>Parking Deck and New NPRR/SCR Prioritization – Recent Events</vt:lpstr>
      <vt:lpstr>Parking Deck and New NPRR/SCR Prioritization – Reminder</vt:lpstr>
      <vt:lpstr>Parking Deck and New NPRR/SCR Prioritization – Guidelines</vt:lpstr>
      <vt:lpstr>Parking Deck and New NPRR/SCR Prioritization</vt:lpstr>
      <vt:lpstr>Parking Deck and New NPRR/SCR Prioritization</vt:lpstr>
      <vt:lpstr>Parking Deck and New NPRR/SCR Prioritization</vt:lpstr>
      <vt:lpstr>Parking Deck and New NPRR/SCR Prioritization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/>
  <cp:lastModifiedBy>khobbs</cp:lastModifiedBy>
  <cp:revision>425</cp:revision>
  <dcterms:created xsi:type="dcterms:W3CDTF">2005-04-21T14:28:35Z</dcterms:created>
  <dcterms:modified xsi:type="dcterms:W3CDTF">2011-01-26T20:43:13Z</dcterms:modified>
</cp:coreProperties>
</file>