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5"/>
  </p:notesMasterIdLst>
  <p:sldIdLst>
    <p:sldId id="398" r:id="rId2"/>
    <p:sldId id="399" r:id="rId3"/>
    <p:sldId id="404" r:id="rId4"/>
    <p:sldId id="410" r:id="rId5"/>
    <p:sldId id="405" r:id="rId6"/>
    <p:sldId id="406" r:id="rId7"/>
    <p:sldId id="407" r:id="rId8"/>
    <p:sldId id="408" r:id="rId9"/>
    <p:sldId id="400" r:id="rId10"/>
    <p:sldId id="402" r:id="rId11"/>
    <p:sldId id="401" r:id="rId12"/>
    <p:sldId id="403" r:id="rId13"/>
    <p:sldId id="409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76" autoAdjust="0"/>
    <p:restoredTop sz="98934" autoAdjust="0"/>
  </p:normalViewPr>
  <p:slideViewPr>
    <p:cSldViewPr>
      <p:cViewPr varScale="1">
        <p:scale>
          <a:sx n="78" d="100"/>
          <a:sy n="78" d="100"/>
        </p:scale>
        <p:origin x="-1158" y="-54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229600" cy="4038600"/>
          </a:xfrm>
        </p:spPr>
        <p:txBody>
          <a:bodyPr/>
          <a:lstStyle/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3200" dirty="0" smtClean="0"/>
              <a:t>Initial ERCOT Parking Deck </a:t>
            </a:r>
          </a:p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3200" dirty="0" smtClean="0"/>
              <a:t>Prioritization Recommendation</a:t>
            </a:r>
          </a:p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endParaRPr lang="en-US" sz="2800" dirty="0" smtClean="0"/>
          </a:p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endParaRPr lang="en-US" sz="2800" dirty="0" smtClean="0"/>
          </a:p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2400" dirty="0" smtClean="0"/>
              <a:t>Troy Anderson</a:t>
            </a:r>
          </a:p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2400" dirty="0" smtClean="0"/>
              <a:t>ERCOT – Business Integration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6934200" cy="68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Nodal Stabilization Timeline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It’s Time to Look Forward to 2011…</a:t>
            </a:r>
            <a:endParaRPr lang="en-US" dirty="0"/>
          </a:p>
        </p:txBody>
      </p:sp>
      <p:pic>
        <p:nvPicPr>
          <p:cNvPr id="3" name="Picture 2" descr="ScreenHunter_01_Jan._09_22.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614"/>
            <a:ext cx="9144000" cy="6776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6934200" cy="68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Prioritization Timeline</a:t>
            </a:r>
          </a:p>
        </p:txBody>
      </p:sp>
      <p:pic>
        <p:nvPicPr>
          <p:cNvPr id="8" name="Picture 7" descr="ScreenHunter_04_Jan._09_22.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2011 Project Priority List / Funding Summary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8077200" cy="381000"/>
          </a:xfrm>
        </p:spPr>
        <p:txBody>
          <a:bodyPr/>
          <a:lstStyle/>
          <a:p>
            <a:pPr eaLnBrk="1" hangingPunct="1">
              <a:tabLst>
                <a:tab pos="1143000" algn="l"/>
                <a:tab pos="2514600" algn="l"/>
              </a:tabLst>
            </a:pPr>
            <a:r>
              <a:rPr lang="en-US" sz="1800" smtClean="0"/>
              <a:t>2011 Project Budgets and Project Counts by Program Area</a:t>
            </a:r>
            <a:r>
              <a:rPr lang="en-US" sz="1400" smtClean="0"/>
              <a:t>	</a:t>
            </a:r>
            <a:endParaRPr lang="en-US" sz="1400" u="sng" smtClean="0"/>
          </a:p>
        </p:txBody>
      </p:sp>
      <p:graphicFrame>
        <p:nvGraphicFramePr>
          <p:cNvPr id="229445" name="Group 69"/>
          <p:cNvGraphicFramePr>
            <a:graphicFrameLocks noGrp="1"/>
          </p:cNvGraphicFramePr>
          <p:nvPr>
            <p:ph sz="half" idx="2"/>
          </p:nvPr>
        </p:nvGraphicFramePr>
        <p:xfrm>
          <a:off x="609600" y="1447800"/>
          <a:ext cx="8077200" cy="4038601"/>
        </p:xfrm>
        <a:graphic>
          <a:graphicData uri="http://schemas.openxmlformats.org/drawingml/2006/table">
            <a:tbl>
              <a:tblPr/>
              <a:tblGrid>
                <a:gridCol w="2017713"/>
                <a:gridCol w="2225675"/>
                <a:gridCol w="2085975"/>
                <a:gridCol w="1747837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Area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Request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Projects Started in 2008/2009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2010 Projects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370,000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680,000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3,360,000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2,775,000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Minor Cap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Refresh 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(IO)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Grand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277" name="Rectangle 2"/>
          <p:cNvSpPr>
            <a:spLocks noChangeArrowheads="1"/>
          </p:cNvSpPr>
          <p:nvPr/>
        </p:nvSpPr>
        <p:spPr bwMode="auto">
          <a:xfrm>
            <a:off x="1600200" y="5791200"/>
            <a:ext cx="6477000" cy="457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 algn="ctr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 dirty="0"/>
              <a:t>The SO project budget is replaced by Nodal Release Planning in 2011</a:t>
            </a:r>
          </a:p>
          <a:p>
            <a:pPr marL="228600" indent="-228600" algn="ctr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b="0" dirty="0"/>
              <a:t>Nodal Release Planning is being budgeted as part of Nodal Stabilization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76400" y="5867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00000"/>
              </a:lnSpc>
              <a:tabLst>
                <a:tab pos="1143000" algn="l"/>
                <a:tab pos="2514600" algn="l"/>
              </a:tabLst>
              <a:defRPr/>
            </a:pPr>
            <a:r>
              <a:rPr lang="en-US" sz="2000" kern="0" dirty="0">
                <a:latin typeface="+mn-lt"/>
              </a:rPr>
              <a:t>*</a:t>
            </a:r>
            <a:endParaRPr lang="en-US" u="sng" kern="0" dirty="0"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5800" y="3581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00000"/>
              </a:lnSpc>
              <a:tabLst>
                <a:tab pos="1143000" algn="l"/>
                <a:tab pos="2514600" algn="l"/>
              </a:tabLst>
              <a:defRPr/>
            </a:pPr>
            <a:r>
              <a:rPr lang="en-US" sz="2000" kern="0" dirty="0">
                <a:latin typeface="+mn-lt"/>
              </a:rPr>
              <a:t>*</a:t>
            </a:r>
            <a:endParaRPr lang="en-US" u="sng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b="0" dirty="0" smtClean="0"/>
              <a:t>With Nodal go-live behind us, ERCOT has began the impact assessment of Parking Deck items and new NPRRs/SCRs</a:t>
            </a:r>
          </a:p>
          <a:p>
            <a:pPr lvl="1"/>
            <a:r>
              <a:rPr lang="en-US" dirty="0" smtClean="0"/>
              <a:t>Work is proceeding as time allows, based on the volume of Nodal Stabilization and Deferred Defect work</a:t>
            </a:r>
          </a:p>
          <a:p>
            <a:pPr lvl="1"/>
            <a:r>
              <a:rPr lang="en-US" b="0" dirty="0" smtClean="0"/>
              <a:t>Board-approved Priority taken into account</a:t>
            </a:r>
          </a:p>
          <a:p>
            <a:pPr lvl="1"/>
            <a:r>
              <a:rPr lang="en-US" dirty="0" smtClean="0"/>
              <a:t>Limited selection of items chosen to reduce resource impacts immediately after go-live</a:t>
            </a:r>
            <a:endParaRPr lang="en-US" sz="1000" b="0" dirty="0" smtClean="0"/>
          </a:p>
          <a:p>
            <a:pPr lvl="2"/>
            <a:r>
              <a:rPr lang="en-US" dirty="0" smtClean="0"/>
              <a:t>This </a:t>
            </a:r>
            <a:r>
              <a:rPr lang="en-US" dirty="0" smtClean="0"/>
              <a:t>bundle is referred to as Phase </a:t>
            </a:r>
            <a:r>
              <a:rPr lang="en-US" dirty="0" smtClean="0"/>
              <a:t>1</a:t>
            </a:r>
          </a:p>
          <a:p>
            <a:pPr lvl="2"/>
            <a:r>
              <a:rPr lang="en-US" b="0" dirty="0" smtClean="0"/>
              <a:t>See next slide fo</a:t>
            </a:r>
            <a:r>
              <a:rPr lang="en-US" dirty="0" smtClean="0"/>
              <a:t>r list of items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endParaRPr lang="en-US" sz="1000" b="0" dirty="0" smtClean="0"/>
          </a:p>
          <a:p>
            <a:r>
              <a:rPr lang="en-US" sz="2400" b="0" dirty="0" smtClean="0"/>
              <a:t>Phase 2 of impact assessment will begin soon</a:t>
            </a:r>
            <a:endParaRPr lang="en-US" sz="2400" b="0" dirty="0" smtClean="0"/>
          </a:p>
          <a:p>
            <a:pPr lvl="1"/>
            <a:r>
              <a:rPr lang="en-US" dirty="0" smtClean="0"/>
              <a:t>Market input requested on items for this phase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 smtClean="0"/>
              <a:t>Evaluation of Parking Deck Items is Underway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 Effort Underway</a:t>
            </a:r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Board of Directors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18 January 2011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400" dirty="0" smtClean="0"/>
              <a:t>Phase 1 </a:t>
            </a:r>
            <a:r>
              <a:rPr lang="en-US" sz="1400" dirty="0" smtClean="0"/>
              <a:t>- ERCOT Review </a:t>
            </a:r>
            <a:r>
              <a:rPr lang="en-US" sz="1400" dirty="0" smtClean="0"/>
              <a:t>of</a:t>
            </a:r>
            <a:r>
              <a:rPr lang="en-US" sz="1400" dirty="0" smtClean="0"/>
              <a:t> </a:t>
            </a:r>
            <a:r>
              <a:rPr lang="en-US" sz="1400" dirty="0" smtClean="0"/>
              <a:t>Potential 2011 Work (Impact &amp; Cost Benefit Analysis) </a:t>
            </a:r>
          </a:p>
          <a:p>
            <a:pPr lvl="1"/>
            <a:r>
              <a:rPr lang="en-US" sz="1400" dirty="0" smtClean="0"/>
              <a:t>NPRR208</a:t>
            </a:r>
            <a:r>
              <a:rPr lang="en-US" sz="1400" dirty="0" smtClean="0"/>
              <a:t>: Registration </a:t>
            </a:r>
            <a:r>
              <a:rPr lang="en-US" sz="1400" dirty="0" smtClean="0"/>
              <a:t>and Settlement of Distributed Generation (DG) Less Than One MW</a:t>
            </a:r>
          </a:p>
          <a:p>
            <a:pPr lvl="1"/>
            <a:r>
              <a:rPr lang="en-US" sz="1400" dirty="0" smtClean="0"/>
              <a:t>NPRR219</a:t>
            </a:r>
            <a:r>
              <a:rPr lang="en-US" sz="1400" dirty="0" smtClean="0"/>
              <a:t>: TSPs </a:t>
            </a:r>
            <a:r>
              <a:rPr lang="en-US" sz="1400" dirty="0" smtClean="0"/>
              <a:t>Must Submit Outages for Resource Owned Equipment and Clarification of Changes in Status of Transmission Element </a:t>
            </a:r>
            <a:r>
              <a:rPr lang="en-US" sz="1400" dirty="0" smtClean="0"/>
              <a:t>Postings</a:t>
            </a:r>
          </a:p>
          <a:p>
            <a:pPr lvl="2"/>
            <a:r>
              <a:rPr lang="en-US" sz="1200" dirty="0" smtClean="0"/>
              <a:t>Includes NOGRR050: Resolution of Reporting Issues Related to </a:t>
            </a:r>
            <a:r>
              <a:rPr lang="en-US" sz="1200" dirty="0" smtClean="0"/>
              <a:t>NPRR219</a:t>
            </a:r>
            <a:endParaRPr lang="en-US" sz="1200" dirty="0" smtClean="0"/>
          </a:p>
          <a:p>
            <a:pPr lvl="1"/>
            <a:r>
              <a:rPr lang="en-US" sz="1400" dirty="0" smtClean="0"/>
              <a:t>NPRR221: </a:t>
            </a:r>
            <a:r>
              <a:rPr lang="en-US" sz="1400" dirty="0" smtClean="0"/>
              <a:t>Day-Ahead Market and Real-Time Market Default Allocation Changes</a:t>
            </a:r>
            <a:endParaRPr lang="en-US" sz="1400" dirty="0" smtClean="0"/>
          </a:p>
          <a:p>
            <a:pPr lvl="1"/>
            <a:r>
              <a:rPr lang="en-US" sz="1400" dirty="0" smtClean="0"/>
              <a:t>NPRR251: Synchronization </a:t>
            </a:r>
            <a:r>
              <a:rPr lang="en-US" sz="1400" dirty="0" smtClean="0"/>
              <a:t>of PRR845, Definition for IDR Meters and Optional Removal of IDR Meters at a Premise Where an Advanced Meter Can be Provisioned </a:t>
            </a:r>
          </a:p>
          <a:p>
            <a:pPr lvl="1"/>
            <a:r>
              <a:rPr lang="en-US" sz="1400" dirty="0" smtClean="0"/>
              <a:t>NPRR285</a:t>
            </a:r>
            <a:r>
              <a:rPr lang="en-US" sz="1400" dirty="0" smtClean="0"/>
              <a:t>: Generation </a:t>
            </a:r>
            <a:r>
              <a:rPr lang="en-US" sz="1400" dirty="0" smtClean="0"/>
              <a:t>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</a:t>
            </a:r>
            <a:r>
              <a:rPr lang="en-US" sz="1400" dirty="0" smtClean="0"/>
              <a:t>: Requirement </a:t>
            </a:r>
            <a:r>
              <a:rPr lang="en-US" sz="1400" dirty="0" smtClean="0"/>
              <a:t>to Post PTP Obligation Quantities Awarded in DAM </a:t>
            </a:r>
          </a:p>
          <a:p>
            <a:pPr lvl="1"/>
            <a:r>
              <a:rPr lang="en-US" sz="1400" dirty="0" smtClean="0"/>
              <a:t>NPRR302</a:t>
            </a:r>
            <a:r>
              <a:rPr lang="en-US" sz="1400" dirty="0" smtClean="0"/>
              <a:t>: Correct </a:t>
            </a:r>
            <a:r>
              <a:rPr lang="en-US" sz="1400" dirty="0" smtClean="0"/>
              <a:t>Fuel Type Language for Mitigated Offer Cap</a:t>
            </a:r>
          </a:p>
          <a:p>
            <a:pPr lvl="1"/>
            <a:r>
              <a:rPr lang="en-US" sz="1400" dirty="0" smtClean="0"/>
              <a:t>NPRR303</a:t>
            </a:r>
            <a:r>
              <a:rPr lang="en-US" sz="1400" dirty="0" smtClean="0"/>
              <a:t>: Requirement </a:t>
            </a:r>
            <a:r>
              <a:rPr lang="en-US" sz="1400" dirty="0" smtClean="0"/>
              <a:t>to Post PTP Options Cleared in DAM or Taken to Real-Time</a:t>
            </a:r>
          </a:p>
          <a:p>
            <a:pPr lvl="1"/>
            <a:r>
              <a:rPr lang="en-US" sz="1400" dirty="0" smtClean="0"/>
              <a:t>SCR760</a:t>
            </a:r>
            <a:r>
              <a:rPr lang="en-US" sz="1400" dirty="0" smtClean="0"/>
              <a:t>: Recommended </a:t>
            </a:r>
            <a:r>
              <a:rPr lang="en-US" sz="1400" dirty="0" smtClean="0"/>
              <a:t>Changes Needed for Information Model Manager and Topology Processor for Planning </a:t>
            </a:r>
            <a:r>
              <a:rPr lang="en-US" sz="1400" dirty="0" smtClean="0"/>
              <a:t>Models</a:t>
            </a:r>
          </a:p>
          <a:p>
            <a:pPr lvl="2"/>
            <a:r>
              <a:rPr lang="en-US" sz="1200" dirty="0" smtClean="0"/>
              <a:t>Includes </a:t>
            </a:r>
            <a:r>
              <a:rPr lang="en-US" sz="1200" dirty="0" smtClean="0"/>
              <a:t>SCR759</a:t>
            </a:r>
            <a:r>
              <a:rPr lang="en-US" sz="1200" dirty="0" smtClean="0"/>
              <a:t>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  <a:endParaRPr lang="en-US" sz="1200" dirty="0" smtClean="0"/>
          </a:p>
          <a:p>
            <a:endParaRPr lang="en-US" sz="1400" dirty="0" smtClean="0"/>
          </a:p>
          <a:p>
            <a:r>
              <a:rPr lang="en-US" sz="1600" dirty="0" smtClean="0"/>
              <a:t>Schedule reminder</a:t>
            </a:r>
          </a:p>
          <a:p>
            <a:pPr lvl="1"/>
            <a:r>
              <a:rPr lang="en-US" sz="1400" dirty="0" smtClean="0"/>
              <a:t>January		- Market subcommittee review</a:t>
            </a:r>
          </a:p>
          <a:p>
            <a:pPr lvl="1"/>
            <a:r>
              <a:rPr lang="en-US" sz="1400" dirty="0" smtClean="0"/>
              <a:t>February		- Market subcommittee endorsement</a:t>
            </a:r>
          </a:p>
          <a:p>
            <a:pPr lvl="1"/>
            <a:r>
              <a:rPr lang="en-US" sz="1400" dirty="0" smtClean="0"/>
              <a:t>March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81600"/>
          </a:xfrm>
        </p:spPr>
        <p:txBody>
          <a:bodyPr/>
          <a:lstStyle/>
          <a:p>
            <a:r>
              <a:rPr lang="en-US" sz="2400" b="0" dirty="0" smtClean="0"/>
              <a:t>ERCOT has </a:t>
            </a:r>
            <a:r>
              <a:rPr lang="en-US" sz="2400" b="0" dirty="0" smtClean="0"/>
              <a:t>reviewed the results and </a:t>
            </a:r>
            <a:r>
              <a:rPr lang="en-US" sz="2400" b="0" dirty="0" smtClean="0"/>
              <a:t>recommends </a:t>
            </a:r>
            <a:r>
              <a:rPr lang="en-US" sz="2400" b="0" dirty="0" smtClean="0"/>
              <a:t>actions that fall into 3 categories</a:t>
            </a:r>
          </a:p>
          <a:p>
            <a:pPr marL="914400" lvl="1" indent="-457200"/>
            <a:r>
              <a:rPr lang="en-US" dirty="0" smtClean="0"/>
              <a:t>Recommended for implementation in 2011</a:t>
            </a:r>
          </a:p>
          <a:p>
            <a:pPr marL="914400" lvl="1" indent="-457200"/>
            <a:r>
              <a:rPr lang="en-US" b="0" dirty="0" smtClean="0"/>
              <a:t>Not recommended for implementation in 2011</a:t>
            </a:r>
          </a:p>
          <a:p>
            <a:pPr marL="914400" lvl="1" indent="-457200"/>
            <a:r>
              <a:rPr lang="en-US" dirty="0" smtClean="0"/>
              <a:t>Recommendation TBD (additional </a:t>
            </a:r>
            <a:r>
              <a:rPr lang="en-US" dirty="0" smtClean="0"/>
              <a:t>estimation time </a:t>
            </a:r>
            <a:r>
              <a:rPr lang="en-US" dirty="0" smtClean="0"/>
              <a:t>needed)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endParaRPr lang="en-US" b="0" dirty="0" smtClean="0"/>
          </a:p>
          <a:p>
            <a:r>
              <a:rPr lang="en-US" sz="2400" b="0" dirty="0" smtClean="0"/>
              <a:t>Funding </a:t>
            </a:r>
            <a:r>
              <a:rPr lang="en-US" sz="2400" b="0" dirty="0" smtClean="0"/>
              <a:t>Recommendations – General Guidelines</a:t>
            </a:r>
            <a:endParaRPr lang="en-US" sz="2400" b="0" dirty="0" smtClean="0"/>
          </a:p>
          <a:p>
            <a:pPr lvl="1"/>
            <a:r>
              <a:rPr lang="en-US" dirty="0" smtClean="0"/>
              <a:t>If “Source” = “Parking Deck” then use Parking Deck funds</a:t>
            </a:r>
          </a:p>
          <a:p>
            <a:pPr lvl="1"/>
            <a:r>
              <a:rPr lang="en-US" dirty="0" smtClean="0"/>
              <a:t>If “Source” = “Post-Go-Live” then use PPL funds</a:t>
            </a:r>
          </a:p>
          <a:p>
            <a:pPr lvl="1"/>
            <a:r>
              <a:rPr lang="en-US" dirty="0" smtClean="0"/>
              <a:t>If case can be made for Stabilization funding then Stabilization</a:t>
            </a:r>
            <a:endParaRPr lang="en-US" b="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Evaluation of Parking Deck Items is Underway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86400"/>
          </a:xfrm>
        </p:spPr>
        <p:txBody>
          <a:bodyPr/>
          <a:lstStyle/>
          <a:p>
            <a:r>
              <a:rPr lang="en-US" sz="2400" dirty="0" smtClean="0"/>
              <a:t>2011 Implementation Recommended</a:t>
            </a:r>
          </a:p>
          <a:p>
            <a:pPr lvl="1"/>
            <a:r>
              <a:rPr lang="en-US" sz="1800" dirty="0" smtClean="0"/>
              <a:t>NPRR208 – Registration and Settlement of Distributed Generation (DG) Less Than One MW</a:t>
            </a:r>
          </a:p>
          <a:p>
            <a:pPr lvl="2"/>
            <a:r>
              <a:rPr lang="en-US" sz="1600" dirty="0" smtClean="0"/>
              <a:t>Target Delivery = September 2011</a:t>
            </a:r>
          </a:p>
          <a:p>
            <a:pPr lvl="2"/>
            <a:r>
              <a:rPr lang="en-US" sz="1600" dirty="0" smtClean="0"/>
              <a:t>150 day market notice required between Board approval and implementation</a:t>
            </a:r>
          </a:p>
          <a:p>
            <a:pPr lvl="1"/>
            <a:r>
              <a:rPr lang="en-US" sz="1800" dirty="0" smtClean="0"/>
              <a:t>NPRR285 – Generation Resource Base Point Deviation Charge Corrections</a:t>
            </a:r>
          </a:p>
          <a:p>
            <a:pPr lvl="2"/>
            <a:r>
              <a:rPr lang="en-US" sz="1600" dirty="0" smtClean="0"/>
              <a:t>Target Delivery = June </a:t>
            </a:r>
            <a:r>
              <a:rPr lang="en-US" sz="1600" dirty="0" smtClean="0"/>
              <a:t>2011</a:t>
            </a:r>
          </a:p>
          <a:p>
            <a:pPr lvl="2"/>
            <a:r>
              <a:rPr lang="en-US" sz="1600" dirty="0" smtClean="0"/>
              <a:t>IMPORTANT: Impact assessment is subject to change based on potential cross-impacts with the resolution of PRR830</a:t>
            </a:r>
            <a:endParaRPr lang="en-US" sz="1600" dirty="0" smtClean="0"/>
          </a:p>
          <a:p>
            <a:pPr lvl="1"/>
            <a:r>
              <a:rPr lang="en-US" sz="1800" dirty="0" smtClean="0"/>
              <a:t>NPRR293 – Requirement to Post CRR Option and Obligation Quantities Cleared in DAM or Taken to Real Time</a:t>
            </a:r>
          </a:p>
          <a:p>
            <a:pPr lvl="2"/>
            <a:r>
              <a:rPr lang="en-US" sz="1600" dirty="0" smtClean="0"/>
              <a:t>Target Delivery = May 2011</a:t>
            </a:r>
          </a:p>
          <a:p>
            <a:pPr lvl="1"/>
            <a:r>
              <a:rPr lang="en-US" sz="1800" dirty="0" smtClean="0"/>
              <a:t>NPRR302 – Correct Fuel Type Language for Mitigated Offer Cap</a:t>
            </a:r>
          </a:p>
          <a:p>
            <a:pPr lvl="2"/>
            <a:r>
              <a:rPr lang="en-US" sz="1600" dirty="0" smtClean="0"/>
              <a:t>Target Delivery = March 2011</a:t>
            </a:r>
          </a:p>
          <a:p>
            <a:pPr lvl="2"/>
            <a:r>
              <a:rPr lang="en-US" sz="1600" dirty="0" smtClean="0"/>
              <a:t>Pending Board approval (still in stakeholder process)</a:t>
            </a:r>
          </a:p>
          <a:p>
            <a:pPr lvl="2"/>
            <a:endParaRPr lang="en-US" sz="1600" dirty="0" smtClean="0"/>
          </a:p>
          <a:p>
            <a:r>
              <a:rPr lang="en-US" dirty="0" smtClean="0"/>
              <a:t>Total cost of these items = $54k-$65k</a:t>
            </a:r>
          </a:p>
          <a:p>
            <a:r>
              <a:rPr lang="en-US" dirty="0" smtClean="0"/>
              <a:t>Total labor hours of these items = 450-720 hours 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Evaluation of Parking Deck Items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Implementation Not Recommended at This Time</a:t>
            </a:r>
          </a:p>
          <a:p>
            <a:pPr lvl="1"/>
            <a:r>
              <a:rPr lang="en-US" sz="18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600" dirty="0" smtClean="0"/>
              <a:t>Cost to implement greatly exceeds the offsetting labor savings achieved with this project</a:t>
            </a:r>
          </a:p>
          <a:p>
            <a:pPr lvl="2"/>
            <a:r>
              <a:rPr lang="en-US" sz="1600" dirty="0" smtClean="0"/>
              <a:t>Need to consider </a:t>
            </a:r>
            <a:r>
              <a:rPr lang="en-US" sz="1600" dirty="0" smtClean="0"/>
              <a:t>alternate approaches or combining with </a:t>
            </a:r>
            <a:r>
              <a:rPr lang="en-US" sz="1600" dirty="0" smtClean="0"/>
              <a:t>one or more </a:t>
            </a:r>
            <a:r>
              <a:rPr lang="en-US" sz="1600" dirty="0" smtClean="0"/>
              <a:t>related </a:t>
            </a:r>
            <a:r>
              <a:rPr lang="en-US" sz="1600" dirty="0" smtClean="0"/>
              <a:t>efforts</a:t>
            </a:r>
            <a:endParaRPr lang="en-US" sz="1600" dirty="0" smtClean="0"/>
          </a:p>
          <a:p>
            <a:pPr lvl="1"/>
            <a:r>
              <a:rPr lang="en-US" sz="1800" dirty="0" smtClean="0"/>
              <a:t>NOGRR050 – Resolution of Reporting Issues Related to NPRR219</a:t>
            </a:r>
          </a:p>
          <a:p>
            <a:pPr lvl="2"/>
            <a:r>
              <a:rPr lang="en-US" sz="1600" dirty="0" smtClean="0"/>
              <a:t>Not recommended </a:t>
            </a:r>
            <a:r>
              <a:rPr lang="en-US" sz="1600" dirty="0" smtClean="0"/>
              <a:t>at this time due </a:t>
            </a:r>
            <a:r>
              <a:rPr lang="en-US" sz="1600" dirty="0" smtClean="0"/>
              <a:t>to its connection to NPRR219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Evaluation of Parking Deck Items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Recommendation TBD</a:t>
            </a:r>
          </a:p>
          <a:p>
            <a:pPr lvl="1"/>
            <a:r>
              <a:rPr lang="en-US" sz="1800" dirty="0" smtClean="0"/>
              <a:t>NPRR221 – Automated Default Uplift Invoice</a:t>
            </a:r>
          </a:p>
          <a:p>
            <a:pPr lvl="1"/>
            <a:r>
              <a:rPr lang="en-US" sz="1800" dirty="0" smtClean="0"/>
              <a:t>NPRR251 </a:t>
            </a:r>
            <a:r>
              <a:rPr lang="en-US" sz="1800" dirty="0" smtClean="0"/>
              <a:t>– Sync of PRR845, Definition for IDR Meters and Optional Removal of IDR Meters at a Premise Where an Advanced Meter Can be </a:t>
            </a:r>
            <a:r>
              <a:rPr lang="en-US" sz="1800" dirty="0" smtClean="0"/>
              <a:t>Provisioned</a:t>
            </a:r>
          </a:p>
          <a:p>
            <a:pPr lvl="1"/>
            <a:r>
              <a:rPr lang="en-US" sz="1800" dirty="0" smtClean="0"/>
              <a:t>NPRR290 </a:t>
            </a:r>
            <a:r>
              <a:rPr lang="en-US" sz="1800" dirty="0" smtClean="0"/>
              <a:t>– ERCOT Publication of DAM PSS/E Files </a:t>
            </a:r>
            <a:endParaRPr lang="en-US" sz="1800" dirty="0" smtClean="0"/>
          </a:p>
          <a:p>
            <a:pPr lvl="1"/>
            <a:r>
              <a:rPr lang="en-US" sz="1800" dirty="0" smtClean="0"/>
              <a:t>NPRR303 – </a:t>
            </a:r>
            <a:r>
              <a:rPr lang="en-US" sz="1800" dirty="0" smtClean="0"/>
              <a:t>Requirement to Post PTP Options Cleared in DAM or Taken to Real-Time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smtClean="0"/>
              <a:t>SCR759 – </a:t>
            </a:r>
            <a:r>
              <a:rPr lang="en-US" sz="1800" dirty="0" err="1" smtClean="0"/>
              <a:t>acLineSegment</a:t>
            </a:r>
            <a:r>
              <a:rPr lang="en-US" sz="1800" dirty="0" smtClean="0"/>
              <a:t> Name Length Increase in Information Model Manager</a:t>
            </a:r>
          </a:p>
          <a:p>
            <a:pPr lvl="1"/>
            <a:r>
              <a:rPr lang="en-US" sz="1800" dirty="0" smtClean="0"/>
              <a:t>SCR760 </a:t>
            </a:r>
            <a:r>
              <a:rPr lang="en-US" sz="1800" dirty="0" smtClean="0"/>
              <a:t>– </a:t>
            </a:r>
            <a:r>
              <a:rPr lang="en-US" sz="1800" dirty="0" smtClean="0"/>
              <a:t>Recommended </a:t>
            </a:r>
            <a:r>
              <a:rPr lang="en-US" sz="1800" dirty="0" smtClean="0"/>
              <a:t>Changes Needed for Information Model Manager and Topology Processor for Planning Models</a:t>
            </a:r>
            <a:endParaRPr lang="en-US" sz="18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Evaluation of Parking Deck Items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334000"/>
          </a:xfrm>
        </p:spPr>
        <p:txBody>
          <a:bodyPr/>
          <a:lstStyle/>
          <a:p>
            <a:r>
              <a:rPr lang="en-US" sz="2800" dirty="0" smtClean="0"/>
              <a:t>Summary</a:t>
            </a:r>
          </a:p>
          <a:p>
            <a:pPr lvl="1"/>
            <a:r>
              <a:rPr lang="en-US" dirty="0" smtClean="0"/>
              <a:t>Seeking </a:t>
            </a:r>
            <a:r>
              <a:rPr lang="en-US" dirty="0" smtClean="0"/>
              <a:t>market </a:t>
            </a:r>
            <a:r>
              <a:rPr lang="en-US" dirty="0" smtClean="0"/>
              <a:t>input </a:t>
            </a:r>
            <a:r>
              <a:rPr lang="en-US" dirty="0" smtClean="0"/>
              <a:t>on the initial ERCOT recommendation</a:t>
            </a:r>
            <a:endParaRPr lang="en-US" dirty="0" smtClean="0"/>
          </a:p>
          <a:p>
            <a:pPr lvl="2"/>
            <a:r>
              <a:rPr lang="en-US" dirty="0" smtClean="0"/>
              <a:t>I</a:t>
            </a:r>
            <a:r>
              <a:rPr lang="en-US" dirty="0" smtClean="0"/>
              <a:t>nput </a:t>
            </a:r>
            <a:r>
              <a:rPr lang="en-US" dirty="0" smtClean="0"/>
              <a:t>on items reviewed in Phase 1</a:t>
            </a:r>
          </a:p>
          <a:p>
            <a:pPr lvl="2"/>
            <a:r>
              <a:rPr lang="en-US" dirty="0" smtClean="0"/>
              <a:t>Input </a:t>
            </a:r>
            <a:r>
              <a:rPr lang="en-US" dirty="0" smtClean="0"/>
              <a:t>on items to be included in Phase 2</a:t>
            </a:r>
          </a:p>
          <a:p>
            <a:pPr lvl="2"/>
            <a:r>
              <a:rPr lang="en-US" dirty="0" smtClean="0"/>
              <a:t>Prepare </a:t>
            </a:r>
            <a:r>
              <a:rPr lang="en-US" dirty="0" smtClean="0"/>
              <a:t>for </a:t>
            </a:r>
            <a:r>
              <a:rPr lang="en-US" dirty="0" smtClean="0"/>
              <a:t>endorsement consideration in February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Evaluation of Parking Deck Items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90800"/>
            <a:ext cx="8153400" cy="1371600"/>
          </a:xfrm>
        </p:spPr>
        <p:txBody>
          <a:bodyPr/>
          <a:lstStyle/>
          <a:p>
            <a:pPr marL="571500" lvl="1" indent="-228600" algn="ctr" eaLnBrk="1" hangingPunct="1">
              <a:buNone/>
              <a:tabLst>
                <a:tab pos="1143000" algn="l"/>
                <a:tab pos="2514600" algn="l"/>
              </a:tabLst>
            </a:pPr>
            <a:r>
              <a:rPr lang="en-US" sz="3200" dirty="0" smtClean="0"/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12276</TotalTime>
  <Words>841</Words>
  <Application>Microsoft Office PowerPoint</Application>
  <PresentationFormat>On-screen Show (4:3)</PresentationFormat>
  <Paragraphs>140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Slide 1</vt:lpstr>
      <vt:lpstr>Evaluation of Parking Deck Items is Underway</vt:lpstr>
      <vt:lpstr>Parking Deck and New NPRR/SCR Prioritization Effort Underway</vt:lpstr>
      <vt:lpstr>Evaluation of Parking Deck Items is Underway</vt:lpstr>
      <vt:lpstr>Evaluation of Parking Deck Items</vt:lpstr>
      <vt:lpstr>Evaluation of Parking Deck Items</vt:lpstr>
      <vt:lpstr>Evaluation of Parking Deck Items</vt:lpstr>
      <vt:lpstr>Evaluation of Parking Deck Items</vt:lpstr>
      <vt:lpstr>Slide 9</vt:lpstr>
      <vt:lpstr>Nodal Stabilization Timeline</vt:lpstr>
      <vt:lpstr>It’s Time to Look Forward to 2011…</vt:lpstr>
      <vt:lpstr>Prioritization Timeline</vt:lpstr>
      <vt:lpstr>2011 Project Priority List / Funding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415</cp:revision>
  <dcterms:created xsi:type="dcterms:W3CDTF">2005-04-21T14:28:35Z</dcterms:created>
  <dcterms:modified xsi:type="dcterms:W3CDTF">2011-01-11T03:51:27Z</dcterms:modified>
</cp:coreProperties>
</file>