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sldIdLst>
    <p:sldId id="372" r:id="rId2"/>
    <p:sldId id="302" r:id="rId3"/>
    <p:sldId id="327" r:id="rId4"/>
    <p:sldId id="367" r:id="rId5"/>
    <p:sldId id="368" r:id="rId6"/>
    <p:sldId id="373" r:id="rId7"/>
    <p:sldId id="369" r:id="rId8"/>
    <p:sldId id="283" r:id="rId9"/>
    <p:sldId id="330" r:id="rId10"/>
  </p:sldIdLst>
  <p:sldSz cx="9144000" cy="6858000" type="screen4x3"/>
  <p:notesSz cx="7010400" cy="9296400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40949A"/>
    <a:srgbClr val="0000CC"/>
    <a:srgbClr val="FF3300"/>
    <a:srgbClr val="FF9900"/>
    <a:srgbClr val="5469A2"/>
    <a:srgbClr val="294171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826" autoAdjust="0"/>
  </p:normalViewPr>
  <p:slideViewPr>
    <p:cSldViewPr>
      <p:cViewPr varScale="1">
        <p:scale>
          <a:sx n="113" d="100"/>
          <a:sy n="113" d="100"/>
        </p:scale>
        <p:origin x="-306" y="-9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4E03D523-1322-47BE-9BE1-B2B28F7D5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0F31A1-FFA3-41BD-AEED-A986A83F9ECA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943A19-2E0E-4306-B32B-2223DB9CA120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33091-8852-4C1C-AC0A-564769AB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AAB71-E940-4F1A-BF3A-FD70ED9C5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FA113-1070-4217-8230-E77D96312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F338C-1A46-480D-913F-19990C5AD3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146EC-F1A6-4A55-9DDC-528A842ED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AC688-4E33-4450-B075-DDB774931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AE77-A129-40AA-AEF8-9323B51A7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D00A-D425-466F-8164-7485AA5B8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0C6F-2F00-4354-ABF8-C03CE149F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14972-822C-43C5-8500-1E02D94D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E700F-8700-4B37-ACB6-8BCF8AF4E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6DCD2-B23A-4619-A8CB-007B7F2E4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pPr>
              <a:defRPr/>
            </a:pPr>
            <a:fld id="{900526E4-0951-4CE7-A472-2878D838B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A87F0BC0-9305-4FEC-9ED2-6D3023917AF5}" type="slidenum">
              <a:rPr lang="en-US" sz="1200" b="0"/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2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  <p:sldLayoutId id="2147484015" r:id="rId12"/>
    <p:sldLayoutId id="2147484017" r:id="rId13"/>
    <p:sldLayoutId id="2147484018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905000"/>
            <a:ext cx="69818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Business Integration Update to PRS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7010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Troy Anderson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kern="0" dirty="0" smtClean="0">
                <a:latin typeface="+mn-lt"/>
              </a:rPr>
              <a:t>ERCOT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Enterprise Project Portfolio Management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January 20,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Business Integration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19200"/>
            <a:ext cx="8229600" cy="5029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sz="2400" dirty="0" smtClean="0"/>
              <a:t>2010 Project Spending Update			</a:t>
            </a:r>
            <a:r>
              <a:rPr lang="en-US" sz="1800" dirty="0" smtClean="0"/>
              <a:t>3</a:t>
            </a:r>
            <a:endParaRPr lang="en-US" sz="2400" dirty="0" smtClean="0"/>
          </a:p>
          <a:p>
            <a:pPr lvl="2" eaLnBrk="1" hangingPunct="1">
              <a:tabLst>
                <a:tab pos="1143000" algn="l"/>
                <a:tab pos="2514600" algn="l"/>
              </a:tabLst>
            </a:pPr>
            <a:r>
              <a:rPr lang="en-US" sz="2000" dirty="0" smtClean="0"/>
              <a:t>As of 1/10/2011</a:t>
            </a:r>
          </a:p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12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sz="2400" dirty="0" smtClean="0"/>
              <a:t>Nodal Parking Deck (final)				</a:t>
            </a:r>
            <a:r>
              <a:rPr lang="en-US" sz="1800" dirty="0" smtClean="0"/>
              <a:t>4-7</a:t>
            </a:r>
            <a:endParaRPr lang="en-US" sz="2400" dirty="0" smtClean="0"/>
          </a:p>
          <a:p>
            <a:pPr lvl="2" eaLnBrk="1" hangingPunct="1">
              <a:tabLst>
                <a:tab pos="1143000" algn="l"/>
                <a:tab pos="2514600" algn="l"/>
              </a:tabLst>
            </a:pPr>
            <a:r>
              <a:rPr lang="en-US" sz="2000" dirty="0" smtClean="0"/>
              <a:t>As of 1/1/2011</a:t>
            </a:r>
          </a:p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12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sz="2400" dirty="0" smtClean="0"/>
              <a:t>Project Implementations				</a:t>
            </a:r>
            <a:r>
              <a:rPr lang="en-US" sz="1800" dirty="0" smtClean="0"/>
              <a:t>8-9</a:t>
            </a:r>
            <a:endParaRPr lang="en-US" sz="2400" dirty="0" smtClean="0"/>
          </a:p>
          <a:p>
            <a:pPr lvl="2" eaLnBrk="1" hangingPunct="1">
              <a:tabLst>
                <a:tab pos="1143000" algn="l"/>
                <a:tab pos="2514600" algn="l"/>
              </a:tabLst>
            </a:pPr>
            <a:r>
              <a:rPr lang="en-US" sz="2000" dirty="0" smtClean="0"/>
              <a:t>December 2010</a:t>
            </a:r>
          </a:p>
          <a:p>
            <a:pPr lvl="2" eaLnBrk="1" hangingPunct="1">
              <a:buNone/>
              <a:tabLst>
                <a:tab pos="1143000" algn="l"/>
                <a:tab pos="2514600" algn="l"/>
              </a:tabLst>
            </a:pPr>
            <a:endParaRPr lang="en-US" sz="12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sz="2400" dirty="0" smtClean="0"/>
              <a:t>2011 Prioritization of Nodal Work			</a:t>
            </a:r>
            <a:r>
              <a:rPr lang="en-US" sz="1800" dirty="0" smtClean="0"/>
              <a:t>n/a</a:t>
            </a:r>
            <a:endParaRPr lang="en-US" sz="2400" dirty="0" smtClean="0"/>
          </a:p>
          <a:p>
            <a:pPr lvl="2" eaLnBrk="1" hangingPunct="1">
              <a:tabLst>
                <a:tab pos="1143000" algn="l"/>
                <a:tab pos="2514600" algn="l"/>
              </a:tabLst>
            </a:pPr>
            <a:r>
              <a:rPr lang="en-US" sz="2000" dirty="0" smtClean="0"/>
              <a:t>To Be Discussed Later in PRS Meeting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553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2010 Project Spending Update – 1/10/2011</a:t>
            </a:r>
          </a:p>
        </p:txBody>
      </p:sp>
      <p:graphicFrame>
        <p:nvGraphicFramePr>
          <p:cNvPr id="224259" name="Group 3"/>
          <p:cNvGraphicFramePr>
            <a:graphicFrameLocks noGrp="1"/>
          </p:cNvGraphicFramePr>
          <p:nvPr>
            <p:ph sz="half" idx="2"/>
          </p:nvPr>
        </p:nvGraphicFramePr>
        <p:xfrm>
          <a:off x="228600" y="685800"/>
          <a:ext cx="8763000" cy="5215320"/>
        </p:xfrm>
        <a:graphic>
          <a:graphicData uri="http://schemas.openxmlformats.org/drawingml/2006/table">
            <a:tbl>
              <a:tblPr/>
              <a:tblGrid>
                <a:gridCol w="1828801"/>
                <a:gridCol w="1600200"/>
                <a:gridCol w="1828800"/>
                <a:gridCol w="1828800"/>
                <a:gridCol w="1676399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Area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Initial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Forecast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(November)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YTD Actual </a:t>
                      </a:r>
                      <a:r>
                        <a:rPr kumimoji="0" lang="en-US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(Preliminary)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1,150,000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1,150,000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965,778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797,434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1,450,000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765,000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812,333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707,435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1,500,000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1,297,649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1,148,131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902,835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1,900,000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1,892,118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1,420,068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1,430,951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150,000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144,068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100,801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81,601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Minor Cap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750,000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1,435,000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1,435,000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1,134,823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Released but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Not Yet Reallocated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5,932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Subtotals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6,900,000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6,689,767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5,882,111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5,055,079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 Center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Replacement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$ 31,900,000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$ 37,600,000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$ 32,565,590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$ 32,553,330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 Center Hardware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7,500,000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$ 26,500,000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$ 25,467,215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$ 15,224,772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Grand Totals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$ 46,300,000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$ 70,789,767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$ 63,914,916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$ 52,833,181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251" name="Text Box 70"/>
          <p:cNvSpPr txBox="1">
            <a:spLocks noChangeArrowheads="1"/>
          </p:cNvSpPr>
          <p:nvPr/>
        </p:nvSpPr>
        <p:spPr bwMode="auto">
          <a:xfrm>
            <a:off x="2752725" y="6037263"/>
            <a:ext cx="227013" cy="238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28600" indent="-228600">
              <a:tabLst>
                <a:tab pos="1033463" algn="l"/>
                <a:tab pos="1143000" algn="l"/>
                <a:tab pos="2624138" algn="l"/>
              </a:tabLst>
            </a:pPr>
            <a:r>
              <a:rPr lang="en-US" sz="1200" b="0"/>
              <a:t> </a:t>
            </a:r>
          </a:p>
        </p:txBody>
      </p:sp>
      <p:sp>
        <p:nvSpPr>
          <p:cNvPr id="7252" name="Rectangle 71"/>
          <p:cNvSpPr>
            <a:spLocks noChangeArrowheads="1"/>
          </p:cNvSpPr>
          <p:nvPr/>
        </p:nvSpPr>
        <p:spPr bwMode="auto">
          <a:xfrm>
            <a:off x="304800" y="5867400"/>
            <a:ext cx="8305800" cy="3048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53" name="Text Box 94"/>
          <p:cNvSpPr txBox="1">
            <a:spLocks noChangeArrowheads="1"/>
          </p:cNvSpPr>
          <p:nvPr/>
        </p:nvSpPr>
        <p:spPr bwMode="auto">
          <a:xfrm>
            <a:off x="4603750" y="6019800"/>
            <a:ext cx="271463" cy="239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28600" indent="-228600">
              <a:tabLst>
                <a:tab pos="1033463" algn="l"/>
                <a:tab pos="1143000" algn="l"/>
                <a:tab pos="2624138" algn="l"/>
              </a:tabLst>
            </a:pPr>
            <a:r>
              <a:rPr lang="en-US" sz="1200" b="0"/>
              <a:t>  </a:t>
            </a:r>
          </a:p>
        </p:txBody>
      </p:sp>
      <p:sp>
        <p:nvSpPr>
          <p:cNvPr id="7254" name="TextBox 6"/>
          <p:cNvSpPr txBox="1">
            <a:spLocks noChangeArrowheads="1"/>
          </p:cNvSpPr>
          <p:nvPr/>
        </p:nvSpPr>
        <p:spPr bwMode="auto">
          <a:xfrm>
            <a:off x="211138" y="5867400"/>
            <a:ext cx="84772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* </a:t>
            </a:r>
            <a:r>
              <a:rPr lang="en-US" sz="1200" b="0"/>
              <a:t>$685k from IO to Minor Cap for software licenses     </a:t>
            </a:r>
            <a:r>
              <a:rPr lang="en-US"/>
              <a:t>**</a:t>
            </a:r>
            <a:r>
              <a:rPr lang="en-US" sz="1200" b="0"/>
              <a:t> $400k from Met Center to DC Hardware for telecom equip.</a:t>
            </a:r>
            <a:endParaRPr lang="en-US" b="0"/>
          </a:p>
        </p:txBody>
      </p:sp>
      <p:sp>
        <p:nvSpPr>
          <p:cNvPr id="7255" name="TextBox 6"/>
          <p:cNvSpPr txBox="1">
            <a:spLocks noChangeArrowheads="1"/>
          </p:cNvSpPr>
          <p:nvPr/>
        </p:nvSpPr>
        <p:spPr bwMode="auto">
          <a:xfrm>
            <a:off x="1752600" y="6120714"/>
            <a:ext cx="5867400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***</a:t>
            </a:r>
            <a:r>
              <a:rPr lang="en-US" sz="1200" b="0" dirty="0"/>
              <a:t> Includes Board-authorized carryover of $5.9M in unspent 2009 funds</a:t>
            </a:r>
            <a:endParaRPr lang="en-US" b="0" dirty="0"/>
          </a:p>
        </p:txBody>
      </p:sp>
      <p:sp>
        <p:nvSpPr>
          <p:cNvPr id="7256" name="TextBox 8"/>
          <p:cNvSpPr txBox="1">
            <a:spLocks noChangeArrowheads="1"/>
          </p:cNvSpPr>
          <p:nvPr/>
        </p:nvSpPr>
        <p:spPr bwMode="auto">
          <a:xfrm>
            <a:off x="3544888" y="4724400"/>
            <a:ext cx="609600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ourier New" pitchFamily="49" charset="0"/>
                <a:cs typeface="Courier New" pitchFamily="49" charset="0"/>
              </a:rPr>
              <a:t>***</a:t>
            </a:r>
          </a:p>
        </p:txBody>
      </p:sp>
      <p:sp>
        <p:nvSpPr>
          <p:cNvPr id="7257" name="TextBox 8"/>
          <p:cNvSpPr txBox="1">
            <a:spLocks noChangeArrowheads="1"/>
          </p:cNvSpPr>
          <p:nvPr/>
        </p:nvSpPr>
        <p:spPr bwMode="auto">
          <a:xfrm>
            <a:off x="3505200" y="4572000"/>
            <a:ext cx="609600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ourier New" pitchFamily="49" charset="0"/>
                <a:cs typeface="Courier New" pitchFamily="49" charset="0"/>
              </a:rPr>
              <a:t>**</a:t>
            </a:r>
          </a:p>
        </p:txBody>
      </p:sp>
      <p:sp>
        <p:nvSpPr>
          <p:cNvPr id="7258" name="TextBox 8"/>
          <p:cNvSpPr txBox="1">
            <a:spLocks noChangeArrowheads="1"/>
          </p:cNvSpPr>
          <p:nvPr/>
        </p:nvSpPr>
        <p:spPr bwMode="auto">
          <a:xfrm>
            <a:off x="3505200" y="5084763"/>
            <a:ext cx="609600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latin typeface="Courier New" pitchFamily="49" charset="0"/>
                <a:cs typeface="Courier New" pitchFamily="49" charset="0"/>
              </a:rPr>
              <a:t>**</a:t>
            </a:r>
          </a:p>
        </p:txBody>
      </p:sp>
      <p:sp>
        <p:nvSpPr>
          <p:cNvPr id="7259" name="TextBox 8"/>
          <p:cNvSpPr txBox="1">
            <a:spLocks noChangeArrowheads="1"/>
          </p:cNvSpPr>
          <p:nvPr/>
        </p:nvSpPr>
        <p:spPr bwMode="auto">
          <a:xfrm>
            <a:off x="3505200" y="1655763"/>
            <a:ext cx="609600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ourier New" pitchFamily="49" charset="0"/>
                <a:cs typeface="Courier New" pitchFamily="49" charset="0"/>
              </a:rPr>
              <a:t>*</a:t>
            </a:r>
          </a:p>
        </p:txBody>
      </p:sp>
      <p:sp>
        <p:nvSpPr>
          <p:cNvPr id="7260" name="TextBox 8"/>
          <p:cNvSpPr txBox="1">
            <a:spLocks noChangeArrowheads="1"/>
          </p:cNvSpPr>
          <p:nvPr/>
        </p:nvSpPr>
        <p:spPr bwMode="auto">
          <a:xfrm>
            <a:off x="3505200" y="3332163"/>
            <a:ext cx="609600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ourier New" pitchFamily="49" charset="0"/>
                <a:cs typeface="Courier New" pitchFamily="49" charset="0"/>
              </a:rPr>
              <a:t>*</a:t>
            </a:r>
          </a:p>
        </p:txBody>
      </p:sp>
      <p:sp>
        <p:nvSpPr>
          <p:cNvPr id="14" name="TextBox 8"/>
          <p:cNvSpPr txBox="1">
            <a:spLocks noChangeArrowheads="1"/>
          </p:cNvSpPr>
          <p:nvPr/>
        </p:nvSpPr>
        <p:spPr bwMode="auto">
          <a:xfrm>
            <a:off x="3593757" y="5237163"/>
            <a:ext cx="609600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****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1752600" y="6365189"/>
            <a:ext cx="5867400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****</a:t>
            </a:r>
            <a:r>
              <a:rPr lang="en-US" sz="1200" b="0" dirty="0" smtClean="0"/>
              <a:t> </a:t>
            </a:r>
            <a:r>
              <a:rPr lang="en-US" sz="1200" b="0" dirty="0"/>
              <a:t>Includes Board-authorized </a:t>
            </a:r>
            <a:r>
              <a:rPr lang="en-US" sz="1200" b="0" dirty="0" smtClean="0"/>
              <a:t>acceleration </a:t>
            </a:r>
            <a:r>
              <a:rPr lang="en-US" sz="1200" b="0" dirty="0"/>
              <a:t>of </a:t>
            </a:r>
            <a:r>
              <a:rPr lang="en-US" sz="1200" b="0" dirty="0" smtClean="0"/>
              <a:t>$18.315M from projected 2011 </a:t>
            </a:r>
            <a:r>
              <a:rPr lang="en-US" sz="1200" b="0" dirty="0"/>
              <a:t>funds</a:t>
            </a:r>
            <a:endParaRPr lang="en-US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4648200" cy="533400"/>
          </a:xfrm>
        </p:spPr>
        <p:txBody>
          <a:bodyPr/>
          <a:lstStyle/>
          <a:p>
            <a:r>
              <a:rPr lang="en-US" smtClean="0"/>
              <a:t>Nodal Parking Deck – Approved</a:t>
            </a:r>
            <a:r>
              <a:rPr lang="en-US" sz="1400" smtClean="0"/>
              <a:t> </a:t>
            </a:r>
            <a:endParaRPr lang="en-US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761009"/>
          <a:ext cx="8686800" cy="5267117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219200"/>
                <a:gridCol w="4191000"/>
                <a:gridCol w="1143000"/>
                <a:gridCol w="2133600"/>
              </a:tblGrid>
              <a:tr h="39360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Source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Title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Priority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Approval Date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</a:tr>
              <a:tr h="44869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NPRR208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Registration and Settlement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of Distributed Generation (DG) Less Than One MW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Critical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BoD Approved 7/20/2010</a:t>
                      </a:r>
                    </a:p>
                  </a:txBody>
                  <a:tcPr anchor="ctr"/>
                </a:tc>
              </a:tr>
              <a:tr h="58330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NPRR219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Resolution of Alignment Items A33,A92,A106,A150 - TSPs Must Submit Outages for Resource Owned Equipment &amp; Clarification of Changes in Status of Transmission Element Postings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Critical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BoD Approved 10/19/2010</a:t>
                      </a:r>
                    </a:p>
                  </a:txBody>
                  <a:tcPr anchor="ctr"/>
                </a:tc>
              </a:tr>
              <a:tr h="40628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NPRR282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Dynamic Ramp Rates Use in SCED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Critical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BoD</a:t>
                      </a:r>
                      <a:r>
                        <a:rPr lang="en-US" sz="1200" dirty="0" smtClean="0"/>
                        <a:t> Approved 1/18/2011</a:t>
                      </a:r>
                    </a:p>
                  </a:txBody>
                  <a:tcPr anchor="ctr"/>
                </a:tc>
              </a:tr>
              <a:tr h="40628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NPRR285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Generation</a:t>
                      </a:r>
                      <a:r>
                        <a:rPr lang="fr-FR" sz="1200" dirty="0" smtClean="0"/>
                        <a:t> Resource Base Point </a:t>
                      </a:r>
                      <a:r>
                        <a:rPr lang="fr-FR" sz="1200" dirty="0" err="1" smtClean="0"/>
                        <a:t>Deviation</a:t>
                      </a:r>
                      <a:r>
                        <a:rPr lang="fr-FR" sz="1200" dirty="0" smtClean="0"/>
                        <a:t> Charge Corrections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Critical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BoD Approved 11/16/2010</a:t>
                      </a:r>
                      <a:endParaRPr lang="en-US" sz="1200" dirty="0"/>
                    </a:p>
                  </a:txBody>
                  <a:tcPr anchor="ctr"/>
                </a:tc>
              </a:tr>
              <a:tr h="40628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NOGRR050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Resolution of Reporting Issues Related to NPRR219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Critical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BoD Approved 10/19/2010</a:t>
                      </a:r>
                    </a:p>
                  </a:txBody>
                  <a:tcPr anchor="ctr"/>
                </a:tc>
              </a:tr>
              <a:tr h="36776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SCR756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Enhancements to</a:t>
                      </a:r>
                      <a:r>
                        <a:rPr lang="en-US" sz="1400" baseline="0" dirty="0" smtClean="0"/>
                        <a:t> the</a:t>
                      </a:r>
                      <a:r>
                        <a:rPr lang="en-US" sz="1400" dirty="0" smtClean="0"/>
                        <a:t> MarkeTrak Application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Critical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BoD Approved 7/20/2010</a:t>
                      </a:r>
                    </a:p>
                  </a:txBody>
                  <a:tcPr anchor="ctr"/>
                </a:tc>
              </a:tr>
              <a:tr h="42424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NPRR131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Ancillary Service Trades with ERCOT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High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BoD Approved 1/19/2010</a:t>
                      </a:r>
                      <a:endParaRPr lang="en-US" sz="1200" dirty="0"/>
                    </a:p>
                  </a:txBody>
                  <a:tcPr anchor="ctr"/>
                </a:tc>
              </a:tr>
              <a:tr h="42424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NPRR146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ICCP Telemetry</a:t>
                      </a:r>
                      <a:r>
                        <a:rPr lang="en-US" sz="1400" baseline="0" dirty="0" smtClean="0"/>
                        <a:t> Information Submittals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High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BoD Approved 6/15/2010</a:t>
                      </a:r>
                      <a:endParaRPr lang="en-US" sz="1200" dirty="0"/>
                    </a:p>
                  </a:txBody>
                  <a:tcPr anchor="ctr"/>
                </a:tc>
              </a:tr>
              <a:tr h="42424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NPRR181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FIP Definition Revision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High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BoD Approved 1/19/2010</a:t>
                      </a:r>
                    </a:p>
                  </a:txBody>
                  <a:tcPr anchor="ctr"/>
                </a:tc>
              </a:tr>
              <a:tr h="42424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NPRR207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Unit </a:t>
                      </a:r>
                      <a:r>
                        <a:rPr lang="en-US" sz="1400" dirty="0" err="1" smtClean="0"/>
                        <a:t>Deselection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High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BoD Approved 7/20/2010</a:t>
                      </a:r>
                    </a:p>
                  </a:txBody>
                  <a:tcPr anchor="ctr"/>
                </a:tc>
              </a:tr>
              <a:tr h="4874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NPRR210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Wind Forecasting Change</a:t>
                      </a:r>
                      <a:r>
                        <a:rPr lang="en-US" sz="1400" baseline="0" dirty="0" smtClean="0"/>
                        <a:t> to P50, Synch PRR841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High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BoD Approved 6/15/2010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 bwMode="auto">
          <a:xfrm>
            <a:off x="5562600" y="76200"/>
            <a:ext cx="3352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lnSpc>
                <a:spcPct val="100000"/>
              </a:lnSpc>
              <a:spcBef>
                <a:spcPct val="0"/>
              </a:spcBef>
              <a:defRPr/>
            </a:pPr>
            <a:r>
              <a:rPr lang="en-US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Total Approved = </a:t>
            </a: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27</a:t>
            </a:r>
            <a:endParaRPr lang="en-US" b="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236" name="Rectangle 8"/>
          <p:cNvSpPr>
            <a:spLocks noChangeArrowheads="1"/>
          </p:cNvSpPr>
          <p:nvPr/>
        </p:nvSpPr>
        <p:spPr bwMode="auto">
          <a:xfrm>
            <a:off x="177801" y="3539068"/>
            <a:ext cx="3667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Wingdings" pitchFamily="2" charset="2"/>
              </a:rPr>
              <a:t>µ</a:t>
            </a:r>
          </a:p>
        </p:txBody>
      </p:sp>
      <p:sp>
        <p:nvSpPr>
          <p:cNvPr id="7237" name="Rectangle 9"/>
          <p:cNvSpPr>
            <a:spLocks noChangeArrowheads="1"/>
          </p:cNvSpPr>
          <p:nvPr/>
        </p:nvSpPr>
        <p:spPr bwMode="auto">
          <a:xfrm>
            <a:off x="3048000" y="6188075"/>
            <a:ext cx="36671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Wingdings" pitchFamily="2" charset="2"/>
              </a:rPr>
              <a:t>µ</a:t>
            </a:r>
          </a:p>
        </p:txBody>
      </p:sp>
      <p:sp>
        <p:nvSpPr>
          <p:cNvPr id="7238" name="TextBox 10"/>
          <p:cNvSpPr txBox="1">
            <a:spLocks noChangeArrowheads="1"/>
          </p:cNvSpPr>
          <p:nvPr/>
        </p:nvSpPr>
        <p:spPr bwMode="auto">
          <a:xfrm>
            <a:off x="3352800" y="6172200"/>
            <a:ext cx="3124200" cy="363538"/>
          </a:xfrm>
          <a:prstGeom prst="rect">
            <a:avLst/>
          </a:prstGeom>
          <a:noFill/>
          <a:ln w="9525">
            <a:solidFill>
              <a:schemeClr val="tx1">
                <a:alpha val="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100" b="0"/>
              <a:t>On Parking Deck due to resource impact only.  Separately funded on 2011 PPL.</a:t>
            </a:r>
          </a:p>
        </p:txBody>
      </p:sp>
      <p:sp>
        <p:nvSpPr>
          <p:cNvPr id="7239" name="Rectangle 11"/>
          <p:cNvSpPr>
            <a:spLocks noChangeArrowheads="1"/>
          </p:cNvSpPr>
          <p:nvPr/>
        </p:nvSpPr>
        <p:spPr bwMode="auto">
          <a:xfrm>
            <a:off x="3048000" y="6096000"/>
            <a:ext cx="3352800" cy="4572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228600" indent="-228600">
              <a:tabLst>
                <a:tab pos="1033463" algn="l"/>
                <a:tab pos="1143000" algn="l"/>
                <a:tab pos="2624138" algn="l"/>
              </a:tabLst>
            </a:pPr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4953000" y="228600"/>
            <a:ext cx="1371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eaLnBrk="0" hangingPunct="0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1400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page 1 of </a:t>
            </a:r>
            <a:r>
              <a:rPr lang="en-US" sz="1400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3 </a:t>
            </a:r>
            <a:endParaRPr lang="en-US" sz="2000" b="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4724400" cy="533400"/>
          </a:xfrm>
        </p:spPr>
        <p:txBody>
          <a:bodyPr/>
          <a:lstStyle/>
          <a:p>
            <a:r>
              <a:rPr lang="en-US" smtClean="0"/>
              <a:t>Nodal Parking Deck – Approved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909638"/>
          <a:ext cx="8686800" cy="5058436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219200"/>
                <a:gridCol w="4191000"/>
                <a:gridCol w="1143000"/>
                <a:gridCol w="2133600"/>
              </a:tblGrid>
              <a:tr h="40777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Source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Title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Priority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Approval Date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</a:tr>
              <a:tr h="4912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NPRR222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Half-Hour Start Unit RUC Clawback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High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BoD Approved 7/20/2010</a:t>
                      </a:r>
                    </a:p>
                  </a:txBody>
                  <a:tcPr anchor="ctr"/>
                </a:tc>
              </a:tr>
              <a:tr h="4912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NPRR251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Sync of PRR845, Definition for IDR Meters and Optional Removal of IDR Meters at a Premise Where an Advanced Meter Can be Provisioned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High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BoD Approved 9/21/2010</a:t>
                      </a:r>
                    </a:p>
                  </a:txBody>
                  <a:tcPr anchor="ctr"/>
                </a:tc>
              </a:tr>
              <a:tr h="4912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NPRR272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Definition and Participation of Quick Start Generation Resources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High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BoD Approved 11/16/2010</a:t>
                      </a:r>
                      <a:endParaRPr lang="en-US" sz="1200" dirty="0"/>
                    </a:p>
                  </a:txBody>
                  <a:tcPr anchor="ctr"/>
                </a:tc>
              </a:tr>
              <a:tr h="4912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NPRR293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Requirement to Post CRR Option and Obligation Quantities Cleared in DAM or Taken to Real Time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High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dirty="0" err="1" smtClean="0"/>
                        <a:t>BoD</a:t>
                      </a:r>
                      <a:r>
                        <a:rPr lang="en-US" sz="1200" dirty="0" smtClean="0"/>
                        <a:t> Approved 12/14/2010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912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SCR759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acLineSegment</a:t>
                      </a:r>
                      <a:r>
                        <a:rPr lang="en-US" sz="1400" dirty="0" smtClean="0"/>
                        <a:t> Name Length Increase in Information Model Manager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High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BoD Approved 9/21/2010</a:t>
                      </a:r>
                    </a:p>
                  </a:txBody>
                  <a:tcPr anchor="ctr"/>
                </a:tc>
              </a:tr>
              <a:tr h="4912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NPRR240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Proxy Energy Offer Curve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High / Medium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BoD Approved 9/21/2010</a:t>
                      </a:r>
                    </a:p>
                  </a:txBody>
                  <a:tcPr anchor="ctr"/>
                </a:tc>
              </a:tr>
              <a:tr h="4912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NPRR244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Clarification</a:t>
                      </a:r>
                      <a:r>
                        <a:rPr lang="en-US" sz="1200" baseline="0" dirty="0" smtClean="0"/>
                        <a:t> of Other Binding Documents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High / Medium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BoD Approved 10/19/2010</a:t>
                      </a:r>
                    </a:p>
                  </a:txBody>
                  <a:tcPr anchor="ctr"/>
                </a:tc>
              </a:tr>
              <a:tr h="4912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NPRR257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Synchronization with Nodal Operating Guide Section 9, Monitoring Programs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High / Medium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BoD Approved 11/16/2010</a:t>
                      </a:r>
                    </a:p>
                  </a:txBody>
                  <a:tcPr anchor="ctr"/>
                </a:tc>
              </a:tr>
              <a:tr h="4912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NPRR258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Sync with PRR824 and PRR833 and Additional Clarifications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High / Medium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BoD Approved 11/16/2010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 bwMode="auto">
          <a:xfrm>
            <a:off x="4953000" y="228600"/>
            <a:ext cx="1371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eaLnBrk="0" hangingPunct="0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1400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page 2 of </a:t>
            </a:r>
            <a:r>
              <a:rPr lang="en-US" sz="1400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3 </a:t>
            </a:r>
            <a:endParaRPr lang="en-US" sz="2000" b="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4724400" cy="533400"/>
          </a:xfrm>
        </p:spPr>
        <p:txBody>
          <a:bodyPr/>
          <a:lstStyle/>
          <a:p>
            <a:r>
              <a:rPr lang="en-US" smtClean="0"/>
              <a:t>Nodal Parking Deck – Approved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909638"/>
          <a:ext cx="8686800" cy="367703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219200"/>
                <a:gridCol w="4191000"/>
                <a:gridCol w="1143000"/>
                <a:gridCol w="2133600"/>
              </a:tblGrid>
              <a:tr h="40777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Source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Title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Priority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Approval Date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</a:tr>
              <a:tr h="4395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NPRR153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Generation Resource Fixed Quantity Block Offer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Medium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BoD Approved 1/19/2010</a:t>
                      </a:r>
                      <a:endParaRPr lang="en-US" sz="1200" dirty="0"/>
                    </a:p>
                  </a:txBody>
                  <a:tcPr anchor="ctr"/>
                </a:tc>
              </a:tr>
              <a:tr h="4395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NPRR164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Resubmitting Ancillary Service offers in SASM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Medium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BoD Approved 1/19/2010</a:t>
                      </a:r>
                      <a:endParaRPr lang="en-US" sz="1200" dirty="0"/>
                    </a:p>
                  </a:txBody>
                  <a:tcPr anchor="ctr"/>
                </a:tc>
              </a:tr>
              <a:tr h="4395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NPRR241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Aggregate Incremental Liability (AIL) Calculation and Credit</a:t>
                      </a:r>
                      <a:r>
                        <a:rPr lang="en-US" sz="1400" baseline="0" dirty="0" smtClean="0"/>
                        <a:t> Reports Publish Corrections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Medium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BoD Approved 9/21/2010</a:t>
                      </a:r>
                    </a:p>
                  </a:txBody>
                  <a:tcPr anchor="ctr"/>
                </a:tc>
              </a:tr>
              <a:tr h="4395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NPRR256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Sync Nodal Protocols with PRR787, Add Non-Compliance Language to QSE Performance Standards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Medium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BoD Approved 11/16/2010</a:t>
                      </a:r>
                      <a:endParaRPr lang="en-US" sz="1200" dirty="0"/>
                    </a:p>
                  </a:txBody>
                  <a:tcPr anchor="ctr"/>
                </a:tc>
              </a:tr>
              <a:tr h="4395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NPRR260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Providing Access to MIS Secure Area to MIS Registered Users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Medium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BoD</a:t>
                      </a:r>
                      <a:r>
                        <a:rPr lang="en-US" sz="1200" dirty="0" smtClean="0"/>
                        <a:t> Approved 1/18/2011</a:t>
                      </a:r>
                    </a:p>
                  </a:txBody>
                  <a:tcPr anchor="ctr"/>
                </a:tc>
              </a:tr>
              <a:tr h="4395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NOGRR034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Rescind Telemetry Performance Calculation Exclusions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Medium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BoD Approved 9/21/2010</a:t>
                      </a:r>
                    </a:p>
                  </a:txBody>
                  <a:tcPr anchor="ctr"/>
                </a:tc>
              </a:tr>
              <a:tr h="4395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SCR755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ERCOT.com Website Enhancements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Medium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BoD Approved 2/16/2010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 bwMode="auto">
          <a:xfrm>
            <a:off x="4953000" y="228600"/>
            <a:ext cx="1371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eaLnBrk="0" hangingPunct="0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1400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page </a:t>
            </a:r>
            <a:r>
              <a:rPr lang="en-US" sz="1400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3 </a:t>
            </a:r>
            <a:r>
              <a:rPr lang="en-US" sz="1400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of </a:t>
            </a:r>
            <a:r>
              <a:rPr lang="en-US" sz="1400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3 </a:t>
            </a:r>
            <a:endParaRPr lang="en-US" sz="2000" b="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4572000" cy="685800"/>
          </a:xfrm>
        </p:spPr>
        <p:txBody>
          <a:bodyPr/>
          <a:lstStyle/>
          <a:p>
            <a:r>
              <a:rPr lang="en-US" smtClean="0"/>
              <a:t>Nodal Parking Deck – Pending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" y="854075"/>
          <a:ext cx="8839199" cy="142307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306664"/>
                <a:gridCol w="4027336"/>
                <a:gridCol w="1199321"/>
                <a:gridCol w="2305878"/>
              </a:tblGrid>
              <a:tr h="45954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Source</a:t>
                      </a:r>
                      <a:endParaRPr lang="en-U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Title</a:t>
                      </a:r>
                      <a:endParaRPr lang="en-U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Suggested Priority</a:t>
                      </a:r>
                      <a:endParaRPr lang="en-U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Current Status</a:t>
                      </a:r>
                      <a:endParaRPr lang="en-US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40949A"/>
                    </a:solidFill>
                  </a:tcPr>
                </a:tc>
              </a:tr>
              <a:tr h="4477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NPRR290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ERCOT Publication of DAM PSS/E Files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TBD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dirty="0" smtClean="0"/>
                        <a:t>Pending at PRS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  <a:tr h="4477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SCR760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Recommended Changes Needed for Information Model Manager and Topology Processor for Planning Models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Critical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Pending </a:t>
                      </a:r>
                      <a:r>
                        <a:rPr lang="en-US" sz="12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 TAC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12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PRS Approved 11/22/2010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5943600" y="7620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lnSpc>
                <a:spcPct val="100000"/>
              </a:lnSpc>
              <a:spcBef>
                <a:spcPct val="0"/>
              </a:spcBef>
              <a:defRPr/>
            </a:pPr>
            <a:r>
              <a:rPr lang="en-US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Total Pending = </a:t>
            </a: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2</a:t>
            </a:r>
            <a:endParaRPr lang="en-US" b="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7696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2010 Project Implementations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762000"/>
            <a:ext cx="8458200" cy="5389563"/>
          </a:xfrm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</a:pPr>
            <a:r>
              <a:rPr lang="en-US" sz="1600" dirty="0" smtClean="0"/>
              <a:t>January 2010 </a:t>
            </a:r>
            <a:r>
              <a:rPr lang="en-US" sz="1600" b="0" dirty="0" smtClean="0"/>
              <a:t>– None</a:t>
            </a:r>
            <a:endParaRPr lang="it-IT" sz="1100" dirty="0" smtClean="0"/>
          </a:p>
          <a:p>
            <a:pPr marL="228600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</a:pPr>
            <a:endParaRPr lang="en-US" sz="800" dirty="0" smtClean="0"/>
          </a:p>
          <a:p>
            <a:pPr marL="228600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</a:pPr>
            <a:r>
              <a:rPr lang="en-US" sz="1600" dirty="0" smtClean="0"/>
              <a:t>February 2010</a:t>
            </a:r>
          </a:p>
          <a:p>
            <a:pPr marL="571500" lvl="1" indent="-228600" eaLnBrk="1" hangingPunct="1">
              <a:tabLst>
                <a:tab pos="1033463" algn="l"/>
                <a:tab pos="1143000" algn="l"/>
                <a:tab pos="2624138" algn="l"/>
              </a:tabLst>
            </a:pPr>
            <a:r>
              <a:rPr lang="en-US" sz="1600" dirty="0" smtClean="0"/>
              <a:t>CO	PR-80047_02 	DAM Control Center</a:t>
            </a:r>
          </a:p>
          <a:p>
            <a:pPr marL="571500" lvl="1" indent="-228600" eaLnBrk="1" hangingPunct="1">
              <a:tabLst>
                <a:tab pos="1033463" algn="l"/>
                <a:tab pos="1143000" algn="l"/>
                <a:tab pos="2624138" algn="l"/>
              </a:tabLst>
            </a:pPr>
            <a:r>
              <a:rPr lang="en-US" sz="1600" dirty="0" smtClean="0"/>
              <a:t>IO	PR-90009_01 	Infrastructure Monitoring Enhancement </a:t>
            </a:r>
            <a:r>
              <a:rPr lang="en-US" sz="1200" dirty="0" smtClean="0"/>
              <a:t>(Remedy Phase 3)</a:t>
            </a:r>
            <a:endParaRPr lang="en-US" sz="1600" dirty="0" smtClean="0"/>
          </a:p>
          <a:p>
            <a:pPr marL="228600" indent="-228600" eaLnBrk="1" hangingPunct="1">
              <a:lnSpc>
                <a:spcPct val="90000"/>
              </a:lnSpc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lang="en-US" sz="800" dirty="0" smtClean="0"/>
          </a:p>
          <a:p>
            <a:pPr marL="228600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</a:pPr>
            <a:r>
              <a:rPr lang="en-US" sz="1600" dirty="0" smtClean="0"/>
              <a:t>March 2010</a:t>
            </a:r>
          </a:p>
          <a:p>
            <a:pPr marL="571500" lvl="1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</a:pPr>
            <a:r>
              <a:rPr lang="en-US" sz="1600" dirty="0" smtClean="0"/>
              <a:t>RO	PR-90024_01	POLR Rule and Expedited Switch</a:t>
            </a:r>
          </a:p>
          <a:p>
            <a:pPr marL="1428750" lvl="3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</a:pPr>
            <a:r>
              <a:rPr lang="en-US" sz="1400" dirty="0" smtClean="0"/>
              <a:t>POLR Rule portion</a:t>
            </a:r>
          </a:p>
          <a:p>
            <a:pPr marL="1428750" lvl="3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</a:pPr>
            <a:r>
              <a:rPr lang="en-US" sz="1400" dirty="0" smtClean="0"/>
              <a:t>Expedited Switch delivered in August 2009</a:t>
            </a:r>
          </a:p>
          <a:p>
            <a:pPr marL="571500" lvl="1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</a:pPr>
            <a:r>
              <a:rPr lang="en-US" sz="1600" dirty="0" smtClean="0"/>
              <a:t>SO	PR-90002_01	Large Wind Power Production Ramp Forecasting</a:t>
            </a:r>
            <a:endParaRPr lang="it-IT" sz="900" dirty="0" smtClean="0"/>
          </a:p>
          <a:p>
            <a:pPr marL="228600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</a:pPr>
            <a:endParaRPr lang="en-US" sz="800" dirty="0" smtClean="0"/>
          </a:p>
          <a:p>
            <a:pPr marL="228600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</a:pPr>
            <a:r>
              <a:rPr lang="en-US" sz="1600" dirty="0" smtClean="0"/>
              <a:t>April 2010</a:t>
            </a:r>
          </a:p>
          <a:p>
            <a:pPr marL="571500" lvl="1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</a:pPr>
            <a:r>
              <a:rPr lang="en-US" sz="1600" dirty="0" smtClean="0"/>
              <a:t>RO	PR-90011_01	AMS Meter Flag</a:t>
            </a:r>
          </a:p>
          <a:p>
            <a:pPr marL="571500" lvl="1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</a:pPr>
            <a:r>
              <a:rPr lang="en-US" sz="1600" dirty="0" smtClean="0"/>
              <a:t>RO	PR-50088_01	Data Research and Reporting (Phase 1)</a:t>
            </a:r>
          </a:p>
          <a:p>
            <a:pPr marL="571500" lvl="1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</a:pPr>
            <a:r>
              <a:rPr lang="en-US" sz="1600" dirty="0" smtClean="0"/>
              <a:t>SO	PR-50029_01	Improvements to VSA/DSA Phase II</a:t>
            </a:r>
          </a:p>
          <a:p>
            <a:pPr marL="571500" lvl="1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</a:pPr>
            <a:r>
              <a:rPr lang="en-US" sz="1600" dirty="0" smtClean="0"/>
              <a:t>CO	PR-60029_01	Enterprise Records Management Framework</a:t>
            </a:r>
            <a:endParaRPr lang="it-IT" sz="1600" dirty="0" smtClean="0"/>
          </a:p>
          <a:p>
            <a:pPr marL="571500" lvl="1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</a:pPr>
            <a:endParaRPr lang="it-IT" sz="800" dirty="0" smtClean="0"/>
          </a:p>
          <a:p>
            <a:pPr marL="228600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</a:pPr>
            <a:r>
              <a:rPr lang="en-US" sz="1600" dirty="0" smtClean="0"/>
              <a:t>May 2010 </a:t>
            </a:r>
            <a:r>
              <a:rPr lang="en-US" sz="1600" b="0" dirty="0" smtClean="0"/>
              <a:t>– None</a:t>
            </a:r>
          </a:p>
          <a:p>
            <a:pPr marL="228600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</a:pPr>
            <a:endParaRPr lang="en-US" sz="800" b="0" dirty="0" smtClean="0"/>
          </a:p>
          <a:p>
            <a:pPr marL="228600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  <a:defRPr/>
            </a:pPr>
            <a:r>
              <a:rPr lang="en-US" sz="1600" dirty="0" smtClean="0"/>
              <a:t>June 2010</a:t>
            </a:r>
          </a:p>
          <a:p>
            <a:pPr marL="571500" lvl="1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  <a:defRPr/>
            </a:pPr>
            <a:r>
              <a:rPr lang="en-US" sz="1600" dirty="0" smtClean="0"/>
              <a:t>IO	PR-90010_01	Monitoring &amp; Reporting Tools</a:t>
            </a:r>
          </a:p>
          <a:p>
            <a:pPr marL="571500" lvl="1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  <a:defRPr/>
            </a:pPr>
            <a:r>
              <a:rPr lang="en-US" sz="1600" dirty="0" smtClean="0"/>
              <a:t>MO	PR-90006_01	Information Lifecycle Management (Phase 1)</a:t>
            </a:r>
            <a:endParaRPr lang="it-IT" sz="1600" dirty="0" smtClean="0"/>
          </a:p>
          <a:p>
            <a:pPr marL="228600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</a:pPr>
            <a:endParaRPr lang="en-US" sz="1600" dirty="0" smtClean="0"/>
          </a:p>
          <a:p>
            <a:pPr marL="228600" indent="-228600" eaLnBrk="1" hangingPunct="1">
              <a:lnSpc>
                <a:spcPct val="90000"/>
              </a:lnSpc>
              <a:buNone/>
              <a:tabLst>
                <a:tab pos="1033463" algn="l"/>
                <a:tab pos="1143000" algn="l"/>
                <a:tab pos="2624138" algn="l"/>
              </a:tabLst>
            </a:pPr>
            <a:endParaRPr lang="en-US" sz="1800" dirty="0" smtClean="0"/>
          </a:p>
        </p:txBody>
      </p:sp>
      <p:sp>
        <p:nvSpPr>
          <p:cNvPr id="14340" name="Rectangle 2"/>
          <p:cNvSpPr>
            <a:spLocks noChangeArrowheads="1"/>
          </p:cNvSpPr>
          <p:nvPr/>
        </p:nvSpPr>
        <p:spPr bwMode="auto">
          <a:xfrm>
            <a:off x="2057400" y="6324600"/>
            <a:ext cx="5257800" cy="3048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228600" indent="-228600">
              <a:tabLst>
                <a:tab pos="1033463" algn="l"/>
                <a:tab pos="1143000" algn="l"/>
                <a:tab pos="2624138" algn="l"/>
              </a:tabLst>
            </a:pPr>
            <a:r>
              <a:rPr lang="en-US" sz="1200" b="0" dirty="0" smtClean="0"/>
              <a:t>Months represent </a:t>
            </a:r>
            <a:r>
              <a:rPr lang="en-US" sz="1200" b="0" dirty="0"/>
              <a:t>project go-live dates, not project completion </a:t>
            </a:r>
            <a:r>
              <a:rPr lang="en-US" sz="1200" b="0" dirty="0" smtClean="0"/>
              <a:t>dates</a:t>
            </a:r>
            <a:endParaRPr lang="en-US" sz="12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28600" y="4495800"/>
            <a:ext cx="8001000" cy="1524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228600" indent="-228600">
              <a:tabLst>
                <a:tab pos="1033463" algn="l"/>
                <a:tab pos="1143000" algn="l"/>
                <a:tab pos="2624138" algn="l"/>
              </a:tabLst>
            </a:pPr>
            <a:endParaRPr lang="en-US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7696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2010 Project Implementations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838200"/>
            <a:ext cx="8001000" cy="5313363"/>
          </a:xfrm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  <a:defRPr/>
            </a:pPr>
            <a:r>
              <a:rPr lang="en-US" sz="1800" dirty="0" smtClean="0"/>
              <a:t>July / August 2010</a:t>
            </a:r>
          </a:p>
          <a:p>
            <a:pPr marL="628650" lvl="1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  <a:defRPr/>
            </a:pPr>
            <a:r>
              <a:rPr lang="en-US" sz="1800" dirty="0" smtClean="0"/>
              <a:t>None</a:t>
            </a:r>
          </a:p>
          <a:p>
            <a:pPr marL="628650" lvl="1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  <a:defRPr/>
            </a:pPr>
            <a:endParaRPr lang="en-US" sz="1800" dirty="0" smtClean="0"/>
          </a:p>
          <a:p>
            <a:pPr marL="228600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  <a:defRPr/>
            </a:pPr>
            <a:r>
              <a:rPr lang="en-US" sz="1800" dirty="0" smtClean="0"/>
              <a:t>September 2010</a:t>
            </a:r>
          </a:p>
          <a:p>
            <a:pPr marL="571500" lvl="1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  <a:defRPr/>
            </a:pPr>
            <a:r>
              <a:rPr lang="en-US" sz="1800" dirty="0" smtClean="0"/>
              <a:t>IO	PR-80001_01	Met Center Disposition</a:t>
            </a:r>
          </a:p>
          <a:p>
            <a:pPr marL="571500" lvl="1" indent="-228600" eaLnBrk="1" hangingPunct="1">
              <a:lnSpc>
                <a:spcPct val="90000"/>
              </a:lnSpc>
              <a:buFontTx/>
              <a:buNone/>
              <a:tabLst>
                <a:tab pos="1033463" algn="l"/>
                <a:tab pos="1143000" algn="l"/>
                <a:tab pos="2624138" algn="l"/>
              </a:tabLst>
              <a:defRPr/>
            </a:pPr>
            <a:endParaRPr lang="it-IT" sz="1800" dirty="0" smtClean="0"/>
          </a:p>
          <a:p>
            <a:pPr marL="228600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  <a:defRPr/>
            </a:pPr>
            <a:r>
              <a:rPr lang="en-US" sz="1800" dirty="0" smtClean="0"/>
              <a:t>October 2010</a:t>
            </a:r>
          </a:p>
          <a:p>
            <a:pPr marL="571500" lvl="1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  <a:defRPr/>
            </a:pPr>
            <a:r>
              <a:rPr lang="en-US" sz="1800" dirty="0" smtClean="0"/>
              <a:t>DC	PR-10016_02	Network Gear (Phase 2)</a:t>
            </a:r>
          </a:p>
          <a:p>
            <a:pPr marL="571500" lvl="1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  <a:defRPr/>
            </a:pPr>
            <a:r>
              <a:rPr lang="en-US" sz="1800" dirty="0" smtClean="0"/>
              <a:t>CO	PR-10028_01	Physical Security project</a:t>
            </a:r>
          </a:p>
          <a:p>
            <a:pPr marL="571500" lvl="1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  <a:defRPr/>
            </a:pPr>
            <a:endParaRPr lang="it-IT" sz="1200" dirty="0" smtClean="0"/>
          </a:p>
          <a:p>
            <a:pPr marL="228600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  <a:defRPr/>
            </a:pPr>
            <a:r>
              <a:rPr lang="en-US" sz="1800" dirty="0" smtClean="0"/>
              <a:t>November 2010</a:t>
            </a:r>
          </a:p>
          <a:p>
            <a:pPr marL="628650" lvl="1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  <a:defRPr/>
            </a:pPr>
            <a:r>
              <a:rPr lang="en-US" sz="1800" dirty="0" smtClean="0"/>
              <a:t>None planned</a:t>
            </a:r>
            <a:endParaRPr lang="it-IT" sz="1200" dirty="0" smtClean="0"/>
          </a:p>
          <a:p>
            <a:pPr marL="571500" lvl="1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  <a:defRPr/>
            </a:pPr>
            <a:endParaRPr lang="it-IT" sz="1200" dirty="0" smtClean="0"/>
          </a:p>
          <a:p>
            <a:pPr marL="228600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  <a:defRPr/>
            </a:pPr>
            <a:r>
              <a:rPr lang="en-US" sz="1800" dirty="0" smtClean="0"/>
              <a:t>December 2010</a:t>
            </a:r>
          </a:p>
          <a:p>
            <a:pPr marL="571500" lvl="1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  <a:defRPr/>
            </a:pPr>
            <a:r>
              <a:rPr lang="en-US" sz="1800" dirty="0" smtClean="0"/>
              <a:t>DC	PR-10015_01	Telcom Equipment (Phase 1)</a:t>
            </a:r>
          </a:p>
          <a:p>
            <a:pPr marL="571500" lvl="1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  <a:defRPr/>
            </a:pPr>
            <a:r>
              <a:rPr lang="en-US" sz="1800" dirty="0" smtClean="0"/>
              <a:t>DC	PR-10016_01	Network Gear (Phase 1)</a:t>
            </a:r>
          </a:p>
          <a:p>
            <a:pPr marL="571500" lvl="1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  <a:defRPr/>
            </a:pPr>
            <a:r>
              <a:rPr lang="en-US" sz="1800" dirty="0" smtClean="0"/>
              <a:t>IO	PR-10018_01	Annual Storage </a:t>
            </a:r>
            <a:r>
              <a:rPr lang="en-US" sz="1800" dirty="0" smtClean="0"/>
              <a:t>Growth </a:t>
            </a:r>
            <a:r>
              <a:rPr lang="en-US" sz="1200" dirty="0" smtClean="0"/>
              <a:t>(hardware purchased – some work 							remains to be done in 2011)</a:t>
            </a:r>
            <a:endParaRPr lang="it-IT" sz="1000" dirty="0" smtClean="0"/>
          </a:p>
          <a:p>
            <a:pPr marL="571500" lvl="1" indent="-228600" eaLnBrk="1" hangingPunct="1">
              <a:lnSpc>
                <a:spcPct val="90000"/>
              </a:lnSpc>
              <a:tabLst>
                <a:tab pos="1033463" algn="l"/>
                <a:tab pos="1143000" algn="l"/>
                <a:tab pos="2624138" algn="l"/>
              </a:tabLst>
              <a:defRPr/>
            </a:pPr>
            <a:endParaRPr lang="it-IT" sz="1000" dirty="0" smtClean="0"/>
          </a:p>
        </p:txBody>
      </p:sp>
      <p:sp>
        <p:nvSpPr>
          <p:cNvPr id="15365" name="Rectangle 2"/>
          <p:cNvSpPr>
            <a:spLocks noChangeArrowheads="1"/>
          </p:cNvSpPr>
          <p:nvPr/>
        </p:nvSpPr>
        <p:spPr bwMode="auto">
          <a:xfrm>
            <a:off x="2057400" y="6324600"/>
            <a:ext cx="5257800" cy="3048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228600" indent="-228600">
              <a:tabLst>
                <a:tab pos="1033463" algn="l"/>
                <a:tab pos="1143000" algn="l"/>
                <a:tab pos="2624138" algn="l"/>
              </a:tabLst>
            </a:pPr>
            <a:r>
              <a:rPr lang="en-US" sz="1200" b="0" dirty="0" smtClean="0"/>
              <a:t>Months represent </a:t>
            </a:r>
            <a:r>
              <a:rPr lang="en-US" sz="1200" b="0" dirty="0"/>
              <a:t>project go-live dates, not project completion </a:t>
            </a:r>
            <a:r>
              <a:rPr lang="en-US" sz="1200" b="0" dirty="0" smtClean="0"/>
              <a:t>dates</a:t>
            </a:r>
            <a:endParaRPr lang="en-US" sz="12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29852</TotalTime>
  <Words>734</Words>
  <Application>Microsoft Office PowerPoint</Application>
  <PresentationFormat>On-screen Show (4:3)</PresentationFormat>
  <Paragraphs>286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Custom Design</vt:lpstr>
      <vt:lpstr>Slide 1</vt:lpstr>
      <vt:lpstr>Business Integration Update – Agenda</vt:lpstr>
      <vt:lpstr>2010 Project Spending Update – 1/10/2011</vt:lpstr>
      <vt:lpstr>Nodal Parking Deck – Approved </vt:lpstr>
      <vt:lpstr>Nodal Parking Deck – Approved</vt:lpstr>
      <vt:lpstr>Nodal Parking Deck – Approved</vt:lpstr>
      <vt:lpstr>Nodal Parking Deck – Pending</vt:lpstr>
      <vt:lpstr>2010 Project Implementations</vt:lpstr>
      <vt:lpstr>2010 Project Implementations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tanderson</cp:lastModifiedBy>
  <cp:revision>833</cp:revision>
  <dcterms:created xsi:type="dcterms:W3CDTF">2005-04-21T14:28:35Z</dcterms:created>
  <dcterms:modified xsi:type="dcterms:W3CDTF">2011-01-19T19:52:19Z</dcterms:modified>
</cp:coreProperties>
</file>