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389" r:id="rId2"/>
    <p:sldId id="400" r:id="rId3"/>
    <p:sldId id="390" r:id="rId4"/>
    <p:sldId id="392" r:id="rId5"/>
    <p:sldId id="391" r:id="rId6"/>
    <p:sldId id="396" r:id="rId7"/>
    <p:sldId id="393" r:id="rId8"/>
    <p:sldId id="397" r:id="rId9"/>
    <p:sldId id="394" r:id="rId10"/>
    <p:sldId id="395" r:id="rId11"/>
    <p:sldId id="398" r:id="rId12"/>
    <p:sldId id="39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1C8F3CB-7A39-43B9-A318-225D51A820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C816-4578-4A93-B742-6FFCBA591F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8B51A-2F06-41E1-BFC5-BA7C6D3D4E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F8E04-D6FD-4026-8939-28E2F765CC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D3698-9502-45E6-88CC-A4D45478FC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AB718-0F89-495B-B386-672EBAA092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9D8F9-1FB5-46AE-BAAF-CC38841994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B90B7-CE7B-449F-88F7-9C6BCA2C36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7F5E9-F621-4A5F-8E3E-B09F072DF4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5E28C-BF0B-48A6-B282-E03AEB2690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B2BFD-F684-45C2-9058-073D609E00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AA651-0E4A-4E64-B924-E0DAA474D4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B02EE0-D61F-4C49-B344-EF827240FC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1BC686-8355-4EE4-A135-8868FC81FBE7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Nodal Program Update and SEWG </a:t>
            </a:r>
            <a:r>
              <a:rPr lang="en-US" dirty="0" smtClean="0"/>
              <a:t>Update </a:t>
            </a:r>
            <a:br>
              <a:rPr lang="en-US" dirty="0" smtClean="0"/>
            </a:br>
            <a:r>
              <a:rPr lang="en-US" dirty="0" smtClean="0"/>
              <a:t>COPS </a:t>
            </a:r>
            <a:r>
              <a:rPr lang="en-US" dirty="0" smtClean="0"/>
              <a:t>1/11/2011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10600" cy="4876800"/>
          </a:xfrm>
        </p:spPr>
        <p:txBody>
          <a:bodyPr/>
          <a:lstStyle/>
          <a:p>
            <a:r>
              <a:rPr lang="en-US" b="0" dirty="0" smtClean="0"/>
              <a:t>Cost to Serve Load (as of 12/20/2010 based on RTM Settlements)</a:t>
            </a:r>
          </a:p>
          <a:p>
            <a:pPr lvl="1"/>
            <a:r>
              <a:rPr lang="en-US" dirty="0" smtClean="0"/>
              <a:t>AS seems within Zonal values where price per MWh is $</a:t>
            </a:r>
            <a:r>
              <a:rPr lang="en-US" dirty="0" smtClean="0"/>
              <a:t>1.24with </a:t>
            </a:r>
            <a:r>
              <a:rPr lang="en-US" dirty="0" smtClean="0"/>
              <a:t>the premium for Responsive Reserve at </a:t>
            </a:r>
            <a:r>
              <a:rPr lang="en-US" dirty="0" smtClean="0"/>
              <a:t>$0.77</a:t>
            </a:r>
            <a:endParaRPr lang="en-US" dirty="0" smtClean="0"/>
          </a:p>
          <a:p>
            <a:pPr lvl="1"/>
            <a:r>
              <a:rPr lang="en-US" dirty="0" smtClean="0"/>
              <a:t>BPD Uplift charges are a credit to Loads at less than $0.01 per MWh, total BPD charges to resources through is approximately $100K</a:t>
            </a:r>
          </a:p>
          <a:p>
            <a:pPr lvl="1"/>
            <a:r>
              <a:rPr lang="en-US" dirty="0" smtClean="0"/>
              <a:t>RUC Uplift Charge is negligible (~$2K), meaning that most all of the RUC is being assigned to Loads that are short in the market</a:t>
            </a:r>
          </a:p>
          <a:p>
            <a:pPr lvl="2"/>
            <a:r>
              <a:rPr lang="en-US" sz="2000" dirty="0" smtClean="0"/>
              <a:t>RUC Capacity Shortfall Charges have averaged over $45 K per day, total of over $900 K for the first 20 days of the market</a:t>
            </a:r>
          </a:p>
          <a:p>
            <a:pPr lvl="1"/>
            <a:r>
              <a:rPr lang="en-US" dirty="0" smtClean="0"/>
              <a:t>Revenue Neutrality uplift to Loads currently an expense of $0.35/MWh</a:t>
            </a:r>
          </a:p>
          <a:p>
            <a:pPr lvl="2"/>
            <a:r>
              <a:rPr lang="en-US" sz="2000" dirty="0" smtClean="0"/>
              <a:t>SEWG will evaluate the drivers of Revenue Neutrality</a:t>
            </a:r>
          </a:p>
          <a:p>
            <a:pPr lvl="1"/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Cost to Serve Load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029200"/>
          </a:xfrm>
        </p:spPr>
        <p:txBody>
          <a:bodyPr/>
          <a:lstStyle/>
          <a:p>
            <a:r>
              <a:rPr lang="en-US" b="0" dirty="0" smtClean="0"/>
              <a:t>Overall, settlements and the reporting and extract functionality is operational</a:t>
            </a:r>
          </a:p>
          <a:p>
            <a:r>
              <a:rPr lang="en-US" b="0" dirty="0" smtClean="0"/>
              <a:t>Improvements may be identified through SEWG discussions for future Parking Deck/NPRR consideration</a:t>
            </a:r>
          </a:p>
          <a:p>
            <a:pPr lvl="1"/>
            <a:r>
              <a:rPr lang="en-US" dirty="0" smtClean="0"/>
              <a:t>Examples of discussion points thus far include new extracts to support accepted QSE to QSE trades and revisiting the timeliness requirement of 48-hours on extracts/reports</a:t>
            </a:r>
          </a:p>
          <a:p>
            <a:r>
              <a:rPr lang="en-US" b="0" dirty="0" smtClean="0"/>
              <a:t>Issues have been address or are in process of being addressed</a:t>
            </a:r>
          </a:p>
          <a:p>
            <a:r>
              <a:rPr lang="en-US" b="0" dirty="0" smtClean="0"/>
              <a:t>Invoice processing continues to be the popular topic of discussion</a:t>
            </a:r>
          </a:p>
          <a:p>
            <a:pPr lvl="1"/>
            <a:r>
              <a:rPr lang="en-US" dirty="0" smtClean="0"/>
              <a:t>Processing time and volume has increased exponentially for back office resources</a:t>
            </a:r>
          </a:p>
          <a:p>
            <a:r>
              <a:rPr lang="en-US" b="0" dirty="0" smtClean="0"/>
              <a:t>While prices and cost of services appear to be modest, there remains some concern discussed on the release of the offer cap limit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pic>
        <p:nvPicPr>
          <p:cNvPr id="6" name="Picture 5" descr="MCj04344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514600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SEWG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/>
            <a:r>
              <a:rPr lang="en-US" dirty="0" smtClean="0"/>
              <a:t>ERCOT staff will bring topic to SEWG on the Prioritization of Nodal Reports in January, will update COPS on the progress</a:t>
            </a:r>
          </a:p>
          <a:p>
            <a:pPr marL="228600" indent="-228600"/>
            <a:r>
              <a:rPr lang="en-US" dirty="0" smtClean="0"/>
              <a:t>SEWG will begin in January joint agenda item sessions with CCWG as we review the COP Market Guide</a:t>
            </a:r>
          </a:p>
          <a:p>
            <a:pPr marL="228600" indent="-228600"/>
            <a:r>
              <a:rPr lang="en-US" dirty="0" smtClean="0"/>
              <a:t>Requested follow up on refund of TCR Auction Revenues</a:t>
            </a:r>
          </a:p>
          <a:p>
            <a:pPr marL="628650" lvl="1" indent="-228600"/>
            <a:r>
              <a:rPr lang="en-US" dirty="0" smtClean="0"/>
              <a:t>Update: Auction Revenue refunds were allocated on December 28, 2010</a:t>
            </a:r>
          </a:p>
          <a:p>
            <a:pPr marL="628650" lvl="1" indent="-228600"/>
            <a:r>
              <a:rPr lang="en-US" dirty="0" smtClean="0"/>
              <a:t>Market Participant brought up the concern regarding the allocation, to be discussed furtherer at SEWG</a:t>
            </a:r>
          </a:p>
          <a:p>
            <a:pPr marL="228600" indent="-228600"/>
            <a:r>
              <a:rPr lang="en-US" dirty="0" smtClean="0"/>
              <a:t>Goals for 2011 will focus on Nodal and Nodal PRRs and Parking Deck items that impact Settlements and/or Reporting</a:t>
            </a:r>
          </a:p>
          <a:p>
            <a:pPr marL="228600" indent="-228600"/>
            <a:r>
              <a:rPr lang="en-US" dirty="0" smtClean="0"/>
              <a:t>SEWG leadership will hold its election on Jan 24 meeting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Launch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0" dirty="0" smtClean="0"/>
              <a:t>At midnight December 1, 2010 ERCOT launched full Nodal Market Go-Live and Nodal Market has operated since that date</a:t>
            </a:r>
          </a:p>
          <a:p>
            <a:r>
              <a:rPr lang="en-US" b="0" dirty="0" smtClean="0"/>
              <a:t>Soft-start procedures eased into full market implementation with LFC under Nodal Systems and simulated DAMs providing additional and last minute feedback</a:t>
            </a:r>
          </a:p>
          <a:p>
            <a:r>
              <a:rPr lang="en-US" b="0" dirty="0" smtClean="0"/>
              <a:t>Transition appears to have been successful operationally</a:t>
            </a:r>
          </a:p>
          <a:p>
            <a:r>
              <a:rPr lang="en-US" b="0" dirty="0" smtClean="0"/>
              <a:t>This update will focus on Settlements with brief updates on the following topics:</a:t>
            </a:r>
          </a:p>
          <a:p>
            <a:pPr lvl="1"/>
            <a:r>
              <a:rPr lang="en-US" dirty="0" smtClean="0"/>
              <a:t>CRR Auction Settlement</a:t>
            </a:r>
          </a:p>
          <a:p>
            <a:pPr lvl="1"/>
            <a:r>
              <a:rPr lang="en-US" dirty="0" smtClean="0"/>
              <a:t>Statements</a:t>
            </a:r>
          </a:p>
          <a:p>
            <a:pPr lvl="1"/>
            <a:r>
              <a:rPr lang="en-US" dirty="0" smtClean="0"/>
              <a:t>Invoices</a:t>
            </a:r>
          </a:p>
          <a:p>
            <a:pPr lvl="1"/>
            <a:r>
              <a:rPr lang="en-US" dirty="0" smtClean="0"/>
              <a:t>Statement, Report, Extract Issues</a:t>
            </a:r>
          </a:p>
          <a:p>
            <a:pPr lvl="1"/>
            <a:r>
              <a:rPr lang="en-US" dirty="0" smtClean="0"/>
              <a:t>Cost Metrics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CRR Auctions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5026152"/>
          </a:xfrm>
        </p:spPr>
        <p:txBody>
          <a:bodyPr>
            <a:normAutofit/>
          </a:bodyPr>
          <a:lstStyle/>
          <a:p>
            <a:r>
              <a:rPr lang="en-US" b="0" dirty="0" smtClean="0"/>
              <a:t>CRR Auction for December and January completed, settled, invoiced and cleared</a:t>
            </a:r>
          </a:p>
          <a:p>
            <a:pPr lvl="1"/>
            <a:r>
              <a:rPr lang="en-US" dirty="0" smtClean="0"/>
              <a:t>January 2011 CRR Auction results delayed due to a longer than usual execution and analysis time for the market optimizations and system lock-up when accessing the Downloads page in the application</a:t>
            </a:r>
          </a:p>
          <a:p>
            <a:pPr lvl="1"/>
            <a:r>
              <a:rPr lang="en-US" dirty="0" smtClean="0"/>
              <a:t>Still awaiting word on the allocation of the December TCR Auction refunds, issue remains outstanding with ERCOT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382000" cy="5330952"/>
          </a:xfrm>
        </p:spPr>
        <p:txBody>
          <a:bodyPr>
            <a:normAutofit/>
          </a:bodyPr>
          <a:lstStyle/>
          <a:p>
            <a:r>
              <a:rPr lang="en-US" b="0" dirty="0" smtClean="0"/>
              <a:t>Settlement Statements for DAM issued (All December Trade Days)</a:t>
            </a:r>
          </a:p>
          <a:p>
            <a:pPr lvl="1"/>
            <a:r>
              <a:rPr lang="en-US" dirty="0" smtClean="0"/>
              <a:t>DAM results for Operating Day December 4, 2010 were delayed due to issues with notifications</a:t>
            </a:r>
          </a:p>
          <a:p>
            <a:r>
              <a:rPr lang="en-US" b="0" dirty="0" smtClean="0"/>
              <a:t>Settlement Statements for RTM issued ( Through TD 12/24/2010)</a:t>
            </a:r>
          </a:p>
          <a:p>
            <a:pPr lvl="1"/>
            <a:r>
              <a:rPr lang="en-US" dirty="0" smtClean="0"/>
              <a:t>Some RTM SPPs affected due to previous day’s FIP/FOP values being used instead of current day’s values for December 1 and December 8 through December 10 – Small impact, no price corrections requested</a:t>
            </a:r>
          </a:p>
          <a:p>
            <a:pPr lvl="1"/>
            <a:r>
              <a:rPr lang="en-US" dirty="0" smtClean="0"/>
              <a:t>RT SPPs affected for one Settlement Interval due to a software error on December 15, 2010 – A price correction will be requested from the ERCOT BOD at their January 2011 meeting</a:t>
            </a:r>
          </a:p>
          <a:p>
            <a:r>
              <a:rPr lang="en-US" b="0" dirty="0" smtClean="0"/>
              <a:t>Zonal Final and True-up Resettlements continue</a:t>
            </a:r>
          </a:p>
          <a:p>
            <a:r>
              <a:rPr lang="en-US" b="0" dirty="0" smtClean="0"/>
              <a:t>Concerns through SEWG discussion on the number of statements continue be noted as an impact of Nodal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Invoices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0" dirty="0" smtClean="0"/>
              <a:t>As of January 6, 2010 all DAM Invoices will be published for December and DAM Invoices will have settled (Cash Cleared) through December 29 Trade Day</a:t>
            </a:r>
          </a:p>
          <a:p>
            <a:r>
              <a:rPr lang="en-US" b="0" dirty="0" smtClean="0"/>
              <a:t>As of January 6, 2010, Three RTM Invoices will have settled (Cash Cleared)</a:t>
            </a:r>
          </a:p>
          <a:p>
            <a:r>
              <a:rPr lang="en-US" b="0" dirty="0" smtClean="0"/>
              <a:t>Market Participants are expressing concerns on the two settlement process as invoice processing is now a daily function</a:t>
            </a:r>
          </a:p>
          <a:p>
            <a:r>
              <a:rPr lang="en-US" b="0" dirty="0" smtClean="0"/>
              <a:t>ERCOT appears to be clearing all invoices, no short or no pay scenarios</a:t>
            </a:r>
          </a:p>
          <a:p>
            <a:r>
              <a:rPr lang="en-US" b="0" dirty="0" smtClean="0"/>
              <a:t>Zonal invoices continue for Final and True-up Settlements</a:t>
            </a:r>
          </a:p>
          <a:p>
            <a:pPr lvl="1"/>
            <a:r>
              <a:rPr lang="en-US" dirty="0" smtClean="0"/>
              <a:t>ERCOT published on invoice with an incorrect payment due date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Reports and Extracts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254752"/>
          </a:xfrm>
        </p:spPr>
        <p:txBody>
          <a:bodyPr>
            <a:normAutofit fontScale="92500" lnSpcReduction="10000"/>
          </a:bodyPr>
          <a:lstStyle/>
          <a:p>
            <a:r>
              <a:rPr lang="en-US" sz="2200" b="0" dirty="0" smtClean="0"/>
              <a:t>Extracts and Reports have been Published</a:t>
            </a:r>
          </a:p>
          <a:p>
            <a:pPr lvl="1"/>
            <a:r>
              <a:rPr lang="en-US" sz="2200" dirty="0" smtClean="0"/>
              <a:t>Some Market Participants had difficulty opening compressed reports in .zip format – ERCOT provided instructions</a:t>
            </a:r>
          </a:p>
          <a:p>
            <a:pPr lvl="1"/>
            <a:r>
              <a:rPr lang="en-US" sz="2200" dirty="0" smtClean="0"/>
              <a:t>ERCOT made minor configuration updates to the Extract Subscriber application requiring Market Participants to verify their subscriptions</a:t>
            </a:r>
          </a:p>
          <a:p>
            <a:pPr lvl="1"/>
            <a:r>
              <a:rPr lang="en-US" sz="2200" dirty="0" smtClean="0"/>
              <a:t>Due to long run times, December 2 and 3, 2010 Settlement Input Data Extract posted out of protocol</a:t>
            </a:r>
          </a:p>
          <a:p>
            <a:pPr lvl="1"/>
            <a:r>
              <a:rPr lang="en-US" sz="2200" dirty="0" smtClean="0"/>
              <a:t>Some 48 Hour Disclosure reports delayed for Operating days December 3 and December 4, 2010 due to extensive validations being performed by ERCOT on Nodal Go-live market data</a:t>
            </a:r>
          </a:p>
          <a:p>
            <a:pPr lvl="1"/>
            <a:r>
              <a:rPr lang="en-US" sz="2200" dirty="0" smtClean="0"/>
              <a:t>Settlement Input Data Extract XML postings reprocessed and reposted for December 1 through December 6, 2010 due to incorrect AML header tags in the public market tables</a:t>
            </a:r>
          </a:p>
          <a:p>
            <a:pPr lvl="1"/>
            <a:r>
              <a:rPr lang="en-US" sz="2200" dirty="0" smtClean="0"/>
              <a:t>Certain MIS Market reports not posted due to database server outage on December 11, 2010</a:t>
            </a:r>
          </a:p>
          <a:p>
            <a:pPr lvl="1"/>
            <a:endParaRPr lang="en-US" sz="20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Reports and Extracts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458200" cy="5254752"/>
          </a:xfrm>
        </p:spPr>
        <p:txBody>
          <a:bodyPr>
            <a:normAutofit fontScale="92500" lnSpcReduction="20000"/>
          </a:bodyPr>
          <a:lstStyle/>
          <a:p>
            <a:r>
              <a:rPr lang="en-US" sz="2200" b="0" dirty="0" smtClean="0"/>
              <a:t>Extracts and Reports have been Published</a:t>
            </a:r>
          </a:p>
          <a:p>
            <a:pPr lvl="1"/>
            <a:r>
              <a:rPr lang="en-US" sz="2200" dirty="0" smtClean="0"/>
              <a:t>New report implemented December 14, 2010 due to NPRR293, Requirement to Post PTP Obligation Quantities Awarded in the DAM</a:t>
            </a:r>
          </a:p>
          <a:p>
            <a:pPr lvl="1"/>
            <a:r>
              <a:rPr lang="en-US" sz="2200" dirty="0" smtClean="0"/>
              <a:t>Delayed and missing postings for Resource Ancillary Service Supply Insufficiency at 1430 Report due to extensive data validations being performed by ERCOT</a:t>
            </a:r>
          </a:p>
          <a:p>
            <a:pPr lvl="1"/>
            <a:r>
              <a:rPr lang="en-US" sz="2200" dirty="0" smtClean="0"/>
              <a:t>Non-Spin Obligation (NSO) and Non-Spin Quantities (NSQ) bill determinants not included in RTM CODE Extracts for December 1 through December 3, 2010 due to missed configuration step in ERCOT’s cutover tasks</a:t>
            </a:r>
          </a:p>
          <a:p>
            <a:pPr lvl="1"/>
            <a:r>
              <a:rPr lang="en-US" sz="2200" dirty="0" smtClean="0"/>
              <a:t>ERCOT IDR estimation calculation data is no longer provided in the Supplemental AMS Interval Data Extract and Supplemental IDR Required Interval Data Extract – Retail extract changed without notice - Market Participants requested to derive estimation calculation data - </a:t>
            </a:r>
          </a:p>
          <a:p>
            <a:pPr lvl="1"/>
            <a:r>
              <a:rPr lang="en-US" sz="2200" dirty="0" smtClean="0"/>
              <a:t>Missing last 15-minute interval on RT SPP Report on Real-Time Prices Displays on the ERCOT Website </a:t>
            </a:r>
          </a:p>
          <a:p>
            <a:pPr lvl="1"/>
            <a:endParaRPr lang="en-US" sz="20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0" dirty="0" smtClean="0"/>
              <a:t>Market Prices-</a:t>
            </a:r>
          </a:p>
          <a:p>
            <a:pPr lvl="1"/>
            <a:r>
              <a:rPr lang="en-US" dirty="0" smtClean="0"/>
              <a:t>Load Zone Average Estimated RTSPPs-</a:t>
            </a:r>
          </a:p>
          <a:p>
            <a:pPr lvl="2"/>
            <a:r>
              <a:rPr lang="en-US" dirty="0" smtClean="0"/>
              <a:t>HLZ $32.06 (On-Peak), $26.94 (Off-Peak)</a:t>
            </a:r>
          </a:p>
          <a:p>
            <a:pPr lvl="2"/>
            <a:r>
              <a:rPr lang="en-US" dirty="0" smtClean="0"/>
              <a:t>NLZ $32.37, $27.28</a:t>
            </a:r>
          </a:p>
          <a:p>
            <a:pPr lvl="2"/>
            <a:r>
              <a:rPr lang="en-US" dirty="0" smtClean="0"/>
              <a:t>SLZ $30.95, $26.48</a:t>
            </a:r>
          </a:p>
          <a:p>
            <a:pPr lvl="2"/>
            <a:r>
              <a:rPr lang="en-US" dirty="0" smtClean="0"/>
              <a:t>WLZ $29.49, $21.54</a:t>
            </a:r>
          </a:p>
          <a:p>
            <a:pPr lvl="1"/>
            <a:r>
              <a:rPr lang="en-US" dirty="0" smtClean="0"/>
              <a:t>Spikes appear to be short-lived, market appears to be self-correcting in subsequent intervals, max RTSPP_LZ cleared at $1,286.28</a:t>
            </a:r>
          </a:p>
          <a:p>
            <a:pPr lvl="1"/>
            <a:r>
              <a:rPr lang="en-US" dirty="0" smtClean="0"/>
              <a:t>Basis between Load Zone and HUB is very small, primary spread is seen in West Zone</a:t>
            </a:r>
          </a:p>
          <a:p>
            <a:r>
              <a:rPr lang="en-US" b="0" dirty="0" smtClean="0"/>
              <a:t>Offer Cap is not a Price Cap, offers are capped at $180, but prices can clear higher based on LMP solution from SCED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Market Prices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2692</TotalTime>
  <Words>1136</Words>
  <Application>Microsoft Office PowerPoint</Application>
  <PresentationFormat>On-screen Show (4:3)</PresentationFormat>
  <Paragraphs>126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Nodal Program Update and SEWG Update  COPS 1/11/2011</vt:lpstr>
      <vt:lpstr>SEWG Summary</vt:lpstr>
      <vt:lpstr>Market Launch</vt:lpstr>
      <vt:lpstr>Settlement Observations- CRR Auctions</vt:lpstr>
      <vt:lpstr>Settlement Observations- Statements</vt:lpstr>
      <vt:lpstr>Settlement Observations- Invoices</vt:lpstr>
      <vt:lpstr>Settlement Observations- Reports and Extracts</vt:lpstr>
      <vt:lpstr>Settlement Observations- Reports and Extracts</vt:lpstr>
      <vt:lpstr>Settlement Observations- Market Prices</vt:lpstr>
      <vt:lpstr>Settlement Observations- Cost to Serve Load</vt:lpstr>
      <vt:lpstr>Summary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xqh5</cp:lastModifiedBy>
  <cp:revision>152</cp:revision>
  <dcterms:created xsi:type="dcterms:W3CDTF">2005-04-21T14:28:35Z</dcterms:created>
  <dcterms:modified xsi:type="dcterms:W3CDTF">2011-01-11T13:29:41Z</dcterms:modified>
</cp:coreProperties>
</file>