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6"/>
  </p:notesMasterIdLst>
  <p:sldIdLst>
    <p:sldId id="367" r:id="rId2"/>
    <p:sldId id="370" r:id="rId3"/>
    <p:sldId id="371" r:id="rId4"/>
    <p:sldId id="369" r:id="rId5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DDDDD"/>
    <a:srgbClr val="40949A"/>
    <a:srgbClr val="0000CC"/>
    <a:srgbClr val="FF3300"/>
    <a:srgbClr val="FF9900"/>
    <a:srgbClr val="5469A2"/>
    <a:srgbClr val="294171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96" y="1074"/>
      </p:cViewPr>
      <p:guideLst>
        <p:guide orient="horz" pos="4224"/>
        <p:guide pos="1536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76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276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2CEFB126-162A-48A5-B0F1-BFB42B94CA3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14"/>
          <p:cNvSpPr>
            <a:spLocks noChangeShapeType="1"/>
          </p:cNvSpPr>
          <p:nvPr userDrawn="1"/>
        </p:nvSpPr>
        <p:spPr bwMode="auto">
          <a:xfrm>
            <a:off x="0" y="11430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43010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2343150" y="3581400"/>
            <a:ext cx="6343650" cy="1143000"/>
          </a:xfrm>
        </p:spPr>
        <p:txBody>
          <a:bodyPr/>
          <a:lstStyle>
            <a:lvl1pPr marL="0" indent="0">
              <a:buFontTx/>
              <a:buNone/>
              <a:defRPr b="0">
                <a:solidFill>
                  <a:schemeClr val="tx1"/>
                </a:solidFill>
                <a:latin typeface="Arial Black" pitchFamily="34" charset="0"/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3015" name="Rectangle 7"/>
          <p:cNvSpPr>
            <a:spLocks noGrp="1" noChangeArrowheads="1"/>
          </p:cNvSpPr>
          <p:nvPr>
            <p:ph type="ctrTitle"/>
          </p:nvPr>
        </p:nvSpPr>
        <p:spPr>
          <a:xfrm>
            <a:off x="2333625" y="1905000"/>
            <a:ext cx="6477000" cy="1241425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2333625" y="5467350"/>
            <a:ext cx="6276975" cy="476250"/>
          </a:xfrm>
        </p:spPr>
        <p:txBody>
          <a:bodyPr/>
          <a:lstStyle>
            <a:lvl1pPr>
              <a:defRPr sz="1800" b="1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 dirty="0"/>
              <a:t>Date</a:t>
            </a:r>
          </a:p>
        </p:txBody>
      </p:sp>
      <p:sp>
        <p:nvSpPr>
          <p:cNvPr id="6" name="Rectangle 15"/>
          <p:cNvSpPr>
            <a:spLocks noGrp="1" noChangeArrowheads="1"/>
          </p:cNvSpPr>
          <p:nvPr>
            <p:ph type="ftr" sz="quarter" idx="11"/>
          </p:nvPr>
        </p:nvSpPr>
        <p:spPr>
          <a:xfrm>
            <a:off x="2333625" y="5067300"/>
            <a:ext cx="6276975" cy="419100"/>
          </a:xfrm>
        </p:spPr>
        <p:txBody>
          <a:bodyPr/>
          <a:lstStyle>
            <a:lvl1pPr algn="l">
              <a:defRPr sz="1800" b="1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 dirty="0"/>
              <a:t>Meeting Title (optional)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D969B1-0818-404A-A5BB-CB108D1322D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Meeting Title (optional)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Date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0"/>
            <a:ext cx="2171700" cy="5791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0"/>
            <a:ext cx="6362700" cy="5791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D4DC9C-5796-4B38-B3BF-6CBE44563F5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Meeting Title (optional)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Date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8686800" cy="685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066800"/>
            <a:ext cx="8229600" cy="4724400"/>
          </a:xfrm>
        </p:spPr>
        <p:txBody>
          <a:bodyPr/>
          <a:lstStyle/>
          <a:p>
            <a:pPr lvl="0"/>
            <a:endParaRPr lang="en-US" noProof="0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84FF02-1468-4D1E-8DAC-4201B732FE3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Meeting Title (optional)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Date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B2D26C-B0F0-4474-9AE5-A420F473EA0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Meeting Title (optional)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Date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E90FA6-E780-41EB-AF5E-6BC0BC206B3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Meeting Title (optional)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Date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DCE4DE-A3A8-4A19-973A-7B7A140DFA2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Meeting Title (optional)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Date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8F731E-FBB1-470C-8399-3EC9A39D932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Meeting Title (optional)</a:t>
            </a:r>
          </a:p>
        </p:txBody>
      </p:sp>
      <p:sp>
        <p:nvSpPr>
          <p:cNvPr id="9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Date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06E74A-587F-4936-9E24-C972B61F86B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Meeting Title (optional)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Date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10A40D-4DDD-4DF5-B6E6-0C2C349FE79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Meeting Title (optional)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Date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FC120A-DF0A-431F-8DDF-5FC25AA0265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Meeting Title (optional)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Date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1425B6-C898-40A3-8DF6-7C4D2913399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Meeting Title (optional)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Date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66800"/>
            <a:ext cx="82296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46619F99-EB12-47BA-B337-5411C46AB81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23559" name="Rectangle 7"/>
          <p:cNvSpPr>
            <a:spLocks noChangeArrowheads="1"/>
          </p:cNvSpPr>
          <p:nvPr userDrawn="1"/>
        </p:nvSpPr>
        <p:spPr bwMode="auto">
          <a:xfrm>
            <a:off x="0" y="6235700"/>
            <a:ext cx="9144000" cy="622300"/>
          </a:xfrm>
          <a:prstGeom prst="rect">
            <a:avLst/>
          </a:prstGeom>
          <a:solidFill>
            <a:srgbClr val="ECECE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1029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0"/>
            <a:ext cx="86868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r>
              <a:rPr lang="en-US" dirty="0"/>
              <a:t>Meeting Title (optional)</a:t>
            </a:r>
          </a:p>
        </p:txBody>
      </p:sp>
      <p:sp>
        <p:nvSpPr>
          <p:cNvPr id="23563" name="Line 11"/>
          <p:cNvSpPr>
            <a:spLocks noChangeShapeType="1"/>
          </p:cNvSpPr>
          <p:nvPr userDrawn="1"/>
        </p:nvSpPr>
        <p:spPr bwMode="auto">
          <a:xfrm>
            <a:off x="1069975" y="6457950"/>
            <a:ext cx="0" cy="2190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43000" y="64579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r>
              <a:rPr lang="en-US" dirty="0"/>
              <a:t>Date</a:t>
            </a:r>
          </a:p>
        </p:txBody>
      </p:sp>
      <p:sp>
        <p:nvSpPr>
          <p:cNvPr id="23564" name="Line 12"/>
          <p:cNvSpPr>
            <a:spLocks noChangeShapeType="1"/>
          </p:cNvSpPr>
          <p:nvPr userDrawn="1"/>
        </p:nvSpPr>
        <p:spPr bwMode="auto">
          <a:xfrm>
            <a:off x="0" y="6731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23565" name="Rectangle 13"/>
          <p:cNvSpPr>
            <a:spLocks noChangeArrowheads="1"/>
          </p:cNvSpPr>
          <p:nvPr/>
        </p:nvSpPr>
        <p:spPr bwMode="auto">
          <a:xfrm>
            <a:off x="3429000" y="6477000"/>
            <a:ext cx="2514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fld id="{C9EB62B4-783D-4528-849E-5EF29A55F952}" type="slidenum">
              <a:rPr lang="en-US" sz="1200"/>
              <a:pPr algn="ctr">
                <a:defRPr/>
              </a:pPr>
              <a:t>‹#›</a:t>
            </a:fld>
            <a:endParaRPr lang="en-US" sz="12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0" r:id="rId3"/>
    <p:sldLayoutId id="2147483659" r:id="rId4"/>
    <p:sldLayoutId id="2147483658" r:id="rId5"/>
    <p:sldLayoutId id="2147483657" r:id="rId6"/>
    <p:sldLayoutId id="2147483656" r:id="rId7"/>
    <p:sldLayoutId id="2147483655" r:id="rId8"/>
    <p:sldLayoutId id="2147483654" r:id="rId9"/>
    <p:sldLayoutId id="2147483653" r:id="rId10"/>
    <p:sldLayoutId id="2147483652" r:id="rId11"/>
    <p:sldLayoutId id="2147483651" r:id="rId12"/>
  </p:sldLayoutIdLst>
  <p:hf sldNum="0"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52400" y="152400"/>
            <a:ext cx="8686800" cy="685800"/>
          </a:xfrm>
        </p:spPr>
        <p:txBody>
          <a:bodyPr/>
          <a:lstStyle/>
          <a:p>
            <a:r>
              <a:rPr lang="en-US" dirty="0" smtClean="0"/>
              <a:t>COPS Communications Working Group (CCWG) Activities in Progress</a:t>
            </a:r>
          </a:p>
        </p:txBody>
      </p:sp>
      <p:sp>
        <p:nvSpPr>
          <p:cNvPr id="5222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81000" y="1295400"/>
            <a:ext cx="8382000" cy="52578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2400" b="0" dirty="0" smtClean="0"/>
              <a:t>CCWG met December 16, 2010</a:t>
            </a:r>
          </a:p>
          <a:p>
            <a:pPr>
              <a:lnSpc>
                <a:spcPct val="80000"/>
              </a:lnSpc>
            </a:pPr>
            <a:endParaRPr lang="en-US" sz="1200" b="0" dirty="0" smtClean="0"/>
          </a:p>
          <a:p>
            <a:pPr marL="342900" lvl="1" indent="-342900">
              <a:lnSpc>
                <a:spcPct val="80000"/>
              </a:lnSpc>
              <a:buChar char="•"/>
            </a:pPr>
            <a:r>
              <a:rPr lang="en-US" sz="2400" dirty="0" smtClean="0">
                <a:ea typeface="+mn-ea"/>
                <a:cs typeface="+mn-cs"/>
              </a:rPr>
              <a:t>Created draft list of 2011 Goals and 2010 Accomplishments</a:t>
            </a:r>
          </a:p>
          <a:p>
            <a:pPr marL="342900" lvl="1" indent="-342900">
              <a:lnSpc>
                <a:spcPct val="80000"/>
              </a:lnSpc>
              <a:buChar char="•"/>
            </a:pPr>
            <a:endParaRPr lang="en-US" sz="1200" dirty="0" smtClean="0">
              <a:ea typeface="+mn-ea"/>
              <a:cs typeface="+mn-cs"/>
            </a:endParaRPr>
          </a:p>
          <a:p>
            <a:pPr marL="342900" lvl="1" indent="-342900">
              <a:lnSpc>
                <a:spcPct val="80000"/>
              </a:lnSpc>
              <a:buChar char="•"/>
            </a:pPr>
            <a:r>
              <a:rPr lang="en-US" sz="2400" dirty="0" smtClean="0"/>
              <a:t>Commercial Operations Handbook:</a:t>
            </a:r>
          </a:p>
          <a:p>
            <a:pPr marL="742950" lvl="2" indent="-342900">
              <a:lnSpc>
                <a:spcPct val="80000"/>
              </a:lnSpc>
              <a:buFont typeface="Courier New" pitchFamily="49" charset="0"/>
              <a:buChar char="o"/>
            </a:pPr>
            <a:r>
              <a:rPr lang="en-US" dirty="0" smtClean="0"/>
              <a:t>CCWG proposes moving forward with the creation of the Commercial Operations Handbook (COPS Vote)</a:t>
            </a:r>
          </a:p>
          <a:p>
            <a:pPr marL="742950" lvl="2" indent="-342900">
              <a:lnSpc>
                <a:spcPct val="80000"/>
              </a:lnSpc>
              <a:buFont typeface="Courier New" pitchFamily="49" charset="0"/>
              <a:buChar char="o"/>
            </a:pPr>
            <a:r>
              <a:rPr lang="en-US" dirty="0" smtClean="0"/>
              <a:t>Work with SEWG to incorporate Nodal Settlements document</a:t>
            </a:r>
          </a:p>
          <a:p>
            <a:pPr marL="342900" lvl="1" indent="-342900">
              <a:lnSpc>
                <a:spcPct val="80000"/>
              </a:lnSpc>
              <a:buChar char="•"/>
            </a:pPr>
            <a:endParaRPr lang="en-US" sz="1200" dirty="0" smtClean="0">
              <a:ea typeface="+mn-ea"/>
              <a:cs typeface="+mn-cs"/>
            </a:endParaRPr>
          </a:p>
          <a:p>
            <a:pPr marL="342900" lvl="1" indent="-342900">
              <a:lnSpc>
                <a:spcPct val="80000"/>
              </a:lnSpc>
              <a:buChar char="•"/>
            </a:pPr>
            <a:r>
              <a:rPr lang="en-US" sz="2400" dirty="0" smtClean="0">
                <a:ea typeface="+mn-ea"/>
                <a:cs typeface="+mn-cs"/>
              </a:rPr>
              <a:t>Withdraw of COPMGRR023, Creating Section 6, Commercial System Model, and Subsection 8.3, Settlement Detail (COPS Vote)</a:t>
            </a:r>
          </a:p>
          <a:p>
            <a:pPr marL="742950" lvl="2" indent="-342900">
              <a:lnSpc>
                <a:spcPct val="80000"/>
              </a:lnSpc>
              <a:buFont typeface="Courier New" pitchFamily="49" charset="0"/>
              <a:buChar char="o"/>
            </a:pPr>
            <a:r>
              <a:rPr lang="en-US" dirty="0" smtClean="0"/>
              <a:t>Information will be included in the Commercial Operations Handbook</a:t>
            </a:r>
          </a:p>
          <a:p>
            <a:pPr marL="742950" lvl="2" indent="-342900">
              <a:lnSpc>
                <a:spcPct val="80000"/>
              </a:lnSpc>
            </a:pPr>
            <a:endParaRPr lang="en-US" sz="2800" dirty="0" smtClean="0">
              <a:ea typeface="+mn-ea"/>
              <a:cs typeface="+mn-cs"/>
            </a:endParaRPr>
          </a:p>
          <a:p>
            <a:pPr marL="342900" lvl="1" indent="-342900">
              <a:lnSpc>
                <a:spcPct val="80000"/>
              </a:lnSpc>
              <a:buChar char="•"/>
            </a:pPr>
            <a:endParaRPr lang="en-US" sz="2400" dirty="0" smtClean="0">
              <a:ea typeface="+mn-ea"/>
              <a:cs typeface="+mn-cs"/>
            </a:endParaRPr>
          </a:p>
        </p:txBody>
      </p:sp>
      <p:sp>
        <p:nvSpPr>
          <p:cNvPr id="52228" name="Footer Placeholder 3"/>
          <p:cNvSpPr txBox="1">
            <a:spLocks noGrp="1"/>
          </p:cNvSpPr>
          <p:nvPr/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/>
            <a:fld id="{3A2D1D3C-E929-459D-8C3C-C8F68BBBC0CC}" type="slidenum">
              <a:rPr lang="en-US" sz="1200">
                <a:cs typeface="Arial" charset="0"/>
              </a:rPr>
              <a:pPr algn="ctr"/>
              <a:t>1</a:t>
            </a:fld>
            <a:endParaRPr lang="en-US" sz="1200" dirty="0"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52400" y="152400"/>
            <a:ext cx="8686800" cy="685800"/>
          </a:xfrm>
        </p:spPr>
        <p:txBody>
          <a:bodyPr/>
          <a:lstStyle/>
          <a:p>
            <a:r>
              <a:rPr lang="en-US" dirty="0" smtClean="0"/>
              <a:t>COPS Communications Working Group (CCWG) Activities in Progress</a:t>
            </a:r>
          </a:p>
        </p:txBody>
      </p:sp>
      <p:sp>
        <p:nvSpPr>
          <p:cNvPr id="5222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81000" y="1295400"/>
            <a:ext cx="8382000" cy="5257800"/>
          </a:xfrm>
        </p:spPr>
        <p:txBody>
          <a:bodyPr/>
          <a:lstStyle/>
          <a:p>
            <a:pPr marL="0" lvl="1" indent="0">
              <a:lnSpc>
                <a:spcPct val="80000"/>
              </a:lnSpc>
              <a:buNone/>
            </a:pPr>
            <a:r>
              <a:rPr lang="en-US" sz="2400" b="1" dirty="0" smtClean="0"/>
              <a:t>Commercial Operations Market Guide (COPMG)</a:t>
            </a:r>
          </a:p>
          <a:p>
            <a:pPr lvl="1">
              <a:lnSpc>
                <a:spcPct val="80000"/>
              </a:lnSpc>
              <a:buNone/>
            </a:pPr>
            <a:endParaRPr lang="en-US" sz="2400" b="0" dirty="0" smtClean="0"/>
          </a:p>
          <a:p>
            <a:pPr marL="342900" lvl="1" indent="-342900">
              <a:lnSpc>
                <a:spcPct val="80000"/>
              </a:lnSpc>
              <a:buChar char="•"/>
            </a:pPr>
            <a:r>
              <a:rPr lang="en-US" sz="2400" dirty="0" smtClean="0">
                <a:ea typeface="+mn-ea"/>
                <a:cs typeface="+mn-cs"/>
              </a:rPr>
              <a:t>Proposed subsection 5.3, ERCOT Market Documents</a:t>
            </a:r>
          </a:p>
          <a:p>
            <a:pPr marL="742950" lvl="2" indent="-342900">
              <a:lnSpc>
                <a:spcPct val="80000"/>
              </a:lnSpc>
              <a:buFont typeface="Courier New" pitchFamily="49" charset="0"/>
              <a:buChar char="o"/>
            </a:pPr>
            <a:r>
              <a:rPr lang="en-US" dirty="0" smtClean="0">
                <a:ea typeface="+mn-ea"/>
                <a:cs typeface="+mn-cs"/>
              </a:rPr>
              <a:t>Guiding principles for different types of ERCOT documents, Protocols, Guides, Handbooks, White Papers, etc.</a:t>
            </a:r>
          </a:p>
          <a:p>
            <a:pPr marL="342900" lvl="1" indent="-342900">
              <a:lnSpc>
                <a:spcPct val="80000"/>
              </a:lnSpc>
              <a:buChar char="•"/>
            </a:pPr>
            <a:endParaRPr lang="en-US" sz="2400" dirty="0" smtClean="0">
              <a:ea typeface="+mn-ea"/>
              <a:cs typeface="+mn-cs"/>
            </a:endParaRPr>
          </a:p>
          <a:p>
            <a:pPr marL="342900" lvl="1" indent="-342900">
              <a:lnSpc>
                <a:spcPct val="80000"/>
              </a:lnSpc>
              <a:buFont typeface="Courier New" pitchFamily="49" charset="0"/>
              <a:buChar char="•"/>
            </a:pPr>
            <a:r>
              <a:rPr lang="en-US" sz="2400" dirty="0" smtClean="0">
                <a:ea typeface="+mn-ea"/>
                <a:cs typeface="+mn-cs"/>
              </a:rPr>
              <a:t>Continue COPMG Updates:</a:t>
            </a:r>
          </a:p>
          <a:p>
            <a:pPr marL="742950" lvl="2" indent="-342900">
              <a:lnSpc>
                <a:spcPct val="80000"/>
              </a:lnSpc>
              <a:buFont typeface="Courier New" pitchFamily="49" charset="0"/>
              <a:buChar char="o"/>
            </a:pPr>
            <a:r>
              <a:rPr lang="en-US" dirty="0" smtClean="0">
                <a:ea typeface="+mn-ea"/>
                <a:cs typeface="+mn-cs"/>
              </a:rPr>
              <a:t>Cleanup and </a:t>
            </a:r>
            <a:r>
              <a:rPr lang="en-US" dirty="0" err="1" smtClean="0">
                <a:ea typeface="+mn-ea"/>
                <a:cs typeface="+mn-cs"/>
              </a:rPr>
              <a:t>Nodalize</a:t>
            </a:r>
            <a:r>
              <a:rPr lang="en-US" dirty="0" smtClean="0">
                <a:ea typeface="+mn-ea"/>
                <a:cs typeface="+mn-cs"/>
              </a:rPr>
              <a:t> Section 8.1, Invoice Process</a:t>
            </a:r>
          </a:p>
          <a:p>
            <a:pPr marL="742950" lvl="2" indent="-342900">
              <a:lnSpc>
                <a:spcPct val="80000"/>
              </a:lnSpc>
              <a:buFont typeface="Courier New" pitchFamily="49" charset="0"/>
              <a:buChar char="o"/>
            </a:pPr>
            <a:r>
              <a:rPr lang="en-US" dirty="0" smtClean="0">
                <a:ea typeface="+mn-ea"/>
                <a:cs typeface="+mn-cs"/>
              </a:rPr>
              <a:t>New Section 7, Input to Settlements</a:t>
            </a:r>
          </a:p>
          <a:p>
            <a:pPr marL="742950" lvl="2" indent="-342900">
              <a:lnSpc>
                <a:spcPct val="80000"/>
              </a:lnSpc>
              <a:buFont typeface="Courier New" pitchFamily="49" charset="0"/>
              <a:buChar char="o"/>
            </a:pPr>
            <a:r>
              <a:rPr lang="en-US" dirty="0" smtClean="0">
                <a:ea typeface="+mn-ea"/>
                <a:cs typeface="+mn-cs"/>
              </a:rPr>
              <a:t>New Section 13, Congestion Revenue Rights</a:t>
            </a:r>
          </a:p>
          <a:p>
            <a:pPr marL="742950" lvl="2" indent="-342900">
              <a:lnSpc>
                <a:spcPct val="80000"/>
              </a:lnSpc>
            </a:pPr>
            <a:endParaRPr lang="en-US" sz="2800" dirty="0" smtClean="0">
              <a:ea typeface="+mn-ea"/>
              <a:cs typeface="+mn-cs"/>
            </a:endParaRPr>
          </a:p>
          <a:p>
            <a:pPr lvl="1">
              <a:lnSpc>
                <a:spcPct val="80000"/>
              </a:lnSpc>
            </a:pPr>
            <a:endParaRPr lang="en-US" sz="2400" b="0" dirty="0" smtClean="0"/>
          </a:p>
          <a:p>
            <a:pPr lvl="1">
              <a:lnSpc>
                <a:spcPct val="80000"/>
              </a:lnSpc>
            </a:pPr>
            <a:endParaRPr lang="en-US" dirty="0" smtClean="0"/>
          </a:p>
          <a:p>
            <a:pPr lvl="1">
              <a:lnSpc>
                <a:spcPct val="80000"/>
              </a:lnSpc>
            </a:pPr>
            <a:endParaRPr lang="en-US" b="0" dirty="0" smtClean="0"/>
          </a:p>
          <a:p>
            <a:pPr lvl="1">
              <a:lnSpc>
                <a:spcPct val="80000"/>
              </a:lnSpc>
            </a:pPr>
            <a:endParaRPr lang="en-US" b="0" dirty="0" smtClean="0"/>
          </a:p>
          <a:p>
            <a:pPr>
              <a:lnSpc>
                <a:spcPct val="80000"/>
              </a:lnSpc>
            </a:pPr>
            <a:endParaRPr lang="en-US" b="0" dirty="0" smtClean="0"/>
          </a:p>
          <a:p>
            <a:pPr>
              <a:lnSpc>
                <a:spcPct val="80000"/>
              </a:lnSpc>
            </a:pPr>
            <a:endParaRPr lang="en-US" b="0" dirty="0" smtClean="0"/>
          </a:p>
          <a:p>
            <a:pPr>
              <a:lnSpc>
                <a:spcPct val="80000"/>
              </a:lnSpc>
            </a:pPr>
            <a:endParaRPr lang="en-US" b="0" dirty="0" smtClean="0"/>
          </a:p>
          <a:p>
            <a:pPr>
              <a:lnSpc>
                <a:spcPct val="80000"/>
              </a:lnSpc>
              <a:buFontTx/>
              <a:buNone/>
            </a:pPr>
            <a:endParaRPr lang="en-US" b="0" dirty="0" smtClean="0"/>
          </a:p>
          <a:p>
            <a:pPr>
              <a:lnSpc>
                <a:spcPct val="80000"/>
              </a:lnSpc>
              <a:buFontTx/>
              <a:buNone/>
            </a:pPr>
            <a:endParaRPr lang="en-US" b="0" dirty="0" smtClean="0"/>
          </a:p>
          <a:p>
            <a:pPr>
              <a:lnSpc>
                <a:spcPct val="80000"/>
              </a:lnSpc>
              <a:buFontTx/>
              <a:buNone/>
            </a:pPr>
            <a:endParaRPr lang="en-US" b="0" dirty="0" smtClean="0"/>
          </a:p>
          <a:p>
            <a:pPr>
              <a:lnSpc>
                <a:spcPct val="80000"/>
              </a:lnSpc>
              <a:buFontTx/>
              <a:buNone/>
            </a:pPr>
            <a:endParaRPr lang="en-US" b="0" dirty="0" smtClean="0"/>
          </a:p>
          <a:p>
            <a:pPr>
              <a:lnSpc>
                <a:spcPct val="80000"/>
              </a:lnSpc>
            </a:pPr>
            <a:endParaRPr lang="en-US" sz="800" b="0" dirty="0" smtClean="0"/>
          </a:p>
        </p:txBody>
      </p:sp>
      <p:sp>
        <p:nvSpPr>
          <p:cNvPr id="52228" name="Footer Placeholder 3"/>
          <p:cNvSpPr txBox="1">
            <a:spLocks noGrp="1"/>
          </p:cNvSpPr>
          <p:nvPr/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/>
            <a:fld id="{3A2D1D3C-E929-459D-8C3C-C8F68BBBC0CC}" type="slidenum">
              <a:rPr lang="en-US" sz="1200">
                <a:cs typeface="Arial" charset="0"/>
              </a:rPr>
              <a:pPr algn="ctr"/>
              <a:t>2</a:t>
            </a:fld>
            <a:endParaRPr lang="en-US" sz="1200" dirty="0"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52400" y="152400"/>
            <a:ext cx="8686800" cy="685800"/>
          </a:xfrm>
        </p:spPr>
        <p:txBody>
          <a:bodyPr/>
          <a:lstStyle/>
          <a:p>
            <a:r>
              <a:rPr lang="en-US" dirty="0" smtClean="0"/>
              <a:t>COPS Communications Working Group (CCWG) Activities in Progress</a:t>
            </a:r>
          </a:p>
        </p:txBody>
      </p:sp>
      <p:sp>
        <p:nvSpPr>
          <p:cNvPr id="5222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81000" y="1295400"/>
            <a:ext cx="8382000" cy="5257800"/>
          </a:xfrm>
        </p:spPr>
        <p:txBody>
          <a:bodyPr/>
          <a:lstStyle/>
          <a:p>
            <a:pPr lvl="1">
              <a:lnSpc>
                <a:spcPct val="80000"/>
              </a:lnSpc>
              <a:buNone/>
            </a:pPr>
            <a:endParaRPr lang="en-US" sz="2400" b="0" dirty="0" smtClean="0"/>
          </a:p>
          <a:p>
            <a:pPr marL="742950" lvl="2" indent="-342900">
              <a:lnSpc>
                <a:spcPct val="80000"/>
              </a:lnSpc>
            </a:pPr>
            <a:endParaRPr lang="en-US" sz="2800" dirty="0" smtClean="0">
              <a:ea typeface="+mn-ea"/>
              <a:cs typeface="+mn-cs"/>
            </a:endParaRPr>
          </a:p>
          <a:p>
            <a:pPr lvl="1">
              <a:lnSpc>
                <a:spcPct val="80000"/>
              </a:lnSpc>
            </a:pPr>
            <a:endParaRPr lang="en-US" sz="2400" b="0" dirty="0" smtClean="0"/>
          </a:p>
          <a:p>
            <a:pPr lvl="1">
              <a:lnSpc>
                <a:spcPct val="80000"/>
              </a:lnSpc>
            </a:pPr>
            <a:endParaRPr lang="en-US" dirty="0" smtClean="0"/>
          </a:p>
          <a:p>
            <a:pPr lvl="1">
              <a:lnSpc>
                <a:spcPct val="80000"/>
              </a:lnSpc>
            </a:pPr>
            <a:endParaRPr lang="en-US" b="0" dirty="0" smtClean="0"/>
          </a:p>
          <a:p>
            <a:pPr lvl="1">
              <a:lnSpc>
                <a:spcPct val="80000"/>
              </a:lnSpc>
            </a:pPr>
            <a:endParaRPr lang="en-US" b="0" dirty="0" smtClean="0"/>
          </a:p>
          <a:p>
            <a:pPr>
              <a:lnSpc>
                <a:spcPct val="80000"/>
              </a:lnSpc>
            </a:pPr>
            <a:endParaRPr lang="en-US" b="0" dirty="0" smtClean="0"/>
          </a:p>
          <a:p>
            <a:pPr>
              <a:lnSpc>
                <a:spcPct val="80000"/>
              </a:lnSpc>
            </a:pPr>
            <a:endParaRPr lang="en-US" b="0" dirty="0" smtClean="0"/>
          </a:p>
          <a:p>
            <a:pPr>
              <a:lnSpc>
                <a:spcPct val="80000"/>
              </a:lnSpc>
            </a:pPr>
            <a:endParaRPr lang="en-US" b="0" dirty="0" smtClean="0"/>
          </a:p>
          <a:p>
            <a:pPr>
              <a:lnSpc>
                <a:spcPct val="80000"/>
              </a:lnSpc>
              <a:buFontTx/>
              <a:buNone/>
            </a:pPr>
            <a:endParaRPr lang="en-US" b="0" dirty="0" smtClean="0"/>
          </a:p>
          <a:p>
            <a:pPr>
              <a:lnSpc>
                <a:spcPct val="80000"/>
              </a:lnSpc>
              <a:buFontTx/>
              <a:buNone/>
            </a:pPr>
            <a:endParaRPr lang="en-US" b="0" dirty="0" smtClean="0"/>
          </a:p>
          <a:p>
            <a:pPr>
              <a:lnSpc>
                <a:spcPct val="80000"/>
              </a:lnSpc>
              <a:buFontTx/>
              <a:buNone/>
            </a:pPr>
            <a:endParaRPr lang="en-US" b="0" dirty="0" smtClean="0"/>
          </a:p>
          <a:p>
            <a:pPr>
              <a:lnSpc>
                <a:spcPct val="80000"/>
              </a:lnSpc>
              <a:buFontTx/>
              <a:buNone/>
            </a:pPr>
            <a:endParaRPr lang="en-US" b="0" dirty="0" smtClean="0"/>
          </a:p>
          <a:p>
            <a:pPr>
              <a:lnSpc>
                <a:spcPct val="80000"/>
              </a:lnSpc>
            </a:pPr>
            <a:endParaRPr lang="en-US" sz="800" b="0" dirty="0" smtClean="0"/>
          </a:p>
        </p:txBody>
      </p:sp>
      <p:sp>
        <p:nvSpPr>
          <p:cNvPr id="52228" name="Footer Placeholder 3"/>
          <p:cNvSpPr txBox="1">
            <a:spLocks noGrp="1"/>
          </p:cNvSpPr>
          <p:nvPr/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/>
            <a:fld id="{3A2D1D3C-E929-459D-8C3C-C8F68BBBC0CC}" type="slidenum">
              <a:rPr lang="en-US" sz="1200">
                <a:cs typeface="Arial" charset="0"/>
              </a:rPr>
              <a:pPr algn="ctr"/>
              <a:t>3</a:t>
            </a:fld>
            <a:endParaRPr lang="en-US" sz="1200" dirty="0">
              <a:cs typeface="Arial" charset="0"/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533400" y="1295400"/>
          <a:ext cx="8153399" cy="5029197"/>
        </p:xfrm>
        <a:graphic>
          <a:graphicData uri="http://schemas.openxmlformats.org/drawingml/2006/table">
            <a:tbl>
              <a:tblPr/>
              <a:tblGrid>
                <a:gridCol w="744037"/>
                <a:gridCol w="3239658"/>
                <a:gridCol w="186009"/>
                <a:gridCol w="744037"/>
                <a:gridCol w="3239658"/>
              </a:tblGrid>
              <a:tr h="193431"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COPS Market Guide</a:t>
                      </a:r>
                    </a:p>
                  </a:txBody>
                  <a:tcPr marL="7815" marR="7815" marT="78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815" marR="7815" marT="78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Commercial Operations Handbook</a:t>
                      </a:r>
                    </a:p>
                  </a:txBody>
                  <a:tcPr marL="7815" marR="7815" marT="78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93431">
                <a:tc>
                  <a:txBody>
                    <a:bodyPr/>
                    <a:lstStyle/>
                    <a:p>
                      <a:pPr algn="ctr" fontAlgn="t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7815" marR="7815" marT="781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Purpose</a:t>
                      </a:r>
                    </a:p>
                  </a:txBody>
                  <a:tcPr marL="7815" marR="7815" marT="781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7815" marR="7815" marT="781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Purpose</a:t>
                      </a:r>
                    </a:p>
                  </a:txBody>
                  <a:tcPr marL="7815" marR="7815" marT="781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193431">
                <a:tc>
                  <a:txBody>
                    <a:bodyPr/>
                    <a:lstStyle/>
                    <a:p>
                      <a:pPr algn="ctr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7815" marR="7815" marT="781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Definitions and Acronyms</a:t>
                      </a:r>
                    </a:p>
                  </a:txBody>
                  <a:tcPr marL="7815" marR="7815" marT="781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7815" marR="7815" marT="781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Definitions and Acronyms</a:t>
                      </a:r>
                    </a:p>
                  </a:txBody>
                  <a:tcPr marL="7815" marR="7815" marT="781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193431">
                <a:tc>
                  <a:txBody>
                    <a:bodyPr/>
                    <a:lstStyle/>
                    <a:p>
                      <a:pPr algn="ctr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7815" marR="7815" marT="781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Organizational Structure</a:t>
                      </a:r>
                    </a:p>
                  </a:txBody>
                  <a:tcPr marL="7815" marR="7815" marT="781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7815" marR="7815" marT="781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Organizational Structure (Overview Only)</a:t>
                      </a:r>
                    </a:p>
                  </a:txBody>
                  <a:tcPr marL="7815" marR="7815" marT="781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6861">
                <a:tc>
                  <a:txBody>
                    <a:bodyPr/>
                    <a:lstStyle/>
                    <a:p>
                      <a:pPr algn="ctr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7815" marR="7815" marT="781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Process for Commercial Operations Market Guide Revision</a:t>
                      </a:r>
                    </a:p>
                  </a:txBody>
                  <a:tcPr marL="7815" marR="7815" marT="781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7815" marR="7815" marT="781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Process for Commercial Operations Market Guide Revision (Overview Only)</a:t>
                      </a:r>
                    </a:p>
                  </a:txBody>
                  <a:tcPr marL="7815" marR="7815" marT="781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6861">
                <a:tc>
                  <a:txBody>
                    <a:bodyPr/>
                    <a:lstStyle/>
                    <a:p>
                      <a:pPr algn="ctr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7815" marR="7815" marT="781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Market Notice Communication Process</a:t>
                      </a:r>
                    </a:p>
                  </a:txBody>
                  <a:tcPr marL="7815" marR="7815" marT="781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7815" marR="7815" marT="781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Market Notice Communication Process (Overview Only)</a:t>
                      </a:r>
                    </a:p>
                  </a:txBody>
                  <a:tcPr marL="7815" marR="7815" marT="781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6861">
                <a:tc>
                  <a:txBody>
                    <a:bodyPr/>
                    <a:lstStyle/>
                    <a:p>
                      <a:pPr algn="ctr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</a:t>
                      </a:r>
                    </a:p>
                  </a:txBody>
                  <a:tcPr marL="7815" marR="7815" marT="781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Commercial System Model (Overview only)</a:t>
                      </a:r>
                    </a:p>
                  </a:txBody>
                  <a:tcPr marL="7815" marR="7815" marT="781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</a:t>
                      </a:r>
                    </a:p>
                  </a:txBody>
                  <a:tcPr marL="7815" marR="7815" marT="781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Commercial System Model</a:t>
                      </a:r>
                    </a:p>
                  </a:txBody>
                  <a:tcPr marL="7815" marR="7815" marT="781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386861">
                <a:tc>
                  <a:txBody>
                    <a:bodyPr/>
                    <a:lstStyle/>
                    <a:p>
                      <a:pPr algn="ctr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</a:t>
                      </a:r>
                    </a:p>
                  </a:txBody>
                  <a:tcPr marL="7815" marR="7815" marT="781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Inputs to Settlement Process and Data Aggregation (Overview Only)</a:t>
                      </a:r>
                    </a:p>
                  </a:txBody>
                  <a:tcPr marL="7815" marR="7815" marT="781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</a:t>
                      </a:r>
                    </a:p>
                  </a:txBody>
                  <a:tcPr marL="7815" marR="7815" marT="781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Inputs to Settlement Process and Data Aggregation</a:t>
                      </a:r>
                    </a:p>
                  </a:txBody>
                  <a:tcPr marL="7815" marR="7815" marT="781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386861">
                <a:tc>
                  <a:txBody>
                    <a:bodyPr/>
                    <a:lstStyle/>
                    <a:p>
                      <a:pPr algn="ctr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</a:t>
                      </a:r>
                    </a:p>
                  </a:txBody>
                  <a:tcPr marL="7815" marR="7815" marT="781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ERCOT Invoice and Settlement Process (Overview Only)</a:t>
                      </a:r>
                    </a:p>
                  </a:txBody>
                  <a:tcPr marL="7815" marR="7815" marT="781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</a:t>
                      </a:r>
                    </a:p>
                  </a:txBody>
                  <a:tcPr marL="7815" marR="7815" marT="781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ERCOT Invoice and Settlement Process</a:t>
                      </a:r>
                    </a:p>
                  </a:txBody>
                  <a:tcPr marL="7815" marR="7815" marT="781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386861">
                <a:tc>
                  <a:txBody>
                    <a:bodyPr/>
                    <a:lstStyle/>
                    <a:p>
                      <a:pPr algn="ctr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</a:t>
                      </a:r>
                    </a:p>
                  </a:txBody>
                  <a:tcPr marL="7815" marR="7815" marT="781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Short Pay and Market Participant Default Process (Overview Only)</a:t>
                      </a:r>
                    </a:p>
                  </a:txBody>
                  <a:tcPr marL="7815" marR="7815" marT="781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</a:t>
                      </a:r>
                    </a:p>
                  </a:txBody>
                  <a:tcPr marL="7815" marR="7815" marT="781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Short Pay and Market Participant Default Process</a:t>
                      </a:r>
                    </a:p>
                  </a:txBody>
                  <a:tcPr marL="7815" marR="7815" marT="781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193431">
                <a:tc>
                  <a:txBody>
                    <a:bodyPr/>
                    <a:lstStyle/>
                    <a:p>
                      <a:pPr algn="ctr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</a:t>
                      </a:r>
                    </a:p>
                  </a:txBody>
                  <a:tcPr marL="7815" marR="7815" marT="781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Extracts and Reports</a:t>
                      </a:r>
                    </a:p>
                  </a:txBody>
                  <a:tcPr marL="7815" marR="7815" marT="781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</a:t>
                      </a:r>
                    </a:p>
                  </a:txBody>
                  <a:tcPr marL="7815" marR="7815" marT="781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Extracts and Reports (Overview Only)</a:t>
                      </a:r>
                    </a:p>
                  </a:txBody>
                  <a:tcPr marL="7815" marR="7815" marT="781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6861">
                <a:tc>
                  <a:txBody>
                    <a:bodyPr/>
                    <a:lstStyle/>
                    <a:p>
                      <a:pPr algn="ctr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</a:t>
                      </a:r>
                    </a:p>
                  </a:txBody>
                  <a:tcPr marL="7815" marR="7815" marT="781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Disputes and Data Extract Variances (Overview Only)</a:t>
                      </a:r>
                    </a:p>
                  </a:txBody>
                  <a:tcPr marL="7815" marR="7815" marT="781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</a:t>
                      </a:r>
                    </a:p>
                  </a:txBody>
                  <a:tcPr marL="7815" marR="7815" marT="781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Disputes and Data Extract Variances</a:t>
                      </a:r>
                    </a:p>
                  </a:txBody>
                  <a:tcPr marL="7815" marR="7815" marT="781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386861">
                <a:tc>
                  <a:txBody>
                    <a:bodyPr/>
                    <a:lstStyle/>
                    <a:p>
                      <a:pPr algn="ctr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12</a:t>
                      </a:r>
                    </a:p>
                  </a:txBody>
                  <a:tcPr marL="7815" marR="7815" marT="781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Renewable Energy Credits (Overview Only)</a:t>
                      </a:r>
                    </a:p>
                  </a:txBody>
                  <a:tcPr marL="7815" marR="7815" marT="781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12</a:t>
                      </a:r>
                    </a:p>
                  </a:txBody>
                  <a:tcPr marL="7815" marR="7815" marT="781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Renewable Energy Credits</a:t>
                      </a:r>
                    </a:p>
                  </a:txBody>
                  <a:tcPr marL="7815" marR="7815" marT="781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386861">
                <a:tc>
                  <a:txBody>
                    <a:bodyPr/>
                    <a:lstStyle/>
                    <a:p>
                      <a:pPr algn="ctr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13</a:t>
                      </a:r>
                    </a:p>
                  </a:txBody>
                  <a:tcPr marL="7815" marR="7815" marT="781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Congestion Revenue Rights (CRRs) (Overview Only)</a:t>
                      </a:r>
                    </a:p>
                  </a:txBody>
                  <a:tcPr marL="7815" marR="7815" marT="781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13</a:t>
                      </a:r>
                    </a:p>
                  </a:txBody>
                  <a:tcPr marL="7815" marR="7815" marT="781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Congestion Revenue Rights (CRRs)</a:t>
                      </a:r>
                    </a:p>
                  </a:txBody>
                  <a:tcPr marL="7815" marR="7815" marT="781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193431">
                <a:tc>
                  <a:txBody>
                    <a:bodyPr/>
                    <a:lstStyle/>
                    <a:p>
                      <a:pPr algn="ctr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14</a:t>
                      </a:r>
                    </a:p>
                  </a:txBody>
                  <a:tcPr marL="7815" marR="7815" marT="781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Appendices</a:t>
                      </a:r>
                    </a:p>
                  </a:txBody>
                  <a:tcPr marL="7815" marR="7815" marT="781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14</a:t>
                      </a:r>
                    </a:p>
                  </a:txBody>
                  <a:tcPr marL="7815" marR="7815" marT="781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Appendices</a:t>
                      </a:r>
                    </a:p>
                  </a:txBody>
                  <a:tcPr marL="7815" marR="7815" marT="781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3431">
                <a:tc>
                  <a:txBody>
                    <a:bodyPr/>
                    <a:lstStyle/>
                    <a:p>
                      <a:pPr algn="ctr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15</a:t>
                      </a:r>
                    </a:p>
                  </a:txBody>
                  <a:tcPr marL="7815" marR="7815" marT="781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Table of Contents</a:t>
                      </a:r>
                    </a:p>
                  </a:txBody>
                  <a:tcPr marL="7815" marR="7815" marT="781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15</a:t>
                      </a:r>
                    </a:p>
                  </a:txBody>
                  <a:tcPr marL="7815" marR="7815" marT="781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Table of Contents</a:t>
                      </a:r>
                    </a:p>
                  </a:txBody>
                  <a:tcPr marL="7815" marR="7815" marT="781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3431">
                <a:tc>
                  <a:txBody>
                    <a:bodyPr/>
                    <a:lstStyle/>
                    <a:p>
                      <a:pPr algn="ctr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16</a:t>
                      </a:r>
                    </a:p>
                  </a:txBody>
                  <a:tcPr marL="7815" marR="7815" marT="781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Index</a:t>
                      </a:r>
                    </a:p>
                  </a:txBody>
                  <a:tcPr marL="7815" marR="7815" marT="781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16</a:t>
                      </a:r>
                    </a:p>
                  </a:txBody>
                  <a:tcPr marL="7815" marR="7815" marT="781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Index</a:t>
                      </a:r>
                    </a:p>
                  </a:txBody>
                  <a:tcPr marL="7815" marR="7815" marT="781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52400" y="152400"/>
            <a:ext cx="8686800" cy="685800"/>
          </a:xfrm>
        </p:spPr>
        <p:txBody>
          <a:bodyPr/>
          <a:lstStyle/>
          <a:p>
            <a:r>
              <a:rPr lang="en-US" dirty="0" smtClean="0"/>
              <a:t>COPS Communications Working Group (CCWG) Activities in Progress</a:t>
            </a:r>
          </a:p>
        </p:txBody>
      </p:sp>
      <p:sp>
        <p:nvSpPr>
          <p:cNvPr id="5222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81000" y="1371600"/>
            <a:ext cx="8382000" cy="5181600"/>
          </a:xfrm>
        </p:spPr>
        <p:txBody>
          <a:bodyPr/>
          <a:lstStyle/>
          <a:p>
            <a:pPr marL="342900" lvl="1" indent="-342900">
              <a:lnSpc>
                <a:spcPct val="80000"/>
              </a:lnSpc>
              <a:buNone/>
            </a:pPr>
            <a:r>
              <a:rPr lang="en-US" sz="2400" dirty="0" smtClean="0">
                <a:ea typeface="+mn-ea"/>
                <a:cs typeface="+mn-cs"/>
              </a:rPr>
              <a:t>Next CCWG Meeting:</a:t>
            </a:r>
          </a:p>
          <a:p>
            <a:pPr marL="342900" lvl="1" indent="-342900">
              <a:lnSpc>
                <a:spcPct val="80000"/>
              </a:lnSpc>
              <a:buChar char="•"/>
            </a:pPr>
            <a:endParaRPr lang="en-US" sz="1200" dirty="0" smtClean="0">
              <a:ea typeface="+mn-ea"/>
              <a:cs typeface="+mn-cs"/>
            </a:endParaRPr>
          </a:p>
          <a:p>
            <a:pPr>
              <a:lnSpc>
                <a:spcPct val="80000"/>
              </a:lnSpc>
              <a:spcBef>
                <a:spcPts val="1200"/>
              </a:spcBef>
              <a:buNone/>
            </a:pPr>
            <a:r>
              <a:rPr lang="en-US" sz="2400" b="0" dirty="0" smtClean="0"/>
              <a:t>January 27, 2011 - </a:t>
            </a:r>
            <a:r>
              <a:rPr lang="en-US" sz="2400" b="0" dirty="0" smtClean="0"/>
              <a:t>ERCOT MET CENTER and WebEx</a:t>
            </a:r>
          </a:p>
          <a:p>
            <a:pPr lvl="1">
              <a:lnSpc>
                <a:spcPct val="80000"/>
              </a:lnSpc>
              <a:spcBef>
                <a:spcPts val="1200"/>
              </a:spcBef>
            </a:pPr>
            <a:endParaRPr lang="en-US" sz="1200" dirty="0" smtClean="0"/>
          </a:p>
          <a:p>
            <a:pPr marL="342900" lvl="1" indent="-342900">
              <a:lnSpc>
                <a:spcPct val="80000"/>
              </a:lnSpc>
              <a:buChar char="•"/>
            </a:pPr>
            <a:r>
              <a:rPr lang="en-US" sz="2400" dirty="0" smtClean="0">
                <a:ea typeface="+mn-ea"/>
                <a:cs typeface="+mn-cs"/>
              </a:rPr>
              <a:t>CCWG 2011 Leadership</a:t>
            </a:r>
          </a:p>
          <a:p>
            <a:pPr marL="342900" lvl="1" indent="-342900">
              <a:lnSpc>
                <a:spcPct val="80000"/>
              </a:lnSpc>
              <a:buChar char="•"/>
            </a:pPr>
            <a:endParaRPr lang="en-US" sz="2400" dirty="0" smtClean="0">
              <a:ea typeface="+mn-ea"/>
              <a:cs typeface="+mn-cs"/>
            </a:endParaRPr>
          </a:p>
          <a:p>
            <a:pPr marL="342900" lvl="1" indent="-342900">
              <a:lnSpc>
                <a:spcPct val="80000"/>
              </a:lnSpc>
              <a:buChar char="•"/>
            </a:pPr>
            <a:r>
              <a:rPr lang="en-US" sz="2400" dirty="0" smtClean="0">
                <a:ea typeface="+mn-ea"/>
                <a:cs typeface="+mn-cs"/>
              </a:rPr>
              <a:t>CCWG 2011 Goals</a:t>
            </a:r>
          </a:p>
          <a:p>
            <a:pPr marL="342900" lvl="1" indent="-342900">
              <a:lnSpc>
                <a:spcPct val="80000"/>
              </a:lnSpc>
              <a:buChar char="•"/>
            </a:pPr>
            <a:endParaRPr lang="en-US" sz="2400" dirty="0" smtClean="0">
              <a:ea typeface="+mn-ea"/>
              <a:cs typeface="+mn-cs"/>
            </a:endParaRPr>
          </a:p>
          <a:p>
            <a:pPr marL="342900" lvl="1" indent="-342900">
              <a:lnSpc>
                <a:spcPct val="80000"/>
              </a:lnSpc>
              <a:buChar char="•"/>
            </a:pPr>
            <a:r>
              <a:rPr lang="en-US" sz="2400" dirty="0" smtClean="0">
                <a:ea typeface="+mn-ea"/>
                <a:cs typeface="+mn-cs"/>
              </a:rPr>
              <a:t>CCWG 2010 Accomplishments</a:t>
            </a:r>
          </a:p>
          <a:p>
            <a:pPr marL="342900" lvl="1" indent="-342900">
              <a:lnSpc>
                <a:spcPct val="80000"/>
              </a:lnSpc>
              <a:buChar char="•"/>
            </a:pPr>
            <a:endParaRPr lang="en-US" sz="2400" dirty="0" smtClean="0">
              <a:ea typeface="+mn-ea"/>
              <a:cs typeface="+mn-cs"/>
            </a:endParaRPr>
          </a:p>
          <a:p>
            <a:pPr marL="342900" lvl="1" indent="-342900">
              <a:lnSpc>
                <a:spcPct val="80000"/>
              </a:lnSpc>
              <a:buChar char="•"/>
            </a:pPr>
            <a:r>
              <a:rPr lang="en-US" sz="2400" dirty="0" smtClean="0">
                <a:ea typeface="+mn-ea"/>
                <a:cs typeface="+mn-cs"/>
              </a:rPr>
              <a:t>Commercial Operations Handbook</a:t>
            </a:r>
          </a:p>
          <a:p>
            <a:pPr marL="342900" lvl="1" indent="-342900">
              <a:lnSpc>
                <a:spcPct val="80000"/>
              </a:lnSpc>
              <a:buChar char="•"/>
            </a:pPr>
            <a:endParaRPr lang="en-US" sz="2400" dirty="0" smtClean="0">
              <a:ea typeface="+mn-ea"/>
              <a:cs typeface="+mn-cs"/>
            </a:endParaRPr>
          </a:p>
          <a:p>
            <a:pPr marL="342900" lvl="1" indent="-342900">
              <a:lnSpc>
                <a:spcPct val="80000"/>
              </a:lnSpc>
              <a:buChar char="•"/>
            </a:pPr>
            <a:r>
              <a:rPr lang="en-US" sz="2400" dirty="0" smtClean="0">
                <a:ea typeface="+mn-ea"/>
                <a:cs typeface="+mn-cs"/>
              </a:rPr>
              <a:t>COMPMG </a:t>
            </a:r>
            <a:r>
              <a:rPr lang="en-US" sz="2400" dirty="0" smtClean="0">
                <a:ea typeface="+mn-ea"/>
                <a:cs typeface="+mn-cs"/>
              </a:rPr>
              <a:t>Updates</a:t>
            </a:r>
          </a:p>
          <a:p>
            <a:pPr marL="742950" lvl="2" indent="-342900">
              <a:lnSpc>
                <a:spcPct val="80000"/>
              </a:lnSpc>
              <a:buFont typeface="Wingdings" pitchFamily="2" charset="2"/>
              <a:buChar char="§"/>
            </a:pPr>
            <a:r>
              <a:rPr lang="en-US" sz="2000" dirty="0" smtClean="0">
                <a:ea typeface="+mn-ea"/>
                <a:cs typeface="+mn-cs"/>
              </a:rPr>
              <a:t>Including ERCOT Market Documents Section</a:t>
            </a:r>
            <a:endParaRPr lang="en-US" sz="2000" dirty="0" smtClean="0">
              <a:ea typeface="+mn-ea"/>
              <a:cs typeface="+mn-cs"/>
            </a:endParaRPr>
          </a:p>
          <a:p>
            <a:pPr lvl="1">
              <a:lnSpc>
                <a:spcPct val="80000"/>
              </a:lnSpc>
            </a:pPr>
            <a:endParaRPr lang="en-US" sz="2400" dirty="0" smtClean="0"/>
          </a:p>
          <a:p>
            <a:pPr lvl="1">
              <a:lnSpc>
                <a:spcPct val="80000"/>
              </a:lnSpc>
            </a:pPr>
            <a:endParaRPr lang="en-US" dirty="0" smtClean="0"/>
          </a:p>
          <a:p>
            <a:pPr lvl="1">
              <a:lnSpc>
                <a:spcPct val="80000"/>
              </a:lnSpc>
            </a:pPr>
            <a:endParaRPr lang="en-US" b="0" dirty="0" smtClean="0"/>
          </a:p>
          <a:p>
            <a:pPr lvl="1">
              <a:lnSpc>
                <a:spcPct val="80000"/>
              </a:lnSpc>
            </a:pPr>
            <a:endParaRPr lang="en-US" b="0" dirty="0" smtClean="0"/>
          </a:p>
          <a:p>
            <a:pPr>
              <a:lnSpc>
                <a:spcPct val="80000"/>
              </a:lnSpc>
            </a:pPr>
            <a:endParaRPr lang="en-US" b="0" dirty="0" smtClean="0"/>
          </a:p>
          <a:p>
            <a:pPr>
              <a:lnSpc>
                <a:spcPct val="80000"/>
              </a:lnSpc>
            </a:pPr>
            <a:endParaRPr lang="en-US" b="0" dirty="0" smtClean="0"/>
          </a:p>
          <a:p>
            <a:pPr>
              <a:lnSpc>
                <a:spcPct val="80000"/>
              </a:lnSpc>
            </a:pPr>
            <a:endParaRPr lang="en-US" b="0" dirty="0" smtClean="0"/>
          </a:p>
          <a:p>
            <a:pPr>
              <a:lnSpc>
                <a:spcPct val="80000"/>
              </a:lnSpc>
              <a:buFontTx/>
              <a:buNone/>
            </a:pPr>
            <a:endParaRPr lang="en-US" b="0" dirty="0" smtClean="0"/>
          </a:p>
          <a:p>
            <a:pPr>
              <a:lnSpc>
                <a:spcPct val="80000"/>
              </a:lnSpc>
              <a:buFontTx/>
              <a:buNone/>
            </a:pPr>
            <a:endParaRPr lang="en-US" b="0" dirty="0" smtClean="0"/>
          </a:p>
          <a:p>
            <a:pPr>
              <a:lnSpc>
                <a:spcPct val="80000"/>
              </a:lnSpc>
              <a:buFontTx/>
              <a:buNone/>
            </a:pPr>
            <a:endParaRPr lang="en-US" b="0" dirty="0" smtClean="0"/>
          </a:p>
          <a:p>
            <a:pPr>
              <a:lnSpc>
                <a:spcPct val="80000"/>
              </a:lnSpc>
              <a:buFontTx/>
              <a:buNone/>
            </a:pPr>
            <a:endParaRPr lang="en-US" b="0" dirty="0" smtClean="0"/>
          </a:p>
          <a:p>
            <a:pPr>
              <a:lnSpc>
                <a:spcPct val="80000"/>
              </a:lnSpc>
            </a:pPr>
            <a:endParaRPr lang="en-US" sz="800" b="0" dirty="0" smtClean="0"/>
          </a:p>
        </p:txBody>
      </p:sp>
      <p:sp>
        <p:nvSpPr>
          <p:cNvPr id="52228" name="Footer Placeholder 3"/>
          <p:cNvSpPr txBox="1">
            <a:spLocks noGrp="1"/>
          </p:cNvSpPr>
          <p:nvPr/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/>
            <a:fld id="{3A2D1D3C-E929-459D-8C3C-C8F68BBBC0CC}" type="slidenum">
              <a:rPr lang="en-US" sz="1200">
                <a:cs typeface="Arial" charset="0"/>
              </a:rPr>
              <a:pPr algn="ctr"/>
              <a:t>4</a:t>
            </a:fld>
            <a:endParaRPr lang="en-US" sz="1200" dirty="0"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2618</TotalTime>
  <Words>415</Words>
  <Application>Microsoft Office PowerPoint</Application>
  <PresentationFormat>On-screen Show (4:3)</PresentationFormat>
  <Paragraphs>140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Custom Design</vt:lpstr>
      <vt:lpstr>COPS Communications Working Group (CCWG) Activities in Progress</vt:lpstr>
      <vt:lpstr>COPS Communications Working Group (CCWG) Activities in Progress</vt:lpstr>
      <vt:lpstr>COPS Communications Working Group (CCWG) Activities in Progress</vt:lpstr>
      <vt:lpstr>COPS Communications Working Group (CCWG) Activities in Progress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Instructions</dc:title>
  <dc:creator/>
  <cp:lastModifiedBy>CCWG-MT</cp:lastModifiedBy>
  <cp:revision>142</cp:revision>
  <dcterms:created xsi:type="dcterms:W3CDTF">2005-04-21T14:28:35Z</dcterms:created>
  <dcterms:modified xsi:type="dcterms:W3CDTF">2010-12-30T15:35:58Z</dcterms:modified>
</cp:coreProperties>
</file>