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258" r:id="rId2"/>
    <p:sldId id="279" r:id="rId3"/>
    <p:sldId id="270" r:id="rId4"/>
    <p:sldId id="298" r:id="rId5"/>
    <p:sldId id="269" r:id="rId6"/>
    <p:sldId id="299" r:id="rId7"/>
    <p:sldId id="275" r:id="rId8"/>
    <p:sldId id="266" r:id="rId9"/>
    <p:sldId id="265" r:id="rId10"/>
    <p:sldId id="264" r:id="rId1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00"/>
    <a:srgbClr val="294171"/>
    <a:srgbClr val="5469A2"/>
    <a:srgbClr val="40949A"/>
    <a:srgbClr val="0000CC"/>
    <a:srgbClr val="DDDDD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08" autoAdjust="0"/>
  </p:normalViewPr>
  <p:slideViewPr>
    <p:cSldViewPr>
      <p:cViewPr>
        <p:scale>
          <a:sx n="80" d="100"/>
          <a:sy n="80" d="100"/>
        </p:scale>
        <p:origin x="-870" y="-540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r">
              <a:defRPr sz="1200"/>
            </a:lvl1pPr>
          </a:lstStyle>
          <a:p>
            <a:fld id="{CB423ECE-8006-4418-BE1A-CFF94AACB917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r">
              <a:defRPr sz="1200"/>
            </a:lvl1pPr>
          </a:lstStyle>
          <a:p>
            <a:fld id="{29F81862-A099-4391-AA9E-20D62B32A0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4766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40" y="2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4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6CFE663-AAB4-4044-8E31-597E4F9F0B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108781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January 2011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E0F3F-D354-4C14-AAF5-A2AC8B1ADD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04B53-2220-4800-BD73-A41CA24124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A9D52-4E55-4A06-A504-4C290D103B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9F3AF-FC4E-46E8-899B-0E5993D8D0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33025-AA2A-4A26-A8D9-C698870E30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B56BE-E443-470E-81FB-D6C043C76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8CEC59-51C0-428C-9BC9-B206CCFDEC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BF68D-F371-4792-AE57-6CF020C811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611C-F735-4642-8C2E-9C5B6752CA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96557-AF64-4F15-9FA0-CEDF52198C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2011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EA109CD-0CE8-4E67-A0F2-82C2605B44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January 2011</a:t>
            </a:r>
            <a:endParaRPr lang="en-US" dirty="0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D2989BAF-C2AA-45EC-8156-C20218F5086D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January 2011</a:t>
            </a:r>
          </a:p>
        </p:txBody>
      </p:sp>
      <p:sp>
        <p:nvSpPr>
          <p:cNvPr id="3076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dirty="0" smtClean="0"/>
              <a:t>Information Technology Report</a:t>
            </a:r>
          </a:p>
        </p:txBody>
      </p:sp>
      <p:sp>
        <p:nvSpPr>
          <p:cNvPr id="3077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Trey Felton</a:t>
            </a:r>
          </a:p>
          <a:p>
            <a:pPr eaLnBrk="1" hangingPunct="1"/>
            <a:r>
              <a:rPr lang="en-US" dirty="0" smtClean="0"/>
              <a:t>Manager, IT Service Delivery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Retail API Availability Summary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smtClean="0"/>
              <a:t>January 2011</a:t>
            </a:r>
            <a:endParaRPr lang="en-US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6975" y="1012825"/>
            <a:ext cx="6956425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January 2011</a:t>
            </a:r>
            <a:endParaRPr lang="en-US" dirty="0" smtClean="0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Highlights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4953000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0"/>
              </a:spcAft>
            </a:pPr>
            <a:r>
              <a:rPr lang="en-US" sz="1400" dirty="0" smtClean="0"/>
              <a:t>Service Availability:  </a:t>
            </a:r>
          </a:p>
          <a:p>
            <a:pPr lvl="1"/>
            <a:r>
              <a:rPr lang="en-US" sz="1400" dirty="0" smtClean="0"/>
              <a:t>Retail and Market Operations SLA targets were met for all systems except for off-business hours retail transaction processing</a:t>
            </a:r>
          </a:p>
          <a:p>
            <a:pPr lvl="1"/>
            <a:endParaRPr lang="en-US" sz="1400" dirty="0" smtClean="0">
              <a:solidFill>
                <a:schemeClr val="tx2"/>
              </a:solidFill>
            </a:endParaRPr>
          </a:p>
          <a:p>
            <a:pPr>
              <a:spcBef>
                <a:spcPts val="40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tx2"/>
                </a:solidFill>
              </a:rPr>
              <a:t>Hardware Failure and Site Failover (12/11)</a:t>
            </a:r>
          </a:p>
          <a:p>
            <a:pPr lvl="1">
              <a:spcBef>
                <a:spcPts val="40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tx2"/>
                </a:solidFill>
              </a:rPr>
              <a:t>Failed memory in a major server frame in the Taylor Data Center caused an extended outage of several applications</a:t>
            </a:r>
          </a:p>
          <a:p>
            <a:pPr lvl="1">
              <a:spcBef>
                <a:spcPts val="40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tx2"/>
                </a:solidFill>
              </a:rPr>
              <a:t>719 minute outage of Retail processing and 155 minute outage of </a:t>
            </a:r>
            <a:r>
              <a:rPr lang="en-US" sz="1400" dirty="0" err="1" smtClean="0">
                <a:solidFill>
                  <a:schemeClr val="tx2"/>
                </a:solidFill>
              </a:rPr>
              <a:t>MarkeTrak</a:t>
            </a:r>
            <a:endParaRPr lang="en-US" sz="1400" dirty="0" smtClean="0">
              <a:solidFill>
                <a:schemeClr val="tx2"/>
              </a:solidFill>
            </a:endParaRPr>
          </a:p>
          <a:p>
            <a:pPr lvl="1">
              <a:spcBef>
                <a:spcPts val="40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tx2"/>
                </a:solidFill>
              </a:rPr>
              <a:t>After the recovery, NAESB was incorrectly restarted and outbound transactions were not sent until 9:58AM the following </a:t>
            </a:r>
            <a:r>
              <a:rPr lang="en-US" sz="1400" dirty="0" smtClean="0">
                <a:solidFill>
                  <a:schemeClr val="tx2"/>
                </a:solidFill>
              </a:rPr>
              <a:t>morning</a:t>
            </a:r>
          </a:p>
          <a:p>
            <a:pPr lvl="1">
              <a:spcBef>
                <a:spcPts val="40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tx2"/>
                </a:solidFill>
              </a:rPr>
              <a:t>Neither of these outages affected protocol as they occurred over the weekend.</a:t>
            </a:r>
            <a:endParaRPr lang="en-US" sz="1400" dirty="0" smtClean="0">
              <a:solidFill>
                <a:schemeClr val="tx2"/>
              </a:solidFill>
            </a:endParaRPr>
          </a:p>
          <a:p>
            <a:pPr lvl="1">
              <a:spcBef>
                <a:spcPts val="400"/>
              </a:spcBef>
              <a:spcAft>
                <a:spcPts val="0"/>
              </a:spcAft>
            </a:pPr>
            <a:endParaRPr lang="en-US" sz="1400" dirty="0" smtClean="0">
              <a:solidFill>
                <a:schemeClr val="tx2"/>
              </a:solidFill>
            </a:endParaRPr>
          </a:p>
          <a:p>
            <a:pPr lvl="1">
              <a:spcBef>
                <a:spcPts val="400"/>
              </a:spcBef>
              <a:spcAft>
                <a:spcPts val="0"/>
              </a:spcAft>
            </a:pPr>
            <a:endParaRPr lang="en-US" sz="1400" dirty="0" smtClean="0">
              <a:solidFill>
                <a:schemeClr val="tx2"/>
              </a:solidFill>
            </a:endParaRPr>
          </a:p>
          <a:p>
            <a:pPr lvl="1">
              <a:buFont typeface="Wingdings" pitchFamily="2" charset="2"/>
              <a:buChar char="§"/>
            </a:pPr>
            <a:endParaRPr lang="en-US" sz="1400" dirty="0" smtClean="0"/>
          </a:p>
          <a:p>
            <a:pPr lvl="0">
              <a:spcBef>
                <a:spcPts val="40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/>
          </a:p>
          <a:p>
            <a:pPr lvl="1">
              <a:buNone/>
            </a:pPr>
            <a:endParaRPr lang="en-US" sz="1400" dirty="0" smtClean="0"/>
          </a:p>
          <a:p>
            <a:pPr lvl="0">
              <a:spcBef>
                <a:spcPts val="40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US" sz="1400" b="0" dirty="0" smtClean="0"/>
          </a:p>
          <a:p>
            <a:pPr>
              <a:spcBef>
                <a:spcPts val="400"/>
              </a:spcBef>
              <a:spcAft>
                <a:spcPts val="0"/>
              </a:spcAft>
              <a:buNone/>
            </a:pPr>
            <a:endParaRPr lang="en-US" sz="14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2010 Net Service Availability (Retail and Market Ops)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smtClean="0"/>
              <a:t>January 2011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658813"/>
            <a:ext cx="6734175" cy="554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2010 Data Center Availability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2011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7581" y="838200"/>
            <a:ext cx="4929019" cy="520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December 2010 Net Service Availability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smtClean="0"/>
              <a:t>January 2011</a:t>
            </a: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3613" y="658813"/>
            <a:ext cx="6732587" cy="554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December 2010 Data Center Power Availability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2011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3888" y="763588"/>
            <a:ext cx="5356225" cy="533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839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Retail Transaction Processing Availability Summary (cont’d.)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smtClean="0"/>
              <a:t>January 2011</a:t>
            </a:r>
            <a:endParaRPr lang="en-US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90600"/>
            <a:ext cx="8540750" cy="4889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MarkeTrak Availability Summary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smtClean="0"/>
              <a:t>January 2011</a:t>
            </a:r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5" y="936625"/>
            <a:ext cx="7800975" cy="515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TML Report Explorer Availability Summary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smtClean="0"/>
              <a:t>January 2011</a:t>
            </a:r>
            <a:endParaRPr lang="en-US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0" y="896938"/>
            <a:ext cx="7353300" cy="506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13988</TotalTime>
  <Words>168</Words>
  <Application>Microsoft Office PowerPoint</Application>
  <PresentationFormat>On-screen Show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Custom Design</vt:lpstr>
      <vt:lpstr>Information Technology Report</vt:lpstr>
      <vt:lpstr>Highlights</vt:lpstr>
      <vt:lpstr>2010 Net Service Availability (Retail and Market Ops)</vt:lpstr>
      <vt:lpstr>2010 Data Center Availability</vt:lpstr>
      <vt:lpstr>December 2010 Net Service Availability</vt:lpstr>
      <vt:lpstr>December 2010 Data Center Power Availability</vt:lpstr>
      <vt:lpstr>Retail Transaction Processing Availability Summary (cont’d.)</vt:lpstr>
      <vt:lpstr>MarkeTrak Availability Summary</vt:lpstr>
      <vt:lpstr>TML Report Explorer Availability Summary</vt:lpstr>
      <vt:lpstr>Retail API Availability 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Forfia, David</dc:creator>
  <cp:lastModifiedBy>tfelton</cp:lastModifiedBy>
  <cp:revision>678</cp:revision>
  <dcterms:created xsi:type="dcterms:W3CDTF">2005-04-21T14:28:35Z</dcterms:created>
  <dcterms:modified xsi:type="dcterms:W3CDTF">2011-01-10T18:22:53Z</dcterms:modified>
</cp:coreProperties>
</file>