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98" r:id="rId3"/>
    <p:sldId id="299" r:id="rId4"/>
    <p:sldId id="302" r:id="rId5"/>
    <p:sldId id="300" r:id="rId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60" autoAdjust="0"/>
  </p:normalViewPr>
  <p:slideViewPr>
    <p:cSldViewPr snapToGrid="0">
      <p:cViewPr>
        <p:scale>
          <a:sx n="100" d="100"/>
          <a:sy n="100" d="100"/>
        </p:scale>
        <p:origin x="-7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35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355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5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356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356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6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7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BCC04E-2DEB-4A97-9B9C-BDF8B1976F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3573" name="Picture 21" descr="Potomac Economics Color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172200"/>
            <a:ext cx="1092200" cy="5476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33B330-BB51-4FB9-8FCB-27C7CCDE1C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38340B-202D-4084-A244-2D1B6ED950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F6694C-E7C5-4F34-B63C-04608489A1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498FA9-1E56-4A33-8BFE-BEC495CDA97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8763"/>
            <a:ext cx="4038600" cy="4338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8763"/>
            <a:ext cx="4038600" cy="4338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1E07AD-B5FA-495C-91D9-BBEB5DF77A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D15311-429D-45A2-9339-4D4B1E6B18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D22D3B-3305-40EA-B7B8-3F8BCA318B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DCFEDE-5550-41E6-B234-99FEBFA872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4C1C0F-8F87-485C-B61D-B9AD7CD058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7DBE75-9339-4308-AFC1-AD619106D1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402E409F-4FAE-45F2-B7AD-74C68E2D81D7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254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8763"/>
            <a:ext cx="8229600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pic>
        <p:nvPicPr>
          <p:cNvPr id="22545" name="Picture 17" descr="Potomac Economics Color 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48600" y="6172200"/>
            <a:ext cx="1092200" cy="5476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Real-Time CRR and Energy Settlements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2133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500" dirty="0" smtClean="0">
                <a:solidFill>
                  <a:srgbClr val="0070C0"/>
                </a:solidFill>
              </a:rPr>
              <a:t>ERCOT Technical Advisory Committee</a:t>
            </a:r>
          </a:p>
          <a:p>
            <a:pPr>
              <a:lnSpc>
                <a:spcPct val="80000"/>
              </a:lnSpc>
            </a:pPr>
            <a:endParaRPr lang="en-US" sz="1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500" dirty="0" smtClean="0">
                <a:solidFill>
                  <a:srgbClr val="0070C0"/>
                </a:solidFill>
              </a:rPr>
              <a:t>January 6, 2011</a:t>
            </a:r>
          </a:p>
          <a:p>
            <a:pPr>
              <a:lnSpc>
                <a:spcPct val="80000"/>
              </a:lnSpc>
            </a:pPr>
            <a:endParaRPr lang="en-US" sz="15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100" dirty="0" smtClean="0">
                <a:solidFill>
                  <a:srgbClr val="0070C0"/>
                </a:solidFill>
              </a:rPr>
              <a:t>Dan L. Jones</a:t>
            </a:r>
          </a:p>
          <a:p>
            <a:pPr>
              <a:lnSpc>
                <a:spcPct val="80000"/>
              </a:lnSpc>
            </a:pPr>
            <a:r>
              <a:rPr lang="en-US" sz="1100" dirty="0" smtClean="0">
                <a:solidFill>
                  <a:srgbClr val="0070C0"/>
                </a:solidFill>
              </a:rPr>
              <a:t>Vice President</a:t>
            </a:r>
          </a:p>
          <a:p>
            <a:pPr>
              <a:lnSpc>
                <a:spcPct val="80000"/>
              </a:lnSpc>
            </a:pPr>
            <a:r>
              <a:rPr lang="en-US" sz="1100" dirty="0" smtClean="0">
                <a:solidFill>
                  <a:srgbClr val="0070C0"/>
                </a:solidFill>
              </a:rPr>
              <a:t>Director, ERCOT IMM</a:t>
            </a:r>
          </a:p>
          <a:p>
            <a:pPr>
              <a:lnSpc>
                <a:spcPct val="80000"/>
              </a:lnSpc>
            </a:pPr>
            <a:r>
              <a:rPr lang="en-US" sz="1100" dirty="0" smtClean="0">
                <a:solidFill>
                  <a:srgbClr val="0070C0"/>
                </a:solidFill>
              </a:rPr>
              <a:t>Potomac Economics</a:t>
            </a:r>
          </a:p>
          <a:p>
            <a:pPr>
              <a:lnSpc>
                <a:spcPct val="80000"/>
              </a:lnSpc>
            </a:pPr>
            <a:endParaRPr lang="en-US" sz="15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8763"/>
            <a:ext cx="8229600" cy="4967287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LMPs are the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locational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prices produced in each SCED run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SPPs are the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locational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prices for each Settlement Interval calculated using LMPs weighted by various energy data depending on the location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If there is no congestion in a SCED run, all LMPs will be identical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If there is no congestion in any SCED run contained in a Settlement Interval, SPPs can vary by location even though the LMPs in each SCED run are identical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8763"/>
            <a:ext cx="8229600" cy="4967287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Section 7.1(1):  A Congestion Revenue Right (CRR) is a financial instrument that entitles the CRR Owner to be charged or to receive compensation for congestion rents that arise when the ERCOT Transmission Grid is congested in the Day-Ahead Market (DAM) or in Real-Time.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Section 7.9.2</a:t>
            </a: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Real-time CRR settlement formulas are based upon SPPs</a:t>
            </a: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This means that CRR settlement formulas can produce non-zero values in Settlement Intervals when transmission congestion does not exist in any of the SCED runs contained in that Settlement Interval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49" y="1102851"/>
            <a:ext cx="3990975" cy="244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50" y="1419225"/>
            <a:ext cx="35147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Settlement Interval 10:15 on 12/21/10.  There was no transmission congestion in any SCED cycle in this Settlement Interval; therefore the LMPs for all locations were identical in each SCED run.  However, the SPPs for this Settlement Interval range from $45.89 to $100.68 per </a:t>
            </a:r>
            <a:r>
              <a:rPr lang="en-US" sz="1400" dirty="0" err="1" smtClean="0"/>
              <a:t>MWh</a:t>
            </a:r>
            <a:r>
              <a:rPr lang="en-US" sz="14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6225" y="3781425"/>
            <a:ext cx="35147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Settlement Intervals 05:15 – 21:00 on 12/21/10.  There was no transmission congestion in any SCED cycles in this range of Settlement Intervals; therefore the LMPs for all locations were identical in each SCED run.  The chart to the right shows the range of SPP differences in each settlement interval.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4775" y="3826095"/>
            <a:ext cx="3986212" cy="242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Proposed Changes for Consideration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8763"/>
            <a:ext cx="8229600" cy="4967287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Revise RT CRR settlement formulas in Section 7 to align CRR settlement with LMP differences rather than SPP differences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Revise RT Energy Imbalance formulas in Section 6 to align with energy settlements that would occur if Settlement Intervals were based on SCED intervals</a:t>
            </a: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May be limited in application to Resource Nodes</a:t>
            </a: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ERCOT Staff and IMM have developed some detailed proposed changes for consideration by the appropriate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committee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2107</TotalTime>
  <Words>368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Real-Time CRR and Energy Settlements</vt:lpstr>
      <vt:lpstr>Background</vt:lpstr>
      <vt:lpstr>Background</vt:lpstr>
      <vt:lpstr>Examples</vt:lpstr>
      <vt:lpstr>Proposed Changes for Consideration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Monitoring and Market Design</dc:title>
  <dc:creator>djones</dc:creator>
  <cp:lastModifiedBy>djones</cp:lastModifiedBy>
  <cp:revision>142</cp:revision>
  <dcterms:created xsi:type="dcterms:W3CDTF">2006-11-29T20:07:36Z</dcterms:created>
  <dcterms:modified xsi:type="dcterms:W3CDTF">2010-12-31T23:45:16Z</dcterms:modified>
</cp:coreProperties>
</file>