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9"/>
  </p:notesMasterIdLst>
  <p:sldIdLst>
    <p:sldId id="258" r:id="rId2"/>
    <p:sldId id="331" r:id="rId3"/>
    <p:sldId id="332" r:id="rId4"/>
    <p:sldId id="333" r:id="rId5"/>
    <p:sldId id="334" r:id="rId6"/>
    <p:sldId id="310" r:id="rId7"/>
    <p:sldId id="311" r:id="rId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0949A"/>
    <a:srgbClr val="DDDDDD"/>
    <a:srgbClr val="0000CC"/>
    <a:srgbClr val="FF3300"/>
    <a:srgbClr val="FF9900"/>
    <a:srgbClr val="5469A2"/>
    <a:srgbClr val="294171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704" autoAdjust="0"/>
    <p:restoredTop sz="86420" autoAdjust="0"/>
  </p:normalViewPr>
  <p:slideViewPr>
    <p:cSldViewPr>
      <p:cViewPr varScale="1">
        <p:scale>
          <a:sx n="84" d="100"/>
          <a:sy n="84" d="100"/>
        </p:scale>
        <p:origin x="-1186" y="-67"/>
      </p:cViewPr>
      <p:guideLst>
        <p:guide orient="horz" pos="4224"/>
        <p:guide pos="1536"/>
      </p:guideLst>
    </p:cSldViewPr>
  </p:slideViewPr>
  <p:outlineViewPr>
    <p:cViewPr>
      <p:scale>
        <a:sx n="33" d="100"/>
        <a:sy n="33" d="100"/>
      </p:scale>
      <p:origin x="48" y="5587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1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76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800D752E-C4D6-4B7C-9252-8D179F916BD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59C6BCF-980F-489E-9EA0-C2747E43A64A}" type="slidenum">
              <a:rPr lang="en-US" smtClean="0"/>
              <a:pPr/>
              <a:t>2</a:t>
            </a:fld>
            <a:endParaRPr lang="en-US" smtClean="0"/>
          </a:p>
        </p:txBody>
      </p:sp>
      <p:sp>
        <p:nvSpPr>
          <p:cNvPr id="133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59C6BCF-980F-489E-9EA0-C2747E43A64A}" type="slidenum">
              <a:rPr lang="en-US" smtClean="0"/>
              <a:pPr/>
              <a:t>3</a:t>
            </a:fld>
            <a:endParaRPr lang="en-US" smtClean="0"/>
          </a:p>
        </p:txBody>
      </p:sp>
      <p:sp>
        <p:nvSpPr>
          <p:cNvPr id="133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59C6BCF-980F-489E-9EA0-C2747E43A64A}" type="slidenum">
              <a:rPr lang="en-US" smtClean="0"/>
              <a:pPr/>
              <a:t>4</a:t>
            </a:fld>
            <a:endParaRPr lang="en-US" smtClean="0"/>
          </a:p>
        </p:txBody>
      </p:sp>
      <p:sp>
        <p:nvSpPr>
          <p:cNvPr id="133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59C6BCF-980F-489E-9EA0-C2747E43A64A}" type="slidenum">
              <a:rPr lang="en-US" smtClean="0"/>
              <a:pPr/>
              <a:t>5</a:t>
            </a:fld>
            <a:endParaRPr lang="en-US" smtClean="0"/>
          </a:p>
        </p:txBody>
      </p:sp>
      <p:sp>
        <p:nvSpPr>
          <p:cNvPr id="133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14"/>
          <p:cNvSpPr>
            <a:spLocks noChangeShapeType="1"/>
          </p:cNvSpPr>
          <p:nvPr userDrawn="1"/>
        </p:nvSpPr>
        <p:spPr bwMode="auto">
          <a:xfrm>
            <a:off x="0" y="11430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3010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2343150" y="3581400"/>
            <a:ext cx="6343650" cy="1143000"/>
          </a:xfrm>
        </p:spPr>
        <p:txBody>
          <a:bodyPr/>
          <a:lstStyle>
            <a:lvl1pPr marL="0" indent="0">
              <a:buFontTx/>
              <a:buNone/>
              <a:defRPr b="0">
                <a:solidFill>
                  <a:schemeClr val="tx1"/>
                </a:solidFill>
                <a:latin typeface="Arial Black" pitchFamily="34" charset="0"/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3015" name="Rectangle 7"/>
          <p:cNvSpPr>
            <a:spLocks noGrp="1" noChangeArrowheads="1"/>
          </p:cNvSpPr>
          <p:nvPr>
            <p:ph type="ctrTitle"/>
          </p:nvPr>
        </p:nvSpPr>
        <p:spPr>
          <a:xfrm>
            <a:off x="2333625" y="1905000"/>
            <a:ext cx="6477000" cy="1241425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2333625" y="5467350"/>
            <a:ext cx="6276975" cy="476250"/>
          </a:xfrm>
        </p:spPr>
        <p:txBody>
          <a:bodyPr/>
          <a:lstStyle>
            <a:lvl1pPr>
              <a:defRPr sz="1800" b="1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  <p:sp>
        <p:nvSpPr>
          <p:cNvPr id="6" name="Rectangle 15"/>
          <p:cNvSpPr>
            <a:spLocks noGrp="1" noChangeArrowheads="1"/>
          </p:cNvSpPr>
          <p:nvPr>
            <p:ph type="ftr" sz="quarter" idx="11"/>
          </p:nvPr>
        </p:nvSpPr>
        <p:spPr>
          <a:xfrm>
            <a:off x="2333625" y="5067300"/>
            <a:ext cx="6276975" cy="419100"/>
          </a:xfrm>
        </p:spPr>
        <p:txBody>
          <a:bodyPr/>
          <a:lstStyle>
            <a:lvl1pPr algn="l">
              <a:defRPr sz="1800" b="1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/>
              <a:t>Meeting Title (optional)</a:t>
            </a:r>
          </a:p>
        </p:txBody>
      </p:sp>
      <p:pic>
        <p:nvPicPr>
          <p:cNvPr id="7" name="Picture 6" descr="ERCOT WMS1.eps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3810000" cy="111977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7C8054-F97A-482F-AF8F-CD3B0F468CA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Meeting Title (optional)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0"/>
            <a:ext cx="2171700" cy="5791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0"/>
            <a:ext cx="6362700" cy="5791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53771A-EAC3-4AF1-BB21-39D1447D7A7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Meeting Title (optional)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8686800" cy="685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066800"/>
            <a:ext cx="8229600" cy="47244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6271AD-1475-427C-AD39-8125E59BEDC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Meeting Title (optional)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02E7D3-F05F-4AA8-B660-4440EB83FEA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Meeting Title (optional)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2E7E1B-17CC-420C-843C-6E0101BD19A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Meeting Title (optional)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DA7CE1-7FEE-4638-B032-6CE488CCF77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Meeting Title (optional)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174FE9-229E-4AEC-9F63-C1753FF62F4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Meeting Title (optional)</a:t>
            </a:r>
          </a:p>
        </p:txBody>
      </p:sp>
      <p:sp>
        <p:nvSpPr>
          <p:cNvPr id="9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9CA2A0-A687-4FAD-A522-1615262DB3C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Meeting Title (optional)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98A315-D62F-42D5-87C3-23C8F0D7FAC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Meeting Title (optional)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6A1021-82D1-41CA-A463-F081C7B6C15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Meeting Title (optional)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386451-CF8A-4478-8A08-A2A994B7954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Meeting Title (optional)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66800"/>
            <a:ext cx="82296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05F2633D-7213-4D79-AEE2-5D283F666EE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23559" name="Rectangle 7"/>
          <p:cNvSpPr>
            <a:spLocks noChangeArrowheads="1"/>
          </p:cNvSpPr>
          <p:nvPr userDrawn="1"/>
        </p:nvSpPr>
        <p:spPr bwMode="auto">
          <a:xfrm>
            <a:off x="0" y="6235700"/>
            <a:ext cx="9144000" cy="622300"/>
          </a:xfrm>
          <a:prstGeom prst="rect">
            <a:avLst/>
          </a:prstGeom>
          <a:solidFill>
            <a:srgbClr val="ECECE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029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0"/>
            <a:ext cx="86868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r>
              <a:rPr lang="en-US"/>
              <a:t>Meeting Title (optional)</a:t>
            </a:r>
          </a:p>
        </p:txBody>
      </p:sp>
      <p:sp>
        <p:nvSpPr>
          <p:cNvPr id="23563" name="Line 11"/>
          <p:cNvSpPr>
            <a:spLocks noChangeShapeType="1"/>
          </p:cNvSpPr>
          <p:nvPr userDrawn="1"/>
        </p:nvSpPr>
        <p:spPr bwMode="auto">
          <a:xfrm>
            <a:off x="1069975" y="6457950"/>
            <a:ext cx="0" cy="2190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43000" y="64579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  <p:sp>
        <p:nvSpPr>
          <p:cNvPr id="23564" name="Line 12"/>
          <p:cNvSpPr>
            <a:spLocks noChangeShapeType="1"/>
          </p:cNvSpPr>
          <p:nvPr userDrawn="1"/>
        </p:nvSpPr>
        <p:spPr bwMode="auto">
          <a:xfrm>
            <a:off x="0" y="6731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3565" name="Rectangle 13"/>
          <p:cNvSpPr>
            <a:spLocks noChangeArrowheads="1"/>
          </p:cNvSpPr>
          <p:nvPr/>
        </p:nvSpPr>
        <p:spPr bwMode="auto">
          <a:xfrm>
            <a:off x="3429000" y="6477000"/>
            <a:ext cx="2514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fld id="{E7FD7733-6F7C-4C1F-A1EB-EA46407A560F}" type="slidenum">
              <a:rPr lang="en-US" sz="1200"/>
              <a:pPr algn="ctr">
                <a:defRPr/>
              </a:pPr>
              <a:t>‹#›</a:t>
            </a:fld>
            <a:endParaRPr lang="en-US" sz="1200"/>
          </a:p>
        </p:txBody>
      </p:sp>
      <p:pic>
        <p:nvPicPr>
          <p:cNvPr id="11" name="Picture 10" descr="ERCOT WMS1.eps"/>
          <p:cNvPicPr>
            <a:picLocks noChangeAspect="1"/>
          </p:cNvPicPr>
          <p:nvPr userDrawn="1"/>
        </p:nvPicPr>
        <p:blipFill>
          <a:blip r:embed="rId14" cstate="print"/>
          <a:stretch>
            <a:fillRect/>
          </a:stretch>
        </p:blipFill>
        <p:spPr>
          <a:xfrm>
            <a:off x="0" y="6"/>
            <a:ext cx="2286000" cy="671863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61" r:id="rId1"/>
    <p:sldLayoutId id="2147483750" r:id="rId2"/>
    <p:sldLayoutId id="2147483751" r:id="rId3"/>
    <p:sldLayoutId id="2147483752" r:id="rId4"/>
    <p:sldLayoutId id="2147483753" r:id="rId5"/>
    <p:sldLayoutId id="2147483754" r:id="rId6"/>
    <p:sldLayoutId id="2147483755" r:id="rId7"/>
    <p:sldLayoutId id="2147483756" r:id="rId8"/>
    <p:sldLayoutId id="2147483757" r:id="rId9"/>
    <p:sldLayoutId id="2147483758" r:id="rId10"/>
    <p:sldLayoutId id="2147483759" r:id="rId11"/>
    <p:sldLayoutId id="2147483760" r:id="rId12"/>
  </p:sldLayoutIdLst>
  <p:hf sldNum="0"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rcot.com/content/committees/board/tac/natf/keydocs/2011/natf_qse_issues_list_revised_dec_21_2010.xls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rcot.com/content/meetings/wms/keydocs/2010/1215/04_mcwg_update_to_wms_101215.ppt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15"/>
          <p:cNvSpPr>
            <a:spLocks noGrp="1" noChangeArrowheads="1"/>
          </p:cNvSpPr>
          <p:nvPr>
            <p:ph type="ftr" sz="quarter" idx="11"/>
          </p:nvPr>
        </p:nvSpPr>
        <p:spPr>
          <a:xfrm>
            <a:off x="2362200" y="5029200"/>
            <a:ext cx="6276975" cy="419100"/>
          </a:xfrm>
          <a:noFill/>
        </p:spPr>
        <p:txBody>
          <a:bodyPr/>
          <a:lstStyle/>
          <a:p>
            <a:r>
              <a:rPr lang="en-US" dirty="0" smtClean="0"/>
              <a:t>January 2011</a:t>
            </a:r>
          </a:p>
        </p:txBody>
      </p:sp>
      <p:sp>
        <p:nvSpPr>
          <p:cNvPr id="3076" name="Rectangle 18"/>
          <p:cNvSpPr>
            <a:spLocks noGrp="1" noChangeArrowheads="1"/>
          </p:cNvSpPr>
          <p:nvPr>
            <p:ph type="ctrTitle"/>
          </p:nvPr>
        </p:nvSpPr>
        <p:spPr>
          <a:xfrm>
            <a:off x="1676400" y="1905000"/>
            <a:ext cx="7467600" cy="1238250"/>
          </a:xfrm>
        </p:spPr>
        <p:txBody>
          <a:bodyPr/>
          <a:lstStyle/>
          <a:p>
            <a:pPr eaLnBrk="1" hangingPunct="1"/>
            <a:r>
              <a:rPr lang="en-US" dirty="0" smtClean="0"/>
              <a:t>Wholesale Market Subcommittee</a:t>
            </a:r>
          </a:p>
        </p:txBody>
      </p:sp>
      <p:sp>
        <p:nvSpPr>
          <p:cNvPr id="3077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1676400" y="3581400"/>
            <a:ext cx="7010400" cy="1143000"/>
          </a:xfrm>
        </p:spPr>
        <p:txBody>
          <a:bodyPr/>
          <a:lstStyle/>
          <a:p>
            <a:pPr eaLnBrk="1" hangingPunct="1"/>
            <a:r>
              <a:rPr lang="en-US" sz="2400" dirty="0" smtClean="0"/>
              <a:t>Report to Technical Advisory Committee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1346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en-US" sz="2800" dirty="0" smtClean="0"/>
              <a:t>TAC Action Items</a:t>
            </a:r>
            <a:r>
              <a:rPr lang="en-US" b="0" dirty="0" smtClean="0"/>
              <a:t>	</a:t>
            </a:r>
          </a:p>
        </p:txBody>
      </p:sp>
      <p:sp>
        <p:nvSpPr>
          <p:cNvPr id="4413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143000"/>
            <a:ext cx="8305800" cy="51054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r>
              <a:rPr lang="en-US" sz="3600" b="1" dirty="0" smtClean="0">
                <a:solidFill>
                  <a:srgbClr val="FFC000"/>
                </a:solidFill>
              </a:rPr>
              <a:t>TAC Voting Items</a:t>
            </a:r>
          </a:p>
          <a:p>
            <a:pPr lvl="1" eaLnBrk="1" hangingPunct="1">
              <a:lnSpc>
                <a:spcPct val="80000"/>
              </a:lnSpc>
              <a:defRPr/>
            </a:pPr>
            <a:r>
              <a:rPr lang="en-US" sz="2400" b="1" dirty="0" smtClean="0"/>
              <a:t>NPRRs in PRS Report</a:t>
            </a:r>
          </a:p>
          <a:p>
            <a:pPr lvl="2" eaLnBrk="1" hangingPunct="1">
              <a:lnSpc>
                <a:spcPct val="80000"/>
              </a:lnSpc>
              <a:spcBef>
                <a:spcPts val="1800"/>
              </a:spcBef>
              <a:defRPr/>
            </a:pPr>
            <a:r>
              <a:rPr lang="en-US" sz="2000" dirty="0" smtClean="0"/>
              <a:t>WMS considered </a:t>
            </a:r>
            <a:r>
              <a:rPr lang="en-US" sz="2000" b="1" dirty="0" smtClean="0">
                <a:solidFill>
                  <a:srgbClr val="40949A"/>
                </a:solidFill>
              </a:rPr>
              <a:t>NPRR275 </a:t>
            </a:r>
            <a:r>
              <a:rPr lang="en-US" sz="2000" dirty="0" smtClean="0">
                <a:solidFill>
                  <a:srgbClr val="40949A"/>
                </a:solidFill>
              </a:rPr>
              <a:t>(Clarify QSE’s Ability to Make Changes to Ancillary Service (AS) Resource Responsibility in Real Time)</a:t>
            </a:r>
            <a:r>
              <a:rPr lang="en-US" sz="2000" dirty="0" smtClean="0"/>
              <a:t>, and endorsed it, as revised by the comments NATF.  Allow a QSE with multiple resources to move responsibility for delivering AS from one resource to another within a specified, short window.</a:t>
            </a:r>
          </a:p>
          <a:p>
            <a:pPr lvl="2" eaLnBrk="1" hangingPunct="1">
              <a:lnSpc>
                <a:spcPct val="80000"/>
              </a:lnSpc>
              <a:spcBef>
                <a:spcPts val="1800"/>
              </a:spcBef>
              <a:defRPr/>
            </a:pPr>
            <a:r>
              <a:rPr lang="en-US" sz="2000" b="1" dirty="0" smtClean="0">
                <a:solidFill>
                  <a:srgbClr val="40949A"/>
                </a:solidFill>
              </a:rPr>
              <a:t>NPPR 292 </a:t>
            </a:r>
            <a:r>
              <a:rPr lang="en-US" sz="2000" dirty="0" smtClean="0">
                <a:solidFill>
                  <a:srgbClr val="40949A"/>
                </a:solidFill>
              </a:rPr>
              <a:t>(Add Key Provisions of RPG Charter to Protocols) </a:t>
            </a:r>
            <a:r>
              <a:rPr lang="en-US" sz="2000" dirty="0" smtClean="0"/>
              <a:t>remanded issue of economic planning criteria to CMWG and to coordinate with Planning WG for a single meeting.</a:t>
            </a:r>
            <a:endParaRPr lang="en-US" sz="2200" dirty="0" smtClean="0"/>
          </a:p>
          <a:p>
            <a:pPr lvl="2" eaLnBrk="1" hangingPunct="1">
              <a:lnSpc>
                <a:spcPct val="80000"/>
              </a:lnSpc>
              <a:spcBef>
                <a:spcPts val="1800"/>
              </a:spcBef>
              <a:defRPr/>
            </a:pPr>
            <a:r>
              <a:rPr lang="en-US" sz="2000" dirty="0" smtClean="0"/>
              <a:t>WMS reviewed </a:t>
            </a:r>
            <a:r>
              <a:rPr lang="en-US" sz="2000" b="1" dirty="0" smtClean="0">
                <a:solidFill>
                  <a:srgbClr val="40949A"/>
                </a:solidFill>
              </a:rPr>
              <a:t>NPRR 302 </a:t>
            </a:r>
            <a:r>
              <a:rPr lang="en-US" sz="2000" dirty="0" smtClean="0">
                <a:solidFill>
                  <a:srgbClr val="40949A"/>
                </a:solidFill>
              </a:rPr>
              <a:t>(Correct Fuel Type Language for Mitigated Offer Cap)</a:t>
            </a:r>
            <a:r>
              <a:rPr lang="en-US" sz="2000" dirty="0" smtClean="0"/>
              <a:t>.  Following discussion, WMS unanimously voted to endorse NPRR302 as submitted.</a:t>
            </a:r>
          </a:p>
          <a:p>
            <a:pPr lvl="2" eaLnBrk="1" hangingPunct="1">
              <a:lnSpc>
                <a:spcPct val="80000"/>
              </a:lnSpc>
              <a:spcBef>
                <a:spcPts val="1800"/>
              </a:spcBef>
              <a:defRPr/>
            </a:pPr>
            <a:r>
              <a:rPr lang="en-US" sz="2000" dirty="0" smtClean="0"/>
              <a:t>WMS did </a:t>
            </a:r>
            <a:r>
              <a:rPr lang="en-US" sz="2000" u="sng" dirty="0" smtClean="0"/>
              <a:t>not</a:t>
            </a:r>
            <a:r>
              <a:rPr lang="en-US" sz="2000" dirty="0" smtClean="0"/>
              <a:t> review </a:t>
            </a:r>
            <a:r>
              <a:rPr lang="en-US" sz="2000" b="1" dirty="0" smtClean="0">
                <a:solidFill>
                  <a:srgbClr val="40949A"/>
                </a:solidFill>
              </a:rPr>
              <a:t>NPRR 291</a:t>
            </a:r>
          </a:p>
          <a:p>
            <a:pPr marL="914400" lvl="2" indent="0">
              <a:buNone/>
            </a:pPr>
            <a:endParaRPr lang="en-US" sz="3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1346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en-US" sz="2800" dirty="0" smtClean="0"/>
              <a:t>TAC Action Items</a:t>
            </a:r>
            <a:r>
              <a:rPr lang="en-US" b="0" dirty="0" smtClean="0"/>
              <a:t>	</a:t>
            </a:r>
          </a:p>
        </p:txBody>
      </p:sp>
      <p:sp>
        <p:nvSpPr>
          <p:cNvPr id="4413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143000"/>
            <a:ext cx="8305800" cy="51054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r>
              <a:rPr lang="en-US" sz="3600" b="1" dirty="0" smtClean="0">
                <a:solidFill>
                  <a:srgbClr val="FFC000"/>
                </a:solidFill>
              </a:rPr>
              <a:t>Upcoming TAC Agenda Items </a:t>
            </a:r>
          </a:p>
          <a:p>
            <a:pPr eaLnBrk="1" hangingPunct="1">
              <a:lnSpc>
                <a:spcPct val="80000"/>
              </a:lnSpc>
              <a:defRPr/>
            </a:pPr>
            <a:endParaRPr lang="en-US" b="1" dirty="0" smtClean="0">
              <a:solidFill>
                <a:srgbClr val="FFC000"/>
              </a:solidFill>
            </a:endParaRPr>
          </a:p>
          <a:p>
            <a:r>
              <a:rPr lang="en-US" dirty="0" smtClean="0"/>
              <a:t>NODAL STABILIZATION ISSUES</a:t>
            </a:r>
          </a:p>
          <a:p>
            <a:pPr lvl="1"/>
            <a:r>
              <a:rPr lang="en-US" dirty="0" smtClean="0"/>
              <a:t>HRUC Commitments of Units with Ancillary Service Responsibility (NSRS) - QSEs are being asked to move NSRS, then having the RES </a:t>
            </a:r>
            <a:r>
              <a:rPr lang="en-US" dirty="0" err="1" smtClean="0"/>
              <a:t>RUC’d</a:t>
            </a:r>
            <a:endParaRPr lang="en-US" dirty="0" smtClean="0"/>
          </a:p>
          <a:p>
            <a:pPr lvl="1"/>
            <a:r>
              <a:rPr lang="en-US" dirty="0" smtClean="0"/>
              <a:t>Ancillary Service Deliverability and Change in Resource Responsibility - RES being asked to move above HASL and then being declared as “failure to provide” for up-regulation</a:t>
            </a:r>
          </a:p>
          <a:p>
            <a:pPr lvl="1"/>
            <a:r>
              <a:rPr lang="en-US" b="0" dirty="0" smtClean="0"/>
              <a:t>SCED less than 5 minute intervals – creating many market problems including but not limited to Base Point Deviation</a:t>
            </a:r>
          </a:p>
          <a:p>
            <a:pPr lvl="1"/>
            <a:r>
              <a:rPr lang="en-US" dirty="0" smtClean="0"/>
              <a:t>Wind Deployment Expectations and Curtailment Flag</a:t>
            </a:r>
          </a:p>
          <a:p>
            <a:pPr lvl="1"/>
            <a:r>
              <a:rPr lang="en-US" dirty="0" smtClean="0">
                <a:hlinkClick r:id="rId3"/>
              </a:rPr>
              <a:t>http://www.ercot.com/content/committees/board/tac/natf/keydocs/2011/natf_qse_issues_list_revised_dec_21_2010.xls</a:t>
            </a:r>
            <a:endParaRPr lang="en-US" dirty="0" smtClean="0"/>
          </a:p>
          <a:p>
            <a:pPr lvl="1"/>
            <a:endParaRPr lang="en-US" b="0" dirty="0" smtClean="0"/>
          </a:p>
          <a:p>
            <a:endParaRPr lang="en-US" b="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1346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en-US" sz="2800" dirty="0" smtClean="0"/>
              <a:t>TAC Action Items</a:t>
            </a:r>
            <a:r>
              <a:rPr lang="en-US" b="0" dirty="0" smtClean="0"/>
              <a:t>	</a:t>
            </a:r>
          </a:p>
        </p:txBody>
      </p:sp>
      <p:sp>
        <p:nvSpPr>
          <p:cNvPr id="4413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143000"/>
            <a:ext cx="8305800" cy="51054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r>
              <a:rPr lang="en-US" sz="3600" b="1" dirty="0" smtClean="0">
                <a:solidFill>
                  <a:srgbClr val="FFC000"/>
                </a:solidFill>
              </a:rPr>
              <a:t>Other Notable WMS Items</a:t>
            </a:r>
          </a:p>
          <a:p>
            <a:pPr lvl="1">
              <a:spcBef>
                <a:spcPts val="1800"/>
              </a:spcBef>
            </a:pPr>
            <a:r>
              <a:rPr lang="en-US" b="1" dirty="0" smtClean="0"/>
              <a:t>NODAL Reports</a:t>
            </a:r>
          </a:p>
          <a:p>
            <a:pPr lvl="2">
              <a:spcBef>
                <a:spcPts val="0"/>
              </a:spcBef>
            </a:pPr>
            <a:r>
              <a:rPr lang="en-US" b="0" dirty="0" smtClean="0"/>
              <a:t>several reports available in zonal are not available in nodal (e.g. instantaneous output for wind, SCED capacity monitor… etc. </a:t>
            </a:r>
          </a:p>
          <a:p>
            <a:pPr lvl="1">
              <a:spcBef>
                <a:spcPts val="600"/>
              </a:spcBef>
            </a:pPr>
            <a:r>
              <a:rPr lang="en-US" b="1" dirty="0" smtClean="0"/>
              <a:t>MCWG</a:t>
            </a:r>
            <a:r>
              <a:rPr lang="en-US" dirty="0" smtClean="0"/>
              <a:t> </a:t>
            </a:r>
          </a:p>
          <a:p>
            <a:pPr lvl="2">
              <a:spcBef>
                <a:spcPts val="600"/>
              </a:spcBef>
            </a:pPr>
            <a:r>
              <a:rPr lang="en-US" b="0" dirty="0" smtClean="0"/>
              <a:t>collateral requirements and unsecure credit remain on the issue list, both are on the joint CWG/MCWG agenda on Jan 6</a:t>
            </a:r>
          </a:p>
          <a:p>
            <a:pPr lvl="2">
              <a:spcBef>
                <a:spcPts val="600"/>
              </a:spcBef>
            </a:pPr>
            <a:r>
              <a:rPr lang="en-US" dirty="0" smtClean="0"/>
              <a:t>Complete post-go-live MCWG report at </a:t>
            </a:r>
            <a:r>
              <a:rPr lang="en-US" sz="900" dirty="0" smtClean="0">
                <a:hlinkClick r:id="rId3"/>
              </a:rPr>
              <a:t>http://www.ercot.com/content/meetings/wms/keydocs/2010/1215/04_mcwg_update_to_wms_101215.ppt</a:t>
            </a:r>
            <a:endParaRPr lang="en-US" sz="900" dirty="0" smtClean="0"/>
          </a:p>
          <a:p>
            <a:pPr lvl="1">
              <a:spcBef>
                <a:spcPts val="600"/>
              </a:spcBef>
            </a:pPr>
            <a:r>
              <a:rPr lang="en-US" b="1" dirty="0" smtClean="0"/>
              <a:t>QMWG</a:t>
            </a:r>
          </a:p>
          <a:p>
            <a:pPr lvl="2">
              <a:spcBef>
                <a:spcPts val="600"/>
              </a:spcBef>
            </a:pPr>
            <a:r>
              <a:rPr lang="en-US" dirty="0" smtClean="0"/>
              <a:t>GREDP Performance, Nodal Stabilization Issues</a:t>
            </a:r>
          </a:p>
          <a:p>
            <a:pPr lvl="1">
              <a:spcBef>
                <a:spcPts val="600"/>
              </a:spcBef>
            </a:pPr>
            <a:r>
              <a:rPr lang="en-US" b="1" dirty="0" smtClean="0"/>
              <a:t>VCWG</a:t>
            </a:r>
          </a:p>
          <a:p>
            <a:pPr lvl="2">
              <a:spcBef>
                <a:spcPts val="600"/>
              </a:spcBef>
            </a:pPr>
            <a:r>
              <a:rPr lang="en-US" dirty="0" smtClean="0"/>
              <a:t>as of 12/15, 210 Resources approved</a:t>
            </a:r>
          </a:p>
          <a:p>
            <a:pPr lvl="2">
              <a:spcBef>
                <a:spcPts val="600"/>
              </a:spcBef>
            </a:pPr>
            <a:r>
              <a:rPr lang="en-US" dirty="0" smtClean="0"/>
              <a:t>assign task of reviewing and syncing timelines for reviewing Value of X, proxy heat rate curve, etc.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1346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en-US" sz="2800" dirty="0" smtClean="0"/>
              <a:t>TAC Action Items</a:t>
            </a:r>
            <a:r>
              <a:rPr lang="en-US" b="0" dirty="0" smtClean="0"/>
              <a:t>	</a:t>
            </a:r>
          </a:p>
        </p:txBody>
      </p:sp>
      <p:sp>
        <p:nvSpPr>
          <p:cNvPr id="4413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143000"/>
            <a:ext cx="8305800" cy="51054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r>
              <a:rPr lang="en-US" sz="3600" b="1" dirty="0" smtClean="0">
                <a:solidFill>
                  <a:srgbClr val="FFC000"/>
                </a:solidFill>
              </a:rPr>
              <a:t>Other Notable WMS Items </a:t>
            </a:r>
          </a:p>
          <a:p>
            <a:pPr lvl="1">
              <a:spcBef>
                <a:spcPts val="1800"/>
              </a:spcBef>
            </a:pPr>
            <a:r>
              <a:rPr lang="en-US" sz="2200" b="1" dirty="0" smtClean="0"/>
              <a:t>NPRR 283 (Clarification of PCRR Allocation Eligibility)</a:t>
            </a:r>
            <a:r>
              <a:rPr lang="en-US" sz="2200" dirty="0" smtClean="0"/>
              <a:t> </a:t>
            </a:r>
            <a:r>
              <a:rPr lang="en-US" sz="2200" b="0" dirty="0" smtClean="0"/>
              <a:t>- Following discussion, WMS voted to endorse NPRR283 as amended by the 10/13/10 ERCOT comments and as revised by WMS.  There were two abstentions from the IOU and IPM Market Segments.</a:t>
            </a:r>
          </a:p>
          <a:p>
            <a:pPr lvl="1">
              <a:spcBef>
                <a:spcPts val="1800"/>
              </a:spcBef>
            </a:pPr>
            <a:r>
              <a:rPr lang="en-US" sz="2200" b="0" dirty="0" smtClean="0"/>
              <a:t>Generation Resource Returning to Service from Mothballed Status, Related to </a:t>
            </a:r>
            <a:r>
              <a:rPr lang="en-US" sz="2200" b="1" dirty="0" smtClean="0"/>
              <a:t>NPRR 295</a:t>
            </a:r>
            <a:r>
              <a:rPr lang="en-US" sz="2200" dirty="0" smtClean="0"/>
              <a:t> </a:t>
            </a:r>
            <a:r>
              <a:rPr lang="en-US" sz="2200" b="0" dirty="0" smtClean="0"/>
              <a:t>– referred to </a:t>
            </a:r>
            <a:r>
              <a:rPr lang="en-US" sz="2200" b="1" dirty="0" smtClean="0"/>
              <a:t>GATF</a:t>
            </a:r>
          </a:p>
          <a:p>
            <a:pPr lvl="1">
              <a:spcBef>
                <a:spcPts val="1800"/>
              </a:spcBef>
            </a:pPr>
            <a:r>
              <a:rPr lang="en-US" sz="2200" b="1" dirty="0" smtClean="0"/>
              <a:t>NPRR 264 (Clarification of Nodal Protocol Requirements for Generators with Multiple Points of Interconnection)</a:t>
            </a:r>
            <a:r>
              <a:rPr lang="en-US" sz="2200" b="0" dirty="0" smtClean="0"/>
              <a:t> – WMS Recommendation – tabled for another month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algn="ctr"/>
            <a:r>
              <a:rPr lang="en-US" sz="3200" dirty="0" smtClean="0"/>
              <a:t>WMS GOALS</a:t>
            </a:r>
            <a:endParaRPr lang="en-US" sz="3200" dirty="0"/>
          </a:p>
        </p:txBody>
      </p:sp>
      <p:graphicFrame>
        <p:nvGraphicFramePr>
          <p:cNvPr id="6" name="Table Placeholder 6"/>
          <p:cNvGraphicFramePr>
            <a:graphicFrameLocks/>
          </p:cNvGraphicFramePr>
          <p:nvPr/>
        </p:nvGraphicFramePr>
        <p:xfrm>
          <a:off x="304800" y="1143000"/>
          <a:ext cx="8534399" cy="4680585"/>
        </p:xfrm>
        <a:graphic>
          <a:graphicData uri="http://schemas.openxmlformats.org/drawingml/2006/table">
            <a:tbl>
              <a:tblPr/>
              <a:tblGrid>
                <a:gridCol w="5788549"/>
                <a:gridCol w="2745850"/>
              </a:tblGrid>
              <a:tr h="161925">
                <a:tc>
                  <a:txBody>
                    <a:bodyPr/>
                    <a:lstStyle/>
                    <a:p>
                      <a:pPr algn="l" rtl="0" fontAlgn="t"/>
                      <a:r>
                        <a:rPr lang="en-US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Items</a:t>
                      </a:r>
                      <a:endParaRPr lang="en-US" sz="1400" b="1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857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400" b="1" i="0" u="none" strike="noStrike" dirty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WMS input/direction needed by 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rtl="0" fontAlgn="t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Nodal Market Transition</a:t>
                      </a:r>
                    </a:p>
                  </a:txBody>
                  <a:tcPr marL="857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400" b="0" i="0" u="none" strike="noStrike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On-going 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rtl="0" fontAlgn="t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•  Market Participant Readiness</a:t>
                      </a:r>
                    </a:p>
                  </a:txBody>
                  <a:tcPr marL="25717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endParaRPr lang="en-US" sz="1400" b="0" i="0" u="none" strike="noStrike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rtl="0" fontAlgn="t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•  TCR to CRR Transition </a:t>
                      </a:r>
                    </a:p>
                  </a:txBody>
                  <a:tcPr marL="25717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endParaRPr lang="en-US" sz="1400" b="0" i="0" u="none" strike="noStrike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rtl="0" fontAlgn="t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•  Nodal Protocol </a:t>
                      </a:r>
                      <a:r>
                        <a:rPr lang="en-US" sz="14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Tracebility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25717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endParaRPr lang="en-US" sz="1400" b="0" i="0" u="none" strike="noStrike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rtl="0" fontAlgn="t"/>
                      <a:r>
                        <a:rPr lang="en-US" sz="1400" b="0" i="0" u="none" strike="noStrike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•  Nodal Parking Deck</a:t>
                      </a:r>
                    </a:p>
                  </a:txBody>
                  <a:tcPr marL="25717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endParaRPr lang="en-US" sz="1400" b="0" i="0" u="none" strike="noStrike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rtl="0" fontAlgn="t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•  Nodal Test Evaluation</a:t>
                      </a:r>
                    </a:p>
                  </a:txBody>
                  <a:tcPr marL="25717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endParaRPr lang="en-US" sz="1400" b="0" i="0" u="none" strike="noStrike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Nodal Verifiable Cost Methodology </a:t>
                      </a:r>
                    </a:p>
                  </a:txBody>
                  <a:tcPr marL="857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COMPLETED (VCWG)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rtl="0" fontAlgn="t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Consideration of necessary Zonal Market changes</a:t>
                      </a:r>
                    </a:p>
                  </a:txBody>
                  <a:tcPr marL="857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COMPLETED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rtl="0" fontAlgn="t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Review of Generation Adequacy in ERCOT</a:t>
                      </a:r>
                    </a:p>
                  </a:txBody>
                  <a:tcPr marL="857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On-going following CDR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rtl="0" fontAlgn="t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Market Issues Related to:</a:t>
                      </a:r>
                    </a:p>
                  </a:txBody>
                  <a:tcPr marL="857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US" sz="1400" b="0" i="0" u="none" strike="noStrike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rtl="0" fontAlgn="t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Credit issues</a:t>
                      </a:r>
                    </a:p>
                  </a:txBody>
                  <a:tcPr marL="4286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400" b="0" i="0" u="none" strike="noStrike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On-going (MCWG)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rtl="0" fontAlgn="t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EILS</a:t>
                      </a:r>
                    </a:p>
                  </a:txBody>
                  <a:tcPr marL="4286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400" b="0" i="0" u="none" strike="noStrike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On-going (DSWG)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rtl="0" fontAlgn="t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Reliability &amp; A/S Dispatch Impacts on Energy Markets</a:t>
                      </a:r>
                    </a:p>
                  </a:txBody>
                  <a:tcPr marL="4286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400" b="0" i="0" u="none" strike="noStrike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On-going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rtl="0" fontAlgn="t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Market Event Evaluation</a:t>
                      </a:r>
                    </a:p>
                  </a:txBody>
                  <a:tcPr marL="4286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400" b="0" i="0" u="none" strike="noStrike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On-going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rtl="0" fontAlgn="t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Adv. meters &amp; other demand response in A/S and Energy Markets</a:t>
                      </a:r>
                    </a:p>
                  </a:txBody>
                  <a:tcPr marL="4286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On-going (DSWG)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rtl="0" fontAlgn="t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Wind &amp; related renewable technology integration</a:t>
                      </a:r>
                    </a:p>
                  </a:txBody>
                  <a:tcPr marL="4286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On-going </a:t>
                      </a:r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(ETWG)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rtl="0" fontAlgn="t"/>
                      <a:r>
                        <a:rPr lang="en-US" sz="1400" b="0" i="0" u="none" strike="noStrike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Criteria in Nodal for supplying A/S, Energy and Capacity Markets</a:t>
                      </a:r>
                    </a:p>
                  </a:txBody>
                  <a:tcPr marL="4286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On-going (WMS)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rtl="0" fontAlgn="t"/>
                      <a:r>
                        <a:rPr lang="en-US" sz="1400" b="0" i="0" u="none" strike="noStrike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Integration of Quick Start Resources into Nodal</a:t>
                      </a:r>
                    </a:p>
                  </a:txBody>
                  <a:tcPr marL="4286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On-going (QSTF)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Power Storage Devices</a:t>
                      </a:r>
                    </a:p>
                  </a:txBody>
                  <a:tcPr marL="4286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On-going </a:t>
                      </a:r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(ETWG)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LaaR Responsive Reserve Performance Penalty</a:t>
                      </a:r>
                    </a:p>
                  </a:txBody>
                  <a:tcPr marL="4286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On-going (DSWG)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algn="ctr"/>
            <a:r>
              <a:rPr lang="en-US" sz="3200" dirty="0" smtClean="0"/>
              <a:t>QUESTIONS</a:t>
            </a:r>
            <a:endParaRPr lang="en-US" sz="3200" dirty="0"/>
          </a:p>
        </p:txBody>
      </p:sp>
      <p:pic>
        <p:nvPicPr>
          <p:cNvPr id="5" name="Picture 4" descr="MPj04394070000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90800" y="1066800"/>
            <a:ext cx="4341813" cy="4675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2622</TotalTime>
  <Words>578</Words>
  <Application>Microsoft Office PowerPoint</Application>
  <PresentationFormat>On-screen Show (4:3)</PresentationFormat>
  <Paragraphs>78</Paragraphs>
  <Slides>7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Custom Design</vt:lpstr>
      <vt:lpstr>Wholesale Market Subcommittee</vt:lpstr>
      <vt:lpstr>TAC Action Items </vt:lpstr>
      <vt:lpstr>TAC Action Items </vt:lpstr>
      <vt:lpstr>TAC Action Items </vt:lpstr>
      <vt:lpstr>TAC Action Items </vt:lpstr>
      <vt:lpstr>WMS GOALS</vt:lpstr>
      <vt:lpstr>QUESTIONS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Instructions</dc:title>
  <dc:creator>Barbara Clemenhagen</dc:creator>
  <cp:lastModifiedBy>Topaz Power</cp:lastModifiedBy>
  <cp:revision>140</cp:revision>
  <dcterms:created xsi:type="dcterms:W3CDTF">2005-04-21T14:28:35Z</dcterms:created>
  <dcterms:modified xsi:type="dcterms:W3CDTF">2011-01-03T22:38:54Z</dcterms:modified>
</cp:coreProperties>
</file>