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sldIdLst>
    <p:sldId id="370" r:id="rId2"/>
    <p:sldId id="371" r:id="rId3"/>
    <p:sldId id="372" r:id="rId4"/>
    <p:sldId id="384" r:id="rId5"/>
    <p:sldId id="375" r:id="rId6"/>
    <p:sldId id="385" r:id="rId7"/>
    <p:sldId id="386" r:id="rId8"/>
    <p:sldId id="378" r:id="rId9"/>
    <p:sldId id="387" r:id="rId10"/>
    <p:sldId id="38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40949A"/>
    <a:srgbClr val="0000CC"/>
    <a:srgbClr val="FF3300"/>
    <a:srgbClr val="FF9900"/>
    <a:srgbClr val="5469A2"/>
    <a:srgbClr val="2941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4" y="-28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1C8F3CB-7A39-43B9-A318-225D51A820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9C816-4578-4A93-B742-6FFCBA591F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8B51A-2F06-41E1-BFC5-BA7C6D3D4E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F8E04-D6FD-4026-8939-28E2F765CC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D3698-9502-45E6-88CC-A4D45478FC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AB718-0F89-495B-B386-672EBAA092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9D8F9-1FB5-46AE-BAAF-CC38841994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B90B7-CE7B-449F-88F7-9C6BCA2C36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7F5E9-F621-4A5F-8E3E-B09F072DF4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5E28C-BF0B-48A6-B282-E03AEB2690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B2BFD-F684-45C2-9058-073D609E00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AA651-0E4A-4E64-B924-E0DAA474D4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4B02EE0-D61F-4C49-B344-EF827240FC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0F1BC686-8355-4EE4-A135-8868FC81FBE7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0"/>
          <p:cNvSpPr txBox="1">
            <a:spLocks noGrp="1" noChangeArrowheads="1"/>
          </p:cNvSpPr>
          <p:nvPr/>
        </p:nvSpPr>
        <p:spPr bwMode="auto">
          <a:xfrm>
            <a:off x="1981200" y="5467350"/>
            <a:ext cx="34575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01-06-11</a:t>
            </a:r>
          </a:p>
        </p:txBody>
      </p:sp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0671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Technical Advisory Committee</a:t>
            </a: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 idx="4294967295"/>
          </p:nvPr>
        </p:nvSpPr>
        <p:spPr>
          <a:xfrm>
            <a:off x="1905000" y="1752600"/>
            <a:ext cx="5486400" cy="1238250"/>
          </a:xfrm>
        </p:spPr>
        <p:txBody>
          <a:bodyPr/>
          <a:lstStyle/>
          <a:p>
            <a:pPr eaLnBrk="1" hangingPunct="1"/>
            <a:r>
              <a:rPr lang="en-US" sz="2800" smtClean="0"/>
              <a:t>COPS Update to TAC</a:t>
            </a:r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4294967295"/>
          </p:nvPr>
        </p:nvSpPr>
        <p:spPr>
          <a:xfrm>
            <a:off x="1981200" y="3581400"/>
            <a:ext cx="5943600" cy="11430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b="0" smtClean="0">
                <a:latin typeface="Arial Black" pitchFamily="34" charset="0"/>
              </a:rPr>
              <a:t>Debbie McKeever</a:t>
            </a:r>
          </a:p>
          <a:p>
            <a:pPr marL="0" indent="0" eaLnBrk="1" hangingPunct="1">
              <a:buFontTx/>
              <a:buNone/>
            </a:pPr>
            <a:r>
              <a:rPr lang="en-US" b="0" smtClean="0">
                <a:latin typeface="Arial Black" pitchFamily="34" charset="0"/>
              </a:rPr>
              <a:t>COPs Chair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en-US" sz="5400" smtClean="0"/>
          </a:p>
          <a:p>
            <a:pPr algn="ctr">
              <a:buFontTx/>
              <a:buNone/>
            </a:pPr>
            <a:endParaRPr lang="en-US" sz="5400" smtClean="0"/>
          </a:p>
          <a:p>
            <a:pPr algn="ctr">
              <a:buFontTx/>
              <a:buNone/>
            </a:pPr>
            <a:r>
              <a:rPr lang="en-US" sz="5400" smtClean="0"/>
              <a:t>Thank You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381000"/>
            <a:ext cx="8686800" cy="685800"/>
          </a:xfrm>
        </p:spPr>
        <p:txBody>
          <a:bodyPr/>
          <a:lstStyle/>
          <a:p>
            <a:pPr eaLnBrk="1" hangingPunct="1"/>
            <a:r>
              <a:rPr lang="en-US" smtClean="0"/>
              <a:t>COPs Working Group Activities in Progress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219200"/>
            <a:ext cx="8534400" cy="5181600"/>
          </a:xfrm>
        </p:spPr>
        <p:txBody>
          <a:bodyPr/>
          <a:lstStyle/>
          <a:p>
            <a:pPr marL="273050" indent="-273050" eaLnBrk="1" hangingPunct="1">
              <a:buFontTx/>
              <a:buNone/>
            </a:pPr>
            <a:r>
              <a:rPr lang="en-US" sz="2400" b="0" smtClean="0"/>
              <a:t>CCWG</a:t>
            </a:r>
          </a:p>
          <a:p>
            <a:pPr marL="273050" indent="-273050" eaLnBrk="1" hangingPunct="1">
              <a:buFontTx/>
              <a:buNone/>
            </a:pPr>
            <a:r>
              <a:rPr lang="en-US" sz="2400" b="0" smtClean="0"/>
              <a:t>	Working to ensure the COPMG and other documentation supporting  Commercial Operations accurately reflects Market processes</a:t>
            </a:r>
          </a:p>
          <a:p>
            <a:pPr marL="273050" indent="-273050" eaLnBrk="1" hangingPunct="1">
              <a:buFontTx/>
              <a:buNone/>
            </a:pPr>
            <a:endParaRPr lang="en-US" sz="900" b="0" smtClean="0"/>
          </a:p>
          <a:p>
            <a:pPr marL="273050" indent="-273050" eaLnBrk="1" hangingPunct="1">
              <a:buFontTx/>
              <a:buNone/>
            </a:pPr>
            <a:r>
              <a:rPr lang="en-US" sz="2400" b="0" smtClean="0"/>
              <a:t>PWG</a:t>
            </a:r>
          </a:p>
          <a:p>
            <a:pPr marL="273050" indent="-273050" eaLnBrk="1" hangingPunct="1">
              <a:buFontTx/>
              <a:buNone/>
            </a:pPr>
            <a:r>
              <a:rPr lang="en-US" sz="2400" b="0" smtClean="0"/>
              <a:t>	Continuing work to ensure Profiles are maintained and/or established to meet Market processes and changes including completing all annual profiling activities	</a:t>
            </a:r>
          </a:p>
          <a:p>
            <a:pPr marL="273050" indent="-273050" eaLnBrk="1" hangingPunct="1">
              <a:buFontTx/>
              <a:buNone/>
            </a:pPr>
            <a:endParaRPr lang="en-US" sz="900" b="0" smtClean="0"/>
          </a:p>
          <a:p>
            <a:pPr marL="273050" indent="-273050" eaLnBrk="1" hangingPunct="1">
              <a:buFontTx/>
              <a:buNone/>
            </a:pPr>
            <a:r>
              <a:rPr lang="en-US" sz="2400" b="0" smtClean="0"/>
              <a:t>SEWG</a:t>
            </a:r>
          </a:p>
          <a:p>
            <a:pPr marL="273050" indent="-273050" eaLnBrk="1" hangingPunct="1">
              <a:buFontTx/>
              <a:buNone/>
            </a:pPr>
            <a:r>
              <a:rPr lang="en-US" sz="2400" b="0" smtClean="0"/>
              <a:t>	Developing Settlement Algorithms User Guide, responding to Market needs for Settlement Extract issues, providing updates/education as needed. 	</a:t>
            </a:r>
          </a:p>
          <a:p>
            <a:pPr marL="273050" indent="-273050" eaLnBrk="1" hangingPunct="1"/>
            <a:endParaRPr lang="en-US" sz="2400" b="0" smtClean="0"/>
          </a:p>
        </p:txBody>
      </p:sp>
      <p:sp>
        <p:nvSpPr>
          <p:cNvPr id="16387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BF5B67A1-F807-4E4A-8EDD-B40238D4826D}" type="slidenum">
              <a:rPr lang="en-US" sz="1200">
                <a:cs typeface="Arial" charset="0"/>
              </a:rPr>
              <a:pPr algn="ctr"/>
              <a:t>2</a:t>
            </a:fld>
            <a:endParaRPr lang="en-US" sz="12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>
          <a:xfrm>
            <a:off x="381000" y="1828800"/>
            <a:ext cx="8229600" cy="990600"/>
          </a:xfrm>
        </p:spPr>
        <p:txBody>
          <a:bodyPr anchor="b"/>
          <a:lstStyle/>
          <a:p>
            <a:pPr algn="ctr" eaLnBrk="1" hangingPunct="1"/>
            <a:r>
              <a:rPr lang="en-US" smtClean="0"/>
              <a:t>SEWG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273050" indent="-273050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-152400"/>
            <a:ext cx="8001000" cy="1143000"/>
          </a:xfrm>
        </p:spPr>
        <p:txBody>
          <a:bodyPr anchor="b">
            <a:normAutofit/>
          </a:bodyPr>
          <a:lstStyle/>
          <a:p>
            <a:r>
              <a:rPr lang="en-US" sz="2400" smtClean="0"/>
              <a:t>CONCLUDED NODAL READINESS SESSIONS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7200" y="1371600"/>
            <a:ext cx="8229600" cy="4724400"/>
          </a:xfrm>
        </p:spPr>
        <p:txBody>
          <a:bodyPr/>
          <a:lstStyle/>
          <a:p>
            <a:pPr marL="273050" indent="-273050"/>
            <a:r>
              <a:rPr lang="en-US" sz="2800" smtClean="0"/>
              <a:t>SEWG concluded Nodal readiness sessions in reviewing various settlement examples</a:t>
            </a:r>
          </a:p>
          <a:p>
            <a:pPr marL="273050" indent="-273050"/>
            <a:r>
              <a:rPr lang="en-US" sz="2800" smtClean="0"/>
              <a:t>SEWG focus on Settlement issues around Nodal activity will be the following</a:t>
            </a:r>
          </a:p>
          <a:p>
            <a:pPr marL="639763" lvl="1" indent="-273050"/>
            <a:r>
              <a:rPr lang="en-US" sz="2800" smtClean="0"/>
              <a:t>Review will begin with the list of NPRRs and Parking Deck items for impact to Settlements and Extracts</a:t>
            </a:r>
          </a:p>
          <a:p>
            <a:pPr marL="273050" indent="-273050"/>
            <a:r>
              <a:rPr lang="en-US" sz="2800" smtClean="0"/>
              <a:t>Completed review for COPS on the 2011 Service Level Agreement for Extracts and Reports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1981200"/>
            <a:ext cx="8229600" cy="990600"/>
          </a:xfrm>
        </p:spPr>
        <p:txBody>
          <a:bodyPr anchor="b"/>
          <a:lstStyle/>
          <a:p>
            <a:pPr algn="ctr" eaLnBrk="1" hangingPunct="1"/>
            <a:r>
              <a:rPr lang="en-US" smtClean="0"/>
              <a:t>PWG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pPr eaLnBrk="1" hangingPunct="1"/>
            <a:r>
              <a:rPr lang="en-US" smtClean="0"/>
              <a:t>PWG LPGRRs in process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143000"/>
            <a:ext cx="8382000" cy="5181600"/>
          </a:xfrm>
        </p:spPr>
        <p:txBody>
          <a:bodyPr/>
          <a:lstStyle/>
          <a:p>
            <a:pPr marL="273050" indent="-273050">
              <a:buFont typeface="Wingdings" pitchFamily="2" charset="2"/>
              <a:buChar char="Ø"/>
            </a:pPr>
            <a:r>
              <a:rPr lang="en-US" sz="1500" b="0" smtClean="0">
                <a:solidFill>
                  <a:srgbClr val="0070C0"/>
                </a:solidFill>
              </a:rPr>
              <a:t>Impact Analysis to be reviewed at the PWG meeting on January 26, 2010 </a:t>
            </a:r>
            <a:r>
              <a:rPr lang="en-US" sz="1500" smtClean="0"/>
              <a:t>for LPGRR042 - Updating of Weather Sensitivity Assignment, Suspension of Annual Validation for Advanced Meters, Addition of Load Research Sampling Documents, and Removal of Unused TOUS Codes;  </a:t>
            </a:r>
          </a:p>
          <a:p>
            <a:pPr marL="547688" lvl="1" indent="-273050">
              <a:buFont typeface="Wingdings" pitchFamily="2" charset="2"/>
              <a:buChar char="Ø"/>
            </a:pPr>
            <a:r>
              <a:rPr lang="en-US" sz="1600" smtClean="0"/>
              <a:t>Synchronizes the LPG  with:</a:t>
            </a:r>
          </a:p>
          <a:p>
            <a:pPr marL="822325" lvl="2">
              <a:buFont typeface="Wingdings" pitchFamily="2" charset="2"/>
              <a:buChar char="Ø"/>
            </a:pPr>
            <a:r>
              <a:rPr lang="en-US" sz="2000" smtClean="0"/>
              <a:t>NPRR271-  Synchronization to PRR850, Weather Responsiveness Determination for Interval Data Recorders;</a:t>
            </a:r>
          </a:p>
          <a:p>
            <a:pPr marL="822325" lvl="2">
              <a:buFont typeface="Wingdings" pitchFamily="2" charset="2"/>
              <a:buChar char="Ø"/>
            </a:pPr>
            <a:r>
              <a:rPr lang="en-US" sz="2000" smtClean="0"/>
              <a:t>NPRR250, Suspension of Annual Profile ID Validation with Advanced Meter Deployment; </a:t>
            </a:r>
          </a:p>
          <a:p>
            <a:pPr marL="822325" lvl="2">
              <a:buFont typeface="Wingdings" pitchFamily="2" charset="2"/>
              <a:buChar char="Ø"/>
            </a:pPr>
            <a:r>
              <a:rPr lang="en-US" sz="2000" smtClean="0"/>
              <a:t>Remove unused TOUS codes  to improve the efficiency of ERCOT and Market Participant systems; and </a:t>
            </a:r>
          </a:p>
          <a:p>
            <a:pPr marL="822325" lvl="2">
              <a:buFont typeface="Wingdings" pitchFamily="2" charset="2"/>
              <a:buChar char="Ø"/>
            </a:pPr>
            <a:r>
              <a:rPr lang="en-US" sz="2000" smtClean="0"/>
              <a:t>Adding Load Research Sampling information. </a:t>
            </a:r>
          </a:p>
          <a:p>
            <a:pPr marL="273050" indent="-273050">
              <a:buFont typeface="Wingdings" pitchFamily="2" charset="2"/>
              <a:buChar char="Ø"/>
            </a:pPr>
            <a:r>
              <a:rPr lang="en-US" sz="1500" b="0" smtClean="0">
                <a:solidFill>
                  <a:srgbClr val="0070C0"/>
                </a:solidFill>
              </a:rPr>
              <a:t>LPGRR draft built with LPGRR042 as base language to be reviewed by PWG January 26, 2010</a:t>
            </a:r>
            <a:r>
              <a:rPr lang="en-US" sz="1500" smtClean="0">
                <a:solidFill>
                  <a:srgbClr val="0070C0"/>
                </a:solidFill>
              </a:rPr>
              <a:t> </a:t>
            </a:r>
            <a:r>
              <a:rPr lang="en-US" sz="1500" smtClean="0"/>
              <a:t>to build Appendix D language for Distributive Generation (DG) Load Profile Models per NPRR208, Registration and Settlement of Distributed Generation (DG) Less Than One MW.</a:t>
            </a:r>
          </a:p>
          <a:p>
            <a:pPr marL="547688" lvl="1" indent="-273050"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	</a:t>
            </a:r>
            <a:endParaRPr lang="en-US" smtClean="0"/>
          </a:p>
          <a:p>
            <a:pPr marL="273050" indent="-273050" eaLnBrk="1" hangingPunct="1">
              <a:lnSpc>
                <a:spcPct val="80000"/>
              </a:lnSpc>
              <a:buFontTx/>
              <a:buNone/>
            </a:pPr>
            <a:endParaRPr lang="en-US" b="0" smtClean="0"/>
          </a:p>
          <a:p>
            <a:pPr marL="273050" indent="-273050" eaLnBrk="1" hangingPunct="1">
              <a:lnSpc>
                <a:spcPct val="80000"/>
              </a:lnSpc>
              <a:buFontTx/>
              <a:buNone/>
            </a:pPr>
            <a:endParaRPr lang="en-US" b="0" smtClean="0"/>
          </a:p>
          <a:p>
            <a:pPr marL="273050" indent="-273050" eaLnBrk="1" hangingPunct="1">
              <a:lnSpc>
                <a:spcPct val="80000"/>
              </a:lnSpc>
            </a:pPr>
            <a:endParaRPr lang="en-US" sz="800" b="0" smtClean="0"/>
          </a:p>
        </p:txBody>
      </p:sp>
      <p:sp>
        <p:nvSpPr>
          <p:cNvPr id="33796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3A3BBA2F-359E-4E8A-87CE-6CDA6A473ED6}" type="slidenum">
              <a:rPr lang="en-US" sz="1200">
                <a:cs typeface="Arial" charset="0"/>
              </a:rPr>
              <a:pPr algn="ctr"/>
              <a:t>6</a:t>
            </a:fld>
            <a:endParaRPr lang="en-US" sz="12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pPr eaLnBrk="1" hangingPunct="1"/>
            <a:r>
              <a:rPr lang="en-US" smtClean="0"/>
              <a:t>PWG Annual Validation </a:t>
            </a:r>
            <a:r>
              <a:rPr lang="en-US" u="sng" smtClean="0"/>
              <a:t>Complete</a:t>
            </a:r>
          </a:p>
        </p:txBody>
      </p:sp>
      <p:sp>
        <p:nvSpPr>
          <p:cNvPr id="34819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7284F36C-D97D-40F1-86D5-2AF72146B297}" type="slidenum">
              <a:rPr lang="en-US" sz="1200">
                <a:cs typeface="Arial" charset="0"/>
              </a:rPr>
              <a:pPr algn="ctr"/>
              <a:t>7</a:t>
            </a:fld>
            <a:endParaRPr lang="en-US" sz="1200">
              <a:cs typeface="Arial" charset="0"/>
            </a:endParaRPr>
          </a:p>
        </p:txBody>
      </p:sp>
      <p:pic>
        <p:nvPicPr>
          <p:cNvPr id="3482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950" y="1285875"/>
            <a:ext cx="8418513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1981200"/>
            <a:ext cx="8229600" cy="990600"/>
          </a:xfrm>
        </p:spPr>
        <p:txBody>
          <a:bodyPr anchor="b"/>
          <a:lstStyle/>
          <a:p>
            <a:pPr algn="ctr" eaLnBrk="1" hangingPunct="1"/>
            <a:r>
              <a:rPr lang="en-US" smtClean="0"/>
              <a:t>CCWG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smtClean="0"/>
              <a:t>COPS Communications Working Group (CCWG) Activities in Progress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447800"/>
            <a:ext cx="8382000" cy="5105400"/>
          </a:xfrm>
        </p:spPr>
        <p:txBody>
          <a:bodyPr/>
          <a:lstStyle/>
          <a:p>
            <a:pPr marL="342900" lvl="1" indent="-342900">
              <a:lnSpc>
                <a:spcPct val="80000"/>
              </a:lnSpc>
              <a:buFontTx/>
              <a:buChar char="•"/>
              <a:defRPr/>
            </a:pPr>
            <a:r>
              <a:rPr lang="en-US" sz="2400" dirty="0" smtClean="0">
                <a:ea typeface="+mn-ea"/>
                <a:cs typeface="+mn-cs"/>
              </a:rPr>
              <a:t>CCWG has proposed the creation of a Commercial Operations Handbook (Non-Binding Document)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  <a:defRPr/>
            </a:pPr>
            <a:r>
              <a:rPr lang="en-US" dirty="0" smtClean="0">
                <a:ea typeface="+mn-ea"/>
                <a:cs typeface="+mn-cs"/>
              </a:rPr>
              <a:t>COPS will vote this month</a:t>
            </a:r>
          </a:p>
          <a:p>
            <a:pPr marL="342900" lvl="1" indent="-342900">
              <a:lnSpc>
                <a:spcPct val="80000"/>
              </a:lnSpc>
              <a:buFontTx/>
              <a:buChar char="•"/>
              <a:defRPr/>
            </a:pPr>
            <a:endParaRPr lang="en-US" sz="16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FontTx/>
              <a:buChar char="•"/>
              <a:defRPr/>
            </a:pPr>
            <a:r>
              <a:rPr lang="en-US" sz="2400" dirty="0" smtClean="0">
                <a:ea typeface="+mn-ea"/>
                <a:cs typeface="+mn-cs"/>
              </a:rPr>
              <a:t>COPMGRR023, </a:t>
            </a:r>
            <a:r>
              <a:rPr lang="en-US" sz="2400" dirty="0" smtClean="0"/>
              <a:t>Creating Section 6, Commercial System Model and subsection 8.3 Settlement Detail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  <a:defRPr/>
            </a:pPr>
            <a:r>
              <a:rPr lang="en-US" dirty="0" smtClean="0">
                <a:ea typeface="+mn-ea"/>
                <a:cs typeface="+mn-cs"/>
              </a:rPr>
              <a:t>TAC remanded to COPS at December meeting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  <a:defRPr/>
            </a:pPr>
            <a:r>
              <a:rPr lang="en-US" dirty="0" smtClean="0">
                <a:ea typeface="+mn-ea"/>
                <a:cs typeface="+mn-cs"/>
              </a:rPr>
              <a:t>COPS will vote this month to withdraw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  <a:defRPr/>
            </a:pPr>
            <a:r>
              <a:rPr lang="en-US" dirty="0" smtClean="0">
                <a:ea typeface="+mn-ea"/>
                <a:cs typeface="+mn-cs"/>
              </a:rPr>
              <a:t>If withdrawn, content to be included in the Commercial Operations Handbook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  <a:defRPr/>
            </a:pPr>
            <a:endParaRPr lang="en-US" sz="16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FontTx/>
              <a:buChar char="•"/>
              <a:defRPr/>
            </a:pPr>
            <a:r>
              <a:rPr lang="en-US" sz="2400" dirty="0" smtClean="0">
                <a:ea typeface="+mn-ea"/>
                <a:cs typeface="+mn-cs"/>
              </a:rPr>
              <a:t>Commercial Operations Market Guide (COPMG):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  <a:defRPr/>
            </a:pPr>
            <a:r>
              <a:rPr lang="en-US" dirty="0" smtClean="0">
                <a:ea typeface="+mn-ea"/>
                <a:cs typeface="+mn-cs"/>
              </a:rPr>
              <a:t>Continue to add to COPMG 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  <a:defRPr/>
            </a:pPr>
            <a:r>
              <a:rPr lang="en-US" dirty="0" smtClean="0">
                <a:ea typeface="+mn-ea"/>
                <a:cs typeface="+mn-cs"/>
              </a:rPr>
              <a:t>Ongoing maintenance of COPMG </a:t>
            </a:r>
          </a:p>
          <a:p>
            <a:pPr>
              <a:lnSpc>
                <a:spcPct val="80000"/>
              </a:lnSpc>
              <a:defRPr/>
            </a:pPr>
            <a:endParaRPr lang="en-US" sz="2400" b="0" dirty="0" smtClean="0"/>
          </a:p>
          <a:p>
            <a:pPr lvl="1">
              <a:lnSpc>
                <a:spcPct val="80000"/>
              </a:lnSpc>
              <a:buFontTx/>
              <a:buNone/>
              <a:defRPr/>
            </a:pPr>
            <a:endParaRPr lang="en-US" sz="2400" dirty="0" smtClean="0"/>
          </a:p>
          <a:p>
            <a:pPr>
              <a:lnSpc>
                <a:spcPct val="80000"/>
              </a:lnSpc>
              <a:defRPr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b="0" dirty="0" smtClean="0"/>
          </a:p>
          <a:p>
            <a:pPr>
              <a:lnSpc>
                <a:spcPct val="80000"/>
              </a:lnSpc>
              <a:defRPr/>
            </a:pPr>
            <a:endParaRPr lang="en-US" sz="800" b="0" dirty="0" smtClean="0"/>
          </a:p>
        </p:txBody>
      </p:sp>
      <p:sp>
        <p:nvSpPr>
          <p:cNvPr id="35844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B3BDDD4D-9D3E-4EDD-A343-3BE7B73E7066}" type="slidenum">
              <a:rPr lang="en-US" sz="1200">
                <a:cs typeface="Arial" charset="0"/>
              </a:rPr>
              <a:pPr algn="ctr"/>
              <a:t>9</a:t>
            </a:fld>
            <a:endParaRPr lang="en-US" sz="12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2506</TotalTime>
  <Words>352</Words>
  <Application>Microsoft Office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Wingdings</vt:lpstr>
      <vt:lpstr>Courier New</vt:lpstr>
      <vt:lpstr>Custom Design</vt:lpstr>
      <vt:lpstr>Custom Design</vt:lpstr>
      <vt:lpstr>COPS Update to TAC</vt:lpstr>
      <vt:lpstr>COPs Working Group Activities in Progress</vt:lpstr>
      <vt:lpstr>SEWG</vt:lpstr>
      <vt:lpstr>CONCLUDED NODAL READINESS SESSIONS</vt:lpstr>
      <vt:lpstr>PWG</vt:lpstr>
      <vt:lpstr>PWG LPGRRs in process</vt:lpstr>
      <vt:lpstr>PWG Annual Validation Complete</vt:lpstr>
      <vt:lpstr>CCWG</vt:lpstr>
      <vt:lpstr>COPS Communications Working Group (CCWG) Activities in Progress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Registered User</cp:lastModifiedBy>
  <cp:revision>120</cp:revision>
  <dcterms:created xsi:type="dcterms:W3CDTF">2005-04-21T14:28:35Z</dcterms:created>
  <dcterms:modified xsi:type="dcterms:W3CDTF">2011-01-03T22:25:28Z</dcterms:modified>
</cp:coreProperties>
</file>