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372" r:id="rId2"/>
    <p:sldId id="302" r:id="rId3"/>
    <p:sldId id="327" r:id="rId4"/>
    <p:sldId id="367" r:id="rId5"/>
    <p:sldId id="368" r:id="rId6"/>
    <p:sldId id="373" r:id="rId7"/>
    <p:sldId id="369" r:id="rId8"/>
    <p:sldId id="370" r:id="rId9"/>
    <p:sldId id="371" r:id="rId10"/>
    <p:sldId id="283" r:id="rId11"/>
    <p:sldId id="330" r:id="rId12"/>
    <p:sldId id="360" r:id="rId13"/>
  </p:sldIdLst>
  <p:sldSz cx="9144000" cy="6858000" type="screen4x3"/>
  <p:notesSz cx="7010400" cy="9296400"/>
  <p:defaultTextStyle>
    <a:defPPr>
      <a:defRPr lang="en-US"/>
    </a:defPPr>
    <a:lvl1pPr algn="ctr" rtl="0" fontAlgn="base">
      <a:lnSpc>
        <a:spcPct val="80000"/>
      </a:lnSpc>
      <a:spcBef>
        <a:spcPct val="20000"/>
      </a:spcBef>
      <a:spcAft>
        <a:spcPct val="0"/>
      </a:spcAft>
      <a:defRPr sz="1600" b="1" kern="1200">
        <a:solidFill>
          <a:schemeClr val="tx1"/>
        </a:solidFill>
        <a:latin typeface="Arial" charset="0"/>
        <a:ea typeface="+mn-ea"/>
        <a:cs typeface="+mn-cs"/>
      </a:defRPr>
    </a:lvl1pPr>
    <a:lvl2pPr marL="457200" algn="ctr" rtl="0" fontAlgn="base">
      <a:lnSpc>
        <a:spcPct val="80000"/>
      </a:lnSpc>
      <a:spcBef>
        <a:spcPct val="20000"/>
      </a:spcBef>
      <a:spcAft>
        <a:spcPct val="0"/>
      </a:spcAft>
      <a:defRPr sz="1600" b="1" kern="1200">
        <a:solidFill>
          <a:schemeClr val="tx1"/>
        </a:solidFill>
        <a:latin typeface="Arial" charset="0"/>
        <a:ea typeface="+mn-ea"/>
        <a:cs typeface="+mn-cs"/>
      </a:defRPr>
    </a:lvl2pPr>
    <a:lvl3pPr marL="914400" algn="ctr" rtl="0" fontAlgn="base">
      <a:lnSpc>
        <a:spcPct val="80000"/>
      </a:lnSpc>
      <a:spcBef>
        <a:spcPct val="20000"/>
      </a:spcBef>
      <a:spcAft>
        <a:spcPct val="0"/>
      </a:spcAft>
      <a:defRPr sz="1600" b="1" kern="1200">
        <a:solidFill>
          <a:schemeClr val="tx1"/>
        </a:solidFill>
        <a:latin typeface="Arial" charset="0"/>
        <a:ea typeface="+mn-ea"/>
        <a:cs typeface="+mn-cs"/>
      </a:defRPr>
    </a:lvl3pPr>
    <a:lvl4pPr marL="1371600" algn="ctr" rtl="0" fontAlgn="base">
      <a:lnSpc>
        <a:spcPct val="80000"/>
      </a:lnSpc>
      <a:spcBef>
        <a:spcPct val="20000"/>
      </a:spcBef>
      <a:spcAft>
        <a:spcPct val="0"/>
      </a:spcAft>
      <a:defRPr sz="1600" b="1" kern="1200">
        <a:solidFill>
          <a:schemeClr val="tx1"/>
        </a:solidFill>
        <a:latin typeface="Arial" charset="0"/>
        <a:ea typeface="+mn-ea"/>
        <a:cs typeface="+mn-cs"/>
      </a:defRPr>
    </a:lvl4pPr>
    <a:lvl5pPr marL="1828800" algn="ctr" rtl="0" fontAlgn="base">
      <a:lnSpc>
        <a:spcPct val="80000"/>
      </a:lnSpc>
      <a:spcBef>
        <a:spcPct val="2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0949A"/>
    <a:srgbClr val="0000CC"/>
    <a:srgbClr val="FF3300"/>
    <a:srgbClr val="FF9900"/>
    <a:srgbClr val="5469A2"/>
    <a:srgbClr val="294171"/>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65" autoAdjust="0"/>
    <p:restoredTop sz="98826" autoAdjust="0"/>
  </p:normalViewPr>
  <p:slideViewPr>
    <p:cSldViewPr>
      <p:cViewPr varScale="1">
        <p:scale>
          <a:sx n="96" d="100"/>
          <a:sy n="96" d="100"/>
        </p:scale>
        <p:origin x="-762" y="-90"/>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vl1pPr>
          </a:lstStyle>
          <a:p>
            <a:pPr>
              <a:defRPr/>
            </a:pPr>
            <a:fld id="{4E03D523-1322-47BE-9BE1-B2B28F7D57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00F31A1-FFA3-41BD-AEED-A986A83F9ECA}" type="slidenum">
              <a:rPr lang="en-US" smtClean="0"/>
              <a:pPr/>
              <a:t>10</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B943A19-2E0E-4306-B32B-2223DB9CA120}" type="slidenum">
              <a:rPr lang="en-US" smtClean="0"/>
              <a:pPr/>
              <a:t>11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7E33091-8852-4C1C-AC0A-564769AB8A78}"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08AAB71-E940-4F1A-BF3A-FD70ED9C555F}"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EB51B00-EA83-490E-AB34-D62C71039A59}"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19BFA113-1070-4217-8230-E77D96312DBE}"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3FAF338C-1A46-480D-913F-19990C5AD39C}"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66146EC-F1A6-4A55-9DDC-528A842ED033}"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6FAAC688-4E33-4450-B075-DDB774931E74}"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438AE77-A129-40AA-AEF8-9323B51A75A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349D00A-D425-466F-8164-7485AA5B8079}"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C370C6F-2F00-4354-ABF8-C03CE149F415}"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0A14972-822C-43C5-8500-1E02D94DE102}"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0E700F-8700-4B37-ACB6-8BCF8AF4E150}"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B66DCD2-B23A-4619-A8CB-007B7F2E4EF2}"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vl1pPr>
          </a:lstStyle>
          <a:p>
            <a:pPr>
              <a:defRPr/>
            </a:pPr>
            <a:fld id="{900526E4-0951-4CE7-A472-2878D838B86C}"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userDrawn="1"/>
        </p:nvSpPr>
        <p:spPr bwMode="auto">
          <a:xfrm>
            <a:off x="8229600" y="6248400"/>
            <a:ext cx="533400" cy="304800"/>
          </a:xfrm>
          <a:prstGeom prst="rect">
            <a:avLst/>
          </a:prstGeom>
          <a:noFill/>
          <a:ln w="9525">
            <a:noFill/>
            <a:miter lim="800000"/>
            <a:headEnd/>
            <a:tailEnd/>
          </a:ln>
          <a:effectLst/>
        </p:spPr>
        <p:txBody>
          <a:bodyPr/>
          <a:lstStyle/>
          <a:p>
            <a:pPr>
              <a:lnSpc>
                <a:spcPct val="100000"/>
              </a:lnSpc>
              <a:spcBef>
                <a:spcPct val="0"/>
              </a:spcBef>
              <a:defRPr/>
            </a:pPr>
            <a:fld id="{A87F0BC0-9305-4FEC-9ED2-6D3023917AF5}" type="slidenum">
              <a:rPr lang="en-US" sz="1200" b="0"/>
              <a:pPr>
                <a:lnSpc>
                  <a:spcPct val="100000"/>
                </a:lnSpc>
                <a:spcBef>
                  <a:spcPct val="0"/>
                </a:spcBef>
                <a:defRPr/>
              </a:pPr>
              <a:t>‹#›</a:t>
            </a:fld>
            <a:endParaRPr lang="en-US" sz="1200" b="0" dirty="0"/>
          </a:p>
        </p:txBody>
      </p:sp>
    </p:spTree>
  </p:cSld>
  <p:clrMap bg1="lt1" tx1="dk1" bg2="lt2" tx2="dk2" accent1="accent1" accent2="accent2" accent3="accent3" accent4="accent4" accent5="accent5" accent6="accent6" hlink="hlink" folHlink="folHlink"/>
  <p:sldLayoutIdLst>
    <p:sldLayoutId id="2147484016"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 id="2147484015" r:id="rId12"/>
    <p:sldLayoutId id="2147484017" r:id="rId13"/>
    <p:sldLayoutId id="2147484018" r:id="rId14"/>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1905000"/>
            <a:ext cx="6981825" cy="1238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effectLst/>
                <a:uLnTx/>
                <a:uFillTx/>
                <a:latin typeface="+mj-lt"/>
                <a:ea typeface="+mj-ea"/>
                <a:cs typeface="+mj-cs"/>
              </a:rPr>
              <a:t>Business Integration Update to PRS</a:t>
            </a:r>
          </a:p>
        </p:txBody>
      </p:sp>
      <p:sp>
        <p:nvSpPr>
          <p:cNvPr id="5" name="Rectangle 3"/>
          <p:cNvSpPr txBox="1">
            <a:spLocks noChangeArrowheads="1"/>
          </p:cNvSpPr>
          <p:nvPr/>
        </p:nvSpPr>
        <p:spPr bwMode="auto">
          <a:xfrm>
            <a:off x="1371600" y="3581400"/>
            <a:ext cx="7010400" cy="190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Troy Anderson</a:t>
            </a:r>
          </a:p>
          <a:p>
            <a:pPr marL="342900" marR="0" lvl="0" indent="-342900" algn="l" defTabSz="914400" rtl="0" eaLnBrk="1" fontAlgn="base" latinLnBrk="0" hangingPunct="1">
              <a:lnSpc>
                <a:spcPct val="80000"/>
              </a:lnSpc>
              <a:spcBef>
                <a:spcPct val="20000"/>
              </a:spcBef>
              <a:spcAft>
                <a:spcPct val="0"/>
              </a:spcAft>
              <a:buClrTx/>
              <a:buSzTx/>
              <a:tabLst/>
              <a:defRPr/>
            </a:pPr>
            <a:r>
              <a:rPr lang="en-US" sz="2400" kern="0" dirty="0" smtClean="0">
                <a:latin typeface="+mn-lt"/>
              </a:rPr>
              <a:t>ERCOT</a:t>
            </a:r>
            <a:endParaRPr kumimoji="0" lang="en-US"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Enterprise Project Portfolio Management</a:t>
            </a:r>
          </a:p>
          <a:p>
            <a:pPr marL="342900" marR="0" lvl="0" indent="-342900" algn="l" defTabSz="914400" rtl="0" eaLnBrk="1" fontAlgn="base" latinLnBrk="0" hangingPunct="1">
              <a:lnSpc>
                <a:spcPct val="80000"/>
              </a:lnSpc>
              <a:spcBef>
                <a:spcPct val="20000"/>
              </a:spcBef>
              <a:spcAft>
                <a:spcPct val="0"/>
              </a:spcAft>
              <a:buClrTx/>
              <a:buSzTx/>
              <a:tabLst/>
              <a:defRPr/>
            </a:pPr>
            <a:endParaRPr kumimoji="0" lang="en-US"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December 16, </a:t>
            </a:r>
            <a:r>
              <a:rPr kumimoji="0" lang="en-US" sz="2400" b="1" i="0" u="none" strike="noStrike" kern="0" cap="none" spc="0" normalizeH="0" baseline="0" noProof="0" dirty="0" smtClean="0">
                <a:ln>
                  <a:noFill/>
                </a:ln>
                <a:solidFill>
                  <a:schemeClr val="tx1"/>
                </a:solidFill>
                <a:effectLst/>
                <a:uLnTx/>
                <a:uFillTx/>
                <a:latin typeface="+mn-lt"/>
                <a:ea typeface="+mn-ea"/>
                <a:cs typeface="+mn-cs"/>
              </a:rPr>
              <a:t>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7696200" cy="685800"/>
          </a:xfrm>
        </p:spPr>
        <p:txBody>
          <a:bodyPr/>
          <a:lstStyle/>
          <a:p>
            <a:pPr eaLnBrk="1" hangingPunct="1"/>
            <a:r>
              <a:rPr lang="en-US" dirty="0" smtClean="0"/>
              <a:t>YTD 2010 Project Implementations</a:t>
            </a:r>
          </a:p>
        </p:txBody>
      </p:sp>
      <p:sp>
        <p:nvSpPr>
          <p:cNvPr id="14339" name="Rectangle 3"/>
          <p:cNvSpPr>
            <a:spLocks noGrp="1" noChangeArrowheads="1"/>
          </p:cNvSpPr>
          <p:nvPr>
            <p:ph type="body" sz="half" idx="1"/>
          </p:nvPr>
        </p:nvSpPr>
        <p:spPr>
          <a:xfrm>
            <a:off x="304800" y="762000"/>
            <a:ext cx="8458200" cy="5389563"/>
          </a:xfrm>
        </p:spPr>
        <p:txBody>
          <a:bodyPr/>
          <a:lstStyle/>
          <a:p>
            <a:pPr marL="228600" indent="-228600" eaLnBrk="1" hangingPunct="1">
              <a:lnSpc>
                <a:spcPct val="90000"/>
              </a:lnSpc>
              <a:tabLst>
                <a:tab pos="1033463" algn="l"/>
                <a:tab pos="1143000" algn="l"/>
                <a:tab pos="2624138" algn="l"/>
              </a:tabLst>
            </a:pPr>
            <a:r>
              <a:rPr lang="en-US" sz="1600" dirty="0" smtClean="0"/>
              <a:t>January 2010 </a:t>
            </a:r>
            <a:r>
              <a:rPr lang="en-US" sz="1600" b="0" dirty="0" smtClean="0"/>
              <a:t>– None</a:t>
            </a:r>
            <a:endParaRPr lang="it-IT" sz="11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February 2010</a:t>
            </a:r>
          </a:p>
          <a:p>
            <a:pPr marL="571500" lvl="1" indent="-228600" eaLnBrk="1" hangingPunct="1">
              <a:tabLst>
                <a:tab pos="1033463" algn="l"/>
                <a:tab pos="1143000" algn="l"/>
                <a:tab pos="2624138" algn="l"/>
              </a:tabLst>
            </a:pPr>
            <a:r>
              <a:rPr lang="en-US" sz="1600" dirty="0" smtClean="0"/>
              <a:t>CO	PR-80047_02 	DAM Control Center</a:t>
            </a:r>
          </a:p>
          <a:p>
            <a:pPr marL="571500" lvl="1" indent="-228600" eaLnBrk="1" hangingPunct="1">
              <a:tabLst>
                <a:tab pos="1033463" algn="l"/>
                <a:tab pos="1143000" algn="l"/>
                <a:tab pos="2624138" algn="l"/>
              </a:tabLst>
            </a:pPr>
            <a:r>
              <a:rPr lang="en-US" sz="1600" dirty="0" smtClean="0"/>
              <a:t>IO	PR-90009_01 	Infrastructure Monitoring Enhancement </a:t>
            </a:r>
            <a:r>
              <a:rPr lang="en-US" sz="1200" dirty="0" smtClean="0"/>
              <a:t>(Remedy Phase 3)</a:t>
            </a:r>
            <a:endParaRPr lang="en-US" sz="1600" dirty="0" smtClean="0"/>
          </a:p>
          <a:p>
            <a:pPr marL="228600" indent="-228600" eaLnBrk="1" hangingPunct="1">
              <a:lnSpc>
                <a:spcPct val="90000"/>
              </a:lnSpc>
              <a:buFontTx/>
              <a:buNone/>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March 2010</a:t>
            </a:r>
          </a:p>
          <a:p>
            <a:pPr marL="571500" lvl="1" indent="-228600" eaLnBrk="1" hangingPunct="1">
              <a:lnSpc>
                <a:spcPct val="90000"/>
              </a:lnSpc>
              <a:tabLst>
                <a:tab pos="1033463" algn="l"/>
                <a:tab pos="1143000" algn="l"/>
                <a:tab pos="2624138" algn="l"/>
              </a:tabLst>
            </a:pPr>
            <a:r>
              <a:rPr lang="en-US" sz="1600" dirty="0" smtClean="0"/>
              <a:t>RO	PR-90024_01	POLR Rule and Expedited Switch</a:t>
            </a:r>
          </a:p>
          <a:p>
            <a:pPr marL="1428750" lvl="3" eaLnBrk="1" hangingPunct="1">
              <a:lnSpc>
                <a:spcPct val="90000"/>
              </a:lnSpc>
              <a:tabLst>
                <a:tab pos="1033463" algn="l"/>
                <a:tab pos="1143000" algn="l"/>
                <a:tab pos="2624138" algn="l"/>
              </a:tabLst>
            </a:pPr>
            <a:r>
              <a:rPr lang="en-US" sz="1400" dirty="0" smtClean="0"/>
              <a:t>POLR Rule portion</a:t>
            </a:r>
          </a:p>
          <a:p>
            <a:pPr marL="1428750" lvl="3" eaLnBrk="1" hangingPunct="1">
              <a:lnSpc>
                <a:spcPct val="90000"/>
              </a:lnSpc>
              <a:tabLst>
                <a:tab pos="1033463" algn="l"/>
                <a:tab pos="1143000" algn="l"/>
                <a:tab pos="2624138" algn="l"/>
              </a:tabLst>
            </a:pPr>
            <a:r>
              <a:rPr lang="en-US" sz="1400" dirty="0" smtClean="0"/>
              <a:t>Expedited Switch delivered in August 2009</a:t>
            </a:r>
          </a:p>
          <a:p>
            <a:pPr marL="571500" lvl="1" indent="-228600" eaLnBrk="1" hangingPunct="1">
              <a:lnSpc>
                <a:spcPct val="90000"/>
              </a:lnSpc>
              <a:tabLst>
                <a:tab pos="1033463" algn="l"/>
                <a:tab pos="1143000" algn="l"/>
                <a:tab pos="2624138" algn="l"/>
              </a:tabLst>
            </a:pPr>
            <a:r>
              <a:rPr lang="en-US" sz="1600" dirty="0" smtClean="0"/>
              <a:t>SO	PR-90002_01	Large Wind Power Production Ramp Forecasting</a:t>
            </a:r>
            <a:endParaRPr lang="it-IT" sz="9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April 2010</a:t>
            </a:r>
          </a:p>
          <a:p>
            <a:pPr marL="571500" lvl="1" indent="-228600" eaLnBrk="1" hangingPunct="1">
              <a:lnSpc>
                <a:spcPct val="90000"/>
              </a:lnSpc>
              <a:tabLst>
                <a:tab pos="1033463" algn="l"/>
                <a:tab pos="1143000" algn="l"/>
                <a:tab pos="2624138" algn="l"/>
              </a:tabLst>
            </a:pPr>
            <a:r>
              <a:rPr lang="en-US" sz="1600" dirty="0" smtClean="0"/>
              <a:t>RO	PR-90011_01	AMS Meter Flag</a:t>
            </a:r>
          </a:p>
          <a:p>
            <a:pPr marL="571500" lvl="1" indent="-228600" eaLnBrk="1" hangingPunct="1">
              <a:lnSpc>
                <a:spcPct val="90000"/>
              </a:lnSpc>
              <a:tabLst>
                <a:tab pos="1033463" algn="l"/>
                <a:tab pos="1143000" algn="l"/>
                <a:tab pos="2624138" algn="l"/>
              </a:tabLst>
            </a:pPr>
            <a:r>
              <a:rPr lang="en-US" sz="1600" dirty="0" smtClean="0"/>
              <a:t>RO	PR-50088_01	Data Research and Reporting (Phase 1)</a:t>
            </a:r>
          </a:p>
          <a:p>
            <a:pPr marL="571500" lvl="1" indent="-228600" eaLnBrk="1" hangingPunct="1">
              <a:lnSpc>
                <a:spcPct val="90000"/>
              </a:lnSpc>
              <a:tabLst>
                <a:tab pos="1033463" algn="l"/>
                <a:tab pos="1143000" algn="l"/>
                <a:tab pos="2624138" algn="l"/>
              </a:tabLst>
            </a:pPr>
            <a:r>
              <a:rPr lang="en-US" sz="1600" dirty="0" smtClean="0"/>
              <a:t>SO	PR-50029_01	Improvements to VSA/DSA Phase II</a:t>
            </a:r>
          </a:p>
          <a:p>
            <a:pPr marL="571500" lvl="1" indent="-228600" eaLnBrk="1" hangingPunct="1">
              <a:lnSpc>
                <a:spcPct val="90000"/>
              </a:lnSpc>
              <a:tabLst>
                <a:tab pos="1033463" algn="l"/>
                <a:tab pos="1143000" algn="l"/>
                <a:tab pos="2624138" algn="l"/>
              </a:tabLst>
            </a:pPr>
            <a:r>
              <a:rPr lang="en-US" sz="1600" dirty="0" smtClean="0"/>
              <a:t>CO	PR-60029_01	Enterprise Records Management Framework</a:t>
            </a:r>
            <a:endParaRPr lang="it-IT" sz="1600" dirty="0" smtClean="0"/>
          </a:p>
          <a:p>
            <a:pPr marL="571500" lvl="1" indent="-228600" eaLnBrk="1" hangingPunct="1">
              <a:lnSpc>
                <a:spcPct val="90000"/>
              </a:lnSpc>
              <a:tabLst>
                <a:tab pos="1033463" algn="l"/>
                <a:tab pos="1143000" algn="l"/>
                <a:tab pos="2624138" algn="l"/>
              </a:tabLst>
            </a:pPr>
            <a:endParaRPr lang="it-IT" sz="800" dirty="0" smtClean="0"/>
          </a:p>
          <a:p>
            <a:pPr marL="228600" indent="-228600" eaLnBrk="1" hangingPunct="1">
              <a:lnSpc>
                <a:spcPct val="90000"/>
              </a:lnSpc>
              <a:tabLst>
                <a:tab pos="1033463" algn="l"/>
                <a:tab pos="1143000" algn="l"/>
                <a:tab pos="2624138" algn="l"/>
              </a:tabLst>
            </a:pPr>
            <a:r>
              <a:rPr lang="en-US" sz="1600" dirty="0" smtClean="0"/>
              <a:t>May 2010 </a:t>
            </a:r>
            <a:r>
              <a:rPr lang="en-US" sz="1600" b="0" dirty="0" smtClean="0"/>
              <a:t>– None</a:t>
            </a:r>
          </a:p>
          <a:p>
            <a:pPr marL="228600" indent="-228600" eaLnBrk="1" hangingPunct="1">
              <a:lnSpc>
                <a:spcPct val="90000"/>
              </a:lnSpc>
              <a:tabLst>
                <a:tab pos="1033463" algn="l"/>
                <a:tab pos="1143000" algn="l"/>
                <a:tab pos="2624138" algn="l"/>
              </a:tabLst>
            </a:pPr>
            <a:endParaRPr lang="en-US" sz="800" b="0" dirty="0" smtClean="0"/>
          </a:p>
          <a:p>
            <a:pPr marL="228600" indent="-228600" eaLnBrk="1" hangingPunct="1">
              <a:lnSpc>
                <a:spcPct val="90000"/>
              </a:lnSpc>
              <a:tabLst>
                <a:tab pos="1033463" algn="l"/>
                <a:tab pos="1143000" algn="l"/>
                <a:tab pos="2624138" algn="l"/>
              </a:tabLst>
              <a:defRPr/>
            </a:pPr>
            <a:r>
              <a:rPr lang="en-US" sz="1600" dirty="0" smtClean="0"/>
              <a:t>June 2010</a:t>
            </a:r>
          </a:p>
          <a:p>
            <a:pPr marL="571500" lvl="1" indent="-228600" eaLnBrk="1" hangingPunct="1">
              <a:lnSpc>
                <a:spcPct val="90000"/>
              </a:lnSpc>
              <a:tabLst>
                <a:tab pos="1033463" algn="l"/>
                <a:tab pos="1143000" algn="l"/>
                <a:tab pos="2624138" algn="l"/>
              </a:tabLst>
              <a:defRPr/>
            </a:pPr>
            <a:r>
              <a:rPr lang="en-US" sz="1600" dirty="0" smtClean="0"/>
              <a:t>IO	PR-90010_01	Monitoring &amp; Reporting Tools</a:t>
            </a:r>
          </a:p>
          <a:p>
            <a:pPr marL="571500" lvl="1" indent="-228600" eaLnBrk="1" hangingPunct="1">
              <a:lnSpc>
                <a:spcPct val="90000"/>
              </a:lnSpc>
              <a:tabLst>
                <a:tab pos="1033463" algn="l"/>
                <a:tab pos="1143000" algn="l"/>
                <a:tab pos="2624138" algn="l"/>
              </a:tabLst>
              <a:defRPr/>
            </a:pPr>
            <a:r>
              <a:rPr lang="en-US" sz="1600" dirty="0" smtClean="0"/>
              <a:t>MO	PR-90006_01	Information Lifecycle Management (Phase 1)</a:t>
            </a:r>
            <a:endParaRPr lang="it-IT" sz="1600" dirty="0" smtClean="0"/>
          </a:p>
          <a:p>
            <a:pPr marL="228600" indent="-228600" eaLnBrk="1" hangingPunct="1">
              <a:lnSpc>
                <a:spcPct val="90000"/>
              </a:lnSpc>
              <a:tabLst>
                <a:tab pos="1033463" algn="l"/>
                <a:tab pos="1143000" algn="l"/>
                <a:tab pos="2624138" algn="l"/>
              </a:tabLst>
            </a:pPr>
            <a:endParaRPr lang="en-US" sz="1600" dirty="0" smtClean="0"/>
          </a:p>
          <a:p>
            <a:pPr marL="228600" indent="-228600" eaLnBrk="1" hangingPunct="1">
              <a:lnSpc>
                <a:spcPct val="90000"/>
              </a:lnSpc>
              <a:buNone/>
              <a:tabLst>
                <a:tab pos="1033463" algn="l"/>
                <a:tab pos="1143000" algn="l"/>
                <a:tab pos="2624138" algn="l"/>
              </a:tabLst>
            </a:pPr>
            <a:endParaRPr lang="en-US" sz="1800" dirty="0" smtClean="0"/>
          </a:p>
        </p:txBody>
      </p:sp>
      <p:sp>
        <p:nvSpPr>
          <p:cNvPr id="14340"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28600" y="3829878"/>
            <a:ext cx="8001000" cy="7620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5363" name="Rectangle 2"/>
          <p:cNvSpPr>
            <a:spLocks noGrp="1" noChangeArrowheads="1"/>
          </p:cNvSpPr>
          <p:nvPr>
            <p:ph type="title"/>
          </p:nvPr>
        </p:nvSpPr>
        <p:spPr>
          <a:xfrm>
            <a:off x="152400" y="0"/>
            <a:ext cx="7696200" cy="685800"/>
          </a:xfrm>
        </p:spPr>
        <p:txBody>
          <a:bodyPr/>
          <a:lstStyle/>
          <a:p>
            <a:pPr eaLnBrk="1" hangingPunct="1"/>
            <a:r>
              <a:rPr lang="en-US" dirty="0" smtClean="0"/>
              <a:t>YTD 2010 Project Implementations</a:t>
            </a:r>
          </a:p>
        </p:txBody>
      </p:sp>
      <p:sp>
        <p:nvSpPr>
          <p:cNvPr id="13316" name="Rectangle 3"/>
          <p:cNvSpPr>
            <a:spLocks noGrp="1" noChangeArrowheads="1"/>
          </p:cNvSpPr>
          <p:nvPr>
            <p:ph type="body" sz="half" idx="1"/>
          </p:nvPr>
        </p:nvSpPr>
        <p:spPr>
          <a:xfrm>
            <a:off x="304800" y="990600"/>
            <a:ext cx="8001000" cy="5160963"/>
          </a:xfrm>
        </p:spPr>
        <p:txBody>
          <a:bodyPr/>
          <a:lstStyle/>
          <a:p>
            <a:pPr marL="228600" indent="-228600" eaLnBrk="1" hangingPunct="1">
              <a:lnSpc>
                <a:spcPct val="90000"/>
              </a:lnSpc>
              <a:tabLst>
                <a:tab pos="1033463" algn="l"/>
                <a:tab pos="1143000" algn="l"/>
                <a:tab pos="2624138" algn="l"/>
              </a:tabLst>
              <a:defRPr/>
            </a:pPr>
            <a:r>
              <a:rPr lang="en-US" sz="1800" dirty="0" smtClean="0"/>
              <a:t>July / August 2010</a:t>
            </a:r>
          </a:p>
          <a:p>
            <a:pPr marL="628650" lvl="1" indent="-228600" eaLnBrk="1" hangingPunct="1">
              <a:lnSpc>
                <a:spcPct val="90000"/>
              </a:lnSpc>
              <a:tabLst>
                <a:tab pos="1033463" algn="l"/>
                <a:tab pos="1143000" algn="l"/>
                <a:tab pos="2624138" algn="l"/>
              </a:tabLst>
              <a:defRPr/>
            </a:pPr>
            <a:r>
              <a:rPr lang="en-US" sz="1800" dirty="0" smtClean="0"/>
              <a:t>None</a:t>
            </a:r>
          </a:p>
          <a:p>
            <a:pPr marL="628650" lvl="1" indent="-228600" eaLnBrk="1" hangingPunct="1">
              <a:lnSpc>
                <a:spcPct val="90000"/>
              </a:lnSpc>
              <a:tabLst>
                <a:tab pos="1033463" algn="l"/>
                <a:tab pos="1143000" algn="l"/>
                <a:tab pos="2624138" algn="l"/>
              </a:tabLst>
              <a:defRPr/>
            </a:pPr>
            <a:endParaRPr lang="en-US" sz="1800" dirty="0" smtClean="0"/>
          </a:p>
          <a:p>
            <a:pPr marL="228600" indent="-228600" eaLnBrk="1" hangingPunct="1">
              <a:lnSpc>
                <a:spcPct val="90000"/>
              </a:lnSpc>
              <a:tabLst>
                <a:tab pos="1033463" algn="l"/>
                <a:tab pos="1143000" algn="l"/>
                <a:tab pos="2624138" algn="l"/>
              </a:tabLst>
              <a:defRPr/>
            </a:pPr>
            <a:r>
              <a:rPr lang="en-US" sz="1800" dirty="0" smtClean="0"/>
              <a:t>September 2010</a:t>
            </a:r>
          </a:p>
          <a:p>
            <a:pPr marL="571500" lvl="1" indent="-228600" eaLnBrk="1" hangingPunct="1">
              <a:lnSpc>
                <a:spcPct val="90000"/>
              </a:lnSpc>
              <a:tabLst>
                <a:tab pos="1033463" algn="l"/>
                <a:tab pos="1143000" algn="l"/>
                <a:tab pos="2624138" algn="l"/>
              </a:tabLst>
              <a:defRPr/>
            </a:pPr>
            <a:r>
              <a:rPr lang="en-US" sz="1800" dirty="0" smtClean="0"/>
              <a:t>IO	PR-80001_01	Met Center Disposition</a:t>
            </a:r>
          </a:p>
          <a:p>
            <a:pPr marL="571500" lvl="1" indent="-228600" eaLnBrk="1" hangingPunct="1">
              <a:lnSpc>
                <a:spcPct val="90000"/>
              </a:lnSpc>
              <a:buFontTx/>
              <a:buNone/>
              <a:tabLst>
                <a:tab pos="1033463" algn="l"/>
                <a:tab pos="1143000" algn="l"/>
                <a:tab pos="2624138" algn="l"/>
              </a:tabLst>
              <a:defRPr/>
            </a:pPr>
            <a:endParaRPr lang="it-IT" sz="1800" dirty="0" smtClean="0"/>
          </a:p>
          <a:p>
            <a:pPr marL="228600" indent="-228600" eaLnBrk="1" hangingPunct="1">
              <a:lnSpc>
                <a:spcPct val="90000"/>
              </a:lnSpc>
              <a:tabLst>
                <a:tab pos="1033463" algn="l"/>
                <a:tab pos="1143000" algn="l"/>
                <a:tab pos="2624138" algn="l"/>
              </a:tabLst>
              <a:defRPr/>
            </a:pPr>
            <a:r>
              <a:rPr lang="en-US" sz="1800" dirty="0" smtClean="0"/>
              <a:t>October 2010</a:t>
            </a:r>
          </a:p>
          <a:p>
            <a:pPr marL="571500" lvl="1" indent="-228600" eaLnBrk="1" hangingPunct="1">
              <a:lnSpc>
                <a:spcPct val="90000"/>
              </a:lnSpc>
              <a:tabLst>
                <a:tab pos="1033463" algn="l"/>
                <a:tab pos="1143000" algn="l"/>
                <a:tab pos="2624138" algn="l"/>
              </a:tabLst>
              <a:defRPr/>
            </a:pPr>
            <a:r>
              <a:rPr lang="en-US" sz="1800" dirty="0" smtClean="0"/>
              <a:t>DC	PR-10016_02	Network Gear (Phase 2)</a:t>
            </a:r>
          </a:p>
          <a:p>
            <a:pPr marL="571500" lvl="1" indent="-228600" eaLnBrk="1" hangingPunct="1">
              <a:lnSpc>
                <a:spcPct val="90000"/>
              </a:lnSpc>
              <a:tabLst>
                <a:tab pos="1033463" algn="l"/>
                <a:tab pos="1143000" algn="l"/>
                <a:tab pos="2624138" algn="l"/>
              </a:tabLst>
              <a:defRPr/>
            </a:pPr>
            <a:r>
              <a:rPr lang="en-US" sz="1800" dirty="0" smtClean="0"/>
              <a:t>CO	PR-10028_01	Physical Security project</a:t>
            </a:r>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November </a:t>
            </a:r>
            <a:r>
              <a:rPr lang="en-US" sz="1800" dirty="0" smtClean="0"/>
              <a:t>2010</a:t>
            </a:r>
            <a:endParaRPr lang="en-US" sz="1800" dirty="0" smtClean="0"/>
          </a:p>
          <a:p>
            <a:pPr marL="628650" lvl="1" indent="-228600" eaLnBrk="1" hangingPunct="1">
              <a:lnSpc>
                <a:spcPct val="90000"/>
              </a:lnSpc>
              <a:tabLst>
                <a:tab pos="1033463" algn="l"/>
                <a:tab pos="1143000" algn="l"/>
                <a:tab pos="2624138" algn="l"/>
              </a:tabLst>
              <a:defRPr/>
            </a:pPr>
            <a:r>
              <a:rPr lang="en-US" sz="1800" dirty="0" smtClean="0"/>
              <a:t>None planned</a:t>
            </a:r>
            <a:endParaRPr lang="it-IT" sz="1200" dirty="0" smtClean="0"/>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December 2010  (projected)</a:t>
            </a:r>
          </a:p>
          <a:p>
            <a:pPr marL="571500" lvl="1" indent="-228600" eaLnBrk="1" hangingPunct="1">
              <a:lnSpc>
                <a:spcPct val="90000"/>
              </a:lnSpc>
              <a:tabLst>
                <a:tab pos="1033463" algn="l"/>
                <a:tab pos="1143000" algn="l"/>
                <a:tab pos="2624138" algn="l"/>
              </a:tabLst>
              <a:defRPr/>
            </a:pPr>
            <a:r>
              <a:rPr lang="en-US" sz="1800" dirty="0" smtClean="0"/>
              <a:t>DC	PR-10015_01	Telcom Equipment (Phase 1)</a:t>
            </a:r>
          </a:p>
          <a:p>
            <a:pPr marL="571500" lvl="1" indent="-228600" eaLnBrk="1" hangingPunct="1">
              <a:lnSpc>
                <a:spcPct val="90000"/>
              </a:lnSpc>
              <a:tabLst>
                <a:tab pos="1033463" algn="l"/>
                <a:tab pos="1143000" algn="l"/>
                <a:tab pos="2624138" algn="l"/>
              </a:tabLst>
              <a:defRPr/>
            </a:pPr>
            <a:r>
              <a:rPr lang="en-US" sz="1800" dirty="0" smtClean="0"/>
              <a:t>DC	PR-10016_01	Network Gear (Phase 1)</a:t>
            </a:r>
          </a:p>
          <a:p>
            <a:pPr marL="571500" lvl="1" indent="-228600" eaLnBrk="1" hangingPunct="1">
              <a:lnSpc>
                <a:spcPct val="90000"/>
              </a:lnSpc>
              <a:tabLst>
                <a:tab pos="1033463" algn="l"/>
                <a:tab pos="1143000" algn="l"/>
                <a:tab pos="2624138" algn="l"/>
              </a:tabLst>
              <a:defRPr/>
            </a:pPr>
            <a:r>
              <a:rPr lang="en-US" sz="1800" dirty="0" smtClean="0"/>
              <a:t>IO	PR-10018_01	Annual Storage Growth</a:t>
            </a:r>
            <a:endParaRPr lang="it-IT" sz="1000" dirty="0" smtClean="0"/>
          </a:p>
          <a:p>
            <a:pPr marL="571500" lvl="1" indent="-228600" eaLnBrk="1" hangingPunct="1">
              <a:lnSpc>
                <a:spcPct val="90000"/>
              </a:lnSpc>
              <a:tabLst>
                <a:tab pos="1033463" algn="l"/>
                <a:tab pos="1143000" algn="l"/>
                <a:tab pos="2624138" algn="l"/>
              </a:tabLst>
              <a:defRPr/>
            </a:pPr>
            <a:endParaRPr lang="it-IT" sz="1000" dirty="0" smtClean="0"/>
          </a:p>
        </p:txBody>
      </p:sp>
      <p:sp>
        <p:nvSpPr>
          <p:cNvPr id="15365"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839200" cy="685800"/>
          </a:xfrm>
        </p:spPr>
        <p:txBody>
          <a:bodyPr/>
          <a:lstStyle/>
          <a:p>
            <a:r>
              <a:rPr lang="en-US" dirty="0" smtClean="0"/>
              <a:t>2011 Project Prioritization – Prioritization of 2011 Nodal Work</a:t>
            </a:r>
          </a:p>
        </p:txBody>
      </p:sp>
      <p:sp>
        <p:nvSpPr>
          <p:cNvPr id="13315" name="Rectangle 3"/>
          <p:cNvSpPr>
            <a:spLocks noGrp="1" noChangeArrowheads="1"/>
          </p:cNvSpPr>
          <p:nvPr>
            <p:ph type="body" sz="half" idx="1"/>
          </p:nvPr>
        </p:nvSpPr>
        <p:spPr>
          <a:xfrm>
            <a:off x="228600" y="914400"/>
            <a:ext cx="8686800" cy="4953000"/>
          </a:xfrm>
        </p:spPr>
        <p:txBody>
          <a:bodyPr/>
          <a:lstStyle/>
          <a:p>
            <a:pPr>
              <a:tabLst>
                <a:tab pos="1143000" algn="l"/>
                <a:tab pos="2514600" algn="l"/>
              </a:tabLst>
            </a:pPr>
            <a:r>
              <a:rPr lang="en-US" sz="2400" dirty="0" smtClean="0"/>
              <a:t>Prioritization of </a:t>
            </a:r>
            <a:r>
              <a:rPr lang="en-US" sz="2400" dirty="0" smtClean="0"/>
              <a:t>deferred Nodal </a:t>
            </a:r>
            <a:r>
              <a:rPr lang="en-US" sz="2400" dirty="0" smtClean="0"/>
              <a:t>work </a:t>
            </a:r>
            <a:r>
              <a:rPr lang="en-US" sz="2400" dirty="0" smtClean="0"/>
              <a:t>is underway</a:t>
            </a:r>
            <a:endParaRPr lang="en-US" sz="2400" dirty="0" smtClean="0"/>
          </a:p>
          <a:p>
            <a:pPr lvl="1">
              <a:tabLst>
                <a:tab pos="1143000" algn="l"/>
                <a:tab pos="2514600" algn="l"/>
              </a:tabLst>
            </a:pPr>
            <a:r>
              <a:rPr lang="en-US" dirty="0" smtClean="0"/>
              <a:t>ERCOT has begun impact assessment on many of the Board-approved Parking Deck items</a:t>
            </a:r>
          </a:p>
          <a:p>
            <a:pPr lvl="1">
              <a:tabLst>
                <a:tab pos="1143000" algn="l"/>
                <a:tab pos="2514600" algn="l"/>
              </a:tabLst>
            </a:pPr>
            <a:r>
              <a:rPr lang="en-US" dirty="0" smtClean="0"/>
              <a:t>Subcommittees have been briefed on the approach and will be visited in January and February to </a:t>
            </a:r>
            <a:r>
              <a:rPr lang="en-US" dirty="0" smtClean="0"/>
              <a:t>review and </a:t>
            </a:r>
            <a:r>
              <a:rPr lang="en-US" dirty="0" smtClean="0"/>
              <a:t>discuss </a:t>
            </a:r>
            <a:r>
              <a:rPr lang="en-US" dirty="0" smtClean="0"/>
              <a:t>priorities</a:t>
            </a:r>
            <a:endParaRPr lang="en-US" dirty="0" smtClean="0"/>
          </a:p>
          <a:p>
            <a:pPr lvl="2">
              <a:tabLst>
                <a:tab pos="1143000" algn="l"/>
                <a:tab pos="2514600" algn="l"/>
              </a:tabLst>
            </a:pPr>
            <a:r>
              <a:rPr lang="en-US" dirty="0" smtClean="0"/>
              <a:t>Beginning with COPS on 1/11/2011</a:t>
            </a:r>
          </a:p>
          <a:p>
            <a:pPr lvl="1">
              <a:tabLst>
                <a:tab pos="1143000" algn="l"/>
                <a:tab pos="2514600" algn="l"/>
              </a:tabLst>
            </a:pPr>
            <a:r>
              <a:rPr lang="en-US" dirty="0" smtClean="0"/>
              <a:t>Subcommittee endorsement will be requested in February</a:t>
            </a:r>
          </a:p>
          <a:p>
            <a:pPr lvl="2">
              <a:tabLst>
                <a:tab pos="1143000" algn="l"/>
                <a:tab pos="2514600" algn="l"/>
              </a:tabLst>
            </a:pPr>
            <a:r>
              <a:rPr lang="en-US" dirty="0" smtClean="0"/>
              <a:t>Including PRS</a:t>
            </a:r>
          </a:p>
          <a:p>
            <a:pPr lvl="1">
              <a:tabLst>
                <a:tab pos="1143000" algn="l"/>
                <a:tab pos="2514600" algn="l"/>
              </a:tabLst>
            </a:pPr>
            <a:r>
              <a:rPr lang="en-US" dirty="0" smtClean="0"/>
              <a:t>TAC and Board approval targeted for March</a:t>
            </a:r>
          </a:p>
          <a:p>
            <a:pPr lvl="1">
              <a:tabLst>
                <a:tab pos="1143000" algn="l"/>
                <a:tab pos="2514600" algn="l"/>
              </a:tabLst>
            </a:pPr>
            <a:r>
              <a:rPr lang="en-US" dirty="0" smtClean="0"/>
              <a:t>These dates are 1 month later than originally communicated</a:t>
            </a:r>
          </a:p>
          <a:p>
            <a:pPr lvl="2">
              <a:tabLst>
                <a:tab pos="1143000" algn="l"/>
                <a:tab pos="2514600" algn="l"/>
              </a:tabLst>
            </a:pPr>
            <a:r>
              <a:rPr lang="en-US" dirty="0" smtClean="0"/>
              <a:t>More time is needed to complete the recommended ERCOT prioritization</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0"/>
            <a:ext cx="6019800" cy="685800"/>
          </a:xfrm>
        </p:spPr>
        <p:txBody>
          <a:bodyPr/>
          <a:lstStyle/>
          <a:p>
            <a:pPr eaLnBrk="1" hangingPunct="1"/>
            <a:r>
              <a:rPr lang="en-US" dirty="0" smtClean="0"/>
              <a:t>Business Integration Update – Agenda</a:t>
            </a:r>
          </a:p>
        </p:txBody>
      </p:sp>
      <p:sp>
        <p:nvSpPr>
          <p:cNvPr id="6147" name="Rectangle 3"/>
          <p:cNvSpPr>
            <a:spLocks noGrp="1" noChangeArrowheads="1"/>
          </p:cNvSpPr>
          <p:nvPr>
            <p:ph type="body" sz="half" idx="1"/>
          </p:nvPr>
        </p:nvSpPr>
        <p:spPr>
          <a:xfrm>
            <a:off x="457200" y="1219200"/>
            <a:ext cx="8229600" cy="5029200"/>
          </a:xfrm>
        </p:spPr>
        <p:txBody>
          <a:bodyPr/>
          <a:lstStyle/>
          <a:p>
            <a:pPr marL="571500" lvl="1" indent="-228600" eaLnBrk="1" hangingPunct="1">
              <a:tabLst>
                <a:tab pos="1143000" algn="l"/>
                <a:tab pos="2514600" algn="l"/>
              </a:tabLst>
            </a:pPr>
            <a:r>
              <a:rPr lang="en-US" sz="2400" dirty="0" smtClean="0"/>
              <a:t>2010 Project Spending Update			</a:t>
            </a:r>
            <a:r>
              <a:rPr lang="en-US" sz="1800" dirty="0" smtClean="0"/>
              <a:t>3</a:t>
            </a:r>
            <a:endParaRPr lang="en-US" sz="2400" dirty="0" smtClean="0"/>
          </a:p>
          <a:p>
            <a:pPr lvl="2" eaLnBrk="1" hangingPunct="1">
              <a:tabLst>
                <a:tab pos="1143000" algn="l"/>
                <a:tab pos="2514600" algn="l"/>
              </a:tabLst>
            </a:pPr>
            <a:r>
              <a:rPr lang="en-US" sz="2000" dirty="0" smtClean="0"/>
              <a:t>As of </a:t>
            </a:r>
            <a:r>
              <a:rPr lang="en-US" sz="2000" dirty="0" smtClean="0"/>
              <a:t>12/15/2010</a:t>
            </a:r>
            <a:endParaRPr lang="en-US" sz="2000" dirty="0" smtClean="0"/>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Nodal Parking Deck					</a:t>
            </a:r>
            <a:r>
              <a:rPr lang="en-US" sz="1800" dirty="0" smtClean="0"/>
              <a:t>4-9</a:t>
            </a:r>
            <a:endParaRPr lang="en-US" sz="2400" dirty="0" smtClean="0"/>
          </a:p>
          <a:p>
            <a:pPr lvl="2" eaLnBrk="1" hangingPunct="1">
              <a:tabLst>
                <a:tab pos="1143000" algn="l"/>
                <a:tab pos="2514600" algn="l"/>
              </a:tabLst>
            </a:pPr>
            <a:r>
              <a:rPr lang="en-US" sz="2000" dirty="0" smtClean="0"/>
              <a:t>As of </a:t>
            </a:r>
            <a:r>
              <a:rPr lang="en-US" sz="2000" dirty="0" smtClean="0"/>
              <a:t>12/15/2010</a:t>
            </a:r>
            <a:endParaRPr lang="en-US" sz="2000" dirty="0" smtClean="0"/>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Project Implementations				</a:t>
            </a:r>
            <a:r>
              <a:rPr lang="en-US" sz="1800" dirty="0" smtClean="0"/>
              <a:t>10-11</a:t>
            </a:r>
            <a:endParaRPr lang="en-US" sz="2400" dirty="0" smtClean="0"/>
          </a:p>
          <a:p>
            <a:pPr lvl="2" eaLnBrk="1" hangingPunct="1">
              <a:tabLst>
                <a:tab pos="1143000" algn="l"/>
                <a:tab pos="2514600" algn="l"/>
              </a:tabLst>
            </a:pPr>
            <a:r>
              <a:rPr lang="en-US" sz="2000" dirty="0" smtClean="0"/>
              <a:t>Novem</a:t>
            </a:r>
            <a:r>
              <a:rPr lang="en-US" sz="2000" dirty="0" smtClean="0"/>
              <a:t>ber </a:t>
            </a:r>
            <a:r>
              <a:rPr lang="en-US" sz="2000" dirty="0" smtClean="0"/>
              <a:t>2010</a:t>
            </a:r>
          </a:p>
          <a:p>
            <a:pPr lvl="2" eaLnBrk="1" hangingPunct="1">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2011 Prioritization of Nodal Work			</a:t>
            </a:r>
            <a:r>
              <a:rPr lang="en-US" sz="1800" dirty="0" smtClean="0"/>
              <a:t>12</a:t>
            </a:r>
            <a:endParaRPr lang="en-US" sz="2400" dirty="0" smtClean="0"/>
          </a:p>
          <a:p>
            <a:pPr lvl="2" eaLnBrk="1" hangingPunct="1">
              <a:tabLst>
                <a:tab pos="1143000" algn="l"/>
                <a:tab pos="2514600" algn="l"/>
              </a:tabLst>
            </a:pPr>
            <a:r>
              <a:rPr lang="en-US" sz="2000" dirty="0" smtClean="0"/>
              <a:t>Status</a:t>
            </a:r>
            <a:endParaRPr lang="en-US"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 y="0"/>
            <a:ext cx="6553200" cy="685800"/>
          </a:xfrm>
        </p:spPr>
        <p:txBody>
          <a:bodyPr/>
          <a:lstStyle/>
          <a:p>
            <a:pPr eaLnBrk="1" hangingPunct="1"/>
            <a:r>
              <a:rPr lang="en-US" dirty="0" smtClean="0"/>
              <a:t>2010 Project Spending Update – </a:t>
            </a:r>
            <a:r>
              <a:rPr lang="en-US" dirty="0" smtClean="0"/>
              <a:t>12/15/2010</a:t>
            </a:r>
            <a:endParaRPr lang="en-US" dirty="0" smtClean="0"/>
          </a:p>
        </p:txBody>
      </p:sp>
      <p:graphicFrame>
        <p:nvGraphicFramePr>
          <p:cNvPr id="224259" name="Group 3"/>
          <p:cNvGraphicFramePr>
            <a:graphicFrameLocks noGrp="1"/>
          </p:cNvGraphicFramePr>
          <p:nvPr>
            <p:ph sz="half" idx="2"/>
          </p:nvPr>
        </p:nvGraphicFramePr>
        <p:xfrm>
          <a:off x="228600" y="762000"/>
          <a:ext cx="8763000" cy="5069016"/>
        </p:xfrm>
        <a:graphic>
          <a:graphicData uri="http://schemas.openxmlformats.org/drawingml/2006/table">
            <a:tbl>
              <a:tblPr/>
              <a:tblGrid>
                <a:gridCol w="1828801"/>
                <a:gridCol w="1600200"/>
                <a:gridCol w="1828800"/>
                <a:gridCol w="1828800"/>
                <a:gridCol w="1676399"/>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Program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Initial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Current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Forecast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YTD Actual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  965,778</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634,643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1,450,000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765,000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812,333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722,039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1,297,649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1,148,131</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709,708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1,892,118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1,420,068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1,300,178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144,068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100,801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81,601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Minor Cap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500" b="1" i="0" u="none" strike="noStrike" cap="none" normalizeH="0" baseline="0" dirty="0" smtClean="0">
                          <a:ln>
                            <a:noFill/>
                          </a:ln>
                          <a:solidFill>
                            <a:schemeClr val="tx1"/>
                          </a:solidFill>
                          <a:effectLst/>
                          <a:latin typeface="Courier New" pitchFamily="49" charset="0"/>
                        </a:rPr>
                        <a:t>$    750,000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1,049,805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Released but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 Yet Reallocated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Subtotals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6,900,000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6,689,767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5,882,111</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4,497,974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38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Met Center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Replacement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$ 31,900,000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$ 37,600,000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32,565,590</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$ 32,217,891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Data Center Hardware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7,500,000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26,500,000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25,467,215</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7,384,316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Grand 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$ 46,300,000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70,789,767</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63,914,916</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$ 44,100,181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7251" name="Text Box 70"/>
          <p:cNvSpPr txBox="1">
            <a:spLocks noChangeArrowheads="1"/>
          </p:cNvSpPr>
          <p:nvPr/>
        </p:nvSpPr>
        <p:spPr bwMode="auto">
          <a:xfrm>
            <a:off x="2752725" y="6037263"/>
            <a:ext cx="227013" cy="238125"/>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2" name="Rectangle 71"/>
          <p:cNvSpPr>
            <a:spLocks noChangeArrowheads="1"/>
          </p:cNvSpPr>
          <p:nvPr/>
        </p:nvSpPr>
        <p:spPr bwMode="auto">
          <a:xfrm>
            <a:off x="304800" y="5867400"/>
            <a:ext cx="8305800" cy="304800"/>
          </a:xfrm>
          <a:prstGeom prst="rect">
            <a:avLst/>
          </a:prstGeom>
          <a:noFill/>
          <a:ln w="9525" algn="ctr">
            <a:solidFill>
              <a:schemeClr val="tx1"/>
            </a:solidFill>
            <a:miter lim="800000"/>
            <a:headEnd/>
            <a:tailEnd/>
          </a:ln>
        </p:spPr>
        <p:txBody>
          <a:bodyPr wrap="none" anchor="ctr"/>
          <a:lstStyle/>
          <a:p>
            <a:endParaRPr lang="en-US"/>
          </a:p>
        </p:txBody>
      </p:sp>
      <p:sp>
        <p:nvSpPr>
          <p:cNvPr id="7253" name="Text Box 94"/>
          <p:cNvSpPr txBox="1">
            <a:spLocks noChangeArrowheads="1"/>
          </p:cNvSpPr>
          <p:nvPr/>
        </p:nvSpPr>
        <p:spPr bwMode="auto">
          <a:xfrm>
            <a:off x="4603750" y="6019800"/>
            <a:ext cx="271463" cy="239713"/>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4" name="TextBox 6"/>
          <p:cNvSpPr txBox="1">
            <a:spLocks noChangeArrowheads="1"/>
          </p:cNvSpPr>
          <p:nvPr/>
        </p:nvSpPr>
        <p:spPr bwMode="auto">
          <a:xfrm>
            <a:off x="211138" y="5867400"/>
            <a:ext cx="8477250" cy="288925"/>
          </a:xfrm>
          <a:prstGeom prst="rect">
            <a:avLst/>
          </a:prstGeom>
          <a:noFill/>
          <a:ln w="9525">
            <a:noFill/>
            <a:miter lim="800000"/>
            <a:headEnd/>
            <a:tailEnd/>
          </a:ln>
        </p:spPr>
        <p:txBody>
          <a:bodyPr>
            <a:spAutoFit/>
          </a:bodyPr>
          <a:lstStyle/>
          <a:p>
            <a:r>
              <a:rPr lang="en-US"/>
              <a:t>* </a:t>
            </a:r>
            <a:r>
              <a:rPr lang="en-US" sz="1200" b="0"/>
              <a:t>$685k from IO to Minor Cap for software licenses     </a:t>
            </a:r>
            <a:r>
              <a:rPr lang="en-US"/>
              <a:t>**</a:t>
            </a:r>
            <a:r>
              <a:rPr lang="en-US" sz="1200" b="0"/>
              <a:t> $400k from Met Center to DC Hardware for telecom equip.</a:t>
            </a:r>
            <a:endParaRPr lang="en-US" b="0"/>
          </a:p>
        </p:txBody>
      </p:sp>
      <p:sp>
        <p:nvSpPr>
          <p:cNvPr id="7255" name="TextBox 6"/>
          <p:cNvSpPr txBox="1">
            <a:spLocks noChangeArrowheads="1"/>
          </p:cNvSpPr>
          <p:nvPr/>
        </p:nvSpPr>
        <p:spPr bwMode="auto">
          <a:xfrm>
            <a:off x="1752600" y="6120714"/>
            <a:ext cx="5867400" cy="288925"/>
          </a:xfrm>
          <a:prstGeom prst="rect">
            <a:avLst/>
          </a:prstGeom>
          <a:solidFill>
            <a:schemeClr val="bg1"/>
          </a:solidFill>
          <a:ln w="9525">
            <a:solidFill>
              <a:schemeClr val="tx1"/>
            </a:solidFill>
            <a:miter lim="800000"/>
            <a:headEnd/>
            <a:tailEnd/>
          </a:ln>
        </p:spPr>
        <p:txBody>
          <a:bodyPr>
            <a:spAutoFit/>
          </a:bodyPr>
          <a:lstStyle/>
          <a:p>
            <a:r>
              <a:rPr lang="en-US" dirty="0"/>
              <a:t>***</a:t>
            </a:r>
            <a:r>
              <a:rPr lang="en-US" sz="1200" b="0" dirty="0"/>
              <a:t> Includes Board-authorized carryover of $5.9M in unspent 2009 funds</a:t>
            </a:r>
            <a:endParaRPr lang="en-US" b="0" dirty="0"/>
          </a:p>
        </p:txBody>
      </p:sp>
      <p:sp>
        <p:nvSpPr>
          <p:cNvPr id="7256" name="TextBox 8"/>
          <p:cNvSpPr txBox="1">
            <a:spLocks noChangeArrowheads="1"/>
          </p:cNvSpPr>
          <p:nvPr/>
        </p:nvSpPr>
        <p:spPr bwMode="auto">
          <a:xfrm>
            <a:off x="3544888" y="47244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7" name="TextBox 8"/>
          <p:cNvSpPr txBox="1">
            <a:spLocks noChangeArrowheads="1"/>
          </p:cNvSpPr>
          <p:nvPr/>
        </p:nvSpPr>
        <p:spPr bwMode="auto">
          <a:xfrm>
            <a:off x="3505200" y="45720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8" name="TextBox 8"/>
          <p:cNvSpPr txBox="1">
            <a:spLocks noChangeArrowheads="1"/>
          </p:cNvSpPr>
          <p:nvPr/>
        </p:nvSpPr>
        <p:spPr bwMode="auto">
          <a:xfrm>
            <a:off x="3505200" y="5084763"/>
            <a:ext cx="609600" cy="249237"/>
          </a:xfrm>
          <a:prstGeom prst="rect">
            <a:avLst/>
          </a:prstGeom>
          <a:noFill/>
          <a:ln w="9525">
            <a:noFill/>
            <a:miter lim="800000"/>
            <a:headEnd/>
            <a:tailEnd/>
          </a:ln>
        </p:spPr>
        <p:txBody>
          <a:bodyPr>
            <a:spAutoFit/>
          </a:bodyPr>
          <a:lstStyle/>
          <a:p>
            <a:r>
              <a:rPr lang="en-US" sz="1200" dirty="0">
                <a:latin typeface="Courier New" pitchFamily="49" charset="0"/>
                <a:cs typeface="Courier New" pitchFamily="49" charset="0"/>
              </a:rPr>
              <a:t>**</a:t>
            </a:r>
          </a:p>
        </p:txBody>
      </p:sp>
      <p:sp>
        <p:nvSpPr>
          <p:cNvPr id="7259" name="TextBox 8"/>
          <p:cNvSpPr txBox="1">
            <a:spLocks noChangeArrowheads="1"/>
          </p:cNvSpPr>
          <p:nvPr/>
        </p:nvSpPr>
        <p:spPr bwMode="auto">
          <a:xfrm>
            <a:off x="3505200" y="16557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60" name="TextBox 8"/>
          <p:cNvSpPr txBox="1">
            <a:spLocks noChangeArrowheads="1"/>
          </p:cNvSpPr>
          <p:nvPr/>
        </p:nvSpPr>
        <p:spPr bwMode="auto">
          <a:xfrm>
            <a:off x="3505200" y="33321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14" name="TextBox 8"/>
          <p:cNvSpPr txBox="1">
            <a:spLocks noChangeArrowheads="1"/>
          </p:cNvSpPr>
          <p:nvPr/>
        </p:nvSpPr>
        <p:spPr bwMode="auto">
          <a:xfrm>
            <a:off x="3593757" y="5237163"/>
            <a:ext cx="609600" cy="249237"/>
          </a:xfrm>
          <a:prstGeom prst="rect">
            <a:avLst/>
          </a:prstGeom>
          <a:noFill/>
          <a:ln w="9525">
            <a:noFill/>
            <a:miter lim="800000"/>
            <a:headEnd/>
            <a:tailEnd/>
          </a:ln>
        </p:spPr>
        <p:txBody>
          <a:bodyPr>
            <a:spAutoFit/>
          </a:bodyPr>
          <a:lstStyle/>
          <a:p>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p:txBody>
      </p:sp>
      <p:sp>
        <p:nvSpPr>
          <p:cNvPr id="16" name="TextBox 6"/>
          <p:cNvSpPr txBox="1">
            <a:spLocks noChangeArrowheads="1"/>
          </p:cNvSpPr>
          <p:nvPr/>
        </p:nvSpPr>
        <p:spPr bwMode="auto">
          <a:xfrm>
            <a:off x="1752600" y="6365189"/>
            <a:ext cx="5867400" cy="288925"/>
          </a:xfrm>
          <a:prstGeom prst="rect">
            <a:avLst/>
          </a:prstGeom>
          <a:solidFill>
            <a:schemeClr val="bg1"/>
          </a:solidFill>
          <a:ln w="9525">
            <a:solidFill>
              <a:schemeClr val="tx1"/>
            </a:solidFill>
            <a:miter lim="800000"/>
            <a:headEnd/>
            <a:tailEnd/>
          </a:ln>
        </p:spPr>
        <p:txBody>
          <a:bodyPr>
            <a:spAutoFit/>
          </a:bodyPr>
          <a:lstStyle/>
          <a:p>
            <a:r>
              <a:rPr lang="en-US" dirty="0" smtClean="0"/>
              <a:t>****</a:t>
            </a:r>
            <a:r>
              <a:rPr lang="en-US" sz="1200" b="0" dirty="0" smtClean="0"/>
              <a:t> </a:t>
            </a:r>
            <a:r>
              <a:rPr lang="en-US" sz="1200" b="0" dirty="0"/>
              <a:t>Includes Board-authorized </a:t>
            </a:r>
            <a:r>
              <a:rPr lang="en-US" sz="1200" b="0" dirty="0" smtClean="0"/>
              <a:t>acceleration </a:t>
            </a:r>
            <a:r>
              <a:rPr lang="en-US" sz="1200" b="0" dirty="0"/>
              <a:t>of </a:t>
            </a:r>
            <a:r>
              <a:rPr lang="en-US" sz="1200" b="0" dirty="0" smtClean="0"/>
              <a:t>$18.315M </a:t>
            </a:r>
            <a:r>
              <a:rPr lang="en-US" sz="1200" b="0" dirty="0" smtClean="0"/>
              <a:t>from projected 2011 </a:t>
            </a:r>
            <a:r>
              <a:rPr lang="en-US" sz="1200" b="0" dirty="0"/>
              <a:t>funds</a:t>
            </a:r>
            <a:endParaRPr lang="en-US" b="0" dirty="0"/>
          </a:p>
        </p:txBody>
      </p:sp>
      <p:sp>
        <p:nvSpPr>
          <p:cNvPr id="17" name="TextBox 6"/>
          <p:cNvSpPr txBox="1">
            <a:spLocks noChangeArrowheads="1"/>
          </p:cNvSpPr>
          <p:nvPr/>
        </p:nvSpPr>
        <p:spPr bwMode="auto">
          <a:xfrm>
            <a:off x="7162800" y="381000"/>
            <a:ext cx="1828800" cy="227755"/>
          </a:xfrm>
          <a:prstGeom prst="rect">
            <a:avLst/>
          </a:prstGeom>
          <a:solidFill>
            <a:schemeClr val="bg1"/>
          </a:solidFill>
          <a:ln w="9525">
            <a:solidFill>
              <a:schemeClr val="tx1"/>
            </a:solidFill>
            <a:miter lim="800000"/>
            <a:headEnd/>
            <a:tailEnd/>
          </a:ln>
        </p:spPr>
        <p:txBody>
          <a:bodyPr wrap="square">
            <a:spAutoFit/>
          </a:bodyPr>
          <a:lstStyle/>
          <a:p>
            <a:r>
              <a:rPr lang="en-US" sz="1100" b="0" dirty="0" err="1" smtClean="0"/>
              <a:t>Actuals</a:t>
            </a:r>
            <a:r>
              <a:rPr lang="en-US" sz="1100" b="0" dirty="0" smtClean="0"/>
              <a:t> as of 10/31/2010</a:t>
            </a:r>
            <a:endParaRPr lang="en-US" sz="1100"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76200"/>
            <a:ext cx="4648200" cy="533400"/>
          </a:xfrm>
        </p:spPr>
        <p:txBody>
          <a:bodyPr/>
          <a:lstStyle/>
          <a:p>
            <a:r>
              <a:rPr lang="en-US" smtClean="0"/>
              <a:t>Nodal Parking Deck – Approved</a:t>
            </a:r>
            <a:r>
              <a:rPr lang="en-US" sz="1400" smtClean="0"/>
              <a:t> </a:t>
            </a:r>
            <a:endParaRPr lang="en-US" smtClean="0"/>
          </a:p>
        </p:txBody>
      </p:sp>
      <p:graphicFrame>
        <p:nvGraphicFramePr>
          <p:cNvPr id="6" name="Table 5"/>
          <p:cNvGraphicFramePr>
            <a:graphicFrameLocks noGrp="1"/>
          </p:cNvGraphicFramePr>
          <p:nvPr/>
        </p:nvGraphicFramePr>
        <p:xfrm>
          <a:off x="228600" y="761009"/>
          <a:ext cx="8686800" cy="5334991"/>
        </p:xfrm>
        <a:graphic>
          <a:graphicData uri="http://schemas.openxmlformats.org/drawingml/2006/table">
            <a:tbl>
              <a:tblPr firstRow="1" bandRow="1">
                <a:tableStyleId>{793D81CF-94F2-401A-BA57-92F5A7B2D0C5}</a:tableStyleId>
              </a:tblPr>
              <a:tblGrid>
                <a:gridCol w="1219200"/>
                <a:gridCol w="4191000"/>
                <a:gridCol w="1143000"/>
                <a:gridCol w="2133600"/>
              </a:tblGrid>
              <a:tr h="393609">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8695">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83303">
                <a:tc>
                  <a:txBody>
                    <a:bodyPr/>
                    <a:lstStyle/>
                    <a:p>
                      <a:pPr algn="ctr"/>
                      <a:r>
                        <a:rPr lang="en-US" sz="1400" dirty="0" smtClean="0"/>
                        <a:t>NPRR219</a:t>
                      </a:r>
                      <a:endParaRPr lang="en-US" sz="1600" dirty="0"/>
                    </a:p>
                  </a:txBody>
                  <a:tcPr anchor="ctr"/>
                </a:tc>
                <a:tc>
                  <a:txBody>
                    <a:bodyPr/>
                    <a:lstStyle/>
                    <a:p>
                      <a:r>
                        <a:rPr lang="en-US" sz="1100" dirty="0" smtClean="0"/>
                        <a:t>Resolution of Alignment Items A33,A92,A106,A150 - TSPs Must Submit Outages for Resource Owned Equipment &amp; Clarification of Changes in Status of Transmission Element Postings</a:t>
                      </a:r>
                      <a:endParaRPr lang="en-US" sz="11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406287">
                <a:tc>
                  <a:txBody>
                    <a:bodyPr/>
                    <a:lstStyle/>
                    <a:p>
                      <a:pPr algn="ctr"/>
                      <a:r>
                        <a:rPr lang="en-US" sz="1400" dirty="0" smtClean="0"/>
                        <a:t>NPRR285</a:t>
                      </a:r>
                      <a:endParaRPr lang="en-US" sz="1400" dirty="0"/>
                    </a:p>
                  </a:txBody>
                  <a:tcPr anchor="ctr"/>
                </a:tc>
                <a:tc>
                  <a:txBody>
                    <a:bodyPr/>
                    <a:lstStyle/>
                    <a:p>
                      <a:r>
                        <a:rPr lang="fr-FR" sz="1200" dirty="0" err="1" smtClean="0"/>
                        <a:t>Generation</a:t>
                      </a:r>
                      <a:r>
                        <a:rPr lang="fr-FR" sz="1200" dirty="0" smtClean="0"/>
                        <a:t> Resource Base Point </a:t>
                      </a:r>
                      <a:r>
                        <a:rPr lang="fr-FR" sz="1200" dirty="0" err="1" smtClean="0"/>
                        <a:t>Deviation</a:t>
                      </a:r>
                      <a:r>
                        <a:rPr lang="fr-FR" sz="1200" dirty="0" smtClean="0"/>
                        <a:t> Charge Corrections</a:t>
                      </a:r>
                      <a:endParaRPr lang="en-US" sz="1200" dirty="0"/>
                    </a:p>
                  </a:txBody>
                  <a:tcPr anchor="ctr"/>
                </a:tc>
                <a:tc>
                  <a:txBody>
                    <a:bodyPr/>
                    <a:lstStyle/>
                    <a:p>
                      <a:pPr algn="ctr"/>
                      <a:r>
                        <a:rPr lang="en-US" sz="1400" dirty="0" smtClean="0"/>
                        <a:t>Critical</a:t>
                      </a:r>
                      <a:endParaRPr lang="en-US" sz="1400" dirty="0"/>
                    </a:p>
                  </a:txBody>
                  <a:tcPr anchor="ctr"/>
                </a:tc>
                <a:tc>
                  <a:txBody>
                    <a:bodyPr/>
                    <a:lstStyle/>
                    <a:p>
                      <a:pPr algn="ctr"/>
                      <a:r>
                        <a:rPr lang="en-US" sz="1200" dirty="0" smtClean="0"/>
                        <a:t>BoD Approved 11/16/2010</a:t>
                      </a:r>
                      <a:endParaRPr lang="en-US" sz="1200" dirty="0"/>
                    </a:p>
                  </a:txBody>
                  <a:tcPr anchor="ctr"/>
                </a:tc>
              </a:tr>
              <a:tr h="406287">
                <a:tc>
                  <a:txBody>
                    <a:bodyPr/>
                    <a:lstStyle/>
                    <a:p>
                      <a:pPr algn="ctr"/>
                      <a:r>
                        <a:rPr lang="en-US" sz="1400" dirty="0" smtClean="0"/>
                        <a:t>NOGRR050</a:t>
                      </a:r>
                      <a:endParaRPr lang="en-US" sz="1400" dirty="0"/>
                    </a:p>
                  </a:txBody>
                  <a:tcPr anchor="ctr"/>
                </a:tc>
                <a:tc>
                  <a:txBody>
                    <a:bodyPr/>
                    <a:lstStyle/>
                    <a:p>
                      <a:r>
                        <a:rPr lang="en-US" sz="1200" dirty="0" smtClean="0"/>
                        <a:t>Resolution of Reporting Issues Related to NPRR219</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367768">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24249">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24249">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24249">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24249">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87410">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7416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bl>
          </a:graphicData>
        </a:graphic>
      </p:graphicFrame>
      <p:sp>
        <p:nvSpPr>
          <p:cNvPr id="4"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Approved = </a:t>
            </a:r>
            <a:r>
              <a:rPr lang="en-US" b="0" kern="0" dirty="0" smtClean="0">
                <a:solidFill>
                  <a:schemeClr val="bg1"/>
                </a:solidFill>
                <a:latin typeface="+mj-lt"/>
                <a:ea typeface="+mj-ea"/>
                <a:cs typeface="+mj-cs"/>
              </a:rPr>
              <a:t>25</a:t>
            </a:r>
            <a:endParaRPr lang="en-US" b="0" kern="0" dirty="0">
              <a:solidFill>
                <a:schemeClr val="bg1"/>
              </a:solidFill>
              <a:latin typeface="+mj-lt"/>
              <a:ea typeface="+mj-ea"/>
              <a:cs typeface="+mj-cs"/>
            </a:endParaRPr>
          </a:p>
        </p:txBody>
      </p:sp>
      <p:sp>
        <p:nvSpPr>
          <p:cNvPr id="7236" name="Rectangle 8"/>
          <p:cNvSpPr>
            <a:spLocks noChangeArrowheads="1"/>
          </p:cNvSpPr>
          <p:nvPr/>
        </p:nvSpPr>
        <p:spPr bwMode="auto">
          <a:xfrm>
            <a:off x="188913" y="3063875"/>
            <a:ext cx="366712" cy="288925"/>
          </a:xfrm>
          <a:prstGeom prst="rect">
            <a:avLst/>
          </a:prstGeom>
          <a:noFill/>
          <a:ln w="9525">
            <a:noFill/>
            <a:miter lim="800000"/>
            <a:headEnd/>
            <a:tailEnd/>
          </a:ln>
        </p:spPr>
        <p:txBody>
          <a:bodyPr wrap="none">
            <a:spAutoFit/>
          </a:bodyPr>
          <a:lstStyle/>
          <a:p>
            <a:r>
              <a:rPr lang="en-US" dirty="0">
                <a:latin typeface="Wingdings" pitchFamily="2" charset="2"/>
              </a:rPr>
              <a:t>µ</a:t>
            </a:r>
          </a:p>
        </p:txBody>
      </p:sp>
      <p:sp>
        <p:nvSpPr>
          <p:cNvPr id="7237" name="Rectangle 9"/>
          <p:cNvSpPr>
            <a:spLocks noChangeArrowheads="1"/>
          </p:cNvSpPr>
          <p:nvPr/>
        </p:nvSpPr>
        <p:spPr bwMode="auto">
          <a:xfrm>
            <a:off x="3048000" y="6188075"/>
            <a:ext cx="366713" cy="288925"/>
          </a:xfrm>
          <a:prstGeom prst="rect">
            <a:avLst/>
          </a:prstGeom>
          <a:noFill/>
          <a:ln w="9525">
            <a:noFill/>
            <a:miter lim="800000"/>
            <a:headEnd/>
            <a:tailEnd/>
          </a:ln>
        </p:spPr>
        <p:txBody>
          <a:bodyPr>
            <a:spAutoFit/>
          </a:bodyPr>
          <a:lstStyle/>
          <a:p>
            <a:r>
              <a:rPr lang="en-US">
                <a:latin typeface="Wingdings" pitchFamily="2" charset="2"/>
              </a:rPr>
              <a:t>µ</a:t>
            </a:r>
          </a:p>
        </p:txBody>
      </p:sp>
      <p:sp>
        <p:nvSpPr>
          <p:cNvPr id="7238" name="TextBox 10"/>
          <p:cNvSpPr txBox="1">
            <a:spLocks noChangeArrowheads="1"/>
          </p:cNvSpPr>
          <p:nvPr/>
        </p:nvSpPr>
        <p:spPr bwMode="auto">
          <a:xfrm>
            <a:off x="3352800" y="6172200"/>
            <a:ext cx="3124200" cy="363538"/>
          </a:xfrm>
          <a:prstGeom prst="rect">
            <a:avLst/>
          </a:prstGeom>
          <a:noFill/>
          <a:ln w="9525">
            <a:solidFill>
              <a:schemeClr val="tx1">
                <a:alpha val="0"/>
              </a:schemeClr>
            </a:solidFill>
            <a:miter lim="800000"/>
            <a:headEnd/>
            <a:tailEnd/>
          </a:ln>
        </p:spPr>
        <p:txBody>
          <a:bodyPr>
            <a:spAutoFit/>
          </a:bodyPr>
          <a:lstStyle/>
          <a:p>
            <a:pPr algn="l"/>
            <a:r>
              <a:rPr lang="en-US" sz="1100" b="0"/>
              <a:t>On Parking Deck due to resource impact only.  Separately funded on 2011 PPL.</a:t>
            </a:r>
          </a:p>
        </p:txBody>
      </p:sp>
      <p:sp>
        <p:nvSpPr>
          <p:cNvPr id="7239" name="Rectangle 11"/>
          <p:cNvSpPr>
            <a:spLocks noChangeArrowheads="1"/>
          </p:cNvSpPr>
          <p:nvPr/>
        </p:nvSpPr>
        <p:spPr bwMode="auto">
          <a:xfrm>
            <a:off x="3048000" y="6096000"/>
            <a:ext cx="3352800" cy="457200"/>
          </a:xfrm>
          <a:prstGeom prst="rect">
            <a:avLst/>
          </a:prstGeom>
          <a:noFill/>
          <a:ln w="9525" algn="ctr">
            <a:solidFill>
              <a:schemeClr val="tx1"/>
            </a:solidFill>
            <a:round/>
            <a:headEnd/>
            <a:tailEnd/>
          </a:ln>
        </p:spPr>
        <p:txBody>
          <a:bodyPr/>
          <a:lstStyle/>
          <a:p>
            <a:pPr marL="228600" indent="-228600">
              <a:tabLst>
                <a:tab pos="1033463" algn="l"/>
                <a:tab pos="1143000" algn="l"/>
                <a:tab pos="2624138" algn="l"/>
              </a:tabLst>
            </a:pPr>
            <a:endParaRPr lang="en-US"/>
          </a:p>
        </p:txBody>
      </p:sp>
      <p:sp>
        <p:nvSpPr>
          <p:cNvPr id="9"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1 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47244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909638"/>
          <a:ext cx="8686800" cy="4567215"/>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91221">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NPRR272</a:t>
                      </a:r>
                      <a:endParaRPr lang="en-US" sz="1400" dirty="0"/>
                    </a:p>
                  </a:txBody>
                  <a:tcPr anchor="ctr"/>
                </a:tc>
                <a:tc>
                  <a:txBody>
                    <a:bodyPr/>
                    <a:lstStyle/>
                    <a:p>
                      <a:r>
                        <a:rPr lang="en-US" sz="1200" dirty="0" smtClean="0"/>
                        <a:t>Definition and Participation of Quick Start Generation Resources</a:t>
                      </a:r>
                      <a:endParaRPr lang="en-US" sz="12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11/16/2010</a:t>
                      </a:r>
                      <a:endParaRPr lang="en-US" sz="1200" dirty="0"/>
                    </a:p>
                  </a:txBody>
                  <a:tcPr anchor="ctr"/>
                </a:tc>
              </a:tr>
              <a:tr h="491221">
                <a:tc>
                  <a:txBody>
                    <a:bodyPr/>
                    <a:lstStyle/>
                    <a:p>
                      <a:pPr algn="ctr"/>
                      <a:r>
                        <a:rPr lang="en-US" sz="1400" dirty="0" smtClean="0"/>
                        <a:t>NPRR293</a:t>
                      </a:r>
                      <a:endParaRPr lang="en-US" sz="1400" dirty="0"/>
                    </a:p>
                  </a:txBody>
                  <a:tcPr anchor="ctr"/>
                </a:tc>
                <a:tc>
                  <a:txBody>
                    <a:bodyPr/>
                    <a:lstStyle/>
                    <a:p>
                      <a:r>
                        <a:rPr lang="en-US" sz="1200" dirty="0" smtClean="0"/>
                        <a:t>Requirement to Post CRR Option and Obligation Quantities Cleared in DAM or Taken to Real Time</a:t>
                      </a:r>
                      <a:endParaRPr lang="en-US" sz="1200" dirty="0"/>
                    </a:p>
                  </a:txBody>
                  <a:tcPr anchor="ctr"/>
                </a:tc>
                <a:tc>
                  <a:txBody>
                    <a:bodyPr/>
                    <a:lstStyle/>
                    <a:p>
                      <a:pPr algn="ctr"/>
                      <a:r>
                        <a:rPr lang="en-US" sz="1400" dirty="0" smtClean="0"/>
                        <a:t>High</a:t>
                      </a:r>
                      <a:endParaRPr lang="en-US" sz="1400" dirty="0"/>
                    </a:p>
                  </a:txBody>
                  <a:tcPr anchor="ctr"/>
                </a:tc>
                <a:tc>
                  <a:txBody>
                    <a:bodyPr/>
                    <a:lstStyle/>
                    <a:p>
                      <a:pPr marL="0" algn="ctr" defTabSz="914400" rtl="0" eaLnBrk="1" latinLnBrk="0" hangingPunct="1"/>
                      <a:r>
                        <a:rPr lang="en-US" sz="1200" dirty="0" err="1" smtClean="0"/>
                        <a:t>BoD</a:t>
                      </a:r>
                      <a:r>
                        <a:rPr lang="en-US" sz="1200" dirty="0" smtClean="0"/>
                        <a:t> Approved 12/14/2010</a:t>
                      </a:r>
                      <a:endParaRPr lang="en-US" sz="1200" kern="1200" dirty="0">
                        <a:solidFill>
                          <a:schemeClr val="dk1"/>
                        </a:solidFill>
                        <a:latin typeface="+mn-lt"/>
                        <a:ea typeface="+mn-ea"/>
                        <a:cs typeface="+mn-cs"/>
                      </a:endParaRPr>
                    </a:p>
                  </a:txBody>
                  <a:tcPr anchor="ctr"/>
                </a:tc>
              </a:tr>
              <a:tr h="491221">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NPRR244</a:t>
                      </a:r>
                      <a:endParaRPr lang="en-US" sz="1400" dirty="0"/>
                    </a:p>
                  </a:txBody>
                  <a:tcPr anchor="ctr"/>
                </a:tc>
                <a:tc>
                  <a:txBody>
                    <a:bodyPr/>
                    <a:lstStyle/>
                    <a:p>
                      <a:r>
                        <a:rPr lang="en-US" sz="1200" dirty="0" smtClean="0"/>
                        <a:t>Clarification</a:t>
                      </a:r>
                      <a:r>
                        <a:rPr lang="en-US" sz="1200" baseline="0" dirty="0" smtClean="0"/>
                        <a:t> of Other Binding Documents</a:t>
                      </a:r>
                      <a:endParaRPr lang="en-US" sz="12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491221">
                <a:tc>
                  <a:txBody>
                    <a:bodyPr/>
                    <a:lstStyle/>
                    <a:p>
                      <a:pPr algn="ctr"/>
                      <a:r>
                        <a:rPr lang="en-US" sz="1400" dirty="0" smtClean="0"/>
                        <a:t>NPRR257</a:t>
                      </a:r>
                      <a:endParaRPr lang="en-US" sz="1400" dirty="0"/>
                    </a:p>
                  </a:txBody>
                  <a:tcPr anchor="ctr"/>
                </a:tc>
                <a:tc>
                  <a:txBody>
                    <a:bodyPr/>
                    <a:lstStyle/>
                    <a:p>
                      <a:r>
                        <a:rPr lang="en-US" sz="1200" dirty="0" smtClean="0"/>
                        <a:t>Synchronization with Nodal Operating Guide Section 9, Monitoring Programs</a:t>
                      </a:r>
                      <a:endParaRPr lang="en-US" sz="1200" dirty="0"/>
                    </a:p>
                  </a:txBody>
                  <a:tcPr anchor="ctr"/>
                </a:tc>
                <a:tc>
                  <a:txBody>
                    <a:bodyPr/>
                    <a:lstStyle/>
                    <a:p>
                      <a:pPr algn="ctr"/>
                      <a:r>
                        <a:rPr lang="en-US" sz="1400" dirty="0" smtClean="0"/>
                        <a:t>High / Medium</a:t>
                      </a:r>
                      <a:endParaRPr lang="en-US" sz="1400" dirty="0"/>
                    </a:p>
                  </a:txBody>
                  <a:tcPr anchor="ctr"/>
                </a:tc>
                <a:tc>
                  <a:txBody>
                    <a:bodyPr/>
                    <a:lstStyle/>
                    <a:p>
                      <a:pPr algn="ctr"/>
                      <a:r>
                        <a:rPr lang="en-US" sz="1200" dirty="0" smtClean="0"/>
                        <a:t>BoD Approved 11/16/2010</a:t>
                      </a:r>
                    </a:p>
                  </a:txBody>
                  <a:tcPr anchor="ctr"/>
                </a:tc>
              </a:tr>
              <a:tr h="491221">
                <a:tc>
                  <a:txBody>
                    <a:bodyPr/>
                    <a:lstStyle/>
                    <a:p>
                      <a:pPr algn="ctr"/>
                      <a:r>
                        <a:rPr lang="en-US" sz="1400" dirty="0" smtClean="0"/>
                        <a:t>NPRR258</a:t>
                      </a:r>
                      <a:endParaRPr lang="en-US" sz="1400" dirty="0"/>
                    </a:p>
                  </a:txBody>
                  <a:tcPr anchor="ctr"/>
                </a:tc>
                <a:tc>
                  <a:txBody>
                    <a:bodyPr/>
                    <a:lstStyle/>
                    <a:p>
                      <a:r>
                        <a:rPr lang="en-US" sz="1200" dirty="0" smtClean="0"/>
                        <a:t>Sync with PRR824 and PRR833 and Additional Clarifications</a:t>
                      </a:r>
                      <a:endParaRPr lang="en-US" sz="1200" dirty="0"/>
                    </a:p>
                  </a:txBody>
                  <a:tcPr anchor="ctr"/>
                </a:tc>
                <a:tc>
                  <a:txBody>
                    <a:bodyPr/>
                    <a:lstStyle/>
                    <a:p>
                      <a:pPr algn="ctr"/>
                      <a:r>
                        <a:rPr lang="en-US" sz="1400" dirty="0" smtClean="0"/>
                        <a:t>High / Medium</a:t>
                      </a:r>
                      <a:endParaRPr lang="en-US" sz="1400" dirty="0"/>
                    </a:p>
                  </a:txBody>
                  <a:tcPr anchor="ctr"/>
                </a:tc>
                <a:tc>
                  <a:txBody>
                    <a:bodyPr/>
                    <a:lstStyle/>
                    <a:p>
                      <a:pPr algn="ctr"/>
                      <a:r>
                        <a:rPr lang="en-US" sz="1200" dirty="0" smtClean="0"/>
                        <a:t>BoD Approved 11/16/2010</a:t>
                      </a:r>
                    </a:p>
                  </a:txBody>
                  <a:tcPr anchor="ctr"/>
                </a:tc>
              </a:tr>
            </a:tbl>
          </a:graphicData>
        </a:graphic>
      </p:graphicFrame>
      <p:sp>
        <p:nvSpPr>
          <p:cNvPr id="4"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2 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47244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909638"/>
          <a:ext cx="8686800" cy="3219830"/>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39513">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11/16/2010</a:t>
                      </a:r>
                      <a:endParaRPr lang="en-US" sz="1200" dirty="0"/>
                    </a:p>
                  </a:txBody>
                  <a:tcPr anchor="ctr"/>
                </a:tc>
              </a:tr>
              <a:tr h="439513">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
        <p:nvSpPr>
          <p:cNvPr id="4"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a:t>
            </a:r>
            <a:r>
              <a:rPr lang="en-US" sz="1400" b="0" kern="0" dirty="0" smtClean="0">
                <a:solidFill>
                  <a:schemeClr val="bg1"/>
                </a:solidFill>
                <a:latin typeface="+mj-lt"/>
                <a:ea typeface="+mj-ea"/>
                <a:cs typeface="+mj-cs"/>
              </a:rPr>
              <a:t>3 </a:t>
            </a:r>
            <a:r>
              <a:rPr lang="en-US" sz="1400" b="0" kern="0" dirty="0">
                <a:solidFill>
                  <a:schemeClr val="bg1"/>
                </a:solidFill>
                <a:latin typeface="+mj-lt"/>
                <a:ea typeface="+mj-ea"/>
                <a:cs typeface="+mj-cs"/>
              </a:rPr>
              <a:t>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0"/>
            <a:ext cx="4572000" cy="685800"/>
          </a:xfrm>
        </p:spPr>
        <p:txBody>
          <a:bodyPr/>
          <a:lstStyle/>
          <a:p>
            <a:r>
              <a:rPr lang="en-US" smtClean="0"/>
              <a:t>Nodal Parking Deck – Pending</a:t>
            </a:r>
          </a:p>
        </p:txBody>
      </p:sp>
      <p:graphicFrame>
        <p:nvGraphicFramePr>
          <p:cNvPr id="6" name="Table 5"/>
          <p:cNvGraphicFramePr>
            <a:graphicFrameLocks noGrp="1"/>
          </p:cNvGraphicFramePr>
          <p:nvPr/>
        </p:nvGraphicFramePr>
        <p:xfrm>
          <a:off x="152400" y="854075"/>
          <a:ext cx="8839199" cy="2337470"/>
        </p:xfrm>
        <a:graphic>
          <a:graphicData uri="http://schemas.openxmlformats.org/drawingml/2006/table">
            <a:tbl>
              <a:tblPr firstRow="1" bandRow="1">
                <a:tableStyleId>{793D81CF-94F2-401A-BA57-92F5A7B2D0C5}</a:tableStyleId>
              </a:tblPr>
              <a:tblGrid>
                <a:gridCol w="1306664"/>
                <a:gridCol w="4027336"/>
                <a:gridCol w="1199321"/>
                <a:gridCol w="2305878"/>
              </a:tblGrid>
              <a:tr h="459547">
                <a:tc>
                  <a:txBody>
                    <a:bodyPr/>
                    <a:lstStyle/>
                    <a:p>
                      <a:pPr algn="ctr"/>
                      <a:r>
                        <a:rPr lang="en-US" sz="1400" dirty="0" smtClean="0">
                          <a:effectLst>
                            <a:outerShdw blurRad="38100" dist="38100" dir="2700000" algn="tl">
                              <a:srgbClr val="000000">
                                <a:alpha val="43137"/>
                              </a:srgbClr>
                            </a:outerShdw>
                          </a:effectLst>
                        </a:rPr>
                        <a:t>Source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Title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Suggested Priority</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Current Status</a:t>
                      </a:r>
                      <a:endParaRPr lang="en-US" sz="1400" dirty="0">
                        <a:effectLst>
                          <a:outerShdw blurRad="38100" dist="38100" dir="2700000" algn="tl">
                            <a:srgbClr val="000000">
                              <a:alpha val="43137"/>
                            </a:srgbClr>
                          </a:outerShdw>
                        </a:effectLst>
                      </a:endParaRPr>
                    </a:p>
                  </a:txBody>
                  <a:tcPr anchor="ctr">
                    <a:solidFill>
                      <a:srgbClr val="40949A"/>
                    </a:solidFill>
                  </a:tcPr>
                </a:tc>
              </a:tr>
              <a:tr h="447710">
                <a:tc>
                  <a:txBody>
                    <a:bodyPr/>
                    <a:lstStyle/>
                    <a:p>
                      <a:pPr algn="ctr"/>
                      <a:r>
                        <a:rPr lang="en-US" sz="1400" dirty="0" smtClean="0"/>
                        <a:t>NPRR260</a:t>
                      </a:r>
                      <a:endParaRPr lang="en-US" sz="1400" dirty="0"/>
                    </a:p>
                  </a:txBody>
                  <a:tcPr anchor="ctr"/>
                </a:tc>
                <a:tc>
                  <a:txBody>
                    <a:bodyPr/>
                    <a:lstStyle/>
                    <a:p>
                      <a:r>
                        <a:rPr lang="en-US" sz="1200" dirty="0" smtClean="0"/>
                        <a:t>Providing Access to MIS Secure Area to MIS Registered Users</a:t>
                      </a:r>
                      <a:endParaRPr lang="en-US" sz="12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Pending at </a:t>
                      </a:r>
                      <a:r>
                        <a:rPr lang="en-US" sz="1200" dirty="0" smtClean="0"/>
                        <a:t>Board</a:t>
                      </a:r>
                    </a:p>
                    <a:p>
                      <a:pPr algn="ctr"/>
                      <a:r>
                        <a:rPr lang="en-US" sz="1200" dirty="0" smtClean="0"/>
                        <a:t>TAC Approved 12/6/2010</a:t>
                      </a:r>
                      <a:endParaRPr lang="en-US" sz="1200" dirty="0"/>
                    </a:p>
                  </a:txBody>
                  <a:tcPr anchor="ctr"/>
                </a:tc>
              </a:tr>
              <a:tr h="410845">
                <a:tc>
                  <a:txBody>
                    <a:bodyPr/>
                    <a:lstStyle/>
                    <a:p>
                      <a:pPr algn="ctr"/>
                      <a:r>
                        <a:rPr lang="en-US" sz="1400" dirty="0" smtClean="0"/>
                        <a:t>NPRR282</a:t>
                      </a:r>
                      <a:endParaRPr lang="en-US" sz="1400" dirty="0"/>
                    </a:p>
                  </a:txBody>
                  <a:tcPr anchor="ctr"/>
                </a:tc>
                <a:tc>
                  <a:txBody>
                    <a:bodyPr/>
                    <a:lstStyle/>
                    <a:p>
                      <a:r>
                        <a:rPr lang="en-US" sz="1200" dirty="0" smtClean="0"/>
                        <a:t>Dynamic Ramp Rates Use in SCED</a:t>
                      </a:r>
                      <a:endParaRPr lang="en-US" sz="1200" dirty="0"/>
                    </a:p>
                  </a:txBody>
                  <a:tcPr anchor="ctr"/>
                </a:tc>
                <a:tc>
                  <a:txBody>
                    <a:bodyPr/>
                    <a:lstStyle/>
                    <a:p>
                      <a:pPr algn="ctr"/>
                      <a:r>
                        <a:rPr lang="en-US" sz="1400" dirty="0" smtClean="0"/>
                        <a:t>Critical</a:t>
                      </a:r>
                      <a:endParaRPr lang="en-US" sz="1400" dirty="0"/>
                    </a:p>
                  </a:txBody>
                  <a:tcPr anchor="ctr"/>
                </a:tc>
                <a:tc>
                  <a:txBody>
                    <a:bodyPr/>
                    <a:lstStyle/>
                    <a:p>
                      <a:pPr algn="ctr"/>
                      <a:r>
                        <a:rPr lang="en-US" sz="1200" dirty="0" smtClean="0"/>
                        <a:t>Pending at Board</a:t>
                      </a:r>
                    </a:p>
                    <a:p>
                      <a:pPr algn="ctr"/>
                      <a:r>
                        <a:rPr lang="en-US" sz="1200" dirty="0" smtClean="0"/>
                        <a:t>TAC Approved 12/6/2010</a:t>
                      </a:r>
                      <a:endParaRPr lang="en-US" sz="1200" dirty="0"/>
                    </a:p>
                  </a:txBody>
                  <a:tcPr anchor="ctr"/>
                </a:tc>
              </a:tr>
              <a:tr h="447710">
                <a:tc>
                  <a:txBody>
                    <a:bodyPr/>
                    <a:lstStyle/>
                    <a:p>
                      <a:pPr algn="ctr"/>
                      <a:r>
                        <a:rPr lang="en-US" sz="1400" dirty="0" smtClean="0"/>
                        <a:t>NPRR290</a:t>
                      </a:r>
                      <a:endParaRPr lang="en-US" sz="1400" dirty="0"/>
                    </a:p>
                  </a:txBody>
                  <a:tcPr anchor="ctr"/>
                </a:tc>
                <a:tc>
                  <a:txBody>
                    <a:bodyPr/>
                    <a:lstStyle/>
                    <a:p>
                      <a:r>
                        <a:rPr lang="en-US" sz="1200" dirty="0" smtClean="0"/>
                        <a:t>ERCOT Publication of DAM PSS/E Files</a:t>
                      </a:r>
                      <a:endParaRPr lang="en-US" sz="1200" dirty="0"/>
                    </a:p>
                  </a:txBody>
                  <a:tcPr anchor="ctr"/>
                </a:tc>
                <a:tc>
                  <a:txBody>
                    <a:bodyPr/>
                    <a:lstStyle/>
                    <a:p>
                      <a:pPr algn="ctr"/>
                      <a:r>
                        <a:rPr lang="en-US" sz="1400" dirty="0" smtClean="0"/>
                        <a:t>TBD</a:t>
                      </a:r>
                      <a:endParaRPr lang="en-US" sz="1400" dirty="0"/>
                    </a:p>
                  </a:txBody>
                  <a:tcPr anchor="ctr"/>
                </a:tc>
                <a:tc>
                  <a:txBody>
                    <a:bodyPr/>
                    <a:lstStyle/>
                    <a:p>
                      <a:pPr marL="0" algn="ctr" defTabSz="914400" rtl="0" eaLnBrk="1" latinLnBrk="0" hangingPunct="1"/>
                      <a:r>
                        <a:rPr lang="en-US" sz="1200" dirty="0" smtClean="0"/>
                        <a:t>Pending at PRS</a:t>
                      </a:r>
                      <a:endParaRPr lang="en-US" sz="1200" kern="1200" dirty="0">
                        <a:solidFill>
                          <a:schemeClr val="dk1"/>
                        </a:solidFill>
                        <a:latin typeface="+mn-lt"/>
                        <a:ea typeface="+mn-ea"/>
                        <a:cs typeface="+mn-cs"/>
                      </a:endParaRPr>
                    </a:p>
                  </a:txBody>
                  <a:tcPr anchor="ctr">
                    <a:solidFill>
                      <a:schemeClr val="dk1">
                        <a:tint val="20000"/>
                      </a:schemeClr>
                    </a:solidFill>
                  </a:tcPr>
                </a:tc>
              </a:tr>
              <a:tr h="447710">
                <a:tc>
                  <a:txBody>
                    <a:bodyPr/>
                    <a:lstStyle/>
                    <a:p>
                      <a:pPr algn="ctr"/>
                      <a:r>
                        <a:rPr lang="en-US" sz="1400" dirty="0" smtClean="0"/>
                        <a:t>SCR760</a:t>
                      </a:r>
                      <a:endParaRPr lang="en-US" sz="1400" dirty="0"/>
                    </a:p>
                  </a:txBody>
                  <a:tcPr anchor="ctr"/>
                </a:tc>
                <a:tc>
                  <a:txBody>
                    <a:bodyPr/>
                    <a:lstStyle/>
                    <a:p>
                      <a:r>
                        <a:rPr lang="en-US" sz="1200" dirty="0" smtClean="0"/>
                        <a:t>Recommended Changes Needed for Information Model Manager and Topology Processor for Planning Models</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algn="ctr" defTabSz="914400" rtl="0" eaLnBrk="1" latinLnBrk="0" hangingPunct="1"/>
                      <a:r>
                        <a:rPr lang="en-US" sz="1200" kern="1200" dirty="0" smtClean="0">
                          <a:solidFill>
                            <a:schemeClr val="dk1"/>
                          </a:solidFill>
                          <a:latin typeface="+mn-lt"/>
                          <a:ea typeface="+mn-ea"/>
                          <a:cs typeface="+mn-cs"/>
                        </a:rPr>
                        <a:t>Pending </a:t>
                      </a:r>
                      <a:r>
                        <a:rPr lang="en-US" sz="1200" kern="1200" smtClean="0">
                          <a:solidFill>
                            <a:schemeClr val="dk1"/>
                          </a:solidFill>
                          <a:latin typeface="+mn-lt"/>
                          <a:ea typeface="+mn-ea"/>
                          <a:cs typeface="+mn-cs"/>
                        </a:rPr>
                        <a:t>at </a:t>
                      </a:r>
                      <a:r>
                        <a:rPr lang="en-US" sz="1200" kern="1200" smtClean="0">
                          <a:solidFill>
                            <a:schemeClr val="dk1"/>
                          </a:solidFill>
                          <a:latin typeface="+mn-lt"/>
                          <a:ea typeface="+mn-ea"/>
                          <a:cs typeface="+mn-cs"/>
                        </a:rPr>
                        <a:t>TAC</a:t>
                      </a:r>
                      <a:endParaRPr lang="en-US" sz="1200" kern="1200" dirty="0" smtClean="0">
                        <a:solidFill>
                          <a:schemeClr val="dk1"/>
                        </a:solidFill>
                        <a:latin typeface="+mn-lt"/>
                        <a:ea typeface="+mn-ea"/>
                        <a:cs typeface="+mn-cs"/>
                      </a:endParaRPr>
                    </a:p>
                    <a:p>
                      <a:pPr marL="0" algn="ctr" defTabSz="914400" rtl="0" eaLnBrk="1" latinLnBrk="0" hangingPunct="1"/>
                      <a:r>
                        <a:rPr lang="en-US" sz="1200" kern="1200" smtClean="0">
                          <a:solidFill>
                            <a:schemeClr val="dk1"/>
                          </a:solidFill>
                          <a:latin typeface="+mn-lt"/>
                          <a:ea typeface="+mn-ea"/>
                          <a:cs typeface="+mn-cs"/>
                        </a:rPr>
                        <a:t>PRS </a:t>
                      </a:r>
                      <a:r>
                        <a:rPr lang="en-US" sz="1200" kern="1200" smtClean="0">
                          <a:solidFill>
                            <a:schemeClr val="dk1"/>
                          </a:solidFill>
                          <a:latin typeface="+mn-lt"/>
                          <a:ea typeface="+mn-ea"/>
                          <a:cs typeface="+mn-cs"/>
                        </a:rPr>
                        <a:t>Approved </a:t>
                      </a:r>
                      <a:r>
                        <a:rPr lang="en-US" sz="1200" kern="1200" smtClean="0">
                          <a:solidFill>
                            <a:schemeClr val="dk1"/>
                          </a:solidFill>
                          <a:latin typeface="+mn-lt"/>
                          <a:ea typeface="+mn-ea"/>
                          <a:cs typeface="+mn-cs"/>
                        </a:rPr>
                        <a:t>11/22/2010</a:t>
                      </a:r>
                      <a:endParaRPr lang="en-US" sz="1200" kern="1200" dirty="0">
                        <a:solidFill>
                          <a:schemeClr val="dk1"/>
                        </a:solidFill>
                        <a:latin typeface="+mn-lt"/>
                        <a:ea typeface="+mn-ea"/>
                        <a:cs typeface="+mn-cs"/>
                      </a:endParaRPr>
                    </a:p>
                  </a:txBody>
                  <a:tcPr anchor="ctr">
                    <a:noFill/>
                  </a:tcPr>
                </a:tc>
              </a:tr>
            </a:tbl>
          </a:graphicData>
        </a:graphic>
      </p:graphicFrame>
      <p:sp>
        <p:nvSpPr>
          <p:cNvPr id="5" name="Title 1"/>
          <p:cNvSpPr txBox="1">
            <a:spLocks/>
          </p:cNvSpPr>
          <p:nvPr/>
        </p:nvSpPr>
        <p:spPr bwMode="auto">
          <a:xfrm>
            <a:off x="5943600" y="76200"/>
            <a:ext cx="2971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Pending = </a:t>
            </a:r>
            <a:r>
              <a:rPr lang="en-US" b="0" kern="0" dirty="0" smtClean="0">
                <a:solidFill>
                  <a:schemeClr val="bg1"/>
                </a:solidFill>
                <a:latin typeface="+mj-lt"/>
                <a:ea typeface="+mj-ea"/>
                <a:cs typeface="+mj-cs"/>
              </a:rPr>
              <a:t>4</a:t>
            </a:r>
            <a:endParaRPr lang="en-US"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62000"/>
          <a:ext cx="8534400" cy="5580726"/>
        </p:xfrm>
        <a:graphic>
          <a:graphicData uri="http://schemas.openxmlformats.org/drawingml/2006/table">
            <a:tbl>
              <a:tblPr firstRow="1" bandRow="1">
                <a:tableStyleId>{793D81CF-94F2-401A-BA57-92F5A7B2D0C5}</a:tableStyleId>
              </a:tblPr>
              <a:tblGrid>
                <a:gridCol w="2869975"/>
                <a:gridCol w="5664425"/>
              </a:tblGrid>
              <a:tr h="459561">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461184">
                <a:tc>
                  <a:txBody>
                    <a:bodyPr/>
                    <a:lstStyle/>
                    <a:p>
                      <a:r>
                        <a:rPr lang="en-US" sz="1050" b="0" dirty="0" smtClean="0"/>
                        <a:t>NMMS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61184">
                <a:tc>
                  <a:txBody>
                    <a:bodyPr/>
                    <a:lstStyle/>
                    <a:p>
                      <a:r>
                        <a:rPr lang="en-US" sz="1050" b="0" dirty="0" smtClean="0"/>
                        <a:t>CRR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12639">
                <a:tc>
                  <a:txBody>
                    <a:bodyPr/>
                    <a:lstStyle/>
                    <a:p>
                      <a:r>
                        <a:rPr lang="en-US" sz="1050" b="0" dirty="0" smtClean="0"/>
                        <a:t>MMS</a:t>
                      </a:r>
                      <a:r>
                        <a:rPr lang="en-US" sz="1050" b="0" baseline="0" dirty="0" smtClean="0"/>
                        <a:t> Multiple Network Models</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43850">
                <a:tc>
                  <a:txBody>
                    <a:bodyPr/>
                    <a:lstStyle/>
                    <a:p>
                      <a:r>
                        <a:rPr lang="en-US" sz="1050" b="0" dirty="0" smtClean="0"/>
                        <a:t>Add PSS Status to RARF</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 as a result of NPRR156</a:t>
                      </a:r>
                      <a:endParaRPr lang="en-US" sz="1050" b="0" dirty="0"/>
                    </a:p>
                  </a:txBody>
                  <a:tcPr anchor="ctr"/>
                </a:tc>
              </a:tr>
              <a:tr h="438595">
                <a:tc>
                  <a:txBody>
                    <a:bodyPr/>
                    <a:lstStyle/>
                    <a:p>
                      <a:r>
                        <a:rPr lang="en-US" sz="1050" b="0" dirty="0" smtClean="0"/>
                        <a:t>Automated Default Uplift Invoice</a:t>
                      </a:r>
                      <a:endParaRPr lang="en-US" sz="1050" b="0" dirty="0"/>
                    </a:p>
                  </a:txBody>
                  <a:tcPr anchor="ctr"/>
                </a:tc>
                <a:tc>
                  <a:txBody>
                    <a:bodyPr/>
                    <a:lstStyle/>
                    <a:p>
                      <a:pPr algn="l"/>
                      <a:r>
                        <a:rPr lang="en-US" sz="1050" b="0" baseline="0" dirty="0" smtClean="0"/>
                        <a:t>Automation of manual process as a result of NPRR221</a:t>
                      </a:r>
                      <a:endParaRPr lang="en-US" sz="1050" b="0" dirty="0"/>
                    </a:p>
                  </a:txBody>
                  <a:tcPr anchor="ctr"/>
                </a:tc>
              </a:tr>
              <a:tr h="438595">
                <a:tc>
                  <a:txBody>
                    <a:bodyPr/>
                    <a:lstStyle/>
                    <a:p>
                      <a:r>
                        <a:rPr lang="en-US" sz="1050" b="0" dirty="0" smtClean="0"/>
                        <a:t>EILS Enhancements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processes</a:t>
                      </a:r>
                      <a:endParaRPr lang="en-US" sz="1050" b="0" dirty="0" smtClean="0"/>
                    </a:p>
                  </a:txBody>
                  <a:tcPr anchor="ctr"/>
                </a:tc>
              </a:tr>
              <a:tr h="438595">
                <a:tc>
                  <a:txBody>
                    <a:bodyPr/>
                    <a:lstStyle/>
                    <a:p>
                      <a:r>
                        <a:rPr lang="en-US" sz="1050" b="0" dirty="0" smtClean="0"/>
                        <a:t>Load</a:t>
                      </a:r>
                      <a:r>
                        <a:rPr lang="en-US" sz="1050" b="0" baseline="0" dirty="0" smtClean="0"/>
                        <a:t> Participation in SCED</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Demand</a:t>
                      </a:r>
                      <a:r>
                        <a:rPr lang="en-US" sz="1050" b="0" baseline="0" dirty="0" smtClean="0"/>
                        <a:t> Side Working Group (DSWG) currently looking into the feasibility of demand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     response being economically dispatched by SCED</a:t>
                      </a:r>
                      <a:endParaRPr lang="en-US" sz="1050" b="0" dirty="0" smtClean="0"/>
                    </a:p>
                  </a:txBody>
                  <a:tcPr anchor="ctr"/>
                </a:tc>
              </a:tr>
              <a:tr h="438595">
                <a:tc>
                  <a:txBody>
                    <a:bodyPr/>
                    <a:lstStyle/>
                    <a:p>
                      <a:r>
                        <a:rPr lang="en-US" sz="1050" b="0" dirty="0" smtClean="0"/>
                        <a:t>EMS Upgrade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Upgrade EMS system from v2.3 to v2.5/v2.6</a:t>
                      </a:r>
                    </a:p>
                  </a:txBody>
                  <a:tcPr anchor="ctr"/>
                </a:tc>
              </a:tr>
              <a:tr h="577833">
                <a:tc>
                  <a:txBody>
                    <a:bodyPr/>
                    <a:lstStyle/>
                    <a:p>
                      <a:r>
                        <a:rPr lang="en-US" sz="1050" b="0" dirty="0" smtClean="0"/>
                        <a:t>Deferred Defects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Defects not addressed prior to go-live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Approximately 800 deferred defects as of October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Review underway to confirm issues and confirm</a:t>
                      </a:r>
                      <a:r>
                        <a:rPr lang="en-US" sz="1050" b="0" baseline="0" dirty="0" smtClean="0"/>
                        <a:t> acceptable workarounds</a:t>
                      </a:r>
                      <a:endParaRPr lang="en-US" sz="1050" b="0" dirty="0" smtClean="0"/>
                    </a:p>
                  </a:txBody>
                  <a:tcPr anchor="ctr"/>
                </a:tc>
              </a:tr>
              <a:tr h="438595">
                <a:tc>
                  <a:txBody>
                    <a:bodyPr/>
                    <a:lstStyle/>
                    <a:p>
                      <a:r>
                        <a:rPr lang="en-US" sz="1050" b="0" dirty="0" smtClean="0"/>
                        <a:t>Potomac Economics</a:t>
                      </a:r>
                      <a:r>
                        <a:rPr lang="en-US" sz="1050" b="0" baseline="0" dirty="0" smtClean="0"/>
                        <a:t> Market Assessment</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r h="438595">
                <a:tc>
                  <a:txBody>
                    <a:bodyPr/>
                    <a:lstStyle/>
                    <a:p>
                      <a:r>
                        <a:rPr lang="en-US" sz="1050" b="0" dirty="0" smtClean="0"/>
                        <a:t>TSP </a:t>
                      </a:r>
                      <a:r>
                        <a:rPr lang="en-US" sz="1050" b="0" baseline="0" dirty="0" smtClean="0"/>
                        <a:t> / QSE / DAM </a:t>
                      </a:r>
                      <a:r>
                        <a:rPr lang="en-US" sz="1050" b="0" dirty="0" smtClean="0"/>
                        <a:t>Issue Lists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bl>
          </a:graphicData>
        </a:graphic>
      </p:graphicFrame>
      <p:sp>
        <p:nvSpPr>
          <p:cNvPr id="4" name="Title 1"/>
          <p:cNvSpPr txBox="1">
            <a:spLocks/>
          </p:cNvSpPr>
          <p:nvPr/>
        </p:nvSpPr>
        <p:spPr bwMode="auto">
          <a:xfrm>
            <a:off x="6934200" y="381000"/>
            <a:ext cx="1981200" cy="3810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sz="1400" b="0" kern="0" dirty="0">
                <a:solidFill>
                  <a:schemeClr val="bg1"/>
                </a:solidFill>
                <a:latin typeface="+mj-lt"/>
                <a:ea typeface="+mj-ea"/>
                <a:cs typeface="+mj-cs"/>
              </a:rPr>
              <a:t>Total “Other” = 19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62000"/>
          <a:ext cx="8534400" cy="5444980"/>
        </p:xfrm>
        <a:graphic>
          <a:graphicData uri="http://schemas.openxmlformats.org/drawingml/2006/table">
            <a:tbl>
              <a:tblPr firstRow="1" bandRow="1">
                <a:tableStyleId>{793D81CF-94F2-401A-BA57-92F5A7B2D0C5}</a:tableStyleId>
              </a:tblPr>
              <a:tblGrid>
                <a:gridCol w="2869975"/>
                <a:gridCol w="5664425"/>
              </a:tblGrid>
              <a:tr h="322668">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550001">
                <a:tc>
                  <a:txBody>
                    <a:bodyPr/>
                    <a:lstStyle/>
                    <a:p>
                      <a:r>
                        <a:rPr lang="en-US" sz="1050" b="0" dirty="0" smtClean="0"/>
                        <a:t>Large</a:t>
                      </a:r>
                      <a:r>
                        <a:rPr lang="en-US" sz="1050" b="0" baseline="0" dirty="0" smtClean="0"/>
                        <a:t> Wind Power Production Ramp Forecasting Phase 2</a:t>
                      </a:r>
                      <a:endParaRPr lang="en-US" sz="1050" b="0" dirty="0"/>
                    </a:p>
                  </a:txBody>
                  <a:tcPr anchor="ctr"/>
                </a:tc>
                <a:tc>
                  <a:txBody>
                    <a:bodyPr/>
                    <a:lstStyle/>
                    <a:p>
                      <a:pPr algn="l"/>
                      <a:r>
                        <a:rPr lang="en-US" sz="1050" b="0" dirty="0" smtClean="0"/>
                        <a:t>Phase 2 of the project that</a:t>
                      </a:r>
                      <a:r>
                        <a:rPr lang="en-US" sz="1050" b="0" baseline="0" dirty="0" smtClean="0"/>
                        <a:t> built a display for ERCOT operators to indicate periods of time within the next 6 hours during which there is a high risk for a large wind power production ramp to occur</a:t>
                      </a:r>
                      <a:endParaRPr lang="en-US" sz="1050" b="0" dirty="0"/>
                    </a:p>
                  </a:txBody>
                  <a:tcPr anchor="ctr"/>
                </a:tc>
              </a:tr>
              <a:tr h="704002">
                <a:tc>
                  <a:txBody>
                    <a:bodyPr/>
                    <a:lstStyle/>
                    <a:p>
                      <a:r>
                        <a:rPr lang="en-US" sz="1050" b="0" smtClean="0"/>
                        <a:t>TML Transition to MIS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most applications that are currently available through TML will migrate to MIS and will only be accessible to Market Participants through the MIS portal.  RMS has requested that Zonal Reports, Find ESI ID, Find Transactions, and Transaction submission be accessed through TML until MIS has had sufficient time to stabilize.</a:t>
                      </a:r>
                    </a:p>
                  </a:txBody>
                  <a:tcPr anchor="ctr"/>
                </a:tc>
              </a:tr>
              <a:tr h="704002">
                <a:tc>
                  <a:txBody>
                    <a:bodyPr/>
                    <a:lstStyle/>
                    <a:p>
                      <a:r>
                        <a:rPr lang="en-US" sz="1050" b="0" dirty="0" smtClean="0"/>
                        <a:t>Decommission of Zonal Wholesale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certain ERCOT systems and components that were only applicable to zonal wholesale operations will need to be decommissioned.   This effort includes Nodal cutover cleanup (removal of </a:t>
                      </a:r>
                      <a:r>
                        <a:rPr lang="en-US" sz="1050" b="0" dirty="0" smtClean="0"/>
                        <a:t>pre-go-live data from the following Nodal systems : Lodestar, ISM, MIR, EIP, Siebel, and</a:t>
                      </a:r>
                      <a:r>
                        <a:rPr lang="en-US" sz="1050" b="0" baseline="0" dirty="0" smtClean="0"/>
                        <a:t> MIS.)</a:t>
                      </a:r>
                      <a:endParaRPr lang="en-US" sz="1050" b="0" kern="1200" baseline="0" dirty="0" smtClean="0">
                        <a:solidFill>
                          <a:schemeClr val="dk1"/>
                        </a:solidFill>
                        <a:latin typeface="+mn-lt"/>
                        <a:ea typeface="+mn-ea"/>
                        <a:cs typeface="+mn-cs"/>
                      </a:endParaRPr>
                    </a:p>
                  </a:txBody>
                  <a:tcPr anchor="ctr"/>
                </a:tc>
              </a:tr>
              <a:tr h="396001">
                <a:tc>
                  <a:txBody>
                    <a:bodyPr/>
                    <a:lstStyle/>
                    <a:p>
                      <a:r>
                        <a:rPr lang="en-US" sz="1050" b="0" dirty="0" smtClean="0"/>
                        <a:t>Move Price Validation Tool (PVT) </a:t>
                      </a:r>
                      <a:r>
                        <a:rPr lang="en-US" sz="1050" b="0" baseline="0" dirty="0" smtClean="0"/>
                        <a:t>to a Server Application</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704002">
                <a:tc>
                  <a:txBody>
                    <a:bodyPr/>
                    <a:lstStyle/>
                    <a:p>
                      <a:r>
                        <a:rPr lang="en-US" sz="1050" b="0" dirty="0" smtClean="0"/>
                        <a:t>Update Credit PFE Model</a:t>
                      </a:r>
                    </a:p>
                    <a:p>
                      <a:r>
                        <a:rPr lang="en-US" sz="1050" b="0" dirty="0" smtClean="0"/>
                        <a:t>(Potential Future Exposure)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Enhance PFE model to include the following risk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Price volatility analysis for the Day Ahead Market,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Bid and offer volume analysis in the Day Ahead Market,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Value of Congestion Revenue Rights</a:t>
                      </a:r>
                    </a:p>
                  </a:txBody>
                  <a:tcPr anchor="ctr"/>
                </a:tc>
              </a:tr>
              <a:tr h="704002">
                <a:tc>
                  <a:txBody>
                    <a:bodyPr/>
                    <a:lstStyle/>
                    <a:p>
                      <a:r>
                        <a:rPr lang="en-US" sz="1050" b="0" dirty="0" smtClean="0"/>
                        <a:t>Automate</a:t>
                      </a:r>
                      <a:r>
                        <a:rPr lang="en-US" sz="1050" b="0" baseline="0" dirty="0" smtClean="0"/>
                        <a:t> Identification of PUNs for Reporting</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NPRR202 required that Private</a:t>
                      </a:r>
                      <a:r>
                        <a:rPr lang="en-US" sz="1050" b="0" baseline="0" dirty="0" smtClean="0"/>
                        <a:t> Use Networks (PUNs) be excluded from State Estimator  postings of transmission flows and voltages.  This requirement is being met by adding a static table to the reporting infrastructure  to store the list of known PUNs.  This Parking Deck item would create a method to dynamically derive the population of PUNs for this reporting.</a:t>
                      </a:r>
                      <a:endParaRPr lang="en-US" sz="1050" b="0" dirty="0" smtClean="0"/>
                    </a:p>
                  </a:txBody>
                  <a:tcPr anchor="ctr"/>
                </a:tc>
              </a:tr>
              <a:tr h="704002">
                <a:tc>
                  <a:txBody>
                    <a:bodyPr/>
                    <a:lstStyle/>
                    <a:p>
                      <a:r>
                        <a:rPr lang="en-US" sz="1050" b="0" dirty="0" smtClean="0"/>
                        <a:t>MOTE for Outage</a:t>
                      </a:r>
                      <a:r>
                        <a:rPr lang="en-US" sz="1050" b="0" baseline="0" dirty="0" smtClean="0"/>
                        <a:t> Scheduler</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The Nodal MOTE does not include providing an environment for Outage Scheduler.  Without this environment, MPs will be unable to test their code when ERCOT makes changes to web services.  Similarly, MPs who decide to use web services for the first time will not have a test environment to test their outage transactions with ERCOT.</a:t>
                      </a:r>
                    </a:p>
                  </a:txBody>
                  <a:tcPr anchor="ctr"/>
                </a:tc>
              </a:tr>
              <a:tr h="469120">
                <a:tc>
                  <a:txBody>
                    <a:bodyPr/>
                    <a:lstStyle/>
                    <a:p>
                      <a:r>
                        <a:rPr lang="en-US" sz="1050" b="0" dirty="0" smtClean="0"/>
                        <a:t>RARF HUB</a:t>
                      </a:r>
                      <a:r>
                        <a:rPr lang="en-US" sz="1050" b="0" baseline="0" dirty="0" smtClean="0"/>
                        <a:t> Replication to ISM</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Data replication to support information needed for use by IMM/PUCT</a:t>
                      </a: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29797</TotalTime>
  <Words>1391</Words>
  <Application>Microsoft Office PowerPoint</Application>
  <PresentationFormat>On-screen Show (4:3)</PresentationFormat>
  <Paragraphs>351</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Slide 1</vt:lpstr>
      <vt:lpstr>Business Integration Update – Agenda</vt:lpstr>
      <vt:lpstr>2010 Project Spending Update – 12/15/2010</vt:lpstr>
      <vt:lpstr>Nodal Parking Deck – Approved </vt:lpstr>
      <vt:lpstr>Nodal Parking Deck – Approved</vt:lpstr>
      <vt:lpstr>Nodal Parking Deck – Approved</vt:lpstr>
      <vt:lpstr>Nodal Parking Deck – Pending</vt:lpstr>
      <vt:lpstr>Nodal Parking Deck – Additional Items for Consideration</vt:lpstr>
      <vt:lpstr>Nodal Parking Deck – Additional Items for Consideration</vt:lpstr>
      <vt:lpstr>YTD 2010 Project Implementations</vt:lpstr>
      <vt:lpstr>YTD 2010 Project Implementations</vt:lpstr>
      <vt:lpstr>2011 Project Prioritization – Prioritization of 2011 Nodal 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tanderson</cp:lastModifiedBy>
  <cp:revision>829</cp:revision>
  <dcterms:created xsi:type="dcterms:W3CDTF">2005-04-21T14:28:35Z</dcterms:created>
  <dcterms:modified xsi:type="dcterms:W3CDTF">2010-12-16T06:30:52Z</dcterms:modified>
</cp:coreProperties>
</file>