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4"/>
  </p:notesMasterIdLst>
  <p:handoutMasterIdLst>
    <p:handoutMasterId r:id="rId15"/>
  </p:handoutMasterIdLst>
  <p:sldIdLst>
    <p:sldId id="458" r:id="rId2"/>
    <p:sldId id="1137" r:id="rId3"/>
    <p:sldId id="1132" r:id="rId4"/>
    <p:sldId id="1136" r:id="rId5"/>
    <p:sldId id="1142" r:id="rId6"/>
    <p:sldId id="1135" r:id="rId7"/>
    <p:sldId id="1138" r:id="rId8"/>
    <p:sldId id="1139" r:id="rId9"/>
    <p:sldId id="1140" r:id="rId10"/>
    <p:sldId id="1141" r:id="rId11"/>
    <p:sldId id="1128" r:id="rId12"/>
    <p:sldId id="1143" r:id="rId1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FFFF00"/>
    <a:srgbClr val="77BB93"/>
    <a:srgbClr val="0000CC"/>
    <a:srgbClr val="F2F2F2"/>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4201" autoAdjust="0"/>
  </p:normalViewPr>
  <p:slideViewPr>
    <p:cSldViewPr>
      <p:cViewPr varScale="1">
        <p:scale>
          <a:sx n="104" d="100"/>
          <a:sy n="104" d="100"/>
        </p:scale>
        <p:origin x="-246" y="-42"/>
      </p:cViewPr>
      <p:guideLst>
        <p:guide orient="horz" pos="4224"/>
        <p:guide pos="1536"/>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1974"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7840" cy="464820"/>
          </a:xfrm>
          <a:prstGeom prst="rect">
            <a:avLst/>
          </a:prstGeom>
        </p:spPr>
        <p:txBody>
          <a:bodyPr vert="horz" lIns="93158" tIns="46579" rIns="93158" bIns="4657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58" tIns="46579" rIns="93158" bIns="46579" rtlCol="0"/>
          <a:lstStyle>
            <a:lvl1pPr algn="r">
              <a:defRPr sz="1200"/>
            </a:lvl1pPr>
          </a:lstStyle>
          <a:p>
            <a:fld id="{C86E9F34-AA71-4B55-B351-582A0031BA93}" type="datetimeFigureOut">
              <a:rPr lang="en-US" smtClean="0"/>
              <a:pPr/>
              <a:t>12/3/2010</a:t>
            </a:fld>
            <a:endParaRPr lang="en-US" dirty="0"/>
          </a:p>
        </p:txBody>
      </p:sp>
      <p:sp>
        <p:nvSpPr>
          <p:cNvPr id="4" name="Footer Placeholder 3"/>
          <p:cNvSpPr>
            <a:spLocks noGrp="1"/>
          </p:cNvSpPr>
          <p:nvPr>
            <p:ph type="ftr" sz="quarter" idx="2"/>
          </p:nvPr>
        </p:nvSpPr>
        <p:spPr>
          <a:xfrm>
            <a:off x="2" y="8829967"/>
            <a:ext cx="3037840" cy="464820"/>
          </a:xfrm>
          <a:prstGeom prst="rect">
            <a:avLst/>
          </a:prstGeom>
        </p:spPr>
        <p:txBody>
          <a:bodyPr vert="horz" lIns="93158" tIns="46579" rIns="93158" bIns="4657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58" tIns="46579" rIns="93158" bIns="46579" rtlCol="0" anchor="b"/>
          <a:lstStyle>
            <a:lvl1pPr algn="r">
              <a:defRPr sz="1200"/>
            </a:lvl1pPr>
          </a:lstStyle>
          <a:p>
            <a:fld id="{72FA21C5-56C1-44A6-A079-302B9572B789}" type="slidenum">
              <a:rPr lang="en-US" smtClean="0"/>
              <a:pPr/>
              <a:t>‹#›</a:t>
            </a:fld>
            <a:endParaRPr lang="en-US" dirty="0"/>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2" y="0"/>
            <a:ext cx="3037840" cy="464820"/>
          </a:xfrm>
          <a:prstGeom prst="rect">
            <a:avLst/>
          </a:prstGeom>
          <a:noFill/>
          <a:ln w="9525">
            <a:noFill/>
            <a:miter lim="800000"/>
            <a:headEnd/>
            <a:tailEnd/>
          </a:ln>
          <a:effectLst/>
        </p:spPr>
        <p:txBody>
          <a:bodyPr vert="horz" wrap="square" lIns="93158" tIns="46579" rIns="93158" bIns="46579" numCol="1" anchor="t" anchorCtr="0" compatLnSpc="1">
            <a:prstTxWarp prst="textNoShape">
              <a:avLst/>
            </a:prstTxWarp>
          </a:bodyPr>
          <a:lstStyle>
            <a:lvl1pPr>
              <a:defRPr sz="1200"/>
            </a:lvl1pPr>
          </a:lstStyle>
          <a:p>
            <a:pPr>
              <a:defRPr/>
            </a:pPr>
            <a:endParaRPr lang="en-US" dirty="0"/>
          </a:p>
        </p:txBody>
      </p:sp>
      <p:sp>
        <p:nvSpPr>
          <p:cNvPr id="27651"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58" tIns="46579" rIns="93158" bIns="46579" numCol="1" anchor="t" anchorCtr="0" compatLnSpc="1">
            <a:prstTxWarp prst="textNoShape">
              <a:avLst/>
            </a:prstTxWarp>
          </a:bodyPr>
          <a:lstStyle>
            <a:lvl1pPr algn="r">
              <a:defRPr sz="1200"/>
            </a:lvl1pPr>
          </a:lstStyle>
          <a:p>
            <a:pPr>
              <a:defRPr/>
            </a:pPr>
            <a:endParaRPr lang="en-US" dirty="0"/>
          </a:p>
        </p:txBody>
      </p:sp>
      <p:sp>
        <p:nvSpPr>
          <p:cNvPr id="71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58" tIns="46579" rIns="93158" bIns="465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2" y="8829967"/>
            <a:ext cx="3037840" cy="464820"/>
          </a:xfrm>
          <a:prstGeom prst="rect">
            <a:avLst/>
          </a:prstGeom>
          <a:noFill/>
          <a:ln w="9525">
            <a:noFill/>
            <a:miter lim="800000"/>
            <a:headEnd/>
            <a:tailEnd/>
          </a:ln>
          <a:effectLst/>
        </p:spPr>
        <p:txBody>
          <a:bodyPr vert="horz" wrap="square" lIns="93158" tIns="46579" rIns="93158" bIns="46579" numCol="1" anchor="b" anchorCtr="0" compatLnSpc="1">
            <a:prstTxWarp prst="textNoShape">
              <a:avLst/>
            </a:prstTxWarp>
          </a:bodyPr>
          <a:lstStyle>
            <a:lvl1pPr>
              <a:defRPr sz="1200"/>
            </a:lvl1pPr>
          </a:lstStyle>
          <a:p>
            <a:pPr>
              <a:defRPr/>
            </a:pPr>
            <a:endParaRPr lang="en-US" dirty="0"/>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58" tIns="46579" rIns="93158" bIns="46579" numCol="1" anchor="b" anchorCtr="0" compatLnSpc="1">
            <a:prstTxWarp prst="textNoShape">
              <a:avLst/>
            </a:prstTxWarp>
          </a:bodyPr>
          <a:lstStyle>
            <a:lvl1pPr algn="r">
              <a:defRPr sz="1200"/>
            </a:lvl1pPr>
          </a:lstStyle>
          <a:p>
            <a:pPr>
              <a:defRPr/>
            </a:pPr>
            <a:fld id="{D0E3D929-98C8-4E17-93F9-222E2EB21653}" type="slidenum">
              <a:rPr lang="en-US"/>
              <a:pPr>
                <a:defRPr/>
              </a:pPr>
              <a:t>‹#›</a:t>
            </a:fld>
            <a:endParaRPr lang="en-US"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t>16 November2010</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t>Technical Advisory Committee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820C95E4-FFD6-4524-8F68-00D041A24D56}"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52171C4-D1DC-4246-9991-AEBCED05D448}"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xfrm>
            <a:off x="6324600" y="6245225"/>
            <a:ext cx="2362200" cy="476250"/>
          </a:xfrm>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1"/>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FC2BE4-48FE-4B2C-9ABA-E301E8646B08}"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AD40B7-50F2-4D42-8863-B54E11CA5182}" type="slidenum">
              <a:rPr lang="en-US"/>
              <a:pPr>
                <a:defRPr/>
              </a:pPr>
              <a:t>‹#›</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0D23F2C-3042-4167-8C30-E294131C2D79}"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DC3ADDB-C31F-4C1B-B2BA-EC28B5231C29}" type="slidenum">
              <a:rPr lang="en-US"/>
              <a:pPr>
                <a:defRPr/>
              </a:pPr>
              <a:t>‹#›</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9"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CE9E9F6-49F5-4114-A362-305DADBA002F}" type="slidenum">
              <a:rPr lang="en-US"/>
              <a:pPr>
                <a:defRPr/>
              </a:pPr>
              <a:t>‹#›</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5"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F4A94A4-2AE7-42F0-BA7D-E2161122873D}" type="slidenum">
              <a:rPr lang="en-US"/>
              <a:pPr>
                <a:defRPr/>
              </a:pPr>
              <a:t>‹#›</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4"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8E11B0-0250-40B1-B28C-08004C5F8C3C}"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38CF0AE-3F7E-4BE2-82B8-85241F812761}" type="slidenum">
              <a:rPr lang="en-US"/>
              <a:pPr>
                <a:defRPr/>
              </a:pPr>
              <a:t>‹#›</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Technical Advisory Committee</a:t>
            </a:r>
            <a:endParaRPr lang="en-US" dirty="0"/>
          </a:p>
        </p:txBody>
      </p:sp>
      <p:sp>
        <p:nvSpPr>
          <p:cNvPr id="7" name="Rectangle 4"/>
          <p:cNvSpPr>
            <a:spLocks noGrp="1" noChangeArrowheads="1"/>
          </p:cNvSpPr>
          <p:nvPr>
            <p:ph type="dt" sz="half" idx="12"/>
          </p:nvPr>
        </p:nvSpPr>
        <p:spPr>
          <a:ln/>
        </p:spPr>
        <p:txBody>
          <a:bodyPr/>
          <a:lstStyle>
            <a:lvl1pPr>
              <a:defRPr/>
            </a:lvl1pPr>
          </a:lstStyle>
          <a:p>
            <a:pPr>
              <a:defRPr/>
            </a:pPr>
            <a:r>
              <a:rPr lang="en-US" dirty="0" smtClean="0"/>
              <a:t>16 November 2010</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137BB1-540C-479D-8F2C-E75F6EA92CF4}" type="slidenum">
              <a:rPr lang="en-US"/>
              <a:pPr>
                <a:defRPr/>
              </a:pPr>
              <a:t>‹#›</a:t>
            </a:fld>
            <a:endParaRPr lang="en-US" dirty="0"/>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p:nvPicPr>
        <p:blipFill>
          <a:blip r:embed="rId14"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dirty="0" smtClean="0"/>
              <a:t>Technical Advisory Committee</a:t>
            </a:r>
            <a:endParaRPr lang="en-US" dirty="0"/>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7 October 2010</a:t>
            </a:r>
            <a:endParaRPr lang="en-US" dirty="0"/>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9EB81D-DC81-4F7F-BC0A-688AEE598DC6}"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7"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1905000"/>
            <a:ext cx="8153400" cy="1238250"/>
          </a:xfrm>
        </p:spPr>
        <p:txBody>
          <a:bodyPr/>
          <a:lstStyle/>
          <a:p>
            <a:pPr algn="ctr" eaLnBrk="1" hangingPunct="1"/>
            <a:r>
              <a:rPr lang="en-US" dirty="0" smtClean="0"/>
              <a:t>Project Portfolio Update</a:t>
            </a:r>
            <a:endParaRPr lang="en-US" sz="2400" dirty="0" smtClean="0"/>
          </a:p>
        </p:txBody>
      </p:sp>
      <p:sp>
        <p:nvSpPr>
          <p:cNvPr id="7171" name="Rectangle 20"/>
          <p:cNvSpPr>
            <a:spLocks noGrp="1" noChangeArrowheads="1"/>
          </p:cNvSpPr>
          <p:nvPr>
            <p:ph type="subTitle" idx="1"/>
          </p:nvPr>
        </p:nvSpPr>
        <p:spPr>
          <a:xfrm>
            <a:off x="304800" y="3733800"/>
            <a:ext cx="8382000" cy="2438400"/>
          </a:xfrm>
        </p:spPr>
        <p:txBody>
          <a:bodyPr/>
          <a:lstStyle/>
          <a:p>
            <a:pPr algn="ctr" eaLnBrk="1" hangingPunct="1">
              <a:spcBef>
                <a:spcPct val="50000"/>
              </a:spcBef>
            </a:pPr>
            <a:r>
              <a:rPr lang="en-US" b="1" dirty="0" smtClean="0"/>
              <a:t>Cagle Lowe</a:t>
            </a:r>
          </a:p>
          <a:p>
            <a:pPr algn="ctr" eaLnBrk="1" hangingPunct="1">
              <a:spcBef>
                <a:spcPct val="50000"/>
              </a:spcBef>
            </a:pPr>
            <a:r>
              <a:rPr lang="en-US" b="1" dirty="0" smtClean="0"/>
              <a:t>Director Business Integration (</a:t>
            </a:r>
            <a:r>
              <a:rPr lang="en-US" dirty="0" smtClean="0"/>
              <a:t>Interim)</a:t>
            </a:r>
            <a:endParaRPr lang="en-US" b="1" dirty="0" smtClean="0"/>
          </a:p>
          <a:p>
            <a:pPr algn="ctr" eaLnBrk="1" hangingPunct="1">
              <a:spcBef>
                <a:spcPct val="50000"/>
              </a:spcBef>
            </a:pPr>
            <a:endParaRPr lang="en-US" b="1" dirty="0" smtClean="0"/>
          </a:p>
          <a:p>
            <a:pPr algn="ctr" eaLnBrk="1" hangingPunct="1">
              <a:spcBef>
                <a:spcPct val="50000"/>
              </a:spcBef>
            </a:pPr>
            <a:r>
              <a:rPr lang="en-US" b="1" dirty="0" smtClean="0"/>
              <a:t>Technical Advisory Committee</a:t>
            </a:r>
            <a:endParaRPr lang="en-US" b="1" dirty="0" smtClean="0"/>
          </a:p>
          <a:p>
            <a:pPr algn="ctr" eaLnBrk="1" hangingPunct="1">
              <a:spcBef>
                <a:spcPct val="50000"/>
              </a:spcBef>
            </a:pPr>
            <a:r>
              <a:rPr lang="en-US" b="1" dirty="0" smtClean="0"/>
              <a:t>6</a:t>
            </a:r>
            <a:r>
              <a:rPr lang="en-US" b="1" dirty="0" smtClean="0"/>
              <a:t> </a:t>
            </a:r>
            <a:r>
              <a:rPr lang="en-US" b="1" dirty="0" smtClean="0"/>
              <a:t>December 2010</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t>Defects Breakdown by Priority and severity level </a:t>
            </a:r>
            <a:r>
              <a:rPr lang="en-US" sz="1400" dirty="0" smtClean="0"/>
              <a:t>(as of 12-03-10)</a:t>
            </a:r>
            <a:endParaRPr lang="en-US" sz="1800" dirty="0"/>
          </a:p>
        </p:txBody>
      </p:sp>
      <p:sp>
        <p:nvSpPr>
          <p:cNvPr id="11" name="Footer Placeholder 2"/>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12"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pic>
        <p:nvPicPr>
          <p:cNvPr id="3" name="Picture 2"/>
          <p:cNvPicPr>
            <a:picLocks noChangeAspect="1" noChangeArrowheads="1"/>
          </p:cNvPicPr>
          <p:nvPr/>
        </p:nvPicPr>
        <p:blipFill>
          <a:blip r:embed="rId2" cstate="print"/>
          <a:srcRect/>
          <a:stretch>
            <a:fillRect/>
          </a:stretch>
        </p:blipFill>
        <p:spPr bwMode="auto">
          <a:xfrm>
            <a:off x="814388" y="1371600"/>
            <a:ext cx="7515225" cy="39528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381000" y="4690646"/>
            <a:ext cx="8382000" cy="262354"/>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Nodal Stabilization </a:t>
            </a:r>
            <a:endParaRPr lang="en-US" dirty="0">
              <a:solidFill>
                <a:schemeClr val="tx1"/>
              </a:solidFill>
            </a:endParaRPr>
          </a:p>
        </p:txBody>
      </p:sp>
      <p:sp>
        <p:nvSpPr>
          <p:cNvPr id="3" name="Content Placeholder 2"/>
          <p:cNvSpPr>
            <a:spLocks noGrp="1"/>
          </p:cNvSpPr>
          <p:nvPr>
            <p:ph idx="1"/>
          </p:nvPr>
        </p:nvSpPr>
        <p:spPr>
          <a:xfrm>
            <a:off x="304800" y="990600"/>
            <a:ext cx="8458200" cy="3124200"/>
          </a:xfrm>
        </p:spPr>
        <p:txBody>
          <a:bodyPr/>
          <a:lstStyle/>
          <a:p>
            <a:pPr>
              <a:tabLst>
                <a:tab pos="1143000" algn="l"/>
                <a:tab pos="2514600" algn="l"/>
              </a:tabLst>
            </a:pPr>
            <a:r>
              <a:rPr lang="en-US" sz="1800" b="0" dirty="0" smtClean="0">
                <a:latin typeface="+mj-lt"/>
              </a:rPr>
              <a:t>December 2010</a:t>
            </a:r>
          </a:p>
          <a:p>
            <a:pPr lvl="1">
              <a:tabLst>
                <a:tab pos="1143000" algn="l"/>
                <a:tab pos="2514600" algn="l"/>
              </a:tabLst>
            </a:pPr>
            <a:r>
              <a:rPr lang="en-US" sz="1600" dirty="0" smtClean="0"/>
              <a:t>Begin review of prioritized list with stakeholder groups</a:t>
            </a:r>
          </a:p>
          <a:p>
            <a:pPr>
              <a:tabLst>
                <a:tab pos="1143000" algn="l"/>
                <a:tab pos="2514600" algn="l"/>
              </a:tabLst>
            </a:pPr>
            <a:r>
              <a:rPr lang="en-US" sz="1800" b="0" dirty="0" smtClean="0">
                <a:latin typeface="+mj-lt"/>
              </a:rPr>
              <a:t>February </a:t>
            </a:r>
            <a:r>
              <a:rPr lang="en-US" sz="1800" b="0" dirty="0" smtClean="0">
                <a:latin typeface="+mj-lt"/>
              </a:rPr>
              <a:t>2011</a:t>
            </a:r>
          </a:p>
          <a:p>
            <a:pPr lvl="1">
              <a:tabLst>
                <a:tab pos="1143000" algn="l"/>
                <a:tab pos="2514600" algn="l"/>
              </a:tabLst>
            </a:pPr>
            <a:r>
              <a:rPr lang="en-US" sz="1600" dirty="0" smtClean="0"/>
              <a:t>Seek approval from market subcommittees</a:t>
            </a:r>
            <a:endParaRPr lang="en-US" sz="1600" b="0" dirty="0" smtClean="0"/>
          </a:p>
          <a:p>
            <a:pPr>
              <a:tabLst>
                <a:tab pos="1143000" algn="l"/>
                <a:tab pos="2514600" algn="l"/>
              </a:tabLst>
            </a:pPr>
            <a:r>
              <a:rPr lang="en-US" sz="1800" b="0" dirty="0" smtClean="0">
                <a:latin typeface="+mj-lt"/>
              </a:rPr>
              <a:t>March </a:t>
            </a:r>
            <a:r>
              <a:rPr lang="en-US" sz="1800" b="0" dirty="0" smtClean="0">
                <a:latin typeface="+mj-lt"/>
              </a:rPr>
              <a:t>2011</a:t>
            </a:r>
          </a:p>
          <a:p>
            <a:pPr lvl="1">
              <a:tabLst>
                <a:tab pos="1143000" algn="l"/>
                <a:tab pos="2514600" algn="l"/>
              </a:tabLst>
            </a:pPr>
            <a:r>
              <a:rPr lang="en-US" sz="1600" dirty="0" smtClean="0"/>
              <a:t>Seek TAC/Board approval of initial prioritized list</a:t>
            </a:r>
          </a:p>
          <a:p>
            <a:pPr lvl="1">
              <a:tabLst>
                <a:tab pos="1143000" algn="l"/>
                <a:tab pos="2514600" algn="l"/>
              </a:tabLst>
            </a:pPr>
            <a:endParaRPr lang="en-US" sz="1600" dirty="0" smtClean="0"/>
          </a:p>
          <a:p>
            <a:pPr>
              <a:tabLst>
                <a:tab pos="1143000" algn="l"/>
                <a:tab pos="2514600" algn="l"/>
              </a:tabLst>
            </a:pPr>
            <a:r>
              <a:rPr lang="en-US" sz="1600" dirty="0" smtClean="0"/>
              <a:t>Note</a:t>
            </a:r>
            <a:r>
              <a:rPr lang="en-US" sz="1600" b="0" dirty="0" smtClean="0"/>
              <a:t>: This is an aggressive timeline.  If </a:t>
            </a:r>
            <a:r>
              <a:rPr lang="en-US" sz="1600" b="0" dirty="0" smtClean="0"/>
              <a:t>stabilization resource </a:t>
            </a:r>
            <a:r>
              <a:rPr lang="en-US" sz="1600" b="0" dirty="0" smtClean="0"/>
              <a:t>constraints arise that limit ERCOT’s ability to get an initial prioritization complete in </a:t>
            </a:r>
            <a:r>
              <a:rPr lang="en-US" sz="1600" b="0" dirty="0" smtClean="0"/>
              <a:t>December/January </a:t>
            </a:r>
            <a:r>
              <a:rPr lang="en-US" sz="1600" b="0" dirty="0" smtClean="0"/>
              <a:t>there will be a one month delay in the approval dates.</a:t>
            </a:r>
          </a:p>
          <a:p>
            <a:pPr lvl="2">
              <a:buNone/>
              <a:tabLst>
                <a:tab pos="1143000" algn="l"/>
                <a:tab pos="2514600" algn="l"/>
              </a:tabLst>
            </a:pPr>
            <a:endParaRPr lang="en-US" b="0" dirty="0" smtClean="0"/>
          </a:p>
          <a:p>
            <a:pPr lvl="2"/>
            <a:endParaRPr lang="en-US" b="0" dirty="0" smtClean="0"/>
          </a:p>
          <a:p>
            <a:pPr>
              <a:buNone/>
            </a:pPr>
            <a:endParaRPr lang="en-US" b="0" dirty="0" smtClean="0"/>
          </a:p>
        </p:txBody>
      </p:sp>
      <p:sp>
        <p:nvSpPr>
          <p:cNvPr id="6" name="Title 1"/>
          <p:cNvSpPr>
            <a:spLocks noGrp="1"/>
          </p:cNvSpPr>
          <p:nvPr>
            <p:ph type="title"/>
          </p:nvPr>
        </p:nvSpPr>
        <p:spPr>
          <a:xfrm>
            <a:off x="152400" y="0"/>
            <a:ext cx="5334000" cy="685800"/>
          </a:xfrm>
        </p:spPr>
        <p:txBody>
          <a:bodyPr/>
          <a:lstStyle/>
          <a:p>
            <a:r>
              <a:rPr lang="en-US" dirty="0" smtClean="0"/>
              <a:t>Prioritization Timeline</a:t>
            </a:r>
            <a:endParaRPr lang="en-US" dirty="0"/>
          </a:p>
        </p:txBody>
      </p:sp>
      <p:sp>
        <p:nvSpPr>
          <p:cNvPr id="5" name="Rectangle 4"/>
          <p:cNvSpPr/>
          <p:nvPr/>
        </p:nvSpPr>
        <p:spPr>
          <a:xfrm>
            <a:off x="381000" y="4191111"/>
            <a:ext cx="1676400" cy="1752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dirty="0" smtClean="0">
                <a:solidFill>
                  <a:schemeClr val="tx1"/>
                </a:solidFill>
              </a:rPr>
              <a:t>Dec 2010</a:t>
            </a:r>
          </a:p>
        </p:txBody>
      </p:sp>
      <p:sp>
        <p:nvSpPr>
          <p:cNvPr id="7" name="Rectangle 6"/>
          <p:cNvSpPr/>
          <p:nvPr/>
        </p:nvSpPr>
        <p:spPr>
          <a:xfrm>
            <a:off x="2057400" y="4191111"/>
            <a:ext cx="1676400" cy="1752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dirty="0" smtClean="0">
                <a:solidFill>
                  <a:schemeClr val="tx1"/>
                </a:solidFill>
              </a:rPr>
              <a:t>Jan 2011</a:t>
            </a:r>
          </a:p>
        </p:txBody>
      </p:sp>
      <p:sp>
        <p:nvSpPr>
          <p:cNvPr id="8" name="Rectangle 7"/>
          <p:cNvSpPr/>
          <p:nvPr/>
        </p:nvSpPr>
        <p:spPr>
          <a:xfrm>
            <a:off x="3733800" y="4191111"/>
            <a:ext cx="1676400" cy="1752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dirty="0" smtClean="0">
                <a:solidFill>
                  <a:schemeClr val="tx1"/>
                </a:solidFill>
              </a:rPr>
              <a:t>Feb 2011</a:t>
            </a:r>
          </a:p>
        </p:txBody>
      </p:sp>
      <p:sp>
        <p:nvSpPr>
          <p:cNvPr id="9" name="Rectangle 8"/>
          <p:cNvSpPr/>
          <p:nvPr/>
        </p:nvSpPr>
        <p:spPr>
          <a:xfrm>
            <a:off x="5410200" y="4191111"/>
            <a:ext cx="1676400" cy="1752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dirty="0" smtClean="0">
                <a:solidFill>
                  <a:schemeClr val="tx1"/>
                </a:solidFill>
              </a:rPr>
              <a:t>Mar 2011</a:t>
            </a:r>
          </a:p>
        </p:txBody>
      </p:sp>
      <p:sp>
        <p:nvSpPr>
          <p:cNvPr id="18" name="Rectangle 17"/>
          <p:cNvSpPr/>
          <p:nvPr/>
        </p:nvSpPr>
        <p:spPr>
          <a:xfrm>
            <a:off x="381000" y="5020846"/>
            <a:ext cx="5029200" cy="236953"/>
          </a:xfrm>
          <a:prstGeom prst="rect">
            <a:avLst/>
          </a:prstGeom>
          <a:solidFill>
            <a:srgbClr val="99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Initial Prioritization Process</a:t>
            </a:r>
            <a:endParaRPr lang="en-US" dirty="0">
              <a:solidFill>
                <a:schemeClr val="tx1"/>
              </a:solidFill>
            </a:endParaRPr>
          </a:p>
        </p:txBody>
      </p:sp>
      <p:sp>
        <p:nvSpPr>
          <p:cNvPr id="31" name="5-Point Star 30"/>
          <p:cNvSpPr/>
          <p:nvPr/>
        </p:nvSpPr>
        <p:spPr>
          <a:xfrm>
            <a:off x="7196668" y="5706647"/>
            <a:ext cx="152400" cy="152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7958668" y="5706647"/>
            <a:ext cx="152400" cy="152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3733800" y="5943600"/>
            <a:ext cx="838199" cy="338554"/>
          </a:xfrm>
          <a:prstGeom prst="rect">
            <a:avLst/>
          </a:prstGeom>
          <a:noFill/>
        </p:spPr>
        <p:txBody>
          <a:bodyPr wrap="square" rtlCol="0">
            <a:spAutoFit/>
          </a:bodyPr>
          <a:lstStyle/>
          <a:p>
            <a:pPr algn="ctr"/>
            <a:r>
              <a:rPr lang="en-US" sz="800" dirty="0" smtClean="0"/>
              <a:t>TAC Consideration</a:t>
            </a:r>
            <a:endParaRPr lang="en-US" sz="800" dirty="0"/>
          </a:p>
        </p:txBody>
      </p:sp>
      <p:sp>
        <p:nvSpPr>
          <p:cNvPr id="34" name="TextBox 33"/>
          <p:cNvSpPr txBox="1"/>
          <p:nvPr/>
        </p:nvSpPr>
        <p:spPr>
          <a:xfrm>
            <a:off x="4495800" y="5943600"/>
            <a:ext cx="838200" cy="338554"/>
          </a:xfrm>
          <a:prstGeom prst="rect">
            <a:avLst/>
          </a:prstGeom>
          <a:noFill/>
        </p:spPr>
        <p:txBody>
          <a:bodyPr wrap="square" rtlCol="0">
            <a:spAutoFit/>
          </a:bodyPr>
          <a:lstStyle/>
          <a:p>
            <a:pPr algn="ctr"/>
            <a:r>
              <a:rPr lang="en-US" sz="800" dirty="0" smtClean="0"/>
              <a:t>Board Consideration</a:t>
            </a:r>
            <a:endParaRPr lang="en-US" sz="800" dirty="0"/>
          </a:p>
        </p:txBody>
      </p:sp>
      <p:sp>
        <p:nvSpPr>
          <p:cNvPr id="20" name="Footer Placeholder 5"/>
          <p:cNvSpPr>
            <a:spLocks noGrp="1"/>
          </p:cNvSpPr>
          <p:nvPr>
            <p:ph type="ftr" sz="quarter" idx="11"/>
          </p:nvPr>
        </p:nvSpPr>
        <p:spPr>
          <a:xfrm>
            <a:off x="6248400" y="6457950"/>
            <a:ext cx="2514600" cy="457200"/>
          </a:xfrm>
          <a:noFill/>
        </p:spPr>
        <p:txBody>
          <a:bodyPr/>
          <a:lstStyle/>
          <a:p>
            <a:pPr>
              <a:defRPr/>
            </a:pPr>
            <a:r>
              <a:rPr lang="en-US" dirty="0" smtClean="0"/>
              <a:t>Technical Advisory Committee</a:t>
            </a:r>
            <a:endParaRPr lang="en-US" dirty="0"/>
          </a:p>
        </p:txBody>
      </p:sp>
      <p:sp>
        <p:nvSpPr>
          <p:cNvPr id="22"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sp>
        <p:nvSpPr>
          <p:cNvPr id="23" name="Rectangle 22"/>
          <p:cNvSpPr/>
          <p:nvPr/>
        </p:nvSpPr>
        <p:spPr>
          <a:xfrm>
            <a:off x="7086600" y="4191000"/>
            <a:ext cx="1676400" cy="1752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dirty="0" smtClean="0">
                <a:solidFill>
                  <a:schemeClr val="tx1"/>
                </a:solidFill>
              </a:rPr>
              <a:t>Apr 2011</a:t>
            </a:r>
          </a:p>
        </p:txBody>
      </p:sp>
      <p:cxnSp>
        <p:nvCxnSpPr>
          <p:cNvPr id="14" name="Straight Arrow Connector 13"/>
          <p:cNvCxnSpPr/>
          <p:nvPr/>
        </p:nvCxnSpPr>
        <p:spPr>
          <a:xfrm>
            <a:off x="8612188" y="4817645"/>
            <a:ext cx="303212"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410200" y="5020846"/>
            <a:ext cx="3352800" cy="236954"/>
          </a:xfrm>
          <a:prstGeom prst="rect">
            <a:avLst/>
          </a:prstGeom>
          <a:solidFill>
            <a:srgbClr val="99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Ongoing Prioritization Process</a:t>
            </a:r>
            <a:endParaRPr lang="en-US" sz="1600" dirty="0">
              <a:solidFill>
                <a:schemeClr val="tx1"/>
              </a:solidFill>
            </a:endParaRPr>
          </a:p>
        </p:txBody>
      </p:sp>
      <p:cxnSp>
        <p:nvCxnSpPr>
          <p:cNvPr id="30" name="Straight Arrow Connector 29"/>
          <p:cNvCxnSpPr/>
          <p:nvPr/>
        </p:nvCxnSpPr>
        <p:spPr>
          <a:xfrm>
            <a:off x="8610261" y="5137791"/>
            <a:ext cx="303212"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996268" y="5359515"/>
            <a:ext cx="4766732" cy="228600"/>
          </a:xfrm>
          <a:prstGeom prst="rect">
            <a:avLst/>
          </a:prstGeom>
          <a:solidFill>
            <a:srgbClr val="00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Impact Assessment of Parking Deck Items</a:t>
            </a:r>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3" name="Rectangle 2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 name="Group 1"/>
          <p:cNvGrpSpPr>
            <a:grpSpLocks noChangeAspect="1"/>
          </p:cNvGrpSpPr>
          <p:nvPr/>
        </p:nvGrpSpPr>
        <p:grpSpPr bwMode="auto">
          <a:xfrm>
            <a:off x="228600" y="4495800"/>
            <a:ext cx="8457977" cy="1477963"/>
            <a:chOff x="735" y="4047"/>
            <a:chExt cx="13804" cy="2927"/>
          </a:xfrm>
        </p:grpSpPr>
        <p:sp>
          <p:nvSpPr>
            <p:cNvPr id="2072" name="AutoShape 24"/>
            <p:cNvSpPr>
              <a:spLocks noChangeAspect="1" noChangeArrowheads="1" noTextEdit="1"/>
            </p:cNvSpPr>
            <p:nvPr/>
          </p:nvSpPr>
          <p:spPr bwMode="auto">
            <a:xfrm>
              <a:off x="735" y="4047"/>
              <a:ext cx="13680" cy="2927"/>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71" name="AutoShape 23"/>
            <p:cNvSpPr>
              <a:spLocks noChangeArrowheads="1"/>
            </p:cNvSpPr>
            <p:nvPr/>
          </p:nvSpPr>
          <p:spPr bwMode="auto">
            <a:xfrm>
              <a:off x="2729" y="4738"/>
              <a:ext cx="1709" cy="1367"/>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070" name="Text Box 22"/>
            <p:cNvSpPr txBox="1">
              <a:spLocks noChangeArrowheads="1"/>
            </p:cNvSpPr>
            <p:nvPr/>
          </p:nvSpPr>
          <p:spPr bwMode="auto">
            <a:xfrm>
              <a:off x="2882" y="4909"/>
              <a:ext cx="1460" cy="996"/>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ea typeface="Times New Roman" pitchFamily="18" charset="0"/>
                </a:rPr>
                <a:t>ERCOT Assessment &amp; Prioritization</a:t>
              </a:r>
              <a:endParaRPr kumimoji="0" lang="en-US" sz="1800" b="0" i="0" u="none" strike="noStrike" cap="none" normalizeH="0" baseline="0" dirty="0" smtClean="0">
                <a:ln>
                  <a:noFill/>
                </a:ln>
                <a:solidFill>
                  <a:schemeClr val="tx1"/>
                </a:solidFill>
                <a:effectLst/>
                <a:latin typeface="Arial" pitchFamily="34" charset="0"/>
              </a:endParaRPr>
            </a:p>
          </p:txBody>
        </p:sp>
        <p:sp>
          <p:nvSpPr>
            <p:cNvPr id="2069" name="Text Box 21"/>
            <p:cNvSpPr txBox="1">
              <a:spLocks noChangeArrowheads="1"/>
            </p:cNvSpPr>
            <p:nvPr/>
          </p:nvSpPr>
          <p:spPr bwMode="auto">
            <a:xfrm>
              <a:off x="2965" y="6280"/>
              <a:ext cx="1197" cy="483"/>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pitchFamily="34" charset="0"/>
                  <a:ea typeface="Times New Roman" pitchFamily="18" charset="0"/>
                </a:rPr>
                <a:t>60 days</a:t>
              </a:r>
              <a:endParaRPr kumimoji="0" lang="en-US" sz="1800" b="0" i="0" u="none" strike="noStrike" cap="none" normalizeH="0" baseline="0" smtClean="0">
                <a:ln>
                  <a:noFill/>
                </a:ln>
                <a:solidFill>
                  <a:schemeClr val="tx1"/>
                </a:solidFill>
                <a:effectLst/>
                <a:latin typeface="Arial" pitchFamily="34" charset="0"/>
              </a:endParaRPr>
            </a:p>
          </p:txBody>
        </p:sp>
        <p:sp>
          <p:nvSpPr>
            <p:cNvPr id="2068" name="AutoShape 20"/>
            <p:cNvSpPr>
              <a:spLocks noChangeArrowheads="1"/>
            </p:cNvSpPr>
            <p:nvPr/>
          </p:nvSpPr>
          <p:spPr bwMode="auto">
            <a:xfrm>
              <a:off x="5074" y="4063"/>
              <a:ext cx="1538" cy="2911"/>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067" name="Text Box 19"/>
            <p:cNvSpPr txBox="1">
              <a:spLocks noChangeArrowheads="1"/>
            </p:cNvSpPr>
            <p:nvPr/>
          </p:nvSpPr>
          <p:spPr bwMode="auto">
            <a:xfrm>
              <a:off x="5074" y="5080"/>
              <a:ext cx="1564" cy="1025"/>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Arial" pitchFamily="34" charset="0"/>
                  <a:ea typeface="Times New Roman" pitchFamily="18" charset="0"/>
                </a:rPr>
                <a:t>Subcommittee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Arial" pitchFamily="34" charset="0"/>
                  <a:ea typeface="Times New Roman" pitchFamily="18" charset="0"/>
                </a:rPr>
                <a:t>Review &amp; Approval</a:t>
              </a:r>
              <a:endParaRPr kumimoji="0" lang="en-US" sz="1800" b="0" i="0" u="none" strike="noStrike" cap="none" normalizeH="0" baseline="0" dirty="0" smtClean="0">
                <a:ln>
                  <a:noFill/>
                </a:ln>
                <a:solidFill>
                  <a:schemeClr val="tx1"/>
                </a:solidFill>
                <a:effectLst/>
                <a:latin typeface="Arial" pitchFamily="34" charset="0"/>
              </a:endParaRPr>
            </a:p>
          </p:txBody>
        </p:sp>
        <p:sp>
          <p:nvSpPr>
            <p:cNvPr id="2066" name="AutoShape 18"/>
            <p:cNvSpPr>
              <a:spLocks noChangeArrowheads="1"/>
            </p:cNvSpPr>
            <p:nvPr/>
          </p:nvSpPr>
          <p:spPr bwMode="auto">
            <a:xfrm>
              <a:off x="7875" y="4055"/>
              <a:ext cx="1387" cy="2911"/>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065" name="Text Box 17"/>
            <p:cNvSpPr txBox="1">
              <a:spLocks noChangeArrowheads="1"/>
            </p:cNvSpPr>
            <p:nvPr/>
          </p:nvSpPr>
          <p:spPr bwMode="auto">
            <a:xfrm>
              <a:off x="7875" y="5247"/>
              <a:ext cx="1387" cy="763"/>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Arial" pitchFamily="34" charset="0"/>
                  <a:ea typeface="Times New Roman" pitchFamily="18" charset="0"/>
                </a:rPr>
                <a:t>PRS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nvGrpSpPr>
            <p:cNvPr id="3" name="Group 14"/>
            <p:cNvGrpSpPr>
              <a:grpSpLocks/>
            </p:cNvGrpSpPr>
            <p:nvPr/>
          </p:nvGrpSpPr>
          <p:grpSpPr bwMode="auto">
            <a:xfrm>
              <a:off x="10452" y="4063"/>
              <a:ext cx="1538" cy="2911"/>
              <a:chOff x="10747" y="4055"/>
              <a:chExt cx="1538" cy="2911"/>
            </a:xfrm>
          </p:grpSpPr>
          <p:sp>
            <p:nvSpPr>
              <p:cNvPr id="2064" name="AutoShape 16"/>
              <p:cNvSpPr>
                <a:spLocks noChangeArrowheads="1"/>
              </p:cNvSpPr>
              <p:nvPr/>
            </p:nvSpPr>
            <p:spPr bwMode="auto">
              <a:xfrm>
                <a:off x="10747" y="4055"/>
                <a:ext cx="1538" cy="2911"/>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063" name="Text Box 15"/>
              <p:cNvSpPr txBox="1">
                <a:spLocks noChangeArrowheads="1"/>
              </p:cNvSpPr>
              <p:nvPr/>
            </p:nvSpPr>
            <p:spPr bwMode="auto">
              <a:xfrm>
                <a:off x="10917" y="5251"/>
                <a:ext cx="1197" cy="513"/>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TAC </a:t>
                </a:r>
                <a:endParaRPr kumimoji="0" lang="en-US" sz="1800" b="0" i="0" u="none" strike="noStrike" cap="none" normalizeH="0" baseline="0" smtClean="0">
                  <a:ln>
                    <a:noFill/>
                  </a:ln>
                  <a:solidFill>
                    <a:schemeClr val="tx1"/>
                  </a:solidFill>
                  <a:effectLst/>
                  <a:latin typeface="Arial" pitchFamily="34" charset="0"/>
                </a:endParaRPr>
              </a:p>
            </p:txBody>
          </p:sp>
        </p:grpSp>
        <p:grpSp>
          <p:nvGrpSpPr>
            <p:cNvPr id="4" name="Group 11"/>
            <p:cNvGrpSpPr>
              <a:grpSpLocks/>
            </p:cNvGrpSpPr>
            <p:nvPr/>
          </p:nvGrpSpPr>
          <p:grpSpPr bwMode="auto">
            <a:xfrm>
              <a:off x="13001" y="4055"/>
              <a:ext cx="1538" cy="2911"/>
              <a:chOff x="13001" y="4055"/>
              <a:chExt cx="1538" cy="2911"/>
            </a:xfrm>
          </p:grpSpPr>
          <p:sp>
            <p:nvSpPr>
              <p:cNvPr id="2061" name="AutoShape 13"/>
              <p:cNvSpPr>
                <a:spLocks noChangeArrowheads="1"/>
              </p:cNvSpPr>
              <p:nvPr/>
            </p:nvSpPr>
            <p:spPr bwMode="auto">
              <a:xfrm>
                <a:off x="13001" y="4055"/>
                <a:ext cx="1538" cy="2911"/>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060" name="Text Box 12"/>
              <p:cNvSpPr txBox="1">
                <a:spLocks noChangeArrowheads="1"/>
              </p:cNvSpPr>
              <p:nvPr/>
            </p:nvSpPr>
            <p:spPr bwMode="auto">
              <a:xfrm>
                <a:off x="13040" y="5080"/>
                <a:ext cx="1196" cy="684"/>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Board of Directors </a:t>
                </a:r>
                <a:endParaRPr kumimoji="0" lang="en-US" sz="1800" b="0" i="0" u="none" strike="noStrike" cap="none" normalizeH="0" baseline="0" smtClean="0">
                  <a:ln>
                    <a:noFill/>
                  </a:ln>
                  <a:solidFill>
                    <a:schemeClr val="tx1"/>
                  </a:solidFill>
                  <a:effectLst/>
                  <a:latin typeface="Arial" pitchFamily="34" charset="0"/>
                </a:endParaRPr>
              </a:p>
            </p:txBody>
          </p:sp>
        </p:grpSp>
        <p:sp>
          <p:nvSpPr>
            <p:cNvPr id="2058" name="Line 10"/>
            <p:cNvSpPr>
              <a:spLocks noChangeShapeType="1"/>
            </p:cNvSpPr>
            <p:nvPr/>
          </p:nvSpPr>
          <p:spPr bwMode="auto">
            <a:xfrm flipV="1">
              <a:off x="2849" y="6311"/>
              <a:ext cx="1617" cy="0"/>
            </a:xfrm>
            <a:prstGeom prst="line">
              <a:avLst/>
            </a:prstGeom>
            <a:noFill/>
            <a:ln w="3175">
              <a:solidFill>
                <a:srgbClr val="808080"/>
              </a:solidFill>
              <a:prstDash val="sysDot"/>
              <a:round/>
              <a:headEnd type="oval"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57" name="AutoShape 9"/>
            <p:cNvSpPr>
              <a:spLocks noChangeArrowheads="1"/>
            </p:cNvSpPr>
            <p:nvPr/>
          </p:nvSpPr>
          <p:spPr bwMode="auto">
            <a:xfrm>
              <a:off x="735" y="4055"/>
              <a:ext cx="1545" cy="2905"/>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056" name="Line 8"/>
            <p:cNvSpPr>
              <a:spLocks noChangeShapeType="1"/>
            </p:cNvSpPr>
            <p:nvPr/>
          </p:nvSpPr>
          <p:spPr bwMode="auto">
            <a:xfrm>
              <a:off x="2273" y="5422"/>
              <a:ext cx="456"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55" name="Line 7"/>
            <p:cNvSpPr>
              <a:spLocks noChangeShapeType="1"/>
            </p:cNvSpPr>
            <p:nvPr/>
          </p:nvSpPr>
          <p:spPr bwMode="auto">
            <a:xfrm flipV="1">
              <a:off x="12052" y="5405"/>
              <a:ext cx="933" cy="18"/>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54" name="Line 6"/>
            <p:cNvSpPr>
              <a:spLocks noChangeShapeType="1"/>
            </p:cNvSpPr>
            <p:nvPr/>
          </p:nvSpPr>
          <p:spPr bwMode="auto">
            <a:xfrm flipV="1">
              <a:off x="4438" y="5405"/>
              <a:ext cx="650" cy="33"/>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53" name="Line 5"/>
            <p:cNvSpPr>
              <a:spLocks noChangeShapeType="1"/>
            </p:cNvSpPr>
            <p:nvPr/>
          </p:nvSpPr>
          <p:spPr bwMode="auto">
            <a:xfrm flipV="1">
              <a:off x="9262" y="5422"/>
              <a:ext cx="1190"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052" name="Text Box 4"/>
            <p:cNvSpPr txBox="1">
              <a:spLocks noChangeArrowheads="1"/>
            </p:cNvSpPr>
            <p:nvPr/>
          </p:nvSpPr>
          <p:spPr bwMode="auto">
            <a:xfrm>
              <a:off x="906" y="4349"/>
              <a:ext cx="1196" cy="2414"/>
            </a:xfrm>
            <a:prstGeom prst="rect">
              <a:avLst/>
            </a:prstGeom>
            <a:noFill/>
            <a:ln w="9525">
              <a:noFill/>
              <a:miter lim="800000"/>
              <a:headEnd/>
              <a:tailEnd/>
            </a:ln>
          </p:spPr>
          <p:txBody>
            <a:bodyPr vert="horz" wrap="square" lIns="69573" tIns="34786" rIns="69573" bIns="3478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Parking Deck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051" name="Text Box 3"/>
            <p:cNvSpPr txBox="1">
              <a:spLocks noChangeArrowheads="1"/>
            </p:cNvSpPr>
            <p:nvPr/>
          </p:nvSpPr>
          <p:spPr bwMode="auto">
            <a:xfrm>
              <a:off x="7220" y="4055"/>
              <a:ext cx="1196" cy="854"/>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050" name="Line 2"/>
            <p:cNvSpPr>
              <a:spLocks noChangeShapeType="1"/>
            </p:cNvSpPr>
            <p:nvPr/>
          </p:nvSpPr>
          <p:spPr bwMode="auto">
            <a:xfrm flipV="1">
              <a:off x="6580" y="5516"/>
              <a:ext cx="1295" cy="40"/>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sp>
        <p:nvSpPr>
          <p:cNvPr id="2202" name="Rectangle 15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5" name="Group 122"/>
          <p:cNvGrpSpPr>
            <a:grpSpLocks noChangeAspect="1"/>
          </p:cNvGrpSpPr>
          <p:nvPr/>
        </p:nvGrpSpPr>
        <p:grpSpPr bwMode="auto">
          <a:xfrm>
            <a:off x="228600" y="2743200"/>
            <a:ext cx="8458200" cy="1541586"/>
            <a:chOff x="735" y="3921"/>
            <a:chExt cx="13680" cy="3053"/>
          </a:xfrm>
        </p:grpSpPr>
        <p:sp>
          <p:nvSpPr>
            <p:cNvPr id="2201" name="AutoShape 153"/>
            <p:cNvSpPr>
              <a:spLocks noChangeAspect="1" noChangeArrowheads="1" noTextEdit="1"/>
            </p:cNvSpPr>
            <p:nvPr/>
          </p:nvSpPr>
          <p:spPr bwMode="auto">
            <a:xfrm>
              <a:off x="735" y="4047"/>
              <a:ext cx="13680" cy="2927"/>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200" name="AutoShape 152"/>
            <p:cNvSpPr>
              <a:spLocks noChangeArrowheads="1"/>
            </p:cNvSpPr>
            <p:nvPr/>
          </p:nvSpPr>
          <p:spPr bwMode="auto">
            <a:xfrm>
              <a:off x="2540" y="4738"/>
              <a:ext cx="1709" cy="1367"/>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99" name="Text Box 151"/>
            <p:cNvSpPr txBox="1">
              <a:spLocks noChangeArrowheads="1"/>
            </p:cNvSpPr>
            <p:nvPr/>
          </p:nvSpPr>
          <p:spPr bwMode="auto">
            <a:xfrm>
              <a:off x="2729" y="5176"/>
              <a:ext cx="1367" cy="513"/>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pitchFamily="34" charset="0"/>
                  <a:ea typeface="Times New Roman" pitchFamily="18" charset="0"/>
                </a:rPr>
                <a:t>Market Rules Processing</a:t>
              </a:r>
              <a:endParaRPr kumimoji="0" lang="en-US" sz="1800" b="0" i="0" u="none" strike="noStrike" cap="none" normalizeH="0" baseline="0" smtClean="0">
                <a:ln>
                  <a:noFill/>
                </a:ln>
                <a:solidFill>
                  <a:schemeClr val="tx1"/>
                </a:solidFill>
                <a:effectLst/>
                <a:latin typeface="Arial" pitchFamily="34" charset="0"/>
              </a:endParaRPr>
            </a:p>
          </p:txBody>
        </p:sp>
        <p:sp>
          <p:nvSpPr>
            <p:cNvPr id="2198" name="Text Box 150"/>
            <p:cNvSpPr txBox="1">
              <a:spLocks noChangeArrowheads="1"/>
            </p:cNvSpPr>
            <p:nvPr/>
          </p:nvSpPr>
          <p:spPr bwMode="auto">
            <a:xfrm>
              <a:off x="2779" y="6276"/>
              <a:ext cx="1197" cy="575"/>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pitchFamily="34" charset="0"/>
                  <a:ea typeface="Times New Roman" pitchFamily="18" charset="0"/>
                </a:rPr>
                <a:t>5 Business Days</a:t>
              </a:r>
              <a:endParaRPr kumimoji="0" lang="en-US" sz="1800" b="0" i="0" u="none" strike="noStrike" cap="none" normalizeH="0" baseline="0" smtClean="0">
                <a:ln>
                  <a:noFill/>
                </a:ln>
                <a:solidFill>
                  <a:schemeClr val="tx1"/>
                </a:solidFill>
                <a:effectLst/>
                <a:latin typeface="Arial" pitchFamily="34" charset="0"/>
              </a:endParaRPr>
            </a:p>
          </p:txBody>
        </p:sp>
        <p:sp>
          <p:nvSpPr>
            <p:cNvPr id="2197" name="AutoShape 149"/>
            <p:cNvSpPr>
              <a:spLocks noChangeArrowheads="1"/>
            </p:cNvSpPr>
            <p:nvPr/>
          </p:nvSpPr>
          <p:spPr bwMode="auto">
            <a:xfrm>
              <a:off x="5016" y="4055"/>
              <a:ext cx="1538" cy="2911"/>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96" name="Text Box 148"/>
            <p:cNvSpPr txBox="1">
              <a:spLocks noChangeArrowheads="1"/>
            </p:cNvSpPr>
            <p:nvPr/>
          </p:nvSpPr>
          <p:spPr bwMode="auto">
            <a:xfrm>
              <a:off x="5016" y="4909"/>
              <a:ext cx="1538" cy="1196"/>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Subcommittee</a:t>
              </a:r>
              <a:endParaRPr kumimoji="0" lang="en-US" sz="9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 Language Consideration</a:t>
              </a:r>
              <a:endParaRPr kumimoji="0" lang="en-US" sz="1800" b="0" i="0" u="none" strike="noStrike" cap="none" normalizeH="0" baseline="0" smtClean="0">
                <a:ln>
                  <a:noFill/>
                </a:ln>
                <a:solidFill>
                  <a:schemeClr val="tx1"/>
                </a:solidFill>
                <a:effectLst/>
                <a:latin typeface="Arial" pitchFamily="34" charset="0"/>
              </a:endParaRPr>
            </a:p>
          </p:txBody>
        </p:sp>
        <p:sp>
          <p:nvSpPr>
            <p:cNvPr id="2195" name="AutoShape 147"/>
            <p:cNvSpPr>
              <a:spLocks noChangeArrowheads="1"/>
            </p:cNvSpPr>
            <p:nvPr/>
          </p:nvSpPr>
          <p:spPr bwMode="auto">
            <a:xfrm>
              <a:off x="8895" y="4055"/>
              <a:ext cx="1387" cy="2911"/>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94" name="Text Box 146"/>
            <p:cNvSpPr txBox="1">
              <a:spLocks noChangeArrowheads="1"/>
            </p:cNvSpPr>
            <p:nvPr/>
          </p:nvSpPr>
          <p:spPr bwMode="auto">
            <a:xfrm>
              <a:off x="8895" y="4909"/>
              <a:ext cx="1387" cy="1196"/>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PRS</a:t>
              </a:r>
              <a:endParaRPr kumimoji="0" lang="en-US" sz="9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Impact Analysis Review</a:t>
              </a:r>
              <a:endParaRPr kumimoji="0" lang="en-US" sz="1800" b="0" i="0" u="none" strike="noStrike" cap="none" normalizeH="0" baseline="0" smtClean="0">
                <a:ln>
                  <a:noFill/>
                </a:ln>
                <a:solidFill>
                  <a:schemeClr val="tx1"/>
                </a:solidFill>
                <a:effectLst/>
                <a:latin typeface="Arial" pitchFamily="34" charset="0"/>
              </a:endParaRPr>
            </a:p>
          </p:txBody>
        </p:sp>
        <p:grpSp>
          <p:nvGrpSpPr>
            <p:cNvPr id="6" name="Group 143"/>
            <p:cNvGrpSpPr>
              <a:grpSpLocks/>
            </p:cNvGrpSpPr>
            <p:nvPr/>
          </p:nvGrpSpPr>
          <p:grpSpPr bwMode="auto">
            <a:xfrm>
              <a:off x="10747" y="4055"/>
              <a:ext cx="1538" cy="2911"/>
              <a:chOff x="10747" y="4055"/>
              <a:chExt cx="1538" cy="2911"/>
            </a:xfrm>
          </p:grpSpPr>
          <p:sp>
            <p:nvSpPr>
              <p:cNvPr id="2193" name="AutoShape 145"/>
              <p:cNvSpPr>
                <a:spLocks noChangeArrowheads="1"/>
              </p:cNvSpPr>
              <p:nvPr/>
            </p:nvSpPr>
            <p:spPr bwMode="auto">
              <a:xfrm>
                <a:off x="10747" y="4055"/>
                <a:ext cx="1538" cy="2911"/>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92" name="Text Box 144"/>
              <p:cNvSpPr txBox="1">
                <a:spLocks noChangeArrowheads="1"/>
              </p:cNvSpPr>
              <p:nvPr/>
            </p:nvSpPr>
            <p:spPr bwMode="auto">
              <a:xfrm>
                <a:off x="10917" y="5251"/>
                <a:ext cx="1197" cy="513"/>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TAC </a:t>
                </a:r>
                <a:endParaRPr kumimoji="0" lang="en-US" sz="1800" b="0" i="0" u="none" strike="noStrike" cap="none" normalizeH="0" baseline="0" smtClean="0">
                  <a:ln>
                    <a:noFill/>
                  </a:ln>
                  <a:solidFill>
                    <a:schemeClr val="tx1"/>
                  </a:solidFill>
                  <a:effectLst/>
                  <a:latin typeface="Arial" pitchFamily="34" charset="0"/>
                </a:endParaRPr>
              </a:p>
            </p:txBody>
          </p:sp>
        </p:grpSp>
        <p:grpSp>
          <p:nvGrpSpPr>
            <p:cNvPr id="7" name="Group 140"/>
            <p:cNvGrpSpPr>
              <a:grpSpLocks/>
            </p:cNvGrpSpPr>
            <p:nvPr/>
          </p:nvGrpSpPr>
          <p:grpSpPr bwMode="auto">
            <a:xfrm>
              <a:off x="12869" y="4055"/>
              <a:ext cx="1538" cy="2911"/>
              <a:chOff x="12869" y="4055"/>
              <a:chExt cx="1538" cy="2911"/>
            </a:xfrm>
          </p:grpSpPr>
          <p:sp>
            <p:nvSpPr>
              <p:cNvPr id="2190" name="AutoShape 142"/>
              <p:cNvSpPr>
                <a:spLocks noChangeArrowheads="1"/>
              </p:cNvSpPr>
              <p:nvPr/>
            </p:nvSpPr>
            <p:spPr bwMode="auto">
              <a:xfrm>
                <a:off x="12869" y="4055"/>
                <a:ext cx="1538" cy="2911"/>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89" name="Text Box 141"/>
              <p:cNvSpPr txBox="1">
                <a:spLocks noChangeArrowheads="1"/>
              </p:cNvSpPr>
              <p:nvPr/>
            </p:nvSpPr>
            <p:spPr bwMode="auto">
              <a:xfrm>
                <a:off x="13040" y="5080"/>
                <a:ext cx="1196" cy="684"/>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Board of Directors </a:t>
                </a:r>
                <a:endParaRPr kumimoji="0" lang="en-US" sz="1800" b="0" i="0" u="none" strike="noStrike" cap="none" normalizeH="0" baseline="0" smtClean="0">
                  <a:ln>
                    <a:noFill/>
                  </a:ln>
                  <a:solidFill>
                    <a:schemeClr val="tx1"/>
                  </a:solidFill>
                  <a:effectLst/>
                  <a:latin typeface="Arial" pitchFamily="34" charset="0"/>
                </a:endParaRPr>
              </a:p>
            </p:txBody>
          </p:sp>
        </p:grpSp>
        <p:sp>
          <p:nvSpPr>
            <p:cNvPr id="2187" name="Line 139"/>
            <p:cNvSpPr>
              <a:spLocks noChangeShapeType="1"/>
            </p:cNvSpPr>
            <p:nvPr/>
          </p:nvSpPr>
          <p:spPr bwMode="auto">
            <a:xfrm>
              <a:off x="4004" y="4815"/>
              <a:ext cx="1024" cy="1"/>
            </a:xfrm>
            <a:prstGeom prst="line">
              <a:avLst/>
            </a:prstGeom>
            <a:noFill/>
            <a:ln w="3175">
              <a:solidFill>
                <a:srgbClr val="808080"/>
              </a:solidFill>
              <a:prstDash val="sysDot"/>
              <a:round/>
              <a:headEnd type="oval"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86" name="Line 138"/>
            <p:cNvSpPr>
              <a:spLocks noChangeShapeType="1"/>
            </p:cNvSpPr>
            <p:nvPr/>
          </p:nvSpPr>
          <p:spPr bwMode="auto">
            <a:xfrm>
              <a:off x="2965" y="6276"/>
              <a:ext cx="855" cy="1"/>
            </a:xfrm>
            <a:prstGeom prst="line">
              <a:avLst/>
            </a:prstGeom>
            <a:noFill/>
            <a:ln w="3175">
              <a:solidFill>
                <a:srgbClr val="808080"/>
              </a:solidFill>
              <a:prstDash val="sysDot"/>
              <a:round/>
              <a:headEnd type="oval"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85" name="AutoShape 137"/>
            <p:cNvSpPr>
              <a:spLocks noChangeArrowheads="1"/>
            </p:cNvSpPr>
            <p:nvPr/>
          </p:nvSpPr>
          <p:spPr bwMode="auto">
            <a:xfrm>
              <a:off x="735" y="4055"/>
              <a:ext cx="1545" cy="2905"/>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84" name="Line 136"/>
            <p:cNvSpPr>
              <a:spLocks noChangeShapeType="1"/>
            </p:cNvSpPr>
            <p:nvPr/>
          </p:nvSpPr>
          <p:spPr bwMode="auto">
            <a:xfrm>
              <a:off x="2273" y="5422"/>
              <a:ext cx="267"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83" name="Line 135"/>
            <p:cNvSpPr>
              <a:spLocks noChangeShapeType="1"/>
            </p:cNvSpPr>
            <p:nvPr/>
          </p:nvSpPr>
          <p:spPr bwMode="auto">
            <a:xfrm>
              <a:off x="12285" y="5422"/>
              <a:ext cx="584"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82" name="Line 134"/>
            <p:cNvSpPr>
              <a:spLocks noChangeShapeType="1"/>
            </p:cNvSpPr>
            <p:nvPr/>
          </p:nvSpPr>
          <p:spPr bwMode="auto">
            <a:xfrm>
              <a:off x="4237" y="5437"/>
              <a:ext cx="779"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81" name="Line 133"/>
            <p:cNvSpPr>
              <a:spLocks noChangeShapeType="1"/>
            </p:cNvSpPr>
            <p:nvPr/>
          </p:nvSpPr>
          <p:spPr bwMode="auto">
            <a:xfrm>
              <a:off x="7229" y="5422"/>
              <a:ext cx="855"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80" name="Line 132"/>
            <p:cNvSpPr>
              <a:spLocks noChangeShapeType="1"/>
            </p:cNvSpPr>
            <p:nvPr/>
          </p:nvSpPr>
          <p:spPr bwMode="auto">
            <a:xfrm>
              <a:off x="10305" y="5422"/>
              <a:ext cx="442"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79" name="Text Box 131"/>
            <p:cNvSpPr txBox="1">
              <a:spLocks noChangeArrowheads="1"/>
            </p:cNvSpPr>
            <p:nvPr/>
          </p:nvSpPr>
          <p:spPr bwMode="auto">
            <a:xfrm>
              <a:off x="906" y="4258"/>
              <a:ext cx="1196" cy="2505"/>
            </a:xfrm>
            <a:prstGeom prst="rect">
              <a:avLst/>
            </a:prstGeom>
            <a:noFill/>
            <a:ln w="9525">
              <a:noFill/>
              <a:miter lim="800000"/>
              <a:headEnd/>
              <a:tailEnd/>
            </a:ln>
          </p:spPr>
          <p:txBody>
            <a:bodyPr vert="horz" wrap="square" lIns="69573" tIns="34786" rIns="69573" bIns="3478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System Change Request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(SCR)</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178" name="AutoShape 130"/>
            <p:cNvSpPr>
              <a:spLocks noChangeArrowheads="1"/>
            </p:cNvSpPr>
            <p:nvPr/>
          </p:nvSpPr>
          <p:spPr bwMode="auto">
            <a:xfrm>
              <a:off x="6878" y="4909"/>
              <a:ext cx="1709" cy="1367"/>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177" name="Text Box 129"/>
            <p:cNvSpPr txBox="1">
              <a:spLocks noChangeArrowheads="1"/>
            </p:cNvSpPr>
            <p:nvPr/>
          </p:nvSpPr>
          <p:spPr bwMode="auto">
            <a:xfrm>
              <a:off x="7020" y="5012"/>
              <a:ext cx="1367" cy="906"/>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ea typeface="Times New Roman" pitchFamily="18" charset="0"/>
                </a:rPr>
                <a:t>ERCOT Business Integration Processing</a:t>
              </a:r>
              <a:endParaRPr kumimoji="0" lang="en-US" sz="1800" b="0" i="0" u="none" strike="noStrike" cap="none" normalizeH="0" baseline="0" dirty="0" smtClean="0">
                <a:ln>
                  <a:noFill/>
                </a:ln>
                <a:solidFill>
                  <a:schemeClr val="tx1"/>
                </a:solidFill>
                <a:effectLst/>
                <a:latin typeface="Arial" pitchFamily="34" charset="0"/>
              </a:endParaRPr>
            </a:p>
          </p:txBody>
        </p:sp>
        <p:sp>
          <p:nvSpPr>
            <p:cNvPr id="2176" name="Line 128"/>
            <p:cNvSpPr>
              <a:spLocks noChangeShapeType="1"/>
            </p:cNvSpPr>
            <p:nvPr/>
          </p:nvSpPr>
          <p:spPr bwMode="auto">
            <a:xfrm>
              <a:off x="8587" y="5591"/>
              <a:ext cx="307" cy="2"/>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75" name="Line 127"/>
            <p:cNvSpPr>
              <a:spLocks noChangeShapeType="1"/>
            </p:cNvSpPr>
            <p:nvPr/>
          </p:nvSpPr>
          <p:spPr bwMode="auto">
            <a:xfrm flipV="1">
              <a:off x="6554" y="5588"/>
              <a:ext cx="324" cy="3"/>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174" name="Text Box 126"/>
            <p:cNvSpPr txBox="1">
              <a:spLocks noChangeArrowheads="1"/>
            </p:cNvSpPr>
            <p:nvPr/>
          </p:nvSpPr>
          <p:spPr bwMode="auto">
            <a:xfrm>
              <a:off x="3816" y="3921"/>
              <a:ext cx="1196" cy="1056"/>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pitchFamily="34" charset="0"/>
                  <a:ea typeface="Times New Roman" pitchFamily="18" charset="0"/>
                </a:rPr>
                <a:t>21 Day Comment Period</a:t>
              </a:r>
              <a:endParaRPr kumimoji="0" lang="en-US" sz="1800" b="0" i="0" u="none" strike="noStrike" cap="none" normalizeH="0" baseline="0" dirty="0" smtClean="0">
                <a:ln>
                  <a:noFill/>
                </a:ln>
                <a:solidFill>
                  <a:schemeClr val="tx1"/>
                </a:solidFill>
                <a:effectLst/>
                <a:latin typeface="Arial" pitchFamily="34" charset="0"/>
              </a:endParaRPr>
            </a:p>
          </p:txBody>
        </p:sp>
        <p:sp>
          <p:nvSpPr>
            <p:cNvPr id="2173" name="Text Box 125"/>
            <p:cNvSpPr txBox="1">
              <a:spLocks noChangeArrowheads="1"/>
            </p:cNvSpPr>
            <p:nvPr/>
          </p:nvSpPr>
          <p:spPr bwMode="auto">
            <a:xfrm>
              <a:off x="6878" y="6277"/>
              <a:ext cx="2292" cy="697"/>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tabLst/>
              </a:pPr>
              <a:r>
                <a:rPr kumimoji="0" lang="en-US" sz="900" b="0" i="0" u="none" strike="noStrike" cap="none" normalizeH="0" baseline="0" dirty="0" smtClean="0">
                  <a:ln>
                    <a:noFill/>
                  </a:ln>
                  <a:solidFill>
                    <a:schemeClr val="tx1"/>
                  </a:solidFill>
                  <a:effectLst/>
                  <a:latin typeface="Arial" pitchFamily="34" charset="0"/>
                  <a:ea typeface="Times New Roman" pitchFamily="18" charset="0"/>
                </a:rPr>
                <a:t>Impact Analysis</a:t>
              </a:r>
              <a:endParaRPr kumimoji="0" lang="en-US" sz="1800" b="0" i="0" u="none" strike="noStrike" cap="none" normalizeH="0" baseline="0" dirty="0" smtClean="0">
                <a:ln>
                  <a:noFill/>
                </a:ln>
                <a:solidFill>
                  <a:schemeClr val="tx1"/>
                </a:solidFill>
                <a:effectLst/>
                <a:latin typeface="Arial" pitchFamily="34" charset="0"/>
              </a:endParaRPr>
            </a:p>
          </p:txBody>
        </p:sp>
        <p:sp>
          <p:nvSpPr>
            <p:cNvPr id="2172" name="Text Box 124"/>
            <p:cNvSpPr txBox="1">
              <a:spLocks noChangeArrowheads="1"/>
            </p:cNvSpPr>
            <p:nvPr/>
          </p:nvSpPr>
          <p:spPr bwMode="auto">
            <a:xfrm>
              <a:off x="6828" y="3956"/>
              <a:ext cx="1795" cy="862"/>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pitchFamily="34" charset="0"/>
                  <a:ea typeface="Times New Roman" pitchFamily="18" charset="0"/>
                </a:rPr>
                <a:t>Analysis Period Varies Depending on subcommittee</a:t>
              </a:r>
              <a:endParaRPr kumimoji="0" lang="en-US" sz="1800" b="0" i="0" u="none" strike="noStrike" cap="none" normalizeH="0" baseline="0" dirty="0" smtClean="0">
                <a:ln>
                  <a:noFill/>
                </a:ln>
                <a:solidFill>
                  <a:schemeClr val="tx1"/>
                </a:solidFill>
                <a:effectLst/>
                <a:latin typeface="Arial" pitchFamily="34" charset="0"/>
              </a:endParaRPr>
            </a:p>
          </p:txBody>
        </p:sp>
        <p:sp>
          <p:nvSpPr>
            <p:cNvPr id="2171" name="Line 123"/>
            <p:cNvSpPr>
              <a:spLocks noChangeShapeType="1"/>
            </p:cNvSpPr>
            <p:nvPr/>
          </p:nvSpPr>
          <p:spPr bwMode="auto">
            <a:xfrm>
              <a:off x="6554" y="4908"/>
              <a:ext cx="2340"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grpSp>
        <p:nvGrpSpPr>
          <p:cNvPr id="8" name="Group 166"/>
          <p:cNvGrpSpPr>
            <a:grpSpLocks noChangeAspect="1"/>
          </p:cNvGrpSpPr>
          <p:nvPr/>
        </p:nvGrpSpPr>
        <p:grpSpPr bwMode="auto">
          <a:xfrm>
            <a:off x="228600" y="838200"/>
            <a:ext cx="8458200" cy="1706563"/>
            <a:chOff x="735" y="4047"/>
            <a:chExt cx="13680" cy="2927"/>
          </a:xfrm>
        </p:grpSpPr>
        <p:sp>
          <p:nvSpPr>
            <p:cNvPr id="2245" name="AutoShape 197"/>
            <p:cNvSpPr>
              <a:spLocks noChangeAspect="1" noChangeArrowheads="1" noTextEdit="1"/>
            </p:cNvSpPr>
            <p:nvPr/>
          </p:nvSpPr>
          <p:spPr bwMode="auto">
            <a:xfrm>
              <a:off x="735" y="4047"/>
              <a:ext cx="13680" cy="2927"/>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244" name="AutoShape 196"/>
            <p:cNvSpPr>
              <a:spLocks noChangeArrowheads="1"/>
            </p:cNvSpPr>
            <p:nvPr/>
          </p:nvSpPr>
          <p:spPr bwMode="auto">
            <a:xfrm>
              <a:off x="2540" y="4738"/>
              <a:ext cx="1709" cy="1367"/>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243" name="Text Box 195"/>
            <p:cNvSpPr txBox="1">
              <a:spLocks noChangeArrowheads="1"/>
            </p:cNvSpPr>
            <p:nvPr/>
          </p:nvSpPr>
          <p:spPr bwMode="auto">
            <a:xfrm>
              <a:off x="2729" y="5176"/>
              <a:ext cx="1367" cy="513"/>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pitchFamily="34" charset="0"/>
                  <a:ea typeface="Times New Roman" pitchFamily="18" charset="0"/>
                </a:rPr>
                <a:t>Market Rules Processing</a:t>
              </a:r>
              <a:endParaRPr kumimoji="0" lang="en-US" sz="1800" b="0" i="0" u="none" strike="noStrike" cap="none" normalizeH="0" baseline="0" smtClean="0">
                <a:ln>
                  <a:noFill/>
                </a:ln>
                <a:solidFill>
                  <a:schemeClr val="tx1"/>
                </a:solidFill>
                <a:effectLst/>
                <a:latin typeface="Arial" pitchFamily="34" charset="0"/>
              </a:endParaRPr>
            </a:p>
          </p:txBody>
        </p:sp>
        <p:sp>
          <p:nvSpPr>
            <p:cNvPr id="2242" name="Text Box 194"/>
            <p:cNvSpPr txBox="1">
              <a:spLocks noChangeArrowheads="1"/>
            </p:cNvSpPr>
            <p:nvPr/>
          </p:nvSpPr>
          <p:spPr bwMode="auto">
            <a:xfrm>
              <a:off x="2779" y="6276"/>
              <a:ext cx="1197" cy="684"/>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pitchFamily="34" charset="0"/>
                  <a:ea typeface="Times New Roman" pitchFamily="18" charset="0"/>
                </a:rPr>
                <a:t>5 Business Days</a:t>
              </a:r>
              <a:endParaRPr kumimoji="0" lang="en-US" sz="1800" b="0" i="0" u="none" strike="noStrike" cap="none" normalizeH="0" baseline="0" smtClean="0">
                <a:ln>
                  <a:noFill/>
                </a:ln>
                <a:solidFill>
                  <a:schemeClr val="tx1"/>
                </a:solidFill>
                <a:effectLst/>
                <a:latin typeface="Arial" pitchFamily="34" charset="0"/>
              </a:endParaRPr>
            </a:p>
          </p:txBody>
        </p:sp>
        <p:sp>
          <p:nvSpPr>
            <p:cNvPr id="2241" name="AutoShape 193"/>
            <p:cNvSpPr>
              <a:spLocks noChangeArrowheads="1"/>
            </p:cNvSpPr>
            <p:nvPr/>
          </p:nvSpPr>
          <p:spPr bwMode="auto">
            <a:xfrm>
              <a:off x="5016" y="4055"/>
              <a:ext cx="1538" cy="2911"/>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240" name="Text Box 192"/>
            <p:cNvSpPr txBox="1">
              <a:spLocks noChangeArrowheads="1"/>
            </p:cNvSpPr>
            <p:nvPr/>
          </p:nvSpPr>
          <p:spPr bwMode="auto">
            <a:xfrm>
              <a:off x="5016" y="4909"/>
              <a:ext cx="1538" cy="1196"/>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PRS</a:t>
              </a:r>
              <a:endParaRPr kumimoji="0" lang="en-US" sz="9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 Language Consideration</a:t>
              </a:r>
              <a:endParaRPr kumimoji="0" lang="en-US" sz="1800" b="0" i="0" u="none" strike="noStrike" cap="none" normalizeH="0" baseline="0" smtClean="0">
                <a:ln>
                  <a:noFill/>
                </a:ln>
                <a:solidFill>
                  <a:schemeClr val="tx1"/>
                </a:solidFill>
                <a:effectLst/>
                <a:latin typeface="Arial" pitchFamily="34" charset="0"/>
              </a:endParaRPr>
            </a:p>
          </p:txBody>
        </p:sp>
        <p:sp>
          <p:nvSpPr>
            <p:cNvPr id="2239" name="AutoShape 191"/>
            <p:cNvSpPr>
              <a:spLocks noChangeArrowheads="1"/>
            </p:cNvSpPr>
            <p:nvPr/>
          </p:nvSpPr>
          <p:spPr bwMode="auto">
            <a:xfrm>
              <a:off x="8895" y="4055"/>
              <a:ext cx="1387" cy="2911"/>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238" name="Text Box 190"/>
            <p:cNvSpPr txBox="1">
              <a:spLocks noChangeArrowheads="1"/>
            </p:cNvSpPr>
            <p:nvPr/>
          </p:nvSpPr>
          <p:spPr bwMode="auto">
            <a:xfrm>
              <a:off x="8895" y="4909"/>
              <a:ext cx="1387" cy="1196"/>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PRS</a:t>
              </a:r>
              <a:endParaRPr kumimoji="0" lang="en-US" sz="9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Impact Analysis Review</a:t>
              </a:r>
              <a:endParaRPr kumimoji="0" lang="en-US" sz="1800" b="0" i="0" u="none" strike="noStrike" cap="none" normalizeH="0" baseline="0" smtClean="0">
                <a:ln>
                  <a:noFill/>
                </a:ln>
                <a:solidFill>
                  <a:schemeClr val="tx1"/>
                </a:solidFill>
                <a:effectLst/>
                <a:latin typeface="Arial" pitchFamily="34" charset="0"/>
              </a:endParaRPr>
            </a:p>
          </p:txBody>
        </p:sp>
        <p:grpSp>
          <p:nvGrpSpPr>
            <p:cNvPr id="9" name="Group 187"/>
            <p:cNvGrpSpPr>
              <a:grpSpLocks/>
            </p:cNvGrpSpPr>
            <p:nvPr/>
          </p:nvGrpSpPr>
          <p:grpSpPr bwMode="auto">
            <a:xfrm>
              <a:off x="10747" y="4055"/>
              <a:ext cx="1538" cy="2911"/>
              <a:chOff x="10747" y="4055"/>
              <a:chExt cx="1538" cy="2911"/>
            </a:xfrm>
          </p:grpSpPr>
          <p:sp>
            <p:nvSpPr>
              <p:cNvPr id="2237" name="AutoShape 189"/>
              <p:cNvSpPr>
                <a:spLocks noChangeArrowheads="1"/>
              </p:cNvSpPr>
              <p:nvPr/>
            </p:nvSpPr>
            <p:spPr bwMode="auto">
              <a:xfrm>
                <a:off x="10747" y="4055"/>
                <a:ext cx="1538" cy="2911"/>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236" name="Text Box 188"/>
              <p:cNvSpPr txBox="1">
                <a:spLocks noChangeArrowheads="1"/>
              </p:cNvSpPr>
              <p:nvPr/>
            </p:nvSpPr>
            <p:spPr bwMode="auto">
              <a:xfrm>
                <a:off x="10917" y="5251"/>
                <a:ext cx="1197" cy="513"/>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TAC </a:t>
                </a:r>
                <a:endParaRPr kumimoji="0" lang="en-US" sz="1800" b="0" i="0" u="none" strike="noStrike" cap="none" normalizeH="0" baseline="0" smtClean="0">
                  <a:ln>
                    <a:noFill/>
                  </a:ln>
                  <a:solidFill>
                    <a:schemeClr val="tx1"/>
                  </a:solidFill>
                  <a:effectLst/>
                  <a:latin typeface="Arial" pitchFamily="34" charset="0"/>
                </a:endParaRPr>
              </a:p>
            </p:txBody>
          </p:sp>
        </p:grpSp>
        <p:grpSp>
          <p:nvGrpSpPr>
            <p:cNvPr id="10" name="Group 184"/>
            <p:cNvGrpSpPr>
              <a:grpSpLocks/>
            </p:cNvGrpSpPr>
            <p:nvPr/>
          </p:nvGrpSpPr>
          <p:grpSpPr bwMode="auto">
            <a:xfrm>
              <a:off x="12869" y="4055"/>
              <a:ext cx="1538" cy="2911"/>
              <a:chOff x="12869" y="4055"/>
              <a:chExt cx="1538" cy="2911"/>
            </a:xfrm>
          </p:grpSpPr>
          <p:sp>
            <p:nvSpPr>
              <p:cNvPr id="2234" name="AutoShape 186"/>
              <p:cNvSpPr>
                <a:spLocks noChangeArrowheads="1"/>
              </p:cNvSpPr>
              <p:nvPr/>
            </p:nvSpPr>
            <p:spPr bwMode="auto">
              <a:xfrm>
                <a:off x="12869" y="4055"/>
                <a:ext cx="1538" cy="2911"/>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233" name="Text Box 185"/>
              <p:cNvSpPr txBox="1">
                <a:spLocks noChangeArrowheads="1"/>
              </p:cNvSpPr>
              <p:nvPr/>
            </p:nvSpPr>
            <p:spPr bwMode="auto">
              <a:xfrm>
                <a:off x="13040" y="5080"/>
                <a:ext cx="1196" cy="684"/>
              </a:xfrm>
              <a:prstGeom prst="rect">
                <a:avLst/>
              </a:prstGeom>
              <a:noFill/>
              <a:ln w="9525">
                <a:noFill/>
                <a:miter lim="800000"/>
                <a:headEnd/>
                <a:tailEnd/>
              </a:ln>
            </p:spPr>
            <p:txBody>
              <a:bodyPr vert="horz" wrap="square" lIns="69573" tIns="34786" rIns="69573" bIns="3478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chemeClr val="tx1"/>
                    </a:solidFill>
                    <a:effectLst/>
                    <a:latin typeface="Arial" pitchFamily="34" charset="0"/>
                    <a:ea typeface="Times New Roman" pitchFamily="18" charset="0"/>
                  </a:rPr>
                  <a:t>Board of Directors </a:t>
                </a:r>
                <a:endParaRPr kumimoji="0" lang="en-US" sz="1800" b="0" i="0" u="none" strike="noStrike" cap="none" normalizeH="0" baseline="0" smtClean="0">
                  <a:ln>
                    <a:noFill/>
                  </a:ln>
                  <a:solidFill>
                    <a:schemeClr val="tx1"/>
                  </a:solidFill>
                  <a:effectLst/>
                  <a:latin typeface="Arial" pitchFamily="34" charset="0"/>
                </a:endParaRPr>
              </a:p>
            </p:txBody>
          </p:sp>
        </p:grpSp>
        <p:sp>
          <p:nvSpPr>
            <p:cNvPr id="2231" name="Line 183"/>
            <p:cNvSpPr>
              <a:spLocks noChangeShapeType="1"/>
            </p:cNvSpPr>
            <p:nvPr/>
          </p:nvSpPr>
          <p:spPr bwMode="auto">
            <a:xfrm>
              <a:off x="4096" y="4849"/>
              <a:ext cx="932" cy="1"/>
            </a:xfrm>
            <a:prstGeom prst="line">
              <a:avLst/>
            </a:prstGeom>
            <a:noFill/>
            <a:ln w="3175">
              <a:solidFill>
                <a:srgbClr val="808080"/>
              </a:solidFill>
              <a:prstDash val="sysDot"/>
              <a:round/>
              <a:headEnd type="oval"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30" name="Line 182"/>
            <p:cNvSpPr>
              <a:spLocks noChangeShapeType="1"/>
            </p:cNvSpPr>
            <p:nvPr/>
          </p:nvSpPr>
          <p:spPr bwMode="auto">
            <a:xfrm>
              <a:off x="2965" y="6276"/>
              <a:ext cx="855" cy="1"/>
            </a:xfrm>
            <a:prstGeom prst="line">
              <a:avLst/>
            </a:prstGeom>
            <a:noFill/>
            <a:ln w="3175">
              <a:solidFill>
                <a:srgbClr val="808080"/>
              </a:solidFill>
              <a:prstDash val="sysDot"/>
              <a:round/>
              <a:headEnd type="oval"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29" name="AutoShape 181"/>
            <p:cNvSpPr>
              <a:spLocks noChangeArrowheads="1"/>
            </p:cNvSpPr>
            <p:nvPr/>
          </p:nvSpPr>
          <p:spPr bwMode="auto">
            <a:xfrm>
              <a:off x="735" y="4055"/>
              <a:ext cx="1545" cy="2905"/>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228" name="Line 180"/>
            <p:cNvSpPr>
              <a:spLocks noChangeShapeType="1"/>
            </p:cNvSpPr>
            <p:nvPr/>
          </p:nvSpPr>
          <p:spPr bwMode="auto">
            <a:xfrm>
              <a:off x="2273" y="5422"/>
              <a:ext cx="267"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27" name="Line 179"/>
            <p:cNvSpPr>
              <a:spLocks noChangeShapeType="1"/>
            </p:cNvSpPr>
            <p:nvPr/>
          </p:nvSpPr>
          <p:spPr bwMode="auto">
            <a:xfrm>
              <a:off x="12285" y="5422"/>
              <a:ext cx="584"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26" name="Line 178"/>
            <p:cNvSpPr>
              <a:spLocks noChangeShapeType="1"/>
            </p:cNvSpPr>
            <p:nvPr/>
          </p:nvSpPr>
          <p:spPr bwMode="auto">
            <a:xfrm>
              <a:off x="4237" y="5437"/>
              <a:ext cx="779"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25" name="Line 177"/>
            <p:cNvSpPr>
              <a:spLocks noChangeShapeType="1"/>
            </p:cNvSpPr>
            <p:nvPr/>
          </p:nvSpPr>
          <p:spPr bwMode="auto">
            <a:xfrm>
              <a:off x="7229" y="5422"/>
              <a:ext cx="855"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24" name="Line 176"/>
            <p:cNvSpPr>
              <a:spLocks noChangeShapeType="1"/>
            </p:cNvSpPr>
            <p:nvPr/>
          </p:nvSpPr>
          <p:spPr bwMode="auto">
            <a:xfrm>
              <a:off x="10305" y="5422"/>
              <a:ext cx="442"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23" name="Text Box 175"/>
            <p:cNvSpPr txBox="1">
              <a:spLocks noChangeArrowheads="1"/>
            </p:cNvSpPr>
            <p:nvPr/>
          </p:nvSpPr>
          <p:spPr bwMode="auto">
            <a:xfrm>
              <a:off x="906" y="4229"/>
              <a:ext cx="1196" cy="2534"/>
            </a:xfrm>
            <a:prstGeom prst="rect">
              <a:avLst/>
            </a:prstGeom>
            <a:noFill/>
            <a:ln w="9525">
              <a:noFill/>
              <a:miter lim="800000"/>
              <a:headEnd/>
              <a:tailEnd/>
            </a:ln>
          </p:spPr>
          <p:txBody>
            <a:bodyPr vert="horz" wrap="square" lIns="69573" tIns="34786" rIns="69573" bIns="34786"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Nodal Protocol Revision Request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(NPRR)</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222" name="AutoShape 174"/>
            <p:cNvSpPr>
              <a:spLocks noChangeArrowheads="1"/>
            </p:cNvSpPr>
            <p:nvPr/>
          </p:nvSpPr>
          <p:spPr bwMode="auto">
            <a:xfrm>
              <a:off x="6878" y="4738"/>
              <a:ext cx="1709" cy="1367"/>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221" name="Text Box 173"/>
            <p:cNvSpPr txBox="1">
              <a:spLocks noChangeArrowheads="1"/>
            </p:cNvSpPr>
            <p:nvPr/>
          </p:nvSpPr>
          <p:spPr bwMode="auto">
            <a:xfrm>
              <a:off x="7049" y="4883"/>
              <a:ext cx="1367" cy="964"/>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ea typeface="Times New Roman" pitchFamily="18" charset="0"/>
                </a:rPr>
                <a:t>ERCOT Business Integration Processing</a:t>
              </a:r>
              <a:endParaRPr kumimoji="0" lang="en-US" sz="1800" b="0" i="0" u="none" strike="noStrike" cap="none" normalizeH="0" baseline="0" dirty="0" smtClean="0">
                <a:ln>
                  <a:noFill/>
                </a:ln>
                <a:solidFill>
                  <a:schemeClr val="tx1"/>
                </a:solidFill>
                <a:effectLst/>
                <a:latin typeface="Arial" pitchFamily="34" charset="0"/>
              </a:endParaRPr>
            </a:p>
          </p:txBody>
        </p:sp>
        <p:sp>
          <p:nvSpPr>
            <p:cNvPr id="2220" name="Line 172"/>
            <p:cNvSpPr>
              <a:spLocks noChangeShapeType="1"/>
            </p:cNvSpPr>
            <p:nvPr/>
          </p:nvSpPr>
          <p:spPr bwMode="auto">
            <a:xfrm>
              <a:off x="8587" y="5437"/>
              <a:ext cx="307" cy="2"/>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19" name="Line 171"/>
            <p:cNvSpPr>
              <a:spLocks noChangeShapeType="1"/>
            </p:cNvSpPr>
            <p:nvPr/>
          </p:nvSpPr>
          <p:spPr bwMode="auto">
            <a:xfrm flipV="1">
              <a:off x="6554" y="5422"/>
              <a:ext cx="324" cy="3"/>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218" name="Text Box 170"/>
            <p:cNvSpPr txBox="1">
              <a:spLocks noChangeArrowheads="1"/>
            </p:cNvSpPr>
            <p:nvPr/>
          </p:nvSpPr>
          <p:spPr bwMode="auto">
            <a:xfrm>
              <a:off x="3886" y="4047"/>
              <a:ext cx="1196" cy="697"/>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pitchFamily="34" charset="0"/>
                  <a:ea typeface="Times New Roman" pitchFamily="18" charset="0"/>
                </a:rPr>
                <a:t>21 Day Comment Period</a:t>
              </a:r>
              <a:endParaRPr kumimoji="0" lang="en-US" sz="1800" b="0" i="0" u="none" strike="noStrike" cap="none" normalizeH="0" baseline="0" dirty="0" smtClean="0">
                <a:ln>
                  <a:noFill/>
                </a:ln>
                <a:solidFill>
                  <a:schemeClr val="tx1"/>
                </a:solidFill>
                <a:effectLst/>
                <a:latin typeface="Arial" pitchFamily="34" charset="0"/>
              </a:endParaRPr>
            </a:p>
          </p:txBody>
        </p:sp>
        <p:sp>
          <p:nvSpPr>
            <p:cNvPr id="2217" name="Text Box 169"/>
            <p:cNvSpPr txBox="1">
              <a:spLocks noChangeArrowheads="1"/>
            </p:cNvSpPr>
            <p:nvPr/>
          </p:nvSpPr>
          <p:spPr bwMode="auto">
            <a:xfrm>
              <a:off x="6828" y="6144"/>
              <a:ext cx="2292" cy="697"/>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tabLst/>
              </a:pPr>
              <a:r>
                <a:rPr kumimoji="0" lang="en-US" sz="900" b="0" i="0" u="none" strike="noStrike" cap="none" normalizeH="0" baseline="0" dirty="0" smtClean="0">
                  <a:ln>
                    <a:noFill/>
                  </a:ln>
                  <a:solidFill>
                    <a:schemeClr val="tx1"/>
                  </a:solidFill>
                  <a:effectLst/>
                  <a:latin typeface="Arial" pitchFamily="34" charset="0"/>
                  <a:ea typeface="Times New Roman" pitchFamily="18" charset="0"/>
                </a:rPr>
                <a:t>Impact Analysis</a:t>
              </a:r>
              <a:endParaRPr kumimoji="0" lang="en-US" sz="1800" b="0" i="0" u="none" strike="noStrike" cap="none" normalizeH="0" baseline="0" dirty="0" smtClean="0">
                <a:ln>
                  <a:noFill/>
                </a:ln>
                <a:solidFill>
                  <a:schemeClr val="tx1"/>
                </a:solidFill>
                <a:effectLst/>
                <a:latin typeface="Arial" pitchFamily="34" charset="0"/>
              </a:endParaRPr>
            </a:p>
          </p:txBody>
        </p:sp>
        <p:sp>
          <p:nvSpPr>
            <p:cNvPr id="2216" name="Text Box 168"/>
            <p:cNvSpPr txBox="1">
              <a:spLocks noChangeArrowheads="1"/>
            </p:cNvSpPr>
            <p:nvPr/>
          </p:nvSpPr>
          <p:spPr bwMode="auto">
            <a:xfrm>
              <a:off x="6878" y="4055"/>
              <a:ext cx="1625" cy="697"/>
            </a:xfrm>
            <a:prstGeom prst="rect">
              <a:avLst/>
            </a:prstGeom>
            <a:noFill/>
            <a:ln w="9525">
              <a:noFill/>
              <a:miter lim="800000"/>
              <a:headEnd/>
              <a:tailEnd/>
            </a:ln>
          </p:spPr>
          <p:txBody>
            <a:bodyPr vert="horz" wrap="square" lIns="86923" tIns="43463" rIns="86923" bIns="43463"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pitchFamily="34" charset="0"/>
                  <a:ea typeface="Times New Roman" pitchFamily="18" charset="0"/>
                </a:rPr>
                <a:t>30 Day Analysis Period</a:t>
              </a:r>
              <a:endParaRPr kumimoji="0" lang="en-US" sz="1800" b="0" i="0" u="none" strike="noStrike" cap="none" normalizeH="0" baseline="0" smtClean="0">
                <a:ln>
                  <a:noFill/>
                </a:ln>
                <a:solidFill>
                  <a:schemeClr val="tx1"/>
                </a:solidFill>
                <a:effectLst/>
                <a:latin typeface="Arial" pitchFamily="34" charset="0"/>
              </a:endParaRPr>
            </a:p>
          </p:txBody>
        </p:sp>
        <p:sp>
          <p:nvSpPr>
            <p:cNvPr id="2215" name="Line 167"/>
            <p:cNvSpPr>
              <a:spLocks noChangeShapeType="1"/>
            </p:cNvSpPr>
            <p:nvPr/>
          </p:nvSpPr>
          <p:spPr bwMode="auto">
            <a:xfrm>
              <a:off x="6555" y="4629"/>
              <a:ext cx="2340" cy="1"/>
            </a:xfrm>
            <a:prstGeom prst="line">
              <a:avLst/>
            </a:prstGeom>
            <a:noFill/>
            <a:ln w="9525">
              <a:solidFill>
                <a:srgbClr val="80808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sp>
        <p:nvSpPr>
          <p:cNvPr id="2247" name="Rectangle 19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59" name="Rectangle 211"/>
          <p:cNvSpPr>
            <a:spLocks noChangeArrowheads="1"/>
          </p:cNvSpPr>
          <p:nvPr/>
        </p:nvSpPr>
        <p:spPr bwMode="auto">
          <a:xfrm>
            <a:off x="0" y="2316163"/>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94" name="Title 93"/>
          <p:cNvSpPr>
            <a:spLocks noGrp="1"/>
          </p:cNvSpPr>
          <p:nvPr>
            <p:ph type="title"/>
          </p:nvPr>
        </p:nvSpPr>
        <p:spPr/>
        <p:txBody>
          <a:bodyPr/>
          <a:lstStyle/>
          <a:p>
            <a:pPr algn="ctr"/>
            <a:r>
              <a:rPr lang="en-US" dirty="0" smtClean="0"/>
              <a:t>Project Approval &amp; Prioritization Processes</a:t>
            </a:r>
            <a:endParaRPr lang="en-US" dirty="0"/>
          </a:p>
        </p:txBody>
      </p:sp>
      <p:sp>
        <p:nvSpPr>
          <p:cNvPr id="96"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sp>
        <p:nvSpPr>
          <p:cNvPr id="97" name="Footer Placeholder 2"/>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Project Portfolio Delivery Timeline</a:t>
            </a:r>
            <a:endParaRPr lang="en-US" dirty="0"/>
          </a:p>
        </p:txBody>
      </p:sp>
      <p:sp>
        <p:nvSpPr>
          <p:cNvPr id="4" name="Footer Placeholder 3"/>
          <p:cNvSpPr>
            <a:spLocks noGrp="1"/>
          </p:cNvSpPr>
          <p:nvPr>
            <p:ph type="ftr" sz="quarter" idx="11"/>
          </p:nvPr>
        </p:nvSpPr>
        <p:spPr/>
        <p:txBody>
          <a:bodyPr/>
          <a:lstStyle/>
          <a:p>
            <a:pPr>
              <a:defRPr/>
            </a:pPr>
            <a:r>
              <a:rPr lang="en-US" dirty="0" smtClean="0"/>
              <a:t>Technical Advisory Committee</a:t>
            </a:r>
          </a:p>
          <a:p>
            <a:pPr>
              <a:defRPr/>
            </a:pPr>
            <a:endParaRPr lang="en-US" dirty="0"/>
          </a:p>
        </p:txBody>
      </p:sp>
      <p:sp>
        <p:nvSpPr>
          <p:cNvPr id="5" name="Date Placeholder 4"/>
          <p:cNvSpPr>
            <a:spLocks noGrp="1"/>
          </p:cNvSpPr>
          <p:nvPr>
            <p:ph type="dt" sz="half" idx="12"/>
          </p:nvPr>
        </p:nvSpPr>
        <p:spPr/>
        <p:txBody>
          <a:bodyPr/>
          <a:lstStyle/>
          <a:p>
            <a:pPr>
              <a:defRPr/>
            </a:pPr>
            <a:r>
              <a:rPr lang="en-US" dirty="0" smtClean="0"/>
              <a:t>6 December </a:t>
            </a:r>
            <a:r>
              <a:rPr lang="en-US" dirty="0" smtClean="0"/>
              <a:t>2010</a:t>
            </a:r>
            <a:endParaRPr lang="en-US" dirty="0"/>
          </a:p>
        </p:txBody>
      </p:sp>
      <p:pic>
        <p:nvPicPr>
          <p:cNvPr id="6" name="Picture 5" descr="DataCenter-Rev6.jpg"/>
          <p:cNvPicPr>
            <a:picLocks noChangeAspect="1"/>
          </p:cNvPicPr>
          <p:nvPr/>
        </p:nvPicPr>
        <p:blipFill>
          <a:blip r:embed="rId2" cstate="print"/>
          <a:srcRect l="833" t="4924" r="833" b="1061"/>
          <a:stretch>
            <a:fillRect/>
          </a:stretch>
        </p:blipFill>
        <p:spPr>
          <a:xfrm>
            <a:off x="-1" y="685800"/>
            <a:ext cx="9144001" cy="565688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Nodal Stabilization Project</a:t>
            </a:r>
            <a:endParaRPr lang="en-US" dirty="0"/>
          </a:p>
        </p:txBody>
      </p:sp>
      <p:sp>
        <p:nvSpPr>
          <p:cNvPr id="3" name="Content Placeholder 2"/>
          <p:cNvSpPr>
            <a:spLocks noGrp="1"/>
          </p:cNvSpPr>
          <p:nvPr>
            <p:ph idx="1"/>
          </p:nvPr>
        </p:nvSpPr>
        <p:spPr>
          <a:xfrm>
            <a:off x="304800" y="914400"/>
            <a:ext cx="8458200" cy="5410200"/>
          </a:xfrm>
        </p:spPr>
        <p:txBody>
          <a:bodyPr/>
          <a:lstStyle/>
          <a:p>
            <a:r>
              <a:rPr lang="en-US" sz="1400" dirty="0" smtClean="0"/>
              <a:t>Scope</a:t>
            </a:r>
          </a:p>
          <a:p>
            <a:pPr lvl="1"/>
            <a:r>
              <a:rPr lang="en-US" sz="1400" dirty="0" smtClean="0"/>
              <a:t>Evaluate and </a:t>
            </a:r>
            <a:r>
              <a:rPr lang="en-US" sz="1400" dirty="0" smtClean="0"/>
              <a:t>remediate ERCOT </a:t>
            </a:r>
            <a:r>
              <a:rPr lang="en-US" sz="1400" dirty="0" smtClean="0"/>
              <a:t>Nodal Operational Issues </a:t>
            </a:r>
            <a:r>
              <a:rPr lang="en-US" sz="1400" dirty="0" smtClean="0"/>
              <a:t>including higher than normal: production outages, </a:t>
            </a:r>
            <a:r>
              <a:rPr lang="en-US" sz="1400" dirty="0" smtClean="0"/>
              <a:t>issue analysis, software defect remediation, </a:t>
            </a:r>
            <a:r>
              <a:rPr lang="en-US" sz="1400" dirty="0" smtClean="0"/>
              <a:t>stakeholder support, and request for information volumes </a:t>
            </a:r>
          </a:p>
          <a:p>
            <a:pPr lvl="1"/>
            <a:endParaRPr lang="en-US" sz="1400" dirty="0" smtClean="0"/>
          </a:p>
          <a:p>
            <a:r>
              <a:rPr lang="en-US" sz="1400" dirty="0" smtClean="0"/>
              <a:t>Objectives </a:t>
            </a:r>
            <a:endParaRPr lang="en-US" sz="1400" dirty="0" smtClean="0"/>
          </a:p>
          <a:p>
            <a:pPr lvl="1"/>
            <a:r>
              <a:rPr lang="en-US" sz="1400" dirty="0" smtClean="0"/>
              <a:t>Maintain Nodal Operational Stability during the first months of System Operations</a:t>
            </a:r>
          </a:p>
          <a:p>
            <a:pPr lvl="1">
              <a:buNone/>
            </a:pPr>
            <a:endParaRPr lang="en-US" sz="1400" dirty="0" smtClean="0"/>
          </a:p>
          <a:p>
            <a:r>
              <a:rPr lang="en-US" sz="1400" dirty="0" smtClean="0"/>
              <a:t>Duration</a:t>
            </a:r>
            <a:endParaRPr lang="en-US" sz="1400" dirty="0" smtClean="0"/>
          </a:p>
          <a:p>
            <a:pPr lvl="1"/>
            <a:r>
              <a:rPr lang="en-US" sz="1400" dirty="0" smtClean="0"/>
              <a:t>7-month period, running 12/1/2010 – 6/30/2011</a:t>
            </a:r>
          </a:p>
          <a:p>
            <a:endParaRPr lang="en-US" sz="1400" dirty="0" smtClean="0"/>
          </a:p>
          <a:p>
            <a:r>
              <a:rPr lang="en-US" sz="1400" dirty="0" smtClean="0"/>
              <a:t>Current </a:t>
            </a:r>
            <a:r>
              <a:rPr lang="en-US" sz="1400" dirty="0" smtClean="0"/>
              <a:t>Status</a:t>
            </a:r>
          </a:p>
          <a:p>
            <a:pPr lvl="1"/>
            <a:r>
              <a:rPr lang="en-US" sz="1400" dirty="0" smtClean="0"/>
              <a:t>Hot patches continue to be migrated to production as issues are identified that cannot wait to be migrated in a scheduled release</a:t>
            </a:r>
          </a:p>
          <a:p>
            <a:pPr lvl="1"/>
            <a:r>
              <a:rPr lang="en-US" sz="1400" dirty="0" smtClean="0"/>
              <a:t>Issue </a:t>
            </a:r>
            <a:r>
              <a:rPr lang="en-US" sz="1400" dirty="0" smtClean="0"/>
              <a:t>triage process </a:t>
            </a:r>
            <a:r>
              <a:rPr lang="en-US" sz="1400" dirty="0" smtClean="0"/>
              <a:t>transitioning to Operations teams</a:t>
            </a:r>
            <a:endParaRPr lang="en-US" sz="1400" dirty="0" smtClean="0"/>
          </a:p>
          <a:p>
            <a:endParaRPr lang="en-US" sz="1400" dirty="0" smtClean="0"/>
          </a:p>
          <a:p>
            <a:r>
              <a:rPr lang="en-US" sz="1400" dirty="0" smtClean="0"/>
              <a:t>Risks </a:t>
            </a:r>
            <a:r>
              <a:rPr lang="en-US" sz="1400" dirty="0" smtClean="0"/>
              <a:t>/ Issues</a:t>
            </a:r>
          </a:p>
          <a:p>
            <a:pPr lvl="1"/>
            <a:r>
              <a:rPr lang="en-US" sz="1400" dirty="0" smtClean="0"/>
              <a:t>Issue </a:t>
            </a:r>
            <a:r>
              <a:rPr lang="en-US" sz="1400" dirty="0" smtClean="0"/>
              <a:t>volumes are </a:t>
            </a:r>
            <a:r>
              <a:rPr lang="en-US" sz="1400" dirty="0" smtClean="0"/>
              <a:t>higher than expected</a:t>
            </a:r>
          </a:p>
          <a:p>
            <a:pPr lvl="1"/>
            <a:r>
              <a:rPr lang="en-US" sz="1400" dirty="0" smtClean="0"/>
              <a:t>Complexity of issues is greater than expected</a:t>
            </a:r>
          </a:p>
          <a:p>
            <a:pPr lvl="1"/>
            <a:r>
              <a:rPr lang="en-US" sz="1400" dirty="0" smtClean="0"/>
              <a:t>System design changes are implemented before systems are fully stabilized</a:t>
            </a:r>
            <a:endParaRPr lang="en-US" sz="1400" dirty="0" smtClean="0"/>
          </a:p>
        </p:txBody>
      </p:sp>
      <p:sp>
        <p:nvSpPr>
          <p:cNvPr id="7" name="Footer Placeholder 2"/>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Center Migration Project</a:t>
            </a:r>
            <a:endParaRPr lang="en-US" dirty="0"/>
          </a:p>
        </p:txBody>
      </p:sp>
      <p:sp>
        <p:nvSpPr>
          <p:cNvPr id="3" name="Content Placeholder 2"/>
          <p:cNvSpPr>
            <a:spLocks noGrp="1"/>
          </p:cNvSpPr>
          <p:nvPr>
            <p:ph idx="1"/>
          </p:nvPr>
        </p:nvSpPr>
        <p:spPr>
          <a:xfrm>
            <a:off x="304800" y="914400"/>
            <a:ext cx="8458200" cy="5410200"/>
          </a:xfrm>
        </p:spPr>
        <p:txBody>
          <a:bodyPr/>
          <a:lstStyle/>
          <a:p>
            <a:r>
              <a:rPr lang="en-US" sz="1600" dirty="0" smtClean="0"/>
              <a:t>Scope</a:t>
            </a:r>
          </a:p>
          <a:p>
            <a:pPr lvl="1"/>
            <a:r>
              <a:rPr lang="en-US" sz="1600" dirty="0" smtClean="0"/>
              <a:t>Replace data center hardware that is approaching end of life and migrate hardware to new Taylor and Bastrop data centers.</a:t>
            </a:r>
            <a:endParaRPr lang="en-US" sz="1600" i="1" dirty="0" smtClean="0"/>
          </a:p>
          <a:p>
            <a:pPr lvl="1"/>
            <a:endParaRPr lang="en-US" sz="1600" i="1" dirty="0" smtClean="0"/>
          </a:p>
          <a:p>
            <a:r>
              <a:rPr lang="en-US" sz="1600" dirty="0" smtClean="0"/>
              <a:t>Objectives </a:t>
            </a:r>
          </a:p>
          <a:p>
            <a:pPr lvl="1"/>
            <a:r>
              <a:rPr lang="en-US" sz="1600" dirty="0" smtClean="0"/>
              <a:t>Reduce level of risk of hardware failure and resulting impact on critical business functions.</a:t>
            </a:r>
          </a:p>
          <a:p>
            <a:pPr lvl="1"/>
            <a:endParaRPr lang="en-US" sz="1600" dirty="0" smtClean="0"/>
          </a:p>
          <a:p>
            <a:r>
              <a:rPr lang="en-US" sz="1600" dirty="0" smtClean="0"/>
              <a:t>Current Status</a:t>
            </a:r>
          </a:p>
          <a:p>
            <a:pPr lvl="1"/>
            <a:r>
              <a:rPr lang="en-US" sz="1600" dirty="0" smtClean="0"/>
              <a:t>Procurement of hardware to begin December 6 for late 2010/early 2011 delivery.</a:t>
            </a:r>
          </a:p>
          <a:p>
            <a:pPr lvl="1"/>
            <a:r>
              <a:rPr lang="en-US" sz="1600" dirty="0" smtClean="0"/>
              <a:t>Migration schedule 90% complete for Q1 and Q2 2011.</a:t>
            </a:r>
          </a:p>
          <a:p>
            <a:pPr lvl="1"/>
            <a:r>
              <a:rPr lang="en-US" sz="1600" dirty="0" smtClean="0"/>
              <a:t>Resource plans 90% complete for Q1 and Q2 2011.</a:t>
            </a:r>
          </a:p>
          <a:p>
            <a:pPr lvl="1"/>
            <a:endParaRPr lang="en-US" sz="1600" dirty="0" smtClean="0"/>
          </a:p>
          <a:p>
            <a:r>
              <a:rPr lang="en-US" sz="1600" dirty="0" smtClean="0"/>
              <a:t>Duration</a:t>
            </a:r>
          </a:p>
          <a:p>
            <a:pPr lvl="1"/>
            <a:r>
              <a:rPr lang="en-US" sz="1600" dirty="0" smtClean="0"/>
              <a:t>27-month period, running October 2009 through December 2011.</a:t>
            </a:r>
          </a:p>
          <a:p>
            <a:pPr lvl="1"/>
            <a:endParaRPr lang="en-US" sz="1600" dirty="0" smtClean="0"/>
          </a:p>
          <a:p>
            <a:r>
              <a:rPr lang="en-US" sz="1600" dirty="0" smtClean="0"/>
              <a:t>Risks / Issues</a:t>
            </a:r>
          </a:p>
          <a:p>
            <a:pPr lvl="1"/>
            <a:r>
              <a:rPr lang="en-US" sz="1600" dirty="0" smtClean="0"/>
              <a:t>Resource availability and delivery timelines may be impacted by Stabilization efforts</a:t>
            </a:r>
          </a:p>
        </p:txBody>
      </p:sp>
      <p:sp>
        <p:nvSpPr>
          <p:cNvPr id="7" name="Footer Placeholder 2"/>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Model Project</a:t>
            </a:r>
            <a:endParaRPr lang="en-US" dirty="0"/>
          </a:p>
        </p:txBody>
      </p:sp>
      <p:sp>
        <p:nvSpPr>
          <p:cNvPr id="3" name="Content Placeholder 2"/>
          <p:cNvSpPr>
            <a:spLocks noGrp="1"/>
          </p:cNvSpPr>
          <p:nvPr>
            <p:ph idx="1"/>
          </p:nvPr>
        </p:nvSpPr>
        <p:spPr>
          <a:xfrm>
            <a:off x="304800" y="762000"/>
            <a:ext cx="8458200" cy="5410200"/>
          </a:xfrm>
        </p:spPr>
        <p:txBody>
          <a:bodyPr/>
          <a:lstStyle/>
          <a:p>
            <a:r>
              <a:rPr lang="en-US" sz="1600" dirty="0" smtClean="0"/>
              <a:t>Scope</a:t>
            </a:r>
          </a:p>
          <a:p>
            <a:pPr lvl="1"/>
            <a:r>
              <a:rPr lang="en-US" sz="1600" dirty="0" smtClean="0"/>
              <a:t>Build Annual Planning Models from the NMMS Database also used to build Network Operations Model and models for the Market.</a:t>
            </a:r>
          </a:p>
          <a:p>
            <a:pPr lvl="1"/>
            <a:endParaRPr lang="en-US" sz="1600" i="1" dirty="0" smtClean="0"/>
          </a:p>
          <a:p>
            <a:r>
              <a:rPr lang="en-US" sz="1600" dirty="0" smtClean="0"/>
              <a:t>Objectives </a:t>
            </a:r>
          </a:p>
          <a:p>
            <a:pPr lvl="1"/>
            <a:r>
              <a:rPr lang="en-US" sz="1600" dirty="0" smtClean="0"/>
              <a:t>Attain much higher level of consistency between Operations and Planning models than experienced in the past.</a:t>
            </a:r>
          </a:p>
          <a:p>
            <a:pPr lvl="1"/>
            <a:endParaRPr lang="en-US" sz="1600" dirty="0" smtClean="0"/>
          </a:p>
          <a:p>
            <a:r>
              <a:rPr lang="en-US" sz="1600" dirty="0" smtClean="0"/>
              <a:t>Current Status</a:t>
            </a:r>
          </a:p>
          <a:p>
            <a:pPr lvl="1"/>
            <a:r>
              <a:rPr lang="en-US" sz="1600" dirty="0" smtClean="0"/>
              <a:t>Testing the Topology Processor and Model On Demand applications to retrieve data from NMMS Database to finished Planning model.  Go-Live date set for April 1, 2011.</a:t>
            </a:r>
          </a:p>
          <a:p>
            <a:pPr lvl="1"/>
            <a:endParaRPr lang="en-US" sz="1600" dirty="0" smtClean="0"/>
          </a:p>
          <a:p>
            <a:r>
              <a:rPr lang="en-US" sz="1600" dirty="0" smtClean="0"/>
              <a:t>Duration</a:t>
            </a:r>
          </a:p>
          <a:p>
            <a:pPr lvl="1"/>
            <a:r>
              <a:rPr lang="en-US" sz="1600" dirty="0" smtClean="0"/>
              <a:t>5-month period, running 12/01/2010 – </a:t>
            </a:r>
            <a:r>
              <a:rPr lang="en-US" sz="1600" dirty="0" smtClean="0"/>
              <a:t>4/01/2011</a:t>
            </a:r>
            <a:endParaRPr lang="en-US" sz="1600" dirty="0" smtClean="0"/>
          </a:p>
          <a:p>
            <a:pPr lvl="1"/>
            <a:endParaRPr lang="en-US" sz="1600" dirty="0" smtClean="0"/>
          </a:p>
          <a:p>
            <a:r>
              <a:rPr lang="en-US" sz="1600" dirty="0" smtClean="0"/>
              <a:t>Risks / Issues</a:t>
            </a:r>
          </a:p>
          <a:p>
            <a:pPr lvl="1"/>
            <a:r>
              <a:rPr lang="en-US" sz="1600" dirty="0" smtClean="0"/>
              <a:t>TSP concerns </a:t>
            </a:r>
            <a:r>
              <a:rPr lang="en-US" sz="1600" dirty="0" smtClean="0"/>
              <a:t>about the amount of data </a:t>
            </a:r>
            <a:r>
              <a:rPr lang="en-US" sz="1600" dirty="0" smtClean="0"/>
              <a:t>that they need to add </a:t>
            </a:r>
            <a:r>
              <a:rPr lang="en-US" sz="1600" dirty="0" smtClean="0"/>
              <a:t>to Topology Processor output in Model On Demand to create satisfactory Planning model.</a:t>
            </a:r>
          </a:p>
          <a:p>
            <a:pPr lvl="1"/>
            <a:endParaRPr lang="en-US" sz="1600" dirty="0"/>
          </a:p>
        </p:txBody>
      </p:sp>
      <p:sp>
        <p:nvSpPr>
          <p:cNvPr id="7" name="Footer Placeholder 2"/>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Deferred Defects Project</a:t>
            </a:r>
            <a:endParaRPr lang="en-US" dirty="0"/>
          </a:p>
        </p:txBody>
      </p:sp>
      <p:sp>
        <p:nvSpPr>
          <p:cNvPr id="3" name="Content Placeholder 2"/>
          <p:cNvSpPr>
            <a:spLocks noGrp="1"/>
          </p:cNvSpPr>
          <p:nvPr>
            <p:ph idx="1"/>
          </p:nvPr>
        </p:nvSpPr>
        <p:spPr>
          <a:xfrm>
            <a:off x="304800" y="838200"/>
            <a:ext cx="8458200" cy="5486400"/>
          </a:xfrm>
        </p:spPr>
        <p:txBody>
          <a:bodyPr/>
          <a:lstStyle/>
          <a:p>
            <a:r>
              <a:rPr lang="en-US" sz="1600" dirty="0" smtClean="0"/>
              <a:t>Scope</a:t>
            </a:r>
          </a:p>
          <a:p>
            <a:pPr lvl="1"/>
            <a:r>
              <a:rPr lang="en-US" sz="1600" dirty="0" smtClean="0"/>
              <a:t>Evaluate and </a:t>
            </a:r>
            <a:r>
              <a:rPr lang="en-US" sz="1600" dirty="0" smtClean="0"/>
              <a:t>remediate the priority 3 defects </a:t>
            </a:r>
            <a:r>
              <a:rPr lang="en-US" sz="1600" dirty="0" smtClean="0"/>
              <a:t>that were deferred from the Nodal </a:t>
            </a:r>
            <a:r>
              <a:rPr lang="en-US" sz="1600" dirty="0" smtClean="0"/>
              <a:t>Project</a:t>
            </a:r>
            <a:endParaRPr lang="en-US" sz="1600" i="1" dirty="0" smtClean="0"/>
          </a:p>
          <a:p>
            <a:endParaRPr lang="en-US" sz="1600" dirty="0" smtClean="0"/>
          </a:p>
          <a:p>
            <a:r>
              <a:rPr lang="en-US" sz="1600" dirty="0" smtClean="0"/>
              <a:t>Objectives </a:t>
            </a:r>
          </a:p>
          <a:p>
            <a:pPr lvl="1"/>
            <a:r>
              <a:rPr lang="en-US" sz="1600" dirty="0" smtClean="0"/>
              <a:t>Continue to improve the operational efficiency of the Nodal Applications and reduce the impact of workarounds for both ERCOT and Market Participants</a:t>
            </a:r>
          </a:p>
          <a:p>
            <a:endParaRPr lang="en-US" sz="1600" dirty="0" smtClean="0"/>
          </a:p>
          <a:p>
            <a:r>
              <a:rPr lang="en-US" sz="1600" dirty="0" smtClean="0"/>
              <a:t>Current Status</a:t>
            </a:r>
          </a:p>
          <a:p>
            <a:pPr lvl="1"/>
            <a:r>
              <a:rPr lang="en-US" sz="1600" dirty="0" smtClean="0"/>
              <a:t>Defect release bundles and estimates have been defined for delivery in </a:t>
            </a:r>
            <a:r>
              <a:rPr lang="en-US" sz="1600" dirty="0" smtClean="0"/>
              <a:t>2011</a:t>
            </a:r>
            <a:endParaRPr lang="en-US" sz="1600" dirty="0" smtClean="0"/>
          </a:p>
          <a:p>
            <a:pPr lvl="1"/>
            <a:r>
              <a:rPr lang="en-US" sz="1600" dirty="0" smtClean="0"/>
              <a:t>1</a:t>
            </a:r>
            <a:r>
              <a:rPr lang="en-US" sz="1600" baseline="30000" dirty="0" smtClean="0"/>
              <a:t>st</a:t>
            </a:r>
            <a:r>
              <a:rPr lang="en-US" sz="1600" dirty="0" smtClean="0"/>
              <a:t> release mainly isolated to the individual application</a:t>
            </a:r>
            <a:endParaRPr lang="en-US" sz="1600" dirty="0" smtClean="0"/>
          </a:p>
          <a:p>
            <a:endParaRPr lang="en-US" sz="1600" dirty="0" smtClean="0"/>
          </a:p>
          <a:p>
            <a:r>
              <a:rPr lang="en-US" sz="1600" dirty="0" smtClean="0"/>
              <a:t>Duration</a:t>
            </a:r>
            <a:endParaRPr lang="en-US" sz="1600" dirty="0" smtClean="0"/>
          </a:p>
          <a:p>
            <a:pPr lvl="1"/>
            <a:r>
              <a:rPr lang="en-US" sz="1600" dirty="0" smtClean="0"/>
              <a:t>10-month period, running 12/1/2010 – 9/30/2011</a:t>
            </a:r>
          </a:p>
          <a:p>
            <a:endParaRPr lang="en-US" sz="1600" dirty="0" smtClean="0"/>
          </a:p>
          <a:p>
            <a:r>
              <a:rPr lang="en-US" sz="1600" dirty="0" smtClean="0"/>
              <a:t>Risks / Issues</a:t>
            </a:r>
          </a:p>
          <a:p>
            <a:pPr lvl="1"/>
            <a:r>
              <a:rPr lang="en-US" sz="1600" dirty="0" smtClean="0"/>
              <a:t>Resource availability and delivery timelines may be impacted by Stabilization efforts</a:t>
            </a:r>
            <a:endParaRPr lang="en-US" sz="1600" dirty="0"/>
          </a:p>
        </p:txBody>
      </p:sp>
      <p:sp>
        <p:nvSpPr>
          <p:cNvPr id="7" name="Footer Placeholder 2"/>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Defects by Target Delivery</a:t>
            </a:r>
            <a:endParaRPr lang="en-US" dirty="0"/>
          </a:p>
        </p:txBody>
      </p:sp>
      <p:sp>
        <p:nvSpPr>
          <p:cNvPr id="6"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sp>
        <p:nvSpPr>
          <p:cNvPr id="7" name="Footer Placeholder 2"/>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11" name="Rectangle 10"/>
          <p:cNvSpPr/>
          <p:nvPr/>
        </p:nvSpPr>
        <p:spPr>
          <a:xfrm>
            <a:off x="533400" y="838200"/>
            <a:ext cx="8382000" cy="1754326"/>
          </a:xfrm>
          <a:prstGeom prst="rect">
            <a:avLst/>
          </a:prstGeom>
        </p:spPr>
        <p:txBody>
          <a:bodyPr wrap="square">
            <a:spAutoFit/>
          </a:bodyPr>
          <a:lstStyle/>
          <a:p>
            <a:r>
              <a:rPr lang="en-US" dirty="0" smtClean="0"/>
              <a:t>Nodal Systems went live beginning Operating Day 12/1 with all Critical defects resolved and 29 Priority defects remaining. There were also 958 lower priority defects to be reviewed and resolved.</a:t>
            </a:r>
          </a:p>
          <a:p>
            <a:endParaRPr lang="en-US" dirty="0" smtClean="0"/>
          </a:p>
          <a:p>
            <a:r>
              <a:rPr lang="en-US" dirty="0" smtClean="0"/>
              <a:t>The focus now is on stabilization. As vendor and ERCOT resources are available, defects will be addressed in scheduled releases. </a:t>
            </a:r>
          </a:p>
        </p:txBody>
      </p:sp>
      <p:pic>
        <p:nvPicPr>
          <p:cNvPr id="1030" name="Picture 6"/>
          <p:cNvPicPr>
            <a:picLocks noChangeAspect="1" noChangeArrowheads="1"/>
          </p:cNvPicPr>
          <p:nvPr/>
        </p:nvPicPr>
        <p:blipFill>
          <a:blip r:embed="rId2" cstate="print"/>
          <a:srcRect/>
          <a:stretch>
            <a:fillRect/>
          </a:stretch>
        </p:blipFill>
        <p:spPr bwMode="auto">
          <a:xfrm>
            <a:off x="285750" y="2667000"/>
            <a:ext cx="8629650" cy="35539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Priority 1&amp;2 Defects – Target To Be Resolved by 12/2010</a:t>
            </a:r>
            <a:endParaRPr lang="en-US" dirty="0"/>
          </a:p>
        </p:txBody>
      </p:sp>
      <p:sp>
        <p:nvSpPr>
          <p:cNvPr id="8" name="Footer Placeholder 2"/>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10"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547688" y="749876"/>
            <a:ext cx="8048625" cy="50673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Lower Priority Defects (3, 4, 5)</a:t>
            </a:r>
            <a:endParaRPr lang="en-US" dirty="0"/>
          </a:p>
        </p:txBody>
      </p:sp>
      <p:sp>
        <p:nvSpPr>
          <p:cNvPr id="8" name="Footer Placeholder 2"/>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9" name="Date Placeholder 3"/>
          <p:cNvSpPr>
            <a:spLocks noGrp="1"/>
          </p:cNvSpPr>
          <p:nvPr>
            <p:ph type="dt" sz="half" idx="12"/>
          </p:nvPr>
        </p:nvSpPr>
        <p:spPr>
          <a:xfrm>
            <a:off x="1143000" y="6457950"/>
            <a:ext cx="2133600" cy="476250"/>
          </a:xfrm>
        </p:spPr>
        <p:txBody>
          <a:bodyPr/>
          <a:lstStyle/>
          <a:p>
            <a:pPr>
              <a:defRPr/>
            </a:pPr>
            <a:r>
              <a:rPr lang="en-US" dirty="0" smtClean="0"/>
              <a:t>6 December 2010</a:t>
            </a:r>
            <a:endParaRPr lang="en-US" dirty="0"/>
          </a:p>
        </p:txBody>
      </p:sp>
      <p:sp>
        <p:nvSpPr>
          <p:cNvPr id="10" name="TextBox 9"/>
          <p:cNvSpPr txBox="1"/>
          <p:nvPr/>
        </p:nvSpPr>
        <p:spPr>
          <a:xfrm>
            <a:off x="609600" y="5791200"/>
            <a:ext cx="8229600" cy="600164"/>
          </a:xfrm>
          <a:prstGeom prst="rect">
            <a:avLst/>
          </a:prstGeom>
          <a:noFill/>
        </p:spPr>
        <p:txBody>
          <a:bodyPr wrap="square" rtlCol="0">
            <a:spAutoFit/>
          </a:bodyPr>
          <a:lstStyle/>
          <a:p>
            <a:r>
              <a:rPr lang="en-US" sz="1100" dirty="0" smtClean="0"/>
              <a:t>NOTE: After NMMS went live last summer, deferred defects were only being tracked in the Siemens defect system, not in the Nodal project system. During the review of defects that were being bundled for future releases the differences between the Siemens defect system and EROCT system was discovered.</a:t>
            </a:r>
            <a:endParaRPr lang="en-US" sz="1200" dirty="0"/>
          </a:p>
        </p:txBody>
      </p:sp>
      <p:pic>
        <p:nvPicPr>
          <p:cNvPr id="4098" name="Picture 2"/>
          <p:cNvPicPr>
            <a:picLocks noChangeAspect="1" noChangeArrowheads="1"/>
          </p:cNvPicPr>
          <p:nvPr/>
        </p:nvPicPr>
        <p:blipFill>
          <a:blip r:embed="rId2" cstate="print"/>
          <a:srcRect/>
          <a:stretch>
            <a:fillRect/>
          </a:stretch>
        </p:blipFill>
        <p:spPr bwMode="auto">
          <a:xfrm>
            <a:off x="547688" y="710045"/>
            <a:ext cx="8048625" cy="5048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30302</TotalTime>
  <Words>839</Words>
  <Application>Microsoft Office PowerPoint</Application>
  <PresentationFormat>On-screen Show (4:3)</PresentationFormat>
  <Paragraphs>161</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Custom Design</vt:lpstr>
      <vt:lpstr>Project Portfolio Update</vt:lpstr>
      <vt:lpstr>ERCOT Project Portfolio Delivery Timeline</vt:lpstr>
      <vt:lpstr>Nodal Stabilization Project</vt:lpstr>
      <vt:lpstr>Data Center Migration Project</vt:lpstr>
      <vt:lpstr>Planning Model Project</vt:lpstr>
      <vt:lpstr>Deferred Defects Project</vt:lpstr>
      <vt:lpstr>Summary of Defects by Target Delivery</vt:lpstr>
      <vt:lpstr>Priority 1&amp;2 Defects – Target To Be Resolved by 12/2010</vt:lpstr>
      <vt:lpstr>Lower Priority Defects (3, 4, 5)</vt:lpstr>
      <vt:lpstr>Defects Breakdown by Priority and severity level (as of 12-03-10)</vt:lpstr>
      <vt:lpstr>Prioritization Timeline</vt:lpstr>
      <vt:lpstr>Project Approval &amp; Prioritization Processes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WLowe</cp:lastModifiedBy>
  <cp:revision>1348</cp:revision>
  <dcterms:created xsi:type="dcterms:W3CDTF">2005-04-21T14:28:35Z</dcterms:created>
  <dcterms:modified xsi:type="dcterms:W3CDTF">2010-12-04T00:43:34Z</dcterms:modified>
</cp:coreProperties>
</file>