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458" r:id="rId2"/>
    <p:sldId id="951" r:id="rId3"/>
    <p:sldId id="1066" r:id="rId4"/>
    <p:sldId id="1055" r:id="rId5"/>
    <p:sldId id="1053" r:id="rId6"/>
    <p:sldId id="1058" r:id="rId7"/>
    <p:sldId id="1059" r:id="rId8"/>
    <p:sldId id="1060" r:id="rId9"/>
    <p:sldId id="1061" r:id="rId10"/>
    <p:sldId id="1062" r:id="rId11"/>
    <p:sldId id="1064" r:id="rId12"/>
    <p:sldId id="1063" r:id="rId13"/>
    <p:sldId id="1065" r:id="rId14"/>
    <p:sldId id="1067" r:id="rId15"/>
    <p:sldId id="1068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40949A"/>
    <a:srgbClr val="77BB93"/>
    <a:srgbClr val="0000CC"/>
    <a:srgbClr val="F2F2F2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5547" autoAdjust="0"/>
  </p:normalViewPr>
  <p:slideViewPr>
    <p:cSldViewPr>
      <p:cViewPr>
        <p:scale>
          <a:sx n="70" d="100"/>
          <a:sy n="70" d="100"/>
        </p:scale>
        <p:origin x="-1644" y="-74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9845F-F883-4D35-86A7-93FD2AF56AC7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AD4CB-4874-491C-9927-15050B987E1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6 December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16389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12/1 &amp; 12/2 Constraint Shadow Prices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0"/>
            <a:ext cx="5201042" cy="30449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355848"/>
            <a:ext cx="4934200" cy="30449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6"/>
          <p:cNvSpPr txBox="1">
            <a:spLocks noGrp="1"/>
          </p:cNvSpPr>
          <p:nvPr/>
        </p:nvSpPr>
        <p:spPr bwMode="auto">
          <a:xfrm>
            <a:off x="1155700" y="6432550"/>
            <a:ext cx="78359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200" dirty="0"/>
              <a:t>					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16389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639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838200"/>
            <a:ext cx="8734425" cy="4905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12/1 SPPs (LZ and HUBs RTM vs. DAM)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6"/>
          <p:cNvSpPr txBox="1">
            <a:spLocks noGrp="1"/>
          </p:cNvSpPr>
          <p:nvPr/>
        </p:nvSpPr>
        <p:spPr bwMode="auto">
          <a:xfrm>
            <a:off x="1155700" y="6432550"/>
            <a:ext cx="78359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200" dirty="0"/>
              <a:t>					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21509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151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838200"/>
            <a:ext cx="8734425" cy="4905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12/2 SPPs (LZ and HUBs RTM vs. DAM)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21509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HUB Average SPPs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967288" cy="320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820579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12/1/2010</a:t>
            </a:r>
            <a:endParaRPr lang="en-US" sz="1000" b="1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5008" y="3429000"/>
            <a:ext cx="4888992" cy="297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162800" y="3487579"/>
            <a:ext cx="7489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12/2/2010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21509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12/2 HUB Average SPPs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57200" y="838200"/>
            <a:ext cx="8382000" cy="5638800"/>
          </a:xfrm>
          <a:prstGeom prst="rect">
            <a:avLst/>
          </a:prstGeom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Operating Day 12/01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Executed DRUC in 8 minutes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1 total </a:t>
            </a:r>
            <a:r>
              <a:rPr lang="en-US" sz="2400" b="1" kern="0" dirty="0" smtClean="0"/>
              <a:t>resource commitments</a:t>
            </a:r>
            <a:endParaRPr lang="en-US" sz="2400" b="1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endParaRPr lang="en-US" sz="2400" b="1" kern="0" dirty="0" smtClean="0"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Operation Day 12/02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Executed DRUC in 8 minutes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Executed 24 HRUCs in an average of 10.3 minutes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b="1" kern="0" dirty="0" smtClean="0">
                <a:latin typeface="+mn-lt"/>
              </a:rPr>
              <a:t>5 total Resource commitments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21509" name="TextBox 15"/>
          <p:cNvSpPr txBox="1">
            <a:spLocks noChangeArrowheads="1"/>
          </p:cNvSpPr>
          <p:nvPr/>
        </p:nvSpPr>
        <p:spPr bwMode="auto">
          <a:xfrm>
            <a:off x="2971800" y="2971800"/>
            <a:ext cx="502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/>
              <a:t>QUESTIONS</a:t>
            </a:r>
            <a:endParaRPr lang="en-US" sz="4000" dirty="0"/>
          </a:p>
        </p:txBody>
      </p:sp>
      <p:sp>
        <p:nvSpPr>
          <p:cNvPr id="9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57200" y="838200"/>
            <a:ext cx="8382000" cy="5638800"/>
          </a:xfrm>
          <a:prstGeom prst="rect">
            <a:avLst/>
          </a:prstGeom>
        </p:spPr>
        <p:txBody>
          <a:bodyPr/>
          <a:lstStyle/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Today’s Agenda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382000" cy="5638800"/>
          </a:xfrm>
        </p:spPr>
        <p:txBody>
          <a:bodyPr/>
          <a:lstStyle/>
          <a:p>
            <a:r>
              <a:rPr lang="en-US" sz="2400" dirty="0" smtClean="0"/>
              <a:t>General Notes</a:t>
            </a:r>
          </a:p>
          <a:p>
            <a:endParaRPr lang="en-US" sz="2400" dirty="0" smtClean="0"/>
          </a:p>
          <a:p>
            <a:r>
              <a:rPr lang="en-US" sz="2400" dirty="0" smtClean="0"/>
              <a:t>Soft Launch Activities Review</a:t>
            </a:r>
          </a:p>
          <a:p>
            <a:endParaRPr lang="en-US" sz="2400" dirty="0" smtClean="0"/>
          </a:p>
          <a:p>
            <a:pPr marL="342900" lvl="1" indent="-342900">
              <a:buFontTx/>
              <a:buChar char="•"/>
            </a:pPr>
            <a:r>
              <a:rPr lang="en-US" sz="2400" b="1" dirty="0" smtClean="0"/>
              <a:t>Review of Live Nodal Market - First 2 Days</a:t>
            </a:r>
          </a:p>
          <a:p>
            <a:pPr marL="342900" lvl="1" indent="-342900">
              <a:buNone/>
            </a:pPr>
            <a:endParaRPr lang="en-US" sz="24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General Notes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382000" cy="5638800"/>
          </a:xfrm>
        </p:spPr>
        <p:txBody>
          <a:bodyPr/>
          <a:lstStyle/>
          <a:p>
            <a:r>
              <a:rPr lang="en-US" sz="2400" dirty="0" smtClean="0"/>
              <a:t>ERCOT support on 24x7 rotation from 11/28 – 12/03</a:t>
            </a:r>
          </a:p>
          <a:p>
            <a:pPr lvl="1"/>
            <a:r>
              <a:rPr lang="en-US" dirty="0" smtClean="0"/>
              <a:t>ERCOT is now on heightened on-call support based on the initial stability of the Nodal Systems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Market Calls</a:t>
            </a:r>
          </a:p>
          <a:p>
            <a:pPr lvl="1"/>
            <a:r>
              <a:rPr lang="en-US" dirty="0" smtClean="0"/>
              <a:t>ERCOT will continue to conduct two daily calls (10:30 AM and 4:30 PM) until </a:t>
            </a:r>
            <a:r>
              <a:rPr lang="en-US" dirty="0" smtClean="0"/>
              <a:t>12/7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ERCOT will conduct </a:t>
            </a:r>
            <a:r>
              <a:rPr lang="en-US" dirty="0" smtClean="0"/>
              <a:t>daily</a:t>
            </a:r>
            <a:r>
              <a:rPr lang="en-US" dirty="0" smtClean="0"/>
              <a:t> </a:t>
            </a:r>
            <a:r>
              <a:rPr lang="en-US" dirty="0" smtClean="0"/>
              <a:t>calls (Monday </a:t>
            </a:r>
            <a:r>
              <a:rPr lang="en-US" dirty="0" smtClean="0"/>
              <a:t>thru</a:t>
            </a:r>
            <a:r>
              <a:rPr lang="en-US" dirty="0" smtClean="0"/>
              <a:t> </a:t>
            </a:r>
            <a:r>
              <a:rPr lang="en-US" dirty="0" smtClean="0"/>
              <a:t>Friday) until the end of the </a:t>
            </a:r>
            <a:r>
              <a:rPr lang="en-US" dirty="0" smtClean="0"/>
              <a:t>year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Nodal Market is Live!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1323381"/>
          <a:ext cx="7924800" cy="49250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41600"/>
                <a:gridCol w="2641600"/>
                <a:gridCol w="2641600"/>
              </a:tblGrid>
              <a:tr h="41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Date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Action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Comments</a:t>
                      </a:r>
                      <a:endParaRPr lang="en-US" sz="1200" b="1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11/15/2010 – 11/29/2010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ERCOT Initiates “Soft</a:t>
                      </a:r>
                      <a:r>
                        <a:rPr lang="en-US" sz="1200" u="none" strike="noStrike" baseline="0" dirty="0" smtClean="0"/>
                        <a:t> Launch” to Nodal Market Go-Live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 </a:t>
                      </a:r>
                      <a:r>
                        <a:rPr lang="en-US" sz="1200" u="none" strike="noStrike" dirty="0" smtClean="0"/>
                        <a:t>ERCOT will run non-binding DAM, RUC daily per Nodal protocol timelines.  RTM will remain Open</a:t>
                      </a:r>
                      <a:r>
                        <a:rPr lang="en-US" sz="1200" u="none" strike="noStrike" baseline="0" dirty="0" smtClean="0"/>
                        <a:t> Loop, but continue to publish base points and LMPs.  Note that credit will be set high on 11/15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11/15/2010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Credit posts</a:t>
                      </a:r>
                      <a:r>
                        <a:rPr lang="en-US" sz="1200" u="none" strike="noStrike" baseline="0" dirty="0" smtClean="0"/>
                        <a:t> ACLs and TPEs for non-binding DAM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For Operating Day 11/15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credit will be manually set to high limits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11/16/2010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/>
                        <a:t>First Credit Operating Day 11/16/2010</a:t>
                      </a:r>
                      <a:endParaRPr lang="en-US" sz="1200" b="0" i="0" u="none" strike="noStrike" dirty="0" smtClean="0"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Credit reflects actual limits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138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11/17/2010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+mn-lt"/>
                        </a:rPr>
                        <a:t>Market</a:t>
                      </a:r>
                      <a:r>
                        <a:rPr lang="en-US" sz="1200" b="0" i="0" u="none" strike="noStrike" baseline="0" dirty="0" smtClean="0">
                          <a:latin typeface="+mn-lt"/>
                        </a:rPr>
                        <a:t> now able to submit transactions for first Nodal Operating Day (T-14d)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12/01/2010 Operating now available for Market submissions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86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11/23/2010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QSEs with Resources</a:t>
                      </a:r>
                      <a:r>
                        <a:rPr lang="en-US" sz="1200" u="none" strike="noStrike" baseline="0" dirty="0" smtClean="0"/>
                        <a:t> required to submit 7 days of rolling COPs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12/01/2010</a:t>
                      </a:r>
                      <a:r>
                        <a:rPr lang="en-US" sz="1200" u="none" strike="noStrike" baseline="0" dirty="0" smtClean="0"/>
                        <a:t> required on 11/23/2010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86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11/28/2010 2:00 PM</a:t>
                      </a:r>
                      <a:r>
                        <a:rPr lang="en-US" sz="1200" b="0" i="0" u="none" strike="noStrike" baseline="0" dirty="0" smtClean="0">
                          <a:latin typeface="+mn-lt"/>
                        </a:rPr>
                        <a:t> – 11/28/2010 3:00 PM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Generation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and Frequency Control switched to Nodal systems for final LFC test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QSEs will begin following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Nodal base points</a:t>
                      </a:r>
                    </a:p>
                    <a:p>
                      <a:pPr algn="l" fontAlgn="b"/>
                      <a:r>
                        <a:rPr lang="en-US" sz="1200" b="0" i="0" u="none" strike="noStrike" baseline="0" dirty="0" smtClean="0">
                          <a:latin typeface="Arial"/>
                        </a:rPr>
                        <a:t>Settlements will continue to be Zonal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86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11/28/2010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2:00 PM – 11/30/2010  11:59:59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QSEs remain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on Nodal Control while settling </a:t>
                      </a:r>
                      <a:r>
                        <a:rPr lang="en-US" sz="1200" b="0" i="0" u="none" strike="noStrike" baseline="0" dirty="0" err="1" smtClean="0">
                          <a:latin typeface="Arial"/>
                        </a:rPr>
                        <a:t>Zonally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during the LFC test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86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11/29/2010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Last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Non- Binding DAM for operating day 11/30/2010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/>
          </p:cNvSpPr>
          <p:nvPr/>
        </p:nvSpPr>
        <p:spPr bwMode="auto">
          <a:xfrm>
            <a:off x="304800" y="685800"/>
            <a:ext cx="868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Soft</a:t>
            </a:r>
            <a:r>
              <a:rPr lang="en-US" sz="2000" kern="0" dirty="0" smtClean="0">
                <a:latin typeface="+mj-lt"/>
                <a:ea typeface="+mj-ea"/>
                <a:cs typeface="+mj-cs"/>
              </a:rPr>
              <a:t> Launch in Review – Effectively prepared ERCOT and the Market for a smooth transition to Nodal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228600" y="2895600"/>
            <a:ext cx="3276600" cy="3276600"/>
          </a:xfrm>
          <a:prstGeom prst="roundRect">
            <a:avLst>
              <a:gd name="adj" fmla="val 34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</a:rPr>
              <a:t>MP Activities / Impacts</a:t>
            </a:r>
          </a:p>
          <a:p>
            <a:pPr algn="ctr"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Daily Market Calls continue for issue facilitation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Settlement Calendar Extracts (See Emil for full list of postings)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MPs receive 1</a:t>
            </a:r>
            <a:r>
              <a:rPr lang="en-US" sz="1400" baseline="30000" dirty="0">
                <a:solidFill>
                  <a:schemeClr val="tx1"/>
                </a:solidFill>
              </a:rPr>
              <a:t>st</a:t>
            </a:r>
            <a:r>
              <a:rPr lang="en-US" sz="1400" dirty="0">
                <a:solidFill>
                  <a:schemeClr val="tx1"/>
                </a:solidFill>
              </a:rPr>
              <a:t> Nodal Invoice for DAM and RTM via MIS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MPs can submit Disputes via MIS or API</a:t>
            </a:r>
          </a:p>
          <a:p>
            <a:pPr algn="ctr"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54000" y="1447800"/>
            <a:ext cx="3251200" cy="1447800"/>
          </a:xfrm>
          <a:prstGeom prst="roundRect">
            <a:avLst>
              <a:gd name="adj" fmla="val 349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endParaRPr lang="en-US" sz="1400" dirty="0"/>
          </a:p>
        </p:txBody>
      </p:sp>
      <p:sp>
        <p:nvSpPr>
          <p:cNvPr id="22532" name="Text Box 14"/>
          <p:cNvSpPr txBox="1">
            <a:spLocks noChangeArrowheads="1"/>
          </p:cNvSpPr>
          <p:nvPr/>
        </p:nvSpPr>
        <p:spPr bwMode="auto">
          <a:xfrm>
            <a:off x="265113" y="1414463"/>
            <a:ext cx="3686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Functional Area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Network Model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Settlements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Congestion Revenue Rights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Credit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Market Management System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685800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Aug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Sept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Oct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Nov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Dec</a:t>
              </a:r>
            </a:p>
          </p:txBody>
        </p:sp>
      </p:grpSp>
      <p:sp>
        <p:nvSpPr>
          <p:cNvPr id="2253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685800"/>
          </a:xfrm>
        </p:spPr>
        <p:txBody>
          <a:bodyPr/>
          <a:lstStyle/>
          <a:p>
            <a:r>
              <a:rPr lang="en-US" smtClean="0"/>
              <a:t>Cut-Over Monthly Outlook – December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3581400" y="1400175"/>
            <a:ext cx="5410200" cy="4848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 b="1" dirty="0">
                <a:cs typeface="Arial" charset="0"/>
              </a:rPr>
              <a:t>Key Cut-Over Activities for December 2010</a:t>
            </a:r>
            <a:endParaRPr lang="en-US" sz="1400" dirty="0">
              <a:cs typeface="Arial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>
                <a:solidFill>
                  <a:srgbClr val="92D050"/>
                </a:solidFill>
              </a:rPr>
              <a:t>(12/01/10) </a:t>
            </a:r>
            <a:r>
              <a:rPr lang="en-US" sz="1400" dirty="0">
                <a:solidFill>
                  <a:srgbClr val="92D050"/>
                </a:solidFill>
              </a:rPr>
              <a:t>Nodal Program: Nodal Go-Live (Operating Day 1)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>
                <a:solidFill>
                  <a:srgbClr val="92D050"/>
                </a:solidFill>
              </a:rPr>
              <a:t>(12/3/2010) </a:t>
            </a:r>
            <a:r>
              <a:rPr lang="en-US" sz="1400" dirty="0">
                <a:solidFill>
                  <a:srgbClr val="92D050"/>
                </a:solidFill>
              </a:rPr>
              <a:t>Settlements: Nodal Day Ahead Market Statement &amp; Invoice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 smtClean="0"/>
              <a:t>(</a:t>
            </a:r>
            <a:r>
              <a:rPr lang="en-US" sz="1400" b="1" dirty="0"/>
              <a:t>12/8/2010</a:t>
            </a:r>
            <a:r>
              <a:rPr lang="en-US" sz="1400" dirty="0"/>
              <a:t>) Credit:  Nodal Payment Due for OD12/01/2010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(12/9/2010) </a:t>
            </a:r>
            <a:r>
              <a:rPr lang="en-US" sz="1400" dirty="0"/>
              <a:t>Credit:  Nodal Payout for OD12/01/2010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(12/15/2010) </a:t>
            </a:r>
            <a:r>
              <a:rPr lang="en-US" sz="1400" dirty="0"/>
              <a:t>Model:  Network Model Load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(12/13/2010) </a:t>
            </a:r>
            <a:r>
              <a:rPr lang="en-US" sz="1400" dirty="0"/>
              <a:t>Settlements:  Nodal Real-Time Statement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(12/16/2010) </a:t>
            </a:r>
            <a:r>
              <a:rPr lang="en-US" sz="1400" dirty="0"/>
              <a:t>Settlements:  Nodal Real-Time Invoice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(12/27/2010</a:t>
            </a:r>
            <a:r>
              <a:rPr lang="en-US" sz="1400" dirty="0"/>
              <a:t>) Credit:  Nodal Payment Due for Real-Time Invoice 12/16/10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(12/28/2010) </a:t>
            </a:r>
            <a:r>
              <a:rPr lang="en-US" sz="1400" dirty="0"/>
              <a:t>Credit:  Nodal Payout for Real-Time Invoice 12/16/10</a:t>
            </a:r>
          </a:p>
          <a:p>
            <a:pPr lvl="1" indent="-228600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defRPr/>
            </a:pPr>
            <a:endParaRPr lang="en-US" sz="1400" b="1" dirty="0"/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971800" y="18288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0800000">
            <a:off x="2895601" y="54102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14600" y="6432550"/>
            <a:ext cx="1676400" cy="425450"/>
          </a:xfrm>
          <a:noFill/>
        </p:spPr>
        <p:txBody>
          <a:bodyPr/>
          <a:lstStyle/>
          <a:p>
            <a:r>
              <a:rPr lang="en-US" dirty="0" smtClean="0"/>
              <a:t>6				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754880" cy="345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5087" y="3401568"/>
            <a:ext cx="4758913" cy="34564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b="1" dirty="0" smtClean="0"/>
              <a:t>Review of Live Nodal Market  - First 2 Days</a:t>
            </a:r>
            <a:br>
              <a:rPr lang="en-US" b="1" dirty="0" smtClean="0"/>
            </a:br>
            <a:r>
              <a:rPr lang="en-US" b="1" dirty="0" smtClean="0"/>
              <a:t>DAM 12/1 &amp; 12/2 Electricity Prices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547100" cy="5372100"/>
          </a:xfrm>
        </p:spPr>
        <p:txBody>
          <a:bodyPr/>
          <a:lstStyle/>
          <a:p>
            <a:pPr>
              <a:spcAft>
                <a:spcPts val="600"/>
              </a:spcAft>
              <a:buFontTx/>
              <a:buNone/>
            </a:pPr>
            <a:endParaRPr lang="en-US" sz="1600" b="0" dirty="0" smtClean="0"/>
          </a:p>
          <a:p>
            <a:pPr>
              <a:buFontTx/>
              <a:buNone/>
            </a:pPr>
            <a:endParaRPr lang="en-US" dirty="0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4760525" cy="345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H="1">
            <a:off x="1184143" y="2016257"/>
            <a:ext cx="1143000" cy="608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1828800" y="2190690"/>
            <a:ext cx="281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This is the net additional usage of </a:t>
            </a:r>
            <a:r>
              <a:rPr lang="en-US" sz="1000" dirty="0" smtClean="0"/>
              <a:t>transmission</a:t>
            </a:r>
          </a:p>
          <a:p>
            <a:r>
              <a:rPr lang="en-US" sz="1000" dirty="0" smtClean="0"/>
              <a:t>capacity </a:t>
            </a:r>
            <a:r>
              <a:rPr lang="en-US" sz="1000" dirty="0"/>
              <a:t>by CRR/PTPs.</a:t>
            </a: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5258" y="3401568"/>
            <a:ext cx="4758742" cy="34564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16200000" flipH="1">
            <a:off x="5524499" y="4686299"/>
            <a:ext cx="1295401" cy="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6248400" y="4705290"/>
            <a:ext cx="2819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This is the net additional usage of transmission capacity by CRR/PTPs.</a:t>
            </a:r>
          </a:p>
        </p:txBody>
      </p: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b="1" dirty="0" smtClean="0"/>
              <a:t>Review of Live Nodal Market  - First 2 Days</a:t>
            </a:r>
            <a:br>
              <a:rPr lang="en-US" b="1" dirty="0" smtClean="0"/>
            </a:br>
            <a:r>
              <a:rPr lang="en-US" b="1" dirty="0" smtClean="0"/>
              <a:t>DAM 12/1 &amp; 12/2 Schedule Summary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657600" y="63246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547100" cy="5372100"/>
          </a:xfrm>
        </p:spPr>
        <p:txBody>
          <a:bodyPr/>
          <a:lstStyle/>
          <a:p>
            <a:pPr>
              <a:spcAft>
                <a:spcPts val="600"/>
              </a:spcAft>
              <a:buFontTx/>
              <a:buNone/>
            </a:pPr>
            <a:endParaRPr lang="en-US" sz="1600" b="0" dirty="0" smtClean="0"/>
          </a:p>
          <a:p>
            <a:pPr>
              <a:buFontTx/>
              <a:buNone/>
            </a:pPr>
            <a:endParaRPr lang="en-US" dirty="0" smtClean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3900"/>
            <a:ext cx="4768158" cy="345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7573" y="3401568"/>
            <a:ext cx="4766427" cy="34564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b="1" dirty="0" smtClean="0"/>
              <a:t>Review of Live Nodal Market  - First 2 Days</a:t>
            </a:r>
            <a:br>
              <a:rPr lang="en-US" b="1" dirty="0" smtClean="0"/>
            </a:br>
            <a:r>
              <a:rPr lang="en-US" b="1" dirty="0" smtClean="0"/>
              <a:t>DAM 12/1 &amp; 12/2 Electricity and Ancillary Service Prices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33800" y="63246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6800" y="4478338"/>
            <a:ext cx="2362200" cy="708025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200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1600" u="sng" dirty="0">
              <a:latin typeface="+mj-lt"/>
            </a:endParaRPr>
          </a:p>
        </p:txBody>
      </p:sp>
      <p:sp>
        <p:nvSpPr>
          <p:cNvPr id="15365" name="TextBox 15"/>
          <p:cNvSpPr txBox="1">
            <a:spLocks noChangeArrowheads="1"/>
          </p:cNvSpPr>
          <p:nvPr/>
        </p:nvSpPr>
        <p:spPr bwMode="auto">
          <a:xfrm>
            <a:off x="4267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361763" cy="30449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2237" y="3657600"/>
            <a:ext cx="5361763" cy="30449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Title 9"/>
          <p:cNvSpPr txBox="1">
            <a:spLocks/>
          </p:cNvSpPr>
          <p:nvPr/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 of Live Nodal Market  - First 2 Days</a:t>
            </a:r>
            <a:b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RTM 12/1 &amp; 12/2 Load Zone Prices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24200" y="63246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25689</TotalTime>
  <Words>569</Words>
  <Application>Microsoft Office PowerPoint</Application>
  <PresentationFormat>On-screen Show (4:3)</PresentationFormat>
  <Paragraphs>123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Nodal Program Update</vt:lpstr>
      <vt:lpstr>Today’s Agenda</vt:lpstr>
      <vt:lpstr>General Notes</vt:lpstr>
      <vt:lpstr>Nodal Market is Live!</vt:lpstr>
      <vt:lpstr>Cut-Over Monthly Outlook – December</vt:lpstr>
      <vt:lpstr>Review of Live Nodal Market  - First 2 Days DAM 12/1 &amp; 12/2 Electricity Prices </vt:lpstr>
      <vt:lpstr>Review of Live Nodal Market  - First 2 Days DAM 12/1 &amp; 12/2 Schedule Summary </vt:lpstr>
      <vt:lpstr>Review of Live Nodal Market  - First 2 Days DAM 12/1 &amp; 12/2 Electricity and Ancillary Service Prices 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KRR</cp:lastModifiedBy>
  <cp:revision>876</cp:revision>
  <dcterms:created xsi:type="dcterms:W3CDTF">2005-04-21T14:28:35Z</dcterms:created>
  <dcterms:modified xsi:type="dcterms:W3CDTF">2010-12-06T14:27:54Z</dcterms:modified>
</cp:coreProperties>
</file>