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9" r:id="rId1"/>
  </p:sldMasterIdLst>
  <p:notesMasterIdLst>
    <p:notesMasterId r:id="rId13"/>
  </p:notesMasterIdLst>
  <p:sldIdLst>
    <p:sldId id="258" r:id="rId2"/>
    <p:sldId id="322" r:id="rId3"/>
    <p:sldId id="329" r:id="rId4"/>
    <p:sldId id="330" r:id="rId5"/>
    <p:sldId id="331" r:id="rId6"/>
    <p:sldId id="327" r:id="rId7"/>
    <p:sldId id="332" r:id="rId8"/>
    <p:sldId id="333" r:id="rId9"/>
    <p:sldId id="334" r:id="rId10"/>
    <p:sldId id="310" r:id="rId11"/>
    <p:sldId id="311" r:id="rId12"/>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40949A"/>
    <a:srgbClr val="DDDDDD"/>
    <a:srgbClr val="0000CC"/>
    <a:srgbClr val="FF3300"/>
    <a:srgbClr val="FF9900"/>
    <a:srgbClr val="5469A2"/>
    <a:srgbClr val="294171"/>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8704" autoAdjust="0"/>
    <p:restoredTop sz="86420" autoAdjust="0"/>
  </p:normalViewPr>
  <p:slideViewPr>
    <p:cSldViewPr>
      <p:cViewPr varScale="1">
        <p:scale>
          <a:sx n="84" d="100"/>
          <a:sy n="84" d="100"/>
        </p:scale>
        <p:origin x="-1186" y="-67"/>
      </p:cViewPr>
      <p:guideLst>
        <p:guide orient="horz" pos="4224"/>
        <p:guide pos="1536"/>
      </p:guideLst>
    </p:cSldViewPr>
  </p:slideViewPr>
  <p:outlineViewPr>
    <p:cViewPr>
      <p:scale>
        <a:sx n="33" d="100"/>
        <a:sy n="33" d="100"/>
      </p:scale>
      <p:origin x="48" y="5587"/>
    </p:cViewPr>
  </p:outlineViewPr>
  <p:notesTextViewPr>
    <p:cViewPr>
      <p:scale>
        <a:sx n="100" d="100"/>
        <a:sy n="100" d="100"/>
      </p:scale>
      <p:origin x="0" y="0"/>
    </p:cViewPr>
  </p:notesTextViewPr>
  <p:sorterViewPr>
    <p:cViewPr>
      <p:scale>
        <a:sx n="100" d="100"/>
        <a:sy n="100" d="100"/>
      </p:scale>
      <p:origin x="0" y="0"/>
    </p:cViewPr>
  </p:sorter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7650"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pPr>
              <a:defRPr/>
            </a:pPr>
            <a:endParaRPr lang="en-US"/>
          </a:p>
        </p:txBody>
      </p:sp>
      <p:sp>
        <p:nvSpPr>
          <p:cNvPr id="27651" name="Rectangle 3"/>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pPr>
              <a:defRPr/>
            </a:pPr>
            <a:endParaRPr lang="en-US"/>
          </a:p>
        </p:txBody>
      </p:sp>
      <p:sp>
        <p:nvSpPr>
          <p:cNvPr id="7172"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p:spPr>
      </p:sp>
      <p:sp>
        <p:nvSpPr>
          <p:cNvPr id="27653" name="Rectangle 5"/>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27654" name="Rectangle 6"/>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pPr>
              <a:defRPr/>
            </a:pPr>
            <a:endParaRPr lang="en-US"/>
          </a:p>
        </p:txBody>
      </p:sp>
      <p:sp>
        <p:nvSpPr>
          <p:cNvPr id="27655" name="Rectangle 7"/>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pPr>
              <a:defRPr/>
            </a:pPr>
            <a:fld id="{800D752E-C4D6-4B7C-9252-8D179F916BDA}" type="slidenum">
              <a:rPr lang="en-US"/>
              <a:pPr>
                <a:defRPr/>
              </a:pPr>
              <a:t>‹#›</a:t>
            </a:fld>
            <a:endParaRPr 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7"/>
          <p:cNvSpPr>
            <a:spLocks noGrp="1" noChangeArrowheads="1"/>
          </p:cNvSpPr>
          <p:nvPr>
            <p:ph type="sldNum" sz="quarter" idx="5"/>
          </p:nvPr>
        </p:nvSpPr>
        <p:spPr>
          <a:noFill/>
        </p:spPr>
        <p:txBody>
          <a:bodyPr/>
          <a:lstStyle/>
          <a:p>
            <a:fld id="{B59C6BCF-980F-489E-9EA0-C2747E43A64A}" type="slidenum">
              <a:rPr lang="en-US" smtClean="0"/>
              <a:pPr/>
              <a:t>2</a:t>
            </a:fld>
            <a:endParaRPr lang="en-US" smtClean="0"/>
          </a:p>
        </p:txBody>
      </p:sp>
      <p:sp>
        <p:nvSpPr>
          <p:cNvPr id="13315" name="Rectangle 2"/>
          <p:cNvSpPr>
            <a:spLocks noGrp="1" noRot="1" noChangeAspect="1" noChangeArrowheads="1" noTextEdit="1"/>
          </p:cNvSpPr>
          <p:nvPr>
            <p:ph type="sldImg"/>
          </p:nvPr>
        </p:nvSpPr>
        <p:spPr>
          <a:ln/>
        </p:spPr>
      </p:sp>
      <p:sp>
        <p:nvSpPr>
          <p:cNvPr id="13316" name="Rectangle 3"/>
          <p:cNvSpPr>
            <a:spLocks noGrp="1" noChangeArrowheads="1"/>
          </p:cNvSpPr>
          <p:nvPr>
            <p:ph type="body" idx="1"/>
          </p:nvPr>
        </p:nvSpPr>
        <p:spPr>
          <a:noFill/>
          <a:ln/>
        </p:spPr>
        <p:txBody>
          <a:bodyPr/>
          <a:lstStyle/>
          <a:p>
            <a:pPr eaLnBrk="1" hangingPunct="1"/>
            <a:endParaRPr lang="en-US" dirty="0"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7"/>
          <p:cNvSpPr>
            <a:spLocks noGrp="1" noChangeArrowheads="1"/>
          </p:cNvSpPr>
          <p:nvPr>
            <p:ph type="sldNum" sz="quarter" idx="5"/>
          </p:nvPr>
        </p:nvSpPr>
        <p:spPr>
          <a:noFill/>
        </p:spPr>
        <p:txBody>
          <a:bodyPr/>
          <a:lstStyle/>
          <a:p>
            <a:fld id="{B59C6BCF-980F-489E-9EA0-C2747E43A64A}" type="slidenum">
              <a:rPr lang="en-US" smtClean="0"/>
              <a:pPr/>
              <a:t>3</a:t>
            </a:fld>
            <a:endParaRPr lang="en-US" smtClean="0"/>
          </a:p>
        </p:txBody>
      </p:sp>
      <p:sp>
        <p:nvSpPr>
          <p:cNvPr id="13315" name="Rectangle 2"/>
          <p:cNvSpPr>
            <a:spLocks noGrp="1" noRot="1" noChangeAspect="1" noChangeArrowheads="1" noTextEdit="1"/>
          </p:cNvSpPr>
          <p:nvPr>
            <p:ph type="sldImg"/>
          </p:nvPr>
        </p:nvSpPr>
        <p:spPr>
          <a:ln/>
        </p:spPr>
      </p:sp>
      <p:sp>
        <p:nvSpPr>
          <p:cNvPr id="13316" name="Rectangle 3"/>
          <p:cNvSpPr>
            <a:spLocks noGrp="1" noChangeArrowheads="1"/>
          </p:cNvSpPr>
          <p:nvPr>
            <p:ph type="body" idx="1"/>
          </p:nvPr>
        </p:nvSpPr>
        <p:spPr>
          <a:noFill/>
          <a:ln/>
        </p:spPr>
        <p:txBody>
          <a:bodyPr/>
          <a:lstStyle/>
          <a:p>
            <a:pPr eaLnBrk="1" hangingPunct="1"/>
            <a:endParaRPr lang="en-US" dirty="0"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7"/>
          <p:cNvSpPr>
            <a:spLocks noGrp="1" noChangeArrowheads="1"/>
          </p:cNvSpPr>
          <p:nvPr>
            <p:ph type="sldNum" sz="quarter" idx="5"/>
          </p:nvPr>
        </p:nvSpPr>
        <p:spPr>
          <a:noFill/>
        </p:spPr>
        <p:txBody>
          <a:bodyPr/>
          <a:lstStyle/>
          <a:p>
            <a:fld id="{B59C6BCF-980F-489E-9EA0-C2747E43A64A}" type="slidenum">
              <a:rPr lang="en-US" smtClean="0"/>
              <a:pPr/>
              <a:t>4</a:t>
            </a:fld>
            <a:endParaRPr lang="en-US" smtClean="0"/>
          </a:p>
        </p:txBody>
      </p:sp>
      <p:sp>
        <p:nvSpPr>
          <p:cNvPr id="13315" name="Rectangle 2"/>
          <p:cNvSpPr>
            <a:spLocks noGrp="1" noRot="1" noChangeAspect="1" noChangeArrowheads="1" noTextEdit="1"/>
          </p:cNvSpPr>
          <p:nvPr>
            <p:ph type="sldImg"/>
          </p:nvPr>
        </p:nvSpPr>
        <p:spPr>
          <a:ln/>
        </p:spPr>
      </p:sp>
      <p:sp>
        <p:nvSpPr>
          <p:cNvPr id="13316" name="Rectangle 3"/>
          <p:cNvSpPr>
            <a:spLocks noGrp="1" noChangeArrowheads="1"/>
          </p:cNvSpPr>
          <p:nvPr>
            <p:ph type="body" idx="1"/>
          </p:nvPr>
        </p:nvSpPr>
        <p:spPr>
          <a:noFill/>
          <a:ln/>
        </p:spPr>
        <p:txBody>
          <a:bodyPr/>
          <a:lstStyle/>
          <a:p>
            <a:pPr eaLnBrk="1" hangingPunct="1"/>
            <a:endParaRPr lang="en-US" dirty="0" smtClean="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7"/>
          <p:cNvSpPr>
            <a:spLocks noGrp="1" noChangeArrowheads="1"/>
          </p:cNvSpPr>
          <p:nvPr>
            <p:ph type="sldNum" sz="quarter" idx="5"/>
          </p:nvPr>
        </p:nvSpPr>
        <p:spPr>
          <a:noFill/>
        </p:spPr>
        <p:txBody>
          <a:bodyPr/>
          <a:lstStyle/>
          <a:p>
            <a:fld id="{B59C6BCF-980F-489E-9EA0-C2747E43A64A}" type="slidenum">
              <a:rPr lang="en-US" smtClean="0"/>
              <a:pPr/>
              <a:t>5</a:t>
            </a:fld>
            <a:endParaRPr lang="en-US" smtClean="0"/>
          </a:p>
        </p:txBody>
      </p:sp>
      <p:sp>
        <p:nvSpPr>
          <p:cNvPr id="13315" name="Rectangle 2"/>
          <p:cNvSpPr>
            <a:spLocks noGrp="1" noRot="1" noChangeAspect="1" noChangeArrowheads="1" noTextEdit="1"/>
          </p:cNvSpPr>
          <p:nvPr>
            <p:ph type="sldImg"/>
          </p:nvPr>
        </p:nvSpPr>
        <p:spPr>
          <a:ln/>
        </p:spPr>
      </p:sp>
      <p:sp>
        <p:nvSpPr>
          <p:cNvPr id="13316" name="Rectangle 3"/>
          <p:cNvSpPr>
            <a:spLocks noGrp="1" noChangeArrowheads="1"/>
          </p:cNvSpPr>
          <p:nvPr>
            <p:ph type="body" idx="1"/>
          </p:nvPr>
        </p:nvSpPr>
        <p:spPr>
          <a:noFill/>
          <a:ln/>
        </p:spPr>
        <p:txBody>
          <a:bodyPr/>
          <a:lstStyle/>
          <a:p>
            <a:pPr eaLnBrk="1" hangingPunct="1"/>
            <a:endParaRPr lang="en-US" dirty="0" smtClean="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7"/>
          <p:cNvSpPr>
            <a:spLocks noGrp="1" noChangeArrowheads="1"/>
          </p:cNvSpPr>
          <p:nvPr>
            <p:ph type="sldNum" sz="quarter" idx="5"/>
          </p:nvPr>
        </p:nvSpPr>
        <p:spPr>
          <a:noFill/>
        </p:spPr>
        <p:txBody>
          <a:bodyPr/>
          <a:lstStyle/>
          <a:p>
            <a:fld id="{B59C6BCF-980F-489E-9EA0-C2747E43A64A}" type="slidenum">
              <a:rPr lang="en-US" smtClean="0"/>
              <a:pPr/>
              <a:t>6</a:t>
            </a:fld>
            <a:endParaRPr lang="en-US" smtClean="0"/>
          </a:p>
        </p:txBody>
      </p:sp>
      <p:sp>
        <p:nvSpPr>
          <p:cNvPr id="13315" name="Rectangle 2"/>
          <p:cNvSpPr>
            <a:spLocks noGrp="1" noRot="1" noChangeAspect="1" noChangeArrowheads="1" noTextEdit="1"/>
          </p:cNvSpPr>
          <p:nvPr>
            <p:ph type="sldImg"/>
          </p:nvPr>
        </p:nvSpPr>
        <p:spPr>
          <a:ln/>
        </p:spPr>
      </p:sp>
      <p:sp>
        <p:nvSpPr>
          <p:cNvPr id="13316"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7"/>
          <p:cNvSpPr>
            <a:spLocks noGrp="1" noChangeArrowheads="1"/>
          </p:cNvSpPr>
          <p:nvPr>
            <p:ph type="sldNum" sz="quarter" idx="5"/>
          </p:nvPr>
        </p:nvSpPr>
        <p:spPr>
          <a:noFill/>
        </p:spPr>
        <p:txBody>
          <a:bodyPr/>
          <a:lstStyle/>
          <a:p>
            <a:fld id="{B59C6BCF-980F-489E-9EA0-C2747E43A64A}" type="slidenum">
              <a:rPr lang="en-US" smtClean="0"/>
              <a:pPr/>
              <a:t>7</a:t>
            </a:fld>
            <a:endParaRPr lang="en-US" smtClean="0"/>
          </a:p>
        </p:txBody>
      </p:sp>
      <p:sp>
        <p:nvSpPr>
          <p:cNvPr id="13315" name="Rectangle 2"/>
          <p:cNvSpPr>
            <a:spLocks noGrp="1" noRot="1" noChangeAspect="1" noChangeArrowheads="1" noTextEdit="1"/>
          </p:cNvSpPr>
          <p:nvPr>
            <p:ph type="sldImg"/>
          </p:nvPr>
        </p:nvSpPr>
        <p:spPr>
          <a:ln/>
        </p:spPr>
      </p:sp>
      <p:sp>
        <p:nvSpPr>
          <p:cNvPr id="13316"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7"/>
          <p:cNvSpPr>
            <a:spLocks noGrp="1" noChangeArrowheads="1"/>
          </p:cNvSpPr>
          <p:nvPr>
            <p:ph type="sldNum" sz="quarter" idx="5"/>
          </p:nvPr>
        </p:nvSpPr>
        <p:spPr>
          <a:noFill/>
        </p:spPr>
        <p:txBody>
          <a:bodyPr/>
          <a:lstStyle/>
          <a:p>
            <a:fld id="{B59C6BCF-980F-489E-9EA0-C2747E43A64A}" type="slidenum">
              <a:rPr lang="en-US" smtClean="0"/>
              <a:pPr/>
              <a:t>8</a:t>
            </a:fld>
            <a:endParaRPr lang="en-US" smtClean="0"/>
          </a:p>
        </p:txBody>
      </p:sp>
      <p:sp>
        <p:nvSpPr>
          <p:cNvPr id="13315" name="Rectangle 2"/>
          <p:cNvSpPr>
            <a:spLocks noGrp="1" noRot="1" noChangeAspect="1" noChangeArrowheads="1" noTextEdit="1"/>
          </p:cNvSpPr>
          <p:nvPr>
            <p:ph type="sldImg"/>
          </p:nvPr>
        </p:nvSpPr>
        <p:spPr>
          <a:ln/>
        </p:spPr>
      </p:sp>
      <p:sp>
        <p:nvSpPr>
          <p:cNvPr id="13316"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7"/>
          <p:cNvSpPr>
            <a:spLocks noGrp="1" noChangeArrowheads="1"/>
          </p:cNvSpPr>
          <p:nvPr>
            <p:ph type="sldNum" sz="quarter" idx="5"/>
          </p:nvPr>
        </p:nvSpPr>
        <p:spPr>
          <a:noFill/>
        </p:spPr>
        <p:txBody>
          <a:bodyPr/>
          <a:lstStyle/>
          <a:p>
            <a:fld id="{B59C6BCF-980F-489E-9EA0-C2747E43A64A}" type="slidenum">
              <a:rPr lang="en-US" smtClean="0"/>
              <a:pPr/>
              <a:t>9</a:t>
            </a:fld>
            <a:endParaRPr lang="en-US" smtClean="0"/>
          </a:p>
        </p:txBody>
      </p:sp>
      <p:sp>
        <p:nvSpPr>
          <p:cNvPr id="13315" name="Rectangle 2"/>
          <p:cNvSpPr>
            <a:spLocks noGrp="1" noRot="1" noChangeAspect="1" noChangeArrowheads="1" noTextEdit="1"/>
          </p:cNvSpPr>
          <p:nvPr>
            <p:ph type="sldImg"/>
          </p:nvPr>
        </p:nvSpPr>
        <p:spPr>
          <a:ln/>
        </p:spPr>
      </p:sp>
      <p:sp>
        <p:nvSpPr>
          <p:cNvPr id="13316"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Line 14"/>
          <p:cNvSpPr>
            <a:spLocks noChangeShapeType="1"/>
          </p:cNvSpPr>
          <p:nvPr userDrawn="1"/>
        </p:nvSpPr>
        <p:spPr bwMode="auto">
          <a:xfrm>
            <a:off x="0" y="1143000"/>
            <a:ext cx="9144000" cy="0"/>
          </a:xfrm>
          <a:prstGeom prst="line">
            <a:avLst/>
          </a:prstGeom>
          <a:noFill/>
          <a:ln w="57150">
            <a:solidFill>
              <a:schemeClr val="hlink"/>
            </a:solidFill>
            <a:round/>
            <a:headEnd/>
            <a:tailEnd/>
          </a:ln>
          <a:effectLst/>
        </p:spPr>
        <p:txBody>
          <a:bodyPr/>
          <a:lstStyle/>
          <a:p>
            <a:pPr>
              <a:defRPr/>
            </a:pPr>
            <a:endParaRPr lang="en-US"/>
          </a:p>
        </p:txBody>
      </p:sp>
      <p:sp>
        <p:nvSpPr>
          <p:cNvPr id="43010" name="Rectangle 2"/>
          <p:cNvSpPr>
            <a:spLocks noGrp="1" noChangeArrowheads="1"/>
          </p:cNvSpPr>
          <p:nvPr>
            <p:ph type="subTitle" idx="1"/>
          </p:nvPr>
        </p:nvSpPr>
        <p:spPr>
          <a:xfrm>
            <a:off x="2343150" y="3581400"/>
            <a:ext cx="6343650" cy="1143000"/>
          </a:xfrm>
        </p:spPr>
        <p:txBody>
          <a:bodyPr/>
          <a:lstStyle>
            <a:lvl1pPr marL="0" indent="0">
              <a:buFontTx/>
              <a:buNone/>
              <a:defRPr b="0">
                <a:solidFill>
                  <a:schemeClr val="tx1"/>
                </a:solidFill>
                <a:latin typeface="Arial Black" pitchFamily="34" charset="0"/>
              </a:defRPr>
            </a:lvl1pPr>
          </a:lstStyle>
          <a:p>
            <a:r>
              <a:rPr lang="en-US"/>
              <a:t>Click to edit Master subtitle style</a:t>
            </a:r>
          </a:p>
        </p:txBody>
      </p:sp>
      <p:sp>
        <p:nvSpPr>
          <p:cNvPr id="43015" name="Rectangle 7"/>
          <p:cNvSpPr>
            <a:spLocks noGrp="1" noChangeArrowheads="1"/>
          </p:cNvSpPr>
          <p:nvPr>
            <p:ph type="ctrTitle"/>
          </p:nvPr>
        </p:nvSpPr>
        <p:spPr>
          <a:xfrm>
            <a:off x="2333625" y="1905000"/>
            <a:ext cx="6477000" cy="1241425"/>
          </a:xfrm>
        </p:spPr>
        <p:txBody>
          <a:bodyPr/>
          <a:lstStyle>
            <a:lvl1pPr>
              <a:defRPr sz="2800">
                <a:solidFill>
                  <a:schemeClr val="tx1"/>
                </a:solidFill>
              </a:defRPr>
            </a:lvl1pPr>
          </a:lstStyle>
          <a:p>
            <a:r>
              <a:rPr lang="en-US"/>
              <a:t>Click to edit Master title style</a:t>
            </a:r>
          </a:p>
        </p:txBody>
      </p:sp>
      <p:sp>
        <p:nvSpPr>
          <p:cNvPr id="5" name="Rectangle 10"/>
          <p:cNvSpPr>
            <a:spLocks noGrp="1" noChangeArrowheads="1"/>
          </p:cNvSpPr>
          <p:nvPr>
            <p:ph type="dt" sz="half" idx="10"/>
          </p:nvPr>
        </p:nvSpPr>
        <p:spPr>
          <a:xfrm>
            <a:off x="2333625" y="5467350"/>
            <a:ext cx="6276975" cy="476250"/>
          </a:xfrm>
        </p:spPr>
        <p:txBody>
          <a:bodyPr/>
          <a:lstStyle>
            <a:lvl1pPr>
              <a:defRPr sz="1800" b="1">
                <a:solidFill>
                  <a:schemeClr val="tx1"/>
                </a:solidFill>
              </a:defRPr>
            </a:lvl1pPr>
          </a:lstStyle>
          <a:p>
            <a:pPr>
              <a:defRPr/>
            </a:pPr>
            <a:r>
              <a:rPr lang="en-US"/>
              <a:t>Date</a:t>
            </a:r>
          </a:p>
        </p:txBody>
      </p:sp>
      <p:sp>
        <p:nvSpPr>
          <p:cNvPr id="6" name="Rectangle 15"/>
          <p:cNvSpPr>
            <a:spLocks noGrp="1" noChangeArrowheads="1"/>
          </p:cNvSpPr>
          <p:nvPr>
            <p:ph type="ftr" sz="quarter" idx="11"/>
          </p:nvPr>
        </p:nvSpPr>
        <p:spPr>
          <a:xfrm>
            <a:off x="2333625" y="5067300"/>
            <a:ext cx="6276975" cy="419100"/>
          </a:xfrm>
        </p:spPr>
        <p:txBody>
          <a:bodyPr/>
          <a:lstStyle>
            <a:lvl1pPr algn="l">
              <a:defRPr sz="1800" b="1">
                <a:solidFill>
                  <a:schemeClr val="tx1"/>
                </a:solidFill>
              </a:defRPr>
            </a:lvl1pPr>
          </a:lstStyle>
          <a:p>
            <a:pPr>
              <a:defRPr/>
            </a:pPr>
            <a:r>
              <a:rPr lang="en-US"/>
              <a:t>Meeting Title (optional)</a:t>
            </a:r>
          </a:p>
        </p:txBody>
      </p:sp>
      <p:pic>
        <p:nvPicPr>
          <p:cNvPr id="7" name="Picture 6" descr="ERCOT WMS1.eps"/>
          <p:cNvPicPr>
            <a:picLocks noChangeAspect="1"/>
          </p:cNvPicPr>
          <p:nvPr userDrawn="1"/>
        </p:nvPicPr>
        <p:blipFill>
          <a:blip r:embed="rId2" cstate="print"/>
          <a:stretch>
            <a:fillRect/>
          </a:stretch>
        </p:blipFill>
        <p:spPr>
          <a:xfrm>
            <a:off x="0" y="0"/>
            <a:ext cx="3810000" cy="1119775"/>
          </a:xfrm>
          <a:prstGeom prst="rect">
            <a:avLst/>
          </a:prstGeom>
        </p:spPr>
      </p:pic>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6"/>
          <p:cNvSpPr>
            <a:spLocks noGrp="1" noChangeArrowheads="1"/>
          </p:cNvSpPr>
          <p:nvPr>
            <p:ph type="sldNum" sz="quarter" idx="10"/>
          </p:nvPr>
        </p:nvSpPr>
        <p:spPr>
          <a:ln/>
        </p:spPr>
        <p:txBody>
          <a:bodyPr/>
          <a:lstStyle>
            <a:lvl1pPr>
              <a:defRPr/>
            </a:lvl1pPr>
          </a:lstStyle>
          <a:p>
            <a:pPr>
              <a:defRPr/>
            </a:pPr>
            <a:fld id="{547C8054-F97A-482F-AF8F-CD3B0F468CA3}" type="slidenum">
              <a:rPr lang="en-US"/>
              <a:pPr>
                <a:defRPr/>
              </a:pPr>
              <a:t>‹#›</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Meeting Title (optional)</a:t>
            </a:r>
          </a:p>
        </p:txBody>
      </p:sp>
      <p:sp>
        <p:nvSpPr>
          <p:cNvPr id="6" name="Rectangle 4"/>
          <p:cNvSpPr>
            <a:spLocks noGrp="1" noChangeArrowheads="1"/>
          </p:cNvSpPr>
          <p:nvPr>
            <p:ph type="dt" sz="half" idx="12"/>
          </p:nvPr>
        </p:nvSpPr>
        <p:spPr>
          <a:ln/>
        </p:spPr>
        <p:txBody>
          <a:bodyPr/>
          <a:lstStyle>
            <a:lvl1pPr>
              <a:defRPr/>
            </a:lvl1pPr>
          </a:lstStyle>
          <a:p>
            <a:pPr>
              <a:defRPr/>
            </a:pPr>
            <a:r>
              <a:rPr lang="en-US"/>
              <a:t>Date</a:t>
            </a: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0"/>
            <a:ext cx="2171700" cy="57912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52400" y="0"/>
            <a:ext cx="6362700" cy="57912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6"/>
          <p:cNvSpPr>
            <a:spLocks noGrp="1" noChangeArrowheads="1"/>
          </p:cNvSpPr>
          <p:nvPr>
            <p:ph type="sldNum" sz="quarter" idx="10"/>
          </p:nvPr>
        </p:nvSpPr>
        <p:spPr>
          <a:ln/>
        </p:spPr>
        <p:txBody>
          <a:bodyPr/>
          <a:lstStyle>
            <a:lvl1pPr>
              <a:defRPr/>
            </a:lvl1pPr>
          </a:lstStyle>
          <a:p>
            <a:pPr>
              <a:defRPr/>
            </a:pPr>
            <a:fld id="{7953771A-EAC3-4AF1-BB21-39D1447D7A75}" type="slidenum">
              <a:rPr lang="en-US"/>
              <a:pPr>
                <a:defRPr/>
              </a:pPr>
              <a:t>‹#›</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Meeting Title (optional)</a:t>
            </a:r>
          </a:p>
        </p:txBody>
      </p:sp>
      <p:sp>
        <p:nvSpPr>
          <p:cNvPr id="6" name="Rectangle 4"/>
          <p:cNvSpPr>
            <a:spLocks noGrp="1" noChangeArrowheads="1"/>
          </p:cNvSpPr>
          <p:nvPr>
            <p:ph type="dt" sz="half" idx="12"/>
          </p:nvPr>
        </p:nvSpPr>
        <p:spPr>
          <a:ln/>
        </p:spPr>
        <p:txBody>
          <a:bodyPr/>
          <a:lstStyle>
            <a:lvl1pPr>
              <a:defRPr/>
            </a:lvl1pPr>
          </a:lstStyle>
          <a:p>
            <a:pPr>
              <a:defRPr/>
            </a:pPr>
            <a:r>
              <a:rPr lang="en-US"/>
              <a:t>Date</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152400" y="0"/>
            <a:ext cx="8686800" cy="685800"/>
          </a:xfr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066800"/>
            <a:ext cx="8229600" cy="4724400"/>
          </a:xfrm>
        </p:spPr>
        <p:txBody>
          <a:bodyPr/>
          <a:lstStyle/>
          <a:p>
            <a:pPr lvl="0"/>
            <a:endParaRPr lang="en-US" noProof="0"/>
          </a:p>
        </p:txBody>
      </p:sp>
      <p:sp>
        <p:nvSpPr>
          <p:cNvPr id="4" name="Rectangle 6"/>
          <p:cNvSpPr>
            <a:spLocks noGrp="1" noChangeArrowheads="1"/>
          </p:cNvSpPr>
          <p:nvPr>
            <p:ph type="sldNum" sz="quarter" idx="10"/>
          </p:nvPr>
        </p:nvSpPr>
        <p:spPr>
          <a:ln/>
        </p:spPr>
        <p:txBody>
          <a:bodyPr/>
          <a:lstStyle>
            <a:lvl1pPr>
              <a:defRPr/>
            </a:lvl1pPr>
          </a:lstStyle>
          <a:p>
            <a:pPr>
              <a:defRPr/>
            </a:pPr>
            <a:fld id="{F16271AD-1475-427C-AD39-8125E59BEDCF}" type="slidenum">
              <a:rPr lang="en-US"/>
              <a:pPr>
                <a:defRPr/>
              </a:pPr>
              <a:t>‹#›</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Meeting Title (optional)</a:t>
            </a:r>
          </a:p>
        </p:txBody>
      </p:sp>
      <p:sp>
        <p:nvSpPr>
          <p:cNvPr id="6" name="Rectangle 4"/>
          <p:cNvSpPr>
            <a:spLocks noGrp="1" noChangeArrowheads="1"/>
          </p:cNvSpPr>
          <p:nvPr>
            <p:ph type="dt" sz="half" idx="12"/>
          </p:nvPr>
        </p:nvSpPr>
        <p:spPr>
          <a:ln/>
        </p:spPr>
        <p:txBody>
          <a:bodyPr/>
          <a:lstStyle>
            <a:lvl1pPr>
              <a:defRPr/>
            </a:lvl1pPr>
          </a:lstStyle>
          <a:p>
            <a:pPr>
              <a:defRPr/>
            </a:pPr>
            <a:r>
              <a:rPr lang="en-US"/>
              <a:t>Date</a:t>
            </a: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chemeClr val="tx1"/>
                </a:solidFill>
              </a:defRPr>
            </a:lvl1pPr>
          </a:lstStyle>
          <a:p>
            <a:r>
              <a:rPr lang="en-US" dirty="0"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6"/>
          <p:cNvSpPr>
            <a:spLocks noGrp="1" noChangeArrowheads="1"/>
          </p:cNvSpPr>
          <p:nvPr>
            <p:ph type="sldNum" sz="quarter" idx="10"/>
          </p:nvPr>
        </p:nvSpPr>
        <p:spPr>
          <a:ln/>
        </p:spPr>
        <p:txBody>
          <a:bodyPr/>
          <a:lstStyle>
            <a:lvl1pPr>
              <a:defRPr/>
            </a:lvl1pPr>
          </a:lstStyle>
          <a:p>
            <a:pPr>
              <a:defRPr/>
            </a:pPr>
            <a:fld id="{B502E7D3-F05F-4AA8-B660-4440EB83FEA2}" type="slidenum">
              <a:rPr lang="en-US"/>
              <a:pPr>
                <a:defRPr/>
              </a:pPr>
              <a:t>‹#›</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Meeting Title (optional)</a:t>
            </a:r>
          </a:p>
        </p:txBody>
      </p:sp>
      <p:sp>
        <p:nvSpPr>
          <p:cNvPr id="6" name="Rectangle 4"/>
          <p:cNvSpPr>
            <a:spLocks noGrp="1" noChangeArrowheads="1"/>
          </p:cNvSpPr>
          <p:nvPr>
            <p:ph type="dt" sz="half" idx="12"/>
          </p:nvPr>
        </p:nvSpPr>
        <p:spPr>
          <a:ln/>
        </p:spPr>
        <p:txBody>
          <a:bodyPr/>
          <a:lstStyle>
            <a:lvl1pPr>
              <a:defRPr/>
            </a:lvl1pPr>
          </a:lstStyle>
          <a:p>
            <a:pPr>
              <a:defRPr/>
            </a:pPr>
            <a:r>
              <a:rPr lang="en-US"/>
              <a:t>Date</a:t>
            </a: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6"/>
          <p:cNvSpPr>
            <a:spLocks noGrp="1" noChangeArrowheads="1"/>
          </p:cNvSpPr>
          <p:nvPr>
            <p:ph type="sldNum" sz="quarter" idx="10"/>
          </p:nvPr>
        </p:nvSpPr>
        <p:spPr>
          <a:ln/>
        </p:spPr>
        <p:txBody>
          <a:bodyPr/>
          <a:lstStyle>
            <a:lvl1pPr>
              <a:defRPr/>
            </a:lvl1pPr>
          </a:lstStyle>
          <a:p>
            <a:pPr>
              <a:defRPr/>
            </a:pPr>
            <a:fld id="{AA2E7E1B-17CC-420C-843C-6E0101BD19A9}" type="slidenum">
              <a:rPr lang="en-US"/>
              <a:pPr>
                <a:defRPr/>
              </a:pPr>
              <a:t>‹#›</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Meeting Title (optional)</a:t>
            </a:r>
          </a:p>
        </p:txBody>
      </p:sp>
      <p:sp>
        <p:nvSpPr>
          <p:cNvPr id="6" name="Rectangle 4"/>
          <p:cNvSpPr>
            <a:spLocks noGrp="1" noChangeArrowheads="1"/>
          </p:cNvSpPr>
          <p:nvPr>
            <p:ph type="dt" sz="half" idx="12"/>
          </p:nvPr>
        </p:nvSpPr>
        <p:spPr>
          <a:ln/>
        </p:spPr>
        <p:txBody>
          <a:bodyPr/>
          <a:lstStyle>
            <a:lvl1pPr>
              <a:defRPr/>
            </a:lvl1pPr>
          </a:lstStyle>
          <a:p>
            <a:pPr>
              <a:defRPr/>
            </a:pPr>
            <a:r>
              <a:rPr lang="en-US"/>
              <a:t>Date</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066800"/>
            <a:ext cx="4038600" cy="4724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066800"/>
            <a:ext cx="4038600" cy="4724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6"/>
          <p:cNvSpPr>
            <a:spLocks noGrp="1" noChangeArrowheads="1"/>
          </p:cNvSpPr>
          <p:nvPr>
            <p:ph type="sldNum" sz="quarter" idx="10"/>
          </p:nvPr>
        </p:nvSpPr>
        <p:spPr>
          <a:ln/>
        </p:spPr>
        <p:txBody>
          <a:bodyPr/>
          <a:lstStyle>
            <a:lvl1pPr>
              <a:defRPr/>
            </a:lvl1pPr>
          </a:lstStyle>
          <a:p>
            <a:pPr>
              <a:defRPr/>
            </a:pPr>
            <a:fld id="{03DA7CE1-7FEE-4638-B032-6CE488CCF774}" type="slidenum">
              <a:rPr lang="en-US"/>
              <a:pPr>
                <a:defRPr/>
              </a:pPr>
              <a:t>‹#›</a:t>
            </a:fld>
            <a:endParaRPr lang="en-US"/>
          </a:p>
        </p:txBody>
      </p:sp>
      <p:sp>
        <p:nvSpPr>
          <p:cNvPr id="6" name="Rectangle 5"/>
          <p:cNvSpPr>
            <a:spLocks noGrp="1" noChangeArrowheads="1"/>
          </p:cNvSpPr>
          <p:nvPr>
            <p:ph type="ftr" sz="quarter" idx="11"/>
          </p:nvPr>
        </p:nvSpPr>
        <p:spPr>
          <a:ln/>
        </p:spPr>
        <p:txBody>
          <a:bodyPr/>
          <a:lstStyle>
            <a:lvl1pPr>
              <a:defRPr/>
            </a:lvl1pPr>
          </a:lstStyle>
          <a:p>
            <a:pPr>
              <a:defRPr/>
            </a:pPr>
            <a:r>
              <a:rPr lang="en-US"/>
              <a:t>Meeting Title (optional)</a:t>
            </a:r>
          </a:p>
        </p:txBody>
      </p:sp>
      <p:sp>
        <p:nvSpPr>
          <p:cNvPr id="7" name="Rectangle 4"/>
          <p:cNvSpPr>
            <a:spLocks noGrp="1" noChangeArrowheads="1"/>
          </p:cNvSpPr>
          <p:nvPr>
            <p:ph type="dt" sz="half" idx="12"/>
          </p:nvPr>
        </p:nvSpPr>
        <p:spPr>
          <a:ln/>
        </p:spPr>
        <p:txBody>
          <a:bodyPr/>
          <a:lstStyle>
            <a:lvl1pPr>
              <a:defRPr/>
            </a:lvl1pPr>
          </a:lstStyle>
          <a:p>
            <a:pPr>
              <a:defRPr/>
            </a:pPr>
            <a:r>
              <a:rPr lang="en-US"/>
              <a:t>Date</a:t>
            </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6"/>
          <p:cNvSpPr>
            <a:spLocks noGrp="1" noChangeArrowheads="1"/>
          </p:cNvSpPr>
          <p:nvPr>
            <p:ph type="sldNum" sz="quarter" idx="10"/>
          </p:nvPr>
        </p:nvSpPr>
        <p:spPr>
          <a:ln/>
        </p:spPr>
        <p:txBody>
          <a:bodyPr/>
          <a:lstStyle>
            <a:lvl1pPr>
              <a:defRPr/>
            </a:lvl1pPr>
          </a:lstStyle>
          <a:p>
            <a:pPr>
              <a:defRPr/>
            </a:pPr>
            <a:fld id="{C0174FE9-229E-4AEC-9F63-C1753FF62F4A}" type="slidenum">
              <a:rPr lang="en-US"/>
              <a:pPr>
                <a:defRPr/>
              </a:pPr>
              <a:t>‹#›</a:t>
            </a:fld>
            <a:endParaRPr lang="en-US"/>
          </a:p>
        </p:txBody>
      </p:sp>
      <p:sp>
        <p:nvSpPr>
          <p:cNvPr id="8" name="Rectangle 5"/>
          <p:cNvSpPr>
            <a:spLocks noGrp="1" noChangeArrowheads="1"/>
          </p:cNvSpPr>
          <p:nvPr>
            <p:ph type="ftr" sz="quarter" idx="11"/>
          </p:nvPr>
        </p:nvSpPr>
        <p:spPr>
          <a:ln/>
        </p:spPr>
        <p:txBody>
          <a:bodyPr/>
          <a:lstStyle>
            <a:lvl1pPr>
              <a:defRPr/>
            </a:lvl1pPr>
          </a:lstStyle>
          <a:p>
            <a:pPr>
              <a:defRPr/>
            </a:pPr>
            <a:r>
              <a:rPr lang="en-US"/>
              <a:t>Meeting Title (optional)</a:t>
            </a:r>
          </a:p>
        </p:txBody>
      </p:sp>
      <p:sp>
        <p:nvSpPr>
          <p:cNvPr id="9" name="Rectangle 4"/>
          <p:cNvSpPr>
            <a:spLocks noGrp="1" noChangeArrowheads="1"/>
          </p:cNvSpPr>
          <p:nvPr>
            <p:ph type="dt" sz="half" idx="12"/>
          </p:nvPr>
        </p:nvSpPr>
        <p:spPr>
          <a:ln/>
        </p:spPr>
        <p:txBody>
          <a:bodyPr/>
          <a:lstStyle>
            <a:lvl1pPr>
              <a:defRPr/>
            </a:lvl1pPr>
          </a:lstStyle>
          <a:p>
            <a:pPr>
              <a:defRPr/>
            </a:pPr>
            <a:r>
              <a:rPr lang="en-US"/>
              <a:t>Date</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US" dirty="0"/>
          </a:p>
        </p:txBody>
      </p:sp>
      <p:sp>
        <p:nvSpPr>
          <p:cNvPr id="3" name="Rectangle 6"/>
          <p:cNvSpPr>
            <a:spLocks noGrp="1" noChangeArrowheads="1"/>
          </p:cNvSpPr>
          <p:nvPr>
            <p:ph type="sldNum" sz="quarter" idx="10"/>
          </p:nvPr>
        </p:nvSpPr>
        <p:spPr>
          <a:ln/>
        </p:spPr>
        <p:txBody>
          <a:bodyPr/>
          <a:lstStyle>
            <a:lvl1pPr>
              <a:defRPr/>
            </a:lvl1pPr>
          </a:lstStyle>
          <a:p>
            <a:pPr>
              <a:defRPr/>
            </a:pPr>
            <a:fld id="{E89CA2A0-A687-4FAD-A522-1615262DB3CE}" type="slidenum">
              <a:rPr lang="en-US"/>
              <a:pPr>
                <a:defRPr/>
              </a:pPr>
              <a:t>‹#›</a:t>
            </a:fld>
            <a:endParaRPr lang="en-US"/>
          </a:p>
        </p:txBody>
      </p:sp>
      <p:sp>
        <p:nvSpPr>
          <p:cNvPr id="4" name="Rectangle 5"/>
          <p:cNvSpPr>
            <a:spLocks noGrp="1" noChangeArrowheads="1"/>
          </p:cNvSpPr>
          <p:nvPr>
            <p:ph type="ftr" sz="quarter" idx="11"/>
          </p:nvPr>
        </p:nvSpPr>
        <p:spPr>
          <a:ln/>
        </p:spPr>
        <p:txBody>
          <a:bodyPr/>
          <a:lstStyle>
            <a:lvl1pPr>
              <a:defRPr/>
            </a:lvl1pPr>
          </a:lstStyle>
          <a:p>
            <a:pPr>
              <a:defRPr/>
            </a:pPr>
            <a:r>
              <a:rPr lang="en-US"/>
              <a:t>Meeting Title (optional)</a:t>
            </a:r>
          </a:p>
        </p:txBody>
      </p:sp>
      <p:sp>
        <p:nvSpPr>
          <p:cNvPr id="5" name="Rectangle 4"/>
          <p:cNvSpPr>
            <a:spLocks noGrp="1" noChangeArrowheads="1"/>
          </p:cNvSpPr>
          <p:nvPr>
            <p:ph type="dt" sz="half" idx="12"/>
          </p:nvPr>
        </p:nvSpPr>
        <p:spPr>
          <a:ln/>
        </p:spPr>
        <p:txBody>
          <a:bodyPr/>
          <a:lstStyle>
            <a:lvl1pPr>
              <a:defRPr/>
            </a:lvl1pPr>
          </a:lstStyle>
          <a:p>
            <a:pPr>
              <a:defRPr/>
            </a:pPr>
            <a:r>
              <a:rPr lang="en-US"/>
              <a:t>Date</a:t>
            </a: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6"/>
          <p:cNvSpPr>
            <a:spLocks noGrp="1" noChangeArrowheads="1"/>
          </p:cNvSpPr>
          <p:nvPr>
            <p:ph type="sldNum" sz="quarter" idx="10"/>
          </p:nvPr>
        </p:nvSpPr>
        <p:spPr>
          <a:ln/>
        </p:spPr>
        <p:txBody>
          <a:bodyPr/>
          <a:lstStyle>
            <a:lvl1pPr>
              <a:defRPr/>
            </a:lvl1pPr>
          </a:lstStyle>
          <a:p>
            <a:pPr>
              <a:defRPr/>
            </a:pPr>
            <a:fld id="{3198A315-D62F-42D5-87C3-23C8F0D7FAC3}" type="slidenum">
              <a:rPr lang="en-US"/>
              <a:pPr>
                <a:defRPr/>
              </a:pPr>
              <a:t>‹#›</a:t>
            </a:fld>
            <a:endParaRPr lang="en-US"/>
          </a:p>
        </p:txBody>
      </p:sp>
      <p:sp>
        <p:nvSpPr>
          <p:cNvPr id="3" name="Rectangle 5"/>
          <p:cNvSpPr>
            <a:spLocks noGrp="1" noChangeArrowheads="1"/>
          </p:cNvSpPr>
          <p:nvPr>
            <p:ph type="ftr" sz="quarter" idx="11"/>
          </p:nvPr>
        </p:nvSpPr>
        <p:spPr>
          <a:ln/>
        </p:spPr>
        <p:txBody>
          <a:bodyPr/>
          <a:lstStyle>
            <a:lvl1pPr>
              <a:defRPr/>
            </a:lvl1pPr>
          </a:lstStyle>
          <a:p>
            <a:pPr>
              <a:defRPr/>
            </a:pPr>
            <a:r>
              <a:rPr lang="en-US"/>
              <a:t>Meeting Title (optional)</a:t>
            </a:r>
          </a:p>
        </p:txBody>
      </p:sp>
      <p:sp>
        <p:nvSpPr>
          <p:cNvPr id="4" name="Rectangle 4"/>
          <p:cNvSpPr>
            <a:spLocks noGrp="1" noChangeArrowheads="1"/>
          </p:cNvSpPr>
          <p:nvPr>
            <p:ph type="dt" sz="half" idx="12"/>
          </p:nvPr>
        </p:nvSpPr>
        <p:spPr>
          <a:ln/>
        </p:spPr>
        <p:txBody>
          <a:bodyPr/>
          <a:lstStyle>
            <a:lvl1pPr>
              <a:defRPr/>
            </a:lvl1pPr>
          </a:lstStyle>
          <a:p>
            <a:pPr>
              <a:defRPr/>
            </a:pPr>
            <a:r>
              <a:rPr lang="en-US"/>
              <a:t>Date</a:t>
            </a: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6"/>
          <p:cNvSpPr>
            <a:spLocks noGrp="1" noChangeArrowheads="1"/>
          </p:cNvSpPr>
          <p:nvPr>
            <p:ph type="sldNum" sz="quarter" idx="10"/>
          </p:nvPr>
        </p:nvSpPr>
        <p:spPr>
          <a:ln/>
        </p:spPr>
        <p:txBody>
          <a:bodyPr/>
          <a:lstStyle>
            <a:lvl1pPr>
              <a:defRPr/>
            </a:lvl1pPr>
          </a:lstStyle>
          <a:p>
            <a:pPr>
              <a:defRPr/>
            </a:pPr>
            <a:fld id="{BE6A1021-82D1-41CA-A463-F081C7B6C156}" type="slidenum">
              <a:rPr lang="en-US"/>
              <a:pPr>
                <a:defRPr/>
              </a:pPr>
              <a:t>‹#›</a:t>
            </a:fld>
            <a:endParaRPr lang="en-US"/>
          </a:p>
        </p:txBody>
      </p:sp>
      <p:sp>
        <p:nvSpPr>
          <p:cNvPr id="6" name="Rectangle 5"/>
          <p:cNvSpPr>
            <a:spLocks noGrp="1" noChangeArrowheads="1"/>
          </p:cNvSpPr>
          <p:nvPr>
            <p:ph type="ftr" sz="quarter" idx="11"/>
          </p:nvPr>
        </p:nvSpPr>
        <p:spPr>
          <a:ln/>
        </p:spPr>
        <p:txBody>
          <a:bodyPr/>
          <a:lstStyle>
            <a:lvl1pPr>
              <a:defRPr/>
            </a:lvl1pPr>
          </a:lstStyle>
          <a:p>
            <a:pPr>
              <a:defRPr/>
            </a:pPr>
            <a:r>
              <a:rPr lang="en-US"/>
              <a:t>Meeting Title (optional)</a:t>
            </a:r>
          </a:p>
        </p:txBody>
      </p:sp>
      <p:sp>
        <p:nvSpPr>
          <p:cNvPr id="7" name="Rectangle 4"/>
          <p:cNvSpPr>
            <a:spLocks noGrp="1" noChangeArrowheads="1"/>
          </p:cNvSpPr>
          <p:nvPr>
            <p:ph type="dt" sz="half" idx="12"/>
          </p:nvPr>
        </p:nvSpPr>
        <p:spPr>
          <a:ln/>
        </p:spPr>
        <p:txBody>
          <a:bodyPr/>
          <a:lstStyle>
            <a:lvl1pPr>
              <a:defRPr/>
            </a:lvl1pPr>
          </a:lstStyle>
          <a:p>
            <a:pPr>
              <a:defRPr/>
            </a:pPr>
            <a:r>
              <a:rPr lang="en-US"/>
              <a:t>Date</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6"/>
          <p:cNvSpPr>
            <a:spLocks noGrp="1" noChangeArrowheads="1"/>
          </p:cNvSpPr>
          <p:nvPr>
            <p:ph type="sldNum" sz="quarter" idx="10"/>
          </p:nvPr>
        </p:nvSpPr>
        <p:spPr>
          <a:ln/>
        </p:spPr>
        <p:txBody>
          <a:bodyPr/>
          <a:lstStyle>
            <a:lvl1pPr>
              <a:defRPr/>
            </a:lvl1pPr>
          </a:lstStyle>
          <a:p>
            <a:pPr>
              <a:defRPr/>
            </a:pPr>
            <a:fld id="{38386451-CF8A-4478-8A08-A2A994B79540}" type="slidenum">
              <a:rPr lang="en-US"/>
              <a:pPr>
                <a:defRPr/>
              </a:pPr>
              <a:t>‹#›</a:t>
            </a:fld>
            <a:endParaRPr lang="en-US"/>
          </a:p>
        </p:txBody>
      </p:sp>
      <p:sp>
        <p:nvSpPr>
          <p:cNvPr id="6" name="Rectangle 5"/>
          <p:cNvSpPr>
            <a:spLocks noGrp="1" noChangeArrowheads="1"/>
          </p:cNvSpPr>
          <p:nvPr>
            <p:ph type="ftr" sz="quarter" idx="11"/>
          </p:nvPr>
        </p:nvSpPr>
        <p:spPr>
          <a:ln/>
        </p:spPr>
        <p:txBody>
          <a:bodyPr/>
          <a:lstStyle>
            <a:lvl1pPr>
              <a:defRPr/>
            </a:lvl1pPr>
          </a:lstStyle>
          <a:p>
            <a:pPr>
              <a:defRPr/>
            </a:pPr>
            <a:r>
              <a:rPr lang="en-US"/>
              <a:t>Meeting Title (optional)</a:t>
            </a:r>
          </a:p>
        </p:txBody>
      </p:sp>
      <p:sp>
        <p:nvSpPr>
          <p:cNvPr id="7" name="Rectangle 4"/>
          <p:cNvSpPr>
            <a:spLocks noGrp="1" noChangeArrowheads="1"/>
          </p:cNvSpPr>
          <p:nvPr>
            <p:ph type="dt" sz="half" idx="12"/>
          </p:nvPr>
        </p:nvSpPr>
        <p:spPr>
          <a:ln/>
        </p:spPr>
        <p:txBody>
          <a:bodyPr/>
          <a:lstStyle>
            <a:lvl1pPr>
              <a:defRPr/>
            </a:lvl1pPr>
          </a:lstStyle>
          <a:p>
            <a:pPr>
              <a:defRPr/>
            </a:pPr>
            <a:r>
              <a:rPr lang="en-US"/>
              <a:t>Date</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image" Target="../media/image1.emf"/></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026" name="Rectangle 3"/>
          <p:cNvSpPr>
            <a:spLocks noGrp="1" noChangeArrowheads="1"/>
          </p:cNvSpPr>
          <p:nvPr>
            <p:ph type="body" idx="1"/>
          </p:nvPr>
        </p:nvSpPr>
        <p:spPr bwMode="auto">
          <a:xfrm>
            <a:off x="457200" y="1066800"/>
            <a:ext cx="8229600" cy="47244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23558"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pPr>
              <a:defRPr/>
            </a:pPr>
            <a:fld id="{05F2633D-7213-4D79-AEE2-5D283F666EE0}" type="slidenum">
              <a:rPr lang="en-US"/>
              <a:pPr>
                <a:defRPr/>
              </a:pPr>
              <a:t>‹#›</a:t>
            </a:fld>
            <a:endParaRPr lang="en-US"/>
          </a:p>
        </p:txBody>
      </p:sp>
      <p:sp>
        <p:nvSpPr>
          <p:cNvPr id="23559" name="Rectangle 7"/>
          <p:cNvSpPr>
            <a:spLocks noChangeArrowheads="1"/>
          </p:cNvSpPr>
          <p:nvPr userDrawn="1"/>
        </p:nvSpPr>
        <p:spPr bwMode="auto">
          <a:xfrm>
            <a:off x="0" y="6235700"/>
            <a:ext cx="9144000" cy="622300"/>
          </a:xfrm>
          <a:prstGeom prst="rect">
            <a:avLst/>
          </a:prstGeom>
          <a:solidFill>
            <a:srgbClr val="ECECE2"/>
          </a:solidFill>
          <a:ln w="9525">
            <a:noFill/>
            <a:miter lim="800000"/>
            <a:headEnd/>
            <a:tailEnd/>
          </a:ln>
          <a:effectLst/>
        </p:spPr>
        <p:txBody>
          <a:bodyPr wrap="none" anchor="ctr"/>
          <a:lstStyle/>
          <a:p>
            <a:pPr>
              <a:defRPr/>
            </a:pPr>
            <a:endParaRPr lang="en-US"/>
          </a:p>
        </p:txBody>
      </p:sp>
      <p:sp>
        <p:nvSpPr>
          <p:cNvPr id="1029" name="Rectangle 2"/>
          <p:cNvSpPr>
            <a:spLocks noGrp="1" noChangeArrowheads="1"/>
          </p:cNvSpPr>
          <p:nvPr>
            <p:ph type="title"/>
          </p:nvPr>
        </p:nvSpPr>
        <p:spPr bwMode="auto">
          <a:xfrm>
            <a:off x="152400" y="0"/>
            <a:ext cx="86868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23557" name="Rectangle 5"/>
          <p:cNvSpPr>
            <a:spLocks noGrp="1" noChangeArrowheads="1"/>
          </p:cNvSpPr>
          <p:nvPr>
            <p:ph type="ftr" sz="quarter" idx="3"/>
          </p:nvPr>
        </p:nvSpPr>
        <p:spPr bwMode="auto">
          <a:xfrm>
            <a:off x="6248400" y="6457950"/>
            <a:ext cx="2514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pPr>
              <a:defRPr/>
            </a:pPr>
            <a:r>
              <a:rPr lang="en-US"/>
              <a:t>Meeting Title (optional)</a:t>
            </a:r>
          </a:p>
        </p:txBody>
      </p:sp>
      <p:sp>
        <p:nvSpPr>
          <p:cNvPr id="23563" name="Line 11"/>
          <p:cNvSpPr>
            <a:spLocks noChangeShapeType="1"/>
          </p:cNvSpPr>
          <p:nvPr userDrawn="1"/>
        </p:nvSpPr>
        <p:spPr bwMode="auto">
          <a:xfrm>
            <a:off x="1069975" y="6457950"/>
            <a:ext cx="0" cy="219075"/>
          </a:xfrm>
          <a:prstGeom prst="line">
            <a:avLst/>
          </a:prstGeom>
          <a:noFill/>
          <a:ln w="9525">
            <a:solidFill>
              <a:schemeClr val="tx1"/>
            </a:solidFill>
            <a:round/>
            <a:headEnd/>
            <a:tailEnd/>
          </a:ln>
          <a:effectLst/>
        </p:spPr>
        <p:txBody>
          <a:bodyPr/>
          <a:lstStyle/>
          <a:p>
            <a:pPr>
              <a:defRPr/>
            </a:pPr>
            <a:endParaRPr lang="en-US"/>
          </a:p>
        </p:txBody>
      </p:sp>
      <p:sp>
        <p:nvSpPr>
          <p:cNvPr id="23556" name="Rectangle 4"/>
          <p:cNvSpPr>
            <a:spLocks noGrp="1" noChangeArrowheads="1"/>
          </p:cNvSpPr>
          <p:nvPr>
            <p:ph type="dt" sz="half" idx="2"/>
          </p:nvPr>
        </p:nvSpPr>
        <p:spPr bwMode="auto">
          <a:xfrm>
            <a:off x="1143000" y="6457950"/>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pPr>
              <a:defRPr/>
            </a:pPr>
            <a:r>
              <a:rPr lang="en-US"/>
              <a:t>Date</a:t>
            </a:r>
          </a:p>
        </p:txBody>
      </p:sp>
      <p:sp>
        <p:nvSpPr>
          <p:cNvPr id="23564" name="Line 12"/>
          <p:cNvSpPr>
            <a:spLocks noChangeShapeType="1"/>
          </p:cNvSpPr>
          <p:nvPr userDrawn="1"/>
        </p:nvSpPr>
        <p:spPr bwMode="auto">
          <a:xfrm>
            <a:off x="0" y="673100"/>
            <a:ext cx="9144000" cy="0"/>
          </a:xfrm>
          <a:prstGeom prst="line">
            <a:avLst/>
          </a:prstGeom>
          <a:noFill/>
          <a:ln w="57150">
            <a:solidFill>
              <a:schemeClr val="hlink"/>
            </a:solidFill>
            <a:round/>
            <a:headEnd/>
            <a:tailEnd/>
          </a:ln>
          <a:effectLst/>
        </p:spPr>
        <p:txBody>
          <a:bodyPr/>
          <a:lstStyle/>
          <a:p>
            <a:pPr>
              <a:defRPr/>
            </a:pPr>
            <a:endParaRPr lang="en-US"/>
          </a:p>
        </p:txBody>
      </p:sp>
      <p:sp>
        <p:nvSpPr>
          <p:cNvPr id="23565" name="Rectangle 13"/>
          <p:cNvSpPr>
            <a:spLocks noChangeArrowheads="1"/>
          </p:cNvSpPr>
          <p:nvPr/>
        </p:nvSpPr>
        <p:spPr bwMode="auto">
          <a:xfrm>
            <a:off x="3429000" y="6477000"/>
            <a:ext cx="2514600" cy="457200"/>
          </a:xfrm>
          <a:prstGeom prst="rect">
            <a:avLst/>
          </a:prstGeom>
          <a:noFill/>
          <a:ln w="9525">
            <a:noFill/>
            <a:miter lim="800000"/>
            <a:headEnd/>
            <a:tailEnd/>
          </a:ln>
          <a:effectLst/>
        </p:spPr>
        <p:txBody>
          <a:bodyPr/>
          <a:lstStyle/>
          <a:p>
            <a:pPr algn="ctr">
              <a:defRPr/>
            </a:pPr>
            <a:fld id="{E7FD7733-6F7C-4C1F-A1EB-EA46407A560F}" type="slidenum">
              <a:rPr lang="en-US" sz="1200"/>
              <a:pPr algn="ctr">
                <a:defRPr/>
              </a:pPr>
              <a:t>‹#›</a:t>
            </a:fld>
            <a:endParaRPr lang="en-US" sz="1200"/>
          </a:p>
        </p:txBody>
      </p:sp>
      <p:pic>
        <p:nvPicPr>
          <p:cNvPr id="11" name="Picture 10" descr="ERCOT WMS1.eps"/>
          <p:cNvPicPr>
            <a:picLocks noChangeAspect="1"/>
          </p:cNvPicPr>
          <p:nvPr userDrawn="1"/>
        </p:nvPicPr>
        <p:blipFill>
          <a:blip r:embed="rId14" cstate="print"/>
          <a:stretch>
            <a:fillRect/>
          </a:stretch>
        </p:blipFill>
        <p:spPr>
          <a:xfrm>
            <a:off x="0" y="6"/>
            <a:ext cx="2286000" cy="671863"/>
          </a:xfrm>
          <a:prstGeom prst="rect">
            <a:avLst/>
          </a:prstGeom>
        </p:spPr>
      </p:pic>
    </p:spTree>
  </p:cSld>
  <p:clrMap bg1="lt1" tx1="dk1" bg2="lt2" tx2="dk2" accent1="accent1" accent2="accent2" accent3="accent3" accent4="accent4" accent5="accent5" accent6="accent6" hlink="hlink" folHlink="folHlink"/>
  <p:sldLayoutIdLst>
    <p:sldLayoutId id="2147483761" r:id="rId1"/>
    <p:sldLayoutId id="2147483750" r:id="rId2"/>
    <p:sldLayoutId id="2147483751" r:id="rId3"/>
    <p:sldLayoutId id="2147483752" r:id="rId4"/>
    <p:sldLayoutId id="2147483753" r:id="rId5"/>
    <p:sldLayoutId id="2147483754" r:id="rId6"/>
    <p:sldLayoutId id="2147483755" r:id="rId7"/>
    <p:sldLayoutId id="2147483756" r:id="rId8"/>
    <p:sldLayoutId id="2147483757" r:id="rId9"/>
    <p:sldLayoutId id="2147483758" r:id="rId10"/>
    <p:sldLayoutId id="2147483759" r:id="rId11"/>
    <p:sldLayoutId id="2147483760" r:id="rId12"/>
  </p:sldLayoutIdLst>
  <p:hf sldNum="0" hdr="0"/>
  <p:txStyles>
    <p:titleStyle>
      <a:lvl1pPr algn="l" rtl="0" eaLnBrk="0" fontAlgn="base" hangingPunct="0">
        <a:spcBef>
          <a:spcPct val="0"/>
        </a:spcBef>
        <a:spcAft>
          <a:spcPct val="0"/>
        </a:spcAft>
        <a:defRPr sz="2000">
          <a:solidFill>
            <a:schemeClr val="tx1"/>
          </a:solidFill>
          <a:latin typeface="+mj-lt"/>
          <a:ea typeface="+mj-ea"/>
          <a:cs typeface="+mj-cs"/>
        </a:defRPr>
      </a:lvl1pPr>
      <a:lvl2pPr algn="l" rtl="0" eaLnBrk="0" fontAlgn="base" hangingPunct="0">
        <a:spcBef>
          <a:spcPct val="0"/>
        </a:spcBef>
        <a:spcAft>
          <a:spcPct val="0"/>
        </a:spcAft>
        <a:defRPr sz="2000">
          <a:solidFill>
            <a:schemeClr val="tx1"/>
          </a:solidFill>
          <a:latin typeface="Arial Black" pitchFamily="34" charset="0"/>
        </a:defRPr>
      </a:lvl2pPr>
      <a:lvl3pPr algn="l" rtl="0" eaLnBrk="0" fontAlgn="base" hangingPunct="0">
        <a:spcBef>
          <a:spcPct val="0"/>
        </a:spcBef>
        <a:spcAft>
          <a:spcPct val="0"/>
        </a:spcAft>
        <a:defRPr sz="2000">
          <a:solidFill>
            <a:schemeClr val="tx1"/>
          </a:solidFill>
          <a:latin typeface="Arial Black" pitchFamily="34" charset="0"/>
        </a:defRPr>
      </a:lvl3pPr>
      <a:lvl4pPr algn="l" rtl="0" eaLnBrk="0" fontAlgn="base" hangingPunct="0">
        <a:spcBef>
          <a:spcPct val="0"/>
        </a:spcBef>
        <a:spcAft>
          <a:spcPct val="0"/>
        </a:spcAft>
        <a:defRPr sz="2000">
          <a:solidFill>
            <a:schemeClr val="tx1"/>
          </a:solidFill>
          <a:latin typeface="Arial Black" pitchFamily="34" charset="0"/>
        </a:defRPr>
      </a:lvl4pPr>
      <a:lvl5pPr algn="l" rtl="0" eaLnBrk="0" fontAlgn="base" hangingPunct="0">
        <a:spcBef>
          <a:spcPct val="0"/>
        </a:spcBef>
        <a:spcAft>
          <a:spcPct val="0"/>
        </a:spcAft>
        <a:defRPr sz="2000">
          <a:solidFill>
            <a:schemeClr val="tx1"/>
          </a:solidFill>
          <a:latin typeface="Arial Black" pitchFamily="34" charset="0"/>
        </a:defRPr>
      </a:lvl5pPr>
      <a:lvl6pPr marL="457200" algn="l" rtl="0" fontAlgn="base">
        <a:spcBef>
          <a:spcPct val="0"/>
        </a:spcBef>
        <a:spcAft>
          <a:spcPct val="0"/>
        </a:spcAft>
        <a:defRPr sz="2000">
          <a:solidFill>
            <a:schemeClr val="bg1"/>
          </a:solidFill>
          <a:latin typeface="Arial Black" pitchFamily="34" charset="0"/>
        </a:defRPr>
      </a:lvl6pPr>
      <a:lvl7pPr marL="914400" algn="l" rtl="0" fontAlgn="base">
        <a:spcBef>
          <a:spcPct val="0"/>
        </a:spcBef>
        <a:spcAft>
          <a:spcPct val="0"/>
        </a:spcAft>
        <a:defRPr sz="2000">
          <a:solidFill>
            <a:schemeClr val="bg1"/>
          </a:solidFill>
          <a:latin typeface="Arial Black" pitchFamily="34" charset="0"/>
        </a:defRPr>
      </a:lvl7pPr>
      <a:lvl8pPr marL="1371600" algn="l" rtl="0" fontAlgn="base">
        <a:spcBef>
          <a:spcPct val="0"/>
        </a:spcBef>
        <a:spcAft>
          <a:spcPct val="0"/>
        </a:spcAft>
        <a:defRPr sz="2000">
          <a:solidFill>
            <a:schemeClr val="bg1"/>
          </a:solidFill>
          <a:latin typeface="Arial Black" pitchFamily="34" charset="0"/>
        </a:defRPr>
      </a:lvl8pPr>
      <a:lvl9pPr marL="1828800" algn="l" rtl="0" fontAlgn="base">
        <a:spcBef>
          <a:spcPct val="0"/>
        </a:spcBef>
        <a:spcAft>
          <a:spcPct val="0"/>
        </a:spcAft>
        <a:defRPr sz="2000">
          <a:solidFill>
            <a:schemeClr val="bg1"/>
          </a:solidFill>
          <a:latin typeface="Arial Black" pitchFamily="34" charset="0"/>
        </a:defRPr>
      </a:lvl9pPr>
    </p:titleStyle>
    <p:bodyStyle>
      <a:lvl1pPr marL="342900" indent="-342900" algn="l" rtl="0" eaLnBrk="0" fontAlgn="base" hangingPunct="0">
        <a:spcBef>
          <a:spcPct val="20000"/>
        </a:spcBef>
        <a:spcAft>
          <a:spcPct val="0"/>
        </a:spcAft>
        <a:buChar char="•"/>
        <a:defRPr sz="2000" b="1">
          <a:solidFill>
            <a:schemeClr val="tx1"/>
          </a:solidFill>
          <a:latin typeface="+mn-lt"/>
          <a:ea typeface="+mn-ea"/>
          <a:cs typeface="+mn-cs"/>
        </a:defRPr>
      </a:lvl1pPr>
      <a:lvl2pPr marL="742950" indent="-285750" algn="l" rtl="0" eaLnBrk="0" fontAlgn="base" hangingPunct="0">
        <a:spcBef>
          <a:spcPct val="20000"/>
        </a:spcBef>
        <a:spcAft>
          <a:spcPct val="0"/>
        </a:spcAft>
        <a:buChar char="–"/>
        <a:defRPr sz="2000">
          <a:solidFill>
            <a:schemeClr val="tx1"/>
          </a:solidFill>
          <a:latin typeface="+mn-lt"/>
        </a:defRPr>
      </a:lvl2pPr>
      <a:lvl3pPr marL="1143000" indent="-228600" algn="l" rtl="0" eaLnBrk="0" fontAlgn="base" hangingPunct="0">
        <a:spcBef>
          <a:spcPct val="20000"/>
        </a:spcBef>
        <a:spcAft>
          <a:spcPct val="0"/>
        </a:spcAft>
        <a:buChar char="•"/>
        <a:defRPr>
          <a:solidFill>
            <a:schemeClr val="tx1"/>
          </a:solidFill>
          <a:latin typeface="+mn-lt"/>
        </a:defRPr>
      </a:lvl3pPr>
      <a:lvl4pPr marL="1600200" indent="-228600" algn="l" rtl="0" eaLnBrk="0" fontAlgn="base" hangingPunct="0">
        <a:spcBef>
          <a:spcPct val="20000"/>
        </a:spcBef>
        <a:spcAft>
          <a:spcPct val="0"/>
        </a:spcAft>
        <a:buChar char="–"/>
        <a:defRPr>
          <a:solidFill>
            <a:schemeClr val="tx1"/>
          </a:solidFill>
          <a:latin typeface="+mn-lt"/>
        </a:defRPr>
      </a:lvl4pPr>
      <a:lvl5pPr marL="2057400" indent="-228600" algn="l" rtl="0" eaLnBrk="0" fontAlgn="base" hangingPunct="0">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5" name="Rectangle 15"/>
          <p:cNvSpPr>
            <a:spLocks noGrp="1" noChangeArrowheads="1"/>
          </p:cNvSpPr>
          <p:nvPr>
            <p:ph type="ftr" sz="quarter" idx="11"/>
          </p:nvPr>
        </p:nvSpPr>
        <p:spPr>
          <a:xfrm>
            <a:off x="2362200" y="5029200"/>
            <a:ext cx="6276975" cy="419100"/>
          </a:xfrm>
          <a:noFill/>
        </p:spPr>
        <p:txBody>
          <a:bodyPr/>
          <a:lstStyle/>
          <a:p>
            <a:r>
              <a:rPr lang="en-US" dirty="0" smtClean="0"/>
              <a:t>December 2010</a:t>
            </a:r>
            <a:endParaRPr lang="en-US" dirty="0" smtClean="0"/>
          </a:p>
        </p:txBody>
      </p:sp>
      <p:sp>
        <p:nvSpPr>
          <p:cNvPr id="3076" name="Rectangle 18"/>
          <p:cNvSpPr>
            <a:spLocks noGrp="1" noChangeArrowheads="1"/>
          </p:cNvSpPr>
          <p:nvPr>
            <p:ph type="ctrTitle"/>
          </p:nvPr>
        </p:nvSpPr>
        <p:spPr>
          <a:xfrm>
            <a:off x="1676400" y="1905000"/>
            <a:ext cx="7467600" cy="1238250"/>
          </a:xfrm>
        </p:spPr>
        <p:txBody>
          <a:bodyPr/>
          <a:lstStyle/>
          <a:p>
            <a:pPr eaLnBrk="1" hangingPunct="1"/>
            <a:r>
              <a:rPr lang="en-US" dirty="0" smtClean="0"/>
              <a:t>Wholesale Market Subcommittee</a:t>
            </a:r>
          </a:p>
        </p:txBody>
      </p:sp>
      <p:sp>
        <p:nvSpPr>
          <p:cNvPr id="3077" name="Rectangle 20"/>
          <p:cNvSpPr>
            <a:spLocks noGrp="1" noChangeArrowheads="1"/>
          </p:cNvSpPr>
          <p:nvPr>
            <p:ph type="subTitle" idx="1"/>
          </p:nvPr>
        </p:nvSpPr>
        <p:spPr>
          <a:xfrm>
            <a:off x="1676400" y="3581400"/>
            <a:ext cx="7010400" cy="1143000"/>
          </a:xfrm>
        </p:spPr>
        <p:txBody>
          <a:bodyPr/>
          <a:lstStyle/>
          <a:p>
            <a:pPr eaLnBrk="1" hangingPunct="1"/>
            <a:r>
              <a:rPr lang="en-US" sz="2400" dirty="0" smtClean="0"/>
              <a:t>Report to Technical Advisory Committee</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lvl="0" algn="ctr"/>
            <a:r>
              <a:rPr lang="en-US" sz="3200" dirty="0" smtClean="0"/>
              <a:t>WMS GOALS</a:t>
            </a:r>
            <a:endParaRPr lang="en-US" sz="3200" dirty="0"/>
          </a:p>
        </p:txBody>
      </p:sp>
      <p:graphicFrame>
        <p:nvGraphicFramePr>
          <p:cNvPr id="6" name="Table Placeholder 6"/>
          <p:cNvGraphicFramePr>
            <a:graphicFrameLocks/>
          </p:cNvGraphicFramePr>
          <p:nvPr/>
        </p:nvGraphicFramePr>
        <p:xfrm>
          <a:off x="304800" y="1143000"/>
          <a:ext cx="8534399" cy="4680585"/>
        </p:xfrm>
        <a:graphic>
          <a:graphicData uri="http://schemas.openxmlformats.org/drawingml/2006/table">
            <a:tbl>
              <a:tblPr/>
              <a:tblGrid>
                <a:gridCol w="5788549"/>
                <a:gridCol w="2745850"/>
              </a:tblGrid>
              <a:tr h="161925">
                <a:tc>
                  <a:txBody>
                    <a:bodyPr/>
                    <a:lstStyle/>
                    <a:p>
                      <a:pPr algn="l" rtl="0" fontAlgn="t"/>
                      <a:r>
                        <a:rPr lang="en-US" sz="1400" b="1" i="0" u="none" strike="noStrike" dirty="0" smtClean="0">
                          <a:solidFill>
                            <a:schemeClr val="tx1"/>
                          </a:solidFill>
                          <a:effectLst/>
                          <a:latin typeface="Arial"/>
                        </a:rPr>
                        <a:t>Items</a:t>
                      </a:r>
                      <a:endParaRPr lang="en-US" sz="1400" b="1" i="0" u="none" strike="noStrike" dirty="0">
                        <a:solidFill>
                          <a:schemeClr val="tx1"/>
                        </a:solidFill>
                        <a:effectLst/>
                        <a:latin typeface="Arial"/>
                      </a:endParaRPr>
                    </a:p>
                  </a:txBody>
                  <a:tcPr marL="85725" marR="9525" marT="9525" marB="0">
                    <a:lnL>
                      <a:noFill/>
                    </a:lnL>
                    <a:lnR>
                      <a:noFill/>
                    </a:lnR>
                    <a:lnT>
                      <a:noFill/>
                    </a:lnT>
                    <a:lnB>
                      <a:noFill/>
                    </a:lnB>
                  </a:tcPr>
                </a:tc>
                <a:tc>
                  <a:txBody>
                    <a:bodyPr/>
                    <a:lstStyle/>
                    <a:p>
                      <a:pPr algn="ctr" rtl="0" fontAlgn="t"/>
                      <a:r>
                        <a:rPr lang="en-US" sz="1400" b="1" i="0" u="none" strike="noStrike" dirty="0">
                          <a:solidFill>
                            <a:schemeClr val="tx1"/>
                          </a:solidFill>
                          <a:effectLst/>
                          <a:latin typeface="Arial"/>
                        </a:rPr>
                        <a:t>WMS input/direction needed by </a:t>
                      </a:r>
                    </a:p>
                  </a:txBody>
                  <a:tcPr marL="9525" marR="9525" marT="9525" marB="0">
                    <a:lnL>
                      <a:noFill/>
                    </a:lnL>
                    <a:lnR>
                      <a:noFill/>
                    </a:lnR>
                    <a:lnT>
                      <a:noFill/>
                    </a:lnT>
                    <a:lnB>
                      <a:noFill/>
                    </a:lnB>
                  </a:tcPr>
                </a:tc>
              </a:tr>
              <a:tr h="161925">
                <a:tc>
                  <a:txBody>
                    <a:bodyPr/>
                    <a:lstStyle/>
                    <a:p>
                      <a:pPr algn="l" rtl="0" fontAlgn="t"/>
                      <a:r>
                        <a:rPr lang="en-US" sz="1400" b="0" i="0" u="none" strike="noStrike" dirty="0">
                          <a:solidFill>
                            <a:schemeClr val="tx1"/>
                          </a:solidFill>
                          <a:effectLst/>
                          <a:latin typeface="Arial"/>
                        </a:rPr>
                        <a:t>Nodal Market Transition</a:t>
                      </a:r>
                    </a:p>
                  </a:txBody>
                  <a:tcPr marL="85725" marR="9525" marT="9525" marB="0">
                    <a:lnL>
                      <a:noFill/>
                    </a:lnL>
                    <a:lnR>
                      <a:noFill/>
                    </a:lnR>
                    <a:lnT>
                      <a:noFill/>
                    </a:lnT>
                    <a:lnB>
                      <a:noFill/>
                    </a:lnB>
                  </a:tcPr>
                </a:tc>
                <a:tc>
                  <a:txBody>
                    <a:bodyPr/>
                    <a:lstStyle/>
                    <a:p>
                      <a:pPr algn="ctr" rtl="0" fontAlgn="t"/>
                      <a:r>
                        <a:rPr lang="en-US" sz="1400" b="0" i="0" u="none" strike="noStrike">
                          <a:solidFill>
                            <a:schemeClr val="tx1"/>
                          </a:solidFill>
                          <a:effectLst/>
                          <a:latin typeface="Arial"/>
                        </a:rPr>
                        <a:t>On-going </a:t>
                      </a:r>
                    </a:p>
                  </a:txBody>
                  <a:tcPr marL="9525" marR="9525" marT="9525" marB="0">
                    <a:lnL>
                      <a:noFill/>
                    </a:lnL>
                    <a:lnR>
                      <a:noFill/>
                    </a:lnR>
                    <a:lnT>
                      <a:noFill/>
                    </a:lnT>
                    <a:lnB>
                      <a:noFill/>
                    </a:lnB>
                  </a:tcPr>
                </a:tc>
              </a:tr>
              <a:tr h="161925">
                <a:tc>
                  <a:txBody>
                    <a:bodyPr/>
                    <a:lstStyle/>
                    <a:p>
                      <a:pPr algn="l" rtl="0" fontAlgn="t"/>
                      <a:r>
                        <a:rPr lang="en-US" sz="1400" b="0" i="0" u="none" strike="noStrike" dirty="0">
                          <a:solidFill>
                            <a:schemeClr val="tx1"/>
                          </a:solidFill>
                          <a:effectLst/>
                          <a:latin typeface="Arial"/>
                        </a:rPr>
                        <a:t>•  Market Participant Readiness</a:t>
                      </a:r>
                    </a:p>
                  </a:txBody>
                  <a:tcPr marL="257175" marR="9525" marT="9525" marB="0">
                    <a:lnL>
                      <a:noFill/>
                    </a:lnL>
                    <a:lnR>
                      <a:noFill/>
                    </a:lnR>
                    <a:lnT>
                      <a:noFill/>
                    </a:lnT>
                    <a:lnB>
                      <a:noFill/>
                    </a:lnB>
                  </a:tcPr>
                </a:tc>
                <a:tc>
                  <a:txBody>
                    <a:bodyPr/>
                    <a:lstStyle/>
                    <a:p>
                      <a:pPr algn="ctr" rtl="0" fontAlgn="t"/>
                      <a:endParaRPr lang="en-US" sz="1400" b="0" i="0" u="none" strike="noStrike">
                        <a:solidFill>
                          <a:schemeClr val="tx1"/>
                        </a:solidFill>
                        <a:effectLst/>
                        <a:latin typeface="Arial"/>
                      </a:endParaRPr>
                    </a:p>
                  </a:txBody>
                  <a:tcPr marL="9525" marR="9525" marT="9525" marB="0">
                    <a:lnL>
                      <a:noFill/>
                    </a:lnL>
                    <a:lnR>
                      <a:noFill/>
                    </a:lnR>
                    <a:lnT>
                      <a:noFill/>
                    </a:lnT>
                    <a:lnB>
                      <a:noFill/>
                    </a:lnB>
                  </a:tcPr>
                </a:tc>
              </a:tr>
              <a:tr h="161925">
                <a:tc>
                  <a:txBody>
                    <a:bodyPr/>
                    <a:lstStyle/>
                    <a:p>
                      <a:pPr algn="l" rtl="0" fontAlgn="t"/>
                      <a:r>
                        <a:rPr lang="en-US" sz="1400" b="0" i="0" u="none" strike="noStrike" dirty="0">
                          <a:solidFill>
                            <a:schemeClr val="tx1"/>
                          </a:solidFill>
                          <a:effectLst/>
                          <a:latin typeface="Arial"/>
                        </a:rPr>
                        <a:t>•  TCR to CRR Transition </a:t>
                      </a:r>
                    </a:p>
                  </a:txBody>
                  <a:tcPr marL="257175" marR="9525" marT="9525" marB="0">
                    <a:lnL>
                      <a:noFill/>
                    </a:lnL>
                    <a:lnR>
                      <a:noFill/>
                    </a:lnR>
                    <a:lnT>
                      <a:noFill/>
                    </a:lnT>
                    <a:lnB>
                      <a:noFill/>
                    </a:lnB>
                  </a:tcPr>
                </a:tc>
                <a:tc>
                  <a:txBody>
                    <a:bodyPr/>
                    <a:lstStyle/>
                    <a:p>
                      <a:pPr algn="ctr" rtl="0" fontAlgn="t"/>
                      <a:endParaRPr lang="en-US" sz="1400" b="0" i="0" u="none" strike="noStrike">
                        <a:solidFill>
                          <a:schemeClr val="tx1"/>
                        </a:solidFill>
                        <a:effectLst/>
                        <a:latin typeface="Arial"/>
                      </a:endParaRPr>
                    </a:p>
                  </a:txBody>
                  <a:tcPr marL="9525" marR="9525" marT="9525" marB="0">
                    <a:lnL>
                      <a:noFill/>
                    </a:lnL>
                    <a:lnR>
                      <a:noFill/>
                    </a:lnR>
                    <a:lnT>
                      <a:noFill/>
                    </a:lnT>
                    <a:lnB>
                      <a:noFill/>
                    </a:lnB>
                  </a:tcPr>
                </a:tc>
              </a:tr>
              <a:tr h="161925">
                <a:tc>
                  <a:txBody>
                    <a:bodyPr/>
                    <a:lstStyle/>
                    <a:p>
                      <a:pPr algn="l" rtl="0" fontAlgn="t"/>
                      <a:r>
                        <a:rPr lang="en-US" sz="1400" b="0" i="0" u="none" strike="noStrike" dirty="0">
                          <a:solidFill>
                            <a:schemeClr val="tx1"/>
                          </a:solidFill>
                          <a:effectLst/>
                          <a:latin typeface="Arial"/>
                        </a:rPr>
                        <a:t>•  Nodal Protocol </a:t>
                      </a:r>
                      <a:r>
                        <a:rPr lang="en-US" sz="1400" b="0" i="0" u="none" strike="noStrike" dirty="0" err="1">
                          <a:solidFill>
                            <a:schemeClr val="tx1"/>
                          </a:solidFill>
                          <a:effectLst/>
                          <a:latin typeface="Arial"/>
                        </a:rPr>
                        <a:t>Tracebility</a:t>
                      </a:r>
                      <a:endParaRPr lang="en-US" sz="1400" b="0" i="0" u="none" strike="noStrike" dirty="0">
                        <a:solidFill>
                          <a:schemeClr val="tx1"/>
                        </a:solidFill>
                        <a:effectLst/>
                        <a:latin typeface="Arial"/>
                      </a:endParaRPr>
                    </a:p>
                  </a:txBody>
                  <a:tcPr marL="257175" marR="9525" marT="9525" marB="0">
                    <a:lnL>
                      <a:noFill/>
                    </a:lnL>
                    <a:lnR>
                      <a:noFill/>
                    </a:lnR>
                    <a:lnT>
                      <a:noFill/>
                    </a:lnT>
                    <a:lnB>
                      <a:noFill/>
                    </a:lnB>
                  </a:tcPr>
                </a:tc>
                <a:tc>
                  <a:txBody>
                    <a:bodyPr/>
                    <a:lstStyle/>
                    <a:p>
                      <a:pPr algn="ctr" rtl="0" fontAlgn="t"/>
                      <a:endParaRPr lang="en-US" sz="1400" b="0" i="0" u="none" strike="noStrike">
                        <a:solidFill>
                          <a:schemeClr val="tx1"/>
                        </a:solidFill>
                        <a:effectLst/>
                        <a:latin typeface="Arial"/>
                      </a:endParaRPr>
                    </a:p>
                  </a:txBody>
                  <a:tcPr marL="9525" marR="9525" marT="9525" marB="0">
                    <a:lnL>
                      <a:noFill/>
                    </a:lnL>
                    <a:lnR>
                      <a:noFill/>
                    </a:lnR>
                    <a:lnT>
                      <a:noFill/>
                    </a:lnT>
                    <a:lnB>
                      <a:noFill/>
                    </a:lnB>
                  </a:tcPr>
                </a:tc>
              </a:tr>
              <a:tr h="161925">
                <a:tc>
                  <a:txBody>
                    <a:bodyPr/>
                    <a:lstStyle/>
                    <a:p>
                      <a:pPr algn="l" rtl="0" fontAlgn="t"/>
                      <a:r>
                        <a:rPr lang="en-US" sz="1400" b="0" i="0" u="none" strike="noStrike">
                          <a:solidFill>
                            <a:schemeClr val="tx1"/>
                          </a:solidFill>
                          <a:effectLst/>
                          <a:latin typeface="Arial"/>
                        </a:rPr>
                        <a:t>•  Nodal Parking Deck</a:t>
                      </a:r>
                    </a:p>
                  </a:txBody>
                  <a:tcPr marL="257175" marR="9525" marT="9525" marB="0">
                    <a:lnL>
                      <a:noFill/>
                    </a:lnL>
                    <a:lnR>
                      <a:noFill/>
                    </a:lnR>
                    <a:lnT>
                      <a:noFill/>
                    </a:lnT>
                    <a:lnB>
                      <a:noFill/>
                    </a:lnB>
                  </a:tcPr>
                </a:tc>
                <a:tc>
                  <a:txBody>
                    <a:bodyPr/>
                    <a:lstStyle/>
                    <a:p>
                      <a:pPr algn="ctr" rtl="0" fontAlgn="t"/>
                      <a:endParaRPr lang="en-US" sz="1400" b="0" i="0" u="none" strike="noStrike">
                        <a:solidFill>
                          <a:schemeClr val="tx1"/>
                        </a:solidFill>
                        <a:effectLst/>
                        <a:latin typeface="Arial"/>
                      </a:endParaRPr>
                    </a:p>
                  </a:txBody>
                  <a:tcPr marL="9525" marR="9525" marT="9525" marB="0">
                    <a:lnL>
                      <a:noFill/>
                    </a:lnL>
                    <a:lnR>
                      <a:noFill/>
                    </a:lnR>
                    <a:lnT>
                      <a:noFill/>
                    </a:lnT>
                    <a:lnB>
                      <a:noFill/>
                    </a:lnB>
                  </a:tcPr>
                </a:tc>
              </a:tr>
              <a:tr h="161925">
                <a:tc>
                  <a:txBody>
                    <a:bodyPr/>
                    <a:lstStyle/>
                    <a:p>
                      <a:pPr algn="l" rtl="0" fontAlgn="t"/>
                      <a:r>
                        <a:rPr lang="en-US" sz="1400" b="0" i="0" u="none" strike="noStrike" dirty="0">
                          <a:solidFill>
                            <a:schemeClr val="tx1"/>
                          </a:solidFill>
                          <a:effectLst/>
                          <a:latin typeface="Arial"/>
                        </a:rPr>
                        <a:t>•  Nodal Test Evaluation</a:t>
                      </a:r>
                    </a:p>
                  </a:txBody>
                  <a:tcPr marL="257175" marR="9525" marT="9525" marB="0">
                    <a:lnL>
                      <a:noFill/>
                    </a:lnL>
                    <a:lnR>
                      <a:noFill/>
                    </a:lnR>
                    <a:lnT>
                      <a:noFill/>
                    </a:lnT>
                    <a:lnB>
                      <a:noFill/>
                    </a:lnB>
                  </a:tcPr>
                </a:tc>
                <a:tc>
                  <a:txBody>
                    <a:bodyPr/>
                    <a:lstStyle/>
                    <a:p>
                      <a:pPr algn="ctr" rtl="0" fontAlgn="t"/>
                      <a:endParaRPr lang="en-US" sz="1400" b="0" i="0" u="none" strike="noStrike">
                        <a:solidFill>
                          <a:schemeClr val="tx1"/>
                        </a:solidFill>
                        <a:effectLst/>
                        <a:latin typeface="Arial"/>
                      </a:endParaRPr>
                    </a:p>
                  </a:txBody>
                  <a:tcPr marL="9525" marR="9525" marT="9525" marB="0">
                    <a:lnL>
                      <a:noFill/>
                    </a:lnL>
                    <a:lnR>
                      <a:noFill/>
                    </a:lnR>
                    <a:lnT>
                      <a:noFill/>
                    </a:lnT>
                    <a:lnB>
                      <a:noFill/>
                    </a:lnB>
                  </a:tcPr>
                </a:tc>
              </a:tr>
              <a:tr h="161925">
                <a:tc>
                  <a:txBody>
                    <a:bodyPr/>
                    <a:lstStyle/>
                    <a:p>
                      <a:pPr algn="l" rtl="0" fontAlgn="b"/>
                      <a:r>
                        <a:rPr lang="en-US" sz="1400" b="0" i="0" u="none" strike="noStrike">
                          <a:solidFill>
                            <a:schemeClr val="tx1"/>
                          </a:solidFill>
                          <a:effectLst/>
                          <a:latin typeface="Arial"/>
                        </a:rPr>
                        <a:t>Nodal Verifiable Cost Methodology </a:t>
                      </a:r>
                    </a:p>
                  </a:txBody>
                  <a:tcPr marL="85725" marR="9525" marT="9525" marB="0" anchor="b">
                    <a:lnL>
                      <a:noFill/>
                    </a:lnL>
                    <a:lnR>
                      <a:noFill/>
                    </a:lnR>
                    <a:lnT>
                      <a:noFill/>
                    </a:lnT>
                    <a:lnB>
                      <a:noFill/>
                    </a:lnB>
                  </a:tcPr>
                </a:tc>
                <a:tc>
                  <a:txBody>
                    <a:bodyPr/>
                    <a:lstStyle/>
                    <a:p>
                      <a:pPr algn="ctr" rtl="0" fontAlgn="b"/>
                      <a:r>
                        <a:rPr lang="en-US" sz="1400" b="0" i="0" u="none" strike="noStrike">
                          <a:solidFill>
                            <a:schemeClr val="tx1"/>
                          </a:solidFill>
                          <a:effectLst/>
                          <a:latin typeface="Arial"/>
                        </a:rPr>
                        <a:t>On-going (VCWG) </a:t>
                      </a:r>
                    </a:p>
                  </a:txBody>
                  <a:tcPr marL="9525" marR="9525" marT="9525" marB="0" anchor="b">
                    <a:lnL>
                      <a:noFill/>
                    </a:lnL>
                    <a:lnR>
                      <a:noFill/>
                    </a:lnR>
                    <a:lnT>
                      <a:noFill/>
                    </a:lnT>
                    <a:lnB>
                      <a:noFill/>
                    </a:lnB>
                  </a:tcPr>
                </a:tc>
              </a:tr>
              <a:tr h="161925">
                <a:tc>
                  <a:txBody>
                    <a:bodyPr/>
                    <a:lstStyle/>
                    <a:p>
                      <a:pPr algn="l" rtl="0" fontAlgn="t"/>
                      <a:r>
                        <a:rPr lang="en-US" sz="1400" b="0" i="0" u="none" strike="noStrike" dirty="0">
                          <a:solidFill>
                            <a:schemeClr val="tx1"/>
                          </a:solidFill>
                          <a:effectLst/>
                          <a:latin typeface="Arial"/>
                        </a:rPr>
                        <a:t>Consideration of necessary Zonal Market changes</a:t>
                      </a:r>
                    </a:p>
                  </a:txBody>
                  <a:tcPr marL="85725" marR="9525" marT="9525" marB="0">
                    <a:lnL>
                      <a:noFill/>
                    </a:lnL>
                    <a:lnR>
                      <a:noFill/>
                    </a:lnR>
                    <a:lnT>
                      <a:noFill/>
                    </a:lnT>
                    <a:lnB>
                      <a:noFill/>
                    </a:lnB>
                  </a:tcPr>
                </a:tc>
                <a:tc>
                  <a:txBody>
                    <a:bodyPr/>
                    <a:lstStyle/>
                    <a:p>
                      <a:pPr algn="ctr" rtl="0" fontAlgn="t"/>
                      <a:r>
                        <a:rPr lang="en-US" sz="1400" b="0" i="0" u="none" strike="noStrike">
                          <a:solidFill>
                            <a:schemeClr val="tx1"/>
                          </a:solidFill>
                          <a:effectLst/>
                          <a:latin typeface="Arial"/>
                        </a:rPr>
                        <a:t>Before  Q2</a:t>
                      </a:r>
                    </a:p>
                  </a:txBody>
                  <a:tcPr marL="9525" marR="9525" marT="9525" marB="0">
                    <a:lnL>
                      <a:noFill/>
                    </a:lnL>
                    <a:lnR>
                      <a:noFill/>
                    </a:lnR>
                    <a:lnT>
                      <a:noFill/>
                    </a:lnT>
                    <a:lnB>
                      <a:noFill/>
                    </a:lnB>
                  </a:tcPr>
                </a:tc>
              </a:tr>
              <a:tr h="161925">
                <a:tc>
                  <a:txBody>
                    <a:bodyPr/>
                    <a:lstStyle/>
                    <a:p>
                      <a:pPr algn="l" rtl="0" fontAlgn="t"/>
                      <a:r>
                        <a:rPr lang="en-US" sz="1400" b="0" i="0" u="none" strike="noStrike" dirty="0">
                          <a:solidFill>
                            <a:schemeClr val="tx1"/>
                          </a:solidFill>
                          <a:effectLst/>
                          <a:latin typeface="Arial"/>
                        </a:rPr>
                        <a:t>Review of Generation Adequacy in ERCOT</a:t>
                      </a:r>
                    </a:p>
                  </a:txBody>
                  <a:tcPr marL="85725" marR="9525" marT="9525" marB="0">
                    <a:lnL>
                      <a:noFill/>
                    </a:lnL>
                    <a:lnR>
                      <a:noFill/>
                    </a:lnR>
                    <a:lnT>
                      <a:noFill/>
                    </a:lnT>
                    <a:lnB>
                      <a:noFill/>
                    </a:lnB>
                  </a:tcPr>
                </a:tc>
                <a:tc>
                  <a:txBody>
                    <a:bodyPr/>
                    <a:lstStyle/>
                    <a:p>
                      <a:pPr algn="ctr" rtl="0" fontAlgn="t"/>
                      <a:r>
                        <a:rPr lang="en-US" sz="1400" b="0" i="0" u="none" strike="noStrike">
                          <a:solidFill>
                            <a:schemeClr val="tx1"/>
                          </a:solidFill>
                          <a:effectLst/>
                          <a:latin typeface="Arial"/>
                        </a:rPr>
                        <a:t>Q1 (GATF)</a:t>
                      </a:r>
                    </a:p>
                  </a:txBody>
                  <a:tcPr marL="9525" marR="9525" marT="9525" marB="0">
                    <a:lnL>
                      <a:noFill/>
                    </a:lnL>
                    <a:lnR>
                      <a:noFill/>
                    </a:lnR>
                    <a:lnT>
                      <a:noFill/>
                    </a:lnT>
                    <a:lnB>
                      <a:noFill/>
                    </a:lnB>
                  </a:tcPr>
                </a:tc>
              </a:tr>
              <a:tr h="161925">
                <a:tc>
                  <a:txBody>
                    <a:bodyPr/>
                    <a:lstStyle/>
                    <a:p>
                      <a:pPr algn="l" rtl="0" fontAlgn="t"/>
                      <a:r>
                        <a:rPr lang="en-US" sz="1400" b="0" i="0" u="none" strike="noStrike" dirty="0">
                          <a:solidFill>
                            <a:schemeClr val="tx1"/>
                          </a:solidFill>
                          <a:effectLst/>
                          <a:latin typeface="Arial"/>
                        </a:rPr>
                        <a:t>Market Issues Related to:</a:t>
                      </a:r>
                    </a:p>
                  </a:txBody>
                  <a:tcPr marL="85725" marR="9525" marT="9525" marB="0">
                    <a:lnL>
                      <a:noFill/>
                    </a:lnL>
                    <a:lnR>
                      <a:noFill/>
                    </a:lnR>
                    <a:lnT>
                      <a:noFill/>
                    </a:lnT>
                    <a:lnB>
                      <a:noFill/>
                    </a:lnB>
                  </a:tcPr>
                </a:tc>
                <a:tc>
                  <a:txBody>
                    <a:bodyPr/>
                    <a:lstStyle/>
                    <a:p>
                      <a:pPr algn="ctr" rtl="0" fontAlgn="ctr"/>
                      <a:endParaRPr lang="en-US" sz="1400" b="0" i="0" u="none" strike="noStrike">
                        <a:solidFill>
                          <a:schemeClr val="tx1"/>
                        </a:solidFill>
                        <a:effectLst/>
                        <a:latin typeface="Arial"/>
                      </a:endParaRPr>
                    </a:p>
                  </a:txBody>
                  <a:tcPr marL="9525" marR="9525" marT="9525" marB="0" anchor="ctr">
                    <a:lnL>
                      <a:noFill/>
                    </a:lnL>
                    <a:lnR>
                      <a:noFill/>
                    </a:lnR>
                    <a:lnT>
                      <a:noFill/>
                    </a:lnT>
                    <a:lnB>
                      <a:noFill/>
                    </a:lnB>
                  </a:tcPr>
                </a:tc>
              </a:tr>
              <a:tr h="161925">
                <a:tc>
                  <a:txBody>
                    <a:bodyPr/>
                    <a:lstStyle/>
                    <a:p>
                      <a:pPr algn="l" rtl="0" fontAlgn="t"/>
                      <a:r>
                        <a:rPr lang="en-US" sz="1400" b="0" i="0" u="none" strike="noStrike" dirty="0">
                          <a:solidFill>
                            <a:schemeClr val="tx1"/>
                          </a:solidFill>
                          <a:effectLst/>
                          <a:latin typeface="Arial"/>
                        </a:rPr>
                        <a:t>Credit issues</a:t>
                      </a:r>
                    </a:p>
                  </a:txBody>
                  <a:tcPr marL="428625" marR="9525" marT="9525" marB="0">
                    <a:lnL>
                      <a:noFill/>
                    </a:lnL>
                    <a:lnR>
                      <a:noFill/>
                    </a:lnR>
                    <a:lnT>
                      <a:noFill/>
                    </a:lnT>
                    <a:lnB>
                      <a:noFill/>
                    </a:lnB>
                  </a:tcPr>
                </a:tc>
                <a:tc>
                  <a:txBody>
                    <a:bodyPr/>
                    <a:lstStyle/>
                    <a:p>
                      <a:pPr algn="ctr" rtl="0" fontAlgn="t"/>
                      <a:r>
                        <a:rPr lang="en-US" sz="1400" b="0" i="0" u="none" strike="noStrike">
                          <a:solidFill>
                            <a:schemeClr val="tx1"/>
                          </a:solidFill>
                          <a:effectLst/>
                          <a:latin typeface="Arial"/>
                        </a:rPr>
                        <a:t>On-going (MCWG)</a:t>
                      </a:r>
                    </a:p>
                  </a:txBody>
                  <a:tcPr marL="9525" marR="9525" marT="9525" marB="0">
                    <a:lnL>
                      <a:noFill/>
                    </a:lnL>
                    <a:lnR>
                      <a:noFill/>
                    </a:lnR>
                    <a:lnT>
                      <a:noFill/>
                    </a:lnT>
                    <a:lnB>
                      <a:noFill/>
                    </a:lnB>
                  </a:tcPr>
                </a:tc>
              </a:tr>
              <a:tr h="161925">
                <a:tc>
                  <a:txBody>
                    <a:bodyPr/>
                    <a:lstStyle/>
                    <a:p>
                      <a:pPr algn="l" rtl="0" fontAlgn="t"/>
                      <a:r>
                        <a:rPr lang="en-US" sz="1400" b="0" i="0" u="none" strike="noStrike" dirty="0">
                          <a:solidFill>
                            <a:schemeClr val="tx1"/>
                          </a:solidFill>
                          <a:effectLst/>
                          <a:latin typeface="Arial"/>
                        </a:rPr>
                        <a:t>EILS</a:t>
                      </a:r>
                    </a:p>
                  </a:txBody>
                  <a:tcPr marL="428625" marR="9525" marT="9525" marB="0">
                    <a:lnL>
                      <a:noFill/>
                    </a:lnL>
                    <a:lnR>
                      <a:noFill/>
                    </a:lnR>
                    <a:lnT>
                      <a:noFill/>
                    </a:lnT>
                    <a:lnB>
                      <a:noFill/>
                    </a:lnB>
                  </a:tcPr>
                </a:tc>
                <a:tc>
                  <a:txBody>
                    <a:bodyPr/>
                    <a:lstStyle/>
                    <a:p>
                      <a:pPr algn="ctr" rtl="0" fontAlgn="t"/>
                      <a:r>
                        <a:rPr lang="en-US" sz="1400" b="0" i="0" u="none" strike="noStrike">
                          <a:solidFill>
                            <a:schemeClr val="tx1"/>
                          </a:solidFill>
                          <a:effectLst/>
                          <a:latin typeface="Arial"/>
                        </a:rPr>
                        <a:t>On-going (DSWG)</a:t>
                      </a:r>
                    </a:p>
                  </a:txBody>
                  <a:tcPr marL="9525" marR="9525" marT="9525" marB="0">
                    <a:lnL>
                      <a:noFill/>
                    </a:lnL>
                    <a:lnR>
                      <a:noFill/>
                    </a:lnR>
                    <a:lnT>
                      <a:noFill/>
                    </a:lnT>
                    <a:lnB>
                      <a:noFill/>
                    </a:lnB>
                  </a:tcPr>
                </a:tc>
              </a:tr>
              <a:tr h="161925">
                <a:tc>
                  <a:txBody>
                    <a:bodyPr/>
                    <a:lstStyle/>
                    <a:p>
                      <a:pPr algn="l" rtl="0" fontAlgn="t"/>
                      <a:r>
                        <a:rPr lang="en-US" sz="1400" b="0" i="0" u="none" strike="noStrike" dirty="0">
                          <a:solidFill>
                            <a:schemeClr val="tx1"/>
                          </a:solidFill>
                          <a:effectLst/>
                          <a:latin typeface="Arial"/>
                        </a:rPr>
                        <a:t>Reliability &amp; A/S Dispatch Impacts on Energy Markets</a:t>
                      </a:r>
                    </a:p>
                  </a:txBody>
                  <a:tcPr marL="428625" marR="9525" marT="9525" marB="0">
                    <a:lnL>
                      <a:noFill/>
                    </a:lnL>
                    <a:lnR>
                      <a:noFill/>
                    </a:lnR>
                    <a:lnT>
                      <a:noFill/>
                    </a:lnT>
                    <a:lnB>
                      <a:noFill/>
                    </a:lnB>
                  </a:tcPr>
                </a:tc>
                <a:tc>
                  <a:txBody>
                    <a:bodyPr/>
                    <a:lstStyle/>
                    <a:p>
                      <a:pPr algn="ctr" rtl="0" fontAlgn="t"/>
                      <a:r>
                        <a:rPr lang="en-US" sz="1400" b="0" i="0" u="none" strike="noStrike">
                          <a:solidFill>
                            <a:schemeClr val="tx1"/>
                          </a:solidFill>
                          <a:effectLst/>
                          <a:latin typeface="Arial"/>
                        </a:rPr>
                        <a:t>On-going</a:t>
                      </a:r>
                    </a:p>
                  </a:txBody>
                  <a:tcPr marL="9525" marR="9525" marT="9525" marB="0">
                    <a:lnL>
                      <a:noFill/>
                    </a:lnL>
                    <a:lnR>
                      <a:noFill/>
                    </a:lnR>
                    <a:lnT>
                      <a:noFill/>
                    </a:lnT>
                    <a:lnB>
                      <a:noFill/>
                    </a:lnB>
                  </a:tcPr>
                </a:tc>
              </a:tr>
              <a:tr h="161925">
                <a:tc>
                  <a:txBody>
                    <a:bodyPr/>
                    <a:lstStyle/>
                    <a:p>
                      <a:pPr algn="l" rtl="0" fontAlgn="t"/>
                      <a:r>
                        <a:rPr lang="en-US" sz="1400" b="0" i="0" u="none" strike="noStrike" dirty="0">
                          <a:solidFill>
                            <a:schemeClr val="tx1"/>
                          </a:solidFill>
                          <a:effectLst/>
                          <a:latin typeface="Arial"/>
                        </a:rPr>
                        <a:t>Market Event Evaluation</a:t>
                      </a:r>
                    </a:p>
                  </a:txBody>
                  <a:tcPr marL="428625" marR="9525" marT="9525" marB="0">
                    <a:lnL>
                      <a:noFill/>
                    </a:lnL>
                    <a:lnR>
                      <a:noFill/>
                    </a:lnR>
                    <a:lnT>
                      <a:noFill/>
                    </a:lnT>
                    <a:lnB>
                      <a:noFill/>
                    </a:lnB>
                  </a:tcPr>
                </a:tc>
                <a:tc>
                  <a:txBody>
                    <a:bodyPr/>
                    <a:lstStyle/>
                    <a:p>
                      <a:pPr algn="ctr" rtl="0" fontAlgn="t"/>
                      <a:r>
                        <a:rPr lang="en-US" sz="1400" b="0" i="0" u="none" strike="noStrike">
                          <a:solidFill>
                            <a:schemeClr val="tx1"/>
                          </a:solidFill>
                          <a:effectLst/>
                          <a:latin typeface="Arial"/>
                        </a:rPr>
                        <a:t>On-going</a:t>
                      </a:r>
                    </a:p>
                  </a:txBody>
                  <a:tcPr marL="9525" marR="9525" marT="9525" marB="0">
                    <a:lnL>
                      <a:noFill/>
                    </a:lnL>
                    <a:lnR>
                      <a:noFill/>
                    </a:lnR>
                    <a:lnT>
                      <a:noFill/>
                    </a:lnT>
                    <a:lnB>
                      <a:noFill/>
                    </a:lnB>
                  </a:tcPr>
                </a:tc>
              </a:tr>
              <a:tr h="161925">
                <a:tc>
                  <a:txBody>
                    <a:bodyPr/>
                    <a:lstStyle/>
                    <a:p>
                      <a:pPr algn="l" rtl="0" fontAlgn="t"/>
                      <a:r>
                        <a:rPr lang="en-US" sz="1400" b="0" i="0" u="none" strike="noStrike" dirty="0">
                          <a:solidFill>
                            <a:schemeClr val="tx1"/>
                          </a:solidFill>
                          <a:effectLst/>
                          <a:latin typeface="Arial"/>
                        </a:rPr>
                        <a:t>Adv. meters &amp; other demand response in A/S and Energy Markets</a:t>
                      </a:r>
                    </a:p>
                  </a:txBody>
                  <a:tcPr marL="428625" marR="9525" marT="9525" marB="0">
                    <a:lnL>
                      <a:noFill/>
                    </a:lnL>
                    <a:lnR>
                      <a:noFill/>
                    </a:lnR>
                    <a:lnT>
                      <a:noFill/>
                    </a:lnT>
                    <a:lnB>
                      <a:noFill/>
                    </a:lnB>
                  </a:tcPr>
                </a:tc>
                <a:tc>
                  <a:txBody>
                    <a:bodyPr/>
                    <a:lstStyle/>
                    <a:p>
                      <a:pPr algn="ctr" rtl="0" fontAlgn="t"/>
                      <a:r>
                        <a:rPr lang="en-US" sz="1400" b="0" i="0" u="none" strike="noStrike" dirty="0">
                          <a:solidFill>
                            <a:schemeClr val="tx1"/>
                          </a:solidFill>
                          <a:effectLst/>
                          <a:latin typeface="Arial"/>
                        </a:rPr>
                        <a:t>On-going (DSWG)</a:t>
                      </a:r>
                    </a:p>
                  </a:txBody>
                  <a:tcPr marL="9525" marR="9525" marT="9525" marB="0">
                    <a:lnL>
                      <a:noFill/>
                    </a:lnL>
                    <a:lnR>
                      <a:noFill/>
                    </a:lnR>
                    <a:lnT>
                      <a:noFill/>
                    </a:lnT>
                    <a:lnB>
                      <a:noFill/>
                    </a:lnB>
                  </a:tcPr>
                </a:tc>
              </a:tr>
              <a:tr h="161925">
                <a:tc>
                  <a:txBody>
                    <a:bodyPr/>
                    <a:lstStyle/>
                    <a:p>
                      <a:pPr algn="l" rtl="0" fontAlgn="t"/>
                      <a:r>
                        <a:rPr lang="en-US" sz="1400" b="0" i="0" u="none" strike="noStrike" dirty="0">
                          <a:solidFill>
                            <a:schemeClr val="tx1"/>
                          </a:solidFill>
                          <a:effectLst/>
                          <a:latin typeface="Arial"/>
                        </a:rPr>
                        <a:t>Wind &amp; related renewable technology integration</a:t>
                      </a:r>
                    </a:p>
                  </a:txBody>
                  <a:tcPr marL="428625" marR="9525" marT="9525" marB="0">
                    <a:lnL>
                      <a:noFill/>
                    </a:lnL>
                    <a:lnR>
                      <a:noFill/>
                    </a:lnR>
                    <a:lnT>
                      <a:noFill/>
                    </a:lnT>
                    <a:lnB>
                      <a:noFill/>
                    </a:lnB>
                  </a:tcPr>
                </a:tc>
                <a:tc>
                  <a:txBody>
                    <a:bodyPr/>
                    <a:lstStyle/>
                    <a:p>
                      <a:pPr algn="ctr" rtl="0" fontAlgn="t"/>
                      <a:r>
                        <a:rPr lang="en-US" sz="1400" b="0" i="0" u="none" strike="noStrike" dirty="0">
                          <a:solidFill>
                            <a:schemeClr val="tx1"/>
                          </a:solidFill>
                          <a:effectLst/>
                          <a:latin typeface="Arial"/>
                        </a:rPr>
                        <a:t>On-going </a:t>
                      </a:r>
                      <a:r>
                        <a:rPr lang="en-US" sz="1400" b="0" i="0" u="none" strike="noStrike" dirty="0" smtClean="0">
                          <a:solidFill>
                            <a:schemeClr val="tx1"/>
                          </a:solidFill>
                          <a:effectLst/>
                          <a:latin typeface="Arial"/>
                        </a:rPr>
                        <a:t>(various WG)</a:t>
                      </a:r>
                      <a:endParaRPr lang="en-US" sz="1400" b="0" i="0" u="none" strike="noStrike" dirty="0">
                        <a:solidFill>
                          <a:schemeClr val="tx1"/>
                        </a:solidFill>
                        <a:effectLst/>
                        <a:latin typeface="Arial"/>
                      </a:endParaRPr>
                    </a:p>
                  </a:txBody>
                  <a:tcPr marL="9525" marR="9525" marT="9525" marB="0">
                    <a:lnL>
                      <a:noFill/>
                    </a:lnL>
                    <a:lnR>
                      <a:noFill/>
                    </a:lnR>
                    <a:lnT>
                      <a:noFill/>
                    </a:lnT>
                    <a:lnB>
                      <a:noFill/>
                    </a:lnB>
                  </a:tcPr>
                </a:tc>
              </a:tr>
              <a:tr h="161925">
                <a:tc>
                  <a:txBody>
                    <a:bodyPr/>
                    <a:lstStyle/>
                    <a:p>
                      <a:pPr algn="l" rtl="0" fontAlgn="t"/>
                      <a:r>
                        <a:rPr lang="en-US" sz="1400" b="0" i="0" u="none" strike="noStrike">
                          <a:solidFill>
                            <a:schemeClr val="tx1"/>
                          </a:solidFill>
                          <a:effectLst/>
                          <a:latin typeface="Arial"/>
                        </a:rPr>
                        <a:t>Criteria in Nodal for supplying A/S, Energy and Capacity Markets</a:t>
                      </a:r>
                    </a:p>
                  </a:txBody>
                  <a:tcPr marL="428625" marR="9525" marT="9525" marB="0">
                    <a:lnL>
                      <a:noFill/>
                    </a:lnL>
                    <a:lnR>
                      <a:noFill/>
                    </a:lnR>
                    <a:lnT>
                      <a:noFill/>
                    </a:lnT>
                    <a:lnB>
                      <a:noFill/>
                    </a:lnB>
                  </a:tcPr>
                </a:tc>
                <a:tc>
                  <a:txBody>
                    <a:bodyPr/>
                    <a:lstStyle/>
                    <a:p>
                      <a:pPr algn="ctr" rtl="0" fontAlgn="t"/>
                      <a:r>
                        <a:rPr lang="en-US" sz="1400" b="0" i="0" u="none" strike="noStrike" dirty="0">
                          <a:solidFill>
                            <a:schemeClr val="tx1"/>
                          </a:solidFill>
                          <a:effectLst/>
                          <a:latin typeface="Arial"/>
                        </a:rPr>
                        <a:t>On-going (WMS)</a:t>
                      </a:r>
                    </a:p>
                  </a:txBody>
                  <a:tcPr marL="9525" marR="9525" marT="9525" marB="0">
                    <a:lnL>
                      <a:noFill/>
                    </a:lnL>
                    <a:lnR>
                      <a:noFill/>
                    </a:lnR>
                    <a:lnT>
                      <a:noFill/>
                    </a:lnT>
                    <a:lnB>
                      <a:noFill/>
                    </a:lnB>
                  </a:tcPr>
                </a:tc>
              </a:tr>
              <a:tr h="161925">
                <a:tc>
                  <a:txBody>
                    <a:bodyPr/>
                    <a:lstStyle/>
                    <a:p>
                      <a:pPr algn="l" rtl="0" fontAlgn="t"/>
                      <a:r>
                        <a:rPr lang="en-US" sz="1400" b="0" i="0" u="none" strike="noStrike">
                          <a:solidFill>
                            <a:schemeClr val="tx1"/>
                          </a:solidFill>
                          <a:effectLst/>
                          <a:latin typeface="Arial"/>
                        </a:rPr>
                        <a:t>Integration of Quick Start Resources into Nodal</a:t>
                      </a:r>
                    </a:p>
                  </a:txBody>
                  <a:tcPr marL="428625" marR="9525" marT="9525" marB="0">
                    <a:lnL>
                      <a:noFill/>
                    </a:lnL>
                    <a:lnR>
                      <a:noFill/>
                    </a:lnR>
                    <a:lnT>
                      <a:noFill/>
                    </a:lnT>
                    <a:lnB>
                      <a:noFill/>
                    </a:lnB>
                  </a:tcPr>
                </a:tc>
                <a:tc>
                  <a:txBody>
                    <a:bodyPr/>
                    <a:lstStyle/>
                    <a:p>
                      <a:pPr algn="ctr" rtl="0" fontAlgn="t"/>
                      <a:r>
                        <a:rPr lang="en-US" sz="1400" b="0" i="0" u="none" strike="noStrike">
                          <a:solidFill>
                            <a:schemeClr val="tx1"/>
                          </a:solidFill>
                          <a:effectLst/>
                          <a:latin typeface="Arial"/>
                        </a:rPr>
                        <a:t>QSTF</a:t>
                      </a:r>
                    </a:p>
                  </a:txBody>
                  <a:tcPr marL="9525" marR="9525" marT="9525" marB="0">
                    <a:lnL>
                      <a:noFill/>
                    </a:lnL>
                    <a:lnR>
                      <a:noFill/>
                    </a:lnR>
                    <a:lnT>
                      <a:noFill/>
                    </a:lnT>
                    <a:lnB>
                      <a:noFill/>
                    </a:lnB>
                  </a:tcPr>
                </a:tc>
              </a:tr>
              <a:tr h="161925">
                <a:tc>
                  <a:txBody>
                    <a:bodyPr/>
                    <a:lstStyle/>
                    <a:p>
                      <a:pPr algn="l" fontAlgn="b"/>
                      <a:r>
                        <a:rPr lang="en-US" sz="1400" b="0" i="0" u="none" strike="noStrike">
                          <a:solidFill>
                            <a:schemeClr val="tx1"/>
                          </a:solidFill>
                          <a:effectLst/>
                          <a:latin typeface="Arial"/>
                        </a:rPr>
                        <a:t>Power Storage Devices</a:t>
                      </a:r>
                    </a:p>
                  </a:txBody>
                  <a:tcPr marL="428625" marR="9525" marT="9525" marB="0" anchor="b">
                    <a:lnL>
                      <a:noFill/>
                    </a:lnL>
                    <a:lnR>
                      <a:noFill/>
                    </a:lnR>
                    <a:lnT>
                      <a:noFill/>
                    </a:lnT>
                    <a:lnB>
                      <a:noFill/>
                    </a:lnB>
                  </a:tcPr>
                </a:tc>
                <a:tc>
                  <a:txBody>
                    <a:bodyPr/>
                    <a:lstStyle/>
                    <a:p>
                      <a:pPr algn="ctr" rtl="0" fontAlgn="b"/>
                      <a:r>
                        <a:rPr lang="en-US" sz="1400" b="0" i="0" u="none" strike="noStrike">
                          <a:solidFill>
                            <a:schemeClr val="tx1"/>
                          </a:solidFill>
                          <a:effectLst/>
                          <a:latin typeface="Arial"/>
                        </a:rPr>
                        <a:t>On-going (TBD)</a:t>
                      </a:r>
                    </a:p>
                  </a:txBody>
                  <a:tcPr marL="9525" marR="9525" marT="9525" marB="0" anchor="b">
                    <a:lnL>
                      <a:noFill/>
                    </a:lnL>
                    <a:lnR>
                      <a:noFill/>
                    </a:lnR>
                    <a:lnT>
                      <a:noFill/>
                    </a:lnT>
                    <a:lnB>
                      <a:noFill/>
                    </a:lnB>
                  </a:tcPr>
                </a:tc>
              </a:tr>
              <a:tr h="161925">
                <a:tc>
                  <a:txBody>
                    <a:bodyPr/>
                    <a:lstStyle/>
                    <a:p>
                      <a:pPr algn="l" fontAlgn="b"/>
                      <a:r>
                        <a:rPr lang="en-US" sz="1400" b="0" i="0" u="none" strike="noStrike">
                          <a:solidFill>
                            <a:schemeClr val="tx1"/>
                          </a:solidFill>
                          <a:effectLst/>
                          <a:latin typeface="Arial"/>
                        </a:rPr>
                        <a:t>LaaR Responsive Reserve Performance Penalty</a:t>
                      </a:r>
                    </a:p>
                  </a:txBody>
                  <a:tcPr marL="428625" marR="9525" marT="9525" marB="0" anchor="b">
                    <a:lnL>
                      <a:noFill/>
                    </a:lnL>
                    <a:lnR>
                      <a:noFill/>
                    </a:lnR>
                    <a:lnT>
                      <a:noFill/>
                    </a:lnT>
                    <a:lnB>
                      <a:noFill/>
                    </a:lnB>
                  </a:tcPr>
                </a:tc>
                <a:tc>
                  <a:txBody>
                    <a:bodyPr/>
                    <a:lstStyle/>
                    <a:p>
                      <a:pPr algn="ctr" rtl="0" fontAlgn="t"/>
                      <a:r>
                        <a:rPr lang="en-US" sz="1400" b="0" i="0" u="none" strike="noStrike" dirty="0">
                          <a:solidFill>
                            <a:schemeClr val="tx1"/>
                          </a:solidFill>
                          <a:effectLst/>
                          <a:latin typeface="Arial"/>
                        </a:rPr>
                        <a:t>On-going (DSWG)</a:t>
                      </a:r>
                    </a:p>
                  </a:txBody>
                  <a:tcPr marL="9525" marR="9525" marT="9525" marB="0">
                    <a:lnL>
                      <a:noFill/>
                    </a:lnL>
                    <a:lnR>
                      <a:noFill/>
                    </a:lnR>
                    <a:lnT>
                      <a:noFill/>
                    </a:lnT>
                    <a:lnB>
                      <a:noFill/>
                    </a:lnB>
                  </a:tcPr>
                </a:tc>
              </a:tr>
            </a:tbl>
          </a:graphicData>
        </a:graphic>
      </p:graphicFrame>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lvl="0" algn="ctr"/>
            <a:r>
              <a:rPr lang="en-US" sz="3200" dirty="0" smtClean="0"/>
              <a:t>QUESTIONS</a:t>
            </a:r>
            <a:endParaRPr lang="en-US" sz="3200" dirty="0"/>
          </a:p>
        </p:txBody>
      </p:sp>
      <p:pic>
        <p:nvPicPr>
          <p:cNvPr id="5" name="Picture 4" descr="MPj04394070000[1]"/>
          <p:cNvPicPr>
            <a:picLocks noChangeAspect="1" noChangeArrowheads="1"/>
          </p:cNvPicPr>
          <p:nvPr/>
        </p:nvPicPr>
        <p:blipFill>
          <a:blip r:embed="rId2" cstate="print"/>
          <a:srcRect/>
          <a:stretch>
            <a:fillRect/>
          </a:stretch>
        </p:blipFill>
        <p:spPr bwMode="auto">
          <a:xfrm>
            <a:off x="2590800" y="1066800"/>
            <a:ext cx="4341813" cy="4675188"/>
          </a:xfrm>
          <a:prstGeom prst="rect">
            <a:avLst/>
          </a:prstGeom>
          <a:noFill/>
          <a:ln w="9525">
            <a:noFill/>
            <a:miter lim="800000"/>
            <a:headEnd/>
            <a:tailEnd/>
          </a:ln>
        </p:spPr>
      </p:pic>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1346" name="Rectangle 2"/>
          <p:cNvSpPr>
            <a:spLocks noGrp="1" noRot="1" noChangeArrowheads="1"/>
          </p:cNvSpPr>
          <p:nvPr>
            <p:ph type="title"/>
          </p:nvPr>
        </p:nvSpPr>
        <p:spPr/>
        <p:txBody>
          <a:bodyPr/>
          <a:lstStyle/>
          <a:p>
            <a:pPr algn="ctr" eaLnBrk="1" hangingPunct="1">
              <a:defRPr/>
            </a:pPr>
            <a:r>
              <a:rPr lang="en-US" sz="2800" dirty="0" smtClean="0"/>
              <a:t>TAC Action Items</a:t>
            </a:r>
            <a:r>
              <a:rPr lang="en-US" b="0" dirty="0" smtClean="0"/>
              <a:t>	</a:t>
            </a:r>
          </a:p>
        </p:txBody>
      </p:sp>
      <p:sp>
        <p:nvSpPr>
          <p:cNvPr id="441347" name="Rectangle 3"/>
          <p:cNvSpPr>
            <a:spLocks noGrp="1" noChangeArrowheads="1"/>
          </p:cNvSpPr>
          <p:nvPr>
            <p:ph type="body" idx="1"/>
          </p:nvPr>
        </p:nvSpPr>
        <p:spPr>
          <a:xfrm>
            <a:off x="457200" y="1143000"/>
            <a:ext cx="8305800" cy="5105400"/>
          </a:xfrm>
        </p:spPr>
        <p:txBody>
          <a:bodyPr/>
          <a:lstStyle/>
          <a:p>
            <a:pPr eaLnBrk="1" hangingPunct="1">
              <a:lnSpc>
                <a:spcPct val="80000"/>
              </a:lnSpc>
              <a:defRPr/>
            </a:pPr>
            <a:r>
              <a:rPr lang="en-US" sz="3600" b="1" dirty="0" smtClean="0">
                <a:solidFill>
                  <a:srgbClr val="FFC000"/>
                </a:solidFill>
              </a:rPr>
              <a:t>TAC Voting Items</a:t>
            </a:r>
          </a:p>
          <a:p>
            <a:pPr lvl="1" eaLnBrk="1" hangingPunct="1">
              <a:lnSpc>
                <a:spcPct val="80000"/>
              </a:lnSpc>
              <a:defRPr/>
            </a:pPr>
            <a:r>
              <a:rPr lang="en-US" sz="2800" b="1" dirty="0" smtClean="0"/>
              <a:t>ERCOT Procedure for Developing Mitigated Offer Cap   </a:t>
            </a:r>
          </a:p>
          <a:p>
            <a:pPr lvl="2">
              <a:lnSpc>
                <a:spcPct val="90000"/>
              </a:lnSpc>
              <a:spcBef>
                <a:spcPts val="1800"/>
              </a:spcBef>
            </a:pPr>
            <a:r>
              <a:rPr lang="en-US" sz="2200" dirty="0" smtClean="0"/>
              <a:t>ERCOT staff presented a Business Practice document on “Developing Mitigated-Offer Cap”, 4.4.9.4.1 requires that a Resource-specific Mitigated-Offer Cap curve be calculated, based on a Resource’s verifiable Incremental Heat Rate (IHR) Curve and verifiable variable O&amp;M cost, for use in SCED and RUC mitigation. </a:t>
            </a:r>
          </a:p>
          <a:p>
            <a:pPr lvl="2">
              <a:lnSpc>
                <a:spcPct val="90000"/>
              </a:lnSpc>
              <a:spcBef>
                <a:spcPts val="1800"/>
              </a:spcBef>
            </a:pPr>
            <a:r>
              <a:rPr lang="en-US" sz="2200" dirty="0" smtClean="0"/>
              <a:t>WMS approved the document, with several revisions, and agreed to ask ERCOT staff to address an issue related to the Fuel Index Price (FIP) and Fuel Oil Price (FOP).</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1346" name="Rectangle 2"/>
          <p:cNvSpPr>
            <a:spLocks noGrp="1" noRot="1" noChangeArrowheads="1"/>
          </p:cNvSpPr>
          <p:nvPr>
            <p:ph type="title"/>
          </p:nvPr>
        </p:nvSpPr>
        <p:spPr/>
        <p:txBody>
          <a:bodyPr/>
          <a:lstStyle/>
          <a:p>
            <a:pPr algn="ctr" eaLnBrk="1" hangingPunct="1">
              <a:defRPr/>
            </a:pPr>
            <a:r>
              <a:rPr lang="en-US" sz="2800" dirty="0" smtClean="0"/>
              <a:t>TAC Action Items</a:t>
            </a:r>
            <a:r>
              <a:rPr lang="en-US" b="0" dirty="0" smtClean="0"/>
              <a:t>	</a:t>
            </a:r>
          </a:p>
        </p:txBody>
      </p:sp>
      <p:sp>
        <p:nvSpPr>
          <p:cNvPr id="441347" name="Rectangle 3"/>
          <p:cNvSpPr>
            <a:spLocks noGrp="1" noChangeArrowheads="1"/>
          </p:cNvSpPr>
          <p:nvPr>
            <p:ph type="body" idx="1"/>
          </p:nvPr>
        </p:nvSpPr>
        <p:spPr>
          <a:xfrm>
            <a:off x="457200" y="1143000"/>
            <a:ext cx="8305800" cy="5105400"/>
          </a:xfrm>
        </p:spPr>
        <p:txBody>
          <a:bodyPr/>
          <a:lstStyle/>
          <a:p>
            <a:pPr eaLnBrk="1" hangingPunct="1">
              <a:lnSpc>
                <a:spcPct val="80000"/>
              </a:lnSpc>
              <a:defRPr/>
            </a:pPr>
            <a:r>
              <a:rPr lang="en-US" sz="3600" b="1" dirty="0" smtClean="0">
                <a:solidFill>
                  <a:srgbClr val="FFC000"/>
                </a:solidFill>
              </a:rPr>
              <a:t>TAC Voting Items</a:t>
            </a:r>
          </a:p>
          <a:p>
            <a:pPr lvl="1" eaLnBrk="1" hangingPunct="1">
              <a:lnSpc>
                <a:spcPct val="80000"/>
              </a:lnSpc>
              <a:defRPr/>
            </a:pPr>
            <a:r>
              <a:rPr lang="en-US" sz="2400" b="1" dirty="0" smtClean="0"/>
              <a:t>… for Developing Mitigated Offer Cap (cont</a:t>
            </a:r>
            <a:r>
              <a:rPr lang="en-US" sz="2400" b="1" dirty="0" smtClean="0"/>
              <a:t>’)</a:t>
            </a:r>
            <a:endParaRPr lang="en-US" sz="2400" b="1" dirty="0" smtClean="0"/>
          </a:p>
          <a:p>
            <a:pPr>
              <a:spcBef>
                <a:spcPts val="1200"/>
              </a:spcBef>
            </a:pPr>
            <a:r>
              <a:rPr lang="en-US" dirty="0" smtClean="0"/>
              <a:t>WMS revisions, p. 9 (in red): </a:t>
            </a:r>
          </a:p>
          <a:p>
            <a:pPr lvl="1">
              <a:buNone/>
            </a:pPr>
            <a:r>
              <a:rPr lang="en-US" dirty="0" smtClean="0"/>
              <a:t>(b) Mitigated Offer Cap Curve (Cap </a:t>
            </a:r>
            <a:r>
              <a:rPr lang="en-US" dirty="0" err="1" smtClean="0"/>
              <a:t>vs</a:t>
            </a:r>
            <a:r>
              <a:rPr lang="en-US" dirty="0" smtClean="0"/>
              <a:t> output level, i.e., $/</a:t>
            </a:r>
            <a:r>
              <a:rPr lang="en-US" dirty="0" err="1" smtClean="0"/>
              <a:t>MWh</a:t>
            </a:r>
            <a:r>
              <a:rPr lang="en-US" dirty="0" smtClean="0"/>
              <a:t> </a:t>
            </a:r>
            <a:r>
              <a:rPr lang="en-US" dirty="0" err="1" smtClean="0"/>
              <a:t>vs</a:t>
            </a:r>
            <a:r>
              <a:rPr lang="en-US" dirty="0" smtClean="0"/>
              <a:t> MW) </a:t>
            </a:r>
          </a:p>
          <a:p>
            <a:pPr lvl="2">
              <a:buNone/>
            </a:pPr>
            <a:r>
              <a:rPr lang="en-US" dirty="0" smtClean="0"/>
              <a:t>Each point on the Mitigated-Offer Cap Curve is the greater of </a:t>
            </a:r>
          </a:p>
          <a:p>
            <a:pPr marL="1257300" lvl="2" indent="-342900">
              <a:buAutoNum type="romanLcParenBoth"/>
            </a:pPr>
            <a:r>
              <a:rPr lang="en-US" dirty="0" smtClean="0">
                <a:solidFill>
                  <a:srgbClr val="FF0000"/>
                </a:solidFill>
              </a:rPr>
              <a:t>For dual-fuel units: </a:t>
            </a:r>
            <a:r>
              <a:rPr lang="en-US" dirty="0" smtClean="0"/>
              <a:t>K * min (FIP, FOP); </a:t>
            </a:r>
            <a:r>
              <a:rPr lang="en-US" dirty="0" smtClean="0">
                <a:solidFill>
                  <a:srgbClr val="FF0000"/>
                </a:solidFill>
              </a:rPr>
              <a:t>for single-fuel units: K * (FIP or FOP, as applicable) </a:t>
            </a:r>
          </a:p>
          <a:p>
            <a:pPr marL="1257300" lvl="2" indent="-342900">
              <a:spcBef>
                <a:spcPts val="0"/>
              </a:spcBef>
              <a:buNone/>
            </a:pPr>
            <a:endParaRPr lang="en-US" dirty="0" smtClean="0">
              <a:solidFill>
                <a:srgbClr val="FF0000"/>
              </a:solidFill>
            </a:endParaRPr>
          </a:p>
          <a:p>
            <a:pPr marL="914400" lvl="2" indent="0">
              <a:spcBef>
                <a:spcPts val="0"/>
              </a:spcBef>
              <a:buNone/>
            </a:pPr>
            <a:r>
              <a:rPr lang="en-US" dirty="0" smtClean="0"/>
              <a:t>If the Mitigated Offer Cap curve calculated based on the above formulation is not monotonically non-decreasing, it should be adjusted to monotonically non-decreasing</a:t>
            </a:r>
            <a:r>
              <a:rPr lang="en-US" dirty="0" smtClean="0">
                <a:solidFill>
                  <a:srgbClr val="FF0000"/>
                </a:solidFill>
              </a:rPr>
              <a:t>. Starting from the first Mitigated Offer Cap Curve segment to the last segment, if the Mitigated Offer Cap of the current segment is less than the previous segment, the Mitigated Offer Cap of the current segment shall be set to be the same as the previous segment. </a:t>
            </a:r>
          </a:p>
          <a:p>
            <a:pPr marL="914400" lvl="2" indent="0">
              <a:buNone/>
            </a:pPr>
            <a:endParaRPr lang="en-US" sz="3800" dirty="0" smtClean="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1346" name="Rectangle 2"/>
          <p:cNvSpPr>
            <a:spLocks noGrp="1" noRot="1" noChangeArrowheads="1"/>
          </p:cNvSpPr>
          <p:nvPr>
            <p:ph type="title"/>
          </p:nvPr>
        </p:nvSpPr>
        <p:spPr/>
        <p:txBody>
          <a:bodyPr/>
          <a:lstStyle/>
          <a:p>
            <a:pPr algn="ctr" eaLnBrk="1" hangingPunct="1">
              <a:defRPr/>
            </a:pPr>
            <a:r>
              <a:rPr lang="en-US" sz="2800" dirty="0" smtClean="0"/>
              <a:t>TAC Action Items</a:t>
            </a:r>
            <a:r>
              <a:rPr lang="en-US" b="0" dirty="0" smtClean="0"/>
              <a:t>	</a:t>
            </a:r>
          </a:p>
        </p:txBody>
      </p:sp>
      <p:sp>
        <p:nvSpPr>
          <p:cNvPr id="441347" name="Rectangle 3"/>
          <p:cNvSpPr>
            <a:spLocks noGrp="1" noChangeArrowheads="1"/>
          </p:cNvSpPr>
          <p:nvPr>
            <p:ph type="body" idx="1"/>
          </p:nvPr>
        </p:nvSpPr>
        <p:spPr>
          <a:xfrm>
            <a:off x="457200" y="1143000"/>
            <a:ext cx="8305800" cy="5105400"/>
          </a:xfrm>
        </p:spPr>
        <p:txBody>
          <a:bodyPr/>
          <a:lstStyle/>
          <a:p>
            <a:pPr eaLnBrk="1" hangingPunct="1">
              <a:lnSpc>
                <a:spcPct val="80000"/>
              </a:lnSpc>
              <a:defRPr/>
            </a:pPr>
            <a:r>
              <a:rPr lang="en-US" sz="3600" b="1" dirty="0" smtClean="0">
                <a:solidFill>
                  <a:srgbClr val="FFC000"/>
                </a:solidFill>
              </a:rPr>
              <a:t>TAC Voting Items</a:t>
            </a:r>
          </a:p>
          <a:p>
            <a:pPr lvl="1" eaLnBrk="1" hangingPunct="1">
              <a:lnSpc>
                <a:spcPct val="80000"/>
              </a:lnSpc>
              <a:defRPr/>
            </a:pPr>
            <a:r>
              <a:rPr lang="en-US" sz="2400" b="1" dirty="0" smtClean="0"/>
              <a:t>… for Developing Mitigated Offer Cap (cont</a:t>
            </a:r>
            <a:r>
              <a:rPr lang="en-US" sz="2400" b="1" dirty="0" smtClean="0"/>
              <a:t>’)  </a:t>
            </a:r>
          </a:p>
          <a:p>
            <a:pPr>
              <a:spcBef>
                <a:spcPts val="1800"/>
              </a:spcBef>
            </a:pPr>
            <a:r>
              <a:rPr lang="en-US" dirty="0" smtClean="0"/>
              <a:t>ERCOT Response to WMS Revisions to ERCOT Business Practice Document: Mitigated Offer Cap (11/24)</a:t>
            </a:r>
          </a:p>
          <a:p>
            <a:pPr lvl="1"/>
            <a:r>
              <a:rPr lang="en-US" sz="1600" b="0" dirty="0" smtClean="0"/>
              <a:t>This </a:t>
            </a:r>
            <a:r>
              <a:rPr lang="en-US" sz="1600" b="0" dirty="0" smtClean="0"/>
              <a:t>new language differentiates the use of Fuel Index Price (FIP) or Fuel Oil Price (FOP) for “dual-fuel units” and “single-fuel units.”  </a:t>
            </a:r>
            <a:r>
              <a:rPr lang="en-US" sz="1600" b="1" dirty="0" smtClean="0"/>
              <a:t>This change is contrary to the Protocol requirement that ERCOT construct an incremental Mitigated Offer Cap curve such that each point on the Mitigated Offer Cap curve is created from the minimum of FIP or FOP for all Generation Resources if greater than the verifiable costs. </a:t>
            </a:r>
            <a:r>
              <a:rPr lang="en-US" sz="1600" b="0" dirty="0" smtClean="0"/>
              <a:t> </a:t>
            </a:r>
            <a:r>
              <a:rPr lang="en-US" sz="1600" b="0" i="1" dirty="0" smtClean="0"/>
              <a:t>See</a:t>
            </a:r>
            <a:r>
              <a:rPr lang="en-US" sz="1600" b="0" dirty="0" smtClean="0"/>
              <a:t> Nodal Protocol Section 4.4.9.4.1(a) and (b).  The Protocol requirement was developed in Nodal Protocol Revision Request (NPRR) 090, </a:t>
            </a:r>
            <a:r>
              <a:rPr lang="en-US" sz="1600" b="0" i="1" dirty="0" smtClean="0"/>
              <a:t>Corrections of FIP-FOP in Energy Offers</a:t>
            </a:r>
            <a:r>
              <a:rPr lang="en-US" sz="1600" b="0" dirty="0" smtClean="0"/>
              <a:t>, which was approved by the ERCOT Board of Directors on February 19, 2008.  ERCOT designed the Market Management System (MMS) based upon NPRR090 which does not differentiate between “dual-fuel” or “single-fuel” Generation Resources. </a:t>
            </a:r>
            <a:r>
              <a:rPr lang="en-US" sz="1600" b="1" dirty="0" smtClean="0"/>
              <a:t> Any changes to incorporate this distinction would need to go through the Protocol revision request process. </a:t>
            </a:r>
            <a:r>
              <a:rPr lang="en-US" sz="1600" b="0" dirty="0" smtClean="0"/>
              <a:t> ERCOT looks forward to discussing this matter at the December 2010 TAC meeting.</a:t>
            </a:r>
          </a:p>
          <a:p>
            <a:pPr lvl="1"/>
            <a:r>
              <a:rPr lang="en-US" sz="1600" b="0" dirty="0" smtClean="0"/>
              <a:t> </a:t>
            </a:r>
          </a:p>
          <a:p>
            <a:pPr lvl="1"/>
            <a:endParaRPr lang="en-US" sz="1600" b="0" dirty="0" smtClean="0"/>
          </a:p>
          <a:p>
            <a:pPr marL="914400" lvl="2" indent="0">
              <a:buNone/>
            </a:pPr>
            <a:endParaRPr lang="en-US" sz="3800" dirty="0" smtClean="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1346" name="Rectangle 2"/>
          <p:cNvSpPr>
            <a:spLocks noGrp="1" noRot="1" noChangeArrowheads="1"/>
          </p:cNvSpPr>
          <p:nvPr>
            <p:ph type="title"/>
          </p:nvPr>
        </p:nvSpPr>
        <p:spPr/>
        <p:txBody>
          <a:bodyPr/>
          <a:lstStyle/>
          <a:p>
            <a:pPr algn="ctr" eaLnBrk="1" hangingPunct="1">
              <a:defRPr/>
            </a:pPr>
            <a:r>
              <a:rPr lang="en-US" sz="2800" dirty="0" smtClean="0"/>
              <a:t>TAC Action Items</a:t>
            </a:r>
            <a:r>
              <a:rPr lang="en-US" b="0" dirty="0" smtClean="0"/>
              <a:t>	</a:t>
            </a:r>
          </a:p>
        </p:txBody>
      </p:sp>
      <p:sp>
        <p:nvSpPr>
          <p:cNvPr id="441347" name="Rectangle 3"/>
          <p:cNvSpPr>
            <a:spLocks noGrp="1" noChangeArrowheads="1"/>
          </p:cNvSpPr>
          <p:nvPr>
            <p:ph type="body" idx="1"/>
          </p:nvPr>
        </p:nvSpPr>
        <p:spPr>
          <a:xfrm>
            <a:off x="457200" y="1143000"/>
            <a:ext cx="8305800" cy="5105400"/>
          </a:xfrm>
        </p:spPr>
        <p:txBody>
          <a:bodyPr/>
          <a:lstStyle/>
          <a:p>
            <a:pPr eaLnBrk="1" hangingPunct="1">
              <a:lnSpc>
                <a:spcPct val="80000"/>
              </a:lnSpc>
              <a:defRPr/>
            </a:pPr>
            <a:r>
              <a:rPr lang="en-US" sz="3600" b="1" dirty="0" smtClean="0">
                <a:solidFill>
                  <a:srgbClr val="FFC000"/>
                </a:solidFill>
              </a:rPr>
              <a:t>TAC Voting Items</a:t>
            </a:r>
          </a:p>
          <a:p>
            <a:pPr lvl="1" eaLnBrk="1" hangingPunct="1">
              <a:lnSpc>
                <a:spcPct val="80000"/>
              </a:lnSpc>
              <a:defRPr/>
            </a:pPr>
            <a:r>
              <a:rPr lang="en-US" sz="2400" b="1" dirty="0" smtClean="0"/>
              <a:t>… for Developing Mitigated Offer Cap (cont’)</a:t>
            </a:r>
          </a:p>
          <a:p>
            <a:pPr lvl="1" eaLnBrk="1" hangingPunct="1">
              <a:lnSpc>
                <a:spcPct val="80000"/>
              </a:lnSpc>
              <a:buNone/>
              <a:defRPr/>
            </a:pPr>
            <a:r>
              <a:rPr lang="en-US" sz="2400" b="1" dirty="0" smtClean="0"/>
              <a:t>  </a:t>
            </a:r>
          </a:p>
          <a:p>
            <a:r>
              <a:rPr lang="en-US" sz="2800" dirty="0" smtClean="0"/>
              <a:t>Recommendation of the WMS Chair	</a:t>
            </a:r>
          </a:p>
          <a:p>
            <a:pPr lvl="1"/>
            <a:r>
              <a:rPr lang="en-US" sz="2400" b="1" dirty="0" smtClean="0">
                <a:solidFill>
                  <a:srgbClr val="40949A"/>
                </a:solidFill>
              </a:rPr>
              <a:t>TAC vote to endorse the WMS recommendation for the Business Procedures and request that a NPRR be submitted/endorsed by WMS </a:t>
            </a:r>
            <a:r>
              <a:rPr lang="en-US" sz="2400" b="0" dirty="0" smtClean="0">
                <a:solidFill>
                  <a:srgbClr val="40949A"/>
                </a:solidFill>
              </a:rPr>
              <a:t>at the earliest possible date for TAC and Board Approval and that the NPRR is treated as URGENT so that system changes can be made ASAP.</a:t>
            </a:r>
          </a:p>
          <a:p>
            <a:pPr marL="914400" lvl="2" indent="0">
              <a:buNone/>
            </a:pPr>
            <a:endParaRPr lang="en-US" sz="3800" dirty="0" smtClean="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1346" name="Rectangle 2"/>
          <p:cNvSpPr>
            <a:spLocks noGrp="1" noRot="1" noChangeArrowheads="1"/>
          </p:cNvSpPr>
          <p:nvPr>
            <p:ph type="title"/>
          </p:nvPr>
        </p:nvSpPr>
        <p:spPr/>
        <p:txBody>
          <a:bodyPr/>
          <a:lstStyle/>
          <a:p>
            <a:pPr algn="ctr" eaLnBrk="1" hangingPunct="1">
              <a:defRPr/>
            </a:pPr>
            <a:r>
              <a:rPr lang="en-US" sz="2800" dirty="0" smtClean="0"/>
              <a:t>TAC Action Items</a:t>
            </a:r>
            <a:r>
              <a:rPr lang="en-US" b="0" dirty="0" smtClean="0"/>
              <a:t>	</a:t>
            </a:r>
          </a:p>
        </p:txBody>
      </p:sp>
      <p:sp>
        <p:nvSpPr>
          <p:cNvPr id="441347" name="Rectangle 3"/>
          <p:cNvSpPr>
            <a:spLocks noGrp="1" noChangeArrowheads="1"/>
          </p:cNvSpPr>
          <p:nvPr>
            <p:ph type="body" idx="1"/>
          </p:nvPr>
        </p:nvSpPr>
        <p:spPr>
          <a:xfrm>
            <a:off x="457200" y="1143000"/>
            <a:ext cx="8305800" cy="5105400"/>
          </a:xfrm>
        </p:spPr>
        <p:txBody>
          <a:bodyPr/>
          <a:lstStyle/>
          <a:p>
            <a:pPr eaLnBrk="1" hangingPunct="1">
              <a:lnSpc>
                <a:spcPct val="80000"/>
              </a:lnSpc>
              <a:defRPr/>
            </a:pPr>
            <a:r>
              <a:rPr lang="en-US" sz="3600" b="1" dirty="0" smtClean="0">
                <a:solidFill>
                  <a:srgbClr val="FFC000"/>
                </a:solidFill>
              </a:rPr>
              <a:t>Upcoming TAC Agenda Items </a:t>
            </a:r>
          </a:p>
          <a:p>
            <a:pPr eaLnBrk="1" hangingPunct="1">
              <a:lnSpc>
                <a:spcPct val="80000"/>
              </a:lnSpc>
              <a:defRPr/>
            </a:pPr>
            <a:endParaRPr lang="en-US" b="1" dirty="0" smtClean="0">
              <a:solidFill>
                <a:srgbClr val="FFC000"/>
              </a:solidFill>
            </a:endParaRPr>
          </a:p>
          <a:p>
            <a:r>
              <a:rPr lang="en-US" b="0" dirty="0" smtClean="0"/>
              <a:t>WMS briefly discussed </a:t>
            </a:r>
            <a:r>
              <a:rPr lang="en-US" dirty="0" smtClean="0">
                <a:solidFill>
                  <a:srgbClr val="40949A"/>
                </a:solidFill>
              </a:rPr>
              <a:t>NPRR264 (Clarification of Nodal Protocol Requirements for Generators with Multiple Points of Interconnection)</a:t>
            </a:r>
            <a:r>
              <a:rPr lang="en-US" b="0" dirty="0" smtClean="0"/>
              <a:t>, but decided to table it for another month. </a:t>
            </a:r>
          </a:p>
          <a:p>
            <a:pPr>
              <a:buNone/>
            </a:pPr>
            <a:endParaRPr lang="en-US" b="0" dirty="0" smtClean="0"/>
          </a:p>
          <a:p>
            <a:r>
              <a:rPr lang="en-US" b="0" dirty="0" smtClean="0"/>
              <a:t>WMS considered </a:t>
            </a:r>
            <a:r>
              <a:rPr lang="en-US" dirty="0" smtClean="0">
                <a:solidFill>
                  <a:srgbClr val="40949A"/>
                </a:solidFill>
              </a:rPr>
              <a:t>NPRR275 (Clarify QSE’s Ability to Make Changes to Ancillary Service (AS) Resource Responsibility in Real Time)</a:t>
            </a:r>
            <a:r>
              <a:rPr lang="en-US" b="0" dirty="0" smtClean="0"/>
              <a:t>, and endorsed it, as revised by the comments (111610) of the Nodal Advisory Task Force (NATF). </a:t>
            </a:r>
            <a:r>
              <a:rPr lang="en-US" b="0" dirty="0" smtClean="0"/>
              <a:t> Allow </a:t>
            </a:r>
            <a:r>
              <a:rPr lang="en-US" b="0" dirty="0" smtClean="0"/>
              <a:t>a QSE with multiple resources to move responsibility for delivering AS from one resource to another within a specified, short window. </a:t>
            </a:r>
          </a:p>
          <a:p>
            <a:pPr>
              <a:buNone/>
            </a:pPr>
            <a:r>
              <a:rPr lang="en-US" b="0" dirty="0" smtClean="0"/>
              <a:t> </a:t>
            </a:r>
            <a:endParaRPr lang="en-US" b="0" dirty="0" smtClean="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1346" name="Rectangle 2"/>
          <p:cNvSpPr>
            <a:spLocks noGrp="1" noRot="1" noChangeArrowheads="1"/>
          </p:cNvSpPr>
          <p:nvPr>
            <p:ph type="title"/>
          </p:nvPr>
        </p:nvSpPr>
        <p:spPr/>
        <p:txBody>
          <a:bodyPr/>
          <a:lstStyle/>
          <a:p>
            <a:pPr algn="ctr" eaLnBrk="1" hangingPunct="1">
              <a:defRPr/>
            </a:pPr>
            <a:r>
              <a:rPr lang="en-US" sz="2800" dirty="0" smtClean="0"/>
              <a:t>TAC Action Items</a:t>
            </a:r>
            <a:r>
              <a:rPr lang="en-US" b="0" dirty="0" smtClean="0"/>
              <a:t>	</a:t>
            </a:r>
          </a:p>
        </p:txBody>
      </p:sp>
      <p:sp>
        <p:nvSpPr>
          <p:cNvPr id="441347" name="Rectangle 3"/>
          <p:cNvSpPr>
            <a:spLocks noGrp="1" noChangeArrowheads="1"/>
          </p:cNvSpPr>
          <p:nvPr>
            <p:ph type="body" idx="1"/>
          </p:nvPr>
        </p:nvSpPr>
        <p:spPr>
          <a:xfrm>
            <a:off x="457200" y="1143000"/>
            <a:ext cx="8305800" cy="5105400"/>
          </a:xfrm>
        </p:spPr>
        <p:txBody>
          <a:bodyPr/>
          <a:lstStyle/>
          <a:p>
            <a:pPr eaLnBrk="1" hangingPunct="1">
              <a:lnSpc>
                <a:spcPct val="80000"/>
              </a:lnSpc>
              <a:defRPr/>
            </a:pPr>
            <a:r>
              <a:rPr lang="en-US" sz="3600" b="1" dirty="0" smtClean="0">
                <a:solidFill>
                  <a:srgbClr val="FFC000"/>
                </a:solidFill>
              </a:rPr>
              <a:t>Upcoming TAC Agenda Items </a:t>
            </a:r>
          </a:p>
          <a:p>
            <a:pPr eaLnBrk="1" hangingPunct="1">
              <a:lnSpc>
                <a:spcPct val="80000"/>
              </a:lnSpc>
              <a:defRPr/>
            </a:pPr>
            <a:endParaRPr lang="en-US" b="1" dirty="0" smtClean="0">
              <a:solidFill>
                <a:srgbClr val="FFC000"/>
              </a:solidFill>
            </a:endParaRPr>
          </a:p>
          <a:p>
            <a:r>
              <a:rPr lang="en-US" b="0" dirty="0" smtClean="0"/>
              <a:t>WMS considered </a:t>
            </a:r>
            <a:r>
              <a:rPr lang="en-US" dirty="0" smtClean="0">
                <a:solidFill>
                  <a:srgbClr val="40949A"/>
                </a:solidFill>
              </a:rPr>
              <a:t>NPRR283 (Clarification of Pre-Assigned Congestion Revenue Rights (PCRRs) Allocation Eligibility)</a:t>
            </a:r>
            <a:r>
              <a:rPr lang="en-US" b="0" dirty="0" smtClean="0"/>
              <a:t>. After discussing the NPRR with a representative of Tex-La, </a:t>
            </a:r>
            <a:r>
              <a:rPr lang="en-US" b="0" i="1" dirty="0" smtClean="0"/>
              <a:t>WMS voted to request that ERCOT and PUCT legal staff work together regarding the process for determining the eligibility for, amount of, and duration of PCRRs.</a:t>
            </a:r>
            <a:r>
              <a:rPr lang="en-US" b="0" dirty="0" smtClean="0"/>
              <a:t> They would provide feedback to WMS in December. </a:t>
            </a:r>
          </a:p>
          <a:p>
            <a:endParaRPr lang="en-US" b="0" dirty="0" smtClean="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1346" name="Rectangle 2"/>
          <p:cNvSpPr>
            <a:spLocks noGrp="1" noRot="1" noChangeArrowheads="1"/>
          </p:cNvSpPr>
          <p:nvPr>
            <p:ph type="title"/>
          </p:nvPr>
        </p:nvSpPr>
        <p:spPr/>
        <p:txBody>
          <a:bodyPr/>
          <a:lstStyle/>
          <a:p>
            <a:pPr algn="ctr" eaLnBrk="1" hangingPunct="1">
              <a:defRPr/>
            </a:pPr>
            <a:r>
              <a:rPr lang="en-US" sz="2800" dirty="0" smtClean="0"/>
              <a:t>TAC Action Items</a:t>
            </a:r>
            <a:r>
              <a:rPr lang="en-US" b="0" dirty="0" smtClean="0"/>
              <a:t>	</a:t>
            </a:r>
          </a:p>
        </p:txBody>
      </p:sp>
      <p:sp>
        <p:nvSpPr>
          <p:cNvPr id="441347" name="Rectangle 3"/>
          <p:cNvSpPr>
            <a:spLocks noGrp="1" noChangeArrowheads="1"/>
          </p:cNvSpPr>
          <p:nvPr>
            <p:ph type="body" idx="1"/>
          </p:nvPr>
        </p:nvSpPr>
        <p:spPr>
          <a:xfrm>
            <a:off x="457200" y="1143000"/>
            <a:ext cx="8305800" cy="5105400"/>
          </a:xfrm>
        </p:spPr>
        <p:txBody>
          <a:bodyPr/>
          <a:lstStyle/>
          <a:p>
            <a:pPr eaLnBrk="1" hangingPunct="1">
              <a:lnSpc>
                <a:spcPct val="80000"/>
              </a:lnSpc>
              <a:defRPr/>
            </a:pPr>
            <a:r>
              <a:rPr lang="en-US" sz="3600" b="1" dirty="0" smtClean="0">
                <a:solidFill>
                  <a:srgbClr val="FFC000"/>
                </a:solidFill>
              </a:rPr>
              <a:t>Other Notable WMS Items </a:t>
            </a:r>
          </a:p>
          <a:p>
            <a:pPr>
              <a:spcBef>
                <a:spcPts val="1200"/>
              </a:spcBef>
            </a:pPr>
            <a:r>
              <a:rPr lang="en-US" dirty="0" smtClean="0"/>
              <a:t>Verifiable </a:t>
            </a:r>
            <a:r>
              <a:rPr lang="en-US" dirty="0" smtClean="0"/>
              <a:t>Cost (VC) Manual v016. </a:t>
            </a:r>
            <a:r>
              <a:rPr lang="en-US" b="0" dirty="0" smtClean="0"/>
              <a:t>The revisions relate to: (a) updating the calculation of the Proxy Heat Rate, emissions, and Value of X; and (b) VC Manual posting requirements (i.e., to post changes within two business days, not one). The WMS members accepted proposed revisions, but changed the two-day notice back to one.</a:t>
            </a:r>
          </a:p>
          <a:p>
            <a:pPr>
              <a:spcBef>
                <a:spcPts val="1200"/>
              </a:spcBef>
            </a:pPr>
            <a:r>
              <a:rPr lang="en-US" dirty="0" smtClean="0"/>
              <a:t>Power Storage Working Group (PSWG) </a:t>
            </a:r>
            <a:r>
              <a:rPr lang="en-US" b="0" dirty="0" smtClean="0"/>
              <a:t>reported that the group addressed four issues, including Regulation Test, High Sustainable Limit (HSL) Test, Regulation Signal, and Nodal Settlement. Discussions have been heated and attendance has been good. The group will continue to work towards some consensus on the PS issues under the new Emerging Technologies Working Group, which will be officially formed upon </a:t>
            </a:r>
            <a:r>
              <a:rPr lang="en-US" b="0" dirty="0" err="1" smtClean="0"/>
              <a:t>endorsment</a:t>
            </a:r>
            <a:r>
              <a:rPr lang="en-US" b="0" dirty="0" smtClean="0"/>
              <a:t> of goals and charter recommendations. </a:t>
            </a: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1346" name="Rectangle 2"/>
          <p:cNvSpPr>
            <a:spLocks noGrp="1" noRot="1" noChangeArrowheads="1"/>
          </p:cNvSpPr>
          <p:nvPr>
            <p:ph type="title"/>
          </p:nvPr>
        </p:nvSpPr>
        <p:spPr/>
        <p:txBody>
          <a:bodyPr/>
          <a:lstStyle/>
          <a:p>
            <a:pPr algn="ctr" eaLnBrk="1" hangingPunct="1">
              <a:defRPr/>
            </a:pPr>
            <a:r>
              <a:rPr lang="en-US" sz="2800" dirty="0" smtClean="0"/>
              <a:t>TAC Action Items</a:t>
            </a:r>
            <a:r>
              <a:rPr lang="en-US" b="0" dirty="0" smtClean="0"/>
              <a:t>	</a:t>
            </a:r>
          </a:p>
        </p:txBody>
      </p:sp>
      <p:sp>
        <p:nvSpPr>
          <p:cNvPr id="441347" name="Rectangle 3"/>
          <p:cNvSpPr>
            <a:spLocks noGrp="1" noChangeArrowheads="1"/>
          </p:cNvSpPr>
          <p:nvPr>
            <p:ph type="body" idx="1"/>
          </p:nvPr>
        </p:nvSpPr>
        <p:spPr>
          <a:xfrm>
            <a:off x="457200" y="1143000"/>
            <a:ext cx="8305800" cy="5105400"/>
          </a:xfrm>
        </p:spPr>
        <p:txBody>
          <a:bodyPr/>
          <a:lstStyle/>
          <a:p>
            <a:pPr eaLnBrk="1" hangingPunct="1">
              <a:lnSpc>
                <a:spcPct val="80000"/>
              </a:lnSpc>
              <a:defRPr/>
            </a:pPr>
            <a:r>
              <a:rPr lang="en-US" sz="3600" b="1" dirty="0" smtClean="0">
                <a:solidFill>
                  <a:srgbClr val="FFC000"/>
                </a:solidFill>
              </a:rPr>
              <a:t>Other Notable WMS Items </a:t>
            </a:r>
          </a:p>
          <a:p>
            <a:pPr eaLnBrk="1" hangingPunct="1">
              <a:lnSpc>
                <a:spcPct val="80000"/>
              </a:lnSpc>
              <a:defRPr/>
            </a:pPr>
            <a:endParaRPr lang="en-US" b="1" dirty="0" smtClean="0">
              <a:solidFill>
                <a:srgbClr val="FFC000"/>
              </a:solidFill>
            </a:endParaRPr>
          </a:p>
          <a:p>
            <a:r>
              <a:rPr lang="en-US" b="0" dirty="0" smtClean="0"/>
              <a:t>Demand Side Working Group (DSWG) reported that the group is developing white papers on the </a:t>
            </a:r>
            <a:r>
              <a:rPr lang="en-US" u="sng" dirty="0" smtClean="0"/>
              <a:t>Advance Notice of Real-Time Prices </a:t>
            </a:r>
            <a:r>
              <a:rPr lang="en-US" b="0" dirty="0" smtClean="0"/>
              <a:t>and</a:t>
            </a:r>
            <a:r>
              <a:rPr lang="en-US" dirty="0" smtClean="0"/>
              <a:t> </a:t>
            </a:r>
            <a:r>
              <a:rPr lang="en-US" u="sng" dirty="0" smtClean="0"/>
              <a:t>Load Participation in SCED</a:t>
            </a:r>
            <a:r>
              <a:rPr lang="en-US" b="0" u="sng" dirty="0" smtClean="0"/>
              <a:t>.</a:t>
            </a:r>
            <a:r>
              <a:rPr lang="en-US" b="0" dirty="0" smtClean="0"/>
              <a:t>  Interested market participants (MPs) should review and submit comments on both. </a:t>
            </a:r>
          </a:p>
          <a:p>
            <a:pPr>
              <a:buNone/>
            </a:pPr>
            <a:endParaRPr lang="en-US" b="0" dirty="0" smtClean="0"/>
          </a:p>
          <a:p>
            <a:r>
              <a:rPr lang="en-US" b="0" dirty="0" smtClean="0"/>
              <a:t>Congestion Management Working Group (CMWG) will explore possible solutions to the issue of </a:t>
            </a:r>
            <a:r>
              <a:rPr lang="en-US" b="0" dirty="0" err="1" smtClean="0"/>
              <a:t>derating</a:t>
            </a:r>
            <a:r>
              <a:rPr lang="en-US" b="0" dirty="0" smtClean="0"/>
              <a:t> CRRs (including not </a:t>
            </a:r>
            <a:r>
              <a:rPr lang="en-US" b="0" dirty="0" err="1" smtClean="0"/>
              <a:t>derating</a:t>
            </a:r>
            <a:r>
              <a:rPr lang="en-US" b="0" smtClean="0"/>
              <a:t> CRRs).</a:t>
            </a:r>
            <a:endParaRPr lang="en-US" b="0" dirty="0" smtClean="0"/>
          </a:p>
          <a:p>
            <a:endParaRPr lang="en-US" b="0" dirty="0" smtClean="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Custom Design">
  <a:themeElements>
    <a:clrScheme name="Custom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Custom Design">
      <a:majorFont>
        <a:latin typeface="Arial Black"/>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Custom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Custom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Custom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Custom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Custom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Custom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Custom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Custom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Custom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Custom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Custom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Custom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2546</TotalTime>
  <Words>910</Words>
  <Application>Microsoft Office PowerPoint</Application>
  <PresentationFormat>On-screen Show (4:3)</PresentationFormat>
  <Paragraphs>96</Paragraphs>
  <Slides>11</Slides>
  <Notes>8</Notes>
  <HiddenSlides>0</HiddenSlides>
  <MMClips>0</MMClips>
  <ScaleCrop>false</ScaleCrop>
  <HeadingPairs>
    <vt:vector size="4" baseType="variant">
      <vt:variant>
        <vt:lpstr>Theme</vt:lpstr>
      </vt:variant>
      <vt:variant>
        <vt:i4>1</vt:i4>
      </vt:variant>
      <vt:variant>
        <vt:lpstr>Slide Titles</vt:lpstr>
      </vt:variant>
      <vt:variant>
        <vt:i4>11</vt:i4>
      </vt:variant>
    </vt:vector>
  </HeadingPairs>
  <TitlesOfParts>
    <vt:vector size="12" baseType="lpstr">
      <vt:lpstr>Custom Design</vt:lpstr>
      <vt:lpstr>Wholesale Market Subcommittee</vt:lpstr>
      <vt:lpstr>TAC Action Items </vt:lpstr>
      <vt:lpstr>TAC Action Items </vt:lpstr>
      <vt:lpstr>TAC Action Items </vt:lpstr>
      <vt:lpstr>TAC Action Items </vt:lpstr>
      <vt:lpstr>TAC Action Items </vt:lpstr>
      <vt:lpstr>TAC Action Items </vt:lpstr>
      <vt:lpstr>TAC Action Items </vt:lpstr>
      <vt:lpstr>TAC Action Items </vt:lpstr>
      <vt:lpstr>WMS GOALS</vt:lpstr>
      <vt:lpstr>QUESTIONS</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Instructions</dc:title>
  <dc:creator>Barbara Clemenhagen</dc:creator>
  <cp:lastModifiedBy>Barbara Clemenhagen</cp:lastModifiedBy>
  <cp:revision>131</cp:revision>
  <dcterms:created xsi:type="dcterms:W3CDTF">2005-04-21T14:28:35Z</dcterms:created>
  <dcterms:modified xsi:type="dcterms:W3CDTF">2010-12-02T16:55:42Z</dcterms:modified>
</cp:coreProperties>
</file>

<file path=docProps/thumbnail.jpeg>
</file>