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7" r:id="rId2"/>
    <p:sldId id="276" r:id="rId3"/>
    <p:sldId id="275" r:id="rId4"/>
    <p:sldId id="268" r:id="rId5"/>
    <p:sldId id="269" r:id="rId6"/>
    <p:sldId id="271" r:id="rId7"/>
    <p:sldId id="270" r:id="rId8"/>
  </p:sldIdLst>
  <p:sldSz cx="9144000" cy="6858000" type="screen4x3"/>
  <p:notesSz cx="7188200" cy="9448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0" d="100"/>
          <a:sy n="110" d="100"/>
        </p:scale>
        <p:origin x="-684"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441EE5-0237-4EB9-B72F-C29EE84798E5}" type="datetimeFigureOut">
              <a:rPr lang="en-US" smtClean="0"/>
              <a:pPr/>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0FF67E-64EB-4415-AA91-D448C097D4F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441EE5-0237-4EB9-B72F-C29EE84798E5}" type="datetimeFigureOut">
              <a:rPr lang="en-US" smtClean="0"/>
              <a:pPr/>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0FF67E-64EB-4415-AA91-D448C097D4F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441EE5-0237-4EB9-B72F-C29EE84798E5}" type="datetimeFigureOut">
              <a:rPr lang="en-US" smtClean="0"/>
              <a:pPr/>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0FF67E-64EB-4415-AA91-D448C097D4F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441EE5-0237-4EB9-B72F-C29EE84798E5}" type="datetimeFigureOut">
              <a:rPr lang="en-US" smtClean="0"/>
              <a:pPr/>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0FF67E-64EB-4415-AA91-D448C097D4F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441EE5-0237-4EB9-B72F-C29EE84798E5}" type="datetimeFigureOut">
              <a:rPr lang="en-US" smtClean="0"/>
              <a:pPr/>
              <a:t>12/5/2010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0FF67E-64EB-4415-AA91-D448C097D4F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441EE5-0237-4EB9-B72F-C29EE84798E5}" type="datetimeFigureOut">
              <a:rPr lang="en-US" smtClean="0"/>
              <a:pPr/>
              <a:t>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0FF67E-64EB-4415-AA91-D448C097D4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441EE5-0237-4EB9-B72F-C29EE84798E5}" type="datetimeFigureOut">
              <a:rPr lang="en-US" smtClean="0"/>
              <a:pPr/>
              <a:t>12/5/2010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0FF67E-64EB-4415-AA91-D448C097D4F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441EE5-0237-4EB9-B72F-C29EE84798E5}" type="datetimeFigureOut">
              <a:rPr lang="en-US" smtClean="0"/>
              <a:pPr/>
              <a:t>12/5/2010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0FF67E-64EB-4415-AA91-D448C097D4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441EE5-0237-4EB9-B72F-C29EE84798E5}" type="datetimeFigureOut">
              <a:rPr lang="en-US" smtClean="0"/>
              <a:pPr/>
              <a:t>12/5/2010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0FF67E-64EB-4415-AA91-D448C097D4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441EE5-0237-4EB9-B72F-C29EE84798E5}" type="datetimeFigureOut">
              <a:rPr lang="en-US" smtClean="0"/>
              <a:pPr/>
              <a:t>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0FF67E-64EB-4415-AA91-D448C097D4F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441EE5-0237-4EB9-B72F-C29EE84798E5}" type="datetimeFigureOut">
              <a:rPr lang="en-US" smtClean="0"/>
              <a:pPr/>
              <a:t>12/5/2010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0FF67E-64EB-4415-AA91-D448C097D4F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441EE5-0237-4EB9-B72F-C29EE84798E5}" type="datetimeFigureOut">
              <a:rPr lang="en-US" smtClean="0"/>
              <a:pPr/>
              <a:t>12/5/2010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0FF67E-64EB-4415-AA91-D448C097D4F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SCR760 Preliminary </a:t>
            </a:r>
            <a:r>
              <a:rPr lang="en-US" dirty="0" smtClean="0"/>
              <a:t>Impact Analysis</a:t>
            </a:r>
            <a:endParaRPr lang="en-US" dirty="0"/>
          </a:p>
        </p:txBody>
      </p:sp>
      <p:graphicFrame>
        <p:nvGraphicFramePr>
          <p:cNvPr id="3" name="Table 2"/>
          <p:cNvGraphicFramePr>
            <a:graphicFrameLocks noGrp="1"/>
          </p:cNvGraphicFramePr>
          <p:nvPr/>
        </p:nvGraphicFramePr>
        <p:xfrm>
          <a:off x="228600" y="1371600"/>
          <a:ext cx="8686800" cy="5029811"/>
        </p:xfrm>
        <a:graphic>
          <a:graphicData uri="http://schemas.openxmlformats.org/drawingml/2006/table">
            <a:tbl>
              <a:tblPr firstRow="1" bandRow="1">
                <a:tableStyleId>{5C22544A-7EE6-4342-B048-85BDC9FD1C3A}</a:tableStyleId>
              </a:tblPr>
              <a:tblGrid>
                <a:gridCol w="1306934"/>
                <a:gridCol w="3993486"/>
                <a:gridCol w="2021791"/>
                <a:gridCol w="1364589"/>
              </a:tblGrid>
              <a:tr h="459039">
                <a:tc>
                  <a:txBody>
                    <a:bodyPr/>
                    <a:lstStyle/>
                    <a:p>
                      <a:pPr algn="ctr"/>
                      <a:r>
                        <a:rPr lang="en-US" sz="1200" dirty="0" smtClean="0"/>
                        <a:t>SCR</a:t>
                      </a:r>
                      <a:endParaRPr lang="en-US" sz="1200" dirty="0"/>
                    </a:p>
                  </a:txBody>
                  <a:tcPr/>
                </a:tc>
                <a:tc>
                  <a:txBody>
                    <a:bodyPr/>
                    <a:lstStyle/>
                    <a:p>
                      <a:pPr algn="ctr"/>
                      <a:r>
                        <a:rPr lang="en-US" sz="1200" dirty="0" smtClean="0"/>
                        <a:t>TSP Requirement</a:t>
                      </a:r>
                      <a:endParaRPr lang="en-US" sz="1200" dirty="0"/>
                    </a:p>
                  </a:txBody>
                  <a:tcPr/>
                </a:tc>
                <a:tc>
                  <a:txBody>
                    <a:bodyPr/>
                    <a:lstStyle/>
                    <a:p>
                      <a:pPr algn="ctr"/>
                      <a:r>
                        <a:rPr lang="en-US" sz="1200" dirty="0" smtClean="0"/>
                        <a:t>Cost</a:t>
                      </a:r>
                      <a:endParaRPr lang="en-US" sz="1200" dirty="0"/>
                    </a:p>
                  </a:txBody>
                  <a:tcPr/>
                </a:tc>
                <a:tc>
                  <a:txBody>
                    <a:bodyPr/>
                    <a:lstStyle/>
                    <a:p>
                      <a:pPr algn="ctr"/>
                      <a:r>
                        <a:rPr lang="en-US" sz="1050" dirty="0" smtClean="0"/>
                        <a:t>Delivery</a:t>
                      </a:r>
                      <a:endParaRPr lang="en-US" sz="1050" dirty="0"/>
                    </a:p>
                  </a:txBody>
                  <a:tcPr/>
                </a:tc>
              </a:tr>
              <a:tr h="703482">
                <a:tc>
                  <a:txBody>
                    <a:bodyPr/>
                    <a:lstStyle/>
                    <a:p>
                      <a:pPr algn="ctr"/>
                      <a:r>
                        <a:rPr lang="en-US" sz="1200" dirty="0" smtClean="0"/>
                        <a:t>760-1</a:t>
                      </a:r>
                      <a:endParaRPr lang="en-US" sz="1200" dirty="0"/>
                    </a:p>
                  </a:txBody>
                  <a:tcPr anchor="ctr"/>
                </a:tc>
                <a:tc>
                  <a:txBody>
                    <a:bodyPr/>
                    <a:lstStyle/>
                    <a:p>
                      <a:r>
                        <a:rPr lang="en-US" sz="900" dirty="0" smtClean="0"/>
                        <a:t>Keep TP current for all new PSS/E</a:t>
                      </a:r>
                      <a:r>
                        <a:rPr lang="en-US" sz="900" baseline="0" dirty="0" smtClean="0"/>
                        <a:t> releases</a:t>
                      </a:r>
                      <a:endParaRPr lang="en-US" sz="900" dirty="0"/>
                    </a:p>
                  </a:txBody>
                  <a:tcPr/>
                </a:tc>
                <a:tc>
                  <a:txBody>
                    <a:bodyPr/>
                    <a:lstStyle/>
                    <a:p>
                      <a:pPr algn="ctr"/>
                      <a:r>
                        <a:rPr lang="en-US" sz="1050" dirty="0" smtClean="0"/>
                        <a:t>$610K - $</a:t>
                      </a:r>
                      <a:r>
                        <a:rPr lang="en-US" sz="1050" dirty="0" smtClean="0"/>
                        <a:t>760K</a:t>
                      </a:r>
                      <a:endParaRPr lang="en-US" sz="1050" dirty="0"/>
                    </a:p>
                  </a:txBody>
                  <a:tcPr anchor="ctr"/>
                </a:tc>
                <a:tc>
                  <a:txBody>
                    <a:bodyPr/>
                    <a:lstStyle/>
                    <a:p>
                      <a:pPr algn="ctr"/>
                      <a:r>
                        <a:rPr lang="en-US" sz="1050" dirty="0" smtClean="0"/>
                        <a:t>Dec 2012</a:t>
                      </a:r>
                      <a:endParaRPr lang="en-US" sz="1050" dirty="0"/>
                    </a:p>
                  </a:txBody>
                  <a:tcPr anchor="ctr"/>
                </a:tc>
              </a:tr>
              <a:tr h="316490">
                <a:tc>
                  <a:txBody>
                    <a:bodyPr/>
                    <a:lstStyle/>
                    <a:p>
                      <a:pPr algn="ctr"/>
                      <a:r>
                        <a:rPr lang="en-US" sz="1200" dirty="0" smtClean="0"/>
                        <a:t>760-2</a:t>
                      </a:r>
                      <a:endParaRPr lang="en-US" sz="1200" dirty="0"/>
                    </a:p>
                  </a:txBody>
                  <a:tcPr anchor="ctr"/>
                </a:tc>
                <a:tc>
                  <a:txBody>
                    <a:bodyPr/>
                    <a:lstStyle/>
                    <a:p>
                      <a:r>
                        <a:rPr lang="en-US" sz="900" dirty="0" smtClean="0"/>
                        <a:t>Represent Distribution Capacitor Banks on the proper bus in Topology Processor PSS/E case</a:t>
                      </a:r>
                      <a:endParaRPr lang="en-US" sz="900" dirty="0"/>
                    </a:p>
                  </a:txBody>
                  <a:tcPr/>
                </a:tc>
                <a:tc>
                  <a:txBody>
                    <a:bodyPr/>
                    <a:lstStyle/>
                    <a:p>
                      <a:pPr algn="ctr"/>
                      <a:r>
                        <a:rPr lang="en-US" sz="1050" dirty="0" smtClean="0"/>
                        <a:t>$210K</a:t>
                      </a:r>
                      <a:r>
                        <a:rPr lang="en-US" sz="1050" baseline="0" dirty="0" smtClean="0"/>
                        <a:t> - $260K</a:t>
                      </a:r>
                      <a:endParaRPr lang="en-US" sz="1050" dirty="0"/>
                    </a:p>
                  </a:txBody>
                  <a:tcPr anchor="ctr"/>
                </a:tc>
                <a:tc>
                  <a:txBody>
                    <a:bodyPr/>
                    <a:lstStyle/>
                    <a:p>
                      <a:pPr algn="ctr"/>
                      <a:r>
                        <a:rPr lang="en-US" sz="1050" dirty="0" smtClean="0"/>
                        <a:t>May 2012</a:t>
                      </a:r>
                      <a:endParaRPr lang="en-US" sz="1050" dirty="0"/>
                    </a:p>
                  </a:txBody>
                  <a:tcPr anchor="ctr"/>
                </a:tc>
              </a:tr>
              <a:tr h="528836">
                <a:tc>
                  <a:txBody>
                    <a:bodyPr/>
                    <a:lstStyle/>
                    <a:p>
                      <a:pPr algn="ctr"/>
                      <a:r>
                        <a:rPr lang="en-US" sz="1200" dirty="0" smtClean="0"/>
                        <a:t>760-3</a:t>
                      </a:r>
                      <a:endParaRPr lang="en-US" sz="1200" dirty="0"/>
                    </a:p>
                  </a:txBody>
                  <a:tcPr anchor="ctr"/>
                </a:tc>
                <a:tc>
                  <a:txBody>
                    <a:bodyPr/>
                    <a:lstStyle/>
                    <a:p>
                      <a:r>
                        <a:rPr lang="en-US" sz="900" dirty="0" smtClean="0"/>
                        <a:t>Represent the proper ratings on zero impedance lines in Topology Processor cases</a:t>
                      </a:r>
                      <a:endParaRPr lang="en-US" sz="900" dirty="0"/>
                    </a:p>
                  </a:txBody>
                  <a:tcPr/>
                </a:tc>
                <a:tc>
                  <a:txBody>
                    <a:bodyPr/>
                    <a:lstStyle/>
                    <a:p>
                      <a:pPr algn="ctr"/>
                      <a:r>
                        <a:rPr lang="en-US" sz="1050" dirty="0" smtClean="0"/>
                        <a:t>$560K – 720K</a:t>
                      </a:r>
                      <a:endParaRPr lang="en-US" sz="1050" dirty="0"/>
                    </a:p>
                  </a:txBody>
                  <a:tcPr anchor="ctr"/>
                </a:tc>
                <a:tc>
                  <a:txBody>
                    <a:bodyPr/>
                    <a:lstStyle/>
                    <a:p>
                      <a:pPr algn="ctr"/>
                      <a:r>
                        <a:rPr lang="en-US" sz="1050" dirty="0" smtClean="0"/>
                        <a:t>Mar 2013</a:t>
                      </a:r>
                      <a:endParaRPr lang="en-US" sz="1050" dirty="0"/>
                    </a:p>
                  </a:txBody>
                  <a:tcPr anchor="ctr"/>
                </a:tc>
              </a:tr>
              <a:tr h="466824">
                <a:tc>
                  <a:txBody>
                    <a:bodyPr/>
                    <a:lstStyle/>
                    <a:p>
                      <a:pPr algn="ctr"/>
                      <a:r>
                        <a:rPr lang="en-US" sz="1200" dirty="0" smtClean="0"/>
                        <a:t>760-4</a:t>
                      </a:r>
                      <a:endParaRPr lang="en-US" sz="1200" dirty="0"/>
                    </a:p>
                  </a:txBody>
                  <a:tcPr anchor="ctr"/>
                </a:tc>
                <a:tc>
                  <a:txBody>
                    <a:bodyPr/>
                    <a:lstStyle/>
                    <a:p>
                      <a:r>
                        <a:rPr lang="en-US" sz="900" dirty="0" smtClean="0"/>
                        <a:t>Planning should be able to model loads and capacitor banks on the correct PSS/E busses</a:t>
                      </a:r>
                      <a:endParaRPr lang="en-US" sz="900" dirty="0"/>
                    </a:p>
                  </a:txBody>
                  <a:tcPr/>
                </a:tc>
                <a:tc>
                  <a:txBody>
                    <a:bodyPr/>
                    <a:lstStyle/>
                    <a:p>
                      <a:pPr algn="ctr"/>
                      <a:r>
                        <a:rPr lang="en-US" sz="1050" dirty="0" smtClean="0"/>
                        <a:t>$165K – 205K</a:t>
                      </a:r>
                      <a:endParaRPr lang="en-US" sz="105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May 2012</a:t>
                      </a:r>
                    </a:p>
                    <a:p>
                      <a:pPr algn="ctr"/>
                      <a:endParaRPr lang="en-US" sz="1050" dirty="0"/>
                    </a:p>
                  </a:txBody>
                  <a:tcPr anchor="ctr"/>
                </a:tc>
              </a:tr>
              <a:tr h="466824">
                <a:tc>
                  <a:txBody>
                    <a:bodyPr/>
                    <a:lstStyle/>
                    <a:p>
                      <a:pPr algn="ctr"/>
                      <a:r>
                        <a:rPr lang="en-US" sz="1200" dirty="0" smtClean="0"/>
                        <a:t>760-5</a:t>
                      </a:r>
                      <a:endParaRPr lang="en-US" sz="1200" dirty="0"/>
                    </a:p>
                  </a:txBody>
                  <a:tcPr anchor="ctr"/>
                </a:tc>
                <a:tc>
                  <a:txBody>
                    <a:bodyPr/>
                    <a:lstStyle/>
                    <a:p>
                      <a:r>
                        <a:rPr lang="en-US" sz="900" dirty="0" smtClean="0"/>
                        <a:t>Represent the actual transformer models in the PSS/E cases</a:t>
                      </a:r>
                      <a:endParaRPr lang="en-US" sz="900" dirty="0"/>
                    </a:p>
                  </a:txBody>
                  <a:tcPr/>
                </a:tc>
                <a:tc>
                  <a:txBody>
                    <a:bodyPr/>
                    <a:lstStyle/>
                    <a:p>
                      <a:pPr algn="ctr"/>
                      <a:r>
                        <a:rPr lang="en-US" sz="1050" dirty="0" smtClean="0"/>
                        <a:t>$145K</a:t>
                      </a:r>
                      <a:r>
                        <a:rPr lang="en-US" sz="1050" baseline="0" dirty="0" smtClean="0"/>
                        <a:t> - $185K</a:t>
                      </a:r>
                      <a:endParaRPr lang="en-US" sz="105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May 2012</a:t>
                      </a:r>
                    </a:p>
                    <a:p>
                      <a:pPr algn="ctr"/>
                      <a:endParaRPr lang="en-US" sz="1050" dirty="0"/>
                    </a:p>
                  </a:txBody>
                  <a:tcPr anchor="ctr"/>
                </a:tc>
              </a:tr>
              <a:tr h="356051">
                <a:tc>
                  <a:txBody>
                    <a:bodyPr/>
                    <a:lstStyle/>
                    <a:p>
                      <a:pPr algn="ctr"/>
                      <a:r>
                        <a:rPr lang="en-US" sz="1200" dirty="0" smtClean="0"/>
                        <a:t>760-6</a:t>
                      </a:r>
                      <a:endParaRPr lang="en-US" sz="1200" dirty="0"/>
                    </a:p>
                  </a:txBody>
                  <a:tcPr anchor="ctr"/>
                </a:tc>
                <a:tc>
                  <a:txBody>
                    <a:bodyPr/>
                    <a:lstStyle/>
                    <a:p>
                      <a:r>
                        <a:rPr lang="en-US" sz="900" dirty="0" smtClean="0"/>
                        <a:t>Update IMM and TP to incorporate FACTS devices</a:t>
                      </a:r>
                      <a:endParaRPr lang="en-US" sz="900" dirty="0"/>
                    </a:p>
                  </a:txBody>
                  <a:tcPr/>
                </a:tc>
                <a:tc>
                  <a:txBody>
                    <a:bodyPr/>
                    <a:lstStyle/>
                    <a:p>
                      <a:pPr algn="ctr"/>
                      <a:r>
                        <a:rPr lang="en-US" sz="1050" dirty="0" smtClean="0"/>
                        <a:t>$230K</a:t>
                      </a:r>
                      <a:r>
                        <a:rPr lang="en-US" sz="1050" baseline="0" dirty="0" smtClean="0"/>
                        <a:t> - $295K</a:t>
                      </a:r>
                      <a:endParaRPr lang="en-US" sz="105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Dec 2012</a:t>
                      </a:r>
                    </a:p>
                  </a:txBody>
                  <a:tcPr anchor="ctr"/>
                </a:tc>
              </a:tr>
              <a:tr h="411316">
                <a:tc>
                  <a:txBody>
                    <a:bodyPr/>
                    <a:lstStyle/>
                    <a:p>
                      <a:pPr algn="ctr"/>
                      <a:r>
                        <a:rPr lang="en-US" sz="1200" dirty="0" smtClean="0"/>
                        <a:t>760-7</a:t>
                      </a:r>
                      <a:endParaRPr lang="en-US" sz="1200" dirty="0"/>
                    </a:p>
                  </a:txBody>
                  <a:tcPr anchor="ctr"/>
                </a:tc>
                <a:tc>
                  <a:txBody>
                    <a:bodyPr/>
                    <a:lstStyle/>
                    <a:p>
                      <a:r>
                        <a:rPr lang="en-US" sz="900" dirty="0" smtClean="0"/>
                        <a:t>Modify TP to assign valid PSS/E IDs to Breakers/Switches/Series Devices</a:t>
                      </a:r>
                      <a:endParaRPr lang="en-US" sz="900" dirty="0"/>
                    </a:p>
                  </a:txBody>
                  <a:tcPr/>
                </a:tc>
                <a:tc>
                  <a:txBody>
                    <a:bodyPr/>
                    <a:lstStyle/>
                    <a:p>
                      <a:pPr algn="ctr"/>
                      <a:r>
                        <a:rPr lang="en-US" sz="1050" dirty="0" smtClean="0"/>
                        <a:t>$105K-$140K</a:t>
                      </a:r>
                      <a:endParaRPr lang="en-US" sz="105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Sep</a:t>
                      </a:r>
                      <a:r>
                        <a:rPr lang="en-US" sz="1050" baseline="0" dirty="0" smtClean="0"/>
                        <a:t> 2011</a:t>
                      </a:r>
                      <a:endParaRPr lang="en-US" sz="1050" dirty="0" smtClean="0"/>
                    </a:p>
                  </a:txBody>
                  <a:tcPr anchor="ctr"/>
                </a:tc>
              </a:tr>
              <a:tr h="524919">
                <a:tc>
                  <a:txBody>
                    <a:bodyPr/>
                    <a:lstStyle/>
                    <a:p>
                      <a:pPr algn="ctr"/>
                      <a:r>
                        <a:rPr lang="en-US" sz="1200" dirty="0" smtClean="0"/>
                        <a:t>760-8</a:t>
                      </a:r>
                      <a:endParaRPr lang="en-US" sz="1200" dirty="0"/>
                    </a:p>
                  </a:txBody>
                  <a:tcPr anchor="ctr"/>
                </a:tc>
                <a:tc>
                  <a:txBody>
                    <a:bodyPr/>
                    <a:lstStyle/>
                    <a:p>
                      <a:r>
                        <a:rPr lang="en-US" sz="900" dirty="0" smtClean="0"/>
                        <a:t>Allow representation of a phase shift for an autotransformer winding in the Topology Processor  PSS/E cases</a:t>
                      </a:r>
                      <a:endParaRPr lang="en-US" sz="900" dirty="0"/>
                    </a:p>
                  </a:txBody>
                  <a:tcPr/>
                </a:tc>
                <a:tc>
                  <a:txBody>
                    <a:bodyPr/>
                    <a:lstStyle/>
                    <a:p>
                      <a:pPr algn="ctr"/>
                      <a:r>
                        <a:rPr lang="en-US" sz="1050" dirty="0" smtClean="0"/>
                        <a:t>$95K</a:t>
                      </a:r>
                      <a:r>
                        <a:rPr lang="en-US" sz="1050" baseline="0" dirty="0" smtClean="0"/>
                        <a:t> - $130K</a:t>
                      </a:r>
                      <a:endParaRPr lang="en-US" sz="105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dirty="0" smtClean="0"/>
                        <a:t>Sep 2011</a:t>
                      </a:r>
                    </a:p>
                  </a:txBody>
                  <a:tcPr anchor="ctr"/>
                </a:tc>
              </a:tr>
              <a:tr h="304902">
                <a:tc>
                  <a:txBody>
                    <a:bodyPr/>
                    <a:lstStyle/>
                    <a:p>
                      <a:pPr algn="ctr"/>
                      <a:endParaRPr lang="en-US" sz="1200" dirty="0"/>
                    </a:p>
                  </a:txBody>
                  <a:tcPr/>
                </a:tc>
                <a:tc>
                  <a:txBody>
                    <a:bodyPr/>
                    <a:lstStyle/>
                    <a:p>
                      <a:pPr algn="ctr"/>
                      <a:r>
                        <a:rPr lang="en-US" sz="1600" b="1" dirty="0" smtClean="0"/>
                        <a:t>TOTAL</a:t>
                      </a:r>
                      <a:endParaRPr lang="en-US" sz="1600" b="1" dirty="0"/>
                    </a:p>
                  </a:txBody>
                  <a:tcPr anchor="ctr"/>
                </a:tc>
                <a:tc>
                  <a:txBody>
                    <a:bodyPr/>
                    <a:lstStyle/>
                    <a:p>
                      <a:pPr algn="ctr"/>
                      <a:r>
                        <a:rPr lang="en-US" sz="1050" dirty="0" smtClean="0"/>
                        <a:t>$2.1M</a:t>
                      </a:r>
                      <a:r>
                        <a:rPr lang="en-US" sz="1050" baseline="0" dirty="0" smtClean="0"/>
                        <a:t>  - $2.7M</a:t>
                      </a:r>
                      <a:endParaRPr lang="en-US" sz="105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50" dirty="0" smtClean="0"/>
                    </a:p>
                  </a:txBody>
                  <a:tcPr anchor="ctr"/>
                </a:tc>
              </a:tr>
              <a:tr h="356051">
                <a:tc>
                  <a:txBody>
                    <a:bodyPr/>
                    <a:lstStyle/>
                    <a:p>
                      <a:pPr algn="ctr"/>
                      <a:endParaRPr lang="en-US" sz="1200" dirty="0"/>
                    </a:p>
                  </a:txBody>
                  <a:tcPr/>
                </a:tc>
                <a:tc>
                  <a:txBody>
                    <a:bodyPr/>
                    <a:lstStyle/>
                    <a:p>
                      <a:pPr algn="ctr"/>
                      <a:r>
                        <a:rPr lang="en-US" sz="1200" b="1" dirty="0" smtClean="0"/>
                        <a:t>Annual</a:t>
                      </a:r>
                      <a:r>
                        <a:rPr lang="en-US" sz="1200" b="1" baseline="0" dirty="0" smtClean="0"/>
                        <a:t> Recurring Cost</a:t>
                      </a:r>
                      <a:endParaRPr lang="en-US" sz="12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smtClean="0"/>
                        <a:t>$535K</a:t>
                      </a:r>
                      <a:r>
                        <a:rPr lang="en-US" sz="1050" baseline="0" smtClean="0"/>
                        <a:t> – $715K</a:t>
                      </a:r>
                      <a:endParaRPr lang="en-US" sz="1050" dirty="0" smtClean="0"/>
                    </a:p>
                    <a:p>
                      <a:pPr algn="ctr"/>
                      <a:endParaRPr lang="en-US" sz="105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50" dirty="0" smtClean="0"/>
                    </a:p>
                  </a:txBody>
                  <a:tcPr anchor="ct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Delivery Plan</a:t>
            </a:r>
            <a:endParaRPr lang="en-US" dirty="0"/>
          </a:p>
        </p:txBody>
      </p:sp>
      <p:pic>
        <p:nvPicPr>
          <p:cNvPr id="3" name="Picture 2"/>
          <p:cNvPicPr>
            <a:picLocks noChangeAspect="1" noChangeArrowheads="1"/>
          </p:cNvPicPr>
          <p:nvPr/>
        </p:nvPicPr>
        <p:blipFill>
          <a:blip r:embed="rId2" cstate="print"/>
          <a:srcRect/>
          <a:stretch>
            <a:fillRect/>
          </a:stretch>
        </p:blipFill>
        <p:spPr bwMode="auto">
          <a:xfrm>
            <a:off x="228600" y="1828800"/>
            <a:ext cx="8770297" cy="3576636"/>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jayson\Desktop\schedule.jpg"/>
          <p:cNvPicPr>
            <a:picLocks noChangeAspect="1" noChangeArrowheads="1"/>
          </p:cNvPicPr>
          <p:nvPr/>
        </p:nvPicPr>
        <p:blipFill>
          <a:blip r:embed="rId2" cstate="print"/>
          <a:srcRect/>
          <a:stretch>
            <a:fillRect/>
          </a:stretch>
        </p:blipFill>
        <p:spPr bwMode="auto">
          <a:xfrm>
            <a:off x="1" y="0"/>
            <a:ext cx="9144000" cy="67056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81000" y="0"/>
            <a:ext cx="8382000" cy="66584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Notes for Previous Slide</a:t>
            </a:r>
            <a:endParaRPr lang="en-US" sz="2800" dirty="0"/>
          </a:p>
        </p:txBody>
      </p:sp>
      <p:sp>
        <p:nvSpPr>
          <p:cNvPr id="3" name="Content Placeholder 2"/>
          <p:cNvSpPr>
            <a:spLocks noGrp="1"/>
          </p:cNvSpPr>
          <p:nvPr>
            <p:ph idx="1"/>
          </p:nvPr>
        </p:nvSpPr>
        <p:spPr/>
        <p:txBody>
          <a:bodyPr>
            <a:normAutofit/>
          </a:bodyPr>
          <a:lstStyle/>
          <a:p>
            <a:r>
              <a:rPr lang="en-US" sz="2400" dirty="0" smtClean="0"/>
              <a:t>AEP 133 added load records appears to separate load into Residential, Wholesale, etc to match SSWG case.  Do not get removed by SCR.</a:t>
            </a:r>
          </a:p>
          <a:p>
            <a:r>
              <a:rPr lang="en-US" sz="2400" dirty="0" smtClean="0"/>
              <a:t>LCRA 383 load adds and 324 load deletes appears to be to  realign Load ID field to new modeling philosophy.  Will be changed in IMM and not necessary to submit as future PMCR</a:t>
            </a:r>
          </a:p>
          <a:p>
            <a:r>
              <a:rPr lang="en-US" sz="2400" dirty="0" smtClean="0"/>
              <a:t>PMCR’s are not the same as NOMCR’s</a:t>
            </a:r>
          </a:p>
          <a:p>
            <a:r>
              <a:rPr lang="en-US" sz="2400" dirty="0" smtClean="0"/>
              <a:t>NOMCR’s are very detailed xml files</a:t>
            </a:r>
          </a:p>
          <a:p>
            <a:r>
              <a:rPr lang="en-US" sz="2400" dirty="0" smtClean="0"/>
              <a:t>PMCR’s vary from 1 line of data to up to 4 lines of data</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PMCR File</a:t>
            </a:r>
            <a:endParaRPr lang="en-US" dirty="0"/>
          </a:p>
        </p:txBody>
      </p:sp>
      <p:sp>
        <p:nvSpPr>
          <p:cNvPr id="3" name="Content Placeholder 2"/>
          <p:cNvSpPr>
            <a:spLocks noGrp="1"/>
          </p:cNvSpPr>
          <p:nvPr>
            <p:ph idx="1"/>
          </p:nvPr>
        </p:nvSpPr>
        <p:spPr/>
        <p:txBody>
          <a:bodyPr>
            <a:normAutofit fontScale="32500" lnSpcReduction="20000"/>
          </a:bodyPr>
          <a:lstStyle/>
          <a:p>
            <a:r>
              <a:rPr lang="en-US" sz="3700" dirty="0" smtClean="0"/>
              <a:t>&lt;PROJECT&gt;, 30</a:t>
            </a:r>
          </a:p>
          <a:p>
            <a:r>
              <a:rPr lang="en-US" sz="3700" dirty="0" smtClean="0"/>
              <a:t>AEN_TEST_CASE_10SUM_PMCR_FILE,Standard_PMCR,Active,Make sure Autos are 3-winding</a:t>
            </a:r>
          </a:p>
          <a:p>
            <a:r>
              <a:rPr lang="en-US" sz="3700" dirty="0" smtClean="0"/>
              <a:t>&lt;PHASE&gt;,TEST_PMCR,10/8/2010,10/8/2010,</a:t>
            </a:r>
          </a:p>
          <a:p>
            <a:r>
              <a:rPr lang="en-US" sz="3700" dirty="0" smtClean="0"/>
              <a:t>BUS, DELETE,9281,'TRADPOST1',138,1,0,0,9,709,1,0,190</a:t>
            </a:r>
          </a:p>
          <a:p>
            <a:r>
              <a:rPr lang="en-US" sz="3700" dirty="0" smtClean="0"/>
              <a:t>BUS, ADD,9025,'HP_STATC',32,1,0,0,9,709,0.9986,-3.2377,100</a:t>
            </a:r>
          </a:p>
          <a:p>
            <a:r>
              <a:rPr lang="en-US" sz="3700" dirty="0" smtClean="0"/>
              <a:t>LOAD, DELETE,9187,'1',1,9,709,2,0,0,0,0,0,190</a:t>
            </a:r>
          </a:p>
          <a:p>
            <a:r>
              <a:rPr lang="en-US" sz="3700" dirty="0" smtClean="0"/>
              <a:t>LOAD, ADD,9184,'DG',1,9,709,-2.12,0.597,0,0,0,0,400</a:t>
            </a:r>
          </a:p>
          <a:p>
            <a:r>
              <a:rPr lang="en-US" sz="3700" dirty="0" smtClean="0"/>
              <a:t>LOAD, MODIFY,9282,'1',1,9,709,20.324,14.287,0,0,0,0,190</a:t>
            </a:r>
          </a:p>
          <a:p>
            <a:r>
              <a:rPr lang="en-US" sz="3700" dirty="0" smtClean="0"/>
              <a:t>GENERATOR, DELETE,9118,'VC',0,0,110,-80,1.018,0,110,0,9999,0,0,0,1,100,0,0,1,1</a:t>
            </a:r>
          </a:p>
          <a:p>
            <a:r>
              <a:rPr lang="en-US" sz="3700" dirty="0" smtClean="0"/>
              <a:t>BRANCH, DELETE,7288,-9288,'BC',0,0.0001,0,9999,9999,9999,0,0,0,0,1,0,1,1</a:t>
            </a:r>
          </a:p>
          <a:p>
            <a:r>
              <a:rPr lang="en-US" sz="3700" dirty="0" smtClean="0"/>
              <a:t>FACTS, ADD,1,9025,0,1,0,0,0.9986,100,9999,0.9,1.1,1.2,100,0.05,100,100,0,0,0</a:t>
            </a:r>
          </a:p>
          <a:p>
            <a:r>
              <a:rPr lang="en-US" sz="3700" dirty="0" smtClean="0"/>
              <a:t>TRANSFORMER, ADD,9025,9118,0,'1',1,1,1,0,0,1,'STATC1',1,190,1,,,,,,</a:t>
            </a:r>
          </a:p>
          <a:p>
            <a:r>
              <a:rPr lang="en-US" sz="3700" dirty="0" smtClean="0"/>
              <a:t>0.0025,0.08,100,,,,,,,,</a:t>
            </a:r>
          </a:p>
          <a:p>
            <a:r>
              <a:rPr lang="en-US" sz="3700" dirty="0" smtClean="0"/>
              <a:t>1,0,-30,120,120,120,0,0,1.5,0.51,1.5,0.51,33,0,0,0</a:t>
            </a:r>
          </a:p>
          <a:p>
            <a:r>
              <a:rPr lang="en-US" sz="3700" dirty="0" smtClean="0"/>
              <a:t>1,0,,,,,,,,,,,,,,</a:t>
            </a:r>
          </a:p>
          <a:p>
            <a:r>
              <a:rPr lang="en-US" sz="3700" dirty="0" smtClean="0"/>
              <a:t>TRANSFORMER, MODIFY,9002,9188,0,'1',1,1,1,0,0,2,,1,189,1,,,,,,</a:t>
            </a:r>
          </a:p>
          <a:p>
            <a:r>
              <a:rPr lang="en-US" sz="3700" dirty="0" smtClean="0"/>
              <a:t>0.00521,0.18106,100,,,,,,,,</a:t>
            </a:r>
          </a:p>
          <a:p>
            <a:r>
              <a:rPr lang="en-US" sz="3700" dirty="0" smtClean="0"/>
              <a:t>1,13.8,0,139,139,139,0,0,1,1,1.1,0.9,33,0,0,0</a:t>
            </a:r>
          </a:p>
          <a:p>
            <a:r>
              <a:rPr lang="en-US" sz="3700" dirty="0" smtClean="0"/>
              <a:t>1,0,,,,,,,,,,,,,,</a:t>
            </a:r>
          </a:p>
          <a:p>
            <a:r>
              <a:rPr lang="en-US" sz="3700" dirty="0" smtClean="0"/>
              <a:t>Q</a:t>
            </a:r>
          </a:p>
          <a:p>
            <a:pPr>
              <a:buNone/>
            </a:pPr>
            <a:endParaRPr lang="en-US" dirty="0" smtClean="0"/>
          </a:p>
          <a:p>
            <a:pPr>
              <a:buNone/>
            </a:pPr>
            <a:r>
              <a:rPr lang="en-US" sz="6000" dirty="0" smtClean="0"/>
              <a:t>This file contains 10 PMCRS</a:t>
            </a:r>
            <a:endParaRPr lang="en-US" sz="6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38200" y="228601"/>
            <a:ext cx="7467600" cy="1323439"/>
          </a:xfrm>
          <a:prstGeom prst="rect">
            <a:avLst/>
          </a:prstGeom>
          <a:noFill/>
        </p:spPr>
        <p:txBody>
          <a:bodyPr wrap="square" rtlCol="0">
            <a:spAutoFit/>
          </a:bodyPr>
          <a:lstStyle/>
          <a:p>
            <a:r>
              <a:rPr lang="en-US" sz="2800" dirty="0" smtClean="0"/>
              <a:t>The effect of SCR 759 and 760 on the number of PMCR’s submitted for 2010 Test</a:t>
            </a:r>
          </a:p>
          <a:p>
            <a:r>
              <a:rPr lang="en-US" sz="2400" dirty="0" smtClean="0"/>
              <a:t> </a:t>
            </a:r>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a:off x="457200" y="1295400"/>
            <a:ext cx="8001000" cy="527685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997</TotalTime>
  <Words>404</Words>
  <Application>Microsoft Office PowerPoint</Application>
  <PresentationFormat>On-screen Show (4:3)</PresentationFormat>
  <Paragraphs>73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SCR760 Preliminary Impact Analysis</vt:lpstr>
      <vt:lpstr>Delivery Plan</vt:lpstr>
      <vt:lpstr>Slide 3</vt:lpstr>
      <vt:lpstr>Slide 4</vt:lpstr>
      <vt:lpstr>Notes for Previous Slide</vt:lpstr>
      <vt:lpstr>Example of PMCR File</vt:lpstr>
      <vt:lpstr>Slide 7</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jayson</dc:creator>
  <cp:lastModifiedBy>Teixeira</cp:lastModifiedBy>
  <cp:revision>156</cp:revision>
  <dcterms:created xsi:type="dcterms:W3CDTF">2010-12-02T20:16:09Z</dcterms:created>
  <dcterms:modified xsi:type="dcterms:W3CDTF">2010-12-05T21:10:06Z</dcterms:modified>
</cp:coreProperties>
</file>