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commentAuthors.xml" ContentType="application/vnd.openxmlformats-officedocument.presentationml.commentAuth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3"/>
  </p:notesMasterIdLst>
  <p:sldIdLst>
    <p:sldId id="258" r:id="rId2"/>
    <p:sldId id="346" r:id="rId3"/>
    <p:sldId id="360" r:id="rId4"/>
    <p:sldId id="368" r:id="rId5"/>
    <p:sldId id="353" r:id="rId6"/>
    <p:sldId id="362" r:id="rId7"/>
    <p:sldId id="370" r:id="rId8"/>
    <p:sldId id="367" r:id="rId9"/>
    <p:sldId id="375" r:id="rId10"/>
    <p:sldId id="363" r:id="rId11"/>
    <p:sldId id="329" r:id="rId12"/>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ate Horne"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39966"/>
    <a:srgbClr val="990000"/>
    <a:srgbClr val="FFFF66"/>
    <a:srgbClr val="FFFFCC"/>
    <a:srgbClr val="FFFF99"/>
    <a:srgbClr val="008000"/>
    <a:srgbClr val="800080"/>
    <a:srgbClr val="3366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021" autoAdjust="0"/>
    <p:restoredTop sz="94660"/>
  </p:normalViewPr>
  <p:slideViewPr>
    <p:cSldViewPr snapToGrid="0">
      <p:cViewPr varScale="1">
        <p:scale>
          <a:sx n="89" d="100"/>
          <a:sy n="89" d="100"/>
        </p:scale>
        <p:origin x="-648" y="-66"/>
      </p:cViewPr>
      <p:guideLst>
        <p:guide orient="horz" pos="4224"/>
        <p:guide pos="1536"/>
      </p:guideLst>
    </p:cSldViewPr>
  </p:slideViewPr>
  <p:notesTextViewPr>
    <p:cViewPr>
      <p:scale>
        <a:sx n="100" d="100"/>
        <a:sy n="100" d="100"/>
      </p:scale>
      <p:origin x="0" y="0"/>
    </p:cViewPr>
  </p:notesTextViewPr>
  <p:notesViewPr>
    <p:cSldViewPr snapToGrid="0">
      <p:cViewPr varScale="1">
        <p:scale>
          <a:sx n="72" d="100"/>
          <a:sy n="72" d="100"/>
        </p:scale>
        <p:origin x="-1776" y="-84"/>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a:defRPr sz="1200"/>
            </a:lvl1pPr>
          </a:lstStyle>
          <a:p>
            <a:pPr>
              <a:defRPr/>
            </a:pPr>
            <a:endParaRPr lang="en-US"/>
          </a:p>
        </p:txBody>
      </p:sp>
      <p:sp>
        <p:nvSpPr>
          <p:cNvPr id="27651"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defRPr sz="1200"/>
            </a:lvl1pPr>
          </a:lstStyle>
          <a:p>
            <a:pPr>
              <a:defRPr/>
            </a:pPr>
            <a:endParaRPr lang="en-US"/>
          </a:p>
        </p:txBody>
      </p:sp>
      <p:sp>
        <p:nvSpPr>
          <p:cNvPr id="6148"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701675" y="4416425"/>
            <a:ext cx="5607050" cy="41830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a:defRPr sz="1200"/>
            </a:lvl1pPr>
          </a:lstStyle>
          <a:p>
            <a:pPr>
              <a:defRPr/>
            </a:pPr>
            <a:endParaRPr lang="en-US"/>
          </a:p>
        </p:txBody>
      </p:sp>
      <p:sp>
        <p:nvSpPr>
          <p:cNvPr id="27655"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defRPr sz="1200"/>
            </a:lvl1pPr>
          </a:lstStyle>
          <a:p>
            <a:pPr>
              <a:defRPr/>
            </a:pPr>
            <a:fld id="{6148C91D-C62E-43DC-9A85-B7FFF128C55F}"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7"/>
          <p:cNvSpPr>
            <a:spLocks noGrp="1" noChangeArrowheads="1"/>
          </p:cNvSpPr>
          <p:nvPr>
            <p:ph type="sldNum" sz="quarter" idx="5"/>
          </p:nvPr>
        </p:nvSpPr>
        <p:spPr>
          <a:noFill/>
        </p:spPr>
        <p:txBody>
          <a:bodyPr/>
          <a:lstStyle/>
          <a:p>
            <a:fld id="{4AAD6FE6-7666-4132-98A9-7976B18B7D06}" type="slidenum">
              <a:rPr lang="en-US" smtClean="0"/>
              <a:pPr/>
              <a:t>1</a:t>
            </a:fld>
            <a:endParaRPr lang="en-US" smtClean="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7"/>
          <p:cNvSpPr>
            <a:spLocks noGrp="1" noChangeArrowheads="1"/>
          </p:cNvSpPr>
          <p:nvPr>
            <p:ph type="sldNum" sz="quarter" idx="5"/>
          </p:nvPr>
        </p:nvSpPr>
        <p:spPr>
          <a:noFill/>
        </p:spPr>
        <p:txBody>
          <a:bodyPr/>
          <a:lstStyle/>
          <a:p>
            <a:fld id="{FE85DB0B-E784-4E4F-B409-F086EF27481D}" type="slidenum">
              <a:rPr lang="de-CH" smtClean="0"/>
              <a:pPr/>
              <a:t>2</a:t>
            </a:fld>
            <a:endParaRPr lang="de-CH" smtClean="0"/>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p:cNvSpPr>
            <a:spLocks noGrp="1" noChangeArrowheads="1"/>
          </p:cNvSpPr>
          <p:nvPr>
            <p:ph type="sldNum" sz="quarter" idx="5"/>
          </p:nvPr>
        </p:nvSpPr>
        <p:spPr>
          <a:noFill/>
        </p:spPr>
        <p:txBody>
          <a:bodyPr/>
          <a:lstStyle/>
          <a:p>
            <a:fld id="{48F65F1D-BBEC-45EA-8080-A6BC8BE7C6D6}" type="slidenum">
              <a:rPr lang="de-CH" smtClean="0"/>
              <a:pPr/>
              <a:t>3</a:t>
            </a:fld>
            <a:endParaRPr lang="de-CH" smtClean="0"/>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7"/>
          <p:cNvSpPr>
            <a:spLocks noGrp="1" noChangeArrowheads="1"/>
          </p:cNvSpPr>
          <p:nvPr>
            <p:ph type="sldNum" sz="quarter" idx="5"/>
          </p:nvPr>
        </p:nvSpPr>
        <p:spPr>
          <a:noFill/>
        </p:spPr>
        <p:txBody>
          <a:bodyPr/>
          <a:lstStyle/>
          <a:p>
            <a:fld id="{A75F086C-863E-4C12-B4EF-5969346958F6}" type="slidenum">
              <a:rPr lang="de-CH" smtClean="0"/>
              <a:pPr/>
              <a:t>4</a:t>
            </a:fld>
            <a:endParaRPr lang="de-CH" smtClean="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p:cNvSpPr>
            <a:spLocks noGrp="1" noChangeArrowheads="1"/>
          </p:cNvSpPr>
          <p:nvPr>
            <p:ph type="sldNum" sz="quarter" idx="5"/>
          </p:nvPr>
        </p:nvSpPr>
        <p:spPr>
          <a:noFill/>
        </p:spPr>
        <p:txBody>
          <a:bodyPr/>
          <a:lstStyle/>
          <a:p>
            <a:fld id="{BA280C76-DF90-427F-8183-60002F7684D3}" type="slidenum">
              <a:rPr lang="en-US" smtClean="0"/>
              <a:pPr/>
              <a:t>11</a:t>
            </a:fld>
            <a:endParaRPr lang="en-US" smtClean="0"/>
          </a:p>
        </p:txBody>
      </p:sp>
      <p:sp>
        <p:nvSpPr>
          <p:cNvPr id="37890" name="Rectangle 2"/>
          <p:cNvSpPr>
            <a:spLocks noGrp="1" noRot="1" noChangeAspect="1" noChangeArrowheads="1" noTextEdit="1"/>
          </p:cNvSpPr>
          <p:nvPr>
            <p:ph type="sldImg"/>
          </p:nvPr>
        </p:nvSpPr>
        <p:spPr>
          <a:xfrm>
            <a:off x="1169988" y="685800"/>
            <a:ext cx="4662487" cy="3497263"/>
          </a:xfrm>
          <a:ln/>
        </p:spPr>
      </p:sp>
      <p:sp>
        <p:nvSpPr>
          <p:cNvPr id="37891" name="Rectangle 3"/>
          <p:cNvSpPr>
            <a:spLocks noGrp="1" noChangeArrowheads="1"/>
          </p:cNvSpPr>
          <p:nvPr>
            <p:ph type="body" idx="1"/>
          </p:nvPr>
        </p:nvSpPr>
        <p:spPr>
          <a:xfrm>
            <a:off x="698500" y="4414838"/>
            <a:ext cx="5602288" cy="4411662"/>
          </a:xfrm>
          <a:noFill/>
          <a:ln/>
        </p:spPr>
        <p:txBody>
          <a:bodyPr/>
          <a:lstStyle/>
          <a:p>
            <a:pPr eaLnBrk="1" hangingPunct="1"/>
            <a:endParaRPr lang="en-US" sz="160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Rectangle 13"/>
          <p:cNvSpPr>
            <a:spLocks noChangeArrowheads="1"/>
          </p:cNvSpPr>
          <p:nvPr userDrawn="1"/>
        </p:nvSpPr>
        <p:spPr bwMode="auto">
          <a:xfrm>
            <a:off x="0" y="1143000"/>
            <a:ext cx="9144000" cy="5715000"/>
          </a:xfrm>
          <a:prstGeom prst="rect">
            <a:avLst/>
          </a:prstGeom>
          <a:solidFill>
            <a:srgbClr val="5469A2"/>
          </a:solidFill>
          <a:ln w="9525">
            <a:noFill/>
            <a:miter lim="800000"/>
            <a:headEnd/>
            <a:tailEnd/>
          </a:ln>
          <a:effectLst/>
        </p:spPr>
        <p:txBody>
          <a:bodyPr wrap="none" anchor="ctr"/>
          <a:lstStyle/>
          <a:p>
            <a:pPr>
              <a:defRPr/>
            </a:pPr>
            <a:endParaRPr lang="en-US"/>
          </a:p>
        </p:txBody>
      </p:sp>
      <p:sp>
        <p:nvSpPr>
          <p:cNvPr id="6"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bg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lvl1pPr>
          </a:lstStyle>
          <a:p>
            <a:r>
              <a:rPr lang="en-US"/>
              <a:t>Click to edit Master title style</a:t>
            </a:r>
          </a:p>
        </p:txBody>
      </p:sp>
      <p:sp>
        <p:nvSpPr>
          <p:cNvPr id="7" name="Rectangle 10"/>
          <p:cNvSpPr>
            <a:spLocks noGrp="1" noChangeArrowheads="1"/>
          </p:cNvSpPr>
          <p:nvPr>
            <p:ph type="dt" sz="half" idx="10"/>
          </p:nvPr>
        </p:nvSpPr>
        <p:spPr>
          <a:xfrm>
            <a:off x="2333625" y="5467350"/>
            <a:ext cx="6276975" cy="476250"/>
          </a:xfrm>
        </p:spPr>
        <p:txBody>
          <a:bodyPr/>
          <a:lstStyle>
            <a:lvl1pPr>
              <a:defRPr sz="1800" b="1" smtClean="0">
                <a:solidFill>
                  <a:schemeClr val="bg1"/>
                </a:solidFill>
              </a:defRPr>
            </a:lvl1pPr>
          </a:lstStyle>
          <a:p>
            <a:pPr>
              <a:defRPr/>
            </a:pPr>
            <a:r>
              <a:rPr lang="en-US" smtClean="0"/>
              <a:t>December 6, 2010</a:t>
            </a:r>
            <a:endParaRPr lang="en-US" dirty="0"/>
          </a:p>
        </p:txBody>
      </p:sp>
      <p:sp>
        <p:nvSpPr>
          <p:cNvPr id="8" name="Rectangle 15"/>
          <p:cNvSpPr>
            <a:spLocks noGrp="1" noChangeArrowheads="1"/>
          </p:cNvSpPr>
          <p:nvPr>
            <p:ph type="ftr" sz="quarter" idx="11"/>
          </p:nvPr>
        </p:nvSpPr>
        <p:spPr>
          <a:xfrm>
            <a:off x="2333625" y="5067300"/>
            <a:ext cx="6276975" cy="419100"/>
          </a:xfrm>
        </p:spPr>
        <p:txBody>
          <a:bodyPr/>
          <a:lstStyle>
            <a:lvl1pPr algn="l">
              <a:defRPr sz="1800" b="1" smtClean="0">
                <a:solidFill>
                  <a:schemeClr val="bg1"/>
                </a:solidFill>
              </a:defRPr>
            </a:lvl1pPr>
          </a:lstStyle>
          <a:p>
            <a:pPr>
              <a:defRPr/>
            </a:pPr>
            <a:r>
              <a:rPr lang="en-US" smtClean="0"/>
              <a:t>Technical Advisory Committee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6AB1520-F712-47D4-9A8B-CA88E5A14506}"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December 6, 2010</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9BF61A7E-B785-483D-A7D2-43D476BF8F37}" type="slidenum">
              <a:rPr lang="en-US"/>
              <a:pPr>
                <a:defRPr/>
              </a:pPr>
              <a:t>‹#›</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5" name="Rectangle 4"/>
          <p:cNvSpPr>
            <a:spLocks noGrp="1" noChangeArrowheads="1"/>
          </p:cNvSpPr>
          <p:nvPr>
            <p:ph type="dt" sz="half" idx="12"/>
          </p:nvPr>
        </p:nvSpPr>
        <p:spPr>
          <a:ln/>
        </p:spPr>
        <p:txBody>
          <a:bodyPr/>
          <a:lstStyle>
            <a:lvl1pPr>
              <a:defRPr/>
            </a:lvl1pPr>
          </a:lstStyle>
          <a:p>
            <a:pPr>
              <a:defRPr/>
            </a:pPr>
            <a:r>
              <a:rPr lang="en-US" smtClean="0"/>
              <a:t>December 6, 2010</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066800"/>
            <a:ext cx="8229600" cy="4724400"/>
          </a:xfrm>
        </p:spPr>
        <p:txBody>
          <a:bodyPr/>
          <a:lstStyle/>
          <a:p>
            <a:pPr lvl="0"/>
            <a:endParaRPr lang="en-US" noProof="0" dirty="0"/>
          </a:p>
        </p:txBody>
      </p:sp>
      <p:sp>
        <p:nvSpPr>
          <p:cNvPr id="4" name="Rectangle 6"/>
          <p:cNvSpPr>
            <a:spLocks noGrp="1" noChangeArrowheads="1"/>
          </p:cNvSpPr>
          <p:nvPr>
            <p:ph type="sldNum" sz="quarter" idx="10"/>
          </p:nvPr>
        </p:nvSpPr>
        <p:spPr>
          <a:ln/>
        </p:spPr>
        <p:txBody>
          <a:bodyPr/>
          <a:lstStyle>
            <a:lvl1pPr>
              <a:defRPr/>
            </a:lvl1pPr>
          </a:lstStyle>
          <a:p>
            <a:pPr>
              <a:defRPr/>
            </a:pPr>
            <a:fld id="{059CC68F-2CB5-4708-B76A-6F22D7C8D287}"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December 6, 2010</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CCEFC0AB-4B47-4161-BD67-8A65EDE4364B}" type="slidenum">
              <a:rPr lang="en-US"/>
              <a:pPr>
                <a:defRPr/>
              </a:pPr>
              <a:t>‹#›</a:t>
            </a:fld>
            <a:endParaRPr lang="en-US"/>
          </a:p>
        </p:txBody>
      </p:sp>
      <p:sp>
        <p:nvSpPr>
          <p:cNvPr id="23559" name="Rectangle 7"/>
          <p:cNvSpPr>
            <a:spLocks noChangeArrowheads="1"/>
          </p:cNvSpPr>
          <p:nvPr userDrawn="1"/>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a:p>
        </p:txBody>
      </p:sp>
      <p:pic>
        <p:nvPicPr>
          <p:cNvPr id="1029" name="Picture 8" descr="logo_C"/>
          <p:cNvPicPr>
            <a:picLocks noChangeAspect="1" noChangeArrowheads="1"/>
          </p:cNvPicPr>
          <p:nvPr userDrawn="1"/>
        </p:nvPicPr>
        <p:blipFill>
          <a:blip r:embed="rId6" cstate="print"/>
          <a:srcRect/>
          <a:stretch>
            <a:fillRect/>
          </a:stretch>
        </p:blipFill>
        <p:spPr bwMode="auto">
          <a:xfrm>
            <a:off x="63500" y="6289675"/>
            <a:ext cx="854075" cy="479425"/>
          </a:xfrm>
          <a:prstGeom prst="rect">
            <a:avLst/>
          </a:prstGeom>
          <a:noFill/>
          <a:ln w="9525">
            <a:noFill/>
            <a:miter lim="800000"/>
            <a:headEnd/>
            <a:tailEnd/>
          </a:ln>
        </p:spPr>
      </p:pic>
      <p:sp>
        <p:nvSpPr>
          <p:cNvPr id="23561" name="Rectangle 9"/>
          <p:cNvSpPr>
            <a:spLocks noChangeArrowheads="1"/>
          </p:cNvSpPr>
          <p:nvPr userDrawn="1"/>
        </p:nvSpPr>
        <p:spPr bwMode="auto">
          <a:xfrm>
            <a:off x="0" y="0"/>
            <a:ext cx="9144000" cy="685800"/>
          </a:xfrm>
          <a:prstGeom prst="rect">
            <a:avLst/>
          </a:prstGeom>
          <a:solidFill>
            <a:srgbClr val="5469A2"/>
          </a:solidFill>
          <a:ln w="9525">
            <a:noFill/>
            <a:miter lim="800000"/>
            <a:headEnd/>
            <a:tailEnd/>
          </a:ln>
          <a:effectLst/>
        </p:spPr>
        <p:txBody>
          <a:bodyPr wrap="none" anchor="ctr"/>
          <a:lstStyle/>
          <a:p>
            <a:pPr>
              <a:defRPr/>
            </a:pPr>
            <a:endParaRPr lang="en-US"/>
          </a:p>
        </p:txBody>
      </p:sp>
      <p:sp>
        <p:nvSpPr>
          <p:cNvPr id="1031"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r>
              <a:rPr lang="en-US" smtClean="0"/>
              <a:t>Technical Advisory Committee</a:t>
            </a:r>
            <a:endParaRPr lang="en-US"/>
          </a:p>
        </p:txBody>
      </p:sp>
      <p:sp>
        <p:nvSpPr>
          <p:cNvPr id="23563" name="Line 11"/>
          <p:cNvSpPr>
            <a:spLocks noChangeShapeType="1"/>
          </p:cNvSpPr>
          <p:nvPr userDrawn="1"/>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r>
              <a:rPr lang="en-US" smtClean="0"/>
              <a:t>December 6, 2010</a:t>
            </a:r>
            <a:endParaRPr lang="en-US"/>
          </a:p>
        </p:txBody>
      </p:sp>
      <p:sp>
        <p:nvSpPr>
          <p:cNvPr id="23564" name="Line 12"/>
          <p:cNvSpPr>
            <a:spLocks noChangeShapeType="1"/>
          </p:cNvSpPr>
          <p:nvPr userDrawn="1"/>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72B92A4A-0429-4778-A26F-A9438FECEE77}" type="slidenum">
              <a:rPr lang="en-US" sz="1200"/>
              <a:pPr algn="ctr">
                <a:defRPr/>
              </a:pPr>
              <a:t>‹#›</a:t>
            </a:fld>
            <a:endParaRPr lang="en-US" sz="1200"/>
          </a:p>
        </p:txBody>
      </p:sp>
    </p:spTree>
  </p:cSld>
  <p:clrMap bg1="lt1" tx1="dk1" bg2="lt2" tx2="dk2" accent1="accent1" accent2="accent2" accent3="accent3" accent4="accent4" accent5="accent5" accent6="accent6" hlink="hlink" folHlink="folHlink"/>
  <p:sldLayoutIdLst>
    <p:sldLayoutId id="2147483654" r:id="rId1"/>
    <p:sldLayoutId id="2147483653" r:id="rId2"/>
    <p:sldLayoutId id="2147483652" r:id="rId3"/>
    <p:sldLayoutId id="2147483651" r:id="rId4"/>
  </p:sldLayoutIdLst>
  <p:hf sldNum="0" hdr="0"/>
  <p:txStyles>
    <p:titleStyle>
      <a:lvl1pPr algn="l" rtl="0" eaLnBrk="0" fontAlgn="base" hangingPunct="0">
        <a:spcBef>
          <a:spcPct val="0"/>
        </a:spcBef>
        <a:spcAft>
          <a:spcPct val="0"/>
        </a:spcAft>
        <a:defRPr sz="2000">
          <a:solidFill>
            <a:schemeClr val="bg1"/>
          </a:solidFill>
          <a:latin typeface="+mj-lt"/>
          <a:ea typeface="+mj-ea"/>
          <a:cs typeface="+mj-cs"/>
        </a:defRPr>
      </a:lvl1pPr>
      <a:lvl2pPr algn="l" rtl="0" eaLnBrk="0" fontAlgn="base" hangingPunct="0">
        <a:spcBef>
          <a:spcPct val="0"/>
        </a:spcBef>
        <a:spcAft>
          <a:spcPct val="0"/>
        </a:spcAft>
        <a:defRPr sz="2000">
          <a:solidFill>
            <a:schemeClr val="bg1"/>
          </a:solidFill>
          <a:latin typeface="Arial Black" pitchFamily="34" charset="0"/>
        </a:defRPr>
      </a:lvl2pPr>
      <a:lvl3pPr algn="l" rtl="0" eaLnBrk="0" fontAlgn="base" hangingPunct="0">
        <a:spcBef>
          <a:spcPct val="0"/>
        </a:spcBef>
        <a:spcAft>
          <a:spcPct val="0"/>
        </a:spcAft>
        <a:defRPr sz="2000">
          <a:solidFill>
            <a:schemeClr val="bg1"/>
          </a:solidFill>
          <a:latin typeface="Arial Black" pitchFamily="34" charset="0"/>
        </a:defRPr>
      </a:lvl3pPr>
      <a:lvl4pPr algn="l" rtl="0" eaLnBrk="0" fontAlgn="base" hangingPunct="0">
        <a:spcBef>
          <a:spcPct val="0"/>
        </a:spcBef>
        <a:spcAft>
          <a:spcPct val="0"/>
        </a:spcAft>
        <a:defRPr sz="2000">
          <a:solidFill>
            <a:schemeClr val="bg1"/>
          </a:solidFill>
          <a:latin typeface="Arial Black" pitchFamily="34" charset="0"/>
        </a:defRPr>
      </a:lvl4pPr>
      <a:lvl5pPr algn="l" rtl="0" eaLnBrk="0" fontAlgn="base" hangingPunct="0">
        <a:spcBef>
          <a:spcPct val="0"/>
        </a:spcBef>
        <a:spcAft>
          <a:spcPct val="0"/>
        </a:spcAft>
        <a:defRPr sz="2000">
          <a:solidFill>
            <a:schemeClr val="bg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5"/>
          <p:cNvSpPr>
            <a:spLocks noGrp="1" noChangeArrowheads="1"/>
          </p:cNvSpPr>
          <p:nvPr>
            <p:ph type="ftr" sz="quarter" idx="11"/>
          </p:nvPr>
        </p:nvSpPr>
        <p:spPr>
          <a:xfrm>
            <a:off x="3866739" y="5679141"/>
            <a:ext cx="4405891" cy="838200"/>
          </a:xfrm>
          <a:noFill/>
        </p:spPr>
        <p:txBody>
          <a:bodyPr/>
          <a:lstStyle/>
          <a:p>
            <a:r>
              <a:rPr lang="en-US" sz="2000" b="0" dirty="0" smtClean="0"/>
              <a:t>Technical Advisory Committee</a:t>
            </a:r>
          </a:p>
          <a:p>
            <a:r>
              <a:rPr lang="en-US" sz="2000" b="0" dirty="0" smtClean="0"/>
              <a:t>December 6, 2010</a:t>
            </a:r>
            <a:endParaRPr lang="en-US" sz="2000" b="0" dirty="0"/>
          </a:p>
        </p:txBody>
      </p:sp>
      <p:sp>
        <p:nvSpPr>
          <p:cNvPr id="7170" name="Rectangle 18"/>
          <p:cNvSpPr>
            <a:spLocks noGrp="1" noChangeArrowheads="1"/>
          </p:cNvSpPr>
          <p:nvPr>
            <p:ph type="ctrTitle"/>
          </p:nvPr>
        </p:nvSpPr>
        <p:spPr>
          <a:xfrm>
            <a:off x="578186" y="1288191"/>
            <a:ext cx="7302500" cy="1238250"/>
          </a:xfrm>
        </p:spPr>
        <p:txBody>
          <a:bodyPr/>
          <a:lstStyle/>
          <a:p>
            <a:pPr eaLnBrk="1" hangingPunct="1"/>
            <a:r>
              <a:rPr lang="en-US" sz="3200" dirty="0" smtClean="0">
                <a:latin typeface="Arial" charset="0"/>
              </a:rPr>
              <a:t>Summary of the CREZ Reactive Study</a:t>
            </a:r>
          </a:p>
        </p:txBody>
      </p:sp>
      <p:sp>
        <p:nvSpPr>
          <p:cNvPr id="7171" name="Rectangle 20"/>
          <p:cNvSpPr>
            <a:spLocks noGrp="1" noChangeArrowheads="1"/>
          </p:cNvSpPr>
          <p:nvPr>
            <p:ph type="subTitle" idx="1"/>
          </p:nvPr>
        </p:nvSpPr>
        <p:spPr>
          <a:xfrm>
            <a:off x="717868" y="2664777"/>
            <a:ext cx="3961708" cy="1562977"/>
          </a:xfrm>
        </p:spPr>
        <p:txBody>
          <a:bodyPr/>
          <a:lstStyle/>
          <a:p>
            <a:pPr eaLnBrk="1" hangingPunct="1"/>
            <a:r>
              <a:rPr lang="en-US" dirty="0" smtClean="0">
                <a:latin typeface="Arial" charset="0"/>
              </a:rPr>
              <a:t>Warren Lasher</a:t>
            </a:r>
          </a:p>
          <a:p>
            <a:pPr eaLnBrk="1" hangingPunct="1">
              <a:spcBef>
                <a:spcPct val="0"/>
              </a:spcBef>
            </a:pPr>
            <a:r>
              <a:rPr lang="en-US" dirty="0" smtClean="0">
                <a:latin typeface="Arial" charset="0"/>
              </a:rPr>
              <a:t>Manager, Long-Term Planning and Policy</a:t>
            </a:r>
          </a:p>
        </p:txBody>
      </p:sp>
      <p:pic>
        <p:nvPicPr>
          <p:cNvPr id="7174" name="Picture 8" descr="Fixed series comp.jpg"/>
          <p:cNvPicPr>
            <a:picLocks noChangeAspect="1"/>
          </p:cNvPicPr>
          <p:nvPr/>
        </p:nvPicPr>
        <p:blipFill>
          <a:blip r:embed="rId3" cstate="print"/>
          <a:srcRect/>
          <a:stretch>
            <a:fillRect/>
          </a:stretch>
        </p:blipFill>
        <p:spPr bwMode="auto">
          <a:xfrm>
            <a:off x="256989" y="4345043"/>
            <a:ext cx="3333750" cy="2222500"/>
          </a:xfrm>
          <a:prstGeom prst="rect">
            <a:avLst/>
          </a:prstGeom>
          <a:noFill/>
          <a:ln w="9525">
            <a:noFill/>
            <a:miter lim="800000"/>
            <a:headEnd/>
            <a:tailEnd/>
          </a:ln>
        </p:spPr>
      </p:pic>
      <p:pic>
        <p:nvPicPr>
          <p:cNvPr id="34818" name="Picture 2" descr="electric transmission wires photo"/>
          <p:cNvPicPr>
            <a:picLocks noChangeAspect="1" noChangeArrowheads="1"/>
          </p:cNvPicPr>
          <p:nvPr/>
        </p:nvPicPr>
        <p:blipFill>
          <a:blip r:embed="rId4" cstate="print"/>
          <a:srcRect/>
          <a:stretch>
            <a:fillRect/>
          </a:stretch>
        </p:blipFill>
        <p:spPr bwMode="auto">
          <a:xfrm>
            <a:off x="4907085" y="2661789"/>
            <a:ext cx="3849639" cy="2566427"/>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Footer Placeholder 4"/>
          <p:cNvSpPr>
            <a:spLocks noGrp="1"/>
          </p:cNvSpPr>
          <p:nvPr>
            <p:ph type="ftr" sz="quarter" idx="11"/>
          </p:nvPr>
        </p:nvSpPr>
        <p:spPr>
          <a:noFill/>
        </p:spPr>
        <p:txBody>
          <a:bodyPr/>
          <a:lstStyle/>
          <a:p>
            <a:r>
              <a:rPr lang="en-US" smtClean="0"/>
              <a:t>Technical Advisory Committee</a:t>
            </a:r>
            <a:endParaRPr lang="en-US"/>
          </a:p>
        </p:txBody>
      </p:sp>
      <p:sp>
        <p:nvSpPr>
          <p:cNvPr id="34818" name="Date Placeholder 5"/>
          <p:cNvSpPr>
            <a:spLocks noGrp="1"/>
          </p:cNvSpPr>
          <p:nvPr>
            <p:ph type="dt" sz="quarter" idx="12"/>
          </p:nvPr>
        </p:nvSpPr>
        <p:spPr>
          <a:noFill/>
        </p:spPr>
        <p:txBody>
          <a:bodyPr/>
          <a:lstStyle/>
          <a:p>
            <a:r>
              <a:rPr lang="en-US" smtClean="0"/>
              <a:t>December 6, 2010</a:t>
            </a:r>
            <a:endParaRPr lang="en-US"/>
          </a:p>
        </p:txBody>
      </p:sp>
      <p:sp>
        <p:nvSpPr>
          <p:cNvPr id="8196" name="Rectangle 11"/>
          <p:cNvSpPr>
            <a:spLocks noGrp="1" noChangeArrowheads="1"/>
          </p:cNvSpPr>
          <p:nvPr>
            <p:ph type="title"/>
          </p:nvPr>
        </p:nvSpPr>
        <p:spPr/>
        <p:txBody>
          <a:bodyPr/>
          <a:lstStyle/>
          <a:p>
            <a:pPr eaLnBrk="1" hangingPunct="1">
              <a:defRPr/>
            </a:pPr>
            <a:r>
              <a:rPr lang="en-US" sz="2800" dirty="0" smtClean="0">
                <a:latin typeface="+mn-lt"/>
              </a:rPr>
              <a:t>Conclusions</a:t>
            </a:r>
          </a:p>
        </p:txBody>
      </p:sp>
      <p:sp>
        <p:nvSpPr>
          <p:cNvPr id="6" name="TextBox 5"/>
          <p:cNvSpPr txBox="1"/>
          <p:nvPr/>
        </p:nvSpPr>
        <p:spPr>
          <a:xfrm>
            <a:off x="718552" y="880979"/>
            <a:ext cx="7493000" cy="5109091"/>
          </a:xfrm>
          <a:prstGeom prst="rect">
            <a:avLst/>
          </a:prstGeom>
          <a:noFill/>
        </p:spPr>
        <p:txBody>
          <a:bodyPr>
            <a:spAutoFit/>
          </a:bodyPr>
          <a:lstStyle/>
          <a:p>
            <a:pPr marL="342900" indent="-342900">
              <a:buFont typeface="Arial" pitchFamily="34" charset="0"/>
              <a:buChar char="•"/>
              <a:defRPr/>
            </a:pPr>
            <a:r>
              <a:rPr lang="en-US" dirty="0"/>
              <a:t>ERCOT will recommend installation of the reactive devices specified through analysis of the Initial Build, Minimum Exports, and Peak Load cases</a:t>
            </a:r>
          </a:p>
          <a:p>
            <a:pPr marL="742950" lvl="1" indent="-285750">
              <a:spcBef>
                <a:spcPts val="600"/>
              </a:spcBef>
              <a:buFont typeface="Arial" pitchFamily="34" charset="0"/>
              <a:buChar char="–"/>
              <a:defRPr/>
            </a:pPr>
            <a:r>
              <a:rPr lang="en-US" sz="1600" dirty="0">
                <a:latin typeface="+mn-lt"/>
              </a:rPr>
              <a:t>Maintain flexibility to adjust location and size of dynamic reactive devices to reflect actual development of wind generation and other changes to the transmission grid</a:t>
            </a:r>
          </a:p>
          <a:p>
            <a:pPr marL="742950" lvl="1" indent="-285750">
              <a:spcBef>
                <a:spcPts val="600"/>
              </a:spcBef>
              <a:buFont typeface="Arial" pitchFamily="34" charset="0"/>
              <a:buChar char="–"/>
              <a:defRPr/>
            </a:pPr>
            <a:r>
              <a:rPr lang="en-US" sz="1600" dirty="0" smtClean="0">
                <a:latin typeface="+mn-lt"/>
              </a:rPr>
              <a:t>Allows maximum </a:t>
            </a:r>
            <a:r>
              <a:rPr lang="en-US" sz="1600" dirty="0">
                <a:latin typeface="+mn-lt"/>
              </a:rPr>
              <a:t>wind development possible before selecting cost-effective solution(s) to low system strength conditions</a:t>
            </a:r>
          </a:p>
          <a:p>
            <a:pPr marL="342900" indent="-342900">
              <a:spcBef>
                <a:spcPts val="900"/>
              </a:spcBef>
              <a:buFont typeface="Arial" pitchFamily="34" charset="0"/>
              <a:buChar char="•"/>
              <a:defRPr/>
            </a:pPr>
            <a:r>
              <a:rPr lang="en-US" dirty="0" smtClean="0"/>
              <a:t>Reactive devices in the Maximum </a:t>
            </a:r>
            <a:r>
              <a:rPr lang="en-US" dirty="0"/>
              <a:t>Exports/Max Edison cases represent potential </a:t>
            </a:r>
            <a:r>
              <a:rPr lang="en-US" dirty="0" smtClean="0"/>
              <a:t>requirements for the full </a:t>
            </a:r>
            <a:r>
              <a:rPr lang="en-US" dirty="0"/>
              <a:t>CREZ build-out.  Cost-effectiveness of this solution is not known at this time.</a:t>
            </a:r>
          </a:p>
          <a:p>
            <a:pPr marL="342900" indent="-342900">
              <a:spcBef>
                <a:spcPts val="900"/>
              </a:spcBef>
              <a:buFont typeface="Arial" pitchFamily="34" charset="0"/>
              <a:buChar char="•"/>
              <a:defRPr/>
            </a:pPr>
            <a:r>
              <a:rPr lang="en-US" dirty="0" smtClean="0"/>
              <a:t>Further study needed:</a:t>
            </a:r>
          </a:p>
          <a:p>
            <a:pPr marL="742950" lvl="1" indent="-285750">
              <a:spcBef>
                <a:spcPts val="600"/>
              </a:spcBef>
              <a:buFont typeface="Arial" pitchFamily="34" charset="0"/>
              <a:buChar char="–"/>
              <a:defRPr/>
            </a:pPr>
            <a:r>
              <a:rPr lang="en-US" sz="1600" dirty="0" smtClean="0">
                <a:latin typeface="+mn-lt"/>
              </a:rPr>
              <a:t>Identify new tool and conduct studies of potential solutions to system strength issue</a:t>
            </a:r>
          </a:p>
          <a:p>
            <a:pPr marL="742950" lvl="1" indent="-285750">
              <a:spcBef>
                <a:spcPts val="600"/>
              </a:spcBef>
              <a:buFont typeface="Arial" pitchFamily="34" charset="0"/>
              <a:buChar char="–"/>
              <a:defRPr/>
            </a:pPr>
            <a:r>
              <a:rPr lang="en-US" sz="1600" dirty="0" smtClean="0">
                <a:latin typeface="+mn-lt"/>
              </a:rPr>
              <a:t>Modifications to Generation Interconnection requirements/process to reflect need for additional SSI studies</a:t>
            </a:r>
          </a:p>
          <a:p>
            <a:pPr marL="742950" lvl="1" indent="-285750">
              <a:spcBef>
                <a:spcPts val="600"/>
              </a:spcBef>
              <a:buFont typeface="Arial" pitchFamily="34" charset="0"/>
              <a:buChar char="–"/>
              <a:defRPr/>
            </a:pPr>
            <a:r>
              <a:rPr lang="en-US" sz="1600" dirty="0" smtClean="0">
                <a:latin typeface="+mn-lt"/>
              </a:rPr>
              <a:t>Evaluation of options </a:t>
            </a:r>
            <a:r>
              <a:rPr lang="en-US" sz="1600" dirty="0">
                <a:latin typeface="+mn-lt"/>
              </a:rPr>
              <a:t>for SSR/SSI </a:t>
            </a:r>
            <a:r>
              <a:rPr lang="en-US" sz="1600" dirty="0" smtClean="0">
                <a:latin typeface="+mn-lt"/>
              </a:rPr>
              <a:t>mitigation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Footer Placeholder 4"/>
          <p:cNvSpPr>
            <a:spLocks noGrp="1"/>
          </p:cNvSpPr>
          <p:nvPr>
            <p:ph type="ftr" sz="quarter" idx="11"/>
          </p:nvPr>
        </p:nvSpPr>
        <p:spPr>
          <a:noFill/>
        </p:spPr>
        <p:txBody>
          <a:bodyPr/>
          <a:lstStyle/>
          <a:p>
            <a:r>
              <a:rPr lang="en-US" smtClean="0"/>
              <a:t>Technical Advisory Committee</a:t>
            </a:r>
            <a:endParaRPr lang="en-US"/>
          </a:p>
        </p:txBody>
      </p:sp>
      <p:sp>
        <p:nvSpPr>
          <p:cNvPr id="36866" name="Text Box 2"/>
          <p:cNvSpPr txBox="1">
            <a:spLocks noChangeArrowheads="1"/>
          </p:cNvSpPr>
          <p:nvPr/>
        </p:nvSpPr>
        <p:spPr bwMode="auto">
          <a:xfrm>
            <a:off x="165100" y="44450"/>
            <a:ext cx="8516938" cy="523875"/>
          </a:xfrm>
          <a:prstGeom prst="rect">
            <a:avLst/>
          </a:prstGeom>
          <a:noFill/>
          <a:ln w="9525">
            <a:noFill/>
            <a:miter lim="800000"/>
            <a:headEnd/>
            <a:tailEnd/>
          </a:ln>
        </p:spPr>
        <p:txBody>
          <a:bodyPr>
            <a:spAutoFit/>
          </a:bodyPr>
          <a:lstStyle/>
          <a:p>
            <a:r>
              <a:rPr lang="en-US" sz="2800" b="1">
                <a:solidFill>
                  <a:schemeClr val="bg1"/>
                </a:solidFill>
              </a:rPr>
              <a:t>CREZ Reactive Study</a:t>
            </a:r>
          </a:p>
        </p:txBody>
      </p:sp>
      <p:sp>
        <p:nvSpPr>
          <p:cNvPr id="36867" name="Rectangle 3"/>
          <p:cNvSpPr>
            <a:spLocks noChangeArrowheads="1"/>
          </p:cNvSpPr>
          <p:nvPr/>
        </p:nvSpPr>
        <p:spPr bwMode="auto">
          <a:xfrm>
            <a:off x="1460500" y="1143000"/>
            <a:ext cx="2628900" cy="673100"/>
          </a:xfrm>
          <a:prstGeom prst="rect">
            <a:avLst/>
          </a:prstGeom>
          <a:noFill/>
          <a:ln w="9525">
            <a:noFill/>
            <a:miter lim="800000"/>
            <a:headEnd/>
            <a:tailEnd/>
          </a:ln>
        </p:spPr>
        <p:txBody>
          <a:bodyPr/>
          <a:lstStyle/>
          <a:p>
            <a:pPr marL="342900" indent="-342900" algn="ctr">
              <a:lnSpc>
                <a:spcPct val="95000"/>
              </a:lnSpc>
              <a:spcBef>
                <a:spcPct val="20000"/>
              </a:spcBef>
            </a:pPr>
            <a:r>
              <a:rPr lang="en-US" sz="3200" b="1"/>
              <a:t>Questions? </a:t>
            </a:r>
          </a:p>
          <a:p>
            <a:pPr marL="342900" indent="-342900" algn="ctr">
              <a:lnSpc>
                <a:spcPct val="95000"/>
              </a:lnSpc>
              <a:spcBef>
                <a:spcPct val="20000"/>
              </a:spcBef>
            </a:pPr>
            <a:endParaRPr lang="en-US" sz="3200" b="1"/>
          </a:p>
          <a:p>
            <a:pPr marL="342900" indent="-342900" algn="ctr">
              <a:lnSpc>
                <a:spcPct val="95000"/>
              </a:lnSpc>
              <a:spcBef>
                <a:spcPct val="20000"/>
              </a:spcBef>
            </a:pPr>
            <a:endParaRPr lang="en-US" sz="3200" b="1"/>
          </a:p>
        </p:txBody>
      </p:sp>
      <p:pic>
        <p:nvPicPr>
          <p:cNvPr id="36868" name="Picture 6" descr="182870560_c433f56260"/>
          <p:cNvPicPr>
            <a:picLocks noChangeAspect="1" noChangeArrowheads="1"/>
          </p:cNvPicPr>
          <p:nvPr/>
        </p:nvPicPr>
        <p:blipFill>
          <a:blip r:embed="rId3" cstate="print"/>
          <a:srcRect/>
          <a:stretch>
            <a:fillRect/>
          </a:stretch>
        </p:blipFill>
        <p:spPr bwMode="auto">
          <a:xfrm>
            <a:off x="5969000" y="823913"/>
            <a:ext cx="2852738" cy="5262562"/>
          </a:xfrm>
          <a:prstGeom prst="rect">
            <a:avLst/>
          </a:prstGeom>
          <a:noFill/>
          <a:ln w="9525">
            <a:noFill/>
            <a:miter lim="800000"/>
            <a:headEnd/>
            <a:tailEnd/>
          </a:ln>
        </p:spPr>
      </p:pic>
      <p:pic>
        <p:nvPicPr>
          <p:cNvPr id="36869" name="Picture 7" descr="thyristor hvdc switches.jpg"/>
          <p:cNvPicPr>
            <a:picLocks noChangeAspect="1"/>
          </p:cNvPicPr>
          <p:nvPr/>
        </p:nvPicPr>
        <p:blipFill>
          <a:blip r:embed="rId4" cstate="print"/>
          <a:srcRect/>
          <a:stretch>
            <a:fillRect/>
          </a:stretch>
        </p:blipFill>
        <p:spPr bwMode="auto">
          <a:xfrm>
            <a:off x="676275" y="2247900"/>
            <a:ext cx="4022725" cy="3660775"/>
          </a:xfrm>
          <a:prstGeom prst="rect">
            <a:avLst/>
          </a:prstGeom>
          <a:noFill/>
          <a:ln w="9525">
            <a:noFill/>
            <a:miter lim="800000"/>
            <a:headEnd/>
            <a:tailEnd/>
          </a:ln>
        </p:spPr>
      </p:pic>
      <p:sp>
        <p:nvSpPr>
          <p:cNvPr id="36870" name="Date Placeholder 10"/>
          <p:cNvSpPr>
            <a:spLocks noGrp="1"/>
          </p:cNvSpPr>
          <p:nvPr>
            <p:ph type="dt" sz="quarter" idx="12"/>
          </p:nvPr>
        </p:nvSpPr>
        <p:spPr>
          <a:noFill/>
        </p:spPr>
        <p:txBody>
          <a:bodyPr/>
          <a:lstStyle/>
          <a:p>
            <a:r>
              <a:rPr lang="en-US" smtClean="0"/>
              <a:t>December 6, 2010</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Footer Placeholder 3"/>
          <p:cNvSpPr>
            <a:spLocks noGrp="1"/>
          </p:cNvSpPr>
          <p:nvPr>
            <p:ph type="ftr" sz="quarter" idx="11"/>
          </p:nvPr>
        </p:nvSpPr>
        <p:spPr>
          <a:xfrm>
            <a:off x="6070600" y="6400800"/>
            <a:ext cx="2616200" cy="320675"/>
          </a:xfrm>
          <a:noFill/>
        </p:spPr>
        <p:txBody>
          <a:bodyPr/>
          <a:lstStyle/>
          <a:p>
            <a:r>
              <a:rPr lang="en-US" smtClean="0"/>
              <a:t>Technical Advisory Committee</a:t>
            </a:r>
            <a:endParaRPr lang="en-US"/>
          </a:p>
        </p:txBody>
      </p:sp>
      <p:sp>
        <p:nvSpPr>
          <p:cNvPr id="2123778" name="Rectangle 2"/>
          <p:cNvSpPr>
            <a:spLocks noGrp="1" noChangeArrowheads="1"/>
          </p:cNvSpPr>
          <p:nvPr>
            <p:ph type="title"/>
          </p:nvPr>
        </p:nvSpPr>
        <p:spPr/>
        <p:txBody>
          <a:bodyPr/>
          <a:lstStyle/>
          <a:p>
            <a:pPr eaLnBrk="1" hangingPunct="1">
              <a:defRPr/>
            </a:pPr>
            <a:r>
              <a:rPr lang="en-US" sz="3200" dirty="0" smtClean="0">
                <a:latin typeface="+mn-lt"/>
              </a:rPr>
              <a:t>Project Overview</a:t>
            </a:r>
            <a:endParaRPr lang="en-US" sz="3200" dirty="0">
              <a:latin typeface="+mn-lt"/>
            </a:endParaRPr>
          </a:p>
        </p:txBody>
      </p:sp>
      <p:sp>
        <p:nvSpPr>
          <p:cNvPr id="9219" name="Rectangle 3"/>
          <p:cNvSpPr>
            <a:spLocks noGrp="1" noChangeArrowheads="1"/>
          </p:cNvSpPr>
          <p:nvPr>
            <p:ph type="body" idx="1"/>
          </p:nvPr>
        </p:nvSpPr>
        <p:spPr>
          <a:xfrm>
            <a:off x="4927002" y="903493"/>
            <a:ext cx="3999156" cy="4597400"/>
          </a:xfrm>
        </p:spPr>
        <p:txBody>
          <a:bodyPr/>
          <a:lstStyle/>
          <a:p>
            <a:pPr marL="0" indent="0" eaLnBrk="1" hangingPunct="1">
              <a:buFontTx/>
              <a:buNone/>
            </a:pPr>
            <a:r>
              <a:rPr lang="en-US" sz="2400" b="0" dirty="0" smtClean="0"/>
              <a:t>The CREZ Reactive Study had three major work areas:</a:t>
            </a:r>
          </a:p>
          <a:p>
            <a:pPr marL="515938" lvl="1" eaLnBrk="1" hangingPunct="1">
              <a:spcBef>
                <a:spcPts val="600"/>
              </a:spcBef>
            </a:pPr>
            <a:r>
              <a:rPr lang="en-US" dirty="0" smtClean="0"/>
              <a:t>Determine design specifications of CREZ series compensation</a:t>
            </a:r>
          </a:p>
          <a:p>
            <a:pPr marL="515938" lvl="1" eaLnBrk="1" hangingPunct="1">
              <a:spcBef>
                <a:spcPts val="600"/>
              </a:spcBef>
            </a:pPr>
            <a:r>
              <a:rPr lang="en-US" dirty="0" smtClean="0"/>
              <a:t>Provide location, size and response requirements of shunt compensation</a:t>
            </a:r>
          </a:p>
          <a:p>
            <a:pPr marL="515938" lvl="1" eaLnBrk="1" hangingPunct="1">
              <a:spcBef>
                <a:spcPts val="600"/>
              </a:spcBef>
            </a:pPr>
            <a:r>
              <a:rPr lang="en-US" dirty="0" smtClean="0"/>
              <a:t>Evaluate potential impacts of sub-synchronous interactions with transmission equipment</a:t>
            </a:r>
          </a:p>
        </p:txBody>
      </p:sp>
      <p:sp>
        <p:nvSpPr>
          <p:cNvPr id="9220" name="Date Placeholder 6"/>
          <p:cNvSpPr>
            <a:spLocks noGrp="1"/>
          </p:cNvSpPr>
          <p:nvPr>
            <p:ph type="dt" sz="quarter" idx="12"/>
          </p:nvPr>
        </p:nvSpPr>
        <p:spPr>
          <a:noFill/>
        </p:spPr>
        <p:txBody>
          <a:bodyPr/>
          <a:lstStyle/>
          <a:p>
            <a:r>
              <a:rPr lang="en-US" smtClean="0"/>
              <a:t>December 6, 2010</a:t>
            </a:r>
            <a:endParaRPr lang="en-US"/>
          </a:p>
        </p:txBody>
      </p:sp>
      <p:pic>
        <p:nvPicPr>
          <p:cNvPr id="9221" name="Picture 26" descr="Figure 5"/>
          <p:cNvPicPr>
            <a:picLocks noChangeAspect="1" noChangeArrowheads="1"/>
          </p:cNvPicPr>
          <p:nvPr/>
        </p:nvPicPr>
        <p:blipFill>
          <a:blip r:embed="rId3" cstate="print">
            <a:lum bright="-24000" contrast="38000"/>
          </a:blip>
          <a:srcRect/>
          <a:stretch>
            <a:fillRect/>
          </a:stretch>
        </p:blipFill>
        <p:spPr bwMode="auto">
          <a:xfrm>
            <a:off x="295275" y="866775"/>
            <a:ext cx="4505325" cy="4227513"/>
          </a:xfrm>
          <a:prstGeom prst="rect">
            <a:avLst/>
          </a:prstGeom>
          <a:noFill/>
          <a:ln w="9525">
            <a:noFill/>
            <a:miter lim="800000"/>
            <a:headEnd/>
            <a:tailEnd/>
          </a:ln>
        </p:spPr>
      </p:pic>
      <p:sp>
        <p:nvSpPr>
          <p:cNvPr id="9222" name="TextBox 9"/>
          <p:cNvSpPr txBox="1">
            <a:spLocks noChangeArrowheads="1"/>
          </p:cNvSpPr>
          <p:nvPr/>
        </p:nvSpPr>
        <p:spPr bwMode="auto">
          <a:xfrm>
            <a:off x="396389" y="5310394"/>
            <a:ext cx="8188213" cy="661720"/>
          </a:xfrm>
          <a:prstGeom prst="rect">
            <a:avLst/>
          </a:prstGeom>
          <a:noFill/>
          <a:ln w="9525">
            <a:noFill/>
            <a:miter lim="800000"/>
            <a:headEnd/>
            <a:tailEnd/>
          </a:ln>
        </p:spPr>
        <p:txBody>
          <a:bodyPr wrap="square">
            <a:spAutoFit/>
          </a:bodyPr>
          <a:lstStyle/>
          <a:p>
            <a:pPr>
              <a:spcAft>
                <a:spcPts val="600"/>
              </a:spcAft>
            </a:pPr>
            <a:r>
              <a:rPr lang="en-US" sz="1600" dirty="0" smtClean="0"/>
              <a:t>CREZ Reactive Study was managed in a joint effort by ERCOT and the CREZ TSPs</a:t>
            </a:r>
          </a:p>
          <a:p>
            <a:r>
              <a:rPr lang="en-US" sz="1600" dirty="0" smtClean="0"/>
              <a:t>The </a:t>
            </a:r>
            <a:r>
              <a:rPr lang="en-US" sz="1600" dirty="0"/>
              <a:t>study was conducted by a team of consultants from ABB, Inc</a:t>
            </a:r>
            <a:r>
              <a:rPr lang="en-US" sz="1600" dirty="0" smtClean="0"/>
              <a:t>.</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Footer Placeholder 3"/>
          <p:cNvSpPr>
            <a:spLocks noGrp="1"/>
          </p:cNvSpPr>
          <p:nvPr>
            <p:ph type="ftr" sz="quarter" idx="11"/>
          </p:nvPr>
        </p:nvSpPr>
        <p:spPr>
          <a:xfrm>
            <a:off x="6070600" y="6400800"/>
            <a:ext cx="2616200" cy="320675"/>
          </a:xfrm>
          <a:noFill/>
        </p:spPr>
        <p:txBody>
          <a:bodyPr/>
          <a:lstStyle/>
          <a:p>
            <a:r>
              <a:rPr lang="en-US" smtClean="0"/>
              <a:t>Technical Advisory Committee</a:t>
            </a:r>
            <a:endParaRPr lang="en-US"/>
          </a:p>
        </p:txBody>
      </p:sp>
      <p:sp>
        <p:nvSpPr>
          <p:cNvPr id="2123778" name="Rectangle 2"/>
          <p:cNvSpPr>
            <a:spLocks noGrp="1" noChangeArrowheads="1"/>
          </p:cNvSpPr>
          <p:nvPr>
            <p:ph type="title"/>
          </p:nvPr>
        </p:nvSpPr>
        <p:spPr/>
        <p:txBody>
          <a:bodyPr/>
          <a:lstStyle/>
          <a:p>
            <a:pPr eaLnBrk="1" hangingPunct="1">
              <a:defRPr/>
            </a:pPr>
            <a:r>
              <a:rPr lang="en-US" sz="3200" dirty="0" smtClean="0">
                <a:latin typeface="+mn-lt"/>
              </a:rPr>
              <a:t>Study Input Assumptions</a:t>
            </a:r>
            <a:endParaRPr lang="en-US" sz="3200" dirty="0">
              <a:latin typeface="+mn-lt"/>
            </a:endParaRPr>
          </a:p>
        </p:txBody>
      </p:sp>
      <p:sp>
        <p:nvSpPr>
          <p:cNvPr id="2123779" name="Rectangle 3"/>
          <p:cNvSpPr>
            <a:spLocks noGrp="1" noChangeArrowheads="1"/>
          </p:cNvSpPr>
          <p:nvPr>
            <p:ph type="body" idx="1"/>
          </p:nvPr>
        </p:nvSpPr>
        <p:spPr>
          <a:xfrm>
            <a:off x="266700" y="800100"/>
            <a:ext cx="8686800" cy="5084333"/>
          </a:xfrm>
        </p:spPr>
        <p:txBody>
          <a:bodyPr/>
          <a:lstStyle/>
          <a:p>
            <a:pPr marL="344488" indent="-344488" eaLnBrk="1" hangingPunct="1">
              <a:spcBef>
                <a:spcPts val="0"/>
              </a:spcBef>
              <a:spcAft>
                <a:spcPts val="0"/>
              </a:spcAft>
              <a:defRPr/>
            </a:pPr>
            <a:r>
              <a:rPr lang="en-US" dirty="0" smtClean="0"/>
              <a:t>Three steady-state AC cases were initially developed</a:t>
            </a:r>
          </a:p>
          <a:p>
            <a:pPr lvl="1" eaLnBrk="1" hangingPunct="1">
              <a:spcBef>
                <a:spcPts val="0"/>
              </a:spcBef>
              <a:spcAft>
                <a:spcPts val="0"/>
              </a:spcAft>
              <a:defRPr/>
            </a:pPr>
            <a:r>
              <a:rPr lang="en-US" sz="1800" dirty="0" smtClean="0"/>
              <a:t>Maximum Exports (High wind, low load)</a:t>
            </a:r>
          </a:p>
          <a:p>
            <a:pPr lvl="1" eaLnBrk="1" hangingPunct="1">
              <a:spcBef>
                <a:spcPts val="0"/>
              </a:spcBef>
              <a:spcAft>
                <a:spcPts val="0"/>
              </a:spcAft>
              <a:defRPr/>
            </a:pPr>
            <a:r>
              <a:rPr lang="en-US" sz="1800" dirty="0" smtClean="0"/>
              <a:t>Minimum Exports (Low wind, low load)</a:t>
            </a:r>
          </a:p>
          <a:p>
            <a:pPr lvl="1" eaLnBrk="1" hangingPunct="1">
              <a:spcBef>
                <a:spcPts val="0"/>
              </a:spcBef>
              <a:spcAft>
                <a:spcPts val="0"/>
              </a:spcAft>
              <a:defRPr/>
            </a:pPr>
            <a:r>
              <a:rPr lang="en-US" sz="1800" dirty="0" smtClean="0"/>
              <a:t>Peak Load</a:t>
            </a:r>
          </a:p>
          <a:p>
            <a:pPr lvl="1" eaLnBrk="1" hangingPunct="1">
              <a:spcBef>
                <a:spcPts val="0"/>
              </a:spcBef>
              <a:spcAft>
                <a:spcPts val="0"/>
              </a:spcAft>
              <a:defRPr/>
            </a:pPr>
            <a:r>
              <a:rPr lang="en-US" sz="1800" dirty="0" smtClean="0"/>
              <a:t>Max Edison case was later developed to stress southern portion of the CREZ system (High central and southern CREZ wind, low load)</a:t>
            </a:r>
          </a:p>
          <a:p>
            <a:pPr eaLnBrk="1" hangingPunct="1">
              <a:spcBef>
                <a:spcPts val="900"/>
              </a:spcBef>
              <a:spcAft>
                <a:spcPts val="0"/>
              </a:spcAft>
              <a:defRPr/>
            </a:pPr>
            <a:r>
              <a:rPr lang="en-US" dirty="0" smtClean="0"/>
              <a:t>Cases contain incremental CREZ wind (from CREZ Transmission Study) and generation units that are operational or have a signed interconnection agreement</a:t>
            </a:r>
          </a:p>
          <a:p>
            <a:pPr eaLnBrk="1" hangingPunct="1">
              <a:spcBef>
                <a:spcPts val="900"/>
              </a:spcBef>
              <a:spcAft>
                <a:spcPts val="0"/>
              </a:spcAft>
              <a:defRPr/>
            </a:pPr>
            <a:r>
              <a:rPr lang="en-US" dirty="0" smtClean="0"/>
              <a:t>As details of the CREZ transmission system were changed, the cases were updated (new conductor types, line lengths, etc.)</a:t>
            </a:r>
          </a:p>
          <a:p>
            <a:pPr eaLnBrk="1" hangingPunct="1">
              <a:spcBef>
                <a:spcPts val="900"/>
              </a:spcBef>
              <a:spcAft>
                <a:spcPts val="0"/>
              </a:spcAft>
              <a:defRPr/>
            </a:pPr>
            <a:r>
              <a:rPr lang="en-US" dirty="0" smtClean="0"/>
              <a:t>New CREZ wind was assumed to be 85% Type III turbines (GE 1.5 MW) and 15% Type II turbines (</a:t>
            </a:r>
            <a:r>
              <a:rPr lang="en-US" dirty="0" err="1" smtClean="0"/>
              <a:t>Vestas</a:t>
            </a:r>
            <a:r>
              <a:rPr lang="en-US" dirty="0" smtClean="0"/>
              <a:t> V80 1.8 MW).</a:t>
            </a:r>
          </a:p>
          <a:p>
            <a:pPr eaLnBrk="1" hangingPunct="1">
              <a:spcBef>
                <a:spcPts val="900"/>
              </a:spcBef>
              <a:spcAft>
                <a:spcPts val="0"/>
              </a:spcAft>
              <a:defRPr/>
            </a:pPr>
            <a:r>
              <a:rPr lang="en-US" dirty="0" smtClean="0"/>
              <a:t>Dynamic load models were developed by the TSPs and ABB </a:t>
            </a:r>
          </a:p>
        </p:txBody>
      </p:sp>
      <p:sp>
        <p:nvSpPr>
          <p:cNvPr id="15364" name="Date Placeholder 6"/>
          <p:cNvSpPr>
            <a:spLocks noGrp="1"/>
          </p:cNvSpPr>
          <p:nvPr>
            <p:ph type="dt" sz="quarter" idx="12"/>
          </p:nvPr>
        </p:nvSpPr>
        <p:spPr>
          <a:noFill/>
        </p:spPr>
        <p:txBody>
          <a:bodyPr/>
          <a:lstStyle/>
          <a:p>
            <a:r>
              <a:rPr lang="en-US" smtClean="0"/>
              <a:t>December 6, 2010</a:t>
            </a: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Footer Placeholder 3"/>
          <p:cNvSpPr>
            <a:spLocks noGrp="1"/>
          </p:cNvSpPr>
          <p:nvPr>
            <p:ph type="ftr" sz="quarter" idx="11"/>
          </p:nvPr>
        </p:nvSpPr>
        <p:spPr>
          <a:xfrm>
            <a:off x="6070600" y="6400800"/>
            <a:ext cx="2616200" cy="320675"/>
          </a:xfrm>
          <a:noFill/>
        </p:spPr>
        <p:txBody>
          <a:bodyPr/>
          <a:lstStyle/>
          <a:p>
            <a:r>
              <a:rPr lang="en-US" smtClean="0"/>
              <a:t>Technical Advisory Committee</a:t>
            </a:r>
            <a:endParaRPr lang="en-US"/>
          </a:p>
        </p:txBody>
      </p:sp>
      <p:sp>
        <p:nvSpPr>
          <p:cNvPr id="2123778" name="Rectangle 2"/>
          <p:cNvSpPr>
            <a:spLocks noGrp="1" noChangeArrowheads="1"/>
          </p:cNvSpPr>
          <p:nvPr>
            <p:ph type="title"/>
          </p:nvPr>
        </p:nvSpPr>
        <p:spPr/>
        <p:txBody>
          <a:bodyPr/>
          <a:lstStyle/>
          <a:p>
            <a:pPr eaLnBrk="1" hangingPunct="1">
              <a:defRPr/>
            </a:pPr>
            <a:r>
              <a:rPr lang="en-US" sz="2800" dirty="0" smtClean="0">
                <a:latin typeface="+mn-lt"/>
              </a:rPr>
              <a:t>Initial Stability Results</a:t>
            </a:r>
            <a:endParaRPr lang="en-US" sz="2800" dirty="0">
              <a:latin typeface="+mn-lt"/>
            </a:endParaRPr>
          </a:p>
        </p:txBody>
      </p:sp>
      <p:sp>
        <p:nvSpPr>
          <p:cNvPr id="21507" name="Rectangle 3"/>
          <p:cNvSpPr>
            <a:spLocks noGrp="1" noChangeArrowheads="1"/>
          </p:cNvSpPr>
          <p:nvPr>
            <p:ph type="body" idx="1"/>
          </p:nvPr>
        </p:nvSpPr>
        <p:spPr>
          <a:xfrm>
            <a:off x="406400" y="736600"/>
            <a:ext cx="8343900" cy="927100"/>
          </a:xfrm>
        </p:spPr>
        <p:txBody>
          <a:bodyPr/>
          <a:lstStyle/>
          <a:p>
            <a:pPr marL="457200" indent="-457200" eaLnBrk="1" hangingPunct="1">
              <a:spcBef>
                <a:spcPct val="0"/>
              </a:spcBef>
            </a:pPr>
            <a:r>
              <a:rPr lang="en-US" dirty="0" smtClean="0"/>
              <a:t>Initial simulations indicated the presence of two sources of instability:  small signal and large signal.  </a:t>
            </a:r>
          </a:p>
          <a:p>
            <a:pPr marL="457200" indent="-457200" eaLnBrk="1" hangingPunct="1">
              <a:spcBef>
                <a:spcPts val="900"/>
              </a:spcBef>
            </a:pPr>
            <a:endParaRPr lang="en-US" sz="2400" dirty="0" smtClean="0"/>
          </a:p>
        </p:txBody>
      </p:sp>
      <p:sp>
        <p:nvSpPr>
          <p:cNvPr id="21508" name="Date Placeholder 6"/>
          <p:cNvSpPr>
            <a:spLocks noGrp="1"/>
          </p:cNvSpPr>
          <p:nvPr>
            <p:ph type="dt" sz="quarter" idx="12"/>
          </p:nvPr>
        </p:nvSpPr>
        <p:spPr>
          <a:noFill/>
        </p:spPr>
        <p:txBody>
          <a:bodyPr/>
          <a:lstStyle/>
          <a:p>
            <a:r>
              <a:rPr lang="en-US" smtClean="0"/>
              <a:t>December 6, 2010</a:t>
            </a:r>
            <a:endParaRPr lang="en-US"/>
          </a:p>
        </p:txBody>
      </p:sp>
      <p:sp>
        <p:nvSpPr>
          <p:cNvPr id="8" name="Rectangle 3"/>
          <p:cNvSpPr txBox="1">
            <a:spLocks noChangeArrowheads="1"/>
          </p:cNvSpPr>
          <p:nvPr/>
        </p:nvSpPr>
        <p:spPr bwMode="auto">
          <a:xfrm>
            <a:off x="7312526" y="1701132"/>
            <a:ext cx="1651000" cy="4292600"/>
          </a:xfrm>
          <a:prstGeom prst="rect">
            <a:avLst/>
          </a:prstGeom>
          <a:noFill/>
          <a:ln w="9525">
            <a:noFill/>
            <a:miter lim="800000"/>
            <a:headEnd/>
            <a:tailEnd/>
          </a:ln>
          <a:effectLst/>
        </p:spPr>
        <p:txBody>
          <a:bodyPr/>
          <a:lstStyle/>
          <a:p>
            <a:pPr>
              <a:spcBef>
                <a:spcPts val="0"/>
              </a:spcBef>
              <a:spcAft>
                <a:spcPts val="0"/>
              </a:spcAft>
              <a:defRPr/>
            </a:pPr>
            <a:r>
              <a:rPr lang="en-US" sz="1600" b="1" kern="0" dirty="0">
                <a:latin typeface="+mn-lt"/>
              </a:rPr>
              <a:t>Graphical representation of oscillatory (small signal) behavior</a:t>
            </a:r>
          </a:p>
          <a:p>
            <a:pPr>
              <a:spcBef>
                <a:spcPts val="0"/>
              </a:spcBef>
              <a:spcAft>
                <a:spcPts val="0"/>
              </a:spcAft>
              <a:defRPr/>
            </a:pPr>
            <a:endParaRPr lang="en-US" sz="1600" b="1" kern="0" dirty="0">
              <a:latin typeface="+mn-lt"/>
            </a:endParaRPr>
          </a:p>
          <a:p>
            <a:pPr>
              <a:spcBef>
                <a:spcPts val="0"/>
              </a:spcBef>
              <a:spcAft>
                <a:spcPts val="0"/>
              </a:spcAft>
              <a:defRPr/>
            </a:pPr>
            <a:r>
              <a:rPr lang="en-US" sz="1600" b="1" kern="0" dirty="0">
                <a:latin typeface="+mn-lt"/>
              </a:rPr>
              <a:t>These results are indicative of power </a:t>
            </a:r>
            <a:r>
              <a:rPr lang="en-US" sz="1600" b="1" kern="0" dirty="0" smtClean="0">
                <a:latin typeface="+mn-lt"/>
              </a:rPr>
              <a:t>electronics </a:t>
            </a:r>
            <a:r>
              <a:rPr lang="en-US" sz="1600" b="1" kern="0" dirty="0">
                <a:latin typeface="+mn-lt"/>
              </a:rPr>
              <a:t>interactions due to low system strength</a:t>
            </a:r>
          </a:p>
        </p:txBody>
      </p:sp>
      <p:pic>
        <p:nvPicPr>
          <p:cNvPr id="9" name="Picture 2"/>
          <p:cNvPicPr>
            <a:picLocks noChangeAspect="1" noChangeArrowheads="1"/>
          </p:cNvPicPr>
          <p:nvPr/>
        </p:nvPicPr>
        <p:blipFill>
          <a:blip r:embed="rId3" cstate="print"/>
          <a:srcRect/>
          <a:stretch>
            <a:fillRect/>
          </a:stretch>
        </p:blipFill>
        <p:spPr bwMode="auto">
          <a:xfrm>
            <a:off x="0" y="1431758"/>
            <a:ext cx="7249712" cy="476258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Footer Placeholder 4"/>
          <p:cNvSpPr>
            <a:spLocks noGrp="1"/>
          </p:cNvSpPr>
          <p:nvPr>
            <p:ph type="ftr" sz="quarter" idx="11"/>
          </p:nvPr>
        </p:nvSpPr>
        <p:spPr>
          <a:noFill/>
        </p:spPr>
        <p:txBody>
          <a:bodyPr/>
          <a:lstStyle/>
          <a:p>
            <a:r>
              <a:rPr lang="en-US" smtClean="0"/>
              <a:t>Technical Advisory Committee</a:t>
            </a:r>
            <a:endParaRPr lang="en-US"/>
          </a:p>
        </p:txBody>
      </p:sp>
      <p:sp>
        <p:nvSpPr>
          <p:cNvPr id="23554" name="Date Placeholder 5"/>
          <p:cNvSpPr>
            <a:spLocks noGrp="1"/>
          </p:cNvSpPr>
          <p:nvPr>
            <p:ph type="dt" sz="quarter" idx="12"/>
          </p:nvPr>
        </p:nvSpPr>
        <p:spPr>
          <a:noFill/>
        </p:spPr>
        <p:txBody>
          <a:bodyPr/>
          <a:lstStyle/>
          <a:p>
            <a:r>
              <a:rPr lang="en-US" smtClean="0"/>
              <a:t>December 6, 2010</a:t>
            </a:r>
            <a:endParaRPr lang="en-US"/>
          </a:p>
        </p:txBody>
      </p:sp>
      <p:sp>
        <p:nvSpPr>
          <p:cNvPr id="4100" name="Rectangle 11"/>
          <p:cNvSpPr>
            <a:spLocks noGrp="1" noChangeArrowheads="1"/>
          </p:cNvSpPr>
          <p:nvPr>
            <p:ph type="title"/>
          </p:nvPr>
        </p:nvSpPr>
        <p:spPr/>
        <p:txBody>
          <a:bodyPr/>
          <a:lstStyle/>
          <a:p>
            <a:pPr eaLnBrk="1" hangingPunct="1">
              <a:defRPr/>
            </a:pPr>
            <a:r>
              <a:rPr lang="en-US" sz="2800" dirty="0" smtClean="0">
                <a:latin typeface="+mn-lt"/>
              </a:rPr>
              <a:t>System Strength Considerations</a:t>
            </a:r>
          </a:p>
        </p:txBody>
      </p:sp>
      <p:sp>
        <p:nvSpPr>
          <p:cNvPr id="23556"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23557"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12" name="Rectangle 8"/>
          <p:cNvSpPr>
            <a:spLocks noChangeArrowheads="1"/>
          </p:cNvSpPr>
          <p:nvPr/>
        </p:nvSpPr>
        <p:spPr bwMode="auto">
          <a:xfrm>
            <a:off x="426719" y="810708"/>
            <a:ext cx="8125609" cy="923330"/>
          </a:xfrm>
          <a:prstGeom prst="rect">
            <a:avLst/>
          </a:prstGeom>
          <a:noFill/>
          <a:ln w="9525">
            <a:noFill/>
            <a:miter lim="800000"/>
            <a:headEnd/>
            <a:tailEnd/>
          </a:ln>
        </p:spPr>
        <p:txBody>
          <a:bodyPr wrap="square">
            <a:spAutoFit/>
          </a:bodyPr>
          <a:lstStyle/>
          <a:p>
            <a:pPr>
              <a:spcBef>
                <a:spcPct val="50000"/>
              </a:spcBef>
              <a:defRPr/>
            </a:pPr>
            <a:r>
              <a:rPr lang="en-US" dirty="0">
                <a:latin typeface="+mn-lt"/>
              </a:rPr>
              <a:t>Short Circuit Ratio (SCR) describes the system strength (a.k.a. small-signal fundamental-frequency source impedance) at a particular point in the network with respect to the corresponding amount of </a:t>
            </a:r>
            <a:r>
              <a:rPr lang="en-US" dirty="0" smtClean="0">
                <a:latin typeface="+mn-lt"/>
              </a:rPr>
              <a:t>nearby wind </a:t>
            </a:r>
            <a:r>
              <a:rPr lang="en-US" dirty="0">
                <a:latin typeface="+mn-lt"/>
              </a:rPr>
              <a:t>power generation:</a:t>
            </a:r>
          </a:p>
        </p:txBody>
      </p:sp>
      <p:sp>
        <p:nvSpPr>
          <p:cNvPr id="23559"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p>
        </p:txBody>
      </p:sp>
      <p:pic>
        <p:nvPicPr>
          <p:cNvPr id="23560"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402392" y="1892300"/>
            <a:ext cx="3962400" cy="733425"/>
          </a:xfrm>
          <a:prstGeom prst="rect">
            <a:avLst/>
          </a:prstGeom>
          <a:noFill/>
          <a:ln w="9525">
            <a:noFill/>
            <a:miter lim="800000"/>
            <a:headEnd/>
            <a:tailEnd/>
          </a:ln>
        </p:spPr>
      </p:pic>
      <p:sp>
        <p:nvSpPr>
          <p:cNvPr id="23561" name="Rectangle 3"/>
          <p:cNvSpPr>
            <a:spLocks noChangeArrowheads="1"/>
          </p:cNvSpPr>
          <p:nvPr/>
        </p:nvSpPr>
        <p:spPr bwMode="auto">
          <a:xfrm>
            <a:off x="0" y="1266825"/>
            <a:ext cx="9144000" cy="0"/>
          </a:xfrm>
          <a:prstGeom prst="rect">
            <a:avLst/>
          </a:prstGeom>
          <a:noFill/>
          <a:ln w="9525">
            <a:noFill/>
            <a:miter lim="800000"/>
            <a:headEnd/>
            <a:tailEnd/>
          </a:ln>
        </p:spPr>
        <p:txBody>
          <a:bodyPr wrap="none" anchor="ctr">
            <a:spAutoFit/>
          </a:bodyPr>
          <a:lstStyle/>
          <a:p>
            <a:endParaRPr lang="en-US">
              <a:cs typeface="Arial" charset="0"/>
            </a:endParaRPr>
          </a:p>
        </p:txBody>
      </p:sp>
      <p:sp>
        <p:nvSpPr>
          <p:cNvPr id="14" name="Rectangle 13"/>
          <p:cNvSpPr/>
          <p:nvPr/>
        </p:nvSpPr>
        <p:spPr>
          <a:xfrm>
            <a:off x="460039" y="2915322"/>
            <a:ext cx="8404262" cy="2662267"/>
          </a:xfrm>
          <a:prstGeom prst="rect">
            <a:avLst/>
          </a:prstGeom>
        </p:spPr>
        <p:txBody>
          <a:bodyPr wrap="square">
            <a:spAutoFit/>
          </a:bodyPr>
          <a:lstStyle/>
          <a:p>
            <a:pPr marL="225425" indent="-225425">
              <a:spcBef>
                <a:spcPts val="600"/>
              </a:spcBef>
              <a:buFont typeface="Arial" pitchFamily="34" charset="0"/>
              <a:buChar char="•"/>
              <a:defRPr/>
            </a:pPr>
            <a:r>
              <a:rPr lang="en-US" dirty="0" smtClean="0">
                <a:latin typeface="+mn-lt"/>
              </a:rPr>
              <a:t>The impacts of low SCR </a:t>
            </a:r>
            <a:r>
              <a:rPr lang="en-US" dirty="0" smtClean="0">
                <a:latin typeface="+mn-lt"/>
                <a:ea typeface="Calibri" pitchFamily="34" charset="0"/>
                <a:cs typeface="Times New Roman" pitchFamily="18" charset="0"/>
              </a:rPr>
              <a:t>(in areas with no </a:t>
            </a:r>
            <a:r>
              <a:rPr lang="en-US" dirty="0" smtClean="0">
                <a:latin typeface="+mn-lt"/>
              </a:rPr>
              <a:t>existing synchronous generation) on large numbers of installations of power-electronics based devices (like wind turbine inverters) is relatively unknown in the industry. The extent to which the available wind turbine dynamic models accurately describe the physical impacts of low SCR is uncertain. </a:t>
            </a:r>
          </a:p>
          <a:p>
            <a:pPr marL="225425" indent="-225425">
              <a:spcBef>
                <a:spcPts val="600"/>
              </a:spcBef>
              <a:buFont typeface="Arial" pitchFamily="34" charset="0"/>
              <a:buChar char="•"/>
              <a:defRPr/>
            </a:pPr>
            <a:r>
              <a:rPr lang="en-US" dirty="0" smtClean="0">
                <a:latin typeface="+mn-lt"/>
              </a:rPr>
              <a:t>Several potential solutions appear to exist; however, the cost-effectiveness of potential solutions to the problem of low system strength </a:t>
            </a:r>
            <a:r>
              <a:rPr lang="en-US" dirty="0" smtClean="0">
                <a:latin typeface="+mn-lt"/>
              </a:rPr>
              <a:t>needs </a:t>
            </a:r>
            <a:r>
              <a:rPr lang="en-US" dirty="0" smtClean="0">
                <a:latin typeface="+mn-lt"/>
              </a:rPr>
              <a:t>to be evaluated with new </a:t>
            </a:r>
            <a:r>
              <a:rPr lang="en-US" dirty="0">
                <a:latin typeface="+mn-lt"/>
              </a:rPr>
              <a:t>software tools </a:t>
            </a:r>
            <a:r>
              <a:rPr lang="en-US" dirty="0" smtClean="0">
                <a:latin typeface="+mn-lt"/>
              </a:rPr>
              <a:t>that accurately </a:t>
            </a:r>
            <a:r>
              <a:rPr lang="en-US" dirty="0">
                <a:latin typeface="+mn-lt"/>
              </a:rPr>
              <a:t>reflect the impacts of low </a:t>
            </a:r>
            <a:r>
              <a:rPr lang="en-US" dirty="0" smtClean="0">
                <a:latin typeface="+mn-lt"/>
              </a:rPr>
              <a:t>SCR.</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Footer Placeholder 4"/>
          <p:cNvSpPr>
            <a:spLocks noGrp="1"/>
          </p:cNvSpPr>
          <p:nvPr>
            <p:ph type="ftr" sz="quarter" idx="11"/>
          </p:nvPr>
        </p:nvSpPr>
        <p:spPr>
          <a:noFill/>
        </p:spPr>
        <p:txBody>
          <a:bodyPr/>
          <a:lstStyle/>
          <a:p>
            <a:r>
              <a:rPr lang="en-US" smtClean="0"/>
              <a:t>Technical Advisory Committee</a:t>
            </a:r>
            <a:endParaRPr lang="en-US"/>
          </a:p>
        </p:txBody>
      </p:sp>
      <p:sp>
        <p:nvSpPr>
          <p:cNvPr id="29698" name="Date Placeholder 5"/>
          <p:cNvSpPr>
            <a:spLocks noGrp="1"/>
          </p:cNvSpPr>
          <p:nvPr>
            <p:ph type="dt" sz="quarter" idx="12"/>
          </p:nvPr>
        </p:nvSpPr>
        <p:spPr>
          <a:noFill/>
        </p:spPr>
        <p:txBody>
          <a:bodyPr/>
          <a:lstStyle/>
          <a:p>
            <a:r>
              <a:rPr lang="en-US" smtClean="0"/>
              <a:t>December 6, 2010</a:t>
            </a:r>
            <a:endParaRPr lang="en-US"/>
          </a:p>
        </p:txBody>
      </p:sp>
      <p:sp>
        <p:nvSpPr>
          <p:cNvPr id="8196" name="Rectangle 11"/>
          <p:cNvSpPr>
            <a:spLocks noGrp="1" noChangeArrowheads="1"/>
          </p:cNvSpPr>
          <p:nvPr>
            <p:ph type="title"/>
          </p:nvPr>
        </p:nvSpPr>
        <p:spPr/>
        <p:txBody>
          <a:bodyPr/>
          <a:lstStyle/>
          <a:p>
            <a:pPr eaLnBrk="1" hangingPunct="1">
              <a:defRPr/>
            </a:pPr>
            <a:r>
              <a:rPr lang="en-US" sz="2800" dirty="0" smtClean="0">
                <a:latin typeface="+mn-lt"/>
              </a:rPr>
              <a:t>Initial Build Case</a:t>
            </a:r>
          </a:p>
        </p:txBody>
      </p:sp>
      <p:graphicFrame>
        <p:nvGraphicFramePr>
          <p:cNvPr id="29702" name="Group 6"/>
          <p:cNvGraphicFramePr>
            <a:graphicFrameLocks noGrp="1"/>
          </p:cNvGraphicFramePr>
          <p:nvPr/>
        </p:nvGraphicFramePr>
        <p:xfrm>
          <a:off x="892885" y="4098663"/>
          <a:ext cx="7093118" cy="2054470"/>
        </p:xfrm>
        <a:graphic>
          <a:graphicData uri="http://schemas.openxmlformats.org/drawingml/2006/table">
            <a:tbl>
              <a:tblPr/>
              <a:tblGrid>
                <a:gridCol w="2086367"/>
                <a:gridCol w="1169210"/>
                <a:gridCol w="1134898"/>
                <a:gridCol w="1239151"/>
                <a:gridCol w="1463492"/>
              </a:tblGrid>
              <a:tr h="49999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CTOS</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Minimum Exports</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Initial Build</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Maximum Exports</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372">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Wind Installed Capacity MW</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18,455</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21,958</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17,517</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rPr>
                        <a:t>21,958</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372">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Wind Dispatched Level MW</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rPr>
                        <a:t>12,975</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2,562</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12,802</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15,430</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372">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Other Generation Dispatched MW</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21,725</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37,317</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27,646</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25,534</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 name="TextBox 5"/>
          <p:cNvSpPr txBox="1"/>
          <p:nvPr/>
        </p:nvSpPr>
        <p:spPr>
          <a:xfrm>
            <a:off x="408342" y="3420932"/>
            <a:ext cx="7509286" cy="584775"/>
          </a:xfrm>
          <a:prstGeom prst="rect">
            <a:avLst/>
          </a:prstGeom>
          <a:noFill/>
        </p:spPr>
        <p:txBody>
          <a:bodyPr wrap="square" rtlCol="0">
            <a:spAutoFit/>
          </a:bodyPr>
          <a:lstStyle/>
          <a:p>
            <a:r>
              <a:rPr lang="en-US" sz="1600" dirty="0" smtClean="0"/>
              <a:t>Comparison of Generation Levels in the CREZ Transmission Optimization Study (CTOS) and CREZ Steady-State Reactive Cases </a:t>
            </a:r>
            <a:endParaRPr lang="en-US" sz="1600" dirty="0"/>
          </a:p>
        </p:txBody>
      </p:sp>
      <p:sp>
        <p:nvSpPr>
          <p:cNvPr id="7" name="TextBox 6"/>
          <p:cNvSpPr txBox="1"/>
          <p:nvPr/>
        </p:nvSpPr>
        <p:spPr>
          <a:xfrm>
            <a:off x="420891" y="905435"/>
            <a:ext cx="8443409" cy="2277547"/>
          </a:xfrm>
          <a:prstGeom prst="rect">
            <a:avLst/>
          </a:prstGeom>
          <a:noFill/>
        </p:spPr>
        <p:txBody>
          <a:bodyPr wrap="square" rtlCol="0">
            <a:spAutoFit/>
          </a:bodyPr>
          <a:lstStyle/>
          <a:p>
            <a:pPr>
              <a:spcBef>
                <a:spcPts val="0"/>
              </a:spcBef>
              <a:spcAft>
                <a:spcPts val="0"/>
              </a:spcAft>
            </a:pPr>
            <a:r>
              <a:rPr lang="en-US" sz="2000" dirty="0" smtClean="0"/>
              <a:t>The Initial Build Case was developed to evaluate the reactive equipment </a:t>
            </a:r>
            <a:r>
              <a:rPr lang="en-US" sz="2000" dirty="0" smtClean="0"/>
              <a:t>needed </a:t>
            </a:r>
            <a:r>
              <a:rPr lang="en-US" sz="2000" dirty="0" smtClean="0"/>
              <a:t>to support the </a:t>
            </a:r>
            <a:r>
              <a:rPr lang="en-US" sz="2000" dirty="0" smtClean="0">
                <a:latin typeface="+mn-lt"/>
              </a:rPr>
              <a:t>estimated potential wind development that could occur without devices to supplement system strength.  </a:t>
            </a:r>
            <a:endParaRPr lang="en-US" dirty="0" smtClean="0">
              <a:latin typeface="+mn-lt"/>
            </a:endParaRPr>
          </a:p>
          <a:p>
            <a:pPr marL="742950" lvl="1" indent="-285750">
              <a:spcBef>
                <a:spcPts val="600"/>
              </a:spcBef>
              <a:spcAft>
                <a:spcPts val="0"/>
              </a:spcAft>
              <a:buFont typeface="Arial" pitchFamily="34" charset="0"/>
              <a:buChar char="–"/>
              <a:defRPr/>
            </a:pPr>
            <a:r>
              <a:rPr lang="en-US" dirty="0" smtClean="0">
                <a:latin typeface="+mn-lt"/>
              </a:rPr>
              <a:t>Initial Build strategy will provide flexibility </a:t>
            </a:r>
            <a:r>
              <a:rPr lang="en-US" dirty="0" smtClean="0">
                <a:latin typeface="+mn-lt"/>
              </a:rPr>
              <a:t>to adjust the reactive </a:t>
            </a:r>
            <a:r>
              <a:rPr lang="en-US" dirty="0" smtClean="0">
                <a:latin typeface="+mn-lt"/>
              </a:rPr>
              <a:t>plan to meet evolving system needs</a:t>
            </a:r>
          </a:p>
          <a:p>
            <a:pPr marL="742950" lvl="1" indent="-285750">
              <a:spcBef>
                <a:spcPts val="600"/>
              </a:spcBef>
              <a:spcAft>
                <a:spcPts val="0"/>
              </a:spcAft>
              <a:buFont typeface="Arial" pitchFamily="34" charset="0"/>
              <a:buChar char="–"/>
              <a:defRPr/>
            </a:pPr>
            <a:r>
              <a:rPr lang="en-US" dirty="0" smtClean="0">
                <a:latin typeface="+mn-lt"/>
              </a:rPr>
              <a:t>Will also provide additional time for analysis of system strength </a:t>
            </a:r>
            <a:r>
              <a:rPr lang="en-US" dirty="0" smtClean="0">
                <a:latin typeface="+mn-lt"/>
              </a:rPr>
              <a:t>implications </a:t>
            </a:r>
            <a:r>
              <a:rPr lang="en-US" dirty="0" smtClean="0">
                <a:latin typeface="+mn-lt"/>
              </a:rPr>
              <a:t>and </a:t>
            </a:r>
            <a:r>
              <a:rPr lang="en-US" dirty="0" smtClean="0">
                <a:latin typeface="+mn-lt"/>
              </a:rPr>
              <a:t>evaluation of cost-effective of solution(s</a:t>
            </a:r>
            <a:r>
              <a:rPr lang="en-US" dirty="0" smtClean="0">
                <a:latin typeface="+mn-lt"/>
              </a:rPr>
              <a:t>)</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Footer Placeholder 4"/>
          <p:cNvSpPr>
            <a:spLocks noGrp="1"/>
          </p:cNvSpPr>
          <p:nvPr>
            <p:ph type="ftr" sz="quarter" idx="11"/>
          </p:nvPr>
        </p:nvSpPr>
        <p:spPr>
          <a:noFill/>
        </p:spPr>
        <p:txBody>
          <a:bodyPr/>
          <a:lstStyle/>
          <a:p>
            <a:r>
              <a:rPr lang="en-US" smtClean="0"/>
              <a:t>Technical Advisory Committee</a:t>
            </a:r>
            <a:endParaRPr lang="en-US"/>
          </a:p>
        </p:txBody>
      </p:sp>
      <p:sp>
        <p:nvSpPr>
          <p:cNvPr id="32770" name="Date Placeholder 5"/>
          <p:cNvSpPr>
            <a:spLocks noGrp="1"/>
          </p:cNvSpPr>
          <p:nvPr>
            <p:ph type="dt" sz="quarter" idx="12"/>
          </p:nvPr>
        </p:nvSpPr>
        <p:spPr>
          <a:noFill/>
        </p:spPr>
        <p:txBody>
          <a:bodyPr/>
          <a:lstStyle/>
          <a:p>
            <a:r>
              <a:rPr lang="en-US" smtClean="0"/>
              <a:t>December 6, 2010</a:t>
            </a:r>
            <a:endParaRPr lang="en-US"/>
          </a:p>
        </p:txBody>
      </p:sp>
      <p:sp>
        <p:nvSpPr>
          <p:cNvPr id="8196" name="Rectangle 11"/>
          <p:cNvSpPr>
            <a:spLocks noGrp="1" noChangeArrowheads="1"/>
          </p:cNvSpPr>
          <p:nvPr>
            <p:ph type="title"/>
          </p:nvPr>
        </p:nvSpPr>
        <p:spPr/>
        <p:txBody>
          <a:bodyPr/>
          <a:lstStyle/>
          <a:p>
            <a:pPr eaLnBrk="1" hangingPunct="1">
              <a:defRPr/>
            </a:pPr>
            <a:r>
              <a:rPr lang="en-US" sz="2800" dirty="0" smtClean="0">
                <a:latin typeface="+mn-lt"/>
              </a:rPr>
              <a:t>Reactive Device Recommendations</a:t>
            </a:r>
          </a:p>
        </p:txBody>
      </p:sp>
      <p:sp>
        <p:nvSpPr>
          <p:cNvPr id="6" name="TextBox 5"/>
          <p:cNvSpPr txBox="1"/>
          <p:nvPr/>
        </p:nvSpPr>
        <p:spPr>
          <a:xfrm>
            <a:off x="487232" y="822513"/>
            <a:ext cx="7899400" cy="707886"/>
          </a:xfrm>
          <a:prstGeom prst="rect">
            <a:avLst/>
          </a:prstGeom>
          <a:noFill/>
        </p:spPr>
        <p:txBody>
          <a:bodyPr>
            <a:spAutoFit/>
          </a:bodyPr>
          <a:lstStyle/>
          <a:p>
            <a:pPr>
              <a:spcBef>
                <a:spcPts val="900"/>
              </a:spcBef>
              <a:defRPr/>
            </a:pPr>
            <a:r>
              <a:rPr lang="en-US" sz="2000" dirty="0">
                <a:latin typeface="+mn-lt"/>
              </a:rPr>
              <a:t>The following </a:t>
            </a:r>
            <a:r>
              <a:rPr lang="en-US" sz="2000" dirty="0" smtClean="0">
                <a:latin typeface="+mn-lt"/>
              </a:rPr>
              <a:t>capacitive </a:t>
            </a:r>
            <a:r>
              <a:rPr lang="en-US" sz="2000" dirty="0">
                <a:latin typeface="+mn-lt"/>
              </a:rPr>
              <a:t>devices are being recommended </a:t>
            </a:r>
            <a:r>
              <a:rPr lang="en-US" sz="2000" dirty="0" smtClean="0">
                <a:latin typeface="+mn-lt"/>
              </a:rPr>
              <a:t>based on analysis of the Initial Build Case:</a:t>
            </a:r>
            <a:endParaRPr lang="en-US" sz="2000" dirty="0">
              <a:latin typeface="+mn-lt"/>
            </a:endParaRPr>
          </a:p>
        </p:txBody>
      </p:sp>
      <p:graphicFrame>
        <p:nvGraphicFramePr>
          <p:cNvPr id="33598" name="Group 830"/>
          <p:cNvGraphicFramePr>
            <a:graphicFrameLocks noGrp="1"/>
          </p:cNvGraphicFramePr>
          <p:nvPr/>
        </p:nvGraphicFramePr>
        <p:xfrm>
          <a:off x="849406" y="1631427"/>
          <a:ext cx="4572000" cy="4524062"/>
        </p:xfrm>
        <a:graphic>
          <a:graphicData uri="http://schemas.openxmlformats.org/drawingml/2006/table">
            <a:tbl>
              <a:tblPr/>
              <a:tblGrid>
                <a:gridCol w="1600200"/>
                <a:gridCol w="1447800"/>
                <a:gridCol w="1524000"/>
              </a:tblGrid>
              <a:tr h="5842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Station</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Shunt Capacitors (</a:t>
                      </a:r>
                      <a:r>
                        <a:rPr kumimoji="0" lang="en-US" sz="1400" b="1" i="0" u="none" strike="noStrike" cap="none" normalizeH="0" baseline="0" dirty="0" err="1" smtClean="0">
                          <a:ln>
                            <a:noFill/>
                          </a:ln>
                          <a:solidFill>
                            <a:schemeClr val="tx1"/>
                          </a:solidFill>
                          <a:effectLst/>
                          <a:latin typeface="Arial" charset="0"/>
                        </a:rPr>
                        <a:t>MVAr</a:t>
                      </a:r>
                      <a:r>
                        <a:rPr kumimoji="0" lang="en-US" sz="1400" b="1" i="0" u="none" strike="noStrike" cap="none" normalizeH="0" baseline="0" dirty="0" smtClean="0">
                          <a:ln>
                            <a:noFill/>
                          </a:ln>
                          <a:solidFill>
                            <a:schemeClr val="tx1"/>
                          </a:solidFill>
                          <a:effectLst/>
                          <a:latin typeface="Arial"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SVC (</a:t>
                      </a:r>
                      <a:r>
                        <a:rPr kumimoji="0" lang="en-US" sz="1400" b="1" i="0" u="none" strike="noStrike" cap="none" normalizeH="0" baseline="0" dirty="0" err="1" smtClean="0">
                          <a:ln>
                            <a:noFill/>
                          </a:ln>
                          <a:solidFill>
                            <a:schemeClr val="tx1"/>
                          </a:solidFill>
                          <a:effectLst/>
                          <a:latin typeface="Arial" charset="0"/>
                        </a:rPr>
                        <a:t>MVAr</a:t>
                      </a:r>
                      <a:r>
                        <a:rPr kumimoji="0" lang="en-US" sz="1400" b="1" i="0" u="none" strike="noStrike" cap="none" normalizeH="0" baseline="0" dirty="0" smtClean="0">
                          <a:ln>
                            <a:noFill/>
                          </a:ln>
                          <a:solidFill>
                            <a:schemeClr val="tx1"/>
                          </a:solidFill>
                          <a:effectLst/>
                          <a:latin typeface="Arial" charset="0"/>
                        </a:rPr>
                        <a:t>)</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r h="26987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rPr>
                        <a:t>RILEY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rPr>
                        <a:t>316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0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146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rPr>
                        <a:t>KRUM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rPr>
                        <a:t>50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0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146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rPr>
                        <a:t>TESLA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0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+300 (-100)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987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EDITH CLARKE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0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0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146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rPr>
                        <a:t>SILVERTON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0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0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146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rPr>
                        <a:t>COTTON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0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0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987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rPr>
                        <a:t>SCURRY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rPr>
                        <a:t>100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0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146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rPr>
                        <a:t>WEST SHACKLEFORD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0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146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rPr>
                        <a:t>GRELTON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rPr>
                        <a:t>50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0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987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rPr>
                        <a:t>BROWN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200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2 x [+300 (-100)]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146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rPr>
                        <a:t>KILLEEN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rPr>
                        <a:t>100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0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146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rPr>
                        <a:t>BIG HILL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rPr>
                        <a:t>144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0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987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rPr>
                        <a:t>PARKER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0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+300 (-100)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146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HAMILTON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0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+200 (-50)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 name="TextBox 6"/>
          <p:cNvSpPr txBox="1"/>
          <p:nvPr/>
        </p:nvSpPr>
        <p:spPr>
          <a:xfrm>
            <a:off x="5712309" y="1792491"/>
            <a:ext cx="2936837" cy="4270400"/>
          </a:xfrm>
          <a:prstGeom prst="rect">
            <a:avLst/>
          </a:prstGeom>
          <a:noFill/>
        </p:spPr>
        <p:txBody>
          <a:bodyPr wrap="square">
            <a:spAutoFit/>
          </a:bodyPr>
          <a:lstStyle/>
          <a:p>
            <a:pPr>
              <a:spcBef>
                <a:spcPts val="900"/>
              </a:spcBef>
              <a:defRPr/>
            </a:pPr>
            <a:r>
              <a:rPr lang="en-US" dirty="0" smtClean="0">
                <a:latin typeface="+mn-lt"/>
              </a:rPr>
              <a:t>In addition, ~-4,000 </a:t>
            </a:r>
            <a:r>
              <a:rPr lang="en-US" dirty="0" err="1" smtClean="0">
                <a:latin typeface="+mn-lt"/>
              </a:rPr>
              <a:t>MVArs</a:t>
            </a:r>
            <a:r>
              <a:rPr lang="en-US" dirty="0" smtClean="0">
                <a:latin typeface="+mn-lt"/>
              </a:rPr>
              <a:t> of shunt static inductive devices will be required, at 30 substations, for voltage control under low wind conditions and for line maintenance and operations.</a:t>
            </a:r>
          </a:p>
          <a:p>
            <a:pPr>
              <a:spcBef>
                <a:spcPts val="900"/>
              </a:spcBef>
              <a:defRPr/>
            </a:pPr>
            <a:endParaRPr lang="en-US" dirty="0" smtClean="0">
              <a:latin typeface="+mn-lt"/>
            </a:endParaRPr>
          </a:p>
          <a:p>
            <a:pPr>
              <a:spcBef>
                <a:spcPts val="900"/>
              </a:spcBef>
              <a:defRPr/>
            </a:pPr>
            <a:r>
              <a:rPr lang="en-US" dirty="0" smtClean="0">
                <a:latin typeface="+mn-lt"/>
              </a:rPr>
              <a:t>Estimated costs:</a:t>
            </a:r>
          </a:p>
          <a:p>
            <a:pPr>
              <a:spcBef>
                <a:spcPts val="900"/>
              </a:spcBef>
              <a:defRPr/>
            </a:pPr>
            <a:r>
              <a:rPr lang="en-US" dirty="0" smtClean="0">
                <a:latin typeface="+mn-lt"/>
              </a:rPr>
              <a:t>Shunt Capacitors:  ~$25 M</a:t>
            </a:r>
          </a:p>
          <a:p>
            <a:pPr>
              <a:spcBef>
                <a:spcPts val="900"/>
              </a:spcBef>
              <a:defRPr/>
            </a:pPr>
            <a:r>
              <a:rPr lang="en-US" dirty="0" smtClean="0">
                <a:latin typeface="+mn-lt"/>
              </a:rPr>
              <a:t>SVCs:  ~$150 M</a:t>
            </a:r>
          </a:p>
          <a:p>
            <a:pPr>
              <a:spcBef>
                <a:spcPts val="900"/>
              </a:spcBef>
              <a:defRPr/>
            </a:pPr>
            <a:r>
              <a:rPr lang="en-US" dirty="0" smtClean="0">
                <a:latin typeface="+mn-lt"/>
              </a:rPr>
              <a:t>Shunt Reactors:  ~$220 M</a:t>
            </a:r>
            <a:endParaRPr lang="en-US" dirty="0">
              <a:latin typeface="+mn-l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Footer Placeholder 4"/>
          <p:cNvSpPr>
            <a:spLocks noGrp="1"/>
          </p:cNvSpPr>
          <p:nvPr>
            <p:ph type="ftr" sz="quarter" idx="11"/>
          </p:nvPr>
        </p:nvSpPr>
        <p:spPr>
          <a:noFill/>
        </p:spPr>
        <p:txBody>
          <a:bodyPr/>
          <a:lstStyle/>
          <a:p>
            <a:r>
              <a:rPr lang="en-US" smtClean="0"/>
              <a:t>Technical Advisory Committee</a:t>
            </a:r>
            <a:endParaRPr lang="en-US"/>
          </a:p>
        </p:txBody>
      </p:sp>
      <p:sp>
        <p:nvSpPr>
          <p:cNvPr id="33794" name="Date Placeholder 5"/>
          <p:cNvSpPr>
            <a:spLocks noGrp="1"/>
          </p:cNvSpPr>
          <p:nvPr>
            <p:ph type="dt" sz="quarter" idx="12"/>
          </p:nvPr>
        </p:nvSpPr>
        <p:spPr>
          <a:noFill/>
        </p:spPr>
        <p:txBody>
          <a:bodyPr/>
          <a:lstStyle/>
          <a:p>
            <a:r>
              <a:rPr lang="en-US" smtClean="0"/>
              <a:t>December 6, 2010</a:t>
            </a:r>
            <a:endParaRPr lang="en-US"/>
          </a:p>
        </p:txBody>
      </p:sp>
      <p:sp>
        <p:nvSpPr>
          <p:cNvPr id="8196" name="Rectangle 11"/>
          <p:cNvSpPr>
            <a:spLocks noGrp="1" noChangeArrowheads="1"/>
          </p:cNvSpPr>
          <p:nvPr>
            <p:ph type="title"/>
          </p:nvPr>
        </p:nvSpPr>
        <p:spPr/>
        <p:txBody>
          <a:bodyPr/>
          <a:lstStyle/>
          <a:p>
            <a:pPr eaLnBrk="1" hangingPunct="1">
              <a:defRPr/>
            </a:pPr>
            <a:r>
              <a:rPr lang="en-US" sz="2800" dirty="0" smtClean="0">
                <a:latin typeface="+mn-lt"/>
              </a:rPr>
              <a:t>Sub-Synchronous Interaction Analysis</a:t>
            </a:r>
          </a:p>
        </p:txBody>
      </p:sp>
      <p:sp>
        <p:nvSpPr>
          <p:cNvPr id="6" name="TextBox 5"/>
          <p:cNvSpPr txBox="1"/>
          <p:nvPr/>
        </p:nvSpPr>
        <p:spPr>
          <a:xfrm>
            <a:off x="723900" y="876300"/>
            <a:ext cx="7899400" cy="4616648"/>
          </a:xfrm>
          <a:prstGeom prst="rect">
            <a:avLst/>
          </a:prstGeom>
          <a:noFill/>
        </p:spPr>
        <p:txBody>
          <a:bodyPr>
            <a:spAutoFit/>
          </a:bodyPr>
          <a:lstStyle/>
          <a:p>
            <a:pPr>
              <a:spcBef>
                <a:spcPts val="600"/>
              </a:spcBef>
            </a:pPr>
            <a:r>
              <a:rPr lang="en-US" sz="2000" dirty="0" smtClean="0"/>
              <a:t>Several different potential issues associated with use of power electronics on transmission systems:</a:t>
            </a:r>
          </a:p>
          <a:p>
            <a:pPr marL="569913" lvl="1" indent="-225425">
              <a:buFont typeface="Arial" pitchFamily="34" charset="0"/>
              <a:buChar char="•"/>
            </a:pPr>
            <a:r>
              <a:rPr lang="en-US" dirty="0" smtClean="0"/>
              <a:t>Sub-synchronous Resonance (SSR) – primarily a concern for large synchronous generation units</a:t>
            </a:r>
          </a:p>
          <a:p>
            <a:pPr marL="1027113" lvl="2" indent="-225425">
              <a:buFont typeface="Arial" pitchFamily="34" charset="0"/>
              <a:buChar char="•"/>
            </a:pPr>
            <a:r>
              <a:rPr lang="en-US" dirty="0" smtClean="0"/>
              <a:t>Potential impacts to 6 existing generations units were evaluated (Comanche Peak, </a:t>
            </a:r>
            <a:r>
              <a:rPr lang="en-US" dirty="0" err="1" smtClean="0"/>
              <a:t>Tradinghouse</a:t>
            </a:r>
            <a:r>
              <a:rPr lang="en-US" dirty="0" smtClean="0"/>
              <a:t>, Willow Creek, Oklaunion, Hays, Odessa)</a:t>
            </a:r>
          </a:p>
          <a:p>
            <a:pPr marL="569913" lvl="1" indent="-225425">
              <a:spcBef>
                <a:spcPts val="600"/>
              </a:spcBef>
              <a:buFont typeface="Arial" pitchFamily="34" charset="0"/>
              <a:buChar char="•"/>
            </a:pPr>
            <a:r>
              <a:rPr lang="en-US" dirty="0" smtClean="0"/>
              <a:t>Sub-synchronous </a:t>
            </a:r>
            <a:r>
              <a:rPr lang="en-US" dirty="0" err="1" smtClean="0"/>
              <a:t>Torsional</a:t>
            </a:r>
            <a:r>
              <a:rPr lang="en-US" dirty="0" smtClean="0"/>
              <a:t> Interactions (SSTI) – results from operation of power electronics devices near large synchronous generation units</a:t>
            </a:r>
          </a:p>
          <a:p>
            <a:pPr marL="1027113" lvl="2" indent="-225425">
              <a:spcBef>
                <a:spcPts val="600"/>
              </a:spcBef>
              <a:buFont typeface="Arial" pitchFamily="34" charset="0"/>
              <a:buChar char="•"/>
            </a:pPr>
            <a:r>
              <a:rPr lang="en-US" dirty="0" smtClean="0"/>
              <a:t>Study results indicate this should not be a significant issue</a:t>
            </a:r>
          </a:p>
          <a:p>
            <a:pPr marL="569913" lvl="1" indent="-225425">
              <a:spcBef>
                <a:spcPts val="600"/>
              </a:spcBef>
              <a:buFont typeface="Arial" pitchFamily="34" charset="0"/>
              <a:buChar char="•"/>
            </a:pPr>
            <a:r>
              <a:rPr lang="en-US" dirty="0" smtClean="0"/>
              <a:t>Sub-synchronous Interactions </a:t>
            </a:r>
            <a:r>
              <a:rPr lang="en-US" dirty="0" smtClean="0"/>
              <a:t>(SSI) – impacts to wind turbine generators due to interaction between electrical resonance and power electronic converter controls</a:t>
            </a:r>
          </a:p>
          <a:p>
            <a:pPr marL="1027113" lvl="2" indent="-225425">
              <a:spcBef>
                <a:spcPts val="600"/>
              </a:spcBef>
              <a:buFont typeface="Arial" pitchFamily="34" charset="0"/>
              <a:buChar char="•"/>
            </a:pPr>
            <a:r>
              <a:rPr lang="en-US" dirty="0" smtClean="0"/>
              <a:t>There are transmission system and unit-specific mitigation options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Footer Placeholder 4"/>
          <p:cNvSpPr>
            <a:spLocks noGrp="1"/>
          </p:cNvSpPr>
          <p:nvPr>
            <p:ph type="ftr" sz="quarter" idx="11"/>
          </p:nvPr>
        </p:nvSpPr>
        <p:spPr>
          <a:noFill/>
        </p:spPr>
        <p:txBody>
          <a:bodyPr/>
          <a:lstStyle/>
          <a:p>
            <a:r>
              <a:rPr lang="en-US" smtClean="0"/>
              <a:t>Technical Advisory Committee</a:t>
            </a:r>
            <a:endParaRPr lang="en-US"/>
          </a:p>
        </p:txBody>
      </p:sp>
      <p:sp>
        <p:nvSpPr>
          <p:cNvPr id="33794" name="Date Placeholder 5"/>
          <p:cNvSpPr>
            <a:spLocks noGrp="1"/>
          </p:cNvSpPr>
          <p:nvPr>
            <p:ph type="dt" sz="quarter" idx="12"/>
          </p:nvPr>
        </p:nvSpPr>
        <p:spPr>
          <a:noFill/>
        </p:spPr>
        <p:txBody>
          <a:bodyPr/>
          <a:lstStyle/>
          <a:p>
            <a:r>
              <a:rPr lang="en-US" smtClean="0"/>
              <a:t>December 6, 2010</a:t>
            </a:r>
            <a:endParaRPr lang="en-US"/>
          </a:p>
        </p:txBody>
      </p:sp>
      <p:sp>
        <p:nvSpPr>
          <p:cNvPr id="8196" name="Rectangle 11"/>
          <p:cNvSpPr>
            <a:spLocks noGrp="1" noChangeArrowheads="1"/>
          </p:cNvSpPr>
          <p:nvPr>
            <p:ph type="title"/>
          </p:nvPr>
        </p:nvSpPr>
        <p:spPr/>
        <p:txBody>
          <a:bodyPr/>
          <a:lstStyle/>
          <a:p>
            <a:pPr eaLnBrk="1" hangingPunct="1">
              <a:defRPr/>
            </a:pPr>
            <a:r>
              <a:rPr lang="en-US" sz="2800" dirty="0" smtClean="0">
                <a:latin typeface="+mn-lt"/>
              </a:rPr>
              <a:t>Geography of SSI</a:t>
            </a:r>
          </a:p>
        </p:txBody>
      </p:sp>
      <p:sp>
        <p:nvSpPr>
          <p:cNvPr id="7" name="Rectangle 8"/>
          <p:cNvSpPr>
            <a:spLocks noChangeArrowheads="1"/>
          </p:cNvSpPr>
          <p:nvPr/>
        </p:nvSpPr>
        <p:spPr bwMode="auto">
          <a:xfrm>
            <a:off x="180475" y="790073"/>
            <a:ext cx="3176336" cy="5355312"/>
          </a:xfrm>
          <a:prstGeom prst="rect">
            <a:avLst/>
          </a:prstGeom>
          <a:noFill/>
          <a:ln w="9525">
            <a:noFill/>
            <a:miter lim="800000"/>
            <a:headEnd/>
            <a:tailEnd/>
          </a:ln>
        </p:spPr>
        <p:txBody>
          <a:bodyPr wrap="square">
            <a:spAutoFit/>
          </a:bodyPr>
          <a:lstStyle/>
          <a:p>
            <a:pPr>
              <a:spcBef>
                <a:spcPct val="50000"/>
              </a:spcBef>
            </a:pPr>
            <a:r>
              <a:rPr lang="en-US" dirty="0" smtClean="0">
                <a:latin typeface="+mn-lt"/>
              </a:rPr>
              <a:t>Locations most prone to have Sub-Synchronous Interaction (for Type 3 turbines):</a:t>
            </a:r>
          </a:p>
          <a:p>
            <a:pPr marL="342900" indent="-342900">
              <a:spcBef>
                <a:spcPct val="50000"/>
              </a:spcBef>
              <a:buAutoNum type="arabicParenR"/>
            </a:pPr>
            <a:r>
              <a:rPr lang="en-US" dirty="0" smtClean="0">
                <a:latin typeface="+mn-lt"/>
              </a:rPr>
              <a:t>West Shackelford – SSI with no contingencies</a:t>
            </a:r>
          </a:p>
          <a:p>
            <a:pPr marL="342900" indent="-342900">
              <a:spcBef>
                <a:spcPct val="50000"/>
              </a:spcBef>
              <a:buFontTx/>
              <a:buAutoNum type="arabicParenR"/>
            </a:pPr>
            <a:r>
              <a:rPr lang="en-US" dirty="0" smtClean="0">
                <a:latin typeface="+mn-lt"/>
              </a:rPr>
              <a:t>Dermott – SSI after 1 contingency</a:t>
            </a:r>
          </a:p>
          <a:p>
            <a:pPr marL="342900" indent="-342900">
              <a:spcBef>
                <a:spcPct val="50000"/>
              </a:spcBef>
              <a:buAutoNum type="arabicParenR"/>
            </a:pPr>
            <a:r>
              <a:rPr lang="en-US" dirty="0" smtClean="0">
                <a:latin typeface="+mn-lt"/>
              </a:rPr>
              <a:t>Big Hill – SSI after 1 contingency</a:t>
            </a:r>
          </a:p>
          <a:p>
            <a:pPr>
              <a:spcBef>
                <a:spcPct val="50000"/>
              </a:spcBef>
            </a:pPr>
            <a:r>
              <a:rPr lang="en-US" dirty="0" smtClean="0">
                <a:latin typeface="+mn-lt"/>
              </a:rPr>
              <a:t>Locations directly connected to a compensated line or potentially in a radial or semi-radial configuration following the outage of one or a few nearby circuits will be SSI prone.</a:t>
            </a:r>
            <a:endParaRPr lang="en-US" sz="1600" dirty="0" smtClean="0">
              <a:latin typeface="Calibri" pitchFamily="34" charset="0"/>
            </a:endParaRPr>
          </a:p>
        </p:txBody>
      </p:sp>
      <p:pic>
        <p:nvPicPr>
          <p:cNvPr id="8" name="Picture 26" descr="Figure 5"/>
          <p:cNvPicPr>
            <a:picLocks noChangeAspect="1" noChangeArrowheads="1"/>
          </p:cNvPicPr>
          <p:nvPr/>
        </p:nvPicPr>
        <p:blipFill>
          <a:blip r:embed="rId2" cstate="print">
            <a:lum bright="-24000" contrast="40000"/>
          </a:blip>
          <a:srcRect/>
          <a:stretch>
            <a:fillRect/>
          </a:stretch>
        </p:blipFill>
        <p:spPr bwMode="auto">
          <a:xfrm>
            <a:off x="3298214" y="830681"/>
            <a:ext cx="5641250" cy="5293393"/>
          </a:xfrm>
          <a:prstGeom prst="rect">
            <a:avLst/>
          </a:prstGeom>
          <a:noFill/>
          <a:ln w="9525">
            <a:noFill/>
            <a:miter lim="800000"/>
            <a:headEnd/>
            <a:tailEnd/>
          </a:ln>
        </p:spPr>
      </p:pic>
      <p:cxnSp>
        <p:nvCxnSpPr>
          <p:cNvPr id="10" name="Straight Arrow Connector 9"/>
          <p:cNvCxnSpPr/>
          <p:nvPr/>
        </p:nvCxnSpPr>
        <p:spPr>
          <a:xfrm>
            <a:off x="3095625" y="2333625"/>
            <a:ext cx="3133725" cy="1323975"/>
          </a:xfrm>
          <a:prstGeom prst="straightConnector1">
            <a:avLst/>
          </a:prstGeom>
          <a:ln w="635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2705100" y="3724275"/>
            <a:ext cx="2657475" cy="1314450"/>
          </a:xfrm>
          <a:prstGeom prst="straightConnector1">
            <a:avLst/>
          </a:prstGeom>
          <a:ln w="635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2781300" y="2971800"/>
            <a:ext cx="2486025" cy="514350"/>
          </a:xfrm>
          <a:prstGeom prst="straightConnector1">
            <a:avLst/>
          </a:prstGeom>
          <a:ln w="635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10543</TotalTime>
  <Words>1036</Words>
  <Application>Microsoft Office PowerPoint</Application>
  <PresentationFormat>On-screen Show (4:3)</PresentationFormat>
  <Paragraphs>141</Paragraphs>
  <Slides>11</Slides>
  <Notes>5</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Custom Design</vt:lpstr>
      <vt:lpstr>Summary of the CREZ Reactive Study</vt:lpstr>
      <vt:lpstr>Project Overview</vt:lpstr>
      <vt:lpstr>Study Input Assumptions</vt:lpstr>
      <vt:lpstr>Initial Stability Results</vt:lpstr>
      <vt:lpstr>System Strength Considerations</vt:lpstr>
      <vt:lpstr>Initial Build Case</vt:lpstr>
      <vt:lpstr>Reactive Device Recommendations</vt:lpstr>
      <vt:lpstr>Sub-Synchronous Interaction Analysis</vt:lpstr>
      <vt:lpstr>Geography of SSI</vt:lpstr>
      <vt:lpstr>Conclusions</vt:lpstr>
      <vt:lpstr>Slide 11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
  <cp:lastModifiedBy>wlasher</cp:lastModifiedBy>
  <cp:revision>283</cp:revision>
  <dcterms:created xsi:type="dcterms:W3CDTF">2005-04-21T14:28:35Z</dcterms:created>
  <dcterms:modified xsi:type="dcterms:W3CDTF">2010-11-29T23:16:55Z</dcterms:modified>
</cp:coreProperties>
</file>