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370" r:id="rId2"/>
    <p:sldId id="371" r:id="rId3"/>
    <p:sldId id="372" r:id="rId4"/>
    <p:sldId id="381" r:id="rId5"/>
    <p:sldId id="382" r:id="rId6"/>
    <p:sldId id="375" r:id="rId7"/>
    <p:sldId id="376" r:id="rId8"/>
    <p:sldId id="377" r:id="rId9"/>
    <p:sldId id="378" r:id="rId10"/>
    <p:sldId id="367" r:id="rId11"/>
    <p:sldId id="368" r:id="rId12"/>
    <p:sldId id="357" r:id="rId13"/>
    <p:sldId id="35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93E696C-FDDB-4FA7-898D-60107B355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F24A21-1F18-4A0E-8924-4C8093BF679E}" type="slidenum">
              <a:rPr lang="en-US" sz="1200"/>
              <a:pPr algn="r"/>
              <a:t>12</a:t>
            </a:fld>
            <a:endParaRPr lang="en-US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FB453D-1981-41FE-AC25-19ED8FF8F8D9}" type="slidenum">
              <a:rPr lang="en-US" sz="1200"/>
              <a:pPr algn="r"/>
              <a:t>13</a:t>
            </a:fld>
            <a:endParaRPr lang="en-U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DEEEB-8813-43DE-9554-A5AADBF1A6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90644-8D16-4A9C-ABF9-1B3F69F6DD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F502F-5548-4BE4-80B8-7726F0963D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4F61D-F333-4093-97DA-271508E2C2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A8B3C-D6D5-48E0-A0FD-0F31F87E8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F12FE-E47B-4790-92B3-81580611DC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2071F-F972-4319-8A59-CA9A4E9FA7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D97D3-120A-42B5-A1AB-EE485605F7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32ED2-FA6F-4155-AC75-4CB4BE1E97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1B0E7-F5F2-456C-ADEB-CB44AFA668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96C51-1A57-4087-919A-39C94B6C48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09D830-1D03-4B14-9EC7-20DF47E12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C1ED6DD-B2AB-47AD-B713-16B19C021CE6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0"/>
          <p:cNvSpPr txBox="1">
            <a:spLocks noGrp="1" noChangeArrowheads="1"/>
          </p:cNvSpPr>
          <p:nvPr/>
        </p:nvSpPr>
        <p:spPr bwMode="auto">
          <a:xfrm>
            <a:off x="1981200" y="5467350"/>
            <a:ext cx="3457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12-06-10</a:t>
            </a:r>
          </a:p>
        </p:txBody>
      </p:sp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0671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b="1"/>
              <a:t>Technical Advisory Committee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1905000" y="1752600"/>
            <a:ext cx="5486400" cy="1238250"/>
          </a:xfrm>
        </p:spPr>
        <p:txBody>
          <a:bodyPr/>
          <a:lstStyle/>
          <a:p>
            <a:pPr eaLnBrk="1" hangingPunct="1"/>
            <a:r>
              <a:rPr lang="en-US" sz="2800" smtClean="0"/>
              <a:t>COPS Update to TAC</a:t>
            </a: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4294967295"/>
          </p:nvPr>
        </p:nvSpPr>
        <p:spPr>
          <a:xfrm>
            <a:off x="1981200" y="3581400"/>
            <a:ext cx="5943600" cy="1143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Debbie McKeever</a:t>
            </a:r>
          </a:p>
          <a:p>
            <a:pPr marL="0" indent="0" eaLnBrk="1" hangingPunct="1">
              <a:buFontTx/>
              <a:buNone/>
            </a:pPr>
            <a:r>
              <a:rPr lang="en-US" b="0" smtClean="0">
                <a:latin typeface="Arial Black" pitchFamily="34" charset="0"/>
              </a:rPr>
              <a:t>COPs Chair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mtClean="0"/>
              <a:t>COPS Communications Working Group (CCWG) Activities in Progress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marL="342900" lvl="1" indent="-342900">
              <a:lnSpc>
                <a:spcPct val="80000"/>
              </a:lnSpc>
              <a:buFontTx/>
              <a:buChar char="•"/>
            </a:pPr>
            <a:r>
              <a:rPr lang="en-US" smtClean="0"/>
              <a:t>COPMG went live 12/1/2010, grey boxes were removed’ </a:t>
            </a:r>
          </a:p>
          <a:p>
            <a:pPr marL="342900" lvl="1" indent="-342900">
              <a:lnSpc>
                <a:spcPct val="80000"/>
              </a:lnSpc>
              <a:buFontTx/>
              <a:buChar char="•"/>
            </a:pPr>
            <a:endParaRPr lang="en-US" smtClean="0"/>
          </a:p>
          <a:p>
            <a:pPr marL="342900" lvl="1" indent="-342900">
              <a:lnSpc>
                <a:spcPct val="80000"/>
              </a:lnSpc>
              <a:buFontTx/>
              <a:buChar char="•"/>
            </a:pPr>
            <a:r>
              <a:rPr lang="en-US" sz="2400" smtClean="0"/>
              <a:t>Reviewing Section 8.1, Invoice Process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smtClean="0"/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smtClean="0"/>
              <a:t>Creating new subsections of Section 7, Inputs to Settlement Process</a:t>
            </a:r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endParaRPr lang="en-US" sz="2400" smtClean="0"/>
          </a:p>
          <a:p>
            <a:pPr marL="342900" lvl="1" indent="-342900">
              <a:lnSpc>
                <a:spcPct val="80000"/>
              </a:lnSpc>
              <a:buFont typeface="Courier New" pitchFamily="49" charset="0"/>
              <a:buChar char="•"/>
            </a:pPr>
            <a:r>
              <a:rPr lang="en-US" sz="2400" smtClean="0"/>
              <a:t>Creating new Section 13, Congestion Revenue Rights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smtClean="0"/>
          </a:p>
          <a:p>
            <a:pPr>
              <a:lnSpc>
                <a:spcPct val="80000"/>
              </a:lnSpc>
            </a:pPr>
            <a:endParaRPr lang="en-US" sz="2400" b="0" smtClean="0"/>
          </a:p>
          <a:p>
            <a:pPr marL="342900" lvl="1" indent="-342900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80000"/>
              </a:lnSpc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smtClean="0"/>
          </a:p>
          <a:p>
            <a:pPr>
              <a:lnSpc>
                <a:spcPct val="80000"/>
              </a:lnSpc>
            </a:pPr>
            <a:endParaRPr lang="en-US" sz="800" b="0" smtClean="0"/>
          </a:p>
        </p:txBody>
      </p:sp>
      <p:sp>
        <p:nvSpPr>
          <p:cNvPr id="2457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FF9A7215-CF52-4A73-B562-C5B89E0A751D}" type="slidenum">
              <a:rPr lang="en-US" sz="1200">
                <a:cs typeface="Arial" charset="0"/>
              </a:rPr>
              <a:pPr algn="ctr"/>
              <a:t>10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mtClean="0"/>
              <a:t>TAC Voting Item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lvl="1" indent="0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/>
              <a:t>COPMGRR023, Creating Section 6, Commercial System Model and Subsection 8.3 Settlement Detail</a:t>
            </a:r>
          </a:p>
          <a:p>
            <a:pPr lvl="1" indent="0">
              <a:lnSpc>
                <a:spcPct val="80000"/>
              </a:lnSpc>
              <a:buFontTx/>
              <a:buNone/>
              <a:defRPr/>
            </a:pPr>
            <a:endParaRPr lang="en-US" sz="2400" b="1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Section 6 provides an overview of the Commercial System Model and describes the various Market Participants and their roles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Subsection 8.3 provides information on the content of the statements and invoices and where to find specific charge types in the protocols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URGENT Status granted to incorporate into the COPMG for Nodal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Impact Analysis – None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CEO Recommendation – No Opinion for Go-Live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dirty="0" smtClean="0"/>
              <a:t>COPS recommends TAC approval</a:t>
            </a:r>
          </a:p>
          <a:p>
            <a:pPr lvl="1">
              <a:lnSpc>
                <a:spcPct val="80000"/>
              </a:lnSpc>
              <a:defRPr/>
            </a:pPr>
            <a:endParaRPr lang="en-US" sz="2400" dirty="0" smtClean="0"/>
          </a:p>
          <a:p>
            <a:pPr lvl="1">
              <a:lnSpc>
                <a:spcPct val="80000"/>
              </a:lnSpc>
              <a:defRPr/>
            </a:pPr>
            <a:endParaRPr lang="en-US" sz="2400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sz="800" b="0" dirty="0" smtClean="0"/>
          </a:p>
        </p:txBody>
      </p:sp>
      <p:sp>
        <p:nvSpPr>
          <p:cNvPr id="2560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F6B7DBB2-B292-43ED-B001-0A8789185BD5}" type="slidenum">
              <a:rPr lang="en-US" sz="1200">
                <a:cs typeface="Arial" charset="0"/>
              </a:rPr>
              <a:pPr algn="ctr"/>
              <a:t>11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152400"/>
            <a:ext cx="8763000" cy="990600"/>
          </a:xfrm>
        </p:spPr>
        <p:txBody>
          <a:bodyPr/>
          <a:lstStyle/>
          <a:p>
            <a:r>
              <a:rPr lang="en-US" sz="1800" smtClean="0"/>
              <a:t>COPMGRR023, </a:t>
            </a:r>
            <a:br>
              <a:rPr lang="en-US" sz="1800" smtClean="0"/>
            </a:br>
            <a:r>
              <a:rPr lang="en-US" sz="1800" smtClean="0"/>
              <a:t>Creating Section 6, Commercial System Model and Subsection 8.3, Settlement Detail</a:t>
            </a:r>
          </a:p>
        </p:txBody>
      </p:sp>
      <p:graphicFrame>
        <p:nvGraphicFramePr>
          <p:cNvPr id="15388" name="Group 28"/>
          <p:cNvGraphicFramePr>
            <a:graphicFrameLocks noGrp="1"/>
          </p:cNvGraphicFramePr>
          <p:nvPr>
            <p:ph idx="4294967295"/>
          </p:nvPr>
        </p:nvGraphicFramePr>
        <p:xfrm>
          <a:off x="228600" y="1371600"/>
          <a:ext cx="8686800" cy="5208588"/>
        </p:xfrm>
        <a:graphic>
          <a:graphicData uri="http://schemas.openxmlformats.org/drawingml/2006/table">
            <a:tbl>
              <a:tblPr/>
              <a:tblGrid>
                <a:gridCol w="2376354"/>
                <a:gridCol w="1589873"/>
                <a:gridCol w="4720572"/>
              </a:tblGrid>
              <a:tr h="1916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Purpose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Submitted by the COPS Communications Working Group (CCWG)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Commercial Operations Market Guide Revision Request (COPMGRR) creates a new Section 6, Commercial System Model and subsection 8.3 Settlement Detail. The reason for the revision is to provide information concerning the commercial system model and Settlement detail.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Impact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1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System Change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COPS Vote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11/9/10, COPS unanimously voted to recommend approval of COPMGRR023 as submitted.  The Consumer and Independent Generator Market Segments were not present for the vote.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9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CEO Determination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opinion on the need for Go-Live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27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Upon TAC approval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ChangeArrowheads="1"/>
          </p:cNvSpPr>
          <p:nvPr/>
        </p:nvSpPr>
        <p:spPr bwMode="auto">
          <a:xfrm>
            <a:off x="533400" y="1600200"/>
            <a:ext cx="8229600" cy="4191000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/>
          </a:p>
        </p:txBody>
      </p:sp>
      <p:sp>
        <p:nvSpPr>
          <p:cNvPr id="28674" name="Line 4"/>
          <p:cNvSpPr>
            <a:spLocks noChangeShapeType="1"/>
          </p:cNvSpPr>
          <p:nvPr/>
        </p:nvSpPr>
        <p:spPr bwMode="auto">
          <a:xfrm>
            <a:off x="2895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auto">
          <a:xfrm>
            <a:off x="38862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auto">
          <a:xfrm>
            <a:off x="4800600" y="1600200"/>
            <a:ext cx="0" cy="419100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Line 7"/>
          <p:cNvSpPr>
            <a:spLocks noChangeShapeType="1"/>
          </p:cNvSpPr>
          <p:nvPr/>
        </p:nvSpPr>
        <p:spPr bwMode="auto">
          <a:xfrm>
            <a:off x="762000" y="2514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Line 8"/>
          <p:cNvSpPr>
            <a:spLocks noChangeShapeType="1"/>
          </p:cNvSpPr>
          <p:nvPr/>
        </p:nvSpPr>
        <p:spPr bwMode="auto">
          <a:xfrm>
            <a:off x="762000" y="30480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9"/>
          <p:cNvSpPr>
            <a:spLocks noChangeShapeType="1"/>
          </p:cNvSpPr>
          <p:nvPr/>
        </p:nvSpPr>
        <p:spPr bwMode="auto">
          <a:xfrm>
            <a:off x="762000" y="35814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10"/>
          <p:cNvSpPr>
            <a:spLocks noChangeShapeType="1"/>
          </p:cNvSpPr>
          <p:nvPr/>
        </p:nvSpPr>
        <p:spPr bwMode="auto">
          <a:xfrm>
            <a:off x="762000" y="41148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Line 11"/>
          <p:cNvSpPr>
            <a:spLocks noChangeShapeType="1"/>
          </p:cNvSpPr>
          <p:nvPr/>
        </p:nvSpPr>
        <p:spPr bwMode="auto">
          <a:xfrm>
            <a:off x="762000" y="4648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762000" y="51816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Text Box 13"/>
          <p:cNvSpPr txBox="1">
            <a:spLocks noChangeArrowheads="1"/>
          </p:cNvSpPr>
          <p:nvPr/>
        </p:nvSpPr>
        <p:spPr bwMode="auto">
          <a:xfrm>
            <a:off x="838200" y="2070100"/>
            <a:ext cx="1611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Item Reviewed</a:t>
            </a:r>
          </a:p>
        </p:txBody>
      </p:sp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5543550" y="1993900"/>
            <a:ext cx="13128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Description</a:t>
            </a:r>
          </a:p>
        </p:txBody>
      </p:sp>
      <p:sp>
        <p:nvSpPr>
          <p:cNvPr id="28685" name="Text Box 15"/>
          <p:cNvSpPr txBox="1">
            <a:spLocks noChangeArrowheads="1"/>
          </p:cNvSpPr>
          <p:nvPr/>
        </p:nvSpPr>
        <p:spPr bwMode="auto">
          <a:xfrm>
            <a:off x="2971800" y="1944688"/>
            <a:ext cx="836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No</a:t>
            </a:r>
          </a:p>
          <a:p>
            <a:pPr algn="ctr" eaLnBrk="0" hangingPunct="0"/>
            <a:r>
              <a:rPr lang="en-US" sz="1600" b="1"/>
              <a:t>Impac</a:t>
            </a:r>
            <a:r>
              <a:rPr lang="en-US" sz="1600"/>
              <a:t>t</a:t>
            </a:r>
          </a:p>
        </p:txBody>
      </p:sp>
      <p:sp>
        <p:nvSpPr>
          <p:cNvPr id="28686" name="Text Box 16"/>
          <p:cNvSpPr txBox="1">
            <a:spLocks noChangeArrowheads="1"/>
          </p:cNvSpPr>
          <p:nvPr/>
        </p:nvSpPr>
        <p:spPr bwMode="auto">
          <a:xfrm>
            <a:off x="762000" y="5181600"/>
            <a:ext cx="2103438" cy="590550"/>
          </a:xfrm>
          <a:prstGeom prst="rect">
            <a:avLst/>
          </a:prstGeom>
          <a:noFill/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b="1"/>
              <a:t>Credit Monitoring/</a:t>
            </a:r>
          </a:p>
          <a:p>
            <a:pPr eaLnBrk="0" hangingPunct="0"/>
            <a:r>
              <a:rPr lang="en-US" sz="1600" b="1"/>
              <a:t>Liability</a:t>
            </a:r>
          </a:p>
        </p:txBody>
      </p:sp>
      <p:sp>
        <p:nvSpPr>
          <p:cNvPr id="28687" name="Text Box 17"/>
          <p:cNvSpPr txBox="1">
            <a:spLocks noChangeArrowheads="1"/>
          </p:cNvSpPr>
          <p:nvPr/>
        </p:nvSpPr>
        <p:spPr bwMode="auto">
          <a:xfrm>
            <a:off x="838200" y="2625725"/>
            <a:ext cx="8905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Budget</a:t>
            </a:r>
          </a:p>
        </p:txBody>
      </p:sp>
      <p:sp>
        <p:nvSpPr>
          <p:cNvPr id="28688" name="Text Box 18"/>
          <p:cNvSpPr txBox="1">
            <a:spLocks noChangeArrowheads="1"/>
          </p:cNvSpPr>
          <p:nvPr/>
        </p:nvSpPr>
        <p:spPr bwMode="auto">
          <a:xfrm>
            <a:off x="838200" y="3159125"/>
            <a:ext cx="949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Staffing</a:t>
            </a:r>
          </a:p>
        </p:txBody>
      </p:sp>
      <p:sp>
        <p:nvSpPr>
          <p:cNvPr id="28689" name="Text Box 19"/>
          <p:cNvSpPr txBox="1">
            <a:spLocks noChangeArrowheads="1"/>
          </p:cNvSpPr>
          <p:nvPr/>
        </p:nvSpPr>
        <p:spPr bwMode="auto">
          <a:xfrm>
            <a:off x="781050" y="3681413"/>
            <a:ext cx="2054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Computer Systems</a:t>
            </a:r>
          </a:p>
        </p:txBody>
      </p:sp>
      <p:sp>
        <p:nvSpPr>
          <p:cNvPr id="28690" name="Text Box 20"/>
          <p:cNvSpPr txBox="1">
            <a:spLocks noChangeArrowheads="1"/>
          </p:cNvSpPr>
          <p:nvPr/>
        </p:nvSpPr>
        <p:spPr bwMode="auto">
          <a:xfrm>
            <a:off x="782638" y="4225925"/>
            <a:ext cx="21320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Business Functions</a:t>
            </a:r>
          </a:p>
        </p:txBody>
      </p:sp>
      <p:sp>
        <p:nvSpPr>
          <p:cNvPr id="28691" name="Text Box 21"/>
          <p:cNvSpPr txBox="1">
            <a:spLocks noChangeArrowheads="1"/>
          </p:cNvSpPr>
          <p:nvPr/>
        </p:nvSpPr>
        <p:spPr bwMode="auto">
          <a:xfrm>
            <a:off x="781050" y="4759325"/>
            <a:ext cx="1749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Grid Operations</a:t>
            </a:r>
          </a:p>
        </p:txBody>
      </p:sp>
      <p:sp>
        <p:nvSpPr>
          <p:cNvPr id="28692" name="Text Box 22"/>
          <p:cNvSpPr txBox="1">
            <a:spLocks noChangeArrowheads="1"/>
          </p:cNvSpPr>
          <p:nvPr/>
        </p:nvSpPr>
        <p:spPr bwMode="auto">
          <a:xfrm>
            <a:off x="3881438" y="1944688"/>
            <a:ext cx="846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/>
              <a:t>Impact</a:t>
            </a:r>
          </a:p>
        </p:txBody>
      </p:sp>
      <p:sp>
        <p:nvSpPr>
          <p:cNvPr id="1119256" name="AutoShape 24"/>
          <p:cNvSpPr>
            <a:spLocks noChangeArrowheads="1"/>
          </p:cNvSpPr>
          <p:nvPr/>
        </p:nvSpPr>
        <p:spPr bwMode="auto">
          <a:xfrm>
            <a:off x="3200400" y="31242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8" name="AutoShape 26"/>
          <p:cNvSpPr>
            <a:spLocks noChangeArrowheads="1"/>
          </p:cNvSpPr>
          <p:nvPr/>
        </p:nvSpPr>
        <p:spPr bwMode="auto">
          <a:xfrm>
            <a:off x="3200400" y="4191000"/>
            <a:ext cx="381000" cy="381000"/>
          </a:xfrm>
          <a:prstGeom prst="star5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1119259" name="AutoShape 27"/>
          <p:cNvSpPr>
            <a:spLocks noChangeArrowheads="1"/>
          </p:cNvSpPr>
          <p:nvPr/>
        </p:nvSpPr>
        <p:spPr bwMode="auto">
          <a:xfrm>
            <a:off x="3200400" y="47244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8696" name="Line 29"/>
          <p:cNvSpPr>
            <a:spLocks noChangeShapeType="1"/>
          </p:cNvSpPr>
          <p:nvPr/>
        </p:nvSpPr>
        <p:spPr bwMode="auto">
          <a:xfrm>
            <a:off x="762000" y="5791200"/>
            <a:ext cx="7620000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7" name="Text Box 31"/>
          <p:cNvSpPr txBox="1">
            <a:spLocks noChangeArrowheads="1"/>
          </p:cNvSpPr>
          <p:nvPr/>
        </p:nvSpPr>
        <p:spPr bwMode="auto">
          <a:xfrm>
            <a:off x="4800600" y="51816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/>
              <a:t>This item is not applicable to Guide Revision Requests.</a:t>
            </a:r>
          </a:p>
        </p:txBody>
      </p:sp>
      <p:sp>
        <p:nvSpPr>
          <p:cNvPr id="32" name="Rectangle 2"/>
          <p:cNvSpPr txBox="1">
            <a:spLocks noRot="1" noChangeArrowheads="1"/>
          </p:cNvSpPr>
          <p:nvPr/>
        </p:nvSpPr>
        <p:spPr bwMode="auto">
          <a:xfrm>
            <a:off x="381000" y="76200"/>
            <a:ext cx="876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dirty="0">
                <a:latin typeface="+mj-lt"/>
              </a:rPr>
              <a:t>COPMGRR023,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Creating Section 6, Commercial System Model and Subsection 8.3, Settlement Detail</a:t>
            </a:r>
          </a:p>
        </p:txBody>
      </p:sp>
      <p:sp>
        <p:nvSpPr>
          <p:cNvPr id="34" name="AutoShape 24"/>
          <p:cNvSpPr>
            <a:spLocks noChangeArrowheads="1"/>
          </p:cNvSpPr>
          <p:nvPr/>
        </p:nvSpPr>
        <p:spPr bwMode="auto">
          <a:xfrm>
            <a:off x="3200400" y="25908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28700" name="Text Box 30"/>
          <p:cNvSpPr txBox="1">
            <a:spLocks noChangeArrowheads="1"/>
          </p:cNvSpPr>
          <p:nvPr/>
        </p:nvSpPr>
        <p:spPr bwMode="auto">
          <a:xfrm>
            <a:off x="533400" y="1219200"/>
            <a:ext cx="2406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Impacts to ERCOT</a:t>
            </a:r>
            <a:r>
              <a:rPr lang="en-US"/>
              <a:t> </a:t>
            </a:r>
          </a:p>
        </p:txBody>
      </p:sp>
      <p:sp>
        <p:nvSpPr>
          <p:cNvPr id="31" name="AutoShape 24"/>
          <p:cNvSpPr>
            <a:spLocks noChangeArrowheads="1"/>
          </p:cNvSpPr>
          <p:nvPr/>
        </p:nvSpPr>
        <p:spPr bwMode="auto">
          <a:xfrm>
            <a:off x="3200400" y="3657600"/>
            <a:ext cx="381000" cy="381000"/>
          </a:xfrm>
          <a:prstGeom prst="star5">
            <a:avLst/>
          </a:prstGeom>
          <a:solidFill>
            <a:srgbClr val="33EF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119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119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1119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81000"/>
            <a:ext cx="8686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COPs Working Group Activities in Progress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029200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CCWG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	Continuing work to revise impacted sections of the COPMG in order to be in synch with Nodal NPRRs and processes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sz="2400" b="0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PWG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	Continuing work to ensure Profiles meet Market needs and complete all annual profiling events/projects	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sz="2400" b="0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SEWG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	Developing Settlement Algorithms User Guide, Addressing Market needs for Settlement Extract issues, Nodal updates/education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en-US" sz="2400" b="0" smtClean="0"/>
              <a:t>	</a:t>
            </a:r>
          </a:p>
          <a:p>
            <a:pPr marL="273050" indent="-273050" eaLnBrk="1" hangingPunct="1">
              <a:lnSpc>
                <a:spcPct val="80000"/>
              </a:lnSpc>
            </a:pPr>
            <a:endParaRPr lang="en-US" sz="800" b="0" smtClean="0"/>
          </a:p>
        </p:txBody>
      </p:sp>
      <p:sp>
        <p:nvSpPr>
          <p:cNvPr id="1638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F8418359-CE5A-45D2-8B2B-CC3D7A48BD8E}" type="slidenum">
              <a:rPr lang="en-US" sz="1200">
                <a:cs typeface="Arial" charset="0"/>
              </a:rPr>
              <a:pPr algn="ctr"/>
              <a:t>2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381000" y="18288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SEWG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273050" indent="-27305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smtClean="0"/>
              <a:t>SEWG Focus on 2011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273050" indent="-273050" eaLnBrk="1" hangingPunct="1"/>
            <a:r>
              <a:rPr lang="en-US" smtClean="0"/>
              <a:t>SEWG will complete the Nodal Settlements Guide with appropriate detail to support the state of the current document</a:t>
            </a:r>
          </a:p>
          <a:p>
            <a:pPr marL="273050" indent="-273050" eaLnBrk="1" hangingPunct="1"/>
            <a:r>
              <a:rPr lang="en-US" smtClean="0"/>
              <a:t>SEWG will monitor the changes to key settlement rules that are current “Parking Deck” NPRRs, such as changes to Base Point Deviation</a:t>
            </a:r>
          </a:p>
          <a:p>
            <a:pPr marL="273050" indent="-273050" eaLnBrk="1" hangingPunct="1"/>
            <a:r>
              <a:rPr lang="en-US" smtClean="0"/>
              <a:t>SEWG will evaluate settlement issues that require change and/or consideration for improvements to processes and/or protocols</a:t>
            </a:r>
          </a:p>
          <a:p>
            <a:pPr marL="273050" indent="-273050" eaLnBrk="1" hangingPunct="1"/>
            <a:r>
              <a:rPr lang="en-US" smtClean="0"/>
              <a:t>SEWG will focus on continued education of stakeholders on settlement and commercial operations focusing equally on wholesalers and retailers</a:t>
            </a:r>
          </a:p>
          <a:p>
            <a:pPr marL="273050" indent="-273050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smtClean="0"/>
              <a:t>SEWG Nodal Readiness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marL="273050" indent="-273050" eaLnBrk="1" hangingPunct="1"/>
            <a:r>
              <a:rPr lang="en-US" smtClean="0"/>
              <a:t>SEWG completed a series of Webex reviews of all Nodal Settlement Charges focusing on the algorithms and associated bill determinants</a:t>
            </a:r>
          </a:p>
          <a:p>
            <a:pPr marL="547688" lvl="1" indent="-273050" eaLnBrk="1" hangingPunct="1"/>
            <a:r>
              <a:rPr lang="en-US" sz="2100" smtClean="0"/>
              <a:t>Use of actual market trial data to educate on settlements as well as extracts supporting settlements</a:t>
            </a:r>
          </a:p>
          <a:p>
            <a:pPr marL="547688" lvl="1" indent="-273050" eaLnBrk="1" hangingPunct="1"/>
            <a:r>
              <a:rPr lang="en-US" sz="2100" smtClean="0"/>
              <a:t>ERCOT staff’s participation was critical in resolving key questions on a variety of commercial operating processes</a:t>
            </a:r>
          </a:p>
          <a:p>
            <a:pPr marL="273050" indent="-273050" eaLnBrk="1" hangingPunct="1"/>
            <a:r>
              <a:rPr lang="en-US" smtClean="0"/>
              <a:t>SEWG plans to conduct WEB Ex meetings as necessary Post Go-Live to discuss questions and lessons learned from Market Participants on settlement and/or extract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9812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PWG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pPr eaLnBrk="1" hangingPunct="1"/>
            <a:r>
              <a:rPr lang="en-US" smtClean="0"/>
              <a:t>PWG LPGRRs in process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143000"/>
            <a:ext cx="8382000" cy="5181600"/>
          </a:xfrm>
        </p:spPr>
        <p:txBody>
          <a:bodyPr/>
          <a:lstStyle/>
          <a:p>
            <a:pPr marL="273050" indent="-273050">
              <a:buFont typeface="Wingdings" pitchFamily="2" charset="2"/>
              <a:buChar char="Ø"/>
            </a:pPr>
            <a:r>
              <a:rPr lang="en-US" sz="1700" smtClean="0"/>
              <a:t>LPGRR042 - Updating of Weather Sensitivity Assignment, Suspension of Annual Validation for Advanced Meters, Addition of Load Research Sampling Documents, and Removal of Unused TOUS Codes;  </a:t>
            </a:r>
          </a:p>
          <a:p>
            <a:pPr marL="547688" lvl="1" indent="-273050">
              <a:buFont typeface="Wingdings" pitchFamily="2" charset="2"/>
              <a:buChar char="Ø"/>
            </a:pPr>
            <a:r>
              <a:rPr lang="en-US" sz="1700" smtClean="0"/>
              <a:t>Synchronizes the LPG  with: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NPRR271-  Synchronization to PRR850, Weather Responsiveness Determination for Interval Data Recorders;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NPRR250, Suspension of Annual Profile ID Validation with Advanced Meter Deployment; 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Remove unused TOUS codes  to improve the efficiency of ERCOT and Market Participant systems; and </a:t>
            </a:r>
          </a:p>
          <a:p>
            <a:pPr marL="822325" lvl="2">
              <a:buFont typeface="Wingdings" pitchFamily="2" charset="2"/>
              <a:buChar char="Ø"/>
            </a:pPr>
            <a:r>
              <a:rPr lang="en-US" sz="2000" smtClean="0"/>
              <a:t>Adding Load Research Sampling information.</a:t>
            </a:r>
            <a:r>
              <a:rPr lang="en-US" smtClean="0"/>
              <a:t> </a:t>
            </a:r>
          </a:p>
          <a:p>
            <a:pPr marL="273050" indent="-273050">
              <a:buFont typeface="Wingdings" pitchFamily="2" charset="2"/>
              <a:buChar char="Ø"/>
            </a:pPr>
            <a:r>
              <a:rPr lang="en-US" sz="1700" smtClean="0"/>
              <a:t>LPGRR draft to be filed by PWG for review on December 9, 2010 to build Appendix D language for Distributive Generation (DG) Load Profile Models per NPRR208, Registration and Settlement of Distributed Generation (DG) Less Than One MW.</a:t>
            </a:r>
          </a:p>
          <a:p>
            <a:pPr marL="547688" lvl="1" indent="-273050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	</a:t>
            </a:r>
            <a:endParaRPr lang="en-US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b="0" smtClean="0"/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endParaRPr lang="en-US" b="0" smtClean="0"/>
          </a:p>
          <a:p>
            <a:pPr marL="273050" indent="-273050" eaLnBrk="1" hangingPunct="1">
              <a:lnSpc>
                <a:spcPct val="80000"/>
              </a:lnSpc>
            </a:pPr>
            <a:endParaRPr lang="en-US" sz="800" b="0" smtClean="0"/>
          </a:p>
        </p:txBody>
      </p:sp>
      <p:sp>
        <p:nvSpPr>
          <p:cNvPr id="2150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BE3191D7-6520-486A-B10E-496AAC763D09}" type="slidenum">
              <a:rPr lang="en-US" sz="1200">
                <a:cs typeface="Arial" charset="0"/>
              </a:rPr>
              <a:pPr algn="ctr"/>
              <a:t>7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pPr eaLnBrk="1" hangingPunct="1"/>
            <a:r>
              <a:rPr lang="en-US" smtClean="0"/>
              <a:t>PWG Annual Validation</a:t>
            </a:r>
          </a:p>
        </p:txBody>
      </p:sp>
      <p:sp>
        <p:nvSpPr>
          <p:cNvPr id="22530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A671D73B-E27C-4ADB-8790-98AD84BA5505}" type="slidenum">
              <a:rPr lang="en-US" sz="1200">
                <a:cs typeface="Arial" charset="0"/>
              </a:rPr>
              <a:pPr algn="ctr"/>
              <a:t>8</a:t>
            </a:fld>
            <a:endParaRPr lang="en-US" sz="1200">
              <a:cs typeface="Arial" charset="0"/>
            </a:endParaRPr>
          </a:p>
        </p:txBody>
      </p:sp>
      <p:pic>
        <p:nvPicPr>
          <p:cNvPr id="22531" name="Picture 3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8229600" cy="4964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981200"/>
            <a:ext cx="8229600" cy="990600"/>
          </a:xfrm>
        </p:spPr>
        <p:txBody>
          <a:bodyPr anchor="b"/>
          <a:lstStyle/>
          <a:p>
            <a:pPr algn="ctr" eaLnBrk="1" hangingPunct="1"/>
            <a:r>
              <a:rPr lang="en-US" smtClean="0"/>
              <a:t>CCWG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2266</TotalTime>
  <Words>621</Words>
  <Application>Microsoft Office PowerPoint</Application>
  <PresentationFormat>On-screen Show (4:3)</PresentationFormat>
  <Paragraphs>111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Wingdings</vt:lpstr>
      <vt:lpstr>Courier New</vt:lpstr>
      <vt:lpstr>Custom Design</vt:lpstr>
      <vt:lpstr>Custom Design</vt:lpstr>
      <vt:lpstr>COPS Update to TAC</vt:lpstr>
      <vt:lpstr>COPs Working Group Activities in Progress</vt:lpstr>
      <vt:lpstr>SEWG</vt:lpstr>
      <vt:lpstr>SEWG Focus on 2011</vt:lpstr>
      <vt:lpstr>SEWG Nodal Readiness</vt:lpstr>
      <vt:lpstr>PWG</vt:lpstr>
      <vt:lpstr>PWG LPGRRs in process</vt:lpstr>
      <vt:lpstr>PWG Annual Validation</vt:lpstr>
      <vt:lpstr>CCWG</vt:lpstr>
      <vt:lpstr>COPS Communications Working Group (CCWG) Activities in Progress</vt:lpstr>
      <vt:lpstr>TAC Voting Item</vt:lpstr>
      <vt:lpstr>COPMGRR023,  Creating Section 6, Commercial System Model and Subsection 8.3, Settlement Detail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Registered User</cp:lastModifiedBy>
  <cp:revision>119</cp:revision>
  <dcterms:created xsi:type="dcterms:W3CDTF">2005-04-21T14:28:35Z</dcterms:created>
  <dcterms:modified xsi:type="dcterms:W3CDTF">2010-12-03T22:38:15Z</dcterms:modified>
</cp:coreProperties>
</file>