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"/>
  </p:notesMasterIdLst>
  <p:sldIdLst>
    <p:sldId id="367" r:id="rId2"/>
    <p:sldId id="368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40949A"/>
    <a:srgbClr val="0000CC"/>
    <a:srgbClr val="FF3300"/>
    <a:srgbClr val="FF9900"/>
    <a:srgbClr val="5469A2"/>
    <a:srgbClr val="29417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1338" y="426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CEFB126-162A-48A5-B0F1-BFB42B94CA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D969B1-0818-404A-A5BB-CB108D1322D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D4DC9C-5796-4B38-B3BF-6CBE44563F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84FF02-1468-4D1E-8DAC-4201B732FE3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B2D26C-B0F0-4474-9AE5-A420F473EA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E90FA6-E780-41EB-AF5E-6BC0BC206B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DCE4DE-A3A8-4A19-973A-7B7A140DFA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8F731E-FBB1-470C-8399-3EC9A39D93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06E74A-587F-4936-9E24-C972B61F86B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10A40D-4DDD-4DF5-B6E6-0C2C349FE79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FC120A-DF0A-431F-8DDF-5FC25AA026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1425B6-C898-40A3-8DF6-7C4D2913399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6619F99-EB12-47BA-B337-5411C46AB8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C9EB62B4-783D-4528-849E-5EF29A55F952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152400"/>
            <a:ext cx="8686800" cy="685800"/>
          </a:xfrm>
        </p:spPr>
        <p:txBody>
          <a:bodyPr/>
          <a:lstStyle/>
          <a:p>
            <a:r>
              <a:rPr lang="en-US" dirty="0" smtClean="0"/>
              <a:t>COPS Communications Working Group (CCWG) Activities in Progress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1295400"/>
            <a:ext cx="8382000" cy="5257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b="0" dirty="0" smtClean="0"/>
              <a:t>CCWG met October 28, 2010</a:t>
            </a:r>
          </a:p>
          <a:p>
            <a:pPr>
              <a:lnSpc>
                <a:spcPct val="80000"/>
              </a:lnSpc>
            </a:pPr>
            <a:endParaRPr lang="en-US" sz="2400" b="0" dirty="0" smtClean="0"/>
          </a:p>
          <a:p>
            <a:pPr marL="342900" lvl="1" indent="-342900">
              <a:lnSpc>
                <a:spcPct val="80000"/>
              </a:lnSpc>
              <a:buChar char="•"/>
            </a:pPr>
            <a:r>
              <a:rPr lang="en-US" sz="2400" dirty="0" smtClean="0">
                <a:ea typeface="+mn-ea"/>
                <a:cs typeface="+mn-cs"/>
              </a:rPr>
              <a:t>NOTE: Market Rules will remove Grey boxes for December 1, 2010 Nodal Go-Live</a:t>
            </a:r>
          </a:p>
          <a:p>
            <a:pPr marL="342900" lvl="1" indent="-342900">
              <a:lnSpc>
                <a:spcPct val="80000"/>
              </a:lnSpc>
              <a:buChar char="•"/>
            </a:pPr>
            <a:endParaRPr lang="en-US" sz="2400" dirty="0" smtClean="0">
              <a:ea typeface="+mn-ea"/>
              <a:cs typeface="+mn-cs"/>
            </a:endParaRPr>
          </a:p>
          <a:p>
            <a:pPr marL="342900" lvl="1" indent="-342900">
              <a:lnSpc>
                <a:spcPct val="80000"/>
              </a:lnSpc>
              <a:buChar char="•"/>
            </a:pPr>
            <a:r>
              <a:rPr lang="en-US" sz="2400" dirty="0" smtClean="0">
                <a:ea typeface="+mn-ea"/>
                <a:cs typeface="+mn-cs"/>
              </a:rPr>
              <a:t>Review and Update of Section 8.1, Invoice Process</a:t>
            </a:r>
          </a:p>
          <a:p>
            <a:pPr marL="742950" lvl="2" indent="-342900">
              <a:lnSpc>
                <a:spcPct val="80000"/>
              </a:lnSpc>
              <a:buFont typeface="Courier New" pitchFamily="49" charset="0"/>
              <a:buChar char="o"/>
            </a:pPr>
            <a:r>
              <a:rPr lang="en-US" dirty="0" smtClean="0">
                <a:ea typeface="+mn-ea"/>
                <a:cs typeface="+mn-cs"/>
              </a:rPr>
              <a:t>Request ERCOT Settlements to assist with invoice flowchart</a:t>
            </a:r>
          </a:p>
          <a:p>
            <a:pPr marL="342900" lvl="1" indent="-342900">
              <a:lnSpc>
                <a:spcPct val="80000"/>
              </a:lnSpc>
              <a:buFont typeface="Courier New" pitchFamily="49" charset="0"/>
              <a:buChar char="•"/>
            </a:pPr>
            <a:endParaRPr lang="en-US" sz="2400" dirty="0" smtClean="0">
              <a:ea typeface="+mn-ea"/>
              <a:cs typeface="+mn-cs"/>
            </a:endParaRPr>
          </a:p>
          <a:p>
            <a:pPr marL="342900" lvl="1" indent="-342900">
              <a:lnSpc>
                <a:spcPct val="80000"/>
              </a:lnSpc>
              <a:buFont typeface="Courier New" pitchFamily="49" charset="0"/>
              <a:buChar char="•"/>
            </a:pPr>
            <a:r>
              <a:rPr lang="en-US" sz="2400" dirty="0" smtClean="0">
                <a:ea typeface="+mn-ea"/>
                <a:cs typeface="+mn-cs"/>
              </a:rPr>
              <a:t>Creating parts of Section 7, Inputs to Settlement Process</a:t>
            </a:r>
          </a:p>
          <a:p>
            <a:pPr marL="342900" lvl="1" indent="-342900">
              <a:lnSpc>
                <a:spcPct val="80000"/>
              </a:lnSpc>
              <a:buFont typeface="Courier New" pitchFamily="49" charset="0"/>
              <a:buChar char="•"/>
            </a:pPr>
            <a:endParaRPr lang="en-US" sz="2400" dirty="0" smtClean="0">
              <a:ea typeface="+mn-ea"/>
              <a:cs typeface="+mn-cs"/>
            </a:endParaRPr>
          </a:p>
          <a:p>
            <a:pPr marL="342900" lvl="1" indent="-342900">
              <a:lnSpc>
                <a:spcPct val="80000"/>
              </a:lnSpc>
              <a:buFont typeface="Courier New" pitchFamily="49" charset="0"/>
              <a:buChar char="•"/>
            </a:pPr>
            <a:r>
              <a:rPr lang="en-US" sz="2400" dirty="0" smtClean="0">
                <a:ea typeface="+mn-ea"/>
                <a:cs typeface="+mn-cs"/>
              </a:rPr>
              <a:t>Section 13, Congestion Revenue Rights</a:t>
            </a:r>
          </a:p>
          <a:p>
            <a:pPr marL="742950" lvl="2" indent="-342900">
              <a:lnSpc>
                <a:spcPct val="80000"/>
              </a:lnSpc>
              <a:buFont typeface="Courier New" pitchFamily="49" charset="0"/>
              <a:buChar char="o"/>
            </a:pPr>
            <a:r>
              <a:rPr lang="en-US" dirty="0" smtClean="0">
                <a:ea typeface="+mn-ea"/>
                <a:cs typeface="+mn-cs"/>
              </a:rPr>
              <a:t>Reviewing ERCOT CRR Market User Interface Handbook</a:t>
            </a:r>
          </a:p>
          <a:p>
            <a:pPr marL="742950" lvl="2" indent="-342900">
              <a:lnSpc>
                <a:spcPct val="80000"/>
              </a:lnSpc>
              <a:buFont typeface="Courier New" pitchFamily="49" charset="0"/>
              <a:buChar char="o"/>
            </a:pPr>
            <a:endParaRPr lang="en-US" dirty="0" smtClean="0">
              <a:ea typeface="+mn-ea"/>
              <a:cs typeface="+mn-cs"/>
            </a:endParaRPr>
          </a:p>
          <a:p>
            <a:pPr>
              <a:lnSpc>
                <a:spcPct val="80000"/>
              </a:lnSpc>
            </a:pPr>
            <a:endParaRPr lang="en-US" sz="2400" b="0" dirty="0" smtClean="0"/>
          </a:p>
          <a:p>
            <a:pPr lvl="1">
              <a:lnSpc>
                <a:spcPct val="80000"/>
              </a:lnSpc>
              <a:buNone/>
            </a:pPr>
            <a:endParaRPr lang="en-US" sz="2400" dirty="0" smtClean="0"/>
          </a:p>
          <a:p>
            <a:pPr>
              <a:lnSpc>
                <a:spcPct val="80000"/>
              </a:lnSpc>
            </a:pPr>
            <a:endParaRPr lang="en-US" b="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b="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b="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b="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b="0" dirty="0" smtClean="0"/>
          </a:p>
          <a:p>
            <a:pPr>
              <a:lnSpc>
                <a:spcPct val="80000"/>
              </a:lnSpc>
            </a:pPr>
            <a:endParaRPr lang="en-US" sz="800" b="0" dirty="0" smtClean="0"/>
          </a:p>
        </p:txBody>
      </p:sp>
      <p:sp>
        <p:nvSpPr>
          <p:cNvPr id="52228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fld id="{3A2D1D3C-E929-459D-8C3C-C8F68BBBC0CC}" type="slidenum">
              <a:rPr lang="en-US" sz="1200">
                <a:cs typeface="Arial" charset="0"/>
              </a:rPr>
              <a:pPr algn="ctr"/>
              <a:t>1</a:t>
            </a:fld>
            <a:endParaRPr lang="en-US" sz="1200" dirty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152400"/>
            <a:ext cx="8686800" cy="685800"/>
          </a:xfrm>
        </p:spPr>
        <p:txBody>
          <a:bodyPr/>
          <a:lstStyle/>
          <a:p>
            <a:r>
              <a:rPr lang="en-US" dirty="0" smtClean="0"/>
              <a:t>COPS Communications Working Group (CCWG) Activities in Progress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1295400"/>
            <a:ext cx="8382000" cy="5257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b="0" dirty="0" smtClean="0"/>
              <a:t>Voting Item:</a:t>
            </a:r>
          </a:p>
          <a:p>
            <a:pPr lvl="1" indent="0">
              <a:lnSpc>
                <a:spcPct val="80000"/>
              </a:lnSpc>
              <a:buNone/>
            </a:pPr>
            <a:r>
              <a:rPr lang="en-US" sz="2400" b="1" dirty="0" smtClean="0"/>
              <a:t>COPMGRR023, Creating Section 6, Commercial System Model and subsection 8.3 Settlement Detail</a:t>
            </a:r>
          </a:p>
          <a:p>
            <a:pPr lvl="1">
              <a:lnSpc>
                <a:spcPct val="80000"/>
              </a:lnSpc>
              <a:buNone/>
            </a:pPr>
            <a:endParaRPr lang="en-US" sz="2400" b="0" dirty="0" smtClean="0"/>
          </a:p>
          <a:p>
            <a:pPr lvl="1">
              <a:lnSpc>
                <a:spcPct val="80000"/>
              </a:lnSpc>
            </a:pPr>
            <a:r>
              <a:rPr lang="en-US" sz="2400" b="0" dirty="0" smtClean="0"/>
              <a:t>Requested </a:t>
            </a:r>
            <a:r>
              <a:rPr lang="en-US" sz="2400" b="0" dirty="0" smtClean="0"/>
              <a:t>URGENT Status, to get into the Guide as soon as possible (For Nodal Go-Live)</a:t>
            </a:r>
          </a:p>
          <a:p>
            <a:pPr lvl="1">
              <a:lnSpc>
                <a:spcPct val="80000"/>
              </a:lnSpc>
            </a:pPr>
            <a:r>
              <a:rPr lang="en-US" sz="2400" b="0" dirty="0" smtClean="0"/>
              <a:t>Impact Analysis – To be reviewed at TAC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CEO Recommendation – To be reviewed at TAC</a:t>
            </a:r>
            <a:endParaRPr lang="en-US" sz="2400" b="0" dirty="0" smtClean="0"/>
          </a:p>
          <a:p>
            <a:pPr lvl="1">
              <a:lnSpc>
                <a:spcPct val="80000"/>
              </a:lnSpc>
            </a:pPr>
            <a:endParaRPr lang="en-US" sz="2400" b="0" dirty="0" smtClean="0"/>
          </a:p>
          <a:p>
            <a:pPr marL="342900" lvl="1" indent="-342900">
              <a:lnSpc>
                <a:spcPct val="80000"/>
              </a:lnSpc>
              <a:buChar char="•"/>
            </a:pPr>
            <a:r>
              <a:rPr lang="en-US" sz="2400" dirty="0" smtClean="0">
                <a:ea typeface="+mn-ea"/>
                <a:cs typeface="+mn-cs"/>
              </a:rPr>
              <a:t>Next Meeting: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November 18, 2010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Review and Update of Section 8.1, Invoice Process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Work on Section 7, Input to Settlement Process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Work on Section 13, Congestion Revenue Rights</a:t>
            </a:r>
          </a:p>
          <a:p>
            <a:pPr lvl="1">
              <a:lnSpc>
                <a:spcPct val="80000"/>
              </a:lnSpc>
            </a:pPr>
            <a:endParaRPr lang="en-US" dirty="0" smtClean="0"/>
          </a:p>
          <a:p>
            <a:pPr lvl="1">
              <a:lnSpc>
                <a:spcPct val="80000"/>
              </a:lnSpc>
            </a:pPr>
            <a:endParaRPr lang="en-US" b="0" dirty="0" smtClean="0"/>
          </a:p>
          <a:p>
            <a:pPr lvl="1">
              <a:lnSpc>
                <a:spcPct val="80000"/>
              </a:lnSpc>
            </a:pPr>
            <a:endParaRPr lang="en-US" b="0" dirty="0" smtClean="0"/>
          </a:p>
          <a:p>
            <a:pPr>
              <a:lnSpc>
                <a:spcPct val="80000"/>
              </a:lnSpc>
            </a:pPr>
            <a:endParaRPr lang="en-US" b="0" dirty="0" smtClean="0"/>
          </a:p>
          <a:p>
            <a:pPr>
              <a:lnSpc>
                <a:spcPct val="80000"/>
              </a:lnSpc>
            </a:pPr>
            <a:endParaRPr lang="en-US" b="0" dirty="0" smtClean="0"/>
          </a:p>
          <a:p>
            <a:pPr>
              <a:lnSpc>
                <a:spcPct val="80000"/>
              </a:lnSpc>
            </a:pPr>
            <a:endParaRPr lang="en-US" b="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b="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b="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b="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b="0" dirty="0" smtClean="0"/>
          </a:p>
          <a:p>
            <a:pPr>
              <a:lnSpc>
                <a:spcPct val="80000"/>
              </a:lnSpc>
            </a:pPr>
            <a:endParaRPr lang="en-US" sz="800" b="0" dirty="0" smtClean="0"/>
          </a:p>
        </p:txBody>
      </p:sp>
      <p:sp>
        <p:nvSpPr>
          <p:cNvPr id="52228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fld id="{3A2D1D3C-E929-459D-8C3C-C8F68BBBC0CC}" type="slidenum">
              <a:rPr lang="en-US" sz="1200">
                <a:cs typeface="Arial" charset="0"/>
              </a:rPr>
              <a:pPr algn="ctr"/>
              <a:t>2</a:t>
            </a:fld>
            <a:endParaRPr lang="en-US" sz="1200" dirty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2208</TotalTime>
  <Words>167</Words>
  <Application>Microsoft Office PowerPoint</Application>
  <PresentationFormat>On-screen Show (4:3)</PresentationFormat>
  <Paragraphs>43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Custom Design</vt:lpstr>
      <vt:lpstr>COPS Communications Working Group (CCWG) Activities in Progress</vt:lpstr>
      <vt:lpstr>COPS Communications Working Group (CCWG) Activities in Progress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/>
  <cp:lastModifiedBy>CCWG-MT</cp:lastModifiedBy>
  <cp:revision>113</cp:revision>
  <dcterms:created xsi:type="dcterms:W3CDTF">2005-04-21T14:28:35Z</dcterms:created>
  <dcterms:modified xsi:type="dcterms:W3CDTF">2010-11-04T13:21:47Z</dcterms:modified>
</cp:coreProperties>
</file>