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Default Extension="emf" ContentType="image/x-emf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9" r:id="rId1"/>
  </p:sldMasterIdLst>
  <p:notesMasterIdLst>
    <p:notesMasterId r:id="rId28"/>
  </p:notesMasterIdLst>
  <p:handoutMasterIdLst>
    <p:handoutMasterId r:id="rId29"/>
  </p:handoutMasterIdLst>
  <p:sldIdLst>
    <p:sldId id="458" r:id="rId2"/>
    <p:sldId id="951" r:id="rId3"/>
    <p:sldId id="1061" r:id="rId4"/>
    <p:sldId id="953" r:id="rId5"/>
    <p:sldId id="1072" r:id="rId6"/>
    <p:sldId id="1049" r:id="rId7"/>
    <p:sldId id="1062" r:id="rId8"/>
    <p:sldId id="1051" r:id="rId9"/>
    <p:sldId id="1052" r:id="rId10"/>
    <p:sldId id="1063" r:id="rId11"/>
    <p:sldId id="954" r:id="rId12"/>
    <p:sldId id="1073" r:id="rId13"/>
    <p:sldId id="1074" r:id="rId14"/>
    <p:sldId id="1075" r:id="rId15"/>
    <p:sldId id="1047" r:id="rId16"/>
    <p:sldId id="1076" r:id="rId17"/>
    <p:sldId id="1077" r:id="rId18"/>
    <p:sldId id="1078" r:id="rId19"/>
    <p:sldId id="1079" r:id="rId20"/>
    <p:sldId id="1080" r:id="rId21"/>
    <p:sldId id="1081" r:id="rId22"/>
    <p:sldId id="1053" r:id="rId23"/>
    <p:sldId id="1065" r:id="rId24"/>
    <p:sldId id="1066" r:id="rId25"/>
    <p:sldId id="1067" r:id="rId26"/>
    <p:sldId id="1068" r:id="rId27"/>
  </p:sldIdLst>
  <p:sldSz cx="9144000" cy="6858000" type="screen4x3"/>
  <p:notesSz cx="70104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0949A"/>
    <a:srgbClr val="FFFF00"/>
    <a:srgbClr val="77BB93"/>
    <a:srgbClr val="0000CC"/>
    <a:srgbClr val="F2F2F2"/>
    <a:srgbClr val="FF3300"/>
    <a:srgbClr val="FF9900"/>
    <a:srgbClr val="5469A2"/>
    <a:srgbClr val="294171"/>
    <a:srgbClr val="DDDDDD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893" autoAdjust="0"/>
    <p:restoredTop sz="94189" autoAdjust="0"/>
  </p:normalViewPr>
  <p:slideViewPr>
    <p:cSldViewPr>
      <p:cViewPr varScale="1">
        <p:scale>
          <a:sx n="86" d="100"/>
          <a:sy n="86" d="100"/>
        </p:scale>
        <p:origin x="-96" y="-174"/>
      </p:cViewPr>
      <p:guideLst>
        <p:guide orient="horz" pos="4224"/>
        <p:guide pos="1536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2" d="100"/>
          <a:sy n="82" d="100"/>
        </p:scale>
        <p:origin x="-1974" y="-84"/>
      </p:cViewPr>
      <p:guideLst>
        <p:guide orient="horz" pos="2928"/>
        <p:guide pos="2208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37840" cy="464820"/>
          </a:xfrm>
          <a:prstGeom prst="rect">
            <a:avLst/>
          </a:prstGeom>
        </p:spPr>
        <p:txBody>
          <a:bodyPr vert="horz" lIns="93167" tIns="46584" rIns="93167" bIns="46584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67" tIns="46584" rIns="93167" bIns="46584" rtlCol="0"/>
          <a:lstStyle>
            <a:lvl1pPr algn="r">
              <a:defRPr sz="1200"/>
            </a:lvl1pPr>
          </a:lstStyle>
          <a:p>
            <a:fld id="{C86E9F34-AA71-4B55-B351-582A0031BA93}" type="datetimeFigureOut">
              <a:rPr lang="en-US" smtClean="0"/>
              <a:pPr/>
              <a:t>10/29/2010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8829967"/>
            <a:ext cx="3037840" cy="464820"/>
          </a:xfrm>
          <a:prstGeom prst="rect">
            <a:avLst/>
          </a:prstGeom>
        </p:spPr>
        <p:txBody>
          <a:bodyPr vert="horz" lIns="93167" tIns="46584" rIns="93167" bIns="46584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67" tIns="46584" rIns="93167" bIns="46584" rtlCol="0" anchor="b"/>
          <a:lstStyle>
            <a:lvl1pPr algn="r">
              <a:defRPr sz="1200"/>
            </a:lvl1pPr>
          </a:lstStyle>
          <a:p>
            <a:fld id="{72FA21C5-56C1-44A6-A079-302B9572B78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67" tIns="46584" rIns="93167" bIns="46584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0938" y="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67" tIns="46584" rIns="93167" bIns="46584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1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1100" y="696913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1040" y="4415790"/>
            <a:ext cx="5608320" cy="4183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67" tIns="46584" rIns="93167" bIns="4658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76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8829967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67" tIns="46584" rIns="93167" bIns="46584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276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0938" y="8829967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67" tIns="46584" rIns="93167" bIns="46584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D0E3D929-98C8-4E17-93F9-222E2EB2165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198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sz="1200" kern="1200" dirty="0">
              <a:solidFill>
                <a:schemeClr val="tx1"/>
              </a:solidFill>
              <a:latin typeface="Arial" charset="0"/>
              <a:ea typeface="+mn-ea"/>
              <a:cs typeface="+mn-cs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253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sz="1200" kern="1200" dirty="0">
              <a:solidFill>
                <a:schemeClr val="tx1"/>
              </a:solidFill>
              <a:latin typeface="Arial" charset="0"/>
              <a:ea typeface="+mn-ea"/>
              <a:cs typeface="+mn-cs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881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34882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/>
          </a:p>
        </p:txBody>
      </p:sp>
      <p:sp>
        <p:nvSpPr>
          <p:cNvPr id="634883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03A8C32-B454-480C-B471-DEB837EEB29D}" type="slidenum">
              <a:rPr lang="en-US" smtClean="0"/>
              <a:pPr/>
              <a:t>16</a:t>
            </a:fld>
            <a:endParaRPr lang="en-US" dirty="0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881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34882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/>
          </a:p>
        </p:txBody>
      </p:sp>
      <p:sp>
        <p:nvSpPr>
          <p:cNvPr id="634883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03A8C32-B454-480C-B471-DEB837EEB29D}" type="slidenum">
              <a:rPr lang="en-US" smtClean="0"/>
              <a:pPr/>
              <a:t>17</a:t>
            </a:fld>
            <a:endParaRPr lang="en-US" dirty="0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881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34882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/>
          </a:p>
        </p:txBody>
      </p:sp>
      <p:sp>
        <p:nvSpPr>
          <p:cNvPr id="634883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03A8C32-B454-480C-B471-DEB837EEB29D}" type="slidenum">
              <a:rPr lang="en-US" smtClean="0"/>
              <a:pPr/>
              <a:t>18</a:t>
            </a:fld>
            <a:endParaRPr lang="en-US" dirty="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2" descr="logo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304800"/>
            <a:ext cx="12954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Line 14"/>
          <p:cNvSpPr>
            <a:spLocks noChangeShapeType="1"/>
          </p:cNvSpPr>
          <p:nvPr userDrawn="1"/>
        </p:nvSpPr>
        <p:spPr bwMode="auto">
          <a:xfrm>
            <a:off x="0" y="11430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43010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2343150" y="3581400"/>
            <a:ext cx="6343650" cy="1143000"/>
          </a:xfrm>
        </p:spPr>
        <p:txBody>
          <a:bodyPr/>
          <a:lstStyle>
            <a:lvl1pPr marL="0" indent="0">
              <a:buFontTx/>
              <a:buNone/>
              <a:defRPr b="0">
                <a:solidFill>
                  <a:schemeClr val="tx1"/>
                </a:solidFill>
                <a:latin typeface="Arial Black" pitchFamily="34" charset="0"/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3015" name="Rectangle 7"/>
          <p:cNvSpPr>
            <a:spLocks noGrp="1" noChangeArrowheads="1"/>
          </p:cNvSpPr>
          <p:nvPr>
            <p:ph type="ctrTitle"/>
          </p:nvPr>
        </p:nvSpPr>
        <p:spPr>
          <a:xfrm>
            <a:off x="2333625" y="1905000"/>
            <a:ext cx="6477000" cy="1241425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2333625" y="5467350"/>
            <a:ext cx="6276975" cy="476250"/>
          </a:xfrm>
        </p:spPr>
        <p:txBody>
          <a:bodyPr/>
          <a:lstStyle>
            <a:lvl1pPr>
              <a:defRPr sz="1800" b="1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 dirty="0" smtClean="0"/>
              <a:t>4 November2010</a:t>
            </a:r>
            <a:endParaRPr lang="en-US" dirty="0"/>
          </a:p>
        </p:txBody>
      </p:sp>
      <p:sp>
        <p:nvSpPr>
          <p:cNvPr id="7" name="Rectangle 15"/>
          <p:cNvSpPr>
            <a:spLocks noGrp="1" noChangeArrowheads="1"/>
          </p:cNvSpPr>
          <p:nvPr>
            <p:ph type="ftr" sz="quarter" idx="11"/>
          </p:nvPr>
        </p:nvSpPr>
        <p:spPr>
          <a:xfrm>
            <a:off x="2333625" y="5067300"/>
            <a:ext cx="6276975" cy="419100"/>
          </a:xfrm>
        </p:spPr>
        <p:txBody>
          <a:bodyPr/>
          <a:lstStyle>
            <a:lvl1pPr algn="l">
              <a:defRPr sz="1800" b="1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 dirty="0" smtClean="0"/>
              <a:t>Technical Advisory Committee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0C95E4-FFD6-4524-8F68-00D041A24D5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Technical Advisory Committee</a:t>
            </a:r>
            <a:endParaRPr lang="en-US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7 October 2010</a:t>
            </a:r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0"/>
            <a:ext cx="2171700" cy="5791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0"/>
            <a:ext cx="6362700" cy="5791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2171C4-D1DC-4246-9991-AEBCED05D44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Technical Advisory Committee</a:t>
            </a:r>
            <a:endParaRPr lang="en-US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7 October 2010</a:t>
            </a:r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8686800" cy="685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066800"/>
            <a:ext cx="4038600" cy="4724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4724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B51B00-EA83-490E-AB34-D62C71039A5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FC2BE4-48FE-4B2C-9ABA-E301E8646B0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Technical Advisory Committee</a:t>
            </a:r>
            <a:endParaRPr lang="en-US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7 October 2010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AD40B7-50F2-4D42-8863-B54E11CA518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Technical Advisory Committee</a:t>
            </a:r>
            <a:endParaRPr lang="en-US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7 October 2010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D23F2C-3042-4167-8C30-E294131C2D7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Technical Advisory Committee</a:t>
            </a:r>
            <a:endParaRPr lang="en-US" dirty="0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7 October 2010</a:t>
            </a:r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C3ADDB-C31F-4C1B-B2BA-EC28B5231C2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Technical Advisory Committee</a:t>
            </a:r>
            <a:endParaRPr lang="en-US" dirty="0"/>
          </a:p>
        </p:txBody>
      </p:sp>
      <p:sp>
        <p:nvSpPr>
          <p:cNvPr id="9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7 October 2010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E9E9F6-49F5-4114-A362-305DADBA002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Technical Advisory Committee</a:t>
            </a:r>
            <a:endParaRPr lang="en-US" dirty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7 October 2010</a:t>
            </a:r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4A94A4-2AE7-42F0-BA7D-E2161122873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Technical Advisory Committee</a:t>
            </a:r>
            <a:endParaRPr lang="en-US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7 October 2010</a:t>
            </a:r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8E11B0-0250-40B1-B28C-08004C5F8C3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Technical Advisory Committee</a:t>
            </a:r>
            <a:endParaRPr lang="en-US" dirty="0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7 October 2010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8CF0AE-3F7E-4BE2-82B8-85241F81276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Technical Advisory Committee</a:t>
            </a:r>
            <a:endParaRPr lang="en-US" dirty="0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7 October 2010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66800"/>
            <a:ext cx="82296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BF137BB1-540C-479D-8F2C-E75F6EA92CF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23559" name="Rectangle 7"/>
          <p:cNvSpPr>
            <a:spLocks noChangeArrowheads="1"/>
          </p:cNvSpPr>
          <p:nvPr/>
        </p:nvSpPr>
        <p:spPr bwMode="auto">
          <a:xfrm>
            <a:off x="0" y="6235700"/>
            <a:ext cx="9144000" cy="622300"/>
          </a:xfrm>
          <a:prstGeom prst="rect">
            <a:avLst/>
          </a:prstGeom>
          <a:solidFill>
            <a:srgbClr val="ECECE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pic>
        <p:nvPicPr>
          <p:cNvPr id="1029" name="Picture 8" descr="logo_C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63500" y="6289675"/>
            <a:ext cx="854075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0"/>
            <a:ext cx="86868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r>
              <a:rPr lang="en-US" dirty="0" smtClean="0"/>
              <a:t>Technical Advisory Committee</a:t>
            </a:r>
            <a:endParaRPr lang="en-US" dirty="0"/>
          </a:p>
        </p:txBody>
      </p:sp>
      <p:sp>
        <p:nvSpPr>
          <p:cNvPr id="23563" name="Line 11"/>
          <p:cNvSpPr>
            <a:spLocks noChangeShapeType="1"/>
          </p:cNvSpPr>
          <p:nvPr/>
        </p:nvSpPr>
        <p:spPr bwMode="auto">
          <a:xfrm>
            <a:off x="1069975" y="6457950"/>
            <a:ext cx="0" cy="2190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43000" y="64579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r>
              <a:rPr lang="en-US" smtClean="0"/>
              <a:t>7 October 2010</a:t>
            </a:r>
            <a:endParaRPr lang="en-US" dirty="0"/>
          </a:p>
        </p:txBody>
      </p:sp>
      <p:sp>
        <p:nvSpPr>
          <p:cNvPr id="23564" name="Line 12"/>
          <p:cNvSpPr>
            <a:spLocks noChangeShapeType="1"/>
          </p:cNvSpPr>
          <p:nvPr/>
        </p:nvSpPr>
        <p:spPr bwMode="auto">
          <a:xfrm>
            <a:off x="0" y="6731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23565" name="Rectangle 13"/>
          <p:cNvSpPr>
            <a:spLocks noChangeArrowheads="1"/>
          </p:cNvSpPr>
          <p:nvPr/>
        </p:nvSpPr>
        <p:spPr bwMode="auto">
          <a:xfrm>
            <a:off x="3429000" y="6477000"/>
            <a:ext cx="2514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fld id="{0F9EB81D-DC81-4F7F-BC0A-688AEE598DC6}" type="slidenum">
              <a:rPr lang="en-US" sz="1200"/>
              <a:pPr algn="ctr">
                <a:defRPr/>
              </a:pPr>
              <a:t>‹#›</a:t>
            </a:fld>
            <a:endParaRPr lang="en-US" sz="12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  <p:sldLayoutId id="2147483697" r:id="rId12"/>
  </p:sldLayoutIdLst>
  <p:hf sldNum="0"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hyperlink" Target="http://nodal.ercot.com/training/courses/index.html" TargetMode="Externa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18"/>
          <p:cNvSpPr>
            <a:spLocks noGrp="1" noChangeArrowheads="1"/>
          </p:cNvSpPr>
          <p:nvPr>
            <p:ph type="ctrTitle"/>
          </p:nvPr>
        </p:nvSpPr>
        <p:spPr>
          <a:xfrm>
            <a:off x="457200" y="2038350"/>
            <a:ext cx="8153400" cy="1238250"/>
          </a:xfrm>
        </p:spPr>
        <p:txBody>
          <a:bodyPr/>
          <a:lstStyle/>
          <a:p>
            <a:pPr algn="ctr" eaLnBrk="1" hangingPunct="1"/>
            <a:r>
              <a:rPr lang="en-US" dirty="0" smtClean="0"/>
              <a:t>Nodal Program Update</a:t>
            </a:r>
            <a:endParaRPr lang="en-US" sz="2400" dirty="0" smtClean="0"/>
          </a:p>
        </p:txBody>
      </p:sp>
      <p:sp>
        <p:nvSpPr>
          <p:cNvPr id="7171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304800" y="3886200"/>
            <a:ext cx="8382000" cy="2438400"/>
          </a:xfrm>
        </p:spPr>
        <p:txBody>
          <a:bodyPr/>
          <a:lstStyle/>
          <a:p>
            <a:pPr algn="ctr" eaLnBrk="1" hangingPunct="1">
              <a:spcBef>
                <a:spcPct val="50000"/>
              </a:spcBef>
            </a:pPr>
            <a:endParaRPr lang="en-US" b="1" dirty="0" smtClean="0"/>
          </a:p>
          <a:p>
            <a:pPr algn="ctr" eaLnBrk="1" hangingPunct="1">
              <a:spcBef>
                <a:spcPct val="50000"/>
              </a:spcBef>
            </a:pPr>
            <a:r>
              <a:rPr lang="en-US" b="1" dirty="0" smtClean="0"/>
              <a:t>Technical Advisory Committee</a:t>
            </a:r>
          </a:p>
          <a:p>
            <a:pPr algn="ctr" eaLnBrk="1" hangingPunct="1">
              <a:spcBef>
                <a:spcPct val="50000"/>
              </a:spcBef>
            </a:pPr>
            <a:r>
              <a:rPr lang="en-US" b="1" dirty="0" smtClean="0"/>
              <a:t>4 November 2010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>
          <a:xfrm>
            <a:off x="228600" y="2895600"/>
            <a:ext cx="3276600" cy="3276600"/>
          </a:xfrm>
          <a:prstGeom prst="roundRect">
            <a:avLst>
              <a:gd name="adj" fmla="val 3497"/>
            </a:avLst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400" b="1" dirty="0">
                <a:solidFill>
                  <a:schemeClr val="tx1"/>
                </a:solidFill>
              </a:rPr>
              <a:t>MP Activities / Impacts</a:t>
            </a:r>
          </a:p>
          <a:p>
            <a:pPr algn="ctr">
              <a:defRPr/>
            </a:pPr>
            <a:endParaRPr lang="en-US" sz="1400" b="1" dirty="0">
              <a:solidFill>
                <a:schemeClr val="tx1"/>
              </a:solidFill>
            </a:endParaRPr>
          </a:p>
          <a:p>
            <a:pPr>
              <a:buFont typeface="Arial" pitchFamily="34" charset="0"/>
              <a:buChar char="•"/>
              <a:defRPr/>
            </a:pPr>
            <a:r>
              <a:rPr lang="en-US" sz="1400" dirty="0">
                <a:solidFill>
                  <a:schemeClr val="tx1"/>
                </a:solidFill>
              </a:rPr>
              <a:t>Daily Market Calls continue for issue facilitation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en-US" sz="1400" dirty="0">
                <a:solidFill>
                  <a:schemeClr val="tx1"/>
                </a:solidFill>
              </a:rPr>
              <a:t>Settlement Calendar Extracts (See Emil for full list of postings) 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en-US" sz="1400" dirty="0">
                <a:solidFill>
                  <a:schemeClr val="tx1"/>
                </a:solidFill>
              </a:rPr>
              <a:t>MPs receive 1</a:t>
            </a:r>
            <a:r>
              <a:rPr lang="en-US" sz="1400" baseline="30000" dirty="0">
                <a:solidFill>
                  <a:schemeClr val="tx1"/>
                </a:solidFill>
              </a:rPr>
              <a:t>st</a:t>
            </a:r>
            <a:r>
              <a:rPr lang="en-US" sz="1400" dirty="0">
                <a:solidFill>
                  <a:schemeClr val="tx1"/>
                </a:solidFill>
              </a:rPr>
              <a:t> Nodal Invoice for DAM and RTM via MIS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en-US" sz="1400" dirty="0">
                <a:solidFill>
                  <a:schemeClr val="tx1"/>
                </a:solidFill>
              </a:rPr>
              <a:t>MPs can submit Disputes via MIS or API</a:t>
            </a:r>
          </a:p>
          <a:p>
            <a:pPr algn="ctr">
              <a:defRPr/>
            </a:pPr>
            <a:endParaRPr lang="en-US" sz="1400" b="1" dirty="0">
              <a:solidFill>
                <a:schemeClr val="tx1"/>
              </a:solidFill>
            </a:endParaRPr>
          </a:p>
          <a:p>
            <a:pPr algn="ctr">
              <a:defRPr/>
            </a:pPr>
            <a:endParaRPr lang="en-US" sz="1200" b="1" dirty="0">
              <a:solidFill>
                <a:schemeClr val="tx1"/>
              </a:solidFill>
            </a:endParaRPr>
          </a:p>
        </p:txBody>
      </p:sp>
      <p:sp>
        <p:nvSpPr>
          <p:cNvPr id="32" name="Rounded Rectangle 31"/>
          <p:cNvSpPr/>
          <p:nvPr/>
        </p:nvSpPr>
        <p:spPr>
          <a:xfrm>
            <a:off x="254000" y="1447800"/>
            <a:ext cx="3251200" cy="1447800"/>
          </a:xfrm>
          <a:prstGeom prst="roundRect">
            <a:avLst>
              <a:gd name="adj" fmla="val 3497"/>
            </a:avLst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buFont typeface="Wingdings" pitchFamily="2" charset="2"/>
              <a:buChar char="ü"/>
              <a:defRPr/>
            </a:pPr>
            <a:endParaRPr lang="en-US" sz="1400" dirty="0"/>
          </a:p>
        </p:txBody>
      </p:sp>
      <p:sp>
        <p:nvSpPr>
          <p:cNvPr id="22532" name="Text Box 14"/>
          <p:cNvSpPr txBox="1">
            <a:spLocks noChangeArrowheads="1"/>
          </p:cNvSpPr>
          <p:nvPr/>
        </p:nvSpPr>
        <p:spPr bwMode="auto">
          <a:xfrm>
            <a:off x="265113" y="1414463"/>
            <a:ext cx="3686175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400" b="1">
                <a:solidFill>
                  <a:schemeClr val="bg1"/>
                </a:solidFill>
              </a:rPr>
              <a:t>Functional Area</a:t>
            </a:r>
          </a:p>
          <a:p>
            <a:pPr>
              <a:buFont typeface="Wingdings" pitchFamily="2" charset="2"/>
              <a:buChar char="ü"/>
            </a:pPr>
            <a:r>
              <a:rPr lang="en-US" sz="1400">
                <a:solidFill>
                  <a:schemeClr val="bg1"/>
                </a:solidFill>
              </a:rPr>
              <a:t>Network Model</a:t>
            </a:r>
          </a:p>
          <a:p>
            <a:pPr>
              <a:buFont typeface="Wingdings" pitchFamily="2" charset="2"/>
              <a:buChar char="ü"/>
            </a:pPr>
            <a:r>
              <a:rPr lang="en-US" sz="1400">
                <a:solidFill>
                  <a:schemeClr val="bg1"/>
                </a:solidFill>
              </a:rPr>
              <a:t>Settlements</a:t>
            </a:r>
          </a:p>
          <a:p>
            <a:pPr>
              <a:buFont typeface="Wingdings" pitchFamily="2" charset="2"/>
              <a:buChar char="ü"/>
            </a:pPr>
            <a:r>
              <a:rPr lang="en-US" sz="1400">
                <a:solidFill>
                  <a:schemeClr val="bg1"/>
                </a:solidFill>
              </a:rPr>
              <a:t>Congestion Revenue Rights</a:t>
            </a:r>
          </a:p>
          <a:p>
            <a:pPr>
              <a:buFont typeface="Wingdings" pitchFamily="2" charset="2"/>
              <a:buChar char="ü"/>
            </a:pPr>
            <a:r>
              <a:rPr lang="en-US" sz="1400">
                <a:solidFill>
                  <a:schemeClr val="bg1"/>
                </a:solidFill>
              </a:rPr>
              <a:t>Credit</a:t>
            </a:r>
          </a:p>
          <a:p>
            <a:pPr>
              <a:buFont typeface="Wingdings" pitchFamily="2" charset="2"/>
              <a:buChar char="ü"/>
            </a:pPr>
            <a:r>
              <a:rPr lang="en-US" sz="1400">
                <a:solidFill>
                  <a:schemeClr val="bg1"/>
                </a:solidFill>
              </a:rPr>
              <a:t>Market Management System</a:t>
            </a:r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265113" y="685800"/>
            <a:ext cx="8650287" cy="685800"/>
            <a:chOff x="167" y="801"/>
            <a:chExt cx="4767" cy="526"/>
          </a:xfrm>
        </p:grpSpPr>
        <p:sp>
          <p:nvSpPr>
            <p:cNvPr id="37" name="AutoShape 5"/>
            <p:cNvSpPr>
              <a:spLocks noChangeArrowheads="1"/>
            </p:cNvSpPr>
            <p:nvPr/>
          </p:nvSpPr>
          <p:spPr bwMode="auto">
            <a:xfrm>
              <a:off x="167" y="801"/>
              <a:ext cx="735" cy="526"/>
            </a:xfrm>
            <a:prstGeom prst="homePlate">
              <a:avLst>
                <a:gd name="adj" fmla="val 34933"/>
              </a:avLst>
            </a:prstGeom>
            <a:solidFill>
              <a:schemeClr val="bg1">
                <a:lumMod val="75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600" dirty="0">
                  <a:solidFill>
                    <a:schemeClr val="bg1"/>
                  </a:solidFill>
                </a:rPr>
                <a:t>May</a:t>
              </a:r>
            </a:p>
          </p:txBody>
        </p:sp>
        <p:sp>
          <p:nvSpPr>
            <p:cNvPr id="38" name="AutoShape 6"/>
            <p:cNvSpPr>
              <a:spLocks noChangeArrowheads="1"/>
            </p:cNvSpPr>
            <p:nvPr/>
          </p:nvSpPr>
          <p:spPr bwMode="auto">
            <a:xfrm>
              <a:off x="743" y="801"/>
              <a:ext cx="737" cy="526"/>
            </a:xfrm>
            <a:prstGeom prst="chevron">
              <a:avLst>
                <a:gd name="adj" fmla="val 34933"/>
              </a:avLst>
            </a:prstGeom>
            <a:solidFill>
              <a:schemeClr val="bg1">
                <a:lumMod val="75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600" dirty="0">
                  <a:solidFill>
                    <a:schemeClr val="bg1"/>
                  </a:solidFill>
                </a:rPr>
                <a:t>June</a:t>
              </a:r>
            </a:p>
          </p:txBody>
        </p:sp>
        <p:sp>
          <p:nvSpPr>
            <p:cNvPr id="14348" name="AutoShape 7"/>
            <p:cNvSpPr>
              <a:spLocks noChangeArrowheads="1"/>
            </p:cNvSpPr>
            <p:nvPr/>
          </p:nvSpPr>
          <p:spPr bwMode="auto">
            <a:xfrm>
              <a:off x="1319" y="801"/>
              <a:ext cx="735" cy="526"/>
            </a:xfrm>
            <a:prstGeom prst="chevron">
              <a:avLst>
                <a:gd name="adj" fmla="val 34933"/>
              </a:avLst>
            </a:prstGeom>
            <a:solidFill>
              <a:schemeClr val="bg1">
                <a:lumMod val="75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600" dirty="0">
                  <a:solidFill>
                    <a:schemeClr val="bg1"/>
                  </a:solidFill>
                </a:rPr>
                <a:t>July</a:t>
              </a:r>
            </a:p>
          </p:txBody>
        </p:sp>
        <p:sp>
          <p:nvSpPr>
            <p:cNvPr id="40" name="AutoShape 8"/>
            <p:cNvSpPr>
              <a:spLocks noChangeArrowheads="1"/>
            </p:cNvSpPr>
            <p:nvPr/>
          </p:nvSpPr>
          <p:spPr bwMode="auto">
            <a:xfrm>
              <a:off x="1895" y="801"/>
              <a:ext cx="735" cy="526"/>
            </a:xfrm>
            <a:prstGeom prst="chevron">
              <a:avLst>
                <a:gd name="adj" fmla="val 34933"/>
              </a:avLst>
            </a:prstGeom>
            <a:solidFill>
              <a:schemeClr val="bg1">
                <a:lumMod val="75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600" dirty="0">
                  <a:solidFill>
                    <a:schemeClr val="bg1"/>
                  </a:solidFill>
                </a:rPr>
                <a:t>Aug</a:t>
              </a:r>
            </a:p>
          </p:txBody>
        </p:sp>
        <p:sp>
          <p:nvSpPr>
            <p:cNvPr id="4108" name="AutoShape 9"/>
            <p:cNvSpPr>
              <a:spLocks noChangeArrowheads="1"/>
            </p:cNvSpPr>
            <p:nvPr/>
          </p:nvSpPr>
          <p:spPr bwMode="auto">
            <a:xfrm>
              <a:off x="2471" y="801"/>
              <a:ext cx="735" cy="526"/>
            </a:xfrm>
            <a:prstGeom prst="chevron">
              <a:avLst>
                <a:gd name="adj" fmla="val 34933"/>
              </a:avLst>
            </a:prstGeom>
            <a:solidFill>
              <a:schemeClr val="bg1">
                <a:lumMod val="75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600" dirty="0">
                  <a:solidFill>
                    <a:schemeClr val="bg1"/>
                  </a:solidFill>
                </a:rPr>
                <a:t>Sept</a:t>
              </a:r>
            </a:p>
          </p:txBody>
        </p:sp>
        <p:sp>
          <p:nvSpPr>
            <p:cNvPr id="42" name="AutoShape 10"/>
            <p:cNvSpPr>
              <a:spLocks noChangeArrowheads="1"/>
            </p:cNvSpPr>
            <p:nvPr/>
          </p:nvSpPr>
          <p:spPr bwMode="auto">
            <a:xfrm>
              <a:off x="3047" y="801"/>
              <a:ext cx="735" cy="526"/>
            </a:xfrm>
            <a:prstGeom prst="chevron">
              <a:avLst>
                <a:gd name="adj" fmla="val 34933"/>
              </a:avLst>
            </a:prstGeom>
            <a:solidFill>
              <a:schemeClr val="bg1">
                <a:lumMod val="75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600" dirty="0">
                  <a:solidFill>
                    <a:schemeClr val="bg1"/>
                  </a:solidFill>
                </a:rPr>
                <a:t>Oct</a:t>
              </a:r>
            </a:p>
          </p:txBody>
        </p:sp>
        <p:sp>
          <p:nvSpPr>
            <p:cNvPr id="43" name="AutoShape 11"/>
            <p:cNvSpPr>
              <a:spLocks noChangeArrowheads="1"/>
            </p:cNvSpPr>
            <p:nvPr/>
          </p:nvSpPr>
          <p:spPr bwMode="auto">
            <a:xfrm>
              <a:off x="3623" y="801"/>
              <a:ext cx="737" cy="526"/>
            </a:xfrm>
            <a:prstGeom prst="chevron">
              <a:avLst>
                <a:gd name="adj" fmla="val 34933"/>
              </a:avLst>
            </a:prstGeom>
            <a:solidFill>
              <a:schemeClr val="bg1">
                <a:lumMod val="75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600" dirty="0">
                  <a:solidFill>
                    <a:schemeClr val="bg1"/>
                  </a:solidFill>
                </a:rPr>
                <a:t>Nov</a:t>
              </a:r>
            </a:p>
          </p:txBody>
        </p:sp>
        <p:sp>
          <p:nvSpPr>
            <p:cNvPr id="44" name="AutoShape 12"/>
            <p:cNvSpPr>
              <a:spLocks noChangeArrowheads="1"/>
            </p:cNvSpPr>
            <p:nvPr/>
          </p:nvSpPr>
          <p:spPr bwMode="auto">
            <a:xfrm>
              <a:off x="4199" y="801"/>
              <a:ext cx="735" cy="526"/>
            </a:xfrm>
            <a:prstGeom prst="chevron">
              <a:avLst>
                <a:gd name="adj" fmla="val 34933"/>
              </a:avLst>
            </a:prstGeom>
            <a:solidFill>
              <a:schemeClr val="accent6">
                <a:lumMod val="75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600" dirty="0">
                  <a:solidFill>
                    <a:schemeClr val="bg1"/>
                  </a:solidFill>
                </a:rPr>
                <a:t>Dec</a:t>
              </a:r>
            </a:p>
          </p:txBody>
        </p:sp>
      </p:grpSp>
      <p:sp>
        <p:nvSpPr>
          <p:cNvPr id="22534" name="Rectangle 2"/>
          <p:cNvSpPr>
            <a:spLocks noGrp="1"/>
          </p:cNvSpPr>
          <p:nvPr>
            <p:ph type="title"/>
          </p:nvPr>
        </p:nvSpPr>
        <p:spPr>
          <a:xfrm>
            <a:off x="0" y="0"/>
            <a:ext cx="8991600" cy="685800"/>
          </a:xfrm>
        </p:spPr>
        <p:txBody>
          <a:bodyPr/>
          <a:lstStyle/>
          <a:p>
            <a:r>
              <a:rPr lang="en-US" smtClean="0"/>
              <a:t>Cut-Over Monthly Outlook – December</a:t>
            </a:r>
          </a:p>
        </p:txBody>
      </p:sp>
      <p:sp>
        <p:nvSpPr>
          <p:cNvPr id="4102" name="Rectangle 3"/>
          <p:cNvSpPr txBox="1">
            <a:spLocks/>
          </p:cNvSpPr>
          <p:nvPr/>
        </p:nvSpPr>
        <p:spPr bwMode="auto">
          <a:xfrm>
            <a:off x="3581400" y="1400175"/>
            <a:ext cx="5410200" cy="4848225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pPr marL="114300" indent="-114300">
              <a:lnSpc>
                <a:spcPct val="90000"/>
              </a:lnSpc>
              <a:spcBef>
                <a:spcPct val="20000"/>
              </a:spcBef>
              <a:buFont typeface="Arial" charset="0"/>
              <a:buNone/>
              <a:defRPr/>
            </a:pPr>
            <a:endParaRPr lang="en-US" sz="1400" b="1" dirty="0" smtClean="0">
              <a:cs typeface="Arial" charset="0"/>
            </a:endParaRPr>
          </a:p>
          <a:p>
            <a:pPr marL="114300" indent="-114300">
              <a:lnSpc>
                <a:spcPct val="90000"/>
              </a:lnSpc>
              <a:spcBef>
                <a:spcPct val="20000"/>
              </a:spcBef>
              <a:buFont typeface="Arial" charset="0"/>
              <a:buNone/>
              <a:defRPr/>
            </a:pPr>
            <a:r>
              <a:rPr lang="en-US" sz="1400" b="1" dirty="0" smtClean="0">
                <a:cs typeface="Arial" charset="0"/>
              </a:rPr>
              <a:t>Key </a:t>
            </a:r>
            <a:r>
              <a:rPr lang="en-US" sz="1400" b="1" dirty="0">
                <a:cs typeface="Arial" charset="0"/>
              </a:rPr>
              <a:t>Cut-Over Activities for December 2010</a:t>
            </a:r>
            <a:endParaRPr lang="en-US" sz="1400" dirty="0">
              <a:cs typeface="Arial" charset="0"/>
            </a:endParaRPr>
          </a:p>
          <a:p>
            <a:pPr>
              <a:spcBef>
                <a:spcPts val="1200"/>
              </a:spcBef>
              <a:buFont typeface="Arial" pitchFamily="34" charset="0"/>
              <a:buChar char="•"/>
              <a:defRPr/>
            </a:pPr>
            <a:r>
              <a:rPr lang="en-US" sz="1400" b="1" dirty="0"/>
              <a:t>(12/01/10) </a:t>
            </a:r>
            <a:r>
              <a:rPr lang="en-US" sz="1400" dirty="0"/>
              <a:t>Nodal Program: Nodal Go-Live (Operating Day 1)</a:t>
            </a:r>
          </a:p>
          <a:p>
            <a:pPr>
              <a:spcBef>
                <a:spcPts val="1200"/>
              </a:spcBef>
              <a:buFont typeface="Arial" pitchFamily="34" charset="0"/>
              <a:buChar char="•"/>
              <a:defRPr/>
            </a:pPr>
            <a:r>
              <a:rPr lang="en-US" sz="1400" b="1" dirty="0"/>
              <a:t>(12/3/2010) </a:t>
            </a:r>
            <a:r>
              <a:rPr lang="en-US" sz="1400" dirty="0"/>
              <a:t>Settlements: Nodal Day Ahead Market Statement &amp; Invoice Available</a:t>
            </a:r>
          </a:p>
          <a:p>
            <a:pPr>
              <a:spcBef>
                <a:spcPts val="1200"/>
              </a:spcBef>
              <a:buFont typeface="Arial" pitchFamily="34" charset="0"/>
              <a:buChar char="•"/>
              <a:defRPr/>
            </a:pPr>
            <a:r>
              <a:rPr lang="en-US" sz="1400" b="1" dirty="0" smtClean="0"/>
              <a:t>(</a:t>
            </a:r>
            <a:r>
              <a:rPr lang="en-US" sz="1400" b="1" dirty="0"/>
              <a:t>12/8/2010</a:t>
            </a:r>
            <a:r>
              <a:rPr lang="en-US" sz="1400" dirty="0"/>
              <a:t>) Credit:  Nodal Payment Due for OD12/01/2010</a:t>
            </a:r>
          </a:p>
          <a:p>
            <a:pPr>
              <a:spcBef>
                <a:spcPts val="1200"/>
              </a:spcBef>
              <a:buFont typeface="Arial" pitchFamily="34" charset="0"/>
              <a:buChar char="•"/>
              <a:defRPr/>
            </a:pPr>
            <a:r>
              <a:rPr lang="en-US" sz="1400" b="1" dirty="0"/>
              <a:t>(12/9/2010) </a:t>
            </a:r>
            <a:r>
              <a:rPr lang="en-US" sz="1400" dirty="0"/>
              <a:t>Credit:  Nodal Payout for OD12/01/2010</a:t>
            </a:r>
          </a:p>
          <a:p>
            <a:pPr>
              <a:spcBef>
                <a:spcPts val="1200"/>
              </a:spcBef>
              <a:buFont typeface="Arial" pitchFamily="34" charset="0"/>
              <a:buChar char="•"/>
              <a:defRPr/>
            </a:pPr>
            <a:r>
              <a:rPr lang="en-US" sz="1400" b="1" dirty="0"/>
              <a:t>(12/15/2010) </a:t>
            </a:r>
            <a:r>
              <a:rPr lang="en-US" sz="1400" dirty="0"/>
              <a:t>Model:  Network Model Load</a:t>
            </a:r>
          </a:p>
          <a:p>
            <a:pPr>
              <a:spcBef>
                <a:spcPts val="1200"/>
              </a:spcBef>
              <a:buFont typeface="Arial" pitchFamily="34" charset="0"/>
              <a:buChar char="•"/>
              <a:defRPr/>
            </a:pPr>
            <a:r>
              <a:rPr lang="en-US" sz="1400" b="1" dirty="0"/>
              <a:t>(12/13/2010) </a:t>
            </a:r>
            <a:r>
              <a:rPr lang="en-US" sz="1400" dirty="0"/>
              <a:t>Settlements:  Nodal Real-Time Statement Available</a:t>
            </a:r>
          </a:p>
          <a:p>
            <a:pPr>
              <a:spcBef>
                <a:spcPts val="1200"/>
              </a:spcBef>
              <a:buFont typeface="Arial" pitchFamily="34" charset="0"/>
              <a:buChar char="•"/>
              <a:defRPr/>
            </a:pPr>
            <a:r>
              <a:rPr lang="en-US" sz="1400" b="1" dirty="0"/>
              <a:t>(12/16/2010) </a:t>
            </a:r>
            <a:r>
              <a:rPr lang="en-US" sz="1400" dirty="0"/>
              <a:t>Settlements:  Nodal Real-Time Invoice Available</a:t>
            </a:r>
          </a:p>
          <a:p>
            <a:pPr>
              <a:spcBef>
                <a:spcPts val="1200"/>
              </a:spcBef>
              <a:buFont typeface="Arial" pitchFamily="34" charset="0"/>
              <a:buChar char="•"/>
              <a:defRPr/>
            </a:pPr>
            <a:r>
              <a:rPr lang="en-US" sz="1400" b="1" dirty="0"/>
              <a:t>(12/27/2010</a:t>
            </a:r>
            <a:r>
              <a:rPr lang="en-US" sz="1400" dirty="0"/>
              <a:t>) Credit:  Nodal Payment Due for Real-Time Invoice 12/16/10</a:t>
            </a:r>
          </a:p>
          <a:p>
            <a:pPr>
              <a:spcBef>
                <a:spcPts val="1200"/>
              </a:spcBef>
              <a:buFont typeface="Arial" pitchFamily="34" charset="0"/>
              <a:buChar char="•"/>
              <a:defRPr/>
            </a:pPr>
            <a:r>
              <a:rPr lang="en-US" sz="1400" b="1" dirty="0"/>
              <a:t>(12/28/2010) </a:t>
            </a:r>
            <a:r>
              <a:rPr lang="en-US" sz="1400" dirty="0"/>
              <a:t>Credit:  Nodal Payout for Real-Time Invoice 12/16/10</a:t>
            </a:r>
          </a:p>
          <a:p>
            <a:pPr lvl="1" indent="-228600">
              <a:lnSpc>
                <a:spcPct val="90000"/>
              </a:lnSpc>
              <a:spcBef>
                <a:spcPts val="600"/>
              </a:spcBef>
              <a:buFont typeface="Arial" charset="0"/>
              <a:buChar char="•"/>
              <a:defRPr/>
            </a:pPr>
            <a:endParaRPr lang="en-US" sz="1400" b="1" dirty="0"/>
          </a:p>
          <a:p>
            <a:pPr>
              <a:spcBef>
                <a:spcPts val="1200"/>
              </a:spcBef>
              <a:buFont typeface="Arial" pitchFamily="34" charset="0"/>
              <a:buChar char="•"/>
              <a:defRPr/>
            </a:pPr>
            <a:endParaRPr lang="en-US" sz="1400" b="1" dirty="0">
              <a:solidFill>
                <a:schemeClr val="bg1"/>
              </a:solidFill>
              <a:cs typeface="Arial" charset="0"/>
            </a:endParaRPr>
          </a:p>
          <a:p>
            <a:pPr>
              <a:spcBef>
                <a:spcPts val="1200"/>
              </a:spcBef>
              <a:buFont typeface="Arial" pitchFamily="34" charset="0"/>
              <a:buChar char="•"/>
              <a:defRPr/>
            </a:pPr>
            <a:endParaRPr lang="en-US" sz="1400" b="1" dirty="0">
              <a:solidFill>
                <a:schemeClr val="bg1"/>
              </a:solidFill>
              <a:cs typeface="Arial" charset="0"/>
            </a:endParaRPr>
          </a:p>
          <a:p>
            <a:pPr lvl="1" indent="-2286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  <a:defRPr/>
            </a:pPr>
            <a:endParaRPr lang="en-US" sz="1400" b="1" dirty="0">
              <a:solidFill>
                <a:schemeClr val="bg1"/>
              </a:solidFill>
              <a:cs typeface="Arial" charset="0"/>
            </a:endParaRPr>
          </a:p>
          <a:p>
            <a:pPr lvl="1" indent="-2286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  <a:defRPr/>
            </a:pPr>
            <a:endParaRPr lang="en-US" sz="1400" b="1" dirty="0">
              <a:solidFill>
                <a:schemeClr val="bg1"/>
              </a:solidFill>
              <a:cs typeface="Arial" charset="0"/>
            </a:endParaRPr>
          </a:p>
          <a:p>
            <a:pPr lvl="1" indent="-2286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  <a:defRPr/>
            </a:pPr>
            <a:endParaRPr lang="en-US" sz="1400" b="1" dirty="0">
              <a:solidFill>
                <a:schemeClr val="bg1"/>
              </a:solidFill>
              <a:cs typeface="Arial" charset="0"/>
            </a:endParaRPr>
          </a:p>
          <a:p>
            <a:pPr lvl="1" indent="-228600">
              <a:lnSpc>
                <a:spcPct val="90000"/>
              </a:lnSpc>
              <a:spcBef>
                <a:spcPct val="20000"/>
              </a:spcBef>
              <a:defRPr/>
            </a:pPr>
            <a:endParaRPr lang="en-US" sz="1400" dirty="0">
              <a:solidFill>
                <a:schemeClr val="bg1"/>
              </a:solidFill>
              <a:cs typeface="Arial" charset="0"/>
            </a:endParaRPr>
          </a:p>
        </p:txBody>
      </p:sp>
      <p:sp>
        <p:nvSpPr>
          <p:cNvPr id="24" name="Right Arrow 23"/>
          <p:cNvSpPr/>
          <p:nvPr/>
        </p:nvSpPr>
        <p:spPr bwMode="auto">
          <a:xfrm>
            <a:off x="2971800" y="1828800"/>
            <a:ext cx="762000" cy="381000"/>
          </a:xfrm>
          <a:prstGeom prst="rightArrow">
            <a:avLst/>
          </a:prstGeom>
          <a:ln>
            <a:headEnd type="none" w="med" len="med"/>
            <a:tailEnd type="none" w="med" len="med"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/>
          <a:lstStyle/>
          <a:p>
            <a:pPr marL="233363" indent="-233363" eaLnBrk="0" hangingPunct="0">
              <a:buFont typeface="Wingdings" pitchFamily="2" charset="2"/>
              <a:buNone/>
              <a:defRPr/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5" name="Right Arrow 24"/>
          <p:cNvSpPr/>
          <p:nvPr/>
        </p:nvSpPr>
        <p:spPr bwMode="auto">
          <a:xfrm rot="10800000">
            <a:off x="2895601" y="5410200"/>
            <a:ext cx="762000" cy="381000"/>
          </a:xfrm>
          <a:prstGeom prst="rightArrow">
            <a:avLst/>
          </a:prstGeom>
          <a:ln>
            <a:headEnd type="none" w="med" len="med"/>
            <a:tailEnd type="none" w="med" len="med"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/>
          <a:lstStyle/>
          <a:p>
            <a:pPr marL="233363" indent="-233363" eaLnBrk="0" hangingPunct="0">
              <a:buFont typeface="Wingdings" pitchFamily="2" charset="2"/>
              <a:buNone/>
              <a:defRPr/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8" name="Rectangle 4"/>
          <p:cNvSpPr>
            <a:spLocks noGrp="1" noChangeArrowheads="1"/>
          </p:cNvSpPr>
          <p:nvPr>
            <p:ph type="dt" sz="quarter" idx="12"/>
          </p:nvPr>
        </p:nvSpPr>
        <p:spPr>
          <a:xfrm>
            <a:off x="1143000" y="6457950"/>
            <a:ext cx="2133600" cy="476250"/>
          </a:xfrm>
          <a:noFill/>
        </p:spPr>
        <p:txBody>
          <a:bodyPr/>
          <a:lstStyle/>
          <a:p>
            <a:r>
              <a:rPr lang="en-US" dirty="0" smtClean="0"/>
              <a:t>4 November 2010</a:t>
            </a:r>
          </a:p>
        </p:txBody>
      </p:sp>
      <p:sp>
        <p:nvSpPr>
          <p:cNvPr id="19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172200" y="6457950"/>
            <a:ext cx="2590800" cy="457200"/>
          </a:xfrm>
          <a:noFill/>
        </p:spPr>
        <p:txBody>
          <a:bodyPr/>
          <a:lstStyle/>
          <a:p>
            <a:pPr>
              <a:defRPr/>
            </a:pPr>
            <a:r>
              <a:rPr lang="en-US" dirty="0" smtClean="0"/>
              <a:t>Technical Advisory Committee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3" name="Subtitle 6"/>
          <p:cNvSpPr>
            <a:spLocks noGrp="1"/>
          </p:cNvSpPr>
          <p:nvPr>
            <p:ph type="subTitle" idx="1"/>
          </p:nvPr>
        </p:nvSpPr>
        <p:spPr>
          <a:xfrm>
            <a:off x="457200" y="3581400"/>
            <a:ext cx="8229600" cy="1143000"/>
          </a:xfrm>
        </p:spPr>
        <p:txBody>
          <a:bodyPr/>
          <a:lstStyle/>
          <a:p>
            <a:pPr algn="ctr"/>
            <a:r>
              <a:rPr lang="en-US" dirty="0" smtClean="0"/>
              <a:t>Kenneth Ragsdale</a:t>
            </a:r>
          </a:p>
          <a:p>
            <a:pPr algn="ctr" eaLnBrk="1" hangingPunct="1"/>
            <a:r>
              <a:rPr lang="en-US" dirty="0" smtClean="0"/>
              <a:t>Principal Market Operations</a:t>
            </a:r>
          </a:p>
        </p:txBody>
      </p:sp>
      <p:sp>
        <p:nvSpPr>
          <p:cNvPr id="69634" name="Title 5"/>
          <p:cNvSpPr>
            <a:spLocks noGrp="1"/>
          </p:cNvSpPr>
          <p:nvPr>
            <p:ph type="ctrTitle"/>
          </p:nvPr>
        </p:nvSpPr>
        <p:spPr>
          <a:xfrm>
            <a:off x="381000" y="1905000"/>
            <a:ext cx="8429625" cy="1241425"/>
          </a:xfrm>
        </p:spPr>
        <p:txBody>
          <a:bodyPr/>
          <a:lstStyle/>
          <a:p>
            <a:pPr algn="ctr"/>
            <a:r>
              <a:rPr lang="en-US" dirty="0" smtClean="0"/>
              <a:t>24 Hour LFC Test Update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24 Hour LFC Test (Highlights) – Completion Criteria</a:t>
            </a:r>
            <a:endParaRPr lang="en-US" sz="2000" dirty="0" smtClean="0"/>
          </a:p>
        </p:txBody>
      </p:sp>
      <p:sp>
        <p:nvSpPr>
          <p:cNvPr id="2970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762000"/>
            <a:ext cx="8547100" cy="5410200"/>
          </a:xfrm>
        </p:spPr>
        <p:txBody>
          <a:bodyPr/>
          <a:lstStyle/>
          <a:p>
            <a:r>
              <a:rPr lang="en-US" sz="1800" dirty="0" smtClean="0">
                <a:latin typeface="+mj-lt"/>
              </a:rPr>
              <a:t>Initial assessment of Completion Criteria:</a:t>
            </a:r>
          </a:p>
          <a:p>
            <a:pPr lvl="1"/>
            <a:r>
              <a:rPr lang="en-US" sz="1800" dirty="0" smtClean="0"/>
              <a:t>The rolling CPS1 one minute average score must equal or exceed 100% during the test period</a:t>
            </a:r>
          </a:p>
          <a:p>
            <a:pPr lvl="2"/>
            <a:r>
              <a:rPr lang="en-US" sz="1800" dirty="0" smtClean="0"/>
              <a:t>Note that the CPS1 average will not take into account the periods where ERCOT is transitioning to Nodal and then back to Zonal</a:t>
            </a:r>
          </a:p>
          <a:p>
            <a:pPr lvl="2"/>
            <a:r>
              <a:rPr lang="en-US" sz="1800" dirty="0" smtClean="0"/>
              <a:t> Note that the CPS1 average will not take into account the periods where ERCOT is performing system tuning</a:t>
            </a:r>
          </a:p>
          <a:p>
            <a:pPr lvl="3"/>
            <a:r>
              <a:rPr lang="en-US" sz="1800" b="1" dirty="0" smtClean="0"/>
              <a:t>Hourly CPS1 Scores:</a:t>
            </a:r>
          </a:p>
          <a:p>
            <a:pPr lvl="4"/>
            <a:r>
              <a:rPr lang="en-US" sz="1800" b="1" dirty="0" smtClean="0">
                <a:solidFill>
                  <a:srgbClr val="0066FF"/>
                </a:solidFill>
              </a:rPr>
              <a:t>Max: </a:t>
            </a:r>
            <a:r>
              <a:rPr lang="en-US" sz="1800" dirty="0" smtClean="0"/>
              <a:t>166</a:t>
            </a:r>
            <a:r>
              <a:rPr lang="en-US" sz="1800" b="1" dirty="0" smtClean="0">
                <a:solidFill>
                  <a:schemeClr val="accent2"/>
                </a:solidFill>
              </a:rPr>
              <a:t>, </a:t>
            </a:r>
            <a:r>
              <a:rPr lang="en-US" sz="1800" b="1" dirty="0" smtClean="0">
                <a:solidFill>
                  <a:srgbClr val="0066FF"/>
                </a:solidFill>
              </a:rPr>
              <a:t>Min</a:t>
            </a:r>
            <a:r>
              <a:rPr lang="en-US" sz="1800" b="1" dirty="0" smtClean="0">
                <a:solidFill>
                  <a:schemeClr val="accent2"/>
                </a:solidFill>
              </a:rPr>
              <a:t>: </a:t>
            </a:r>
            <a:r>
              <a:rPr lang="en-US" sz="1800" dirty="0" smtClean="0"/>
              <a:t>88</a:t>
            </a:r>
            <a:r>
              <a:rPr lang="en-US" sz="1800" b="1" dirty="0" smtClean="0">
                <a:solidFill>
                  <a:schemeClr val="accent2"/>
                </a:solidFill>
              </a:rPr>
              <a:t>, </a:t>
            </a:r>
            <a:r>
              <a:rPr lang="en-US" sz="1800" b="1" dirty="0" smtClean="0">
                <a:solidFill>
                  <a:srgbClr val="0066FF"/>
                </a:solidFill>
              </a:rPr>
              <a:t>Average</a:t>
            </a:r>
            <a:r>
              <a:rPr lang="en-US" sz="1800" b="1" dirty="0" smtClean="0">
                <a:solidFill>
                  <a:schemeClr val="accent2"/>
                </a:solidFill>
              </a:rPr>
              <a:t>: </a:t>
            </a:r>
            <a:r>
              <a:rPr lang="en-US" sz="1800" dirty="0" smtClean="0"/>
              <a:t>137</a:t>
            </a:r>
            <a:endParaRPr lang="en-US" sz="1800" b="1" dirty="0" smtClean="0">
              <a:solidFill>
                <a:schemeClr val="accent2"/>
              </a:solidFill>
            </a:endParaRPr>
          </a:p>
          <a:p>
            <a:pPr lvl="1"/>
            <a:r>
              <a:rPr lang="en-US" sz="1800" dirty="0" smtClean="0"/>
              <a:t>Zonal Commercially Significant Constraints (CSCs) and Closely Related Elements (CREs) managed below thermal limits: </a:t>
            </a:r>
            <a:r>
              <a:rPr lang="en-US" sz="1800" b="1" dirty="0" smtClean="0">
                <a:solidFill>
                  <a:srgbClr val="0066FF"/>
                </a:solidFill>
              </a:rPr>
              <a:t>Yes</a:t>
            </a:r>
            <a:endParaRPr lang="en-US" sz="1800" b="1" dirty="0" smtClean="0">
              <a:solidFill>
                <a:srgbClr val="0000CC"/>
              </a:solidFill>
            </a:endParaRPr>
          </a:p>
          <a:p>
            <a:pPr lvl="1"/>
            <a:r>
              <a:rPr lang="en-US" sz="1800" dirty="0" smtClean="0"/>
              <a:t>Local Congestion managed below thermal limits : </a:t>
            </a:r>
            <a:r>
              <a:rPr lang="en-US" sz="1800" b="1" dirty="0" smtClean="0">
                <a:solidFill>
                  <a:srgbClr val="0066FF"/>
                </a:solidFill>
              </a:rPr>
              <a:t>Yes</a:t>
            </a:r>
            <a:endParaRPr lang="en-US" sz="1800" dirty="0" smtClean="0">
              <a:solidFill>
                <a:schemeClr val="accent2"/>
              </a:solidFill>
            </a:endParaRPr>
          </a:p>
          <a:p>
            <a:pPr lvl="1"/>
            <a:r>
              <a:rPr lang="en-US" sz="1800" dirty="0" smtClean="0"/>
              <a:t>Stability limits managed below transfer limits : </a:t>
            </a:r>
            <a:r>
              <a:rPr lang="en-US" sz="1800" b="1" dirty="0" smtClean="0">
                <a:solidFill>
                  <a:srgbClr val="0066FF"/>
                </a:solidFill>
              </a:rPr>
              <a:t>Yes</a:t>
            </a:r>
            <a:endParaRPr lang="en-US" sz="1800" b="1" dirty="0" smtClean="0">
              <a:solidFill>
                <a:schemeClr val="accent2"/>
              </a:solidFill>
            </a:endParaRPr>
          </a:p>
          <a:p>
            <a:pPr lvl="1"/>
            <a:r>
              <a:rPr lang="en-US" sz="1800" dirty="0" smtClean="0"/>
              <a:t>No NERC Disturbance Control Standard (DCS) failure if applicable: </a:t>
            </a:r>
            <a:r>
              <a:rPr lang="en-US" sz="1800" b="1" dirty="0" smtClean="0">
                <a:solidFill>
                  <a:srgbClr val="0066FF"/>
                </a:solidFill>
              </a:rPr>
              <a:t>None</a:t>
            </a:r>
          </a:p>
          <a:p>
            <a:pPr lvl="1"/>
            <a:r>
              <a:rPr lang="en-US" sz="1800" dirty="0" smtClean="0"/>
              <a:t>No LFC-SCED system issues that result in termination of the test : </a:t>
            </a:r>
            <a:r>
              <a:rPr lang="en-US" sz="1800" b="1" dirty="0" smtClean="0">
                <a:solidFill>
                  <a:srgbClr val="0066FF"/>
                </a:solidFill>
              </a:rPr>
              <a:t>None</a:t>
            </a:r>
            <a:endParaRPr lang="en-US" sz="1800" dirty="0" smtClean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quarter" idx="12"/>
          </p:nvPr>
        </p:nvSpPr>
        <p:spPr>
          <a:xfrm>
            <a:off x="1143000" y="6457950"/>
            <a:ext cx="2133600" cy="476250"/>
          </a:xfrm>
          <a:noFill/>
        </p:spPr>
        <p:txBody>
          <a:bodyPr/>
          <a:lstStyle/>
          <a:p>
            <a:r>
              <a:rPr lang="en-US" dirty="0" smtClean="0"/>
              <a:t>4 November 2010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5867400" y="6457950"/>
            <a:ext cx="2895600" cy="457200"/>
          </a:xfrm>
          <a:noFill/>
        </p:spPr>
        <p:txBody>
          <a:bodyPr/>
          <a:lstStyle/>
          <a:p>
            <a:pPr>
              <a:defRPr/>
            </a:pPr>
            <a:r>
              <a:rPr lang="en-US" dirty="0" smtClean="0"/>
              <a:t>Technical Advisory Committee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24 Hour LFC Test (Highlights) – Observations</a:t>
            </a:r>
            <a:endParaRPr lang="en-US" sz="2000" dirty="0" smtClean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381000" y="1066800"/>
          <a:ext cx="8382000" cy="4196639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2095500"/>
                <a:gridCol w="2095500"/>
                <a:gridCol w="2095500"/>
                <a:gridCol w="2095500"/>
              </a:tblGrid>
              <a:tr h="390299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Observation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What /</a:t>
                      </a:r>
                      <a:r>
                        <a:rPr lang="en-US" sz="1200" b="1" baseline="0" dirty="0" smtClean="0">
                          <a:solidFill>
                            <a:schemeClr val="tx1"/>
                          </a:solidFill>
                        </a:rPr>
                        <a:t> When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Cause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Resolution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73666"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SCED Stopped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Intervals 12:05, 12:10, 15:55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Issue occurs when DSR </a:t>
                      </a:r>
                      <a:r>
                        <a:rPr lang="en-US" sz="1200" dirty="0" err="1" smtClean="0">
                          <a:solidFill>
                            <a:schemeClr val="tx1"/>
                          </a:solidFill>
                        </a:rPr>
                        <a:t>telemetered</a:t>
                      </a:r>
                      <a:r>
                        <a:rPr lang="en-US" sz="1200" baseline="0" dirty="0" smtClean="0">
                          <a:solidFill>
                            <a:schemeClr val="tx1"/>
                          </a:solidFill>
                        </a:rPr>
                        <a:t> Output Schedule = 0 MW and RST = ONDSR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Code fix targeted for 11/5/2010 release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73666"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Updated Desired Base Points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UDBPs were observed to cease updating for 5 units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Problem</a:t>
                      </a:r>
                      <a:r>
                        <a:rPr lang="en-US" sz="1200" baseline="0" dirty="0" smtClean="0">
                          <a:solidFill>
                            <a:schemeClr val="tx1"/>
                          </a:solidFill>
                        </a:rPr>
                        <a:t> related to SCED stopping.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Code fix targeted for 11/5/2010 release</a:t>
                      </a:r>
                    </a:p>
                    <a:p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5109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EMS</a:t>
                      </a:r>
                      <a:r>
                        <a:rPr lang="en-US" sz="1200" baseline="0" dirty="0" smtClean="0"/>
                        <a:t> </a:t>
                      </a:r>
                      <a:r>
                        <a:rPr lang="en-US" sz="1200" dirty="0" smtClean="0"/>
                        <a:t>Alert Issues 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Large volume of EMS alerts seen by MPs, including stale alerts and duplicates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Root Cause under investigation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Implemented parameter updates and purged database at approximately 11:30 AM on 10/27 to clear stale alerts and eliminate duplicates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58619">
                <a:tc>
                  <a:txBody>
                    <a:bodyPr/>
                    <a:lstStyle/>
                    <a:p>
                      <a:r>
                        <a:rPr lang="en-US" sz="1200" baseline="0" dirty="0" smtClean="0">
                          <a:solidFill>
                            <a:schemeClr val="tx1"/>
                          </a:solidFill>
                        </a:rPr>
                        <a:t>Incorrect Base Points, LMPs, HUB Prices, Load Zone Prices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Interval impacted </a:t>
                      </a:r>
                      <a:r>
                        <a:rPr lang="en-US" sz="1200" baseline="0" dirty="0" smtClean="0">
                          <a:solidFill>
                            <a:schemeClr val="tx1"/>
                          </a:solidFill>
                        </a:rPr>
                        <a:t>13:15, 18:05, 18:55 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Shift factor transfer</a:t>
                      </a:r>
                      <a:r>
                        <a:rPr lang="en-US" sz="1200" baseline="0" dirty="0" smtClean="0">
                          <a:solidFill>
                            <a:schemeClr val="tx1"/>
                          </a:solidFill>
                        </a:rPr>
                        <a:t> issue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Code fix targeted for 11/5/2010 release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Rectangle 4"/>
          <p:cNvSpPr>
            <a:spLocks noGrp="1" noChangeArrowheads="1"/>
          </p:cNvSpPr>
          <p:nvPr>
            <p:ph type="dt" sz="quarter" idx="12"/>
          </p:nvPr>
        </p:nvSpPr>
        <p:spPr>
          <a:xfrm>
            <a:off x="1143000" y="6457950"/>
            <a:ext cx="2133600" cy="476250"/>
          </a:xfrm>
          <a:noFill/>
        </p:spPr>
        <p:txBody>
          <a:bodyPr/>
          <a:lstStyle/>
          <a:p>
            <a:r>
              <a:rPr lang="en-US" dirty="0" smtClean="0"/>
              <a:t>4 November 2010</a:t>
            </a:r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5867400" y="6457950"/>
            <a:ext cx="2895600" cy="457200"/>
          </a:xfrm>
          <a:noFill/>
        </p:spPr>
        <p:txBody>
          <a:bodyPr/>
          <a:lstStyle/>
          <a:p>
            <a:pPr>
              <a:defRPr/>
            </a:pPr>
            <a:r>
              <a:rPr lang="en-US" dirty="0" smtClean="0"/>
              <a:t>Technical Advisory Committee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24 Hour LFC Test (Highlights) – Observations (continued)</a:t>
            </a:r>
            <a:endParaRPr lang="en-US" sz="2000" dirty="0" smtClean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381000" y="1066800"/>
          <a:ext cx="8382000" cy="2584859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2095500"/>
                <a:gridCol w="2095500"/>
                <a:gridCol w="2095500"/>
                <a:gridCol w="2095500"/>
              </a:tblGrid>
              <a:tr h="390299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Observation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What /</a:t>
                      </a:r>
                      <a:r>
                        <a:rPr lang="en-US" sz="1200" b="1" baseline="0" dirty="0" smtClean="0">
                          <a:solidFill>
                            <a:schemeClr val="tx1"/>
                          </a:solidFill>
                        </a:rPr>
                        <a:t> When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Cause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Resolution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73666"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High / Low Prices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Throughout peak period of the test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Multiple outages (common this time of year)</a:t>
                      </a:r>
                    </a:p>
                    <a:p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Resource limit constraints (AS, ONTEST)</a:t>
                      </a:r>
                    </a:p>
                    <a:p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Nodal prices are not incentivized</a:t>
                      </a:r>
                    </a:p>
                    <a:p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Conservative Operations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Not</a:t>
                      </a:r>
                      <a:r>
                        <a:rPr lang="en-US" sz="1200" baseline="0" dirty="0" smtClean="0">
                          <a:solidFill>
                            <a:schemeClr val="tx1"/>
                          </a:solidFill>
                        </a:rPr>
                        <a:t> a software problem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73666"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Incorrect Real-Time Metered Prices</a:t>
                      </a:r>
                    </a:p>
                    <a:p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(Note: this did not impact Base Points or other prices)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Missing EPS data between 12:00 and 13:30 on 10/27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Under investigation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Improved monitoring of data transfer processes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Rectangle 4"/>
          <p:cNvSpPr>
            <a:spLocks noGrp="1" noChangeArrowheads="1"/>
          </p:cNvSpPr>
          <p:nvPr>
            <p:ph type="dt" sz="quarter" idx="12"/>
          </p:nvPr>
        </p:nvSpPr>
        <p:spPr>
          <a:xfrm>
            <a:off x="1143000" y="6457950"/>
            <a:ext cx="2133600" cy="476250"/>
          </a:xfrm>
          <a:noFill/>
        </p:spPr>
        <p:txBody>
          <a:bodyPr/>
          <a:lstStyle/>
          <a:p>
            <a:r>
              <a:rPr lang="en-US" dirty="0" smtClean="0"/>
              <a:t>4 November 2010</a:t>
            </a:r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5867400" y="6457950"/>
            <a:ext cx="2895600" cy="457200"/>
          </a:xfrm>
          <a:noFill/>
        </p:spPr>
        <p:txBody>
          <a:bodyPr/>
          <a:lstStyle/>
          <a:p>
            <a:pPr>
              <a:defRPr/>
            </a:pPr>
            <a:r>
              <a:rPr lang="en-US" dirty="0" smtClean="0"/>
              <a:t>Technical Advisory Committee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3" name="Subtitle 6"/>
          <p:cNvSpPr>
            <a:spLocks noGrp="1"/>
          </p:cNvSpPr>
          <p:nvPr>
            <p:ph type="subTitle" idx="1"/>
          </p:nvPr>
        </p:nvSpPr>
        <p:spPr>
          <a:xfrm>
            <a:off x="457200" y="3581400"/>
            <a:ext cx="8229600" cy="1143000"/>
          </a:xfrm>
        </p:spPr>
        <p:txBody>
          <a:bodyPr/>
          <a:lstStyle/>
          <a:p>
            <a:pPr algn="ctr"/>
            <a:r>
              <a:rPr lang="en-US" dirty="0" smtClean="0"/>
              <a:t>Kenneth Ragsdale</a:t>
            </a:r>
          </a:p>
          <a:p>
            <a:pPr algn="ctr" eaLnBrk="1" hangingPunct="1"/>
            <a:r>
              <a:rPr lang="en-US" dirty="0" smtClean="0"/>
              <a:t>Principal Market Operations</a:t>
            </a:r>
          </a:p>
        </p:txBody>
      </p:sp>
      <p:sp>
        <p:nvSpPr>
          <p:cNvPr id="69634" name="Title 5"/>
          <p:cNvSpPr>
            <a:spLocks noGrp="1"/>
          </p:cNvSpPr>
          <p:nvPr>
            <p:ph type="ctrTitle"/>
          </p:nvPr>
        </p:nvSpPr>
        <p:spPr>
          <a:xfrm>
            <a:off x="381000" y="1905000"/>
            <a:ext cx="8429625" cy="1241425"/>
          </a:xfrm>
        </p:spPr>
        <p:txBody>
          <a:bodyPr/>
          <a:lstStyle/>
          <a:p>
            <a:pPr algn="ctr"/>
            <a:r>
              <a:rPr lang="en-US" dirty="0" smtClean="0"/>
              <a:t>Nodal Issues &amp; Defect Delivery Update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3859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839200" cy="685800"/>
          </a:xfrm>
        </p:spPr>
        <p:txBody>
          <a:bodyPr/>
          <a:lstStyle/>
          <a:p>
            <a:r>
              <a:rPr lang="en-US" dirty="0" smtClean="0"/>
              <a:t>Defect Summary (slide 1 of 3) </a:t>
            </a:r>
            <a:r>
              <a:rPr lang="en-US" sz="1400" dirty="0" smtClean="0"/>
              <a:t>[as of 10-29-10]</a:t>
            </a:r>
          </a:p>
        </p:txBody>
      </p:sp>
      <p:sp>
        <p:nvSpPr>
          <p:cNvPr id="633857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5867400" y="6457950"/>
            <a:ext cx="2895600" cy="457200"/>
          </a:xfrm>
          <a:noFill/>
        </p:spPr>
        <p:txBody>
          <a:bodyPr/>
          <a:lstStyle/>
          <a:p>
            <a:pPr>
              <a:defRPr/>
            </a:pPr>
            <a:r>
              <a:rPr lang="en-US" dirty="0" smtClean="0"/>
              <a:t>Technical Advisory Committee</a:t>
            </a:r>
            <a:endParaRPr lang="en-US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36874" y="746757"/>
          <a:ext cx="9107127" cy="5501642"/>
        </p:xfrm>
        <a:graphic>
          <a:graphicData uri="http://schemas.openxmlformats.org/drawingml/2006/table">
            <a:tbl>
              <a:tblPr>
                <a:effectLst/>
              </a:tblPr>
              <a:tblGrid>
                <a:gridCol w="1868126"/>
                <a:gridCol w="1981200"/>
                <a:gridCol w="1905000"/>
                <a:gridCol w="3352801"/>
              </a:tblGrid>
              <a:tr h="377711">
                <a:tc>
                  <a:txBody>
                    <a:bodyPr/>
                    <a:lstStyle/>
                    <a:p>
                      <a:pPr marL="0" marR="0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100" b="1" dirty="0">
                          <a:latin typeface="Times New Roman"/>
                          <a:ea typeface="Times New Roman"/>
                          <a:cs typeface="Times New Roman"/>
                        </a:rPr>
                        <a:t>System</a:t>
                      </a:r>
                      <a:endParaRPr lang="en-US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100" b="1" dirty="0">
                          <a:latin typeface="Times New Roman"/>
                          <a:ea typeface="Times New Roman"/>
                          <a:cs typeface="Times New Roman"/>
                        </a:rPr>
                        <a:t>Defects to be resolved by </a:t>
                      </a:r>
                      <a:r>
                        <a:rPr lang="en-US" sz="11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Quarter</a:t>
                      </a:r>
                      <a:r>
                        <a:rPr lang="en-US" sz="1100" b="1" baseline="0" dirty="0" smtClean="0">
                          <a:latin typeface="Times New Roman"/>
                          <a:ea typeface="Times New Roman"/>
                          <a:cs typeface="Times New Roman"/>
                        </a:rPr>
                        <a:t> 4</a:t>
                      </a:r>
                      <a:endParaRPr lang="en-US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100" b="1">
                          <a:latin typeface="Times New Roman"/>
                          <a:ea typeface="Times New Roman"/>
                          <a:cs typeface="Times New Roman"/>
                        </a:rPr>
                        <a:t>Deferred Defects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100" b="1" dirty="0">
                          <a:latin typeface="Times New Roman"/>
                          <a:ea typeface="Times New Roman"/>
                          <a:cs typeface="Times New Roman"/>
                        </a:rPr>
                        <a:t>Comments</a:t>
                      </a:r>
                      <a:endParaRPr lang="en-US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1389956">
                <a:tc>
                  <a:txBody>
                    <a:bodyPr/>
                    <a:lstStyle/>
                    <a:p>
                      <a:pPr marL="0" marR="0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100" b="1" dirty="0">
                          <a:latin typeface="Times New Roman"/>
                          <a:ea typeface="Times New Roman"/>
                        </a:rPr>
                        <a:t>MMS</a:t>
                      </a:r>
                      <a:endParaRPr lang="en-US" sz="1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Times New Roman"/>
                          <a:ea typeface="Times New Roman"/>
                        </a:rPr>
                        <a:t>Total :  </a:t>
                      </a:r>
                      <a:r>
                        <a:rPr lang="en-US" sz="1100" dirty="0" smtClean="0">
                          <a:latin typeface="Times New Roman"/>
                          <a:ea typeface="Times New Roman"/>
                        </a:rPr>
                        <a:t>30</a:t>
                      </a:r>
                      <a:endParaRPr lang="en-US" sz="1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Times New Roman"/>
                          <a:ea typeface="Times New Roman"/>
                        </a:rPr>
                        <a:t>Total:   </a:t>
                      </a:r>
                      <a:r>
                        <a:rPr lang="en-US" sz="1100" dirty="0" smtClean="0">
                          <a:latin typeface="Times New Roman"/>
                          <a:ea typeface="Times New Roman"/>
                        </a:rPr>
                        <a:t>84</a:t>
                      </a:r>
                      <a:endParaRPr lang="en-US" sz="1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100" b="1" i="1" dirty="0">
                          <a:latin typeface="Times New Roman"/>
                          <a:ea typeface="Times New Roman"/>
                        </a:rPr>
                        <a:t>Delivery Schedule</a:t>
                      </a:r>
                      <a:endParaRPr lang="en-US" sz="1200" dirty="0">
                        <a:latin typeface="Times New Roman"/>
                        <a:ea typeface="Times New Roman"/>
                      </a:endParaRPr>
                    </a:p>
                    <a:p>
                      <a:pPr marL="342900" marR="0" lvl="0" indent="-342900">
                        <a:spcBef>
                          <a:spcPts val="60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1100" dirty="0" smtClean="0">
                          <a:latin typeface="Times New Roman"/>
                          <a:ea typeface="Times New Roman"/>
                        </a:rPr>
                        <a:t>1 </a:t>
                      </a:r>
                      <a:r>
                        <a:rPr lang="en-US" sz="1100" dirty="0">
                          <a:latin typeface="Times New Roman"/>
                          <a:ea typeface="Times New Roman"/>
                        </a:rPr>
                        <a:t>Defects to be resolved by </a:t>
                      </a:r>
                      <a:r>
                        <a:rPr lang="en-US" sz="1100" dirty="0" smtClean="0">
                          <a:latin typeface="Times New Roman"/>
                          <a:ea typeface="Times New Roman"/>
                        </a:rPr>
                        <a:t>11/01</a:t>
                      </a: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 typeface="Symbol"/>
                        <a:buChar char=""/>
                        <a:tabLst/>
                        <a:defRPr/>
                      </a:pPr>
                      <a:r>
                        <a:rPr lang="en-US" sz="1200" dirty="0" smtClean="0">
                          <a:latin typeface="Times New Roman"/>
                          <a:ea typeface="Times New Roman"/>
                        </a:rPr>
                        <a:t>29 Defects to be resolved by</a:t>
                      </a:r>
                      <a:r>
                        <a:rPr lang="en-US" sz="1100" dirty="0" smtClean="0">
                          <a:latin typeface="Times New Roman"/>
                          <a:ea typeface="Times New Roman"/>
                        </a:rPr>
                        <a:t> 11/05</a:t>
                      </a:r>
                      <a:endParaRPr lang="en-US" sz="1100" dirty="0">
                        <a:latin typeface="Times New Roman"/>
                        <a:ea typeface="Times New Roman"/>
                      </a:endParaRPr>
                    </a:p>
                    <a:p>
                      <a:pPr marL="0" marR="0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100" b="1" i="1" dirty="0">
                          <a:latin typeface="Times New Roman"/>
                          <a:ea typeface="Times New Roman"/>
                        </a:rPr>
                        <a:t>Deferred Defects</a:t>
                      </a:r>
                      <a:endParaRPr lang="en-US" sz="1200" dirty="0">
                        <a:latin typeface="Times New Roman"/>
                        <a:ea typeface="Times New Roman"/>
                      </a:endParaRPr>
                    </a:p>
                    <a:p>
                      <a:pPr marL="342900" marR="0" lvl="0" indent="-342900">
                        <a:spcBef>
                          <a:spcPts val="60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1100" dirty="0">
                          <a:latin typeface="Times New Roman"/>
                          <a:ea typeface="Times New Roman"/>
                        </a:rPr>
                        <a:t>51 Deferred defects require a workaround, </a:t>
                      </a:r>
                      <a:r>
                        <a:rPr lang="en-US" sz="1100" dirty="0" smtClean="0">
                          <a:latin typeface="Times New Roman"/>
                          <a:ea typeface="Times New Roman"/>
                        </a:rPr>
                        <a:t>all 51 workarounds</a:t>
                      </a:r>
                      <a:r>
                        <a:rPr lang="en-US" sz="1100" baseline="0" dirty="0" smtClean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en-US" sz="1100" dirty="0" smtClean="0">
                          <a:latin typeface="Times New Roman"/>
                          <a:ea typeface="Times New Roman"/>
                        </a:rPr>
                        <a:t>in</a:t>
                      </a:r>
                      <a:r>
                        <a:rPr lang="en-US" sz="1100" baseline="0" dirty="0" smtClean="0">
                          <a:latin typeface="Times New Roman"/>
                          <a:ea typeface="Times New Roman"/>
                        </a:rPr>
                        <a:t> place and exercised</a:t>
                      </a:r>
                      <a:endParaRPr lang="en-US" sz="1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1265509">
                <a:tc>
                  <a:txBody>
                    <a:bodyPr/>
                    <a:lstStyle/>
                    <a:p>
                      <a:pPr marL="0" marR="0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100" b="1">
                          <a:latin typeface="Times New Roman"/>
                          <a:ea typeface="Times New Roman"/>
                        </a:rPr>
                        <a:t>EMS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Times New Roman"/>
                          <a:ea typeface="Times New Roman"/>
                        </a:rPr>
                        <a:t>Total:   </a:t>
                      </a:r>
                      <a:r>
                        <a:rPr lang="en-US" sz="1100" dirty="0" smtClean="0">
                          <a:latin typeface="Times New Roman"/>
                          <a:ea typeface="Times New Roman"/>
                        </a:rPr>
                        <a:t>5</a:t>
                      </a:r>
                      <a:endParaRPr lang="en-US" sz="1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Times New Roman"/>
                          <a:ea typeface="Times New Roman"/>
                        </a:rPr>
                        <a:t>Total:   </a:t>
                      </a:r>
                      <a:r>
                        <a:rPr lang="en-US" sz="1100" dirty="0" smtClean="0">
                          <a:latin typeface="Times New Roman"/>
                          <a:ea typeface="Times New Roman"/>
                        </a:rPr>
                        <a:t>360</a:t>
                      </a:r>
                      <a:endParaRPr lang="en-US" sz="1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100" b="1" i="1" dirty="0">
                          <a:latin typeface="Times New Roman"/>
                          <a:ea typeface="Times New Roman"/>
                        </a:rPr>
                        <a:t>Delivery Schedule</a:t>
                      </a:r>
                      <a:endParaRPr lang="en-US" sz="1200" dirty="0">
                        <a:latin typeface="Times New Roman"/>
                        <a:ea typeface="Times New Roman"/>
                      </a:endParaRPr>
                    </a:p>
                    <a:p>
                      <a:pPr marL="342900" marR="0" lvl="0" indent="-342900">
                        <a:spcBef>
                          <a:spcPts val="60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1100" dirty="0" smtClean="0">
                          <a:latin typeface="Times New Roman"/>
                          <a:ea typeface="Times New Roman"/>
                        </a:rPr>
                        <a:t>5 </a:t>
                      </a:r>
                      <a:r>
                        <a:rPr lang="en-US" sz="1100" dirty="0">
                          <a:latin typeface="Times New Roman"/>
                          <a:ea typeface="Times New Roman"/>
                        </a:rPr>
                        <a:t>Defects to be resolved by 11/05</a:t>
                      </a:r>
                      <a:endParaRPr lang="en-US" sz="1200" dirty="0">
                        <a:latin typeface="Times New Roman"/>
                        <a:ea typeface="Times New Roman"/>
                      </a:endParaRPr>
                    </a:p>
                    <a:p>
                      <a:pPr marL="0" marR="0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100" b="1" i="1" dirty="0">
                          <a:latin typeface="Times New Roman"/>
                          <a:ea typeface="Times New Roman"/>
                        </a:rPr>
                        <a:t>Deferred Defects</a:t>
                      </a:r>
                      <a:endParaRPr lang="en-US" sz="1200" dirty="0">
                        <a:latin typeface="Times New Roman"/>
                        <a:ea typeface="Times New Roman"/>
                      </a:endParaRPr>
                    </a:p>
                    <a:p>
                      <a:pPr marL="342900" marR="0" lvl="0" indent="-342900">
                        <a:spcBef>
                          <a:spcPts val="60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1100" dirty="0" smtClean="0">
                          <a:latin typeface="Times New Roman"/>
                          <a:ea typeface="Times New Roman"/>
                        </a:rPr>
                        <a:t>129 </a:t>
                      </a:r>
                      <a:r>
                        <a:rPr lang="en-US" sz="1100" dirty="0">
                          <a:latin typeface="Times New Roman"/>
                          <a:ea typeface="Times New Roman"/>
                        </a:rPr>
                        <a:t>Deferred defects require a workaround, </a:t>
                      </a:r>
                      <a:r>
                        <a:rPr lang="en-US" sz="1100" dirty="0" smtClean="0">
                          <a:latin typeface="Times New Roman"/>
                          <a:ea typeface="Times New Roman"/>
                        </a:rPr>
                        <a:t>all 129 </a:t>
                      </a:r>
                      <a:r>
                        <a:rPr lang="en-US" sz="1100" dirty="0">
                          <a:latin typeface="Times New Roman"/>
                          <a:ea typeface="Times New Roman"/>
                        </a:rPr>
                        <a:t>workarounds in place and </a:t>
                      </a:r>
                      <a:r>
                        <a:rPr lang="en-US" sz="1100" dirty="0" smtClean="0">
                          <a:latin typeface="Times New Roman"/>
                          <a:ea typeface="Times New Roman"/>
                        </a:rPr>
                        <a:t>exercised.</a:t>
                      </a:r>
                      <a:endParaRPr lang="en-US" sz="1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1296457">
                <a:tc>
                  <a:txBody>
                    <a:bodyPr/>
                    <a:lstStyle/>
                    <a:p>
                      <a:pPr marL="0" marR="0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100" b="1" dirty="0">
                          <a:latin typeface="Times New Roman"/>
                          <a:ea typeface="Times New Roman"/>
                        </a:rPr>
                        <a:t>COMS</a:t>
                      </a:r>
                      <a:endParaRPr lang="en-US" sz="1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Times New Roman"/>
                          <a:ea typeface="Times New Roman"/>
                        </a:rPr>
                        <a:t>Total:   </a:t>
                      </a:r>
                      <a:r>
                        <a:rPr lang="en-US" sz="1100" dirty="0" smtClean="0">
                          <a:latin typeface="Times New Roman"/>
                          <a:ea typeface="Times New Roman"/>
                        </a:rPr>
                        <a:t>0 </a:t>
                      </a:r>
                      <a:endParaRPr lang="en-US" sz="1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Times New Roman"/>
                          <a:ea typeface="Times New Roman"/>
                        </a:rPr>
                        <a:t>Total:    </a:t>
                      </a:r>
                      <a:r>
                        <a:rPr lang="en-US" sz="1100" dirty="0" smtClean="0">
                          <a:latin typeface="Times New Roman"/>
                          <a:ea typeface="Times New Roman"/>
                        </a:rPr>
                        <a:t>71</a:t>
                      </a:r>
                      <a:endParaRPr lang="en-US" sz="1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100" b="1" i="1" dirty="0">
                          <a:latin typeface="Times New Roman"/>
                          <a:ea typeface="Times New Roman"/>
                        </a:rPr>
                        <a:t>Delivery Schedule</a:t>
                      </a:r>
                      <a:endParaRPr lang="en-US" sz="1200" dirty="0">
                        <a:latin typeface="Times New Roman"/>
                        <a:ea typeface="Times New Roman"/>
                      </a:endParaRPr>
                    </a:p>
                    <a:p>
                      <a:pPr marL="342900" marR="0" lvl="0" indent="-342900">
                        <a:spcBef>
                          <a:spcPts val="60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1200" dirty="0" smtClean="0">
                          <a:latin typeface="Times New Roman"/>
                          <a:ea typeface="Times New Roman"/>
                        </a:rPr>
                        <a:t>NA</a:t>
                      </a:r>
                      <a:endParaRPr lang="en-US" sz="1200" dirty="0">
                        <a:latin typeface="Times New Roman"/>
                        <a:ea typeface="Times New Roman"/>
                      </a:endParaRPr>
                    </a:p>
                    <a:p>
                      <a:pPr marL="0" marR="0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100" b="1" i="1" dirty="0">
                          <a:latin typeface="Times New Roman"/>
                          <a:ea typeface="Times New Roman"/>
                        </a:rPr>
                        <a:t>Deferred Defects</a:t>
                      </a:r>
                      <a:endParaRPr lang="en-US" sz="1200" dirty="0">
                        <a:latin typeface="Times New Roman"/>
                        <a:ea typeface="Times New Roman"/>
                      </a:endParaRPr>
                    </a:p>
                    <a:p>
                      <a:pPr marL="342900" marR="0" lvl="0" indent="-342900">
                        <a:spcBef>
                          <a:spcPts val="60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1100" dirty="0" smtClean="0">
                          <a:latin typeface="Times New Roman"/>
                          <a:ea typeface="Times New Roman"/>
                        </a:rPr>
                        <a:t>36 </a:t>
                      </a:r>
                      <a:r>
                        <a:rPr lang="en-US" sz="1100" dirty="0">
                          <a:latin typeface="Times New Roman"/>
                          <a:ea typeface="Times New Roman"/>
                        </a:rPr>
                        <a:t>Deferred defects require a workaround, </a:t>
                      </a:r>
                      <a:r>
                        <a:rPr lang="en-US" sz="1100" dirty="0" smtClean="0">
                          <a:latin typeface="Times New Roman"/>
                          <a:ea typeface="Times New Roman"/>
                        </a:rPr>
                        <a:t>all 36 </a:t>
                      </a:r>
                      <a:r>
                        <a:rPr lang="en-US" sz="1100" dirty="0">
                          <a:latin typeface="Times New Roman"/>
                          <a:ea typeface="Times New Roman"/>
                        </a:rPr>
                        <a:t>workarounds in place and </a:t>
                      </a:r>
                      <a:r>
                        <a:rPr lang="en-US" sz="1100" dirty="0" smtClean="0">
                          <a:latin typeface="Times New Roman"/>
                          <a:ea typeface="Times New Roman"/>
                        </a:rPr>
                        <a:t>exercised.</a:t>
                      </a:r>
                      <a:endParaRPr lang="en-US" sz="1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1172009">
                <a:tc>
                  <a:txBody>
                    <a:bodyPr/>
                    <a:lstStyle/>
                    <a:p>
                      <a:pPr marL="0" marR="0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100" b="1" dirty="0">
                          <a:latin typeface="Times New Roman"/>
                          <a:ea typeface="Times New Roman"/>
                        </a:rPr>
                        <a:t>CMM</a:t>
                      </a:r>
                      <a:endParaRPr lang="en-US" sz="1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Times New Roman"/>
                          <a:ea typeface="Times New Roman"/>
                        </a:rPr>
                        <a:t>Total:   </a:t>
                      </a:r>
                      <a:r>
                        <a:rPr lang="en-US" sz="1100" dirty="0" smtClean="0">
                          <a:latin typeface="Times New Roman"/>
                          <a:ea typeface="Times New Roman"/>
                        </a:rPr>
                        <a:t>0</a:t>
                      </a:r>
                      <a:endParaRPr lang="en-US" sz="1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Times New Roman"/>
                          <a:ea typeface="Times New Roman"/>
                        </a:rPr>
                        <a:t>Total:    </a:t>
                      </a:r>
                      <a:r>
                        <a:rPr lang="en-US" sz="1100" dirty="0" smtClean="0">
                          <a:latin typeface="Times New Roman"/>
                          <a:ea typeface="Times New Roman"/>
                        </a:rPr>
                        <a:t>54</a:t>
                      </a:r>
                      <a:endParaRPr lang="en-US" sz="1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100" b="1" i="1" dirty="0">
                          <a:latin typeface="Times New Roman"/>
                          <a:ea typeface="Times New Roman"/>
                        </a:rPr>
                        <a:t>Delivery Schedule</a:t>
                      </a:r>
                      <a:endParaRPr lang="en-US" sz="1200" dirty="0">
                        <a:latin typeface="Times New Roman"/>
                        <a:ea typeface="Times New Roman"/>
                      </a:endParaRPr>
                    </a:p>
                    <a:p>
                      <a:pPr marL="342900" marR="0" lvl="0" indent="-342900">
                        <a:spcBef>
                          <a:spcPts val="60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1100" dirty="0" smtClean="0">
                          <a:latin typeface="Times New Roman"/>
                          <a:ea typeface="Times New Roman"/>
                        </a:rPr>
                        <a:t>NA</a:t>
                      </a:r>
                      <a:endParaRPr lang="en-US" sz="1200" dirty="0">
                        <a:latin typeface="Times New Roman"/>
                        <a:ea typeface="Times New Roman"/>
                      </a:endParaRPr>
                    </a:p>
                    <a:p>
                      <a:pPr marL="0" marR="0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100" b="1" i="1" dirty="0">
                          <a:latin typeface="Times New Roman"/>
                          <a:ea typeface="Times New Roman"/>
                        </a:rPr>
                        <a:t>Deferred Defects</a:t>
                      </a:r>
                      <a:endParaRPr lang="en-US" sz="1200" dirty="0">
                        <a:latin typeface="Times New Roman"/>
                        <a:ea typeface="Times New Roman"/>
                      </a:endParaRPr>
                    </a:p>
                    <a:p>
                      <a:pPr marL="342900" marR="0" lvl="0" indent="-342900">
                        <a:spcBef>
                          <a:spcPts val="60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1100" dirty="0">
                          <a:latin typeface="Times New Roman"/>
                          <a:ea typeface="Times New Roman"/>
                        </a:rPr>
                        <a:t>12 Deferred defects require a workaround, all 12 workarounds in place and exercised</a:t>
                      </a:r>
                      <a:endParaRPr lang="en-US" sz="1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7" name="Rectangle 4"/>
          <p:cNvSpPr>
            <a:spLocks noGrp="1" noChangeArrowheads="1"/>
          </p:cNvSpPr>
          <p:nvPr>
            <p:ph type="dt" sz="quarter" idx="12"/>
          </p:nvPr>
        </p:nvSpPr>
        <p:spPr>
          <a:xfrm>
            <a:off x="1143000" y="6457950"/>
            <a:ext cx="2133600" cy="476250"/>
          </a:xfrm>
          <a:noFill/>
        </p:spPr>
        <p:txBody>
          <a:bodyPr/>
          <a:lstStyle/>
          <a:p>
            <a:r>
              <a:rPr lang="en-US" dirty="0" smtClean="0"/>
              <a:t>4 November 2010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3859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839200" cy="685800"/>
          </a:xfrm>
        </p:spPr>
        <p:txBody>
          <a:bodyPr/>
          <a:lstStyle/>
          <a:p>
            <a:r>
              <a:rPr lang="en-US" dirty="0" smtClean="0"/>
              <a:t>Defect Summary (slide 2 of 3) </a:t>
            </a:r>
            <a:r>
              <a:rPr lang="en-US" sz="1400" dirty="0" smtClean="0"/>
              <a:t>[as of 10-29-10]</a:t>
            </a:r>
          </a:p>
        </p:txBody>
      </p:sp>
      <p:sp>
        <p:nvSpPr>
          <p:cNvPr id="633857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5867400" y="6457950"/>
            <a:ext cx="2895600" cy="457200"/>
          </a:xfrm>
          <a:noFill/>
        </p:spPr>
        <p:txBody>
          <a:bodyPr/>
          <a:lstStyle/>
          <a:p>
            <a:pPr>
              <a:defRPr/>
            </a:pPr>
            <a:r>
              <a:rPr lang="en-US" smtClean="0"/>
              <a:t>Technical Advisory Committee</a:t>
            </a:r>
            <a:endParaRPr lang="en-US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36874" y="746761"/>
          <a:ext cx="9107127" cy="5389008"/>
        </p:xfrm>
        <a:graphic>
          <a:graphicData uri="http://schemas.openxmlformats.org/drawingml/2006/table">
            <a:tbl>
              <a:tblPr>
                <a:effectLst/>
              </a:tblPr>
              <a:tblGrid>
                <a:gridCol w="1868126"/>
                <a:gridCol w="1981200"/>
                <a:gridCol w="1905000"/>
                <a:gridCol w="3352801"/>
              </a:tblGrid>
              <a:tr h="328726">
                <a:tc>
                  <a:txBody>
                    <a:bodyPr/>
                    <a:lstStyle/>
                    <a:p>
                      <a:pPr marL="0" marR="0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100" b="1" dirty="0">
                          <a:latin typeface="Times New Roman"/>
                          <a:ea typeface="Times New Roman"/>
                          <a:cs typeface="Times New Roman"/>
                        </a:rPr>
                        <a:t>System</a:t>
                      </a:r>
                      <a:endParaRPr lang="en-US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100" b="1" dirty="0">
                          <a:latin typeface="Times New Roman"/>
                          <a:ea typeface="Times New Roman"/>
                          <a:cs typeface="Times New Roman"/>
                        </a:rPr>
                        <a:t>Defects to be resolved by </a:t>
                      </a:r>
                      <a:r>
                        <a:rPr lang="en-US" sz="11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Quarter</a:t>
                      </a:r>
                      <a:r>
                        <a:rPr lang="en-US" sz="1100" b="1" baseline="0" dirty="0" smtClean="0">
                          <a:latin typeface="Times New Roman"/>
                          <a:ea typeface="Times New Roman"/>
                          <a:cs typeface="Times New Roman"/>
                        </a:rPr>
                        <a:t> 4</a:t>
                      </a:r>
                      <a:endParaRPr lang="en-US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100" b="1">
                          <a:latin typeface="Times New Roman"/>
                          <a:ea typeface="Times New Roman"/>
                          <a:cs typeface="Times New Roman"/>
                        </a:rPr>
                        <a:t>Deferred Defects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100" b="1" dirty="0">
                          <a:latin typeface="Times New Roman"/>
                          <a:ea typeface="Times New Roman"/>
                          <a:cs typeface="Times New Roman"/>
                        </a:rPr>
                        <a:t>Comments</a:t>
                      </a:r>
                      <a:endParaRPr lang="en-US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1666045">
                <a:tc>
                  <a:txBody>
                    <a:bodyPr/>
                    <a:lstStyle/>
                    <a:p>
                      <a:pPr marL="0" marR="0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100" b="1" dirty="0">
                          <a:latin typeface="Times New Roman"/>
                          <a:ea typeface="Times New Roman"/>
                        </a:rPr>
                        <a:t>MIS</a:t>
                      </a:r>
                      <a:endParaRPr lang="en-US" sz="1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Times New Roman"/>
                          <a:ea typeface="Times New Roman"/>
                        </a:rPr>
                        <a:t>Total:  </a:t>
                      </a:r>
                      <a:r>
                        <a:rPr lang="en-US" sz="1100" dirty="0" smtClean="0">
                          <a:latin typeface="Times New Roman"/>
                          <a:ea typeface="Times New Roman"/>
                        </a:rPr>
                        <a:t>14</a:t>
                      </a:r>
                      <a:endParaRPr lang="en-US" sz="1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Times New Roman"/>
                          <a:ea typeface="Times New Roman"/>
                        </a:rPr>
                        <a:t>Total:    </a:t>
                      </a:r>
                      <a:r>
                        <a:rPr lang="en-US" sz="1100" dirty="0" smtClean="0">
                          <a:latin typeface="Times New Roman"/>
                          <a:ea typeface="Times New Roman"/>
                        </a:rPr>
                        <a:t>10</a:t>
                      </a:r>
                      <a:endParaRPr lang="en-US" sz="1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100" b="1" i="1" dirty="0">
                          <a:latin typeface="Times New Roman"/>
                          <a:ea typeface="Times New Roman"/>
                        </a:rPr>
                        <a:t>Delivery Schedule</a:t>
                      </a:r>
                      <a:endParaRPr lang="en-US" sz="1200" dirty="0">
                        <a:latin typeface="Times New Roman"/>
                        <a:ea typeface="Times New Roman"/>
                      </a:endParaRPr>
                    </a:p>
                    <a:p>
                      <a:pPr marL="342900" marR="0" lvl="0" indent="-342900">
                        <a:spcBef>
                          <a:spcPts val="60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1100" dirty="0" smtClean="0">
                          <a:latin typeface="Times New Roman"/>
                          <a:ea typeface="Times New Roman"/>
                        </a:rPr>
                        <a:t>1 </a:t>
                      </a:r>
                      <a:r>
                        <a:rPr lang="en-US" sz="1100" dirty="0">
                          <a:latin typeface="Times New Roman"/>
                          <a:ea typeface="Times New Roman"/>
                        </a:rPr>
                        <a:t>Defects to be resolved by </a:t>
                      </a:r>
                      <a:r>
                        <a:rPr lang="en-US" sz="1100" dirty="0" smtClean="0">
                          <a:latin typeface="Times New Roman"/>
                          <a:ea typeface="Times New Roman"/>
                        </a:rPr>
                        <a:t>10/29</a:t>
                      </a:r>
                    </a:p>
                    <a:p>
                      <a:pPr marL="342900" marR="0" lvl="0" indent="-342900">
                        <a:spcBef>
                          <a:spcPts val="30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1200" dirty="0" smtClean="0">
                          <a:latin typeface="Times New Roman"/>
                          <a:ea typeface="Times New Roman"/>
                        </a:rPr>
                        <a:t>10 Defects to be resolved by</a:t>
                      </a:r>
                      <a:r>
                        <a:rPr lang="en-US" sz="1100" dirty="0" smtClean="0">
                          <a:latin typeface="Times New Roman"/>
                          <a:ea typeface="Times New Roman"/>
                        </a:rPr>
                        <a:t> 11/05</a:t>
                      </a: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 typeface="Symbol"/>
                        <a:buChar char=""/>
                        <a:tabLst/>
                        <a:defRPr/>
                      </a:pPr>
                      <a:r>
                        <a:rPr lang="en-US" sz="1100" dirty="0" smtClean="0">
                          <a:latin typeface="Times New Roman"/>
                          <a:ea typeface="Times New Roman"/>
                        </a:rPr>
                        <a:t>1 Defects to be resolved by</a:t>
                      </a:r>
                      <a:r>
                        <a:rPr lang="en-US" sz="1050" dirty="0" smtClean="0">
                          <a:latin typeface="Times New Roman"/>
                          <a:ea typeface="Times New Roman"/>
                        </a:rPr>
                        <a:t> 11/10</a:t>
                      </a: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 typeface="Symbol"/>
                        <a:buChar char=""/>
                        <a:tabLst/>
                        <a:defRPr/>
                      </a:pPr>
                      <a:r>
                        <a:rPr lang="en-US" sz="1100" dirty="0" smtClean="0">
                          <a:latin typeface="Times New Roman"/>
                          <a:ea typeface="Times New Roman"/>
                        </a:rPr>
                        <a:t>2 Defects to be resolved by</a:t>
                      </a:r>
                      <a:r>
                        <a:rPr lang="en-US" sz="1050" dirty="0" smtClean="0">
                          <a:latin typeface="Times New Roman"/>
                          <a:ea typeface="Times New Roman"/>
                        </a:rPr>
                        <a:t> 11/19</a:t>
                      </a:r>
                      <a:endParaRPr lang="en-US" sz="1100" dirty="0">
                        <a:latin typeface="Times New Roman"/>
                        <a:ea typeface="Times New Roman"/>
                      </a:endParaRPr>
                    </a:p>
                    <a:p>
                      <a:pPr marL="0" marR="0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100" b="1" i="1" dirty="0">
                          <a:latin typeface="Times New Roman"/>
                          <a:ea typeface="Times New Roman"/>
                        </a:rPr>
                        <a:t>Deferred Defects</a:t>
                      </a:r>
                      <a:endParaRPr lang="en-US" sz="1200" dirty="0">
                        <a:latin typeface="Times New Roman"/>
                        <a:ea typeface="Times New Roman"/>
                      </a:endParaRPr>
                    </a:p>
                    <a:p>
                      <a:pPr marL="342900" marR="0" lvl="0" indent="-342900">
                        <a:spcBef>
                          <a:spcPts val="60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110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3 </a:t>
                      </a:r>
                      <a:r>
                        <a:rPr lang="en-US" sz="11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Deferred defects require a workaround, </a:t>
                      </a:r>
                      <a:r>
                        <a:rPr lang="en-US" sz="110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all 3 workarounds </a:t>
                      </a:r>
                      <a:r>
                        <a:rPr lang="en-US" sz="11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in place and exercised  </a:t>
                      </a:r>
                      <a:endParaRPr lang="en-US" sz="12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1118156">
                <a:tc>
                  <a:txBody>
                    <a:bodyPr/>
                    <a:lstStyle/>
                    <a:p>
                      <a:pPr marL="0" marR="0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100" b="1" dirty="0">
                          <a:latin typeface="Times New Roman"/>
                          <a:ea typeface="Times New Roman"/>
                        </a:rPr>
                        <a:t>NMMS</a:t>
                      </a:r>
                      <a:endParaRPr lang="en-US" sz="1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Times New Roman"/>
                          <a:ea typeface="Times New Roman"/>
                        </a:rPr>
                        <a:t>Total:  0</a:t>
                      </a:r>
                      <a:endParaRPr lang="en-US" sz="1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Times New Roman"/>
                          <a:ea typeface="Times New Roman"/>
                        </a:rPr>
                        <a:t>Deferred: 10</a:t>
                      </a:r>
                      <a:endParaRPr lang="en-US" sz="1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100" b="1" i="1" dirty="0">
                          <a:latin typeface="Times New Roman"/>
                          <a:ea typeface="Times New Roman"/>
                        </a:rPr>
                        <a:t>Delivery Schedule</a:t>
                      </a:r>
                      <a:endParaRPr lang="en-US" sz="1200" dirty="0">
                        <a:latin typeface="Times New Roman"/>
                        <a:ea typeface="Times New Roman"/>
                      </a:endParaRPr>
                    </a:p>
                    <a:p>
                      <a:pPr marL="342900" marR="0" lvl="0" indent="-342900">
                        <a:spcBef>
                          <a:spcPts val="60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1100" dirty="0" smtClean="0">
                          <a:latin typeface="Times New Roman"/>
                          <a:ea typeface="Times New Roman"/>
                        </a:rPr>
                        <a:t>NA</a:t>
                      </a:r>
                      <a:endParaRPr lang="en-US" sz="1200" dirty="0">
                        <a:latin typeface="Times New Roman"/>
                        <a:ea typeface="Times New Roman"/>
                      </a:endParaRPr>
                    </a:p>
                    <a:p>
                      <a:pPr marL="0" marR="0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100" b="1" i="1" dirty="0">
                          <a:latin typeface="Times New Roman"/>
                          <a:ea typeface="Times New Roman"/>
                        </a:rPr>
                        <a:t>Deferred Defects</a:t>
                      </a:r>
                      <a:endParaRPr lang="en-US" sz="1200" dirty="0">
                        <a:latin typeface="Times New Roman"/>
                        <a:ea typeface="Times New Roman"/>
                      </a:endParaRPr>
                    </a:p>
                    <a:p>
                      <a:pPr marL="342900" marR="0" lvl="0" indent="-342900">
                        <a:spcBef>
                          <a:spcPts val="60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1100" dirty="0">
                          <a:latin typeface="Times New Roman"/>
                          <a:ea typeface="Times New Roman"/>
                        </a:rPr>
                        <a:t>9 Deferred defects require a workaround, all 9 workarounds in place and exercised</a:t>
                      </a:r>
                      <a:endParaRPr lang="en-US" sz="1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1118156">
                <a:tc>
                  <a:txBody>
                    <a:bodyPr/>
                    <a:lstStyle/>
                    <a:p>
                      <a:pPr marL="0" marR="0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100" b="1" dirty="0">
                          <a:latin typeface="Times New Roman"/>
                          <a:ea typeface="Times New Roman"/>
                        </a:rPr>
                        <a:t>OS</a:t>
                      </a:r>
                      <a:endParaRPr lang="en-US" sz="1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Times New Roman"/>
                          <a:ea typeface="Times New Roman"/>
                        </a:rPr>
                        <a:t>Total:  </a:t>
                      </a:r>
                      <a:r>
                        <a:rPr lang="en-US" sz="1100" dirty="0" smtClean="0">
                          <a:latin typeface="Times New Roman"/>
                          <a:ea typeface="Times New Roman"/>
                        </a:rPr>
                        <a:t>0</a:t>
                      </a:r>
                      <a:endParaRPr lang="en-US" sz="1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Times New Roman"/>
                          <a:ea typeface="Times New Roman"/>
                        </a:rPr>
                        <a:t>Total:    </a:t>
                      </a:r>
                      <a:r>
                        <a:rPr lang="en-US" sz="1100" dirty="0" smtClean="0">
                          <a:latin typeface="Times New Roman"/>
                          <a:ea typeface="Times New Roman"/>
                        </a:rPr>
                        <a:t>128</a:t>
                      </a:r>
                      <a:endParaRPr lang="en-US" sz="1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100" b="1" i="1" dirty="0">
                          <a:latin typeface="Times New Roman"/>
                          <a:ea typeface="Times New Roman"/>
                        </a:rPr>
                        <a:t>Delivery Schedule</a:t>
                      </a:r>
                      <a:endParaRPr lang="en-US" sz="1200" dirty="0">
                        <a:latin typeface="Times New Roman"/>
                        <a:ea typeface="Times New Roman"/>
                      </a:endParaRPr>
                    </a:p>
                    <a:p>
                      <a:pPr marL="342900" marR="0" lvl="0" indent="-342900">
                        <a:spcBef>
                          <a:spcPts val="60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1100" dirty="0" smtClean="0">
                          <a:latin typeface="Times New Roman"/>
                          <a:ea typeface="Times New Roman"/>
                        </a:rPr>
                        <a:t>NA</a:t>
                      </a:r>
                      <a:endParaRPr lang="en-US" sz="1200" dirty="0">
                        <a:latin typeface="Times New Roman"/>
                        <a:ea typeface="Times New Roman"/>
                      </a:endParaRPr>
                    </a:p>
                    <a:p>
                      <a:pPr marL="0" marR="0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100" b="1" i="1" dirty="0">
                          <a:latin typeface="Times New Roman"/>
                          <a:ea typeface="Times New Roman"/>
                        </a:rPr>
                        <a:t>Deferred Defects</a:t>
                      </a:r>
                      <a:endParaRPr lang="en-US" sz="1200" dirty="0">
                        <a:latin typeface="Times New Roman"/>
                        <a:ea typeface="Times New Roman"/>
                      </a:endParaRPr>
                    </a:p>
                    <a:p>
                      <a:pPr marL="342900" marR="0" lvl="0" indent="-34290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1100" dirty="0" smtClean="0">
                          <a:latin typeface="Times New Roman"/>
                          <a:ea typeface="Calibri"/>
                          <a:cs typeface="Times New Roman"/>
                        </a:rPr>
                        <a:t>40 </a:t>
                      </a:r>
                      <a:r>
                        <a:rPr lang="en-US" sz="1100" dirty="0">
                          <a:latin typeface="Times New Roman"/>
                          <a:ea typeface="Calibri"/>
                          <a:cs typeface="Times New Roman"/>
                        </a:rPr>
                        <a:t>Deferred defects require a workaround, all </a:t>
                      </a:r>
                      <a:r>
                        <a:rPr lang="en-US" sz="1100" dirty="0" smtClean="0">
                          <a:latin typeface="Times New Roman"/>
                          <a:ea typeface="Calibri"/>
                          <a:cs typeface="Times New Roman"/>
                        </a:rPr>
                        <a:t>40 </a:t>
                      </a:r>
                      <a:r>
                        <a:rPr lang="en-US" sz="1100" dirty="0">
                          <a:latin typeface="Times New Roman"/>
                          <a:ea typeface="Calibri"/>
                          <a:cs typeface="Times New Roman"/>
                        </a:rPr>
                        <a:t>workarounds in place and exercised </a:t>
                      </a: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1118156">
                <a:tc>
                  <a:txBody>
                    <a:bodyPr/>
                    <a:lstStyle/>
                    <a:p>
                      <a:pPr marL="0" marR="0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100" b="1" dirty="0">
                          <a:latin typeface="Times New Roman"/>
                          <a:ea typeface="Times New Roman"/>
                        </a:rPr>
                        <a:t>CRR</a:t>
                      </a:r>
                      <a:endParaRPr lang="en-US" sz="1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Times New Roman"/>
                          <a:ea typeface="Times New Roman"/>
                        </a:rPr>
                        <a:t>Total:  </a:t>
                      </a:r>
                      <a:r>
                        <a:rPr lang="en-US" sz="1100" dirty="0" smtClean="0">
                          <a:latin typeface="Times New Roman"/>
                          <a:ea typeface="Times New Roman"/>
                        </a:rPr>
                        <a:t>0</a:t>
                      </a:r>
                      <a:endParaRPr lang="en-US" sz="1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Times New Roman"/>
                          <a:ea typeface="Times New Roman"/>
                        </a:rPr>
                        <a:t>Total:    </a:t>
                      </a:r>
                      <a:r>
                        <a:rPr lang="en-US" sz="1100" dirty="0" smtClean="0">
                          <a:latin typeface="Times New Roman"/>
                          <a:ea typeface="Times New Roman"/>
                        </a:rPr>
                        <a:t>7</a:t>
                      </a:r>
                      <a:endParaRPr lang="en-US" sz="1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100" b="1" i="1" dirty="0">
                          <a:latin typeface="Times New Roman"/>
                          <a:ea typeface="Times New Roman"/>
                        </a:rPr>
                        <a:t>Delivery Schedule</a:t>
                      </a:r>
                      <a:endParaRPr lang="en-US" sz="1200" dirty="0">
                        <a:latin typeface="Times New Roman"/>
                        <a:ea typeface="Times New Roman"/>
                      </a:endParaRPr>
                    </a:p>
                    <a:p>
                      <a:pPr marL="342900" marR="0" lvl="0" indent="-342900">
                        <a:spcBef>
                          <a:spcPts val="60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1100" dirty="0" smtClean="0">
                          <a:latin typeface="Times New Roman"/>
                          <a:ea typeface="Times New Roman"/>
                        </a:rPr>
                        <a:t>NA</a:t>
                      </a:r>
                      <a:endParaRPr lang="en-US" sz="1200" dirty="0">
                        <a:latin typeface="Times New Roman"/>
                        <a:ea typeface="Times New Roman"/>
                      </a:endParaRPr>
                    </a:p>
                    <a:p>
                      <a:pPr marL="0" marR="0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100" b="1" i="1" dirty="0">
                          <a:latin typeface="Times New Roman"/>
                          <a:ea typeface="Times New Roman"/>
                        </a:rPr>
                        <a:t>Deferred Defects</a:t>
                      </a:r>
                      <a:endParaRPr lang="en-US" sz="1200" dirty="0">
                        <a:latin typeface="Times New Roman"/>
                        <a:ea typeface="Times New Roman"/>
                      </a:endParaRPr>
                    </a:p>
                    <a:p>
                      <a:pPr marL="342900" marR="0" lvl="0" indent="-34290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1100" dirty="0" smtClean="0">
                          <a:latin typeface="Times New Roman"/>
                          <a:ea typeface="Calibri"/>
                          <a:cs typeface="Times New Roman"/>
                        </a:rPr>
                        <a:t>4 </a:t>
                      </a:r>
                      <a:r>
                        <a:rPr lang="en-US" sz="1100" dirty="0">
                          <a:latin typeface="Times New Roman"/>
                          <a:ea typeface="Calibri"/>
                          <a:cs typeface="Times New Roman"/>
                        </a:rPr>
                        <a:t>Deferred defects require a workaround, all </a:t>
                      </a:r>
                      <a:r>
                        <a:rPr lang="en-US" sz="1100" dirty="0" smtClean="0">
                          <a:latin typeface="Times New Roman"/>
                          <a:ea typeface="Calibri"/>
                          <a:cs typeface="Times New Roman"/>
                        </a:rPr>
                        <a:t>4 </a:t>
                      </a:r>
                      <a:r>
                        <a:rPr lang="en-US" sz="1100" dirty="0">
                          <a:latin typeface="Times New Roman"/>
                          <a:ea typeface="Calibri"/>
                          <a:cs typeface="Times New Roman"/>
                        </a:rPr>
                        <a:t>workarounds in place and exercised </a:t>
                      </a: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7" name="Rectangle 4"/>
          <p:cNvSpPr>
            <a:spLocks noGrp="1" noChangeArrowheads="1"/>
          </p:cNvSpPr>
          <p:nvPr>
            <p:ph type="dt" sz="quarter" idx="12"/>
          </p:nvPr>
        </p:nvSpPr>
        <p:spPr>
          <a:xfrm>
            <a:off x="1143000" y="6457950"/>
            <a:ext cx="2133600" cy="476250"/>
          </a:xfrm>
          <a:noFill/>
        </p:spPr>
        <p:txBody>
          <a:bodyPr/>
          <a:lstStyle/>
          <a:p>
            <a:r>
              <a:rPr lang="en-US" dirty="0" smtClean="0"/>
              <a:t>4 November 2010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3859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839200" cy="685800"/>
          </a:xfrm>
        </p:spPr>
        <p:txBody>
          <a:bodyPr/>
          <a:lstStyle/>
          <a:p>
            <a:r>
              <a:rPr lang="en-US" dirty="0" smtClean="0"/>
              <a:t>Defect Summary (slide 3 of 3) </a:t>
            </a:r>
            <a:r>
              <a:rPr lang="en-US" sz="1400" dirty="0" smtClean="0"/>
              <a:t>[as of 10-29-10]</a:t>
            </a:r>
          </a:p>
        </p:txBody>
      </p:sp>
      <p:sp>
        <p:nvSpPr>
          <p:cNvPr id="633857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5867400" y="6457950"/>
            <a:ext cx="2895600" cy="457200"/>
          </a:xfrm>
          <a:noFill/>
        </p:spPr>
        <p:txBody>
          <a:bodyPr/>
          <a:lstStyle/>
          <a:p>
            <a:pPr>
              <a:defRPr/>
            </a:pPr>
            <a:r>
              <a:rPr lang="en-US" dirty="0" smtClean="0"/>
              <a:t>Technical Advisory Committee</a:t>
            </a:r>
            <a:endParaRPr lang="en-US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27349" y="746760"/>
          <a:ext cx="9107127" cy="5425439"/>
        </p:xfrm>
        <a:graphic>
          <a:graphicData uri="http://schemas.openxmlformats.org/drawingml/2006/table">
            <a:tbl>
              <a:tblPr>
                <a:effectLst/>
              </a:tblPr>
              <a:tblGrid>
                <a:gridCol w="1868126"/>
                <a:gridCol w="1990725"/>
                <a:gridCol w="1895475"/>
                <a:gridCol w="3352801"/>
              </a:tblGrid>
              <a:tr h="357602">
                <a:tc>
                  <a:txBody>
                    <a:bodyPr/>
                    <a:lstStyle/>
                    <a:p>
                      <a:pPr marL="0" marR="0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100" b="1" dirty="0">
                          <a:latin typeface="Times New Roman"/>
                          <a:ea typeface="Times New Roman"/>
                          <a:cs typeface="Times New Roman"/>
                        </a:rPr>
                        <a:t>System</a:t>
                      </a:r>
                      <a:endParaRPr lang="en-US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latin typeface="Times New Roman"/>
                          <a:ea typeface="Times New Roman"/>
                          <a:cs typeface="Times New Roman"/>
                        </a:rPr>
                        <a:t>Defects to be resolved by </a:t>
                      </a:r>
                      <a:r>
                        <a:rPr lang="en-US" sz="11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Quarter 4</a:t>
                      </a:r>
                      <a:endParaRPr lang="en-US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100" b="1">
                          <a:latin typeface="Times New Roman"/>
                          <a:ea typeface="Times New Roman"/>
                          <a:cs typeface="Times New Roman"/>
                        </a:rPr>
                        <a:t>Deferred Defects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100" b="1" dirty="0">
                          <a:latin typeface="Times New Roman"/>
                          <a:ea typeface="Times New Roman"/>
                          <a:cs typeface="Times New Roman"/>
                        </a:rPr>
                        <a:t>Comments</a:t>
                      </a:r>
                      <a:endParaRPr lang="en-US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1689279">
                <a:tc>
                  <a:txBody>
                    <a:bodyPr/>
                    <a:lstStyle/>
                    <a:p>
                      <a:pPr marL="0" marR="0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100" b="1" dirty="0">
                          <a:latin typeface="Times New Roman"/>
                          <a:ea typeface="Times New Roman"/>
                        </a:rPr>
                        <a:t>EIP</a:t>
                      </a:r>
                      <a:endParaRPr lang="en-US" sz="1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Times New Roman"/>
                          <a:ea typeface="Times New Roman"/>
                        </a:rPr>
                        <a:t>Total:  </a:t>
                      </a:r>
                      <a:r>
                        <a:rPr lang="en-US" sz="1100" dirty="0" smtClean="0">
                          <a:latin typeface="Times New Roman"/>
                          <a:ea typeface="Times New Roman"/>
                        </a:rPr>
                        <a:t>2</a:t>
                      </a:r>
                      <a:endParaRPr lang="en-US" sz="1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Times New Roman"/>
                          <a:ea typeface="Times New Roman"/>
                        </a:rPr>
                        <a:t>Total:    </a:t>
                      </a:r>
                      <a:r>
                        <a:rPr lang="en-US" sz="1100" dirty="0" smtClean="0">
                          <a:latin typeface="Times New Roman"/>
                          <a:ea typeface="Times New Roman"/>
                        </a:rPr>
                        <a:t>64</a:t>
                      </a:r>
                      <a:endParaRPr lang="en-US" sz="1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100" b="1" i="1" dirty="0">
                          <a:latin typeface="Times New Roman"/>
                          <a:ea typeface="Times New Roman"/>
                        </a:rPr>
                        <a:t>Delivery Schedule</a:t>
                      </a:r>
                      <a:endParaRPr lang="en-US" sz="1200" dirty="0">
                        <a:latin typeface="Times New Roman"/>
                        <a:ea typeface="Times New Roman"/>
                      </a:endParaRPr>
                    </a:p>
                    <a:p>
                      <a:pPr marL="342900" marR="0" lvl="0" indent="-342900">
                        <a:spcBef>
                          <a:spcPts val="60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1100" dirty="0" smtClean="0">
                          <a:latin typeface="Times New Roman"/>
                          <a:ea typeface="Times New Roman"/>
                        </a:rPr>
                        <a:t>2 </a:t>
                      </a:r>
                      <a:r>
                        <a:rPr lang="en-US" sz="1100" dirty="0">
                          <a:latin typeface="Times New Roman"/>
                          <a:ea typeface="Times New Roman"/>
                        </a:rPr>
                        <a:t>Defects to be resolved by </a:t>
                      </a:r>
                      <a:r>
                        <a:rPr lang="en-US" sz="1100" dirty="0" smtClean="0">
                          <a:latin typeface="Times New Roman"/>
                          <a:ea typeface="Times New Roman"/>
                        </a:rPr>
                        <a:t>11/05</a:t>
                      </a:r>
                      <a:endParaRPr lang="en-US" sz="1200" dirty="0">
                        <a:latin typeface="Times New Roman"/>
                        <a:ea typeface="Times New Roman"/>
                      </a:endParaRPr>
                    </a:p>
                    <a:p>
                      <a:pPr marL="0" marR="0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100" b="1" i="1" dirty="0">
                          <a:latin typeface="Times New Roman"/>
                          <a:ea typeface="Times New Roman"/>
                        </a:rPr>
                        <a:t>Deferred Defects</a:t>
                      </a:r>
                      <a:endParaRPr lang="en-US" sz="1200" dirty="0">
                        <a:latin typeface="Times New Roman"/>
                        <a:ea typeface="Times New Roman"/>
                      </a:endParaRPr>
                    </a:p>
                    <a:p>
                      <a:pPr marL="342900" marR="0" lvl="0" indent="-34290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1100" dirty="0" smtClean="0">
                          <a:latin typeface="Times New Roman"/>
                          <a:ea typeface="Calibri"/>
                          <a:cs typeface="Times New Roman"/>
                        </a:rPr>
                        <a:t>10 </a:t>
                      </a:r>
                      <a:r>
                        <a:rPr lang="en-US" sz="1100" dirty="0">
                          <a:latin typeface="Times New Roman"/>
                          <a:ea typeface="Calibri"/>
                          <a:cs typeface="Times New Roman"/>
                        </a:rPr>
                        <a:t>Deferred defects require a workaround, all </a:t>
                      </a:r>
                      <a:r>
                        <a:rPr lang="en-US" sz="1100" dirty="0" smtClean="0">
                          <a:latin typeface="Times New Roman"/>
                          <a:ea typeface="Calibri"/>
                          <a:cs typeface="Times New Roman"/>
                        </a:rPr>
                        <a:t>10 </a:t>
                      </a:r>
                      <a:r>
                        <a:rPr lang="en-US" sz="1100" dirty="0">
                          <a:latin typeface="Times New Roman"/>
                          <a:ea typeface="Calibri"/>
                          <a:cs typeface="Times New Roman"/>
                        </a:rPr>
                        <a:t>workarounds in place and exercised </a:t>
                      </a: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1689279">
                <a:tc>
                  <a:txBody>
                    <a:bodyPr/>
                    <a:lstStyle/>
                    <a:p>
                      <a:pPr marL="0" marR="0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100" b="1" dirty="0">
                          <a:latin typeface="Times New Roman"/>
                          <a:ea typeface="Times New Roman"/>
                        </a:rPr>
                        <a:t>CDR</a:t>
                      </a:r>
                      <a:endParaRPr lang="en-US" sz="1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Times New Roman"/>
                          <a:ea typeface="Times New Roman"/>
                        </a:rPr>
                        <a:t>Total:  16</a:t>
                      </a:r>
                      <a:endParaRPr lang="en-US" sz="1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Times New Roman"/>
                          <a:ea typeface="Times New Roman"/>
                        </a:rPr>
                        <a:t>Total:    </a:t>
                      </a:r>
                      <a:r>
                        <a:rPr lang="en-US" sz="1100" dirty="0" smtClean="0">
                          <a:latin typeface="Times New Roman"/>
                          <a:ea typeface="Times New Roman"/>
                        </a:rPr>
                        <a:t>5</a:t>
                      </a:r>
                      <a:endParaRPr lang="en-US" sz="1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100" b="1" i="1" dirty="0">
                          <a:latin typeface="Times New Roman"/>
                          <a:ea typeface="Times New Roman"/>
                        </a:rPr>
                        <a:t>Delivery Schedule</a:t>
                      </a:r>
                      <a:endParaRPr lang="en-US" sz="1200" dirty="0">
                        <a:latin typeface="Times New Roman"/>
                        <a:ea typeface="Times New Roman"/>
                      </a:endParaRPr>
                    </a:p>
                    <a:p>
                      <a:pPr marL="342900" marR="0" lvl="0" indent="-342900">
                        <a:spcBef>
                          <a:spcPts val="60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1100" dirty="0">
                          <a:latin typeface="Times New Roman"/>
                          <a:ea typeface="Times New Roman"/>
                        </a:rPr>
                        <a:t>16 Defects to be resolved by </a:t>
                      </a:r>
                      <a:r>
                        <a:rPr lang="en-US" sz="1100" dirty="0" smtClean="0">
                          <a:latin typeface="Times New Roman"/>
                          <a:ea typeface="Times New Roman"/>
                        </a:rPr>
                        <a:t>11/05</a:t>
                      </a:r>
                      <a:endParaRPr lang="en-US" sz="1200" dirty="0">
                        <a:latin typeface="Times New Roman"/>
                        <a:ea typeface="Times New Roman"/>
                      </a:endParaRPr>
                    </a:p>
                    <a:p>
                      <a:pPr marL="0" marR="0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100" b="1" i="1" dirty="0">
                          <a:latin typeface="Times New Roman"/>
                          <a:ea typeface="Times New Roman"/>
                        </a:rPr>
                        <a:t>Deferred Defects</a:t>
                      </a:r>
                      <a:endParaRPr lang="en-US" sz="1200" dirty="0">
                        <a:latin typeface="Times New Roman"/>
                        <a:ea typeface="Times New Roman"/>
                      </a:endParaRPr>
                    </a:p>
                    <a:p>
                      <a:pPr marL="342900" marR="0" lvl="0" indent="-34290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1100" dirty="0" smtClean="0">
                          <a:latin typeface="Times New Roman"/>
                          <a:ea typeface="Calibri"/>
                          <a:cs typeface="Times New Roman"/>
                        </a:rPr>
                        <a:t>3 </a:t>
                      </a:r>
                      <a:r>
                        <a:rPr lang="en-US" sz="1100" dirty="0">
                          <a:latin typeface="Times New Roman"/>
                          <a:ea typeface="Calibri"/>
                          <a:cs typeface="Times New Roman"/>
                        </a:rPr>
                        <a:t>Deferred defects require a workaround, all  </a:t>
                      </a:r>
                      <a:r>
                        <a:rPr lang="en-US" sz="1100" dirty="0" smtClean="0">
                          <a:latin typeface="Times New Roman"/>
                          <a:ea typeface="Calibri"/>
                          <a:cs typeface="Times New Roman"/>
                        </a:rPr>
                        <a:t>3 </a:t>
                      </a:r>
                      <a:r>
                        <a:rPr lang="en-US" sz="1100" dirty="0">
                          <a:latin typeface="Times New Roman"/>
                          <a:ea typeface="Calibri"/>
                          <a:cs typeface="Times New Roman"/>
                        </a:rPr>
                        <a:t>workarounds in place and exercised </a:t>
                      </a: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1689279">
                <a:tc>
                  <a:txBody>
                    <a:bodyPr/>
                    <a:lstStyle/>
                    <a:p>
                      <a:pPr marL="0" marR="0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100" b="1" dirty="0" smtClean="0">
                          <a:latin typeface="Times New Roman"/>
                          <a:ea typeface="Times New Roman"/>
                        </a:rPr>
                        <a:t>EIS (EDW)</a:t>
                      </a:r>
                      <a:endParaRPr lang="en-US" sz="1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Times New Roman"/>
                          <a:ea typeface="Times New Roman"/>
                        </a:rPr>
                        <a:t>Total:  </a:t>
                      </a:r>
                      <a:r>
                        <a:rPr lang="en-US" sz="1100" dirty="0" smtClean="0">
                          <a:latin typeface="Times New Roman"/>
                          <a:ea typeface="Times New Roman"/>
                        </a:rPr>
                        <a:t>2</a:t>
                      </a:r>
                      <a:endParaRPr lang="en-US" sz="1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Times New Roman"/>
                          <a:ea typeface="Times New Roman"/>
                        </a:rPr>
                        <a:t>Total:    </a:t>
                      </a:r>
                      <a:r>
                        <a:rPr lang="en-US" sz="1100" dirty="0" smtClean="0">
                          <a:latin typeface="Times New Roman"/>
                          <a:ea typeface="Times New Roman"/>
                        </a:rPr>
                        <a:t>13</a:t>
                      </a:r>
                      <a:endParaRPr lang="en-US" sz="1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100" b="1" i="1" dirty="0">
                          <a:latin typeface="Times New Roman"/>
                          <a:ea typeface="Times New Roman"/>
                        </a:rPr>
                        <a:t>Delivery Schedule</a:t>
                      </a:r>
                      <a:endParaRPr lang="en-US" sz="1200" dirty="0">
                        <a:latin typeface="Times New Roman"/>
                        <a:ea typeface="Times New Roman"/>
                      </a:endParaRPr>
                    </a:p>
                    <a:p>
                      <a:pPr marL="342900" marR="0" lvl="0" indent="-342900">
                        <a:spcBef>
                          <a:spcPts val="60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1100" dirty="0" smtClean="0">
                          <a:latin typeface="Times New Roman"/>
                          <a:ea typeface="Times New Roman"/>
                        </a:rPr>
                        <a:t>2 </a:t>
                      </a:r>
                      <a:r>
                        <a:rPr lang="en-US" sz="1100" dirty="0">
                          <a:latin typeface="Times New Roman"/>
                          <a:ea typeface="Times New Roman"/>
                        </a:rPr>
                        <a:t>Defects to be resolved by </a:t>
                      </a:r>
                      <a:r>
                        <a:rPr lang="en-US" sz="1100" dirty="0" smtClean="0">
                          <a:latin typeface="Times New Roman"/>
                          <a:ea typeface="Times New Roman"/>
                        </a:rPr>
                        <a:t>11/05</a:t>
                      </a:r>
                      <a:endParaRPr lang="en-US" sz="1200" dirty="0">
                        <a:latin typeface="Times New Roman"/>
                        <a:ea typeface="Times New Roman"/>
                      </a:endParaRPr>
                    </a:p>
                    <a:p>
                      <a:pPr marL="0" marR="0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100" b="1" i="1" dirty="0" smtClean="0">
                          <a:latin typeface="Times New Roman"/>
                          <a:ea typeface="Times New Roman"/>
                        </a:rPr>
                        <a:t>Deferred </a:t>
                      </a:r>
                      <a:r>
                        <a:rPr lang="en-US" sz="1100" b="1" i="1" dirty="0">
                          <a:latin typeface="Times New Roman"/>
                          <a:ea typeface="Times New Roman"/>
                        </a:rPr>
                        <a:t>Defects</a:t>
                      </a:r>
                      <a:endParaRPr lang="en-US" sz="1200" dirty="0">
                        <a:latin typeface="Times New Roman"/>
                        <a:ea typeface="Times New Roman"/>
                      </a:endParaRPr>
                    </a:p>
                    <a:p>
                      <a:pPr marL="342900" marR="0" lvl="0" indent="-34290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1100" dirty="0" smtClean="0">
                          <a:latin typeface="Times New Roman"/>
                          <a:ea typeface="Calibri"/>
                          <a:cs typeface="Times New Roman"/>
                        </a:rPr>
                        <a:t>None Required </a:t>
                      </a: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7" name="Rectangle 4"/>
          <p:cNvSpPr>
            <a:spLocks noGrp="1" noChangeArrowheads="1"/>
          </p:cNvSpPr>
          <p:nvPr>
            <p:ph type="dt" sz="quarter" idx="12"/>
          </p:nvPr>
        </p:nvSpPr>
        <p:spPr>
          <a:xfrm>
            <a:off x="1143000" y="6457950"/>
            <a:ext cx="2133600" cy="476250"/>
          </a:xfrm>
          <a:noFill/>
        </p:spPr>
        <p:txBody>
          <a:bodyPr/>
          <a:lstStyle/>
          <a:p>
            <a:r>
              <a:rPr lang="en-US" dirty="0" smtClean="0"/>
              <a:t>4 November 2010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Critical Defects to be resolved by Go-Live </a:t>
            </a:r>
            <a:r>
              <a:rPr lang="en-US" sz="1400" dirty="0" smtClean="0"/>
              <a:t>(12/1/10)</a:t>
            </a:r>
            <a:endParaRPr lang="en-US" dirty="0"/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9075" y="1152525"/>
            <a:ext cx="8705850" cy="2809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Rectangle 4"/>
          <p:cNvSpPr>
            <a:spLocks noGrp="1" noChangeArrowheads="1"/>
          </p:cNvSpPr>
          <p:nvPr>
            <p:ph type="dt" sz="quarter" idx="12"/>
          </p:nvPr>
        </p:nvSpPr>
        <p:spPr>
          <a:xfrm>
            <a:off x="1143000" y="6457950"/>
            <a:ext cx="2133600" cy="476250"/>
          </a:xfrm>
          <a:noFill/>
        </p:spPr>
        <p:txBody>
          <a:bodyPr/>
          <a:lstStyle/>
          <a:p>
            <a:r>
              <a:rPr lang="en-US" dirty="0" smtClean="0"/>
              <a:t>4 November 2010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5867400" y="6457950"/>
            <a:ext cx="2895600" cy="457200"/>
          </a:xfrm>
          <a:noFill/>
        </p:spPr>
        <p:txBody>
          <a:bodyPr/>
          <a:lstStyle/>
          <a:p>
            <a:pPr>
              <a:defRPr/>
            </a:pPr>
            <a:r>
              <a:rPr lang="en-US" dirty="0" smtClean="0"/>
              <a:t>Technical Advisory Committee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8839200" cy="685800"/>
          </a:xfrm>
        </p:spPr>
        <p:txBody>
          <a:bodyPr/>
          <a:lstStyle/>
          <a:p>
            <a:pPr eaLnBrk="1" hangingPunct="1"/>
            <a:r>
              <a:rPr lang="en-US" dirty="0" smtClean="0"/>
              <a:t>Today’s Agenda</a:t>
            </a:r>
          </a:p>
        </p:txBody>
      </p:sp>
      <p:sp>
        <p:nvSpPr>
          <p:cNvPr id="18434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143000"/>
            <a:ext cx="8382000" cy="4572000"/>
          </a:xfrm>
        </p:spPr>
        <p:txBody>
          <a:bodyPr/>
          <a:lstStyle/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US" sz="2400" dirty="0" smtClean="0"/>
              <a:t>Program Status</a:t>
            </a: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US" sz="2400" dirty="0" smtClean="0"/>
              <a:t>Cutover Update</a:t>
            </a: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US" sz="2400" dirty="0" smtClean="0"/>
              <a:t>24 Hour LFC Test Update</a:t>
            </a:r>
          </a:p>
          <a:p>
            <a:pPr marL="342900" lvl="1" indent="-342900">
              <a:spcBef>
                <a:spcPts val="1200"/>
              </a:spcBef>
              <a:spcAft>
                <a:spcPts val="1200"/>
              </a:spcAft>
              <a:buFontTx/>
              <a:buChar char="•"/>
            </a:pPr>
            <a:r>
              <a:rPr lang="en-US" sz="2400" b="1" dirty="0" smtClean="0">
                <a:ea typeface="+mn-ea"/>
                <a:cs typeface="+mn-cs"/>
              </a:rPr>
              <a:t>Nodal Issues Update</a:t>
            </a:r>
          </a:p>
          <a:p>
            <a:pPr marL="342900" lvl="1" indent="-342900">
              <a:spcBef>
                <a:spcPts val="1200"/>
              </a:spcBef>
              <a:spcAft>
                <a:spcPts val="1200"/>
              </a:spcAft>
              <a:buFontTx/>
              <a:buChar char="•"/>
            </a:pPr>
            <a:r>
              <a:rPr lang="en-US" sz="2400" b="1" dirty="0" smtClean="0">
                <a:ea typeface="+mn-ea"/>
                <a:cs typeface="+mn-cs"/>
              </a:rPr>
              <a:t>Defect Delivery Update</a:t>
            </a: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US" sz="2400" dirty="0" smtClean="0"/>
              <a:t>Prioritization Process Overview</a:t>
            </a:r>
          </a:p>
          <a:p>
            <a:pPr eaLnBrk="1" hangingPunct="1"/>
            <a:endParaRPr lang="en-US" dirty="0" smtClean="0"/>
          </a:p>
          <a:p>
            <a:pPr eaLnBrk="1" hangingPunct="1"/>
            <a:endParaRPr lang="en-US" dirty="0" smtClean="0"/>
          </a:p>
        </p:txBody>
      </p:sp>
      <p:sp>
        <p:nvSpPr>
          <p:cNvPr id="18436" name="Rectangle 4"/>
          <p:cNvSpPr>
            <a:spLocks noGrp="1" noChangeArrowheads="1"/>
          </p:cNvSpPr>
          <p:nvPr>
            <p:ph type="dt" sz="quarter" idx="12"/>
          </p:nvPr>
        </p:nvSpPr>
        <p:spPr>
          <a:noFill/>
        </p:spPr>
        <p:txBody>
          <a:bodyPr/>
          <a:lstStyle/>
          <a:p>
            <a:r>
              <a:rPr lang="en-US" dirty="0" smtClean="0"/>
              <a:t>4 November 2010</a:t>
            </a:r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172200" y="6457950"/>
            <a:ext cx="2590800" cy="457200"/>
          </a:xfrm>
          <a:noFill/>
        </p:spPr>
        <p:txBody>
          <a:bodyPr/>
          <a:lstStyle/>
          <a:p>
            <a:pPr>
              <a:defRPr/>
            </a:pPr>
            <a:r>
              <a:rPr lang="en-US" dirty="0" smtClean="0"/>
              <a:t>Technical Advisory Committee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Nodal Defects Target Completion dates </a:t>
            </a:r>
            <a:r>
              <a:rPr lang="en-US" sz="1400" dirty="0" smtClean="0"/>
              <a:t>(as of 10/29/10)</a:t>
            </a:r>
            <a:endParaRPr lang="en-US" dirty="0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74173" y="1143000"/>
            <a:ext cx="6655377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Rectangle 4"/>
          <p:cNvSpPr>
            <a:spLocks noGrp="1" noChangeArrowheads="1"/>
          </p:cNvSpPr>
          <p:nvPr>
            <p:ph type="dt" sz="quarter" idx="12"/>
          </p:nvPr>
        </p:nvSpPr>
        <p:spPr>
          <a:xfrm>
            <a:off x="1143000" y="6457950"/>
            <a:ext cx="2133600" cy="476250"/>
          </a:xfrm>
          <a:noFill/>
        </p:spPr>
        <p:txBody>
          <a:bodyPr/>
          <a:lstStyle/>
          <a:p>
            <a:r>
              <a:rPr lang="en-US" dirty="0" smtClean="0"/>
              <a:t>4 November 2010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5867400" y="6457950"/>
            <a:ext cx="2895600" cy="457200"/>
          </a:xfrm>
          <a:noFill/>
        </p:spPr>
        <p:txBody>
          <a:bodyPr/>
          <a:lstStyle/>
          <a:p>
            <a:pPr>
              <a:defRPr/>
            </a:pPr>
            <a:r>
              <a:rPr lang="en-US" dirty="0" smtClean="0"/>
              <a:t>Technical Advisory Committee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839200" cy="685800"/>
          </a:xfrm>
        </p:spPr>
        <p:txBody>
          <a:bodyPr/>
          <a:lstStyle/>
          <a:p>
            <a:r>
              <a:rPr lang="en-US" dirty="0" smtClean="0"/>
              <a:t>Next 60-days of Nodal Classes/Workshops</a:t>
            </a:r>
          </a:p>
        </p:txBody>
      </p:sp>
      <p:sp>
        <p:nvSpPr>
          <p:cNvPr id="4151" name="TextBox 5"/>
          <p:cNvSpPr txBox="1">
            <a:spLocks noChangeArrowheads="1"/>
          </p:cNvSpPr>
          <p:nvPr/>
        </p:nvSpPr>
        <p:spPr bwMode="auto">
          <a:xfrm>
            <a:off x="381000" y="5715000"/>
            <a:ext cx="70866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buFont typeface="Wingdings" pitchFamily="2" charset="2"/>
              <a:buNone/>
            </a:pPr>
            <a:r>
              <a:rPr lang="en-US" dirty="0"/>
              <a:t>Enrollment at: </a:t>
            </a:r>
            <a:r>
              <a:rPr lang="en-US" dirty="0">
                <a:hlinkClick r:id="rId2"/>
              </a:rPr>
              <a:t>http://nodal.ercot.com/training/courses/index.html</a:t>
            </a:r>
            <a:r>
              <a:rPr lang="en-US" dirty="0"/>
              <a:t> </a:t>
            </a:r>
          </a:p>
        </p:txBody>
      </p:sp>
      <p:graphicFrame>
        <p:nvGraphicFramePr>
          <p:cNvPr id="11" name="Group 69"/>
          <p:cNvGraphicFramePr>
            <a:graphicFrameLocks noGrp="1"/>
          </p:cNvGraphicFramePr>
          <p:nvPr/>
        </p:nvGraphicFramePr>
        <p:xfrm>
          <a:off x="304800" y="838200"/>
          <a:ext cx="8630713" cy="1682883"/>
        </p:xfrm>
        <a:graphic>
          <a:graphicData uri="http://schemas.openxmlformats.org/drawingml/2006/table">
            <a:tbl>
              <a:tblPr firstRow="1" bandRow="1">
                <a:tableStyleId>{793D81CF-94F2-401A-BA57-92F5A7B2D0C5}</a:tableStyleId>
              </a:tblPr>
              <a:tblGrid>
                <a:gridCol w="3200400"/>
                <a:gridCol w="1524000"/>
                <a:gridCol w="3906313"/>
              </a:tblGrid>
              <a:tr h="36792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Course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 Start Date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Location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/>
                </a:tc>
              </a:tr>
              <a:tr h="36792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60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Load Serving Entity 201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kumimoji="0" lang="en-US" sz="160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November 8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Liberty Power (Florida)</a:t>
                      </a:r>
                    </a:p>
                  </a:txBody>
                  <a:tcPr horzOverflow="overflow"/>
                </a:tc>
              </a:tr>
              <a:tr h="36792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60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Nodal Market Workshop for Retail Electric Providers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kumimoji="0" lang="en-US" sz="160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November 9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Omni Austin Hotel at </a:t>
                      </a:r>
                      <a:r>
                        <a:rPr lang="en-US" sz="1600" dirty="0" err="1" smtClean="0"/>
                        <a:t>Southpark</a:t>
                      </a:r>
                      <a:r>
                        <a:rPr lang="en-US" sz="1600" dirty="0" smtClean="0"/>
                        <a:t> </a:t>
                      </a:r>
                      <a:endParaRPr kumimoji="0" lang="en-US" sz="160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horzOverflow="overflow"/>
                </a:tc>
              </a:tr>
              <a:tr h="36792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60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Load Serving Entity 201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kumimoji="0" lang="en-US" sz="160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November 19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ERCOT MET Center (Austin)</a:t>
                      </a:r>
                    </a:p>
                  </a:txBody>
                  <a:tcPr horzOverflow="overflow"/>
                </a:tc>
              </a:tr>
            </a:tbl>
          </a:graphicData>
        </a:graphic>
      </p:graphicFrame>
      <p:sp>
        <p:nvSpPr>
          <p:cNvPr id="5" name="Rectangle 4"/>
          <p:cNvSpPr>
            <a:spLocks noGrp="1" noChangeArrowheads="1"/>
          </p:cNvSpPr>
          <p:nvPr>
            <p:ph type="dt" sz="quarter" idx="12"/>
          </p:nvPr>
        </p:nvSpPr>
        <p:spPr>
          <a:xfrm>
            <a:off x="1143000" y="6457950"/>
            <a:ext cx="2133600" cy="476250"/>
          </a:xfrm>
          <a:noFill/>
        </p:spPr>
        <p:txBody>
          <a:bodyPr/>
          <a:lstStyle/>
          <a:p>
            <a:r>
              <a:rPr lang="en-US" dirty="0" smtClean="0"/>
              <a:t>4 November 2010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5867400" y="6457950"/>
            <a:ext cx="2895600" cy="457200"/>
          </a:xfrm>
          <a:noFill/>
        </p:spPr>
        <p:txBody>
          <a:bodyPr/>
          <a:lstStyle/>
          <a:p>
            <a:pPr>
              <a:defRPr/>
            </a:pPr>
            <a:r>
              <a:rPr lang="en-US" dirty="0" smtClean="0"/>
              <a:t>Technical Advisory Committee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1447800" y="1600200"/>
            <a:ext cx="6477000" cy="1241425"/>
          </a:xfrm>
        </p:spPr>
        <p:txBody>
          <a:bodyPr/>
          <a:lstStyle/>
          <a:p>
            <a:pPr lvl="1" algn="ctr"/>
            <a:r>
              <a:rPr lang="en-US" sz="2400" dirty="0" smtClean="0"/>
              <a:t>Prioritization Process Overview</a:t>
            </a:r>
            <a:br>
              <a:rPr lang="en-US" sz="2400" dirty="0" smtClean="0"/>
            </a:br>
            <a:endParaRPr lang="en-US" dirty="0"/>
          </a:p>
        </p:txBody>
      </p:sp>
      <p:sp>
        <p:nvSpPr>
          <p:cNvPr id="3" name="Rectangle 20"/>
          <p:cNvSpPr txBox="1">
            <a:spLocks noChangeArrowheads="1"/>
          </p:cNvSpPr>
          <p:nvPr/>
        </p:nvSpPr>
        <p:spPr bwMode="auto">
          <a:xfrm>
            <a:off x="304800" y="2971800"/>
            <a:ext cx="83820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0" 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Troy Anderson</a:t>
            </a:r>
          </a:p>
          <a:p>
            <a:pPr marL="342900" indent="-342900" algn="ctr">
              <a:spcBef>
                <a:spcPts val="24"/>
              </a:spcBef>
              <a:spcAft>
                <a:spcPts val="0"/>
              </a:spcAft>
            </a:pPr>
            <a:r>
              <a:rPr lang="en-US" b="1" dirty="0" smtClean="0">
                <a:latin typeface="+mj-lt"/>
              </a:rPr>
              <a:t>Manager, Enterprise Project Portfolio Management</a:t>
            </a:r>
            <a:endParaRPr lang="en-US" dirty="0" smtClean="0">
              <a:latin typeface="+mj-lt"/>
            </a:endParaRPr>
          </a:p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tabLst/>
              <a:defRPr/>
            </a:pPr>
            <a:endParaRPr kumimoji="0" lang="en-US" sz="20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0" lang="en-US" sz="20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90600"/>
            <a:ext cx="8534400" cy="5257800"/>
          </a:xfrm>
        </p:spPr>
        <p:txBody>
          <a:bodyPr/>
          <a:lstStyle/>
          <a:p>
            <a:r>
              <a:rPr lang="en-US" sz="1800" b="0" dirty="0" smtClean="0">
                <a:latin typeface="+mj-lt"/>
              </a:rPr>
              <a:t>Nodal Stabilization will be the primary focus after Go-Live</a:t>
            </a:r>
          </a:p>
          <a:p>
            <a:pPr>
              <a:spcBef>
                <a:spcPts val="1200"/>
              </a:spcBef>
            </a:pPr>
            <a:r>
              <a:rPr lang="en-US" sz="1800" b="0" dirty="0" smtClean="0">
                <a:latin typeface="+mj-lt"/>
              </a:rPr>
              <a:t>A coordinated effort is needed to prioritize and implement future changes to the Nodal systems</a:t>
            </a:r>
          </a:p>
          <a:p>
            <a:pPr lvl="1">
              <a:buNone/>
            </a:pPr>
            <a:endParaRPr lang="en-US" sz="1000" dirty="0" smtClean="0"/>
          </a:p>
          <a:p>
            <a:pPr lvl="1"/>
            <a:r>
              <a:rPr lang="en-US" sz="1800" b="0" dirty="0" smtClean="0"/>
              <a:t>Deferred Defects will be worked as time allows during Stabilization</a:t>
            </a:r>
          </a:p>
          <a:p>
            <a:pPr lvl="2">
              <a:buNone/>
            </a:pPr>
            <a:endParaRPr lang="en-US" sz="700" dirty="0" smtClean="0"/>
          </a:p>
          <a:p>
            <a:pPr lvl="1"/>
            <a:r>
              <a:rPr lang="en-US" sz="1800" b="0" dirty="0" smtClean="0"/>
              <a:t>Parking Deck items need an impact assessment before final prioritization can be completed</a:t>
            </a:r>
          </a:p>
          <a:p>
            <a:pPr lvl="2">
              <a:buNone/>
            </a:pPr>
            <a:endParaRPr lang="en-US" sz="700" b="0" dirty="0" smtClean="0"/>
          </a:p>
          <a:p>
            <a:pPr lvl="1">
              <a:tabLst>
                <a:tab pos="1143000" algn="l"/>
                <a:tab pos="2514600" algn="l"/>
              </a:tabLst>
            </a:pPr>
            <a:r>
              <a:rPr lang="en-US" sz="1800" b="0" dirty="0" smtClean="0"/>
              <a:t>Other lists of proposed changes have been compiled</a:t>
            </a:r>
          </a:p>
          <a:p>
            <a:pPr lvl="2">
              <a:tabLst>
                <a:tab pos="1143000" algn="l"/>
                <a:tab pos="2514600" algn="l"/>
              </a:tabLst>
            </a:pPr>
            <a:r>
              <a:rPr lang="en-US" sz="1400" b="0" dirty="0" smtClean="0"/>
              <a:t>QSE / TSP / DAM Issues lists</a:t>
            </a:r>
          </a:p>
          <a:p>
            <a:pPr lvl="2">
              <a:tabLst>
                <a:tab pos="1143000" algn="l"/>
                <a:tab pos="2514600" algn="l"/>
              </a:tabLst>
              <a:defRPr/>
            </a:pPr>
            <a:r>
              <a:rPr lang="en-US" sz="1400" dirty="0" smtClean="0"/>
              <a:t>Potomac Economics Market Assessment</a:t>
            </a:r>
          </a:p>
          <a:p>
            <a:pPr lvl="2">
              <a:tabLst>
                <a:tab pos="1143000" algn="l"/>
                <a:tab pos="2514600" algn="l"/>
              </a:tabLst>
              <a:defRPr/>
            </a:pPr>
            <a:r>
              <a:rPr lang="en-US" sz="1400" dirty="0" smtClean="0"/>
              <a:t>ERCOT Risk Assessment</a:t>
            </a:r>
          </a:p>
          <a:p>
            <a:pPr lvl="2">
              <a:tabLst>
                <a:tab pos="1143000" algn="l"/>
                <a:tab pos="2514600" algn="l"/>
              </a:tabLst>
            </a:pPr>
            <a:endParaRPr lang="en-US" sz="700" dirty="0" smtClean="0"/>
          </a:p>
          <a:p>
            <a:pPr lvl="1">
              <a:tabLst>
                <a:tab pos="1143000" algn="l"/>
                <a:tab pos="2514600" algn="l"/>
              </a:tabLst>
            </a:pPr>
            <a:r>
              <a:rPr lang="en-US" sz="1800" b="0" dirty="0" smtClean="0"/>
              <a:t>New requests will come through existing channels</a:t>
            </a:r>
          </a:p>
          <a:p>
            <a:pPr lvl="2">
              <a:tabLst>
                <a:tab pos="1143000" algn="l"/>
                <a:tab pos="2514600" algn="l"/>
              </a:tabLst>
            </a:pPr>
            <a:r>
              <a:rPr lang="en-US" sz="1400" b="0" dirty="0" smtClean="0"/>
              <a:t>NPRRs, SCRs, Revision Guide changes, etc.</a:t>
            </a:r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7086600" cy="685800"/>
          </a:xfrm>
        </p:spPr>
        <p:txBody>
          <a:bodyPr/>
          <a:lstStyle/>
          <a:p>
            <a:r>
              <a:rPr lang="en-US" dirty="0" smtClean="0"/>
              <a:t>It’s Time to Look Forward to 2011…</a:t>
            </a:r>
            <a:endParaRPr lang="en-US" dirty="0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248400" y="6457950"/>
            <a:ext cx="2514600" cy="457200"/>
          </a:xfrm>
          <a:noFill/>
        </p:spPr>
        <p:txBody>
          <a:bodyPr/>
          <a:lstStyle/>
          <a:p>
            <a:r>
              <a:rPr lang="en-US" dirty="0" smtClean="0"/>
              <a:t>Technical Advisory Committee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quarter" idx="12"/>
          </p:nvPr>
        </p:nvSpPr>
        <p:spPr>
          <a:xfrm>
            <a:off x="1143000" y="6457950"/>
            <a:ext cx="2133600" cy="476250"/>
          </a:xfrm>
          <a:noFill/>
        </p:spPr>
        <p:txBody>
          <a:bodyPr/>
          <a:lstStyle/>
          <a:p>
            <a:r>
              <a:rPr lang="en-US" dirty="0" smtClean="0"/>
              <a:t>4 November 2010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0"/>
            <a:ext cx="6934200" cy="6858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dirty="0" smtClean="0"/>
              <a:t>Nodal Stabilization Timeline</a:t>
            </a:r>
          </a:p>
        </p:txBody>
      </p:sp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295400"/>
            <a:ext cx="9144000" cy="3609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248400" y="6457950"/>
            <a:ext cx="2514600" cy="457200"/>
          </a:xfrm>
          <a:noFill/>
        </p:spPr>
        <p:txBody>
          <a:bodyPr/>
          <a:lstStyle/>
          <a:p>
            <a:r>
              <a:rPr lang="en-US" dirty="0" smtClean="0"/>
              <a:t>Technical Advisory Committee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quarter" idx="12"/>
          </p:nvPr>
        </p:nvSpPr>
        <p:spPr>
          <a:xfrm>
            <a:off x="1143000" y="6457950"/>
            <a:ext cx="2133600" cy="476250"/>
          </a:xfrm>
          <a:noFill/>
        </p:spPr>
        <p:txBody>
          <a:bodyPr/>
          <a:lstStyle/>
          <a:p>
            <a:r>
              <a:rPr lang="en-US" dirty="0" smtClean="0"/>
              <a:t>4 November 2010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14400"/>
            <a:ext cx="8610600" cy="5257800"/>
          </a:xfrm>
        </p:spPr>
        <p:txBody>
          <a:bodyPr/>
          <a:lstStyle/>
          <a:p>
            <a:r>
              <a:rPr lang="en-US" sz="1800" b="0" dirty="0" smtClean="0">
                <a:latin typeface="+mj-lt"/>
              </a:rPr>
              <a:t>Initial Prioritization Process</a:t>
            </a:r>
          </a:p>
          <a:p>
            <a:pPr lvl="1"/>
            <a:r>
              <a:rPr lang="en-US" sz="1800" b="0" dirty="0" smtClean="0"/>
              <a:t>The various issues lists will be centralized and managed by ERCOT</a:t>
            </a:r>
          </a:p>
          <a:p>
            <a:pPr lvl="1"/>
            <a:r>
              <a:rPr lang="en-US" sz="1800" b="0" dirty="0" smtClean="0"/>
              <a:t>ERCOT will propose an initial prioritization</a:t>
            </a:r>
          </a:p>
          <a:p>
            <a:pPr lvl="1"/>
            <a:r>
              <a:rPr lang="en-US" sz="1800" b="0" dirty="0" smtClean="0"/>
              <a:t>ERCOT will coordinate stakeholder review of the prioritized list</a:t>
            </a:r>
          </a:p>
          <a:p>
            <a:pPr lvl="2"/>
            <a:r>
              <a:rPr lang="en-US" sz="1600" b="0" dirty="0" smtClean="0"/>
              <a:t>ROS, WMS, COPS, PRS, TAC</a:t>
            </a:r>
          </a:p>
          <a:p>
            <a:pPr lvl="1"/>
            <a:r>
              <a:rPr lang="en-US" sz="1800" b="0" dirty="0" smtClean="0"/>
              <a:t>TAC and the Board will be asked to endorse the initial prioritization</a:t>
            </a:r>
          </a:p>
          <a:p>
            <a:pPr lvl="1"/>
            <a:r>
              <a:rPr lang="en-US" sz="1800" b="0" dirty="0" smtClean="0"/>
              <a:t>NPRRs or SCRs will need to be submitted for market requests to ensure stakeholder support </a:t>
            </a:r>
            <a:r>
              <a:rPr lang="en-US" sz="1600" b="0" dirty="0" smtClean="0"/>
              <a:t>(QSE / TSP / DAM issue lists)</a:t>
            </a:r>
          </a:p>
          <a:p>
            <a:pPr lvl="1">
              <a:buNone/>
            </a:pPr>
            <a:endParaRPr lang="en-US" sz="1000" b="0" dirty="0" smtClean="0"/>
          </a:p>
          <a:p>
            <a:r>
              <a:rPr lang="en-US" sz="1800" b="0" dirty="0" smtClean="0">
                <a:latin typeface="+mj-lt"/>
              </a:rPr>
              <a:t>Ongoing Prioritization Process</a:t>
            </a:r>
          </a:p>
          <a:p>
            <a:pPr lvl="1"/>
            <a:r>
              <a:rPr lang="en-US" sz="1800" dirty="0" smtClean="0"/>
              <a:t>New requests are considered through the usual process</a:t>
            </a:r>
          </a:p>
          <a:p>
            <a:pPr lvl="2"/>
            <a:r>
              <a:rPr lang="en-US" sz="1600" dirty="0" smtClean="0"/>
              <a:t>Revision Request submission</a:t>
            </a:r>
          </a:p>
          <a:p>
            <a:pPr lvl="2"/>
            <a:r>
              <a:rPr lang="en-US" sz="1600" dirty="0" smtClean="0"/>
              <a:t>ERCOT Review</a:t>
            </a:r>
          </a:p>
          <a:p>
            <a:pPr lvl="2"/>
            <a:r>
              <a:rPr lang="en-US" sz="1600" dirty="0" smtClean="0"/>
              <a:t>Market Subcommittee consideration</a:t>
            </a:r>
          </a:p>
          <a:p>
            <a:pPr lvl="2"/>
            <a:r>
              <a:rPr lang="en-US" sz="1600" dirty="0" smtClean="0"/>
              <a:t>TAC and Board approval</a:t>
            </a:r>
          </a:p>
          <a:p>
            <a:pPr lvl="2">
              <a:buNone/>
            </a:pPr>
            <a:endParaRPr lang="en-US" sz="1000" dirty="0" smtClean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8001000" cy="685800"/>
          </a:xfrm>
        </p:spPr>
        <p:txBody>
          <a:bodyPr/>
          <a:lstStyle/>
          <a:p>
            <a:r>
              <a:rPr lang="en-US" dirty="0" smtClean="0"/>
              <a:t>Approach</a:t>
            </a:r>
            <a:endParaRPr lang="en-US" dirty="0"/>
          </a:p>
        </p:txBody>
      </p:sp>
      <p:sp>
        <p:nvSpPr>
          <p:cNvPr id="4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248400" y="6457950"/>
            <a:ext cx="2514600" cy="457200"/>
          </a:xfrm>
          <a:noFill/>
        </p:spPr>
        <p:txBody>
          <a:bodyPr/>
          <a:lstStyle/>
          <a:p>
            <a:r>
              <a:rPr lang="en-US" dirty="0" smtClean="0"/>
              <a:t>Technical Advisory Committee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quarter" idx="12"/>
          </p:nvPr>
        </p:nvSpPr>
        <p:spPr>
          <a:xfrm>
            <a:off x="1143000" y="6457950"/>
            <a:ext cx="2133600" cy="476250"/>
          </a:xfrm>
          <a:noFill/>
        </p:spPr>
        <p:txBody>
          <a:bodyPr/>
          <a:lstStyle/>
          <a:p>
            <a:r>
              <a:rPr lang="en-US" dirty="0" smtClean="0"/>
              <a:t>4 November 2010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90600"/>
            <a:ext cx="8001000" cy="2819400"/>
          </a:xfrm>
        </p:spPr>
        <p:txBody>
          <a:bodyPr/>
          <a:lstStyle/>
          <a:p>
            <a:pPr>
              <a:tabLst>
                <a:tab pos="1143000" algn="l"/>
                <a:tab pos="2514600" algn="l"/>
              </a:tabLst>
            </a:pPr>
            <a:r>
              <a:rPr lang="en-US" sz="1800" b="0" dirty="0" smtClean="0">
                <a:latin typeface="+mj-lt"/>
              </a:rPr>
              <a:t>November 2010</a:t>
            </a:r>
          </a:p>
          <a:p>
            <a:pPr lvl="1">
              <a:tabLst>
                <a:tab pos="1143000" algn="l"/>
                <a:tab pos="2514600" algn="l"/>
              </a:tabLst>
            </a:pPr>
            <a:r>
              <a:rPr lang="en-US" sz="1600" dirty="0" smtClean="0"/>
              <a:t>Seek approval of approach</a:t>
            </a:r>
          </a:p>
          <a:p>
            <a:pPr lvl="1">
              <a:tabLst>
                <a:tab pos="1143000" algn="l"/>
                <a:tab pos="2514600" algn="l"/>
              </a:tabLst>
            </a:pPr>
            <a:r>
              <a:rPr lang="en-US" sz="1600" b="0" dirty="0" smtClean="0"/>
              <a:t>ERCOT initial prioritization recommendation</a:t>
            </a:r>
          </a:p>
          <a:p>
            <a:pPr>
              <a:tabLst>
                <a:tab pos="1143000" algn="l"/>
                <a:tab pos="2514600" algn="l"/>
              </a:tabLst>
            </a:pPr>
            <a:r>
              <a:rPr lang="en-US" sz="1800" b="0" dirty="0" smtClean="0">
                <a:latin typeface="+mj-lt"/>
              </a:rPr>
              <a:t>December 2010</a:t>
            </a:r>
          </a:p>
          <a:p>
            <a:pPr lvl="1">
              <a:tabLst>
                <a:tab pos="1143000" algn="l"/>
                <a:tab pos="2514600" algn="l"/>
              </a:tabLst>
            </a:pPr>
            <a:r>
              <a:rPr lang="en-US" sz="1600" dirty="0" smtClean="0"/>
              <a:t>Begin review of prioritized list with stakeholder groups</a:t>
            </a:r>
            <a:endParaRPr lang="en-US" sz="1600" b="0" dirty="0" smtClean="0"/>
          </a:p>
          <a:p>
            <a:pPr>
              <a:tabLst>
                <a:tab pos="1143000" algn="l"/>
                <a:tab pos="2514600" algn="l"/>
              </a:tabLst>
            </a:pPr>
            <a:r>
              <a:rPr lang="en-US" sz="1800" b="0" dirty="0" smtClean="0">
                <a:latin typeface="+mj-lt"/>
              </a:rPr>
              <a:t>February 2011</a:t>
            </a:r>
          </a:p>
          <a:p>
            <a:pPr lvl="1">
              <a:tabLst>
                <a:tab pos="1143000" algn="l"/>
                <a:tab pos="2514600" algn="l"/>
              </a:tabLst>
            </a:pPr>
            <a:r>
              <a:rPr lang="en-US" sz="1600" dirty="0" smtClean="0"/>
              <a:t>Seek TAC/Board approval of initial prioritized list</a:t>
            </a:r>
          </a:p>
          <a:p>
            <a:pPr lvl="2">
              <a:buNone/>
              <a:tabLst>
                <a:tab pos="1143000" algn="l"/>
                <a:tab pos="2514600" algn="l"/>
              </a:tabLst>
            </a:pPr>
            <a:endParaRPr lang="en-US" b="0" dirty="0" smtClean="0"/>
          </a:p>
          <a:p>
            <a:pPr lvl="2"/>
            <a:endParaRPr lang="en-US" b="0" dirty="0" smtClean="0"/>
          </a:p>
          <a:p>
            <a:pPr>
              <a:buNone/>
            </a:pPr>
            <a:endParaRPr lang="en-US" b="0" dirty="0" smtClean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5334000" cy="685800"/>
          </a:xfrm>
        </p:spPr>
        <p:txBody>
          <a:bodyPr/>
          <a:lstStyle/>
          <a:p>
            <a:r>
              <a:rPr lang="en-US" dirty="0" smtClean="0"/>
              <a:t>Prioritization Timeline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381000" y="3691465"/>
            <a:ext cx="1676400" cy="1752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Nov 2010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057400" y="3691465"/>
            <a:ext cx="1676400" cy="1752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Dec 2010</a:t>
            </a:r>
          </a:p>
        </p:txBody>
      </p:sp>
      <p:sp>
        <p:nvSpPr>
          <p:cNvPr id="7" name="Rectangle 6"/>
          <p:cNvSpPr/>
          <p:nvPr/>
        </p:nvSpPr>
        <p:spPr>
          <a:xfrm>
            <a:off x="3733800" y="3691465"/>
            <a:ext cx="1676400" cy="1752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Jan 2011</a:t>
            </a:r>
          </a:p>
        </p:txBody>
      </p:sp>
      <p:sp>
        <p:nvSpPr>
          <p:cNvPr id="8" name="Rectangle 7"/>
          <p:cNvSpPr/>
          <p:nvPr/>
        </p:nvSpPr>
        <p:spPr>
          <a:xfrm>
            <a:off x="5410200" y="3691465"/>
            <a:ext cx="1676400" cy="1752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Feb 2011</a:t>
            </a:r>
          </a:p>
        </p:txBody>
      </p:sp>
      <p:sp>
        <p:nvSpPr>
          <p:cNvPr id="9" name="Rectangle 8"/>
          <p:cNvSpPr/>
          <p:nvPr/>
        </p:nvSpPr>
        <p:spPr>
          <a:xfrm>
            <a:off x="7086600" y="3691465"/>
            <a:ext cx="1676400" cy="1752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Mar 2011</a:t>
            </a:r>
          </a:p>
        </p:txBody>
      </p:sp>
      <p:sp>
        <p:nvSpPr>
          <p:cNvPr id="17" name="Rectangle 16"/>
          <p:cNvSpPr/>
          <p:nvPr/>
        </p:nvSpPr>
        <p:spPr>
          <a:xfrm>
            <a:off x="2057400" y="4191000"/>
            <a:ext cx="6705600" cy="228600"/>
          </a:xfrm>
          <a:prstGeom prst="rect">
            <a:avLst/>
          </a:prstGeom>
          <a:solidFill>
            <a:srgbClr val="FF99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Nodal Stabilization 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533400" y="4521201"/>
            <a:ext cx="3352800" cy="228600"/>
          </a:xfrm>
          <a:prstGeom prst="rect">
            <a:avLst/>
          </a:prstGeom>
          <a:solidFill>
            <a:srgbClr val="99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Initial Prioritization Process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2286000" y="4859869"/>
            <a:ext cx="3124200" cy="228600"/>
          </a:xfrm>
          <a:prstGeom prst="rect">
            <a:avLst/>
          </a:prstGeom>
          <a:solidFill>
            <a:srgbClr val="00CC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Impact Assessment of Parking Deck Items</a:t>
            </a:r>
            <a:endParaRPr lang="en-US" sz="1600" dirty="0">
              <a:solidFill>
                <a:schemeClr val="tx1"/>
              </a:solidFill>
            </a:endParaRPr>
          </a:p>
        </p:txBody>
      </p:sp>
      <p:cxnSp>
        <p:nvCxnSpPr>
          <p:cNvPr id="14" name="Straight Arrow Connector 13"/>
          <p:cNvCxnSpPr/>
          <p:nvPr/>
        </p:nvCxnSpPr>
        <p:spPr>
          <a:xfrm>
            <a:off x="8627537" y="4317999"/>
            <a:ext cx="303212" cy="1588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Rectangle 20"/>
          <p:cNvSpPr/>
          <p:nvPr/>
        </p:nvSpPr>
        <p:spPr>
          <a:xfrm>
            <a:off x="381000" y="4191000"/>
            <a:ext cx="1676400" cy="228600"/>
          </a:xfrm>
          <a:prstGeom prst="rect">
            <a:avLst/>
          </a:prstGeom>
          <a:solidFill>
            <a:srgbClr val="FF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Process Approval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6400800" y="4521201"/>
            <a:ext cx="2362200" cy="228600"/>
          </a:xfrm>
          <a:prstGeom prst="rect">
            <a:avLst/>
          </a:prstGeom>
          <a:solidFill>
            <a:srgbClr val="99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Ongoing Prioritization Process</a:t>
            </a:r>
            <a:endParaRPr lang="en-US" sz="1600" dirty="0">
              <a:solidFill>
                <a:schemeClr val="tx1"/>
              </a:solidFill>
            </a:endParaRPr>
          </a:p>
        </p:txBody>
      </p:sp>
      <p:cxnSp>
        <p:nvCxnSpPr>
          <p:cNvPr id="30" name="Straight Arrow Connector 29"/>
          <p:cNvCxnSpPr/>
          <p:nvPr/>
        </p:nvCxnSpPr>
        <p:spPr>
          <a:xfrm>
            <a:off x="8636001" y="4638145"/>
            <a:ext cx="303212" cy="1588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5-Point Star 30"/>
          <p:cNvSpPr/>
          <p:nvPr/>
        </p:nvSpPr>
        <p:spPr>
          <a:xfrm>
            <a:off x="5486400" y="5207001"/>
            <a:ext cx="152400" cy="152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5-Point Star 31"/>
          <p:cNvSpPr/>
          <p:nvPr/>
        </p:nvSpPr>
        <p:spPr>
          <a:xfrm>
            <a:off x="6248400" y="5207001"/>
            <a:ext cx="152400" cy="152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TextBox 32"/>
          <p:cNvSpPr txBox="1"/>
          <p:nvPr/>
        </p:nvSpPr>
        <p:spPr>
          <a:xfrm>
            <a:off x="5147739" y="5431133"/>
            <a:ext cx="83819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 smtClean="0"/>
              <a:t>TAC Consideration</a:t>
            </a:r>
            <a:endParaRPr lang="en-US" sz="800" dirty="0"/>
          </a:p>
        </p:txBody>
      </p:sp>
      <p:sp>
        <p:nvSpPr>
          <p:cNvPr id="34" name="TextBox 33"/>
          <p:cNvSpPr txBox="1"/>
          <p:nvPr/>
        </p:nvSpPr>
        <p:spPr>
          <a:xfrm>
            <a:off x="5909732" y="5435601"/>
            <a:ext cx="838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 smtClean="0"/>
              <a:t>Board Consideration</a:t>
            </a:r>
            <a:endParaRPr lang="en-US" sz="800" dirty="0"/>
          </a:p>
        </p:txBody>
      </p:sp>
      <p:sp>
        <p:nvSpPr>
          <p:cNvPr id="20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248400" y="6457950"/>
            <a:ext cx="2514600" cy="457200"/>
          </a:xfrm>
          <a:noFill/>
        </p:spPr>
        <p:txBody>
          <a:bodyPr/>
          <a:lstStyle/>
          <a:p>
            <a:r>
              <a:rPr lang="en-US" dirty="0" smtClean="0"/>
              <a:t>Technical Advisory Committee</a:t>
            </a:r>
          </a:p>
        </p:txBody>
      </p:sp>
      <p:sp>
        <p:nvSpPr>
          <p:cNvPr id="23" name="Rectangle 4"/>
          <p:cNvSpPr>
            <a:spLocks noGrp="1" noChangeArrowheads="1"/>
          </p:cNvSpPr>
          <p:nvPr>
            <p:ph type="dt" sz="quarter" idx="12"/>
          </p:nvPr>
        </p:nvSpPr>
        <p:spPr>
          <a:xfrm>
            <a:off x="1143000" y="6457950"/>
            <a:ext cx="2133600" cy="476250"/>
          </a:xfrm>
          <a:noFill/>
        </p:spPr>
        <p:txBody>
          <a:bodyPr/>
          <a:lstStyle/>
          <a:p>
            <a:r>
              <a:rPr lang="en-US" dirty="0" smtClean="0"/>
              <a:t>4 November 2010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839200" cy="685800"/>
          </a:xfrm>
        </p:spPr>
        <p:txBody>
          <a:bodyPr/>
          <a:lstStyle/>
          <a:p>
            <a:r>
              <a:rPr lang="en-US" dirty="0" smtClean="0"/>
              <a:t>Integrated Nodal Timeline – Go-Live December 1, 2010</a:t>
            </a:r>
          </a:p>
        </p:txBody>
      </p:sp>
      <p:sp>
        <p:nvSpPr>
          <p:cNvPr id="8195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172200" y="6457950"/>
            <a:ext cx="2590800" cy="457200"/>
          </a:xfrm>
          <a:noFill/>
        </p:spPr>
        <p:txBody>
          <a:bodyPr/>
          <a:lstStyle/>
          <a:p>
            <a:pPr>
              <a:defRPr/>
            </a:pPr>
            <a:r>
              <a:rPr lang="en-US" dirty="0" smtClean="0"/>
              <a:t>Technical Advisory Committee</a:t>
            </a:r>
            <a:endParaRPr lang="en-US" dirty="0"/>
          </a:p>
        </p:txBody>
      </p:sp>
      <p:sp>
        <p:nvSpPr>
          <p:cNvPr id="8196" name="Date Placeholder 3"/>
          <p:cNvSpPr>
            <a:spLocks noGrp="1"/>
          </p:cNvSpPr>
          <p:nvPr>
            <p:ph type="dt" sz="quarter" idx="12"/>
          </p:nvPr>
        </p:nvSpPr>
        <p:spPr>
          <a:noFill/>
        </p:spPr>
        <p:txBody>
          <a:bodyPr/>
          <a:lstStyle/>
          <a:p>
            <a:r>
              <a:rPr lang="en-US" dirty="0" smtClean="0">
                <a:latin typeface="Arial" charset="0"/>
              </a:rPr>
              <a:t>4 November 2010</a:t>
            </a:r>
            <a:endParaRPr lang="en-US" dirty="0">
              <a:latin typeface="Arial" charset="0"/>
            </a:endParaRPr>
          </a:p>
        </p:txBody>
      </p:sp>
      <p:pic>
        <p:nvPicPr>
          <p:cNvPr id="6" name="Picture 5" descr="CutOver-byApp_10-28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546846"/>
            <a:ext cx="9144000" cy="570155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8839200" cy="685800"/>
          </a:xfrm>
        </p:spPr>
        <p:txBody>
          <a:bodyPr/>
          <a:lstStyle/>
          <a:p>
            <a:pPr algn="ctr" eaLnBrk="1" hangingPunct="1"/>
            <a:r>
              <a:rPr lang="en-US" sz="3600" dirty="0" smtClean="0">
                <a:solidFill>
                  <a:srgbClr val="FF0000"/>
                </a:solidFill>
              </a:rPr>
              <a:t>26</a:t>
            </a:r>
            <a:r>
              <a:rPr lang="en-US" sz="3600" dirty="0" smtClean="0"/>
              <a:t> Days to Go-Live</a:t>
            </a:r>
          </a:p>
        </p:txBody>
      </p:sp>
      <p:sp>
        <p:nvSpPr>
          <p:cNvPr id="18435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867400" y="6457950"/>
            <a:ext cx="2895600" cy="457200"/>
          </a:xfrm>
          <a:noFill/>
        </p:spPr>
        <p:txBody>
          <a:bodyPr/>
          <a:lstStyle/>
          <a:p>
            <a:r>
              <a:rPr lang="en-US" smtClean="0"/>
              <a:t>Technical Advisory Committee</a:t>
            </a:r>
            <a:endParaRPr lang="en-US" dirty="0" smtClean="0"/>
          </a:p>
        </p:txBody>
      </p:sp>
      <p:sp>
        <p:nvSpPr>
          <p:cNvPr id="8" name="TextBox 7"/>
          <p:cNvSpPr txBox="1"/>
          <p:nvPr/>
        </p:nvSpPr>
        <p:spPr>
          <a:xfrm>
            <a:off x="0" y="68580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/>
              <a:t>Market Trials has Concluded</a:t>
            </a:r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 bwMode="auto">
          <a:xfrm>
            <a:off x="0" y="1066800"/>
            <a:ext cx="8763000" cy="518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45720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0" lang="en-US" sz="5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indent="-342900" eaLnBrk="0" hangingPunct="0">
              <a:lnSpc>
                <a:spcPct val="90000"/>
              </a:lnSpc>
              <a:spcBef>
                <a:spcPct val="20000"/>
              </a:spcBef>
              <a:defRPr/>
            </a:pPr>
            <a:r>
              <a:rPr lang="en-US" b="1" u="sng" kern="0" dirty="0" smtClean="0">
                <a:latin typeface="+mj-lt"/>
              </a:rPr>
              <a:t>Upcoming Milestones:</a:t>
            </a:r>
            <a:r>
              <a:rPr lang="en-US" sz="2000" b="1" u="sng" kern="0" dirty="0" smtClean="0"/>
              <a:t> </a:t>
            </a:r>
            <a:endParaRPr lang="en-US" sz="2000" dirty="0" smtClean="0">
              <a:latin typeface="+mn-lt"/>
            </a:endParaRPr>
          </a:p>
          <a:p>
            <a:pPr marL="342900" lvl="1" indent="-342900" eaLnBrk="0" hangingPunct="0">
              <a:spcBef>
                <a:spcPct val="20000"/>
              </a:spcBef>
              <a:buFontTx/>
              <a:buChar char="•"/>
            </a:pPr>
            <a:r>
              <a:rPr lang="en-US" sz="1600" dirty="0" smtClean="0"/>
              <a:t>Load Frequency Control(LFC)Tests</a:t>
            </a:r>
          </a:p>
          <a:p>
            <a:pPr marL="800100" lvl="2" indent="-342900" eaLnBrk="0" hangingPunct="0">
              <a:spcBef>
                <a:spcPct val="20000"/>
              </a:spcBef>
              <a:buFont typeface="Arial" pitchFamily="34" charset="0"/>
              <a:buChar char="–"/>
            </a:pPr>
            <a:r>
              <a:rPr lang="en-US" sz="1600" dirty="0" smtClean="0"/>
              <a:t>LFC test is scheduled for the week of November 8, 2010</a:t>
            </a:r>
          </a:p>
          <a:p>
            <a:pPr marL="800100" lvl="2" indent="-342900" eaLnBrk="0" hangingPunct="0">
              <a:spcBef>
                <a:spcPts val="0"/>
              </a:spcBef>
              <a:buFont typeface="Arial" pitchFamily="34" charset="0"/>
              <a:buChar char="–"/>
            </a:pPr>
            <a:r>
              <a:rPr lang="en-US" sz="1600" dirty="0" smtClean="0"/>
              <a:t>In support of the Soft Launch, the next LFC test will occur on 11/28/2010 and become binding with Go-Live </a:t>
            </a:r>
          </a:p>
          <a:p>
            <a:pPr marL="342900" lvl="1" indent="-342900" eaLnBrk="0" hangingPunct="0">
              <a:spcBef>
                <a:spcPct val="20000"/>
              </a:spcBef>
              <a:buFontTx/>
              <a:buChar char="•"/>
            </a:pPr>
            <a:endParaRPr lang="en-US" sz="1400" dirty="0" smtClean="0"/>
          </a:p>
          <a:p>
            <a:pPr marL="342900" lvl="1" indent="-342900" eaLnBrk="0" hangingPunct="0">
              <a:spcBef>
                <a:spcPct val="20000"/>
              </a:spcBef>
              <a:buFontTx/>
              <a:buChar char="•"/>
            </a:pPr>
            <a:r>
              <a:rPr lang="en-US" sz="1600" dirty="0" smtClean="0"/>
              <a:t>Market Trials</a:t>
            </a:r>
          </a:p>
          <a:p>
            <a:pPr marL="800100" lvl="2" indent="-342900" eaLnBrk="0" hangingPunct="0">
              <a:lnSpc>
                <a:spcPct val="90000"/>
              </a:lnSpc>
              <a:spcBef>
                <a:spcPts val="0"/>
              </a:spcBef>
              <a:buFont typeface="Arial" pitchFamily="34" charset="0"/>
              <a:buChar char="–"/>
              <a:defRPr/>
            </a:pPr>
            <a:r>
              <a:rPr lang="en-US" sz="1600" dirty="0" smtClean="0"/>
              <a:t>October 30, 2010:  ERCOT concluded the October testing window:</a:t>
            </a:r>
          </a:p>
          <a:p>
            <a:pPr marL="1257300" lvl="2" indent="-342900" eaLnBrk="0" hangingPunct="0">
              <a:lnSpc>
                <a:spcPct val="90000"/>
              </a:lnSpc>
              <a:spcBef>
                <a:spcPct val="20000"/>
              </a:spcBef>
              <a:buFontTx/>
              <a:buChar char="•"/>
              <a:defRPr/>
            </a:pPr>
            <a:r>
              <a:rPr lang="en-US" sz="1600" dirty="0" smtClean="0"/>
              <a:t>10/18 – 10/30 Day Ahead Market, DRUC and HRUC tested daily</a:t>
            </a:r>
          </a:p>
          <a:p>
            <a:pPr marL="1257300" lvl="2" indent="-342900" eaLnBrk="0" hangingPunct="0">
              <a:lnSpc>
                <a:spcPct val="90000"/>
              </a:lnSpc>
              <a:spcBef>
                <a:spcPct val="20000"/>
              </a:spcBef>
              <a:buFontTx/>
              <a:buChar char="•"/>
              <a:defRPr/>
            </a:pPr>
            <a:r>
              <a:rPr lang="en-US" sz="1600" dirty="0" smtClean="0"/>
              <a:t>10/18 – 10/30 SCED published LMPs and base points</a:t>
            </a:r>
          </a:p>
          <a:p>
            <a:pPr marL="1257300" lvl="2" indent="-342900" eaLnBrk="0" hangingPunct="0">
              <a:lnSpc>
                <a:spcPct val="90000"/>
              </a:lnSpc>
              <a:spcBef>
                <a:spcPct val="20000"/>
              </a:spcBef>
              <a:buFontTx/>
              <a:buChar char="•"/>
              <a:defRPr/>
            </a:pPr>
            <a:r>
              <a:rPr lang="en-US" sz="1600" dirty="0" smtClean="0"/>
              <a:t>10/25 – 10/29 Focused input from the Market (e.g. realistic COPs, telemetry, offers and bids)</a:t>
            </a:r>
          </a:p>
          <a:p>
            <a:pPr marL="1257300" lvl="2" indent="-342900" eaLnBrk="0" hangingPunct="0">
              <a:lnSpc>
                <a:spcPct val="90000"/>
              </a:lnSpc>
              <a:spcBef>
                <a:spcPct val="20000"/>
              </a:spcBef>
              <a:buFontTx/>
              <a:buChar char="•"/>
              <a:defRPr/>
            </a:pPr>
            <a:r>
              <a:rPr lang="en-US" sz="1600" dirty="0" smtClean="0"/>
              <a:t>10/27 – 10/28 24-Hour LFC Test</a:t>
            </a:r>
          </a:p>
          <a:p>
            <a:pPr marL="1257300" lvl="2" indent="-342900" eaLnBrk="0" hangingPunct="0">
              <a:lnSpc>
                <a:spcPct val="90000"/>
              </a:lnSpc>
              <a:spcBef>
                <a:spcPct val="20000"/>
              </a:spcBef>
              <a:buFontTx/>
              <a:buChar char="•"/>
              <a:defRPr/>
            </a:pPr>
            <a:endParaRPr lang="en-US" sz="1600" dirty="0" smtClean="0"/>
          </a:p>
          <a:p>
            <a:pPr marL="800100" lvl="2" indent="-342900" eaLnBrk="0" hangingPunct="0">
              <a:lnSpc>
                <a:spcPct val="90000"/>
              </a:lnSpc>
              <a:spcBef>
                <a:spcPts val="0"/>
              </a:spcBef>
              <a:buFont typeface="Arial" pitchFamily="34" charset="0"/>
              <a:buChar char="–"/>
              <a:defRPr/>
            </a:pPr>
            <a:r>
              <a:rPr lang="en-US" sz="1600" dirty="0" smtClean="0"/>
              <a:t>November 15, 2010 - November 29, 2010 Go-Live Soft Launch:</a:t>
            </a:r>
          </a:p>
          <a:p>
            <a:pPr marL="1257300" lvl="2" indent="-342900" eaLnBrk="0" hangingPunct="0">
              <a:lnSpc>
                <a:spcPct val="90000"/>
              </a:lnSpc>
              <a:spcBef>
                <a:spcPct val="20000"/>
              </a:spcBef>
              <a:buFontTx/>
              <a:buChar char="•"/>
              <a:defRPr/>
            </a:pPr>
            <a:r>
              <a:rPr lang="en-US" sz="1600" dirty="0" smtClean="0"/>
              <a:t>Note that ERCOT has updated the start of the Soft Launch to 11/15 (previously 11/23)</a:t>
            </a:r>
          </a:p>
          <a:p>
            <a:pPr marL="1257300" lvl="2" indent="-342900" eaLnBrk="0" hangingPunct="0">
              <a:lnSpc>
                <a:spcPct val="90000"/>
              </a:lnSpc>
              <a:spcBef>
                <a:spcPct val="20000"/>
              </a:spcBef>
              <a:buFontTx/>
              <a:buChar char="•"/>
              <a:defRPr/>
            </a:pPr>
            <a:r>
              <a:rPr lang="en-US" sz="1600" dirty="0" smtClean="0"/>
              <a:t>Soft Launch will include a ramp into Go-Live bringing systems online, but non-binding over the stated 2-week period</a:t>
            </a:r>
          </a:p>
          <a:p>
            <a:pPr marL="342900" lvl="1" indent="-342900" eaLnBrk="0" hangingPunct="0">
              <a:spcBef>
                <a:spcPts val="0"/>
              </a:spcBef>
            </a:pPr>
            <a:endParaRPr lang="en-US" sz="1200" dirty="0" smtClean="0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quarter" idx="12"/>
          </p:nvPr>
        </p:nvSpPr>
        <p:spPr>
          <a:xfrm>
            <a:off x="1143000" y="6457950"/>
            <a:ext cx="2133600" cy="476250"/>
          </a:xfrm>
          <a:noFill/>
        </p:spPr>
        <p:txBody>
          <a:bodyPr/>
          <a:lstStyle/>
          <a:p>
            <a:r>
              <a:rPr lang="en-US" dirty="0" smtClean="0"/>
              <a:t>4 November 2010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Cut-Over Monthly Outlook – Go-Live Sequence of Events</a:t>
            </a:r>
          </a:p>
        </p:txBody>
      </p:sp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304800" y="762000"/>
          <a:ext cx="8610600" cy="541020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870200"/>
                <a:gridCol w="2870200"/>
                <a:gridCol w="2870200"/>
              </a:tblGrid>
              <a:tr h="45458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 smtClean="0"/>
                        <a:t>Date</a:t>
                      </a:r>
                      <a:endParaRPr lang="en-US" sz="1200" b="1" i="0" u="none" strike="noStrike" dirty="0"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/>
                        <a:t>Action</a:t>
                      </a:r>
                      <a:endParaRPr lang="en-US" sz="1200" b="1" i="0" u="none" strike="noStrike" dirty="0"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/>
                        <a:t>Comments</a:t>
                      </a:r>
                      <a:endParaRPr lang="en-US" sz="1200" b="1" i="0" u="none" strike="noStrike"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15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latin typeface="+mn-lt"/>
                        </a:rPr>
                        <a:t>11/15/2010 – 11/29/2010</a:t>
                      </a:r>
                      <a:endParaRPr lang="en-US" sz="1200" b="0" i="0" u="none" strike="noStrike" dirty="0"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 smtClean="0"/>
                        <a:t>ERCOT Initiates “Soft</a:t>
                      </a:r>
                      <a:r>
                        <a:rPr lang="en-US" sz="1200" u="none" strike="noStrike" baseline="0" dirty="0" smtClean="0"/>
                        <a:t> Launch” to Nodal Market Go-Live</a:t>
                      </a:r>
                      <a:endParaRPr lang="en-US" sz="1200" b="0" i="0" u="none" strike="noStrike" dirty="0"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/>
                        <a:t> </a:t>
                      </a:r>
                      <a:r>
                        <a:rPr lang="en-US" sz="1200" u="none" strike="noStrike" dirty="0" smtClean="0"/>
                        <a:t>ERCOT will run non-binding DAM, RUC daily per Nodal protocol timelines.  RTM will remain Open</a:t>
                      </a:r>
                      <a:r>
                        <a:rPr lang="en-US" sz="1200" u="none" strike="noStrike" baseline="0" dirty="0" smtClean="0"/>
                        <a:t> Loop, but continue to publish base points and LMPs.  Note that credit will be set high on 11/15</a:t>
                      </a:r>
                      <a:endParaRPr lang="en-US" sz="1200" b="0" i="0" u="none" strike="noStrike" dirty="0"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458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 smtClean="0"/>
                        <a:t>11/15/2010</a:t>
                      </a:r>
                      <a:endParaRPr lang="en-US" sz="1200" b="0" i="0" u="none" strike="noStrike" dirty="0"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 smtClean="0"/>
                        <a:t>Credit posts</a:t>
                      </a:r>
                      <a:r>
                        <a:rPr lang="en-US" sz="1200" u="none" strike="noStrike" baseline="0" dirty="0" smtClean="0"/>
                        <a:t> ACLs and TPEs for non-binding DAM 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 smtClean="0">
                          <a:latin typeface="Arial"/>
                        </a:rPr>
                        <a:t>For Operating Day 11/15</a:t>
                      </a:r>
                      <a:r>
                        <a:rPr lang="en-US" sz="1200" b="0" i="0" u="none" strike="noStrike" baseline="0" dirty="0" smtClean="0">
                          <a:latin typeface="Arial"/>
                        </a:rPr>
                        <a:t> credit will be manually set to high limits</a:t>
                      </a:r>
                      <a:endParaRPr lang="en-US" sz="1200" b="0" i="0" u="none" strike="noStrike" dirty="0"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458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latin typeface="Arial"/>
                        </a:rPr>
                        <a:t>11/16/2010</a:t>
                      </a:r>
                      <a:endParaRPr lang="en-US" sz="1200" b="0" i="0" u="none" strike="noStrike" dirty="0"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u="none" strike="noStrike" dirty="0" smtClean="0"/>
                        <a:t>First Credit Operating Day 11/16/2010</a:t>
                      </a:r>
                      <a:endParaRPr lang="en-US" sz="1200" b="0" i="0" u="none" strike="noStrike" dirty="0" smtClean="0">
                        <a:latin typeface="+mn-lt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 smtClean="0">
                          <a:latin typeface="Arial"/>
                        </a:rPr>
                        <a:t>Credit reflects actual limits</a:t>
                      </a:r>
                      <a:endParaRPr lang="en-US" sz="1200" b="0" i="0" u="none" strike="noStrike" dirty="0"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1315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latin typeface="+mn-lt"/>
                        </a:rPr>
                        <a:t>11/17/2010</a:t>
                      </a:r>
                      <a:endParaRPr lang="en-US" sz="1200" b="0" i="0" u="none" strike="noStrike" dirty="0"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 smtClean="0">
                          <a:latin typeface="+mn-lt"/>
                        </a:rPr>
                        <a:t>Market</a:t>
                      </a:r>
                      <a:r>
                        <a:rPr lang="en-US" sz="1200" b="0" i="0" u="none" strike="noStrike" baseline="0" dirty="0" smtClean="0">
                          <a:latin typeface="+mn-lt"/>
                        </a:rPr>
                        <a:t> now able to submit transactions for first Nodal Operating Day (T-14d)</a:t>
                      </a:r>
                      <a:endParaRPr lang="en-US" sz="1200" b="0" i="0" u="none" strike="noStrike" dirty="0"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 smtClean="0"/>
                        <a:t>12/01/2010 Operating now available for Market submissions</a:t>
                      </a:r>
                      <a:endParaRPr lang="en-US" sz="1200" b="0" i="0" u="none" strike="noStrike" dirty="0"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476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 smtClean="0"/>
                        <a:t>11/23/2010</a:t>
                      </a:r>
                      <a:endParaRPr lang="en-US" sz="1200" b="0" i="0" u="none" strike="noStrike" dirty="0"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 smtClean="0"/>
                        <a:t>QSEs with Resources</a:t>
                      </a:r>
                      <a:r>
                        <a:rPr lang="en-US" sz="1200" u="none" strike="noStrike" baseline="0" dirty="0" smtClean="0"/>
                        <a:t> required to submit 7 days of rolling COPs</a:t>
                      </a:r>
                      <a:endParaRPr lang="en-US" sz="1200" b="0" i="0" u="none" strike="noStrike" dirty="0"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 smtClean="0"/>
                        <a:t>12/01/2010</a:t>
                      </a:r>
                      <a:r>
                        <a:rPr lang="en-US" sz="1200" u="none" strike="noStrike" baseline="0" dirty="0" smtClean="0"/>
                        <a:t> required on 11/23/2010</a:t>
                      </a:r>
                      <a:endParaRPr lang="en-US" sz="1200" b="0" i="0" u="none" strike="noStrike" dirty="0"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1315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latin typeface="+mn-lt"/>
                        </a:rPr>
                        <a:t>11/28/2010 2:00 PM</a:t>
                      </a:r>
                      <a:r>
                        <a:rPr lang="en-US" sz="1200" b="0" i="0" u="none" strike="noStrike" baseline="0" dirty="0" smtClean="0">
                          <a:latin typeface="+mn-lt"/>
                        </a:rPr>
                        <a:t> – 11/28/2010 3:00 PM</a:t>
                      </a:r>
                      <a:endParaRPr lang="en-US" sz="1200" b="0" i="0" u="none" strike="noStrike" dirty="0"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 smtClean="0">
                          <a:latin typeface="Arial"/>
                        </a:rPr>
                        <a:t>Generation</a:t>
                      </a:r>
                      <a:r>
                        <a:rPr lang="en-US" sz="1200" b="0" i="0" u="none" strike="noStrike" baseline="0" dirty="0" smtClean="0">
                          <a:latin typeface="Arial"/>
                        </a:rPr>
                        <a:t> and Frequency Control switched to Nodal systems for final LFC test</a:t>
                      </a:r>
                      <a:endParaRPr lang="en-US" sz="1200" b="0" i="0" u="none" strike="noStrike" dirty="0"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 smtClean="0">
                          <a:latin typeface="Arial"/>
                        </a:rPr>
                        <a:t>QSEs will begin following</a:t>
                      </a:r>
                      <a:r>
                        <a:rPr lang="en-US" sz="1200" b="0" i="0" u="none" strike="noStrike" baseline="0" dirty="0" smtClean="0">
                          <a:latin typeface="Arial"/>
                        </a:rPr>
                        <a:t> Nodal base points</a:t>
                      </a:r>
                    </a:p>
                    <a:p>
                      <a:pPr algn="l" fontAlgn="b"/>
                      <a:r>
                        <a:rPr lang="en-US" sz="1200" b="0" i="0" u="none" strike="noStrike" baseline="0" dirty="0" smtClean="0">
                          <a:latin typeface="Arial"/>
                        </a:rPr>
                        <a:t>Settlements will continue to be Zonal</a:t>
                      </a:r>
                      <a:endParaRPr lang="en-US" sz="1200" b="0" i="0" u="none" strike="noStrike" dirty="0"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476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latin typeface="Arial"/>
                        </a:rPr>
                        <a:t>11/28/2010</a:t>
                      </a:r>
                      <a:r>
                        <a:rPr lang="en-US" sz="1200" b="0" i="0" u="none" strike="noStrike" baseline="0" dirty="0" smtClean="0">
                          <a:latin typeface="Arial"/>
                        </a:rPr>
                        <a:t> 2:00 PM – 11/30/2010  11:59:59</a:t>
                      </a:r>
                      <a:endParaRPr lang="en-US" sz="1200" b="0" i="0" u="none" strike="noStrike" dirty="0"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 smtClean="0">
                          <a:latin typeface="Arial"/>
                        </a:rPr>
                        <a:t>QSEs remain</a:t>
                      </a:r>
                      <a:r>
                        <a:rPr lang="en-US" sz="1200" b="0" i="0" u="none" strike="noStrike" baseline="0" dirty="0" smtClean="0">
                          <a:latin typeface="Arial"/>
                        </a:rPr>
                        <a:t> on Nodal Control while settling </a:t>
                      </a:r>
                      <a:r>
                        <a:rPr lang="en-US" sz="1200" b="0" i="0" u="none" strike="noStrike" baseline="0" dirty="0" err="1" smtClean="0">
                          <a:latin typeface="Arial"/>
                        </a:rPr>
                        <a:t>Zonally</a:t>
                      </a:r>
                      <a:r>
                        <a:rPr lang="en-US" sz="1200" b="0" i="0" u="none" strike="noStrike" baseline="0" dirty="0" smtClean="0">
                          <a:latin typeface="Arial"/>
                        </a:rPr>
                        <a:t> during the LFC test</a:t>
                      </a:r>
                      <a:endParaRPr lang="en-US" sz="1200" b="0" i="0" u="none" strike="noStrike" dirty="0"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 dirty="0"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476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latin typeface="Arial"/>
                        </a:rPr>
                        <a:t>11/29/2010</a:t>
                      </a:r>
                      <a:endParaRPr lang="en-US" sz="1200" b="0" i="0" u="none" strike="noStrike" dirty="0"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 smtClean="0">
                          <a:latin typeface="Arial"/>
                        </a:rPr>
                        <a:t>Last</a:t>
                      </a:r>
                      <a:r>
                        <a:rPr lang="en-US" sz="1200" b="0" i="0" u="none" strike="noStrike" baseline="0" dirty="0" smtClean="0">
                          <a:latin typeface="Arial"/>
                        </a:rPr>
                        <a:t> Non- Binding DAM for operating day 11/30/2010</a:t>
                      </a:r>
                      <a:endParaRPr lang="en-US" sz="1200" b="0" i="0" u="none" strike="noStrike" dirty="0"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 dirty="0"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Rectangle 4"/>
          <p:cNvSpPr>
            <a:spLocks noGrp="1" noChangeArrowheads="1"/>
          </p:cNvSpPr>
          <p:nvPr>
            <p:ph type="dt" sz="quarter" idx="12"/>
          </p:nvPr>
        </p:nvSpPr>
        <p:spPr>
          <a:xfrm>
            <a:off x="1143000" y="6457950"/>
            <a:ext cx="2133600" cy="476250"/>
          </a:xfrm>
          <a:noFill/>
        </p:spPr>
        <p:txBody>
          <a:bodyPr/>
          <a:lstStyle/>
          <a:p>
            <a:r>
              <a:rPr lang="en-US" dirty="0" smtClean="0"/>
              <a:t>4 November 2010</a:t>
            </a: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172200" y="6457950"/>
            <a:ext cx="2590800" cy="457200"/>
          </a:xfrm>
          <a:noFill/>
        </p:spPr>
        <p:txBody>
          <a:bodyPr/>
          <a:lstStyle/>
          <a:p>
            <a:pPr>
              <a:defRPr/>
            </a:pPr>
            <a:r>
              <a:rPr lang="en-US" dirty="0" smtClean="0"/>
              <a:t>Technical Advisory Committee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Cut-Over Monthly Outlook – Go-Live Sequence of Events</a:t>
            </a:r>
          </a:p>
        </p:txBody>
      </p:sp>
      <p:graphicFrame>
        <p:nvGraphicFramePr>
          <p:cNvPr id="10" name="Table 9"/>
          <p:cNvGraphicFramePr>
            <a:graphicFrameLocks noGrp="1"/>
          </p:cNvGraphicFramePr>
          <p:nvPr/>
        </p:nvGraphicFramePr>
        <p:xfrm>
          <a:off x="609600" y="1219200"/>
          <a:ext cx="7924800" cy="407924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641600"/>
                <a:gridCol w="2641600"/>
                <a:gridCol w="2641600"/>
              </a:tblGrid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/>
                        <a:t>Time</a:t>
                      </a:r>
                      <a:endParaRPr lang="en-US" sz="1400" b="1" i="0" u="none" strike="noStrike" dirty="0"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/>
                        <a:t>Action</a:t>
                      </a:r>
                      <a:endParaRPr lang="en-US" sz="1400" b="1" i="0" u="none" strike="noStrike" dirty="0"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/>
                        <a:t>Comments</a:t>
                      </a:r>
                      <a:endParaRPr lang="en-US" sz="1400" b="1" i="0" u="none" strike="noStrike">
                        <a:latin typeface="Arial"/>
                      </a:endParaRP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/>
                        <a:t>up to 10:00</a:t>
                      </a:r>
                      <a:endParaRPr lang="en-US" sz="1400" b="0" i="0" u="none" strike="noStrike" dirty="0"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 smtClean="0"/>
                        <a:t> Bids </a:t>
                      </a:r>
                      <a:r>
                        <a:rPr lang="en-US" sz="1400" u="none" strike="noStrike" dirty="0"/>
                        <a:t>and Offer submission</a:t>
                      </a:r>
                      <a:endParaRPr lang="en-US" sz="1400" b="0" i="0" u="none" strike="noStrike" dirty="0"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/>
                        <a:t> </a:t>
                      </a:r>
                      <a:r>
                        <a:rPr lang="en-US" sz="1400" u="none" strike="noStrike" dirty="0" smtClean="0"/>
                        <a:t>QSE submit bids and offers</a:t>
                      </a:r>
                      <a:endParaRPr lang="en-US" sz="1400" b="0" i="0" u="none" strike="noStrike" dirty="0">
                        <a:latin typeface="Arial"/>
                      </a:endParaRP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/>
                        <a:t>10:00</a:t>
                      </a:r>
                      <a:endParaRPr lang="en-US" sz="1400" b="0" i="0" u="none" strike="noStrike" dirty="0"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 smtClean="0"/>
                        <a:t> Close </a:t>
                      </a:r>
                      <a:r>
                        <a:rPr lang="en-US" sz="1400" u="none" strike="noStrike" dirty="0"/>
                        <a:t>DAM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/>
                        <a:t> </a:t>
                      </a:r>
                      <a:endParaRPr lang="en-US" sz="1400" b="0" i="0" u="none" strike="noStrike" dirty="0">
                        <a:latin typeface="Arial"/>
                      </a:endParaRP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/>
                        <a:t>10:00</a:t>
                      </a:r>
                      <a:endParaRPr lang="en-US" sz="1400" b="0" i="0" u="none" strike="noStrike" dirty="0"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 smtClean="0"/>
                        <a:t> Execute </a:t>
                      </a:r>
                      <a:r>
                        <a:rPr lang="en-US" sz="1400" u="none" strike="noStrike" dirty="0"/>
                        <a:t>Dam Clearing Process</a:t>
                      </a:r>
                      <a:endParaRPr lang="en-US" sz="1400" b="0" i="0" u="none" strike="noStrike" dirty="0"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/>
                        <a:t> </a:t>
                      </a:r>
                      <a:endParaRPr lang="en-US" sz="1400" b="0" i="0" u="none" strike="noStrike" dirty="0">
                        <a:latin typeface="Arial"/>
                      </a:endParaRP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/>
                        <a:t>13:30</a:t>
                      </a:r>
                      <a:endParaRPr lang="en-US" sz="1400" b="0" i="0" u="none" strike="noStrike" dirty="0"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 smtClean="0"/>
                        <a:t> Approve </a:t>
                      </a:r>
                      <a:r>
                        <a:rPr lang="en-US" sz="1400" u="none" strike="noStrike" dirty="0"/>
                        <a:t>DAM results</a:t>
                      </a:r>
                      <a:endParaRPr lang="en-US" sz="1400" b="0" i="0" u="none" strike="noStrike" dirty="0"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/>
                        <a:t>Day Ahead results </a:t>
                      </a:r>
                      <a:r>
                        <a:rPr lang="en-US" sz="1400" u="none" strike="noStrike" dirty="0" smtClean="0"/>
                        <a:t>posted </a:t>
                      </a:r>
                      <a:r>
                        <a:rPr lang="en-US" sz="1400" u="none" strike="noStrike" dirty="0"/>
                        <a:t>to MIS</a:t>
                      </a:r>
                      <a:endParaRPr lang="en-US" sz="1400" b="0" i="0" u="none" strike="noStrike" dirty="0">
                        <a:latin typeface="Arial"/>
                      </a:endParaRP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smtClean="0"/>
                        <a:t>13:30-14:30</a:t>
                      </a:r>
                      <a:endParaRPr lang="en-US" sz="1400" b="0" i="0" u="none" strike="noStrike" dirty="0"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 smtClean="0"/>
                        <a:t> Submit </a:t>
                      </a:r>
                      <a:r>
                        <a:rPr lang="en-US" sz="1400" u="none" strike="noStrike" dirty="0"/>
                        <a:t>Post DAM COP </a:t>
                      </a:r>
                      <a:r>
                        <a:rPr lang="en-US" sz="1400" u="none" strike="noStrike" dirty="0" smtClean="0"/>
                        <a:t>updates</a:t>
                      </a:r>
                      <a:endParaRPr lang="en-US" sz="1400" b="0" i="0" u="none" strike="noStrike" dirty="0"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/>
                        <a:t> </a:t>
                      </a:r>
                      <a:endParaRPr lang="en-US" sz="1400" b="0" i="0" u="none" strike="noStrike" dirty="0">
                        <a:latin typeface="Arial"/>
                      </a:endParaRP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/>
                        <a:t>14:30</a:t>
                      </a:r>
                      <a:endParaRPr lang="en-US" sz="1400" b="0" i="0" u="none" strike="noStrike" dirty="0"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 smtClean="0"/>
                        <a:t> Close </a:t>
                      </a:r>
                      <a:r>
                        <a:rPr lang="en-US" sz="1400" u="none" strike="noStrike" dirty="0"/>
                        <a:t>for RUC</a:t>
                      </a:r>
                      <a:endParaRPr lang="en-US" sz="1400" b="0" i="0" u="none" strike="noStrike" dirty="0"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/>
                        <a:t> </a:t>
                      </a:r>
                      <a:endParaRPr lang="en-US" sz="1400" b="0" i="0" u="none" strike="noStrike" dirty="0">
                        <a:latin typeface="Arial"/>
                      </a:endParaRP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/>
                        <a:t>14:30</a:t>
                      </a:r>
                      <a:endParaRPr lang="en-US" sz="1400" b="0" i="0" u="none" strike="noStrike" dirty="0"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 smtClean="0"/>
                        <a:t> Begin </a:t>
                      </a:r>
                      <a:r>
                        <a:rPr lang="en-US" sz="1400" u="none" strike="noStrike" dirty="0"/>
                        <a:t>Execution of DRUC</a:t>
                      </a:r>
                      <a:endParaRPr lang="en-US" sz="1400" b="0" i="0" u="none" strike="noStrike" dirty="0"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/>
                        <a:t> </a:t>
                      </a:r>
                      <a:endParaRPr lang="en-US" sz="1400" b="0" i="0" u="none" strike="noStrike" dirty="0">
                        <a:latin typeface="Arial"/>
                      </a:endParaRP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/>
                        <a:t>16:00</a:t>
                      </a:r>
                      <a:endParaRPr lang="en-US" sz="1400" b="0" i="0" u="none" strike="noStrike" dirty="0"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 smtClean="0"/>
                        <a:t> Approve </a:t>
                      </a:r>
                      <a:r>
                        <a:rPr lang="en-US" sz="1400" u="none" strike="noStrike" dirty="0"/>
                        <a:t>DRUC Results</a:t>
                      </a:r>
                      <a:endParaRPr lang="en-US" sz="1400" b="0" i="0" u="none" strike="noStrike" dirty="0"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/>
                        <a:t> </a:t>
                      </a:r>
                      <a:endParaRPr lang="en-US" sz="1400" b="0" i="0" u="none" strike="noStrike" dirty="0">
                        <a:latin typeface="Arial"/>
                      </a:endParaRP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/>
                        <a:t>16:00</a:t>
                      </a:r>
                      <a:endParaRPr lang="en-US" sz="1400" b="0" i="0" u="none" strike="noStrike" dirty="0"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 smtClean="0"/>
                        <a:t> Post </a:t>
                      </a:r>
                      <a:r>
                        <a:rPr lang="en-US" sz="1400" u="none" strike="noStrike" dirty="0"/>
                        <a:t>DRUC Results</a:t>
                      </a:r>
                      <a:endParaRPr lang="en-US" sz="1400" b="0" i="0" u="none" strike="noStrike" dirty="0"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/>
                        <a:t> </a:t>
                      </a:r>
                      <a:endParaRPr lang="en-US" sz="1400" b="0" i="0" u="none" strike="noStrike" dirty="0">
                        <a:latin typeface="Arial"/>
                      </a:endParaRP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/>
                        <a:t>18:00</a:t>
                      </a:r>
                      <a:endParaRPr lang="en-US" sz="1400" b="0" i="0" u="none" strike="noStrike" dirty="0"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 smtClean="0"/>
                        <a:t> HRUC Begins Hourly</a:t>
                      </a:r>
                      <a:r>
                        <a:rPr lang="en-US" sz="1400" u="none" strike="noStrike" baseline="0" dirty="0" smtClean="0"/>
                        <a:t> Runs 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 dirty="0">
                        <a:latin typeface="Arial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sp>
        <p:nvSpPr>
          <p:cNvPr id="6197" name="Content Placeholder 2"/>
          <p:cNvSpPr>
            <a:spLocks noGrp="1"/>
          </p:cNvSpPr>
          <p:nvPr>
            <p:ph idx="1"/>
          </p:nvPr>
        </p:nvSpPr>
        <p:spPr>
          <a:xfrm>
            <a:off x="457200" y="838200"/>
            <a:ext cx="8229600" cy="5257800"/>
          </a:xfrm>
        </p:spPr>
        <p:txBody>
          <a:bodyPr/>
          <a:lstStyle/>
          <a:p>
            <a:pPr algn="ctr">
              <a:buFontTx/>
              <a:buNone/>
            </a:pPr>
            <a:r>
              <a:rPr lang="en-US" u="sng" smtClean="0"/>
              <a:t>11/30/2010 Go-Live Sequencing</a:t>
            </a:r>
          </a:p>
          <a:p>
            <a:pPr algn="ctr">
              <a:buFontTx/>
              <a:buNone/>
            </a:pPr>
            <a:endParaRPr lang="en-US" smtClean="0"/>
          </a:p>
          <a:p>
            <a:pPr>
              <a:buFontTx/>
              <a:buNone/>
            </a:pPr>
            <a:endParaRPr lang="en-US" smtClean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quarter" idx="12"/>
          </p:nvPr>
        </p:nvSpPr>
        <p:spPr>
          <a:xfrm>
            <a:off x="1143000" y="6457950"/>
            <a:ext cx="2133600" cy="476250"/>
          </a:xfrm>
          <a:noFill/>
        </p:spPr>
        <p:txBody>
          <a:bodyPr/>
          <a:lstStyle/>
          <a:p>
            <a:r>
              <a:rPr lang="en-US" dirty="0" smtClean="0"/>
              <a:t>4 November 2010</a:t>
            </a:r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172200" y="6457950"/>
            <a:ext cx="2590800" cy="457200"/>
          </a:xfrm>
          <a:noFill/>
        </p:spPr>
        <p:txBody>
          <a:bodyPr/>
          <a:lstStyle/>
          <a:p>
            <a:pPr>
              <a:defRPr/>
            </a:pPr>
            <a:r>
              <a:rPr lang="en-US" dirty="0" smtClean="0"/>
              <a:t>Technical Advisory Committee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Cut-Over Monthly Outlook – Go-Live Sequence of Events</a:t>
            </a:r>
          </a:p>
        </p:txBody>
      </p:sp>
      <p:sp>
        <p:nvSpPr>
          <p:cNvPr id="7171" name="Content Placeholder 2"/>
          <p:cNvSpPr>
            <a:spLocks noGrp="1"/>
          </p:cNvSpPr>
          <p:nvPr>
            <p:ph idx="1"/>
          </p:nvPr>
        </p:nvSpPr>
        <p:spPr>
          <a:xfrm>
            <a:off x="457200" y="914400"/>
            <a:ext cx="8229600" cy="5257800"/>
          </a:xfrm>
        </p:spPr>
        <p:txBody>
          <a:bodyPr>
            <a:normAutofit fontScale="85000" lnSpcReduction="10000"/>
          </a:bodyPr>
          <a:lstStyle/>
          <a:p>
            <a:r>
              <a:rPr lang="en-US" sz="2400" dirty="0" smtClean="0">
                <a:latin typeface="+mj-lt"/>
              </a:rPr>
              <a:t>Key Zonal Notes for 11/30/2010 and 12/01/2010</a:t>
            </a:r>
          </a:p>
          <a:p>
            <a:pPr lvl="1"/>
            <a:r>
              <a:rPr lang="en-US" sz="1900" dirty="0" smtClean="0">
                <a:latin typeface="+mj-lt"/>
              </a:rPr>
              <a:t>QSEs will maintain</a:t>
            </a:r>
            <a:r>
              <a:rPr lang="en-US" sz="1900" dirty="0" smtClean="0"/>
              <a:t>:</a:t>
            </a:r>
          </a:p>
          <a:p>
            <a:pPr lvl="2"/>
            <a:r>
              <a:rPr lang="en-US" sz="1900" dirty="0" smtClean="0"/>
              <a:t>Balancing Energy Offers through Operating Day 12/01/2010</a:t>
            </a:r>
          </a:p>
          <a:p>
            <a:pPr lvl="3"/>
            <a:r>
              <a:rPr lang="en-US" sz="1900" dirty="0" smtClean="0"/>
              <a:t>Submitted on 11/30 for OD 12/1</a:t>
            </a:r>
          </a:p>
          <a:p>
            <a:pPr lvl="2"/>
            <a:r>
              <a:rPr lang="en-US" sz="1900" dirty="0" smtClean="0"/>
              <a:t>Resource Plans through Operating Day 12/01/2010</a:t>
            </a:r>
          </a:p>
          <a:p>
            <a:pPr lvl="3"/>
            <a:r>
              <a:rPr lang="en-US" sz="1900" dirty="0" smtClean="0"/>
              <a:t>Maintained continuously through 12/01 to reflect actual Resource Plan</a:t>
            </a:r>
          </a:p>
          <a:p>
            <a:pPr lvl="2"/>
            <a:r>
              <a:rPr lang="en-US" sz="1900" dirty="0" smtClean="0"/>
              <a:t>Zonal Outages effective on Operating Day 12/01/2010</a:t>
            </a:r>
          </a:p>
          <a:p>
            <a:pPr lvl="3"/>
            <a:r>
              <a:rPr lang="en-US" sz="1900" dirty="0" smtClean="0"/>
              <a:t>Examples: Actual Start / End, Forced Outages, etc</a:t>
            </a:r>
          </a:p>
          <a:p>
            <a:pPr lvl="1"/>
            <a:r>
              <a:rPr lang="en-US" sz="1900" dirty="0" smtClean="0">
                <a:latin typeface="+mj-lt"/>
              </a:rPr>
              <a:t>On 11/30/2010 ERCOT will run:</a:t>
            </a:r>
          </a:p>
          <a:p>
            <a:pPr lvl="2"/>
            <a:r>
              <a:rPr lang="en-US" sz="1900" dirty="0" smtClean="0"/>
              <a:t>Zonal Ancillary Service Market</a:t>
            </a:r>
          </a:p>
          <a:p>
            <a:pPr lvl="3"/>
            <a:r>
              <a:rPr lang="en-US" sz="1900" dirty="0" smtClean="0"/>
              <a:t>Zonal awards will be published</a:t>
            </a:r>
          </a:p>
          <a:p>
            <a:pPr lvl="2"/>
            <a:r>
              <a:rPr lang="en-US" sz="1900" dirty="0" smtClean="0"/>
              <a:t>Zonal RPRS</a:t>
            </a:r>
          </a:p>
          <a:p>
            <a:pPr lvl="3"/>
            <a:r>
              <a:rPr lang="en-US" sz="1900" dirty="0" smtClean="0"/>
              <a:t>Run as a study only</a:t>
            </a:r>
          </a:p>
          <a:p>
            <a:pPr lvl="3"/>
            <a:r>
              <a:rPr lang="en-US" sz="1900" dirty="0" smtClean="0"/>
              <a:t>Zonal commitments will not be published</a:t>
            </a:r>
          </a:p>
          <a:p>
            <a:pPr lvl="1"/>
            <a:r>
              <a:rPr lang="en-US" sz="1900" dirty="0" smtClean="0">
                <a:latin typeface="+mj-lt"/>
              </a:rPr>
              <a:t>Zonal prices will not be generated for 12/01/2010</a:t>
            </a:r>
          </a:p>
          <a:p>
            <a:pPr lvl="1"/>
            <a:r>
              <a:rPr lang="en-US" sz="1900" dirty="0" smtClean="0">
                <a:latin typeface="+mj-lt"/>
              </a:rPr>
              <a:t>No Zonal Submissions or Markets for Operating Day 12/02/2010 or later</a:t>
            </a:r>
          </a:p>
          <a:p>
            <a:pPr lvl="1"/>
            <a:r>
              <a:rPr lang="en-US" sz="1900" dirty="0" smtClean="0">
                <a:latin typeface="+mj-lt"/>
              </a:rPr>
              <a:t>Note that all Zonal systems (ERCOT and MP) must remain in place until 1/1/2011</a:t>
            </a:r>
          </a:p>
          <a:p>
            <a:pPr lvl="1"/>
            <a:endParaRPr lang="en-US" dirty="0" smtClean="0"/>
          </a:p>
          <a:p>
            <a:pPr algn="ctr">
              <a:buFontTx/>
              <a:buNone/>
            </a:pPr>
            <a:endParaRPr lang="en-US" dirty="0" smtClean="0"/>
          </a:p>
          <a:p>
            <a:pPr>
              <a:buFontTx/>
              <a:buNone/>
            </a:pPr>
            <a:endParaRPr lang="en-US" dirty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quarter" idx="12"/>
          </p:nvPr>
        </p:nvSpPr>
        <p:spPr>
          <a:xfrm>
            <a:off x="1143000" y="6457950"/>
            <a:ext cx="2133600" cy="476250"/>
          </a:xfrm>
          <a:noFill/>
        </p:spPr>
        <p:txBody>
          <a:bodyPr/>
          <a:lstStyle/>
          <a:p>
            <a:r>
              <a:rPr lang="en-US" dirty="0" smtClean="0"/>
              <a:t>4 November 2010</a:t>
            </a: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172200" y="6457950"/>
            <a:ext cx="2590800" cy="457200"/>
          </a:xfrm>
          <a:noFill/>
        </p:spPr>
        <p:txBody>
          <a:bodyPr/>
          <a:lstStyle/>
          <a:p>
            <a:pPr>
              <a:defRPr/>
            </a:pPr>
            <a:r>
              <a:rPr lang="en-US" dirty="0" smtClean="0"/>
              <a:t>Technical Advisory Committee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>
          <a:xfrm>
            <a:off x="280988" y="2971800"/>
            <a:ext cx="3276600" cy="3352800"/>
          </a:xfrm>
          <a:prstGeom prst="roundRect">
            <a:avLst>
              <a:gd name="adj" fmla="val 3497"/>
            </a:avLst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anchor="ctr"/>
          <a:lstStyle/>
          <a:p>
            <a:pPr algn="ctr">
              <a:defRPr/>
            </a:pPr>
            <a:r>
              <a:rPr lang="en-US" sz="1400" b="1" dirty="0">
                <a:solidFill>
                  <a:schemeClr val="tx1"/>
                </a:solidFill>
              </a:rPr>
              <a:t>MP Activities / Impacts</a:t>
            </a:r>
          </a:p>
          <a:p>
            <a:pPr algn="ctr">
              <a:defRPr/>
            </a:pPr>
            <a:endParaRPr lang="en-US" sz="1200" b="1" dirty="0">
              <a:solidFill>
                <a:schemeClr val="tx1"/>
              </a:solidFill>
            </a:endParaRPr>
          </a:p>
          <a:p>
            <a:pPr>
              <a:spcBef>
                <a:spcPts val="300"/>
              </a:spcBef>
              <a:spcAft>
                <a:spcPts val="300"/>
              </a:spcAft>
              <a:buFont typeface="Arial" pitchFamily="34" charset="0"/>
              <a:buChar char="•"/>
              <a:defRPr/>
            </a:pPr>
            <a:r>
              <a:rPr lang="en-US" sz="1200" dirty="0" smtClean="0">
                <a:solidFill>
                  <a:schemeClr val="tx1"/>
                </a:solidFill>
              </a:rPr>
              <a:t>CRRAH </a:t>
            </a:r>
            <a:r>
              <a:rPr lang="en-US" sz="1200" dirty="0">
                <a:solidFill>
                  <a:schemeClr val="tx1"/>
                </a:solidFill>
              </a:rPr>
              <a:t>able to retrieve ACLs from </a:t>
            </a:r>
            <a:r>
              <a:rPr lang="en-US" sz="1200" dirty="0" smtClean="0">
                <a:solidFill>
                  <a:schemeClr val="tx1"/>
                </a:solidFill>
              </a:rPr>
              <a:t>CRR                    system </a:t>
            </a:r>
            <a:r>
              <a:rPr lang="en-US" sz="1200" dirty="0">
                <a:solidFill>
                  <a:schemeClr val="tx1"/>
                </a:solidFill>
              </a:rPr>
              <a:t>each business day.  </a:t>
            </a:r>
          </a:p>
          <a:p>
            <a:pPr>
              <a:spcBef>
                <a:spcPts val="300"/>
              </a:spcBef>
              <a:spcAft>
                <a:spcPts val="300"/>
              </a:spcAft>
              <a:buFont typeface="Arial" pitchFamily="34" charset="0"/>
              <a:buChar char="•"/>
              <a:defRPr/>
            </a:pPr>
            <a:r>
              <a:rPr lang="en-US" sz="1200" dirty="0" smtClean="0">
                <a:solidFill>
                  <a:schemeClr val="tx1"/>
                </a:solidFill>
              </a:rPr>
              <a:t>MPs </a:t>
            </a:r>
            <a:r>
              <a:rPr lang="en-US" sz="1200" dirty="0">
                <a:solidFill>
                  <a:schemeClr val="tx1"/>
                </a:solidFill>
              </a:rPr>
              <a:t>can post additional collateral </a:t>
            </a:r>
            <a:r>
              <a:rPr lang="en-US" sz="1200" dirty="0" smtClean="0">
                <a:solidFill>
                  <a:schemeClr val="tx1"/>
                </a:solidFill>
              </a:rPr>
              <a:t>until 11/08/2010 </a:t>
            </a:r>
            <a:r>
              <a:rPr lang="en-US" sz="1200" dirty="0">
                <a:solidFill>
                  <a:schemeClr val="tx1"/>
                </a:solidFill>
              </a:rPr>
              <a:t>for Dec 2010 CRR Auction</a:t>
            </a:r>
          </a:p>
          <a:p>
            <a:pPr>
              <a:spcBef>
                <a:spcPts val="300"/>
              </a:spcBef>
              <a:spcAft>
                <a:spcPts val="300"/>
              </a:spcAft>
              <a:buFont typeface="Arial" pitchFamily="34" charset="0"/>
              <a:buChar char="•"/>
              <a:defRPr/>
            </a:pPr>
            <a:r>
              <a:rPr lang="en-US" sz="1200" dirty="0" smtClean="0">
                <a:solidFill>
                  <a:schemeClr val="tx1"/>
                </a:solidFill>
              </a:rPr>
              <a:t>Dec </a:t>
            </a:r>
            <a:r>
              <a:rPr lang="en-US" sz="1200" dirty="0">
                <a:solidFill>
                  <a:schemeClr val="tx1"/>
                </a:solidFill>
              </a:rPr>
              <a:t>2010 CRR Model available on MIS</a:t>
            </a:r>
          </a:p>
          <a:p>
            <a:pPr>
              <a:spcBef>
                <a:spcPts val="300"/>
              </a:spcBef>
              <a:spcAft>
                <a:spcPts val="300"/>
              </a:spcAft>
              <a:buFont typeface="Arial" pitchFamily="34" charset="0"/>
              <a:buChar char="•"/>
              <a:defRPr/>
            </a:pPr>
            <a:r>
              <a:rPr lang="en-US" sz="1200" dirty="0" smtClean="0">
                <a:solidFill>
                  <a:schemeClr val="tx1"/>
                </a:solidFill>
              </a:rPr>
              <a:t>Dec </a:t>
            </a:r>
            <a:r>
              <a:rPr lang="en-US" sz="1200" dirty="0">
                <a:solidFill>
                  <a:schemeClr val="tx1"/>
                </a:solidFill>
              </a:rPr>
              <a:t>2010 Monthly </a:t>
            </a:r>
            <a:r>
              <a:rPr lang="en-US" sz="1100" dirty="0">
                <a:solidFill>
                  <a:schemeClr val="tx1"/>
                </a:solidFill>
              </a:rPr>
              <a:t>Auction Notice available </a:t>
            </a:r>
            <a:r>
              <a:rPr lang="en-US" sz="1100" dirty="0" smtClean="0">
                <a:solidFill>
                  <a:schemeClr val="tx1"/>
                </a:solidFill>
              </a:rPr>
              <a:t>on </a:t>
            </a:r>
            <a:r>
              <a:rPr lang="en-US" sz="1100" dirty="0">
                <a:solidFill>
                  <a:schemeClr val="tx1"/>
                </a:solidFill>
              </a:rPr>
              <a:t>MIS </a:t>
            </a:r>
          </a:p>
          <a:p>
            <a:pPr>
              <a:spcBef>
                <a:spcPts val="300"/>
              </a:spcBef>
              <a:spcAft>
                <a:spcPts val="300"/>
              </a:spcAft>
              <a:defRPr/>
            </a:pPr>
            <a:endParaRPr lang="en-US" sz="1100" dirty="0">
              <a:solidFill>
                <a:schemeClr val="tx1"/>
              </a:solidFill>
            </a:endParaRPr>
          </a:p>
        </p:txBody>
      </p:sp>
      <p:sp>
        <p:nvSpPr>
          <p:cNvPr id="32" name="Rounded Rectangle 31"/>
          <p:cNvSpPr/>
          <p:nvPr/>
        </p:nvSpPr>
        <p:spPr>
          <a:xfrm>
            <a:off x="280988" y="1371600"/>
            <a:ext cx="3251200" cy="1600200"/>
          </a:xfrm>
          <a:prstGeom prst="roundRect">
            <a:avLst>
              <a:gd name="adj" fmla="val 3497"/>
            </a:avLst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buFont typeface="Wingdings" pitchFamily="2" charset="2"/>
              <a:buChar char="ü"/>
              <a:defRPr/>
            </a:pPr>
            <a:endParaRPr lang="en-US" sz="1400" dirty="0"/>
          </a:p>
        </p:txBody>
      </p:sp>
      <p:sp>
        <p:nvSpPr>
          <p:cNvPr id="20484" name="Text Box 14"/>
          <p:cNvSpPr txBox="1">
            <a:spLocks noChangeArrowheads="1"/>
          </p:cNvSpPr>
          <p:nvPr/>
        </p:nvSpPr>
        <p:spPr bwMode="auto">
          <a:xfrm>
            <a:off x="200025" y="1371600"/>
            <a:ext cx="3381375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400" b="1">
                <a:solidFill>
                  <a:schemeClr val="bg1"/>
                </a:solidFill>
              </a:rPr>
              <a:t>Functional Area</a:t>
            </a:r>
          </a:p>
          <a:p>
            <a:pPr algn="ctr"/>
            <a:endParaRPr lang="en-US" sz="1400" b="1">
              <a:solidFill>
                <a:schemeClr val="bg1"/>
              </a:solidFill>
            </a:endParaRPr>
          </a:p>
          <a:p>
            <a:pPr>
              <a:buFont typeface="Wingdings" pitchFamily="2" charset="2"/>
              <a:buChar char="ü"/>
            </a:pPr>
            <a:r>
              <a:rPr lang="en-US" sz="1400">
                <a:solidFill>
                  <a:schemeClr val="bg1"/>
                </a:solidFill>
              </a:rPr>
              <a:t>Network Model</a:t>
            </a:r>
          </a:p>
          <a:p>
            <a:pPr>
              <a:buFont typeface="Wingdings" pitchFamily="2" charset="2"/>
              <a:buChar char="ü"/>
            </a:pPr>
            <a:r>
              <a:rPr lang="en-US" sz="1400">
                <a:solidFill>
                  <a:schemeClr val="bg1"/>
                </a:solidFill>
              </a:rPr>
              <a:t>Outage Scheduler</a:t>
            </a:r>
          </a:p>
          <a:p>
            <a:pPr>
              <a:buFont typeface="Wingdings" pitchFamily="2" charset="2"/>
              <a:buChar char="ü"/>
            </a:pPr>
            <a:r>
              <a:rPr lang="en-US" sz="1400">
                <a:solidFill>
                  <a:schemeClr val="bg1"/>
                </a:solidFill>
              </a:rPr>
              <a:t>Congestion Revenue Rights</a:t>
            </a:r>
          </a:p>
          <a:p>
            <a:pPr>
              <a:buFont typeface="Wingdings" pitchFamily="2" charset="2"/>
              <a:buChar char="ü"/>
            </a:pPr>
            <a:r>
              <a:rPr lang="en-US" sz="1400">
                <a:solidFill>
                  <a:schemeClr val="bg1"/>
                </a:solidFill>
              </a:rPr>
              <a:t>Credit</a:t>
            </a:r>
          </a:p>
          <a:p>
            <a:pPr>
              <a:buFont typeface="Wingdings" pitchFamily="2" charset="2"/>
              <a:buChar char="ü"/>
            </a:pPr>
            <a:r>
              <a:rPr lang="en-US" sz="1400">
                <a:solidFill>
                  <a:schemeClr val="bg1"/>
                </a:solidFill>
              </a:rPr>
              <a:t>MIS</a:t>
            </a:r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265113" y="685800"/>
            <a:ext cx="8650287" cy="685800"/>
            <a:chOff x="167" y="801"/>
            <a:chExt cx="4767" cy="526"/>
          </a:xfrm>
        </p:grpSpPr>
        <p:sp>
          <p:nvSpPr>
            <p:cNvPr id="37" name="AutoShape 5"/>
            <p:cNvSpPr>
              <a:spLocks noChangeArrowheads="1"/>
            </p:cNvSpPr>
            <p:nvPr/>
          </p:nvSpPr>
          <p:spPr bwMode="auto">
            <a:xfrm>
              <a:off x="167" y="801"/>
              <a:ext cx="735" cy="526"/>
            </a:xfrm>
            <a:prstGeom prst="homePlate">
              <a:avLst>
                <a:gd name="adj" fmla="val 34933"/>
              </a:avLst>
            </a:prstGeom>
            <a:solidFill>
              <a:schemeClr val="bg1">
                <a:lumMod val="75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600" dirty="0">
                  <a:solidFill>
                    <a:schemeClr val="bg1"/>
                  </a:solidFill>
                </a:rPr>
                <a:t>May</a:t>
              </a:r>
            </a:p>
          </p:txBody>
        </p:sp>
        <p:sp>
          <p:nvSpPr>
            <p:cNvPr id="38" name="AutoShape 6"/>
            <p:cNvSpPr>
              <a:spLocks noChangeArrowheads="1"/>
            </p:cNvSpPr>
            <p:nvPr/>
          </p:nvSpPr>
          <p:spPr bwMode="auto">
            <a:xfrm>
              <a:off x="743" y="801"/>
              <a:ext cx="737" cy="526"/>
            </a:xfrm>
            <a:prstGeom prst="chevron">
              <a:avLst>
                <a:gd name="adj" fmla="val 34933"/>
              </a:avLst>
            </a:prstGeom>
            <a:solidFill>
              <a:schemeClr val="bg1">
                <a:lumMod val="75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600" dirty="0">
                  <a:solidFill>
                    <a:schemeClr val="bg1"/>
                  </a:solidFill>
                </a:rPr>
                <a:t>June</a:t>
              </a:r>
            </a:p>
          </p:txBody>
        </p:sp>
        <p:sp>
          <p:nvSpPr>
            <p:cNvPr id="14348" name="AutoShape 7"/>
            <p:cNvSpPr>
              <a:spLocks noChangeArrowheads="1"/>
            </p:cNvSpPr>
            <p:nvPr/>
          </p:nvSpPr>
          <p:spPr bwMode="auto">
            <a:xfrm>
              <a:off x="1319" y="801"/>
              <a:ext cx="735" cy="526"/>
            </a:xfrm>
            <a:prstGeom prst="chevron">
              <a:avLst>
                <a:gd name="adj" fmla="val 34933"/>
              </a:avLst>
            </a:prstGeom>
            <a:solidFill>
              <a:schemeClr val="bg1">
                <a:lumMod val="75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600" dirty="0">
                  <a:solidFill>
                    <a:schemeClr val="bg1"/>
                  </a:solidFill>
                </a:rPr>
                <a:t>July</a:t>
              </a:r>
            </a:p>
          </p:txBody>
        </p:sp>
        <p:sp>
          <p:nvSpPr>
            <p:cNvPr id="40" name="AutoShape 8"/>
            <p:cNvSpPr>
              <a:spLocks noChangeArrowheads="1"/>
            </p:cNvSpPr>
            <p:nvPr/>
          </p:nvSpPr>
          <p:spPr bwMode="auto">
            <a:xfrm>
              <a:off x="1895" y="801"/>
              <a:ext cx="735" cy="526"/>
            </a:xfrm>
            <a:prstGeom prst="chevron">
              <a:avLst>
                <a:gd name="adj" fmla="val 34933"/>
              </a:avLst>
            </a:prstGeom>
            <a:solidFill>
              <a:schemeClr val="bg1">
                <a:lumMod val="75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600" dirty="0">
                  <a:solidFill>
                    <a:schemeClr val="bg1"/>
                  </a:solidFill>
                </a:rPr>
                <a:t>Aug</a:t>
              </a:r>
            </a:p>
          </p:txBody>
        </p:sp>
        <p:sp>
          <p:nvSpPr>
            <p:cNvPr id="4108" name="AutoShape 9"/>
            <p:cNvSpPr>
              <a:spLocks noChangeArrowheads="1"/>
            </p:cNvSpPr>
            <p:nvPr/>
          </p:nvSpPr>
          <p:spPr bwMode="auto">
            <a:xfrm>
              <a:off x="2471" y="801"/>
              <a:ext cx="735" cy="526"/>
            </a:xfrm>
            <a:prstGeom prst="chevron">
              <a:avLst>
                <a:gd name="adj" fmla="val 34933"/>
              </a:avLst>
            </a:prstGeom>
            <a:solidFill>
              <a:schemeClr val="bg1">
                <a:lumMod val="75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600" dirty="0">
                  <a:solidFill>
                    <a:schemeClr val="bg1"/>
                  </a:solidFill>
                </a:rPr>
                <a:t>Sept</a:t>
              </a:r>
            </a:p>
          </p:txBody>
        </p:sp>
        <p:sp>
          <p:nvSpPr>
            <p:cNvPr id="20499" name="AutoShape 10"/>
            <p:cNvSpPr>
              <a:spLocks noChangeArrowheads="1"/>
            </p:cNvSpPr>
            <p:nvPr/>
          </p:nvSpPr>
          <p:spPr bwMode="auto">
            <a:xfrm>
              <a:off x="3047" y="801"/>
              <a:ext cx="735" cy="526"/>
            </a:xfrm>
            <a:prstGeom prst="chevron">
              <a:avLst>
                <a:gd name="adj" fmla="val 34933"/>
              </a:avLst>
            </a:prstGeom>
            <a:solidFill>
              <a:srgbClr val="00206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1600">
                  <a:solidFill>
                    <a:schemeClr val="bg1"/>
                  </a:solidFill>
                </a:rPr>
                <a:t>Oct</a:t>
              </a:r>
            </a:p>
          </p:txBody>
        </p:sp>
        <p:sp>
          <p:nvSpPr>
            <p:cNvPr id="43" name="AutoShape 11"/>
            <p:cNvSpPr>
              <a:spLocks noChangeArrowheads="1"/>
            </p:cNvSpPr>
            <p:nvPr/>
          </p:nvSpPr>
          <p:spPr bwMode="auto">
            <a:xfrm>
              <a:off x="3623" y="801"/>
              <a:ext cx="737" cy="526"/>
            </a:xfrm>
            <a:prstGeom prst="chevron">
              <a:avLst>
                <a:gd name="adj" fmla="val 34933"/>
              </a:avLst>
            </a:prstGeom>
            <a:solidFill>
              <a:schemeClr val="bg1">
                <a:lumMod val="75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600" dirty="0">
                  <a:solidFill>
                    <a:schemeClr val="bg1"/>
                  </a:solidFill>
                </a:rPr>
                <a:t>Nov</a:t>
              </a:r>
            </a:p>
          </p:txBody>
        </p:sp>
        <p:sp>
          <p:nvSpPr>
            <p:cNvPr id="44" name="AutoShape 12"/>
            <p:cNvSpPr>
              <a:spLocks noChangeArrowheads="1"/>
            </p:cNvSpPr>
            <p:nvPr/>
          </p:nvSpPr>
          <p:spPr bwMode="auto">
            <a:xfrm>
              <a:off x="4199" y="801"/>
              <a:ext cx="735" cy="526"/>
            </a:xfrm>
            <a:prstGeom prst="chevron">
              <a:avLst>
                <a:gd name="adj" fmla="val 34933"/>
              </a:avLst>
            </a:prstGeom>
            <a:solidFill>
              <a:schemeClr val="bg1">
                <a:lumMod val="75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600" dirty="0">
                  <a:solidFill>
                    <a:schemeClr val="bg1"/>
                  </a:solidFill>
                </a:rPr>
                <a:t>Dec</a:t>
              </a:r>
            </a:p>
          </p:txBody>
        </p:sp>
      </p:grpSp>
      <p:sp>
        <p:nvSpPr>
          <p:cNvPr id="20486" name="Rectangle 2"/>
          <p:cNvSpPr>
            <a:spLocks noGrp="1"/>
          </p:cNvSpPr>
          <p:nvPr>
            <p:ph type="title"/>
          </p:nvPr>
        </p:nvSpPr>
        <p:spPr>
          <a:xfrm>
            <a:off x="0" y="0"/>
            <a:ext cx="8991600" cy="685800"/>
          </a:xfrm>
        </p:spPr>
        <p:txBody>
          <a:bodyPr/>
          <a:lstStyle/>
          <a:p>
            <a:r>
              <a:rPr lang="en-US" dirty="0" smtClean="0"/>
              <a:t>Cut-Over Update - October</a:t>
            </a:r>
          </a:p>
        </p:txBody>
      </p:sp>
      <p:sp>
        <p:nvSpPr>
          <p:cNvPr id="4102" name="Rectangle 3"/>
          <p:cNvSpPr txBox="1">
            <a:spLocks/>
          </p:cNvSpPr>
          <p:nvPr/>
        </p:nvSpPr>
        <p:spPr bwMode="auto">
          <a:xfrm>
            <a:off x="3581400" y="1400175"/>
            <a:ext cx="5410200" cy="4924425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pPr marL="114300" indent="-114300">
              <a:lnSpc>
                <a:spcPct val="90000"/>
              </a:lnSpc>
              <a:spcBef>
                <a:spcPct val="20000"/>
              </a:spcBef>
              <a:buFont typeface="Arial" charset="0"/>
              <a:buNone/>
              <a:defRPr/>
            </a:pPr>
            <a:r>
              <a:rPr lang="en-US" sz="1400" b="1" dirty="0">
                <a:cs typeface="Arial" charset="0"/>
              </a:rPr>
              <a:t>Key Cut-Over Activities for October 2010</a:t>
            </a:r>
            <a:endParaRPr lang="en-US" sz="1400" dirty="0">
              <a:cs typeface="Arial" charset="0"/>
            </a:endParaRPr>
          </a:p>
          <a:p>
            <a:pPr lvl="1" indent="-2286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  <a:defRPr/>
            </a:pPr>
            <a:endParaRPr lang="en-US" sz="1300" b="1" dirty="0"/>
          </a:p>
          <a:p>
            <a:pPr lvl="1" indent="-2286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  <a:defRPr/>
            </a:pPr>
            <a:r>
              <a:rPr lang="en-US" sz="1300" b="1" i="1" dirty="0">
                <a:solidFill>
                  <a:srgbClr val="40949A"/>
                </a:solidFill>
              </a:rPr>
              <a:t>Complete </a:t>
            </a:r>
            <a:r>
              <a:rPr lang="en-US" sz="1300" b="1" dirty="0">
                <a:solidFill>
                  <a:srgbClr val="40949A"/>
                </a:solidFill>
              </a:rPr>
              <a:t>(10/14-10/19) </a:t>
            </a:r>
            <a:r>
              <a:rPr lang="en-US" sz="1300" dirty="0">
                <a:solidFill>
                  <a:srgbClr val="40949A"/>
                </a:solidFill>
              </a:rPr>
              <a:t>CRR:  ERCOT begins accepting  PCRR Nominations for December Monthly Auction  (updated)</a:t>
            </a:r>
          </a:p>
          <a:p>
            <a:pPr lvl="1" indent="-2286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  <a:defRPr/>
            </a:pPr>
            <a:endParaRPr lang="en-US" sz="1300" b="1" dirty="0">
              <a:solidFill>
                <a:schemeClr val="tx1"/>
              </a:solidFill>
            </a:endParaRPr>
          </a:p>
          <a:p>
            <a:pPr lvl="1" indent="-2286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  <a:defRPr/>
            </a:pPr>
            <a:r>
              <a:rPr lang="en-US" sz="1300" b="1" dirty="0">
                <a:solidFill>
                  <a:schemeClr val="tx1"/>
                </a:solidFill>
              </a:rPr>
              <a:t>(10/15-11/15) </a:t>
            </a:r>
            <a:r>
              <a:rPr lang="en-US" sz="1300" dirty="0">
                <a:solidFill>
                  <a:schemeClr val="tx1"/>
                </a:solidFill>
              </a:rPr>
              <a:t>Model:  Network Operations Model  posted to TSP Citrix location and TSPs begin validation process</a:t>
            </a:r>
          </a:p>
          <a:p>
            <a:pPr lvl="1" indent="-2286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  <a:defRPr/>
            </a:pPr>
            <a:endParaRPr lang="en-US" sz="1300" b="1" dirty="0">
              <a:solidFill>
                <a:schemeClr val="tx1"/>
              </a:solidFill>
            </a:endParaRPr>
          </a:p>
          <a:p>
            <a:pPr lvl="1" indent="-2286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  <a:defRPr/>
            </a:pPr>
            <a:r>
              <a:rPr lang="en-US" sz="1300" b="1" i="1" dirty="0" smtClean="0">
                <a:solidFill>
                  <a:srgbClr val="40949A"/>
                </a:solidFill>
              </a:rPr>
              <a:t>Complete</a:t>
            </a:r>
            <a:r>
              <a:rPr lang="en-US" sz="1300" b="1" dirty="0" smtClean="0">
                <a:solidFill>
                  <a:srgbClr val="40949A"/>
                </a:solidFill>
              </a:rPr>
              <a:t> (10/26</a:t>
            </a:r>
            <a:r>
              <a:rPr lang="en-US" sz="1300" b="1" dirty="0">
                <a:solidFill>
                  <a:srgbClr val="40949A"/>
                </a:solidFill>
              </a:rPr>
              <a:t>) </a:t>
            </a:r>
            <a:r>
              <a:rPr lang="en-US" sz="1300" dirty="0">
                <a:solidFill>
                  <a:srgbClr val="40949A"/>
                </a:solidFill>
              </a:rPr>
              <a:t>CRR: ERCOT shall allocate PCRRs to NOIEs for the 2010 December Monthly Auction and publish to MIS</a:t>
            </a:r>
          </a:p>
          <a:p>
            <a:pPr lvl="1" indent="-2286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  <a:defRPr/>
            </a:pPr>
            <a:endParaRPr lang="en-US" sz="1300" b="1" dirty="0">
              <a:solidFill>
                <a:schemeClr val="tx1"/>
              </a:solidFill>
            </a:endParaRPr>
          </a:p>
          <a:p>
            <a:pPr lvl="1" indent="-2286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  <a:defRPr/>
            </a:pPr>
            <a:r>
              <a:rPr lang="en-US" sz="1300" b="1" i="1" dirty="0" smtClean="0">
                <a:solidFill>
                  <a:srgbClr val="40949A"/>
                </a:solidFill>
              </a:rPr>
              <a:t>Complete (10/26</a:t>
            </a:r>
            <a:r>
              <a:rPr lang="en-US" sz="1300" b="1" i="1" dirty="0">
                <a:solidFill>
                  <a:srgbClr val="40949A"/>
                </a:solidFill>
              </a:rPr>
              <a:t>) </a:t>
            </a:r>
            <a:r>
              <a:rPr lang="en-US" sz="1300" i="1" dirty="0">
                <a:solidFill>
                  <a:srgbClr val="40949A"/>
                </a:solidFill>
              </a:rPr>
              <a:t>CRR: ERCOT shall post CRR Network Model for the 2010 December Monthly Auction to MIS</a:t>
            </a:r>
          </a:p>
          <a:p>
            <a:pPr lvl="1" indent="-228600">
              <a:lnSpc>
                <a:spcPct val="90000"/>
              </a:lnSpc>
              <a:spcBef>
                <a:spcPct val="20000"/>
              </a:spcBef>
              <a:defRPr/>
            </a:pPr>
            <a:endParaRPr lang="en-US" sz="1300" b="1" dirty="0">
              <a:solidFill>
                <a:schemeClr val="tx1"/>
              </a:solidFill>
            </a:endParaRPr>
          </a:p>
          <a:p>
            <a:pPr lvl="1" indent="-2286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  <a:defRPr/>
            </a:pPr>
            <a:r>
              <a:rPr lang="en-US" sz="1300" b="1" dirty="0">
                <a:solidFill>
                  <a:schemeClr val="tx1"/>
                </a:solidFill>
              </a:rPr>
              <a:t>(10/28-11/08) </a:t>
            </a:r>
            <a:r>
              <a:rPr lang="en-US" sz="1300" dirty="0">
                <a:solidFill>
                  <a:schemeClr val="tx1"/>
                </a:solidFill>
              </a:rPr>
              <a:t>Credit:  ERCOT posts ACLs daily for CRR December monthly auction to CRR </a:t>
            </a:r>
            <a:endParaRPr lang="en-US" sz="1300" b="1" dirty="0">
              <a:solidFill>
                <a:schemeClr val="tx1"/>
              </a:solidFill>
            </a:endParaRPr>
          </a:p>
          <a:p>
            <a:pPr lvl="1" indent="-2286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  <a:defRPr/>
            </a:pPr>
            <a:endParaRPr lang="en-US" sz="1300" b="1" dirty="0">
              <a:solidFill>
                <a:schemeClr val="tx1"/>
              </a:solidFill>
            </a:endParaRPr>
          </a:p>
          <a:p>
            <a:pPr lvl="1" indent="-2286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  <a:defRPr/>
            </a:pPr>
            <a:r>
              <a:rPr lang="en-US" sz="1300" b="1" i="1" dirty="0" smtClean="0">
                <a:solidFill>
                  <a:srgbClr val="40949A"/>
                </a:solidFill>
              </a:rPr>
              <a:t>Complete</a:t>
            </a:r>
            <a:r>
              <a:rPr lang="en-US" sz="1300" b="1" dirty="0" smtClean="0">
                <a:solidFill>
                  <a:srgbClr val="40949A"/>
                </a:solidFill>
              </a:rPr>
              <a:t> (10/29</a:t>
            </a:r>
            <a:r>
              <a:rPr lang="en-US" sz="1300" b="1" dirty="0">
                <a:solidFill>
                  <a:srgbClr val="40949A"/>
                </a:solidFill>
              </a:rPr>
              <a:t>) </a:t>
            </a:r>
            <a:r>
              <a:rPr lang="en-US" sz="1300" dirty="0">
                <a:solidFill>
                  <a:srgbClr val="40949A"/>
                </a:solidFill>
              </a:rPr>
              <a:t>CRR:  ERCOT to post December 2010 Monthly Auction Notice to MIS </a:t>
            </a:r>
            <a:endParaRPr lang="en-US" sz="1300" b="1" dirty="0">
              <a:solidFill>
                <a:srgbClr val="40949A"/>
              </a:solidFill>
              <a:cs typeface="Arial" charset="0"/>
            </a:endParaRPr>
          </a:p>
          <a:p>
            <a:pPr lvl="1" indent="-2286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  <a:defRPr/>
            </a:pPr>
            <a:endParaRPr lang="en-US" sz="1400" b="1" dirty="0">
              <a:solidFill>
                <a:schemeClr val="bg1"/>
              </a:solidFill>
              <a:cs typeface="Arial" charset="0"/>
            </a:endParaRPr>
          </a:p>
          <a:p>
            <a:pPr lvl="1" indent="-2286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  <a:defRPr/>
            </a:pPr>
            <a:endParaRPr lang="en-US" sz="1400" b="1" dirty="0">
              <a:solidFill>
                <a:schemeClr val="bg1"/>
              </a:solidFill>
              <a:cs typeface="Arial" charset="0"/>
            </a:endParaRPr>
          </a:p>
          <a:p>
            <a:pPr lvl="1" indent="-2286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  <a:defRPr/>
            </a:pPr>
            <a:endParaRPr lang="en-US" sz="1400" b="1" dirty="0">
              <a:solidFill>
                <a:schemeClr val="bg1"/>
              </a:solidFill>
              <a:cs typeface="Arial" charset="0"/>
            </a:endParaRPr>
          </a:p>
          <a:p>
            <a:pPr lvl="1" indent="-2286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  <a:defRPr/>
            </a:pPr>
            <a:endParaRPr lang="en-US" sz="1400" b="1" dirty="0">
              <a:solidFill>
                <a:schemeClr val="bg1"/>
              </a:solidFill>
              <a:cs typeface="Arial" charset="0"/>
            </a:endParaRPr>
          </a:p>
          <a:p>
            <a:pPr lvl="1" indent="-228600">
              <a:lnSpc>
                <a:spcPct val="90000"/>
              </a:lnSpc>
              <a:spcBef>
                <a:spcPct val="20000"/>
              </a:spcBef>
              <a:defRPr/>
            </a:pPr>
            <a:endParaRPr lang="en-US" sz="1400" dirty="0">
              <a:solidFill>
                <a:schemeClr val="bg1"/>
              </a:solidFill>
              <a:cs typeface="Arial" charset="0"/>
            </a:endParaRPr>
          </a:p>
        </p:txBody>
      </p:sp>
      <p:sp>
        <p:nvSpPr>
          <p:cNvPr id="24" name="Right Arrow 23"/>
          <p:cNvSpPr/>
          <p:nvPr/>
        </p:nvSpPr>
        <p:spPr bwMode="auto">
          <a:xfrm>
            <a:off x="3124200" y="1905000"/>
            <a:ext cx="762000" cy="381000"/>
          </a:xfrm>
          <a:prstGeom prst="rightArrow">
            <a:avLst/>
          </a:prstGeom>
          <a:ln>
            <a:headEnd type="none" w="med" len="med"/>
            <a:tailEnd type="none" w="med" len="med"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/>
          <a:lstStyle/>
          <a:p>
            <a:pPr marL="233363" indent="-233363" eaLnBrk="0" hangingPunct="0">
              <a:buFont typeface="Wingdings" pitchFamily="2" charset="2"/>
              <a:buNone/>
              <a:defRPr/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5" name="Right Arrow 24"/>
          <p:cNvSpPr/>
          <p:nvPr/>
        </p:nvSpPr>
        <p:spPr bwMode="auto">
          <a:xfrm rot="10800000">
            <a:off x="3048001" y="3276600"/>
            <a:ext cx="762000" cy="381000"/>
          </a:xfrm>
          <a:prstGeom prst="rightArrow">
            <a:avLst/>
          </a:prstGeom>
          <a:ln>
            <a:headEnd type="none" w="med" len="med"/>
            <a:tailEnd type="none" w="med" len="med"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/>
          <a:lstStyle/>
          <a:p>
            <a:pPr marL="233363" indent="-233363" eaLnBrk="0" hangingPunct="0">
              <a:buFont typeface="Wingdings" pitchFamily="2" charset="2"/>
              <a:buNone/>
              <a:defRPr/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8" name="Rectangle 4"/>
          <p:cNvSpPr>
            <a:spLocks noGrp="1" noChangeArrowheads="1"/>
          </p:cNvSpPr>
          <p:nvPr>
            <p:ph type="dt" sz="quarter" idx="12"/>
          </p:nvPr>
        </p:nvSpPr>
        <p:spPr>
          <a:xfrm>
            <a:off x="1143000" y="6457950"/>
            <a:ext cx="2133600" cy="476250"/>
          </a:xfrm>
          <a:noFill/>
        </p:spPr>
        <p:txBody>
          <a:bodyPr/>
          <a:lstStyle/>
          <a:p>
            <a:r>
              <a:rPr lang="en-US" dirty="0" smtClean="0"/>
              <a:t>4 November 2010</a:t>
            </a:r>
          </a:p>
        </p:txBody>
      </p:sp>
      <p:sp>
        <p:nvSpPr>
          <p:cNvPr id="19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172200" y="6457950"/>
            <a:ext cx="2590800" cy="457200"/>
          </a:xfrm>
          <a:noFill/>
        </p:spPr>
        <p:txBody>
          <a:bodyPr/>
          <a:lstStyle/>
          <a:p>
            <a:pPr>
              <a:defRPr/>
            </a:pPr>
            <a:r>
              <a:rPr lang="en-US" dirty="0" smtClean="0"/>
              <a:t>Technical Advisory Committee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>
          <a:xfrm>
            <a:off x="228600" y="2819400"/>
            <a:ext cx="3276600" cy="3352800"/>
          </a:xfrm>
          <a:prstGeom prst="roundRect">
            <a:avLst>
              <a:gd name="adj" fmla="val 3497"/>
            </a:avLst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400" b="1" dirty="0">
                <a:solidFill>
                  <a:schemeClr val="tx1"/>
                </a:solidFill>
              </a:rPr>
              <a:t>MP Activities / Impacts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en-US" sz="1400" dirty="0">
                <a:solidFill>
                  <a:schemeClr val="tx1"/>
                </a:solidFill>
              </a:rPr>
              <a:t>Available Credit Limit is locked for CRRAHs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en-US" sz="1400" dirty="0" smtClean="0">
                <a:solidFill>
                  <a:schemeClr val="tx1"/>
                </a:solidFill>
              </a:rPr>
              <a:t>CRR </a:t>
            </a:r>
            <a:r>
              <a:rPr lang="en-US" sz="1400" dirty="0">
                <a:solidFill>
                  <a:schemeClr val="tx1"/>
                </a:solidFill>
              </a:rPr>
              <a:t>Auction Invoice via the API or MIS 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en-US" sz="1400" dirty="0">
                <a:solidFill>
                  <a:schemeClr val="tx1"/>
                </a:solidFill>
              </a:rPr>
              <a:t>CRRAHs can receive postings on MIS 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en-US" sz="1400" dirty="0">
                <a:solidFill>
                  <a:schemeClr val="tx1"/>
                </a:solidFill>
              </a:rPr>
              <a:t>QSEs can begin DAM Bid submission (15 submission items)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en-US" sz="1400" dirty="0">
                <a:solidFill>
                  <a:schemeClr val="tx1"/>
                </a:solidFill>
              </a:rPr>
              <a:t>Market checkpoint calls begin to facilitate issues and readiness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en-US" sz="1400" dirty="0">
                <a:solidFill>
                  <a:schemeClr val="tx1"/>
                </a:solidFill>
              </a:rPr>
              <a:t>Daily Market Conference Bridge starts 11/23</a:t>
            </a:r>
          </a:p>
          <a:p>
            <a:pPr algn="ctr">
              <a:defRPr/>
            </a:pPr>
            <a:endParaRPr lang="en-US" sz="1400" b="1" dirty="0">
              <a:solidFill>
                <a:schemeClr val="tx1"/>
              </a:solidFill>
            </a:endParaRPr>
          </a:p>
        </p:txBody>
      </p:sp>
      <p:sp>
        <p:nvSpPr>
          <p:cNvPr id="32" name="Rounded Rectangle 31"/>
          <p:cNvSpPr/>
          <p:nvPr/>
        </p:nvSpPr>
        <p:spPr>
          <a:xfrm>
            <a:off x="254000" y="1371600"/>
            <a:ext cx="3251200" cy="1447800"/>
          </a:xfrm>
          <a:prstGeom prst="roundRect">
            <a:avLst>
              <a:gd name="adj" fmla="val 3497"/>
            </a:avLst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buFont typeface="Wingdings" pitchFamily="2" charset="2"/>
              <a:buChar char="ü"/>
              <a:defRPr/>
            </a:pPr>
            <a:endParaRPr lang="en-US" sz="1400" dirty="0"/>
          </a:p>
        </p:txBody>
      </p:sp>
      <p:sp>
        <p:nvSpPr>
          <p:cNvPr id="21508" name="Text Box 14"/>
          <p:cNvSpPr txBox="1">
            <a:spLocks noChangeArrowheads="1"/>
          </p:cNvSpPr>
          <p:nvPr/>
        </p:nvSpPr>
        <p:spPr bwMode="auto">
          <a:xfrm>
            <a:off x="265113" y="1414463"/>
            <a:ext cx="3686175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400" b="1">
                <a:solidFill>
                  <a:schemeClr val="bg1"/>
                </a:solidFill>
              </a:rPr>
              <a:t>Functional Area</a:t>
            </a:r>
          </a:p>
          <a:p>
            <a:pPr>
              <a:buFont typeface="Wingdings" pitchFamily="2" charset="2"/>
              <a:buChar char="ü"/>
            </a:pPr>
            <a:r>
              <a:rPr lang="en-US" sz="1400">
                <a:solidFill>
                  <a:schemeClr val="bg1"/>
                </a:solidFill>
              </a:rPr>
              <a:t>Settlements</a:t>
            </a:r>
          </a:p>
          <a:p>
            <a:pPr>
              <a:buFont typeface="Wingdings" pitchFamily="2" charset="2"/>
              <a:buChar char="ü"/>
            </a:pPr>
            <a:r>
              <a:rPr lang="en-US" sz="1400">
                <a:solidFill>
                  <a:schemeClr val="bg1"/>
                </a:solidFill>
              </a:rPr>
              <a:t>Credit</a:t>
            </a:r>
          </a:p>
          <a:p>
            <a:pPr>
              <a:buFont typeface="Wingdings" pitchFamily="2" charset="2"/>
              <a:buChar char="ü"/>
            </a:pPr>
            <a:r>
              <a:rPr lang="en-US" sz="1400">
                <a:solidFill>
                  <a:schemeClr val="bg1"/>
                </a:solidFill>
              </a:rPr>
              <a:t>Congestion Revenue Rights</a:t>
            </a:r>
          </a:p>
          <a:p>
            <a:pPr>
              <a:buFont typeface="Wingdings" pitchFamily="2" charset="2"/>
              <a:buChar char="ü"/>
            </a:pPr>
            <a:r>
              <a:rPr lang="en-US" sz="1400">
                <a:solidFill>
                  <a:schemeClr val="bg1"/>
                </a:solidFill>
              </a:rPr>
              <a:t>Disputes</a:t>
            </a:r>
          </a:p>
          <a:p>
            <a:pPr>
              <a:buFont typeface="Wingdings" pitchFamily="2" charset="2"/>
              <a:buChar char="ü"/>
            </a:pPr>
            <a:r>
              <a:rPr lang="en-US" sz="1400">
                <a:solidFill>
                  <a:schemeClr val="bg1"/>
                </a:solidFill>
              </a:rPr>
              <a:t>Market Management</a:t>
            </a:r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265113" y="685800"/>
            <a:ext cx="8650287" cy="685800"/>
            <a:chOff x="167" y="801"/>
            <a:chExt cx="4767" cy="526"/>
          </a:xfrm>
        </p:grpSpPr>
        <p:sp>
          <p:nvSpPr>
            <p:cNvPr id="37" name="AutoShape 5"/>
            <p:cNvSpPr>
              <a:spLocks noChangeArrowheads="1"/>
            </p:cNvSpPr>
            <p:nvPr/>
          </p:nvSpPr>
          <p:spPr bwMode="auto">
            <a:xfrm>
              <a:off x="167" y="801"/>
              <a:ext cx="735" cy="526"/>
            </a:xfrm>
            <a:prstGeom prst="homePlate">
              <a:avLst>
                <a:gd name="adj" fmla="val 34933"/>
              </a:avLst>
            </a:prstGeom>
            <a:solidFill>
              <a:schemeClr val="bg1">
                <a:lumMod val="75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600" dirty="0">
                  <a:solidFill>
                    <a:schemeClr val="bg1"/>
                  </a:solidFill>
                </a:rPr>
                <a:t>May</a:t>
              </a:r>
            </a:p>
          </p:txBody>
        </p:sp>
        <p:sp>
          <p:nvSpPr>
            <p:cNvPr id="38" name="AutoShape 6"/>
            <p:cNvSpPr>
              <a:spLocks noChangeArrowheads="1"/>
            </p:cNvSpPr>
            <p:nvPr/>
          </p:nvSpPr>
          <p:spPr bwMode="auto">
            <a:xfrm>
              <a:off x="743" y="801"/>
              <a:ext cx="737" cy="526"/>
            </a:xfrm>
            <a:prstGeom prst="chevron">
              <a:avLst>
                <a:gd name="adj" fmla="val 34933"/>
              </a:avLst>
            </a:prstGeom>
            <a:solidFill>
              <a:schemeClr val="bg1">
                <a:lumMod val="75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600" dirty="0">
                  <a:solidFill>
                    <a:schemeClr val="bg1"/>
                  </a:solidFill>
                </a:rPr>
                <a:t>June</a:t>
              </a:r>
            </a:p>
          </p:txBody>
        </p:sp>
        <p:sp>
          <p:nvSpPr>
            <p:cNvPr id="14348" name="AutoShape 7"/>
            <p:cNvSpPr>
              <a:spLocks noChangeArrowheads="1"/>
            </p:cNvSpPr>
            <p:nvPr/>
          </p:nvSpPr>
          <p:spPr bwMode="auto">
            <a:xfrm>
              <a:off x="1319" y="801"/>
              <a:ext cx="735" cy="526"/>
            </a:xfrm>
            <a:prstGeom prst="chevron">
              <a:avLst>
                <a:gd name="adj" fmla="val 34933"/>
              </a:avLst>
            </a:prstGeom>
            <a:solidFill>
              <a:schemeClr val="bg1">
                <a:lumMod val="75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600" dirty="0">
                  <a:solidFill>
                    <a:schemeClr val="bg1"/>
                  </a:solidFill>
                </a:rPr>
                <a:t>July</a:t>
              </a:r>
            </a:p>
          </p:txBody>
        </p:sp>
        <p:sp>
          <p:nvSpPr>
            <p:cNvPr id="40" name="AutoShape 8"/>
            <p:cNvSpPr>
              <a:spLocks noChangeArrowheads="1"/>
            </p:cNvSpPr>
            <p:nvPr/>
          </p:nvSpPr>
          <p:spPr bwMode="auto">
            <a:xfrm>
              <a:off x="1895" y="801"/>
              <a:ext cx="735" cy="526"/>
            </a:xfrm>
            <a:prstGeom prst="chevron">
              <a:avLst>
                <a:gd name="adj" fmla="val 34933"/>
              </a:avLst>
            </a:prstGeom>
            <a:solidFill>
              <a:schemeClr val="bg1">
                <a:lumMod val="75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600" dirty="0">
                  <a:solidFill>
                    <a:schemeClr val="bg1"/>
                  </a:solidFill>
                </a:rPr>
                <a:t>Aug</a:t>
              </a:r>
            </a:p>
          </p:txBody>
        </p:sp>
        <p:sp>
          <p:nvSpPr>
            <p:cNvPr id="4108" name="AutoShape 9"/>
            <p:cNvSpPr>
              <a:spLocks noChangeArrowheads="1"/>
            </p:cNvSpPr>
            <p:nvPr/>
          </p:nvSpPr>
          <p:spPr bwMode="auto">
            <a:xfrm>
              <a:off x="2471" y="801"/>
              <a:ext cx="735" cy="526"/>
            </a:xfrm>
            <a:prstGeom prst="chevron">
              <a:avLst>
                <a:gd name="adj" fmla="val 34933"/>
              </a:avLst>
            </a:prstGeom>
            <a:solidFill>
              <a:schemeClr val="bg1">
                <a:lumMod val="75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600" dirty="0">
                  <a:solidFill>
                    <a:schemeClr val="bg1"/>
                  </a:solidFill>
                </a:rPr>
                <a:t>Sept</a:t>
              </a:r>
            </a:p>
          </p:txBody>
        </p:sp>
        <p:sp>
          <p:nvSpPr>
            <p:cNvPr id="42" name="AutoShape 10"/>
            <p:cNvSpPr>
              <a:spLocks noChangeArrowheads="1"/>
            </p:cNvSpPr>
            <p:nvPr/>
          </p:nvSpPr>
          <p:spPr bwMode="auto">
            <a:xfrm>
              <a:off x="3047" y="801"/>
              <a:ext cx="735" cy="526"/>
            </a:xfrm>
            <a:prstGeom prst="chevron">
              <a:avLst>
                <a:gd name="adj" fmla="val 34933"/>
              </a:avLst>
            </a:prstGeom>
            <a:solidFill>
              <a:schemeClr val="bg1">
                <a:lumMod val="75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600" dirty="0">
                  <a:solidFill>
                    <a:schemeClr val="bg1"/>
                  </a:solidFill>
                </a:rPr>
                <a:t>Oct</a:t>
              </a:r>
            </a:p>
          </p:txBody>
        </p:sp>
        <p:sp>
          <p:nvSpPr>
            <p:cNvPr id="43" name="AutoShape 11"/>
            <p:cNvSpPr>
              <a:spLocks noChangeArrowheads="1"/>
            </p:cNvSpPr>
            <p:nvPr/>
          </p:nvSpPr>
          <p:spPr bwMode="auto">
            <a:xfrm>
              <a:off x="3623" y="801"/>
              <a:ext cx="737" cy="526"/>
            </a:xfrm>
            <a:prstGeom prst="chevron">
              <a:avLst>
                <a:gd name="adj" fmla="val 34933"/>
              </a:avLst>
            </a:prstGeom>
            <a:solidFill>
              <a:schemeClr val="accent6">
                <a:lumMod val="75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600" dirty="0">
                  <a:solidFill>
                    <a:schemeClr val="bg1"/>
                  </a:solidFill>
                </a:rPr>
                <a:t>Nov</a:t>
              </a:r>
            </a:p>
          </p:txBody>
        </p:sp>
        <p:sp>
          <p:nvSpPr>
            <p:cNvPr id="44" name="AutoShape 12"/>
            <p:cNvSpPr>
              <a:spLocks noChangeArrowheads="1"/>
            </p:cNvSpPr>
            <p:nvPr/>
          </p:nvSpPr>
          <p:spPr bwMode="auto">
            <a:xfrm>
              <a:off x="4199" y="801"/>
              <a:ext cx="735" cy="526"/>
            </a:xfrm>
            <a:prstGeom prst="chevron">
              <a:avLst>
                <a:gd name="adj" fmla="val 34933"/>
              </a:avLst>
            </a:prstGeom>
            <a:solidFill>
              <a:schemeClr val="bg1">
                <a:lumMod val="75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600" dirty="0">
                  <a:solidFill>
                    <a:schemeClr val="bg1"/>
                  </a:solidFill>
                </a:rPr>
                <a:t>Dec</a:t>
              </a:r>
            </a:p>
          </p:txBody>
        </p:sp>
      </p:grpSp>
      <p:sp>
        <p:nvSpPr>
          <p:cNvPr id="21510" name="Rectangle 2"/>
          <p:cNvSpPr>
            <a:spLocks noGrp="1"/>
          </p:cNvSpPr>
          <p:nvPr>
            <p:ph type="title"/>
          </p:nvPr>
        </p:nvSpPr>
        <p:spPr>
          <a:xfrm>
            <a:off x="0" y="0"/>
            <a:ext cx="8991600" cy="685800"/>
          </a:xfrm>
        </p:spPr>
        <p:txBody>
          <a:bodyPr/>
          <a:lstStyle/>
          <a:p>
            <a:r>
              <a:rPr lang="en-US" dirty="0" smtClean="0"/>
              <a:t>Cut-Over Update - November</a:t>
            </a:r>
          </a:p>
        </p:txBody>
      </p:sp>
      <p:sp>
        <p:nvSpPr>
          <p:cNvPr id="4102" name="Rectangle 3"/>
          <p:cNvSpPr txBox="1">
            <a:spLocks/>
          </p:cNvSpPr>
          <p:nvPr/>
        </p:nvSpPr>
        <p:spPr bwMode="auto">
          <a:xfrm>
            <a:off x="3581400" y="1400175"/>
            <a:ext cx="5410200" cy="4848225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pPr marL="114300" indent="-114300">
              <a:lnSpc>
                <a:spcPct val="90000"/>
              </a:lnSpc>
              <a:spcBef>
                <a:spcPct val="20000"/>
              </a:spcBef>
              <a:buFont typeface="Arial" charset="0"/>
              <a:buNone/>
              <a:defRPr/>
            </a:pPr>
            <a:endParaRPr lang="en-US" sz="1400" b="1" dirty="0" smtClean="0">
              <a:cs typeface="Arial" charset="0"/>
            </a:endParaRPr>
          </a:p>
          <a:p>
            <a:pPr marL="114300" indent="-114300">
              <a:lnSpc>
                <a:spcPct val="90000"/>
              </a:lnSpc>
              <a:spcBef>
                <a:spcPct val="20000"/>
              </a:spcBef>
              <a:buFont typeface="Arial" charset="0"/>
              <a:buNone/>
              <a:defRPr/>
            </a:pPr>
            <a:r>
              <a:rPr lang="en-US" sz="1400" b="1" dirty="0" smtClean="0">
                <a:cs typeface="Arial" charset="0"/>
              </a:rPr>
              <a:t>Key </a:t>
            </a:r>
            <a:r>
              <a:rPr lang="en-US" sz="1400" b="1" dirty="0">
                <a:cs typeface="Arial" charset="0"/>
              </a:rPr>
              <a:t>Cut-Over Activities for November 2010</a:t>
            </a:r>
            <a:endParaRPr lang="en-US" sz="1400" dirty="0">
              <a:cs typeface="Arial" charset="0"/>
            </a:endParaRPr>
          </a:p>
          <a:p>
            <a:pPr>
              <a:spcBef>
                <a:spcPts val="6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1300" dirty="0"/>
              <a:t>(</a:t>
            </a:r>
            <a:r>
              <a:rPr lang="en-US" sz="1300" b="1" dirty="0"/>
              <a:t>11/8/2010 12:00pm) </a:t>
            </a:r>
            <a:r>
              <a:rPr lang="en-US" sz="1300" dirty="0"/>
              <a:t>Credit: Collateral Posting Deadline (Dec Auction)</a:t>
            </a:r>
          </a:p>
          <a:p>
            <a:pPr>
              <a:spcBef>
                <a:spcPts val="6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1300" dirty="0"/>
              <a:t> </a:t>
            </a:r>
            <a:r>
              <a:rPr lang="en-US" sz="1300" b="1" dirty="0"/>
              <a:t>(11/8/2010 5:00pm) </a:t>
            </a:r>
            <a:r>
              <a:rPr lang="en-US" sz="1300" dirty="0"/>
              <a:t>CRR:  Credit Lock for Dec CRR Auction</a:t>
            </a:r>
          </a:p>
          <a:p>
            <a:pPr>
              <a:spcBef>
                <a:spcPts val="6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1300" b="1" dirty="0"/>
              <a:t>(11/9/2010 – 11/11/2010</a:t>
            </a:r>
            <a:r>
              <a:rPr lang="en-US" sz="1300" dirty="0"/>
              <a:t>) CRR: December CRR Auction Bid Open/Close</a:t>
            </a:r>
          </a:p>
          <a:p>
            <a:pPr>
              <a:spcBef>
                <a:spcPts val="6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1300" b="1" dirty="0"/>
              <a:t> (11/12/2010) </a:t>
            </a:r>
            <a:r>
              <a:rPr lang="en-US" sz="1300" dirty="0"/>
              <a:t>CRR: December CRR Auction Executes</a:t>
            </a:r>
          </a:p>
          <a:p>
            <a:pPr>
              <a:spcBef>
                <a:spcPts val="6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1300" b="1" dirty="0"/>
              <a:t> (11/15/2010) </a:t>
            </a:r>
            <a:r>
              <a:rPr lang="en-US" sz="1300" dirty="0"/>
              <a:t>CRR: December CRR Auction Results published</a:t>
            </a:r>
          </a:p>
          <a:p>
            <a:pPr>
              <a:spcBef>
                <a:spcPts val="6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1300" b="1" dirty="0"/>
              <a:t>(11/16/2010) </a:t>
            </a:r>
            <a:r>
              <a:rPr lang="en-US" sz="1300" dirty="0"/>
              <a:t>Settlements: December CRR Auction Invoice published</a:t>
            </a:r>
          </a:p>
          <a:p>
            <a:pPr>
              <a:spcBef>
                <a:spcPts val="6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1300" b="1" dirty="0" smtClean="0"/>
              <a:t>(</a:t>
            </a:r>
            <a:r>
              <a:rPr lang="en-US" sz="1300" b="1" dirty="0"/>
              <a:t>11/19/2010) </a:t>
            </a:r>
            <a:r>
              <a:rPr lang="en-US" sz="1300" dirty="0"/>
              <a:t>Credit:  Payment Due for December CRR Auction Invoices</a:t>
            </a:r>
          </a:p>
          <a:p>
            <a:pPr>
              <a:spcBef>
                <a:spcPts val="6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1300" dirty="0"/>
              <a:t> </a:t>
            </a:r>
            <a:r>
              <a:rPr lang="en-US" sz="1300" b="1" dirty="0"/>
              <a:t>(11/22/2010) </a:t>
            </a:r>
            <a:r>
              <a:rPr lang="en-US" sz="1300" dirty="0"/>
              <a:t>Settlements:  Payments to CRRAH (Dec Auction)</a:t>
            </a:r>
          </a:p>
          <a:p>
            <a:pPr>
              <a:spcBef>
                <a:spcPts val="6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1300" b="1" dirty="0"/>
              <a:t>(11/23/2010)  </a:t>
            </a:r>
            <a:r>
              <a:rPr lang="en-US" sz="1300" dirty="0"/>
              <a:t>Market Submission Opens (Remaining Protocol Go-Live)</a:t>
            </a:r>
          </a:p>
          <a:p>
            <a:pPr>
              <a:spcBef>
                <a:spcPts val="6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1300" b="1" dirty="0"/>
              <a:t>(11/24/2010) </a:t>
            </a:r>
            <a:r>
              <a:rPr lang="en-US" sz="1300" dirty="0"/>
              <a:t>Model:  Network Model Load </a:t>
            </a:r>
          </a:p>
          <a:p>
            <a:pPr>
              <a:spcBef>
                <a:spcPts val="6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1300" b="1" dirty="0"/>
              <a:t>(11/29/2010) </a:t>
            </a:r>
            <a:r>
              <a:rPr lang="en-US" sz="1300" dirty="0"/>
              <a:t>Credit:  ERCOT to Publish ACL for the initial Day-Ahead Market execution by ERCOT </a:t>
            </a:r>
          </a:p>
          <a:p>
            <a:pPr lvl="1" indent="-2286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  <a:defRPr/>
            </a:pPr>
            <a:endParaRPr lang="en-US" sz="1400" b="1" dirty="0">
              <a:solidFill>
                <a:schemeClr val="bg1"/>
              </a:solidFill>
              <a:cs typeface="Arial" charset="0"/>
            </a:endParaRPr>
          </a:p>
          <a:p>
            <a:pPr lvl="1" indent="-2286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  <a:defRPr/>
            </a:pPr>
            <a:endParaRPr lang="en-US" sz="1400" b="1" dirty="0">
              <a:solidFill>
                <a:schemeClr val="bg1"/>
              </a:solidFill>
              <a:cs typeface="Arial" charset="0"/>
            </a:endParaRPr>
          </a:p>
          <a:p>
            <a:pPr lvl="1" indent="-228600">
              <a:lnSpc>
                <a:spcPct val="90000"/>
              </a:lnSpc>
              <a:spcBef>
                <a:spcPct val="20000"/>
              </a:spcBef>
              <a:defRPr/>
            </a:pPr>
            <a:endParaRPr lang="en-US" sz="1400" dirty="0">
              <a:solidFill>
                <a:schemeClr val="bg1"/>
              </a:solidFill>
              <a:cs typeface="Arial" charset="0"/>
            </a:endParaRPr>
          </a:p>
        </p:txBody>
      </p:sp>
      <p:sp>
        <p:nvSpPr>
          <p:cNvPr id="24" name="Right Arrow 23"/>
          <p:cNvSpPr/>
          <p:nvPr/>
        </p:nvSpPr>
        <p:spPr bwMode="auto">
          <a:xfrm>
            <a:off x="2895600" y="1828800"/>
            <a:ext cx="762000" cy="381000"/>
          </a:xfrm>
          <a:prstGeom prst="rightArrow">
            <a:avLst/>
          </a:prstGeom>
          <a:ln>
            <a:headEnd type="none" w="med" len="med"/>
            <a:tailEnd type="none" w="med" len="med"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/>
          <a:lstStyle/>
          <a:p>
            <a:pPr marL="233363" indent="-233363" eaLnBrk="0" hangingPunct="0">
              <a:buFont typeface="Wingdings" pitchFamily="2" charset="2"/>
              <a:buNone/>
              <a:defRPr/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5" name="Right Arrow 24"/>
          <p:cNvSpPr/>
          <p:nvPr/>
        </p:nvSpPr>
        <p:spPr bwMode="auto">
          <a:xfrm rot="10800000">
            <a:off x="2895600" y="3200400"/>
            <a:ext cx="762000" cy="381000"/>
          </a:xfrm>
          <a:prstGeom prst="rightArrow">
            <a:avLst/>
          </a:prstGeom>
          <a:ln>
            <a:headEnd type="none" w="med" len="med"/>
            <a:tailEnd type="none" w="med" len="med"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/>
          <a:lstStyle/>
          <a:p>
            <a:pPr marL="233363" indent="-233363" eaLnBrk="0" hangingPunct="0">
              <a:buFont typeface="Wingdings" pitchFamily="2" charset="2"/>
              <a:buNone/>
              <a:defRPr/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8" name="Rectangle 4"/>
          <p:cNvSpPr>
            <a:spLocks noGrp="1" noChangeArrowheads="1"/>
          </p:cNvSpPr>
          <p:nvPr>
            <p:ph type="dt" sz="quarter" idx="12"/>
          </p:nvPr>
        </p:nvSpPr>
        <p:spPr>
          <a:xfrm>
            <a:off x="1143000" y="6457950"/>
            <a:ext cx="2133600" cy="476250"/>
          </a:xfrm>
          <a:noFill/>
        </p:spPr>
        <p:txBody>
          <a:bodyPr/>
          <a:lstStyle/>
          <a:p>
            <a:r>
              <a:rPr lang="en-US" dirty="0" smtClean="0"/>
              <a:t>4 November 2010</a:t>
            </a:r>
          </a:p>
        </p:txBody>
      </p:sp>
      <p:sp>
        <p:nvSpPr>
          <p:cNvPr id="19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172200" y="6457950"/>
            <a:ext cx="2590800" cy="457200"/>
          </a:xfrm>
          <a:noFill/>
        </p:spPr>
        <p:txBody>
          <a:bodyPr/>
          <a:lstStyle/>
          <a:p>
            <a:pPr>
              <a:defRPr/>
            </a:pPr>
            <a:r>
              <a:rPr lang="en-US" dirty="0" smtClean="0"/>
              <a:t>Technical Advisory Committee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25507</TotalTime>
  <Words>2399</Words>
  <Application>Microsoft Office PowerPoint</Application>
  <PresentationFormat>On-screen Show (4:3)</PresentationFormat>
  <Paragraphs>491</Paragraphs>
  <Slides>26</Slides>
  <Notes>11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27" baseType="lpstr">
      <vt:lpstr>Custom Design</vt:lpstr>
      <vt:lpstr>Nodal Program Update</vt:lpstr>
      <vt:lpstr>Today’s Agenda</vt:lpstr>
      <vt:lpstr>Integrated Nodal Timeline – Go-Live December 1, 2010</vt:lpstr>
      <vt:lpstr>26 Days to Go-Live</vt:lpstr>
      <vt:lpstr>Cut-Over Monthly Outlook – Go-Live Sequence of Events</vt:lpstr>
      <vt:lpstr>Cut-Over Monthly Outlook – Go-Live Sequence of Events</vt:lpstr>
      <vt:lpstr>Cut-Over Monthly Outlook – Go-Live Sequence of Events</vt:lpstr>
      <vt:lpstr>Cut-Over Update - October</vt:lpstr>
      <vt:lpstr>Cut-Over Update - November</vt:lpstr>
      <vt:lpstr>Cut-Over Monthly Outlook – December</vt:lpstr>
      <vt:lpstr>24 Hour LFC Test Update</vt:lpstr>
      <vt:lpstr>24 Hour LFC Test (Highlights) – Completion Criteria</vt:lpstr>
      <vt:lpstr>24 Hour LFC Test (Highlights) – Observations</vt:lpstr>
      <vt:lpstr>24 Hour LFC Test (Highlights) – Observations (continued)</vt:lpstr>
      <vt:lpstr>Nodal Issues &amp; Defect Delivery Update</vt:lpstr>
      <vt:lpstr>Defect Summary (slide 1 of 3) [as of 10-29-10]</vt:lpstr>
      <vt:lpstr>Defect Summary (slide 2 of 3) [as of 10-29-10]</vt:lpstr>
      <vt:lpstr>Defect Summary (slide 3 of 3) [as of 10-29-10]</vt:lpstr>
      <vt:lpstr>Critical Defects to be resolved by Go-Live (12/1/10)</vt:lpstr>
      <vt:lpstr>Nodal Defects Target Completion dates (as of 10/29/10)</vt:lpstr>
      <vt:lpstr>Next 60-days of Nodal Classes/Workshops</vt:lpstr>
      <vt:lpstr>Prioritization Process Overview </vt:lpstr>
      <vt:lpstr>It’s Time to Look Forward to 2011…</vt:lpstr>
      <vt:lpstr>Nodal Stabilization Timeline</vt:lpstr>
      <vt:lpstr>Approach</vt:lpstr>
      <vt:lpstr>Prioritization Timeline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Instructions</dc:title>
  <dc:creator/>
  <cp:lastModifiedBy>kkasparian</cp:lastModifiedBy>
  <cp:revision>907</cp:revision>
  <dcterms:created xsi:type="dcterms:W3CDTF">2005-04-21T14:28:35Z</dcterms:created>
  <dcterms:modified xsi:type="dcterms:W3CDTF">2010-10-29T17:31:21Z</dcterms:modified>
</cp:coreProperties>
</file>