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9" r:id="rId2"/>
    <p:sldId id="260" r:id="rId3"/>
    <p:sldId id="267" r:id="rId4"/>
    <p:sldId id="258" r:id="rId5"/>
    <p:sldId id="257" r:id="rId6"/>
    <p:sldId id="268" r:id="rId7"/>
    <p:sldId id="270" r:id="rId8"/>
    <p:sldId id="271" r:id="rId9"/>
    <p:sldId id="261" r:id="rId10"/>
    <p:sldId id="262" r:id="rId11"/>
    <p:sldId id="269" r:id="rId12"/>
    <p:sldId id="263" r:id="rId13"/>
    <p:sldId id="264" r:id="rId14"/>
    <p:sldId id="265" r:id="rId15"/>
    <p:sldId id="266" r:id="rId16"/>
    <p:sldId id="27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9" d="100"/>
          <a:sy n="79" d="100"/>
        </p:scale>
        <p:origin x="-8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ill Sans MT"/>
              </a:defRPr>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ill Sans MT"/>
              </a:defRPr>
            </a:lvl1pPr>
          </a:lstStyle>
          <a:p>
            <a:pPr>
              <a:defRPr/>
            </a:pPr>
            <a:fld id="{A45EF636-36D2-428F-A530-715E517E7DDF}" type="datetimeFigureOut">
              <a:rPr lang="en-US"/>
              <a:pPr>
                <a:defRPr/>
              </a:pPr>
              <a:t>11/2/2010</a:t>
            </a:fld>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ill Sans MT"/>
              </a:defRPr>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ill Sans MT"/>
              </a:defRPr>
            </a:lvl1pPr>
          </a:lstStyle>
          <a:p>
            <a:pPr>
              <a:defRPr/>
            </a:pPr>
            <a:fld id="{9CD6ED18-AE79-4736-A035-9E4D7EBA3AE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2BAC81F-8CE9-47A3-9F3F-1AA4D88D85E4}" type="slidenum">
              <a:rPr lang="en-US" sz="1200"/>
              <a:pPr algn="r"/>
              <a:t>7</a:t>
            </a:fld>
            <a:endParaRPr lang="en-US" sz="12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C2C1C5A-5078-4E6E-B82C-4CD050417736}" type="slidenum">
              <a:rPr lang="en-US" sz="1200"/>
              <a:pPr algn="r"/>
              <a:t>8</a:t>
            </a:fld>
            <a:endParaRPr lang="en-US" sz="120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2B715A3-2596-4BF4-ABC6-F03037BC8C2C}" type="slidenum">
              <a:rPr lang="en-US" sz="1200"/>
              <a:pPr algn="r"/>
              <a:t>14</a:t>
            </a:fld>
            <a:endParaRPr lang="en-US" sz="120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7A0A157-93DA-40B0-97C7-D26CFE20912C}" type="slidenum">
              <a:rPr lang="en-US" sz="1200"/>
              <a:pPr algn="r"/>
              <a:t>15</a:t>
            </a:fld>
            <a:endParaRPr lang="en-US" sz="120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21"/>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fld id="{C6D3B79D-2B34-4B18-AEF0-4C0805D5E4D0}" type="datetimeFigureOut">
              <a:rPr lang="en-US"/>
              <a:pPr>
                <a:defRPr/>
              </a:pPr>
              <a:t>11/2/2010</a:t>
            </a:fld>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135B6E1D-B9B0-4FCA-92C6-DBBC0921BA1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889EF39-973B-4D96-8381-758323AD2E84}" type="datetimeFigureOut">
              <a:rPr lang="en-US"/>
              <a:pPr>
                <a:defRPr/>
              </a:pPr>
              <a:t>11/2/2010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DE99C20-2E41-45CC-801F-4247436A00D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8B32D9D-DE1A-4E13-B2FA-3F54A1B7FAD3}" type="datetimeFigureOut">
              <a:rPr lang="en-US"/>
              <a:pPr>
                <a:defRPr/>
              </a:pPr>
              <a:t>11/2/2010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6EE248C-1C7A-4592-BB99-13E6CD4EE53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96552C6-C816-4BEC-96C2-722C8E7825F7}" type="datetimeFigureOut">
              <a:rPr lang="en-US"/>
              <a:pPr>
                <a:defRPr/>
              </a:pPr>
              <a:t>11/2/2010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E69497A-F1CD-496C-A755-3ED85DFE8C6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6754CDC-2424-47B5-B11E-863034A72638}" type="datetimeFigureOut">
              <a:rPr lang="en-US"/>
              <a:pPr>
                <a:defRPr/>
              </a:pPr>
              <a:t>11/2/2010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C0A68DA-6F5B-4735-AC7B-98072464A65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fld id="{EB3F013D-E978-45F6-AC78-028E1A5B5E20}" type="datetimeFigureOut">
              <a:rPr lang="en-US"/>
              <a:pPr>
                <a:defRPr/>
              </a:pPr>
              <a:t>11/2/2010</a:t>
            </a:fld>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29D5E807-FACC-4487-8092-6DA6E5AC9C9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8E29C9A-E7BB-4520-AA79-B25DAC441609}" type="datetimeFigureOut">
              <a:rPr lang="en-US"/>
              <a:pPr>
                <a:defRPr/>
              </a:pPr>
              <a:t>11/2/2010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054E881-2652-4589-B7D5-57ADD5B7CB0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08386257-B81C-4E8E-804B-C8E3EBE4F263}" type="datetimeFigureOut">
              <a:rPr lang="en-US"/>
              <a:pPr>
                <a:defRPr/>
              </a:pPr>
              <a:t>11/2/2010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ABA19A4B-387F-4739-87DE-A6E1868C041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fld id="{AC47BBE0-1864-4372-87D7-C0AD8A924AA8}" type="datetimeFigureOut">
              <a:rPr lang="en-US"/>
              <a:pPr>
                <a:defRPr/>
              </a:pPr>
              <a:t>11/2/2010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56E309C1-D60B-4782-B7D3-9A64BDAC5BA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lstStyle>
          <a:p>
            <a:pPr>
              <a:defRPr/>
            </a:pPr>
            <a:fld id="{30DC281E-B336-46B8-B24B-827BB75EC236}" type="datetimeFigureOut">
              <a:rPr lang="en-US"/>
              <a:pPr>
                <a:defRPr/>
              </a:pPr>
              <a:t>11/2/2010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A7300C64-3FB7-46AB-A83A-3F942FEFC2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18A2ED98-D51F-4EAA-B407-15E1FCE41F42}" type="datetimeFigureOut">
              <a:rPr lang="en-US"/>
              <a:pPr>
                <a:defRPr/>
              </a:pPr>
              <a:t>11/2/2010</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4F2CE07F-D49E-495B-9A76-7D5A17834B8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0A102605-DFE9-4398-A2C9-BDF843003ADE}" type="datetimeFigureOut">
              <a:rPr lang="en-US"/>
              <a:pPr>
                <a:defRPr/>
              </a:pPr>
              <a:t>11/2/2010</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047A0ED4-FE8B-478C-8C51-809E2EB4707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defRPr>
            </a:lvl1pPr>
          </a:lstStyle>
          <a:p>
            <a:pPr>
              <a:defRPr/>
            </a:pPr>
            <a:fld id="{D304939A-804E-43CD-8583-136A79B06FCB}" type="datetimeFigureOut">
              <a:rPr lang="en-US"/>
              <a:pPr>
                <a:defRPr/>
              </a:pPr>
              <a:t>11/2/2010</a:t>
            </a:fld>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defRPr>
            </a:lvl1pPr>
          </a:lstStyle>
          <a:p>
            <a:pPr>
              <a:defRPr/>
            </a:pPr>
            <a:fld id="{50E23B96-6E19-4145-955E-0F8FE41F5430}" type="slidenum">
              <a:rPr lang="en-US"/>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4" r:id="rId3"/>
    <p:sldLayoutId id="2147483671" r:id="rId4"/>
    <p:sldLayoutId id="2147483670" r:id="rId5"/>
    <p:sldLayoutId id="2147483675" r:id="rId6"/>
    <p:sldLayoutId id="2147483676" r:id="rId7"/>
    <p:sldLayoutId id="2147483677" r:id="rId8"/>
    <p:sldLayoutId id="2147483678" r:id="rId9"/>
    <p:sldLayoutId id="2147483669" r:id="rId10"/>
    <p:sldLayoutId id="2147483679" r:id="rId11"/>
    <p:sldLayoutId id="2147483668" r:id="rId12"/>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sz="2000"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
          <p:cNvSpPr txBox="1">
            <a:spLocks noGrp="1" noChangeArrowheads="1"/>
          </p:cNvSpPr>
          <p:nvPr/>
        </p:nvSpPr>
        <p:spPr bwMode="auto">
          <a:xfrm>
            <a:off x="1981200" y="5467350"/>
            <a:ext cx="3457575" cy="476250"/>
          </a:xfrm>
          <a:prstGeom prst="rect">
            <a:avLst/>
          </a:prstGeom>
          <a:noFill/>
          <a:ln w="9525">
            <a:noFill/>
            <a:miter lim="800000"/>
            <a:headEnd/>
            <a:tailEnd/>
          </a:ln>
        </p:spPr>
        <p:txBody>
          <a:bodyPr/>
          <a:lstStyle/>
          <a:p>
            <a:r>
              <a:rPr lang="en-US" b="1"/>
              <a:t>11-04-10</a:t>
            </a:r>
          </a:p>
        </p:txBody>
      </p:sp>
      <p:sp>
        <p:nvSpPr>
          <p:cNvPr id="15362" name="Rectangle 15"/>
          <p:cNvSpPr txBox="1">
            <a:spLocks noGrp="1" noChangeArrowheads="1"/>
          </p:cNvSpPr>
          <p:nvPr/>
        </p:nvSpPr>
        <p:spPr bwMode="auto">
          <a:xfrm>
            <a:off x="1981200" y="5067300"/>
            <a:ext cx="4067175" cy="419100"/>
          </a:xfrm>
          <a:prstGeom prst="rect">
            <a:avLst/>
          </a:prstGeom>
          <a:noFill/>
          <a:ln w="9525">
            <a:noFill/>
            <a:miter lim="800000"/>
            <a:headEnd/>
            <a:tailEnd/>
          </a:ln>
        </p:spPr>
        <p:txBody>
          <a:bodyPr/>
          <a:lstStyle/>
          <a:p>
            <a:r>
              <a:rPr lang="en-US" b="1"/>
              <a:t>Technical Advisory Committee</a:t>
            </a:r>
          </a:p>
        </p:txBody>
      </p:sp>
      <p:sp>
        <p:nvSpPr>
          <p:cNvPr id="15363" name="Rectangle 18"/>
          <p:cNvSpPr>
            <a:spLocks noGrp="1" noChangeArrowheads="1"/>
          </p:cNvSpPr>
          <p:nvPr>
            <p:ph type="ctrTitle" idx="4294967295"/>
          </p:nvPr>
        </p:nvSpPr>
        <p:spPr>
          <a:xfrm>
            <a:off x="1905000" y="1752600"/>
            <a:ext cx="5486400" cy="1238250"/>
          </a:xfrm>
        </p:spPr>
        <p:txBody>
          <a:bodyPr anchor="ctr"/>
          <a:lstStyle/>
          <a:p>
            <a:pPr eaLnBrk="1" hangingPunct="1"/>
            <a:r>
              <a:rPr lang="en-US" sz="4000" smtClean="0"/>
              <a:t>COPS Update to TAC</a:t>
            </a:r>
          </a:p>
        </p:txBody>
      </p:sp>
      <p:sp>
        <p:nvSpPr>
          <p:cNvPr id="15364" name="Rectangle 20"/>
          <p:cNvSpPr>
            <a:spLocks noGrp="1" noChangeArrowheads="1"/>
          </p:cNvSpPr>
          <p:nvPr>
            <p:ph type="subTitle" idx="4294967295"/>
          </p:nvPr>
        </p:nvSpPr>
        <p:spPr>
          <a:xfrm>
            <a:off x="1981200" y="3832225"/>
            <a:ext cx="5943600" cy="1189038"/>
          </a:xfrm>
        </p:spPr>
        <p:txBody>
          <a:bodyPr/>
          <a:lstStyle/>
          <a:p>
            <a:pPr marL="0" indent="0" eaLnBrk="1" hangingPunct="1">
              <a:buFont typeface="Wingdings 3" pitchFamily="18" charset="2"/>
              <a:buNone/>
            </a:pPr>
            <a:r>
              <a:rPr lang="en-US" b="1" smtClean="0">
                <a:latin typeface="Arial Black" pitchFamily="34" charset="0"/>
              </a:rPr>
              <a:t>Debbie McKeever</a:t>
            </a:r>
          </a:p>
          <a:p>
            <a:pPr marL="0" indent="0" eaLnBrk="1" hangingPunct="1">
              <a:buFont typeface="Wingdings 3" pitchFamily="18" charset="2"/>
              <a:buNone/>
            </a:pPr>
            <a:r>
              <a:rPr lang="en-US" b="1" smtClean="0">
                <a:latin typeface="Arial Black" pitchFamily="34" charset="0"/>
              </a:rPr>
              <a:t>COPs Chair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a:xfrm>
            <a:off x="152400" y="152400"/>
            <a:ext cx="8686800" cy="685800"/>
          </a:xfrm>
        </p:spPr>
        <p:txBody>
          <a:bodyPr anchor="ctr"/>
          <a:lstStyle/>
          <a:p>
            <a:pPr eaLnBrk="1" hangingPunct="1"/>
            <a:r>
              <a:rPr lang="en-US" smtClean="0"/>
              <a:t>PWG Annual Validation</a:t>
            </a:r>
          </a:p>
        </p:txBody>
      </p:sp>
      <p:sp>
        <p:nvSpPr>
          <p:cNvPr id="26626" name="Rectangle 3"/>
          <p:cNvSpPr>
            <a:spLocks noGrp="1" noChangeArrowheads="1"/>
          </p:cNvSpPr>
          <p:nvPr>
            <p:ph type="body" idx="4294967295"/>
          </p:nvPr>
        </p:nvSpPr>
        <p:spPr>
          <a:xfrm>
            <a:off x="381000" y="1143000"/>
            <a:ext cx="8382000" cy="5257800"/>
          </a:xfrm>
        </p:spPr>
        <p:txBody>
          <a:bodyPr/>
          <a:lstStyle/>
          <a:p>
            <a:pPr marL="990600" lvl="1" indent="-533400" eaLnBrk="1" hangingPunct="1">
              <a:lnSpc>
                <a:spcPct val="80000"/>
              </a:lnSpc>
              <a:buFontTx/>
              <a:buAutoNum type="arabicParenR"/>
            </a:pPr>
            <a:r>
              <a:rPr lang="en-US" sz="2100" smtClean="0"/>
              <a:t>LPGRR041 - Distributed Generation (DG)  to Sync with NPRR208 Language Effective on Nodal Go-Live with </a:t>
            </a:r>
            <a:r>
              <a:rPr lang="en-US" sz="2100" smtClean="0">
                <a:solidFill>
                  <a:srgbClr val="FF0000"/>
                </a:solidFill>
              </a:rPr>
              <a:t>URGENT </a:t>
            </a:r>
            <a:r>
              <a:rPr lang="en-US" sz="2100" smtClean="0"/>
              <a:t>Resolution recommended by COPS for approval by TAC on 11/4/2010 .</a:t>
            </a:r>
          </a:p>
          <a:p>
            <a:pPr marL="990600" lvl="1" indent="-533400" eaLnBrk="1" hangingPunct="1">
              <a:lnSpc>
                <a:spcPct val="80000"/>
              </a:lnSpc>
              <a:buFontTx/>
              <a:buAutoNum type="arabicParenR"/>
            </a:pPr>
            <a:endParaRPr lang="en-US" sz="2100" b="1" smtClean="0"/>
          </a:p>
          <a:p>
            <a:pPr marL="990600" lvl="1" indent="-533400" eaLnBrk="1" hangingPunct="1">
              <a:lnSpc>
                <a:spcPct val="80000"/>
              </a:lnSpc>
              <a:buFontTx/>
              <a:buAutoNum type="arabicParenR"/>
            </a:pPr>
            <a:r>
              <a:rPr lang="en-US" sz="2100" smtClean="0"/>
              <a:t>LPGRR draft shall have final review by PWG on December 9, 2010 to place the LRS TDSP CSV Operations Guide in Appendix A of the Load Profiling Guide (LPG), to clarify IDR and AMS weather sensitive type code assignment in the Decision Tree, to comply with NPRR250 Suspension of Annual Profile Id validation with Advance Meter Deployment, and to remove unused TOU codes to improve settlement system processing time (shall be LPGRR042). </a:t>
            </a:r>
          </a:p>
          <a:p>
            <a:pPr marL="990600" lvl="1" indent="-533400" eaLnBrk="1" hangingPunct="1">
              <a:lnSpc>
                <a:spcPct val="80000"/>
              </a:lnSpc>
              <a:buFontTx/>
              <a:buAutoNum type="arabicParenR"/>
            </a:pPr>
            <a:endParaRPr lang="en-US" sz="2100" smtClean="0"/>
          </a:p>
          <a:p>
            <a:pPr marL="990600" lvl="1" indent="-533400" eaLnBrk="1" hangingPunct="1">
              <a:lnSpc>
                <a:spcPct val="80000"/>
              </a:lnSpc>
              <a:buFontTx/>
              <a:buAutoNum type="arabicParenR"/>
            </a:pPr>
            <a:r>
              <a:rPr lang="en-US" sz="2100" smtClean="0"/>
              <a:t>LPGRR shall have final review by PWG on December 9, 2010 to build Appendix D language for Distributive Generation (DG) Load Profile Models per NPRR208, Registration and Settlement of Distributed Generation (DG) Less Than One MW (PWG Goal 6 shall be LPGRR043).</a:t>
            </a:r>
          </a:p>
          <a:p>
            <a:pPr marL="990600" lvl="1" indent="-533400" eaLnBrk="1" hangingPunct="1">
              <a:lnSpc>
                <a:spcPct val="80000"/>
              </a:lnSpc>
              <a:buFont typeface="Wingdings 3" pitchFamily="18" charset="2"/>
              <a:buNone/>
            </a:pPr>
            <a:r>
              <a:rPr lang="en-US" sz="1800" smtClean="0"/>
              <a:t>		</a:t>
            </a:r>
            <a:endParaRPr lang="en-US" smtClean="0"/>
          </a:p>
          <a:p>
            <a:pPr marL="342900" indent="-342900" eaLnBrk="1" hangingPunct="1">
              <a:lnSpc>
                <a:spcPct val="80000"/>
              </a:lnSpc>
              <a:buFont typeface="Wingdings 3" pitchFamily="18" charset="2"/>
              <a:buNone/>
            </a:pPr>
            <a:endParaRPr lang="en-US" b="1" smtClean="0"/>
          </a:p>
          <a:p>
            <a:pPr marL="342900" indent="-342900" eaLnBrk="1" hangingPunct="1">
              <a:lnSpc>
                <a:spcPct val="80000"/>
              </a:lnSpc>
              <a:buFont typeface="Wingdings 3" pitchFamily="18" charset="2"/>
              <a:buNone/>
            </a:pPr>
            <a:endParaRPr lang="en-US" b="1" smtClean="0"/>
          </a:p>
          <a:p>
            <a:pPr marL="342900" indent="-342900" eaLnBrk="1" hangingPunct="1">
              <a:lnSpc>
                <a:spcPct val="80000"/>
              </a:lnSpc>
            </a:pPr>
            <a:endParaRPr lang="en-US" sz="1000" b="1" smtClean="0"/>
          </a:p>
        </p:txBody>
      </p:sp>
      <p:sp>
        <p:nvSpPr>
          <p:cNvPr id="26627"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7B1FCF5E-D6CB-44A2-B360-CC65C66F5CCC}" type="slidenum">
              <a:rPr lang="en-US" sz="1200">
                <a:cs typeface="Arial" charset="0"/>
              </a:rPr>
              <a:pPr algn="ctr"/>
              <a:t>10</a:t>
            </a:fld>
            <a:endParaRPr lang="en-US" sz="120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457200" y="1981200"/>
            <a:ext cx="8229600" cy="990600"/>
          </a:xfrm>
        </p:spPr>
        <p:txBody>
          <a:bodyPr/>
          <a:lstStyle/>
          <a:p>
            <a:pPr algn="ctr" eaLnBrk="1" hangingPunct="1"/>
            <a:r>
              <a:rPr lang="en-US" smtClean="0"/>
              <a:t>CCWG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152400" y="152400"/>
            <a:ext cx="8686800" cy="685800"/>
          </a:xfrm>
        </p:spPr>
        <p:txBody>
          <a:bodyPr anchor="ctr"/>
          <a:lstStyle/>
          <a:p>
            <a:pPr eaLnBrk="1" hangingPunct="1"/>
            <a:r>
              <a:rPr lang="en-US" smtClean="0"/>
              <a:t>COPS Communications Working Group (CCWG) Activities in Progress</a:t>
            </a:r>
          </a:p>
        </p:txBody>
      </p:sp>
      <p:sp>
        <p:nvSpPr>
          <p:cNvPr id="29698" name="Rectangle 3"/>
          <p:cNvSpPr>
            <a:spLocks noGrp="1" noChangeArrowheads="1"/>
          </p:cNvSpPr>
          <p:nvPr>
            <p:ph type="body" idx="4294967295"/>
          </p:nvPr>
        </p:nvSpPr>
        <p:spPr>
          <a:xfrm>
            <a:off x="381000" y="1295400"/>
            <a:ext cx="8382000" cy="5257800"/>
          </a:xfrm>
        </p:spPr>
        <p:txBody>
          <a:bodyPr/>
          <a:lstStyle/>
          <a:p>
            <a:pPr eaLnBrk="1" hangingPunct="1">
              <a:lnSpc>
                <a:spcPct val="80000"/>
              </a:lnSpc>
              <a:buFont typeface="Wingdings 3" pitchFamily="18" charset="2"/>
              <a:buNone/>
            </a:pPr>
            <a:endParaRPr lang="en-US" b="1" smtClean="0"/>
          </a:p>
          <a:p>
            <a:pPr eaLnBrk="1" hangingPunct="1">
              <a:lnSpc>
                <a:spcPct val="80000"/>
              </a:lnSpc>
            </a:pPr>
            <a:r>
              <a:rPr lang="en-US" sz="2000" b="1" smtClean="0">
                <a:latin typeface="Arial" charset="0"/>
              </a:rPr>
              <a:t>CCWG met September 27, 2010, October 4, 2010, and October 5, 2010</a:t>
            </a:r>
          </a:p>
          <a:p>
            <a:pPr eaLnBrk="1" hangingPunct="1">
              <a:lnSpc>
                <a:spcPct val="80000"/>
              </a:lnSpc>
            </a:pPr>
            <a:endParaRPr lang="en-US" sz="2000" b="1" smtClean="0">
              <a:latin typeface="Arial" charset="0"/>
            </a:endParaRPr>
          </a:p>
          <a:p>
            <a:pPr eaLnBrk="1" hangingPunct="1">
              <a:lnSpc>
                <a:spcPct val="80000"/>
              </a:lnSpc>
            </a:pPr>
            <a:r>
              <a:rPr lang="en-US" sz="2000" b="1" smtClean="0">
                <a:latin typeface="Arial" charset="0"/>
              </a:rPr>
              <a:t>COPMG Section 6, Commercial System Model</a:t>
            </a:r>
          </a:p>
          <a:p>
            <a:pPr lvl="1" eaLnBrk="1" hangingPunct="1">
              <a:lnSpc>
                <a:spcPct val="80000"/>
              </a:lnSpc>
            </a:pPr>
            <a:r>
              <a:rPr lang="en-US" sz="2000" smtClean="0">
                <a:latin typeface="Arial" charset="0"/>
              </a:rPr>
              <a:t>SEWG Review</a:t>
            </a:r>
          </a:p>
          <a:p>
            <a:pPr lvl="1" eaLnBrk="1" hangingPunct="1">
              <a:lnSpc>
                <a:spcPct val="80000"/>
              </a:lnSpc>
            </a:pPr>
            <a:r>
              <a:rPr lang="en-US" sz="2000" smtClean="0">
                <a:latin typeface="Arial" charset="0"/>
              </a:rPr>
              <a:t>Will request URGENT status vote</a:t>
            </a:r>
          </a:p>
          <a:p>
            <a:pPr lvl="1" eaLnBrk="1" hangingPunct="1">
              <a:lnSpc>
                <a:spcPct val="80000"/>
              </a:lnSpc>
            </a:pPr>
            <a:r>
              <a:rPr lang="en-US" sz="2000" smtClean="0">
                <a:latin typeface="Arial" charset="0"/>
              </a:rPr>
              <a:t>Target COPS in November</a:t>
            </a:r>
          </a:p>
          <a:p>
            <a:pPr lvl="1" eaLnBrk="1" hangingPunct="1">
              <a:lnSpc>
                <a:spcPct val="80000"/>
              </a:lnSpc>
            </a:pPr>
            <a:endParaRPr lang="en-US" sz="2000" smtClean="0">
              <a:latin typeface="Arial" charset="0"/>
            </a:endParaRPr>
          </a:p>
          <a:p>
            <a:pPr eaLnBrk="1" hangingPunct="1">
              <a:lnSpc>
                <a:spcPct val="80000"/>
              </a:lnSpc>
            </a:pPr>
            <a:r>
              <a:rPr lang="en-US" sz="2000" b="1" smtClean="0">
                <a:latin typeface="Arial" charset="0"/>
              </a:rPr>
              <a:t>COPMG Section 8.3, Settlement Detail</a:t>
            </a:r>
          </a:p>
          <a:p>
            <a:pPr lvl="1" eaLnBrk="1" hangingPunct="1">
              <a:lnSpc>
                <a:spcPct val="80000"/>
              </a:lnSpc>
            </a:pPr>
            <a:r>
              <a:rPr lang="en-US" sz="2000" smtClean="0">
                <a:latin typeface="Arial" charset="0"/>
              </a:rPr>
              <a:t>SEWG Review</a:t>
            </a:r>
          </a:p>
          <a:p>
            <a:pPr lvl="1" eaLnBrk="1" hangingPunct="1">
              <a:lnSpc>
                <a:spcPct val="80000"/>
              </a:lnSpc>
            </a:pPr>
            <a:r>
              <a:rPr lang="en-US" sz="2000" smtClean="0">
                <a:latin typeface="Arial" charset="0"/>
              </a:rPr>
              <a:t>Will request URGENT status vote</a:t>
            </a:r>
          </a:p>
          <a:p>
            <a:pPr lvl="1" eaLnBrk="1" hangingPunct="1">
              <a:lnSpc>
                <a:spcPct val="80000"/>
              </a:lnSpc>
            </a:pPr>
            <a:r>
              <a:rPr lang="en-US" sz="2000" smtClean="0">
                <a:latin typeface="Arial" charset="0"/>
              </a:rPr>
              <a:t>Target COPS in November</a:t>
            </a:r>
          </a:p>
          <a:p>
            <a:pPr eaLnBrk="1" hangingPunct="1">
              <a:lnSpc>
                <a:spcPct val="80000"/>
              </a:lnSpc>
            </a:pPr>
            <a:endParaRPr lang="en-US" sz="2000" b="1" smtClean="0">
              <a:latin typeface="Arial" charset="0"/>
            </a:endParaRPr>
          </a:p>
          <a:p>
            <a:pPr eaLnBrk="1" hangingPunct="1">
              <a:lnSpc>
                <a:spcPct val="80000"/>
              </a:lnSpc>
              <a:buFont typeface="Wingdings 3" pitchFamily="18" charset="2"/>
              <a:buNone/>
            </a:pPr>
            <a:endParaRPr lang="en-US" sz="2000" b="1" smtClean="0">
              <a:latin typeface="Arial" charset="0"/>
            </a:endParaRPr>
          </a:p>
          <a:p>
            <a:pPr eaLnBrk="1" hangingPunct="1">
              <a:lnSpc>
                <a:spcPct val="80000"/>
              </a:lnSpc>
              <a:buFont typeface="Wingdings 3" pitchFamily="18" charset="2"/>
              <a:buNone/>
            </a:pPr>
            <a:endParaRPr lang="en-US" b="1" smtClean="0">
              <a:latin typeface="Arial" charset="0"/>
            </a:endParaRPr>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pPr>
            <a:endParaRPr lang="en-US" sz="1000" b="1" smtClean="0"/>
          </a:p>
        </p:txBody>
      </p:sp>
      <p:sp>
        <p:nvSpPr>
          <p:cNvPr id="29699"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501BB330-EFBE-499C-9A97-A80166F20E86}" type="slidenum">
              <a:rPr lang="en-US" sz="1200">
                <a:cs typeface="Arial" charset="0"/>
              </a:rPr>
              <a:pPr algn="ctr"/>
              <a:t>12</a:t>
            </a:fld>
            <a:endParaRPr lang="en-US" sz="120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152400" y="152400"/>
            <a:ext cx="8686800" cy="685800"/>
          </a:xfrm>
        </p:spPr>
        <p:txBody>
          <a:bodyPr anchor="ctr"/>
          <a:lstStyle/>
          <a:p>
            <a:pPr eaLnBrk="1" hangingPunct="1"/>
            <a:r>
              <a:rPr lang="en-US" smtClean="0"/>
              <a:t>COPS Communications Working Group (CCWG) Activities in Progress</a:t>
            </a:r>
          </a:p>
        </p:txBody>
      </p:sp>
      <p:sp>
        <p:nvSpPr>
          <p:cNvPr id="30722" name="Rectangle 3"/>
          <p:cNvSpPr>
            <a:spLocks noGrp="1" noChangeArrowheads="1"/>
          </p:cNvSpPr>
          <p:nvPr>
            <p:ph type="body" idx="4294967295"/>
          </p:nvPr>
        </p:nvSpPr>
        <p:spPr>
          <a:xfrm>
            <a:off x="381000" y="1295400"/>
            <a:ext cx="8382000" cy="5257800"/>
          </a:xfrm>
        </p:spPr>
        <p:txBody>
          <a:bodyPr/>
          <a:lstStyle/>
          <a:p>
            <a:pPr eaLnBrk="1" hangingPunct="1">
              <a:lnSpc>
                <a:spcPct val="80000"/>
              </a:lnSpc>
            </a:pPr>
            <a:endParaRPr lang="en-US" b="1" smtClean="0"/>
          </a:p>
          <a:p>
            <a:pPr eaLnBrk="1" hangingPunct="1">
              <a:lnSpc>
                <a:spcPct val="80000"/>
              </a:lnSpc>
            </a:pPr>
            <a:r>
              <a:rPr lang="en-US" sz="2000" b="1" smtClean="0">
                <a:latin typeface="Arial" charset="0"/>
              </a:rPr>
              <a:t>Voting Item:</a:t>
            </a:r>
          </a:p>
          <a:p>
            <a:pPr lvl="1" eaLnBrk="1" hangingPunct="1">
              <a:lnSpc>
                <a:spcPct val="80000"/>
              </a:lnSpc>
              <a:buFont typeface="Wingdings 3" pitchFamily="18" charset="2"/>
              <a:buNone/>
            </a:pPr>
            <a:r>
              <a:rPr lang="en-US" sz="2000" smtClean="0">
                <a:latin typeface="Arial" charset="0"/>
              </a:rPr>
              <a:t>COPMGRR022, Update Section 10, Extracts and Reports</a:t>
            </a:r>
          </a:p>
          <a:p>
            <a:pPr lvl="1" eaLnBrk="1" hangingPunct="1">
              <a:lnSpc>
                <a:spcPct val="80000"/>
              </a:lnSpc>
            </a:pPr>
            <a:r>
              <a:rPr lang="en-US" sz="2000" smtClean="0">
                <a:latin typeface="Arial" charset="0"/>
              </a:rPr>
              <a:t>Impact Analysis</a:t>
            </a:r>
          </a:p>
          <a:p>
            <a:pPr lvl="1" eaLnBrk="1" hangingPunct="1">
              <a:lnSpc>
                <a:spcPct val="80000"/>
              </a:lnSpc>
            </a:pPr>
            <a:r>
              <a:rPr lang="en-US" sz="2000" smtClean="0">
                <a:latin typeface="Arial" charset="0"/>
              </a:rPr>
              <a:t>CEO Recommendation </a:t>
            </a:r>
          </a:p>
          <a:p>
            <a:pPr lvl="1" eaLnBrk="1" hangingPunct="1">
              <a:lnSpc>
                <a:spcPct val="80000"/>
              </a:lnSpc>
            </a:pPr>
            <a:r>
              <a:rPr lang="en-US" sz="2000" smtClean="0">
                <a:latin typeface="Arial" charset="0"/>
              </a:rPr>
              <a:t>CCWG Recommendation</a:t>
            </a:r>
          </a:p>
          <a:p>
            <a:pPr lvl="1" eaLnBrk="1" hangingPunct="1">
              <a:lnSpc>
                <a:spcPct val="80000"/>
              </a:lnSpc>
            </a:pPr>
            <a:r>
              <a:rPr lang="en-US" sz="2000" smtClean="0">
                <a:latin typeface="Arial" charset="0"/>
              </a:rPr>
              <a:t> COPS voted to endorse COPMGRR022</a:t>
            </a:r>
          </a:p>
          <a:p>
            <a:pPr lvl="1" eaLnBrk="1" hangingPunct="1">
              <a:lnSpc>
                <a:spcPct val="80000"/>
              </a:lnSpc>
            </a:pPr>
            <a:endParaRPr lang="en-US" sz="2000" smtClean="0">
              <a:latin typeface="Arial" charset="0"/>
            </a:endParaRPr>
          </a:p>
          <a:p>
            <a:pPr lvl="1" eaLnBrk="1" hangingPunct="1">
              <a:lnSpc>
                <a:spcPct val="80000"/>
              </a:lnSpc>
              <a:buFontTx/>
              <a:buChar char="•"/>
            </a:pPr>
            <a:r>
              <a:rPr lang="en-US" sz="2000" smtClean="0">
                <a:latin typeface="Arial" charset="0"/>
              </a:rPr>
              <a:t>Next Meeting:</a:t>
            </a:r>
          </a:p>
          <a:p>
            <a:pPr lvl="1" eaLnBrk="1" hangingPunct="1">
              <a:lnSpc>
                <a:spcPct val="80000"/>
              </a:lnSpc>
            </a:pPr>
            <a:r>
              <a:rPr lang="en-US" sz="2000" smtClean="0">
                <a:latin typeface="Arial" charset="0"/>
              </a:rPr>
              <a:t>October 28, 2010</a:t>
            </a:r>
          </a:p>
          <a:p>
            <a:pPr lvl="1" eaLnBrk="1" hangingPunct="1">
              <a:lnSpc>
                <a:spcPct val="80000"/>
              </a:lnSpc>
            </a:pPr>
            <a:r>
              <a:rPr lang="en-US" sz="2000" smtClean="0">
                <a:latin typeface="Arial" charset="0"/>
              </a:rPr>
              <a:t>Section 6, Commercial System Model</a:t>
            </a:r>
          </a:p>
          <a:p>
            <a:pPr lvl="1" eaLnBrk="1" hangingPunct="1">
              <a:lnSpc>
                <a:spcPct val="80000"/>
              </a:lnSpc>
            </a:pPr>
            <a:r>
              <a:rPr lang="en-US" sz="2000" smtClean="0">
                <a:latin typeface="Arial" charset="0"/>
              </a:rPr>
              <a:t>Section 8.3, Settlement Detail</a:t>
            </a:r>
          </a:p>
          <a:p>
            <a:pPr lvl="1" eaLnBrk="1" hangingPunct="1">
              <a:lnSpc>
                <a:spcPct val="80000"/>
              </a:lnSpc>
            </a:pPr>
            <a:r>
              <a:rPr lang="en-US" sz="2000" smtClean="0">
                <a:latin typeface="Arial" charset="0"/>
              </a:rPr>
              <a:t>Review and Update of Section 8.1, Invoice Process</a:t>
            </a:r>
          </a:p>
          <a:p>
            <a:pPr lvl="1" eaLnBrk="1" hangingPunct="1">
              <a:lnSpc>
                <a:spcPct val="80000"/>
              </a:lnSpc>
            </a:pPr>
            <a:endParaRPr lang="en-US" sz="2000" smtClean="0">
              <a:latin typeface="Garamond" pitchFamily="18" charset="0"/>
            </a:endParaRPr>
          </a:p>
          <a:p>
            <a:pPr lvl="1" eaLnBrk="1" hangingPunct="1">
              <a:lnSpc>
                <a:spcPct val="80000"/>
              </a:lnSpc>
            </a:pPr>
            <a:endParaRPr lang="en-US" sz="2000" smtClean="0">
              <a:latin typeface="Garamond" pitchFamily="18" charset="0"/>
            </a:endParaRPr>
          </a:p>
          <a:p>
            <a:pPr lvl="1" eaLnBrk="1" hangingPunct="1">
              <a:lnSpc>
                <a:spcPct val="80000"/>
              </a:lnSpc>
            </a:pPr>
            <a:endParaRPr lang="en-US" smtClean="0"/>
          </a:p>
          <a:p>
            <a:pPr eaLnBrk="1" hangingPunct="1">
              <a:lnSpc>
                <a:spcPct val="80000"/>
              </a:lnSpc>
            </a:pPr>
            <a:endParaRPr lang="en-US" b="1" smtClean="0"/>
          </a:p>
          <a:p>
            <a:pPr eaLnBrk="1" hangingPunct="1">
              <a:lnSpc>
                <a:spcPct val="80000"/>
              </a:lnSpc>
            </a:pPr>
            <a:endParaRPr lang="en-US" b="1" smtClean="0"/>
          </a:p>
          <a:p>
            <a:pPr eaLnBrk="1" hangingPunct="1">
              <a:lnSpc>
                <a:spcPct val="80000"/>
              </a:lnSpc>
            </a:pPr>
            <a:endParaRPr lang="en-US" b="1" smtClean="0"/>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pPr>
            <a:endParaRPr lang="en-US" sz="1000" b="1" smtClean="0"/>
          </a:p>
        </p:txBody>
      </p:sp>
      <p:sp>
        <p:nvSpPr>
          <p:cNvPr id="30723"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1390C9C1-E47E-4687-9972-83B75A472131}" type="slidenum">
              <a:rPr lang="en-US" sz="1200">
                <a:cs typeface="Arial" charset="0"/>
              </a:rPr>
              <a:pPr algn="ctr"/>
              <a:t>13</a:t>
            </a:fld>
            <a:endParaRPr lang="en-US" sz="120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p:cNvSpPr>
          <p:nvPr>
            <p:ph type="title" idx="4294967295"/>
          </p:nvPr>
        </p:nvSpPr>
        <p:spPr>
          <a:xfrm>
            <a:off x="152400" y="76200"/>
            <a:ext cx="8763000" cy="914400"/>
          </a:xfrm>
        </p:spPr>
        <p:txBody>
          <a:bodyPr anchor="ctr"/>
          <a:lstStyle/>
          <a:p>
            <a:pPr eaLnBrk="1" hangingPunct="1"/>
            <a:r>
              <a:rPr lang="en-US" sz="2800" smtClean="0"/>
              <a:t>COPMGRR022, </a:t>
            </a:r>
            <a:br>
              <a:rPr lang="en-US" sz="2800" smtClean="0"/>
            </a:br>
            <a:r>
              <a:rPr lang="en-US" sz="2800" smtClean="0"/>
              <a:t>Updates to Section 10, Extracts and Reports</a:t>
            </a:r>
          </a:p>
        </p:txBody>
      </p:sp>
      <p:graphicFrame>
        <p:nvGraphicFramePr>
          <p:cNvPr id="28705" name="Group 33"/>
          <p:cNvGraphicFramePr>
            <a:graphicFrameLocks noGrp="1"/>
          </p:cNvGraphicFramePr>
          <p:nvPr>
            <p:ph idx="4294967295"/>
          </p:nvPr>
        </p:nvGraphicFramePr>
        <p:xfrm>
          <a:off x="457200" y="1003300"/>
          <a:ext cx="8686800" cy="5510213"/>
        </p:xfrm>
        <a:graphic>
          <a:graphicData uri="http://schemas.openxmlformats.org/drawingml/2006/table">
            <a:tbl>
              <a:tblPr/>
              <a:tblGrid>
                <a:gridCol w="2376488"/>
                <a:gridCol w="1589087"/>
                <a:gridCol w="4721225"/>
              </a:tblGrid>
              <a:tr h="191611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Submitted by the COPS Communications Working Group (CCWG)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This Commercial Operations Market Guide Revision Request (COMPGRR) updates Section 10, Extracts and Reports.  The update does not include Section 10.3, Unregistered Distribution Generation Reports, because it is included in COPMGRR020, Creating Subsection 10.3, Unregistered Distribution Generation Reports, which was approved at the 9/21/10 ERCOT Board meeting.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6353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5245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ERCOT 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3031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COPS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COPS Voted to Endorse COPMGRR022 at their October 12, 2010 Meeting.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8258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No opinion on the need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0483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12/1/2010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ChangeArrowheads="1"/>
          </p:cNvSpPr>
          <p:nvPr/>
        </p:nvSpPr>
        <p:spPr bwMode="auto">
          <a:xfrm>
            <a:off x="533400" y="1600200"/>
            <a:ext cx="82296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33794"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33795"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33796"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33797"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33798"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33799"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33800"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33801"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33802"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33803"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33804"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33805"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33806"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33807"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33808"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33809"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33810"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33811"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33812"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33816"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3817" name="Text Box 31"/>
          <p:cNvSpPr txBox="1">
            <a:spLocks noChangeArrowheads="1"/>
          </p:cNvSpPr>
          <p:nvPr/>
        </p:nvSpPr>
        <p:spPr bwMode="auto">
          <a:xfrm>
            <a:off x="4800600" y="5181600"/>
            <a:ext cx="3505200" cy="584200"/>
          </a:xfrm>
          <a:prstGeom prst="rect">
            <a:avLst/>
          </a:prstGeom>
          <a:noFill/>
          <a:ln w="9525">
            <a:noFill/>
            <a:miter lim="800000"/>
            <a:headEnd/>
            <a:tailEnd/>
          </a:ln>
        </p:spPr>
        <p:txBody>
          <a:bodyPr>
            <a:spAutoFit/>
          </a:bodyPr>
          <a:lstStyle/>
          <a:p>
            <a:pPr eaLnBrk="0" hangingPunct="0"/>
            <a:r>
              <a:rPr lang="en-US" sz="1600"/>
              <a:t>This item is not applicable to Guide Revision Requests.</a:t>
            </a:r>
          </a:p>
        </p:txBody>
      </p:sp>
      <p:sp>
        <p:nvSpPr>
          <p:cNvPr id="32" name="Rectangle 2"/>
          <p:cNvSpPr txBox="1">
            <a:spLocks noRot="1" noChangeArrowheads="1"/>
          </p:cNvSpPr>
          <p:nvPr/>
        </p:nvSpPr>
        <p:spPr bwMode="auto">
          <a:xfrm>
            <a:off x="381000" y="76200"/>
            <a:ext cx="8763000" cy="1143000"/>
          </a:xfrm>
          <a:prstGeom prst="rect">
            <a:avLst/>
          </a:prstGeom>
          <a:noFill/>
          <a:ln w="9525">
            <a:noFill/>
            <a:miter lim="800000"/>
            <a:headEnd/>
            <a:tailEnd/>
          </a:ln>
        </p:spPr>
        <p:txBody>
          <a:bodyPr anchor="ctr"/>
          <a:lstStyle/>
          <a:p>
            <a:pPr eaLnBrk="0" hangingPunct="0">
              <a:defRPr/>
            </a:pPr>
            <a:r>
              <a:rPr lang="en-US" dirty="0">
                <a:latin typeface="+mj-lt"/>
              </a:rPr>
              <a:t>COPMGRR022, </a:t>
            </a:r>
            <a:br>
              <a:rPr lang="en-US" dirty="0">
                <a:latin typeface="+mj-lt"/>
              </a:rPr>
            </a:br>
            <a:r>
              <a:rPr lang="en-US" dirty="0">
                <a:latin typeface="+mj-lt"/>
              </a:rPr>
              <a:t>Updates to Section 10, Extracts and Reports</a:t>
            </a: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33820" name="Text Box 30"/>
          <p:cNvSpPr txBox="1">
            <a:spLocks noChangeArrowheads="1"/>
          </p:cNvSpPr>
          <p:nvPr/>
        </p:nvSpPr>
        <p:spPr bwMode="auto">
          <a:xfrm>
            <a:off x="533400" y="1219200"/>
            <a:ext cx="2406650" cy="369888"/>
          </a:xfrm>
          <a:prstGeom prst="rect">
            <a:avLst/>
          </a:prstGeom>
          <a:noFill/>
          <a:ln w="9525">
            <a:noFill/>
            <a:miter lim="800000"/>
            <a:headEnd/>
            <a:tailEnd/>
          </a:ln>
        </p:spPr>
        <p:txBody>
          <a:bodyPr>
            <a:spAutoFit/>
          </a:bodyPr>
          <a:lstStyle/>
          <a:p>
            <a:r>
              <a:rPr lang="en-US" b="1"/>
              <a:t>Impacts to ERCOT</a:t>
            </a:r>
            <a:r>
              <a:rPr lang="en-US"/>
              <a:t> </a:t>
            </a:r>
          </a:p>
        </p:txBody>
      </p:sp>
      <p:sp>
        <p:nvSpPr>
          <p:cNvPr id="31"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34"/>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p:nvPr>
        </p:nvSpPr>
        <p:spPr>
          <a:xfrm>
            <a:off x="457200" y="1828800"/>
            <a:ext cx="8229600" cy="990600"/>
          </a:xfrm>
        </p:spPr>
        <p:txBody>
          <a:bodyPr/>
          <a:lstStyle/>
          <a:p>
            <a:pPr algn="ctr"/>
            <a:r>
              <a:rPr lang="en-US" smtClean="0"/>
              <a:t>Thank You!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idx="4294967295"/>
          </p:nvPr>
        </p:nvSpPr>
        <p:spPr>
          <a:xfrm>
            <a:off x="152400" y="381000"/>
            <a:ext cx="8686800" cy="685800"/>
          </a:xfrm>
        </p:spPr>
        <p:txBody>
          <a:bodyPr anchor="ctr"/>
          <a:lstStyle/>
          <a:p>
            <a:pPr eaLnBrk="1" hangingPunct="1"/>
            <a:r>
              <a:rPr lang="en-US" sz="2800" smtClean="0"/>
              <a:t>COPs Working Group Activities in Progress</a:t>
            </a:r>
          </a:p>
        </p:txBody>
      </p:sp>
      <p:sp>
        <p:nvSpPr>
          <p:cNvPr id="16386" name="Rectangle 3"/>
          <p:cNvSpPr>
            <a:spLocks noGrp="1" noChangeArrowheads="1"/>
          </p:cNvSpPr>
          <p:nvPr>
            <p:ph type="body" idx="4294967295"/>
          </p:nvPr>
        </p:nvSpPr>
        <p:spPr>
          <a:xfrm>
            <a:off x="381000" y="1143000"/>
            <a:ext cx="8382000" cy="5029200"/>
          </a:xfrm>
        </p:spPr>
        <p:txBody>
          <a:bodyPr/>
          <a:lstStyle/>
          <a:p>
            <a:pPr eaLnBrk="1" hangingPunct="1">
              <a:lnSpc>
                <a:spcPct val="80000"/>
              </a:lnSpc>
              <a:buFont typeface="Wingdings 3" pitchFamily="18" charset="2"/>
              <a:buNone/>
            </a:pPr>
            <a:r>
              <a:rPr lang="en-US" sz="2400" b="1" smtClean="0">
                <a:latin typeface="Arial" charset="0"/>
              </a:rPr>
              <a:t>CCWG</a:t>
            </a:r>
          </a:p>
          <a:p>
            <a:pPr eaLnBrk="1" hangingPunct="1">
              <a:lnSpc>
                <a:spcPct val="80000"/>
              </a:lnSpc>
              <a:buFont typeface="Wingdings 3" pitchFamily="18" charset="2"/>
              <a:buNone/>
            </a:pPr>
            <a:r>
              <a:rPr lang="en-US" sz="2400" b="1" smtClean="0">
                <a:latin typeface="Arial" charset="0"/>
              </a:rPr>
              <a:t>	Continuing work to revise impacted sections of the COPMG in order to be in synch with Nodal NPRRs and processes</a:t>
            </a:r>
          </a:p>
          <a:p>
            <a:pPr eaLnBrk="1" hangingPunct="1">
              <a:lnSpc>
                <a:spcPct val="80000"/>
              </a:lnSpc>
              <a:buFont typeface="Wingdings 3" pitchFamily="18" charset="2"/>
              <a:buNone/>
            </a:pPr>
            <a:endParaRPr lang="en-US" sz="2400" b="1" smtClean="0">
              <a:latin typeface="Arial" charset="0"/>
            </a:endParaRPr>
          </a:p>
          <a:p>
            <a:pPr eaLnBrk="1" hangingPunct="1">
              <a:lnSpc>
                <a:spcPct val="80000"/>
              </a:lnSpc>
              <a:buFont typeface="Wingdings 3" pitchFamily="18" charset="2"/>
              <a:buNone/>
            </a:pPr>
            <a:r>
              <a:rPr lang="en-US" sz="2400" b="1" smtClean="0">
                <a:latin typeface="Arial" charset="0"/>
              </a:rPr>
              <a:t>PWG</a:t>
            </a:r>
          </a:p>
          <a:p>
            <a:pPr eaLnBrk="1" hangingPunct="1">
              <a:lnSpc>
                <a:spcPct val="80000"/>
              </a:lnSpc>
              <a:buFont typeface="Wingdings 3" pitchFamily="18" charset="2"/>
              <a:buNone/>
            </a:pPr>
            <a:r>
              <a:rPr lang="en-US" sz="2400" b="1" smtClean="0">
                <a:latin typeface="Arial" charset="0"/>
              </a:rPr>
              <a:t>	Continuing work to ensure Profiles meet Market needs and complete all annual profiling events/projects	</a:t>
            </a:r>
          </a:p>
          <a:p>
            <a:pPr eaLnBrk="1" hangingPunct="1">
              <a:lnSpc>
                <a:spcPct val="80000"/>
              </a:lnSpc>
              <a:buFont typeface="Wingdings 3" pitchFamily="18" charset="2"/>
              <a:buNone/>
            </a:pPr>
            <a:endParaRPr lang="en-US" sz="2400" b="1" smtClean="0">
              <a:latin typeface="Arial" charset="0"/>
            </a:endParaRPr>
          </a:p>
          <a:p>
            <a:pPr eaLnBrk="1" hangingPunct="1">
              <a:lnSpc>
                <a:spcPct val="80000"/>
              </a:lnSpc>
              <a:buFont typeface="Wingdings 3" pitchFamily="18" charset="2"/>
              <a:buNone/>
            </a:pPr>
            <a:r>
              <a:rPr lang="en-US" sz="2400" b="1" smtClean="0">
                <a:latin typeface="Arial" charset="0"/>
              </a:rPr>
              <a:t>SEWG</a:t>
            </a:r>
          </a:p>
          <a:p>
            <a:pPr eaLnBrk="1" hangingPunct="1">
              <a:lnSpc>
                <a:spcPct val="80000"/>
              </a:lnSpc>
              <a:buFont typeface="Wingdings 3" pitchFamily="18" charset="2"/>
              <a:buNone/>
            </a:pPr>
            <a:r>
              <a:rPr lang="en-US" sz="2400" b="1" smtClean="0">
                <a:latin typeface="Arial" charset="0"/>
              </a:rPr>
              <a:t>	Developing Settlement Algorithms User Guide, Addressing Market needs for Settlement Extract issues, Nodal updates/education</a:t>
            </a:r>
          </a:p>
          <a:p>
            <a:pPr eaLnBrk="1" hangingPunct="1">
              <a:lnSpc>
                <a:spcPct val="80000"/>
              </a:lnSpc>
              <a:buFont typeface="Wingdings 3" pitchFamily="18" charset="2"/>
              <a:buNone/>
            </a:pPr>
            <a:r>
              <a:rPr lang="en-US" b="1" smtClean="0"/>
              <a:t>	</a:t>
            </a:r>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buFont typeface="Wingdings 3" pitchFamily="18" charset="2"/>
              <a:buNone/>
            </a:pPr>
            <a:endParaRPr lang="en-US" b="1" smtClean="0"/>
          </a:p>
          <a:p>
            <a:pPr eaLnBrk="1" hangingPunct="1">
              <a:lnSpc>
                <a:spcPct val="80000"/>
              </a:lnSpc>
            </a:pPr>
            <a:endParaRPr lang="en-US" sz="1000" b="1" smtClean="0"/>
          </a:p>
        </p:txBody>
      </p:sp>
      <p:sp>
        <p:nvSpPr>
          <p:cNvPr id="16387"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E18102E6-4B49-4D57-8CB5-AF67AB263B48}" type="slidenum">
              <a:rPr lang="en-US" sz="1200">
                <a:cs typeface="Arial" charset="0"/>
              </a:rPr>
              <a:pPr algn="ctr"/>
              <a:t>2</a:t>
            </a:fld>
            <a:endParaRPr lang="en-US" sz="120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a:xfrm>
            <a:off x="381000" y="1828800"/>
            <a:ext cx="8229600" cy="990600"/>
          </a:xfrm>
        </p:spPr>
        <p:txBody>
          <a:bodyPr/>
          <a:lstStyle/>
          <a:p>
            <a:pPr algn="ctr" eaLnBrk="1" hangingPunct="1"/>
            <a:r>
              <a:rPr lang="en-US" smtClean="0"/>
              <a:t>SEWG</a:t>
            </a:r>
          </a:p>
        </p:txBody>
      </p:sp>
      <p:sp>
        <p:nvSpPr>
          <p:cNvPr id="17410" name="Rectangle 3"/>
          <p:cNvSpPr>
            <a:spLocks noGrp="1"/>
          </p:cNvSpPr>
          <p:nvPr>
            <p:ph type="body" idx="1"/>
          </p:nvPr>
        </p:nvSpPr>
        <p:spPr>
          <a:xfrm>
            <a:off x="457200" y="1219200"/>
            <a:ext cx="8229600" cy="4910138"/>
          </a:xfrm>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SEWG 2010 Goals</a:t>
            </a:r>
          </a:p>
        </p:txBody>
      </p:sp>
      <p:sp>
        <p:nvSpPr>
          <p:cNvPr id="18434" name="Content Placeholder 2"/>
          <p:cNvSpPr>
            <a:spLocks noGrp="1"/>
          </p:cNvSpPr>
          <p:nvPr>
            <p:ph sz="quarter" idx="1"/>
          </p:nvPr>
        </p:nvSpPr>
        <p:spPr>
          <a:xfrm>
            <a:off x="457200" y="1219200"/>
            <a:ext cx="8229600" cy="4937125"/>
          </a:xfrm>
        </p:spPr>
        <p:txBody>
          <a:bodyPr/>
          <a:lstStyle/>
          <a:p>
            <a:pPr eaLnBrk="1" hangingPunct="1"/>
            <a:r>
              <a:rPr lang="en-US" smtClean="0"/>
              <a:t>SEWG with ERCOT provided a tracking and reporting process for issues with Reports and Extracts to educate and inform market participants on issues with their information</a:t>
            </a:r>
          </a:p>
          <a:p>
            <a:pPr eaLnBrk="1" hangingPunct="1"/>
            <a:r>
              <a:rPr lang="en-US" smtClean="0"/>
              <a:t>SEWG has an initial draft of a Nodal Settlements Guide that outlines Nodal Charge Types and associated bill determinants</a:t>
            </a:r>
          </a:p>
          <a:p>
            <a:pPr lvl="1" eaLnBrk="1" hangingPunct="1"/>
            <a:r>
              <a:rPr lang="en-US" smtClean="0"/>
              <a:t>SEWG will continue to add to the Guide with detail as Nodal is launched</a:t>
            </a:r>
          </a:p>
          <a:p>
            <a:pPr eaLnBrk="1" hangingPunct="1"/>
            <a:r>
              <a:rPr lang="en-US" smtClean="0"/>
              <a:t>SEWG has provided input on Nodal NPRRs and Nodal Settlement issues</a:t>
            </a:r>
          </a:p>
          <a:p>
            <a:pPr eaLnBrk="1" hangingPunct="1">
              <a:buFont typeface="Wingdings 3" pitchFamily="18" charset="2"/>
              <a:buNone/>
            </a:pP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SEWG Nodal Readiness</a:t>
            </a:r>
          </a:p>
        </p:txBody>
      </p:sp>
      <p:sp>
        <p:nvSpPr>
          <p:cNvPr id="19458" name="Content Placeholder 2"/>
          <p:cNvSpPr>
            <a:spLocks noGrp="1"/>
          </p:cNvSpPr>
          <p:nvPr>
            <p:ph sz="quarter" idx="1"/>
          </p:nvPr>
        </p:nvSpPr>
        <p:spPr>
          <a:xfrm>
            <a:off x="457200" y="1219200"/>
            <a:ext cx="8229600" cy="4937125"/>
          </a:xfrm>
        </p:spPr>
        <p:txBody>
          <a:bodyPr/>
          <a:lstStyle/>
          <a:p>
            <a:pPr eaLnBrk="1" hangingPunct="1"/>
            <a:r>
              <a:rPr lang="en-US" smtClean="0"/>
              <a:t>SEWG is conducting Webex reviews of all Nodal Settlement Charges focusing on the algorithms and associated bill determinants</a:t>
            </a:r>
          </a:p>
          <a:p>
            <a:pPr lvl="1" eaLnBrk="1" hangingPunct="1"/>
            <a:r>
              <a:rPr lang="en-US" smtClean="0"/>
              <a:t>Using actual market trial data to educate on settlements as well as extracts supporting settlements</a:t>
            </a:r>
          </a:p>
          <a:p>
            <a:pPr lvl="1" eaLnBrk="1" hangingPunct="1"/>
            <a:r>
              <a:rPr lang="en-US" smtClean="0"/>
              <a:t>Weekly discussion will continue despite the market trial completion with sessions scheduled through November</a:t>
            </a:r>
          </a:p>
          <a:p>
            <a:pPr eaLnBrk="1" hangingPunct="1"/>
            <a:r>
              <a:rPr lang="en-US" smtClean="0"/>
              <a:t>SEWG has worked with ERCOT staff to evaluate changes to settlement procedures for EILS (Emergency Interruptible Loads)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57200" y="1981200"/>
            <a:ext cx="8229600" cy="990600"/>
          </a:xfrm>
        </p:spPr>
        <p:txBody>
          <a:bodyPr/>
          <a:lstStyle/>
          <a:p>
            <a:pPr algn="ctr" eaLnBrk="1" hangingPunct="1"/>
            <a:r>
              <a:rPr lang="en-US" smtClean="0"/>
              <a:t>PWG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rrowheads="1"/>
          </p:cNvSpPr>
          <p:nvPr>
            <p:ph type="title" idx="4294967295"/>
          </p:nvPr>
        </p:nvSpPr>
        <p:spPr>
          <a:xfrm>
            <a:off x="152400" y="76200"/>
            <a:ext cx="8763000" cy="914400"/>
          </a:xfrm>
        </p:spPr>
        <p:txBody>
          <a:bodyPr anchor="ctr"/>
          <a:lstStyle/>
          <a:p>
            <a:pPr eaLnBrk="1" hangingPunct="1"/>
            <a:r>
              <a:rPr lang="en-US" sz="2400" smtClean="0">
                <a:latin typeface="Arial" charset="0"/>
              </a:rPr>
              <a:t>LPGRR041</a:t>
            </a:r>
            <a:br>
              <a:rPr lang="en-US" sz="2400" smtClean="0">
                <a:latin typeface="Arial" charset="0"/>
              </a:rPr>
            </a:br>
            <a:r>
              <a:rPr lang="en-US" sz="2400" smtClean="0">
                <a:latin typeface="Arial" charset="0"/>
              </a:rPr>
              <a:t>Distributed Generation (DG)  to Sync with NPRR208</a:t>
            </a:r>
            <a:r>
              <a:rPr lang="en-US" smtClean="0"/>
              <a:t> </a:t>
            </a:r>
          </a:p>
        </p:txBody>
      </p:sp>
      <p:graphicFrame>
        <p:nvGraphicFramePr>
          <p:cNvPr id="37924" name="Group 36"/>
          <p:cNvGraphicFramePr>
            <a:graphicFrameLocks noGrp="1"/>
          </p:cNvGraphicFramePr>
          <p:nvPr>
            <p:ph idx="4294967295"/>
          </p:nvPr>
        </p:nvGraphicFramePr>
        <p:xfrm>
          <a:off x="457200" y="1003300"/>
          <a:ext cx="8686800" cy="5140325"/>
        </p:xfrm>
        <a:graphic>
          <a:graphicData uri="http://schemas.openxmlformats.org/drawingml/2006/table">
            <a:tbl>
              <a:tblPr/>
              <a:tblGrid>
                <a:gridCol w="2376488"/>
                <a:gridCol w="1589087"/>
                <a:gridCol w="4721225"/>
              </a:tblGrid>
              <a:tr h="191611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Submitted by the Profiling working Group (PWG)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This Load Profiling Guide Revision Request (</a:t>
                      </a:r>
                      <a:r>
                        <a:rPr kumimoji="0" lang="en-US" sz="1800" b="1" kern="1200" dirty="0" smtClean="0">
                          <a:solidFill>
                            <a:schemeClr val="tx1"/>
                          </a:solidFill>
                          <a:latin typeface="Arial" pitchFamily="34" charset="0"/>
                          <a:ea typeface="+mn-ea"/>
                          <a:cs typeface="Arial" pitchFamily="34" charset="0"/>
                        </a:rPr>
                        <a:t>LPGRR) removes ‘Renewable’ from the Distributed Renewable Generation criterion for assigning Load Profile Segments that allow for Settlement of excess generation from Electric Service Identifiers (ESI IDs).</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6353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kern="1200" dirty="0" smtClean="0">
                          <a:solidFill>
                            <a:schemeClr val="tx1"/>
                          </a:solidFill>
                          <a:latin typeface="+mn-lt"/>
                          <a:ea typeface="+mn-ea"/>
                          <a:cs typeface="+mn-cs"/>
                        </a:rPr>
                        <a:t>Minor</a:t>
                      </a:r>
                      <a:endParaRPr kumimoji="0" lang="en-US" sz="18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5245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ERCOT 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None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3031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COPS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COPS Voted to Endorse LPGRR041 at their October 12, 2010 Meeting.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8258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smtClean="0">
                          <a:ln>
                            <a:noFill/>
                          </a:ln>
                          <a:solidFill>
                            <a:schemeClr val="tx1"/>
                          </a:solidFill>
                          <a:effectLst/>
                          <a:latin typeface="Arial" charset="0"/>
                        </a:rPr>
                        <a:t>Needed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04838">
                <a:tc>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0" i="0" u="none" strike="noStrike" cap="none" normalizeH="0" baseline="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6000"/>
                        <a:buFont typeface="Wingdings 3" pitchFamily="18" charset="2"/>
                        <a:buNone/>
                        <a:tabLst/>
                      </a:pPr>
                      <a:r>
                        <a:rPr kumimoji="0" lang="en-US" sz="1800" b="1" i="0" u="none" strike="noStrike" cap="none" normalizeH="0" baseline="0" dirty="0" smtClean="0">
                          <a:ln>
                            <a:noFill/>
                          </a:ln>
                          <a:solidFill>
                            <a:schemeClr val="tx1"/>
                          </a:solidFill>
                          <a:effectLst/>
                          <a:latin typeface="Arial" charset="0"/>
                        </a:rPr>
                        <a:t>12/1/2010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ChangeArrowheads="1"/>
          </p:cNvSpPr>
          <p:nvPr/>
        </p:nvSpPr>
        <p:spPr bwMode="auto">
          <a:xfrm>
            <a:off x="533400" y="1600200"/>
            <a:ext cx="82296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23554"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23555"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23556"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23557"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23558"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23559"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23560"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23561"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23562"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23563"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23564"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23565"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23566"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23567"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23568"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23569"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23570"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23571"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23572"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23576"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23577" name="Text Box 31"/>
          <p:cNvSpPr txBox="1">
            <a:spLocks noChangeArrowheads="1"/>
          </p:cNvSpPr>
          <p:nvPr/>
        </p:nvSpPr>
        <p:spPr bwMode="auto">
          <a:xfrm>
            <a:off x="4800600" y="5181600"/>
            <a:ext cx="3505200" cy="584200"/>
          </a:xfrm>
          <a:prstGeom prst="rect">
            <a:avLst/>
          </a:prstGeom>
          <a:noFill/>
          <a:ln w="9525">
            <a:noFill/>
            <a:miter lim="800000"/>
            <a:headEnd/>
            <a:tailEnd/>
          </a:ln>
        </p:spPr>
        <p:txBody>
          <a:bodyPr>
            <a:spAutoFit/>
          </a:bodyPr>
          <a:lstStyle/>
          <a:p>
            <a:pPr eaLnBrk="0" hangingPunct="0"/>
            <a:r>
              <a:rPr lang="en-US" sz="1600"/>
              <a:t>This item is not applicable to Guide Revision Requests.</a:t>
            </a:r>
          </a:p>
        </p:txBody>
      </p:sp>
      <p:sp>
        <p:nvSpPr>
          <p:cNvPr id="23578" name="Rectangle 2"/>
          <p:cNvSpPr txBox="1">
            <a:spLocks noRot="1" noChangeArrowheads="1"/>
          </p:cNvSpPr>
          <p:nvPr/>
        </p:nvSpPr>
        <p:spPr bwMode="auto">
          <a:xfrm>
            <a:off x="381000" y="76200"/>
            <a:ext cx="8763000" cy="1143000"/>
          </a:xfrm>
          <a:prstGeom prst="rect">
            <a:avLst/>
          </a:prstGeom>
          <a:noFill/>
          <a:ln w="9525">
            <a:noFill/>
            <a:miter lim="800000"/>
            <a:headEnd/>
            <a:tailEnd/>
          </a:ln>
        </p:spPr>
        <p:txBody>
          <a:bodyPr anchor="ctr"/>
          <a:lstStyle/>
          <a:p>
            <a:pPr eaLnBrk="0" hangingPunct="0"/>
            <a:r>
              <a:rPr lang="en-US">
                <a:latin typeface="Bookman Old Style" pitchFamily="18" charset="0"/>
              </a:rPr>
              <a:t>LPGRR041 </a:t>
            </a:r>
            <a:br>
              <a:rPr lang="en-US">
                <a:latin typeface="Bookman Old Style" pitchFamily="18" charset="0"/>
              </a:rPr>
            </a:br>
            <a:r>
              <a:rPr lang="en-US"/>
              <a:t>Distributed Generation (DG)  to Sync with NPRR208 </a:t>
            </a: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
        <p:nvSpPr>
          <p:cNvPr id="23580" name="Text Box 30"/>
          <p:cNvSpPr txBox="1">
            <a:spLocks noChangeArrowheads="1"/>
          </p:cNvSpPr>
          <p:nvPr/>
        </p:nvSpPr>
        <p:spPr bwMode="auto">
          <a:xfrm>
            <a:off x="533400" y="1219200"/>
            <a:ext cx="2406650" cy="369888"/>
          </a:xfrm>
          <a:prstGeom prst="rect">
            <a:avLst/>
          </a:prstGeom>
          <a:noFill/>
          <a:ln w="9525">
            <a:noFill/>
            <a:miter lim="800000"/>
            <a:headEnd/>
            <a:tailEnd/>
          </a:ln>
        </p:spPr>
        <p:txBody>
          <a:bodyPr>
            <a:spAutoFit/>
          </a:bodyPr>
          <a:lstStyle/>
          <a:p>
            <a:r>
              <a:rPr lang="en-US" b="1"/>
              <a:t>Impacts to ERCOT</a:t>
            </a:r>
            <a:r>
              <a:rPr lang="en-US"/>
              <a:t> </a:t>
            </a:r>
          </a:p>
        </p:txBody>
      </p:sp>
      <p:sp>
        <p:nvSpPr>
          <p:cNvPr id="31"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dirty="0">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34"/>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152400" y="152400"/>
            <a:ext cx="8686800" cy="685800"/>
          </a:xfrm>
        </p:spPr>
        <p:txBody>
          <a:bodyPr anchor="ctr"/>
          <a:lstStyle/>
          <a:p>
            <a:pPr eaLnBrk="1" hangingPunct="1"/>
            <a:r>
              <a:rPr lang="en-US" smtClean="0"/>
              <a:t>PWG LPGRRs in process</a:t>
            </a:r>
          </a:p>
        </p:txBody>
      </p:sp>
      <p:sp>
        <p:nvSpPr>
          <p:cNvPr id="25602" name="Rectangle 3"/>
          <p:cNvSpPr>
            <a:spLocks noGrp="1" noChangeArrowheads="1"/>
          </p:cNvSpPr>
          <p:nvPr>
            <p:ph type="body" idx="4294967295"/>
          </p:nvPr>
        </p:nvSpPr>
        <p:spPr>
          <a:xfrm>
            <a:off x="381000" y="1143000"/>
            <a:ext cx="8382000" cy="5181600"/>
          </a:xfrm>
        </p:spPr>
        <p:txBody>
          <a:bodyPr/>
          <a:lstStyle/>
          <a:p>
            <a:pPr marL="990600" lvl="1" indent="-533400" eaLnBrk="1" hangingPunct="1">
              <a:lnSpc>
                <a:spcPct val="80000"/>
              </a:lnSpc>
              <a:buFontTx/>
              <a:buAutoNum type="arabicParenR"/>
            </a:pPr>
            <a:r>
              <a:rPr lang="en-US" sz="2100" smtClean="0"/>
              <a:t>LPGRR041 - Distributed Generation (DG)  to Sync with NPRR208 Language Effective on Nodal Go-Live with </a:t>
            </a:r>
            <a:r>
              <a:rPr lang="en-US" sz="2100" smtClean="0">
                <a:solidFill>
                  <a:srgbClr val="FF0000"/>
                </a:solidFill>
              </a:rPr>
              <a:t>URGENT </a:t>
            </a:r>
            <a:r>
              <a:rPr lang="en-US" sz="2100" smtClean="0"/>
              <a:t>Resolution recommended by COPS for approval by TAC on 11/4/2010 .</a:t>
            </a:r>
          </a:p>
          <a:p>
            <a:pPr marL="990600" lvl="1" indent="-533400" eaLnBrk="1" hangingPunct="1">
              <a:lnSpc>
                <a:spcPct val="80000"/>
              </a:lnSpc>
              <a:buFontTx/>
              <a:buAutoNum type="arabicParenR"/>
            </a:pPr>
            <a:endParaRPr lang="en-US" sz="2100" b="1" smtClean="0"/>
          </a:p>
          <a:p>
            <a:pPr marL="990600" lvl="1" indent="-533400" eaLnBrk="1" hangingPunct="1">
              <a:lnSpc>
                <a:spcPct val="80000"/>
              </a:lnSpc>
              <a:buFontTx/>
              <a:buAutoNum type="arabicParenR"/>
            </a:pPr>
            <a:r>
              <a:rPr lang="en-US" sz="2100" smtClean="0"/>
              <a:t>LPGRR draft shall have final review by PWG on December 9, 2010 to place the LRS TDSP CSV Operations Guide in Appendix A of the Load Profiling Guide (LPG), to clarify IDR and AMS weather sensitive type code assignment in the Decision Tree, to comply with NPRR250 Suspension of Annual Profile Id validation with Advance Meter Deployment, and to remove unused TOU codes to improve settlement system processing time (shall be LPGRR042). </a:t>
            </a:r>
          </a:p>
          <a:p>
            <a:pPr marL="990600" lvl="1" indent="-533400" eaLnBrk="1" hangingPunct="1">
              <a:lnSpc>
                <a:spcPct val="80000"/>
              </a:lnSpc>
              <a:buFontTx/>
              <a:buAutoNum type="arabicParenR"/>
            </a:pPr>
            <a:endParaRPr lang="en-US" sz="2100" smtClean="0"/>
          </a:p>
          <a:p>
            <a:pPr marL="990600" lvl="1" indent="-533400" eaLnBrk="1" hangingPunct="1">
              <a:lnSpc>
                <a:spcPct val="80000"/>
              </a:lnSpc>
              <a:buFontTx/>
              <a:buAutoNum type="arabicParenR"/>
            </a:pPr>
            <a:r>
              <a:rPr lang="en-US" sz="2100" smtClean="0"/>
              <a:t>LPGRR shall have final review by PWG on December 9, 2010 to build Appendix D language for Distributive Generation (DG) Load Profile Models per NPRR208, Registration and Settlement of Distributed Generation (DG) Less Than One MW (PWG Goal 6 shall be LPGRR043).</a:t>
            </a:r>
          </a:p>
          <a:p>
            <a:pPr marL="990600" lvl="1" indent="-533400" eaLnBrk="1" hangingPunct="1">
              <a:lnSpc>
                <a:spcPct val="80000"/>
              </a:lnSpc>
              <a:buFont typeface="Wingdings 3" pitchFamily="18" charset="2"/>
              <a:buNone/>
            </a:pPr>
            <a:r>
              <a:rPr lang="en-US" sz="1800" smtClean="0"/>
              <a:t>		</a:t>
            </a:r>
            <a:endParaRPr lang="en-US" smtClean="0"/>
          </a:p>
          <a:p>
            <a:pPr marL="342900" indent="-342900" eaLnBrk="1" hangingPunct="1">
              <a:lnSpc>
                <a:spcPct val="80000"/>
              </a:lnSpc>
              <a:buFont typeface="Wingdings 3" pitchFamily="18" charset="2"/>
              <a:buNone/>
            </a:pPr>
            <a:endParaRPr lang="en-US" b="1" smtClean="0"/>
          </a:p>
          <a:p>
            <a:pPr marL="342900" indent="-342900" eaLnBrk="1" hangingPunct="1">
              <a:lnSpc>
                <a:spcPct val="80000"/>
              </a:lnSpc>
              <a:buFont typeface="Wingdings 3" pitchFamily="18" charset="2"/>
              <a:buNone/>
            </a:pPr>
            <a:endParaRPr lang="en-US" b="1" smtClean="0"/>
          </a:p>
          <a:p>
            <a:pPr marL="342900" indent="-342900" eaLnBrk="1" hangingPunct="1">
              <a:lnSpc>
                <a:spcPct val="80000"/>
              </a:lnSpc>
            </a:pPr>
            <a:endParaRPr lang="en-US" sz="1000" b="1" smtClean="0"/>
          </a:p>
        </p:txBody>
      </p:sp>
      <p:sp>
        <p:nvSpPr>
          <p:cNvPr id="25603" name="Footer Placeholder 3"/>
          <p:cNvSpPr txBox="1">
            <a:spLocks noGrp="1"/>
          </p:cNvSpPr>
          <p:nvPr/>
        </p:nvSpPr>
        <p:spPr bwMode="auto">
          <a:xfrm>
            <a:off x="3124200" y="6248400"/>
            <a:ext cx="2895600" cy="457200"/>
          </a:xfrm>
          <a:prstGeom prst="rect">
            <a:avLst/>
          </a:prstGeom>
          <a:noFill/>
          <a:ln w="9525">
            <a:noFill/>
            <a:miter lim="800000"/>
            <a:headEnd/>
            <a:tailEnd/>
          </a:ln>
        </p:spPr>
        <p:txBody>
          <a:bodyPr anchor="b"/>
          <a:lstStyle/>
          <a:p>
            <a:pPr algn="ctr"/>
            <a:fld id="{37B05DB6-82E7-49EB-B5E7-B03210631486}" type="slidenum">
              <a:rPr lang="en-US" sz="1200">
                <a:cs typeface="Arial" charset="0"/>
              </a:rPr>
              <a:pPr algn="ctr"/>
              <a:t>9</a:t>
            </a:fld>
            <a:endParaRPr lang="en-US" sz="1200">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Origin</Template>
  <TotalTime>97</TotalTime>
  <Words>861</Words>
  <Application>Microsoft Office PowerPoint</Application>
  <PresentationFormat>On-screen Show (4:3)</PresentationFormat>
  <Paragraphs>156</Paragraphs>
  <Slides>16</Slides>
  <Notes>4</Notes>
  <HiddenSlides>0</HiddenSlides>
  <MMClips>0</MMClips>
  <ScaleCrop>false</ScaleCrop>
  <HeadingPairs>
    <vt:vector size="6" baseType="variant">
      <vt:variant>
        <vt:lpstr>Fonts Used</vt:lpstr>
      </vt:variant>
      <vt:variant>
        <vt:i4>8</vt:i4>
      </vt:variant>
      <vt:variant>
        <vt:lpstr>Design Template</vt:lpstr>
      </vt:variant>
      <vt:variant>
        <vt:i4>8</vt:i4>
      </vt:variant>
      <vt:variant>
        <vt:lpstr>Slide Titles</vt:lpstr>
      </vt:variant>
      <vt:variant>
        <vt:i4>16</vt:i4>
      </vt:variant>
    </vt:vector>
  </HeadingPairs>
  <TitlesOfParts>
    <vt:vector size="32" baseType="lpstr">
      <vt:lpstr>Arial</vt:lpstr>
      <vt:lpstr>Bookman Old Style</vt:lpstr>
      <vt:lpstr>Gill Sans MT</vt:lpstr>
      <vt:lpstr>Wingdings 3</vt:lpstr>
      <vt:lpstr>Wingdings</vt:lpstr>
      <vt:lpstr>Calibri</vt:lpstr>
      <vt:lpstr>Arial Black</vt:lpstr>
      <vt:lpstr>Garamond</vt:lpstr>
      <vt:lpstr>Origin</vt:lpstr>
      <vt:lpstr>Origin</vt:lpstr>
      <vt:lpstr>Origin</vt:lpstr>
      <vt:lpstr>Origin</vt:lpstr>
      <vt:lpstr>Origin</vt:lpstr>
      <vt:lpstr>Origin</vt:lpstr>
      <vt:lpstr>Origin</vt:lpstr>
      <vt:lpstr>Origin</vt:lpstr>
      <vt:lpstr>COPS Update to TAC</vt:lpstr>
      <vt:lpstr>COPs Working Group Activities in Progress</vt:lpstr>
      <vt:lpstr>SEWG</vt:lpstr>
      <vt:lpstr>SEWG 2010 Goals</vt:lpstr>
      <vt:lpstr>SEWG Nodal Readiness</vt:lpstr>
      <vt:lpstr>PWG</vt:lpstr>
      <vt:lpstr>LPGRR041 Distributed Generation (DG)  to Sync with NPRR208 </vt:lpstr>
      <vt:lpstr>Slide 8</vt:lpstr>
      <vt:lpstr>PWG LPGRRs in process</vt:lpstr>
      <vt:lpstr>PWG Annual Validation</vt:lpstr>
      <vt:lpstr>CCWG</vt:lpstr>
      <vt:lpstr>COPS Communications Working Group (CCWG) Activities in Progress</vt:lpstr>
      <vt:lpstr>COPS Communications Working Group (CCWG) Activities in Progress</vt:lpstr>
      <vt:lpstr>COPMGRR022,  Updates to Section 10, Extracts and Reports</vt:lpstr>
      <vt:lpstr>Slide 15</vt:lpstr>
      <vt:lpstr>Thank You! </vt:lpstr>
    </vt:vector>
  </TitlesOfParts>
  <Company>Energy Future Holdings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xqh5</dc:creator>
  <cp:lastModifiedBy>Registered User</cp:lastModifiedBy>
  <cp:revision>13</cp:revision>
  <dcterms:created xsi:type="dcterms:W3CDTF">2010-10-03T17:09:11Z</dcterms:created>
  <dcterms:modified xsi:type="dcterms:W3CDTF">2010-11-02T17:39:51Z</dcterms:modified>
</cp:coreProperties>
</file>