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png" ContentType="image/pn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7"/>
  </p:notesMasterIdLst>
  <p:sldIdLst>
    <p:sldId id="258" r:id="rId2"/>
    <p:sldId id="322" r:id="rId3"/>
    <p:sldId id="320" r:id="rId4"/>
    <p:sldId id="328" r:id="rId5"/>
    <p:sldId id="316" r:id="rId6"/>
    <p:sldId id="313" r:id="rId7"/>
    <p:sldId id="314" r:id="rId8"/>
    <p:sldId id="315" r:id="rId9"/>
    <p:sldId id="323" r:id="rId10"/>
    <p:sldId id="324" r:id="rId11"/>
    <p:sldId id="325" r:id="rId12"/>
    <p:sldId id="326" r:id="rId13"/>
    <p:sldId id="327" r:id="rId14"/>
    <p:sldId id="310" r:id="rId15"/>
    <p:sldId id="311" r:id="rId1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DDDD"/>
    <a:srgbClr val="40949A"/>
    <a:srgbClr val="0000CC"/>
    <a:srgbClr val="FF3300"/>
    <a:srgbClr val="FF9900"/>
    <a:srgbClr val="5469A2"/>
    <a:srgbClr val="294171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704" autoAdjust="0"/>
    <p:restoredTop sz="86420" autoAdjust="0"/>
  </p:normalViewPr>
  <p:slideViewPr>
    <p:cSldViewPr>
      <p:cViewPr varScale="1">
        <p:scale>
          <a:sx n="84" d="100"/>
          <a:sy n="84" d="100"/>
        </p:scale>
        <p:origin x="-1186" y="-67"/>
      </p:cViewPr>
      <p:guideLst>
        <p:guide orient="horz" pos="4224"/>
        <p:guide pos="1536"/>
      </p:guideLst>
    </p:cSldViewPr>
  </p:slideViewPr>
  <p:outlineViewPr>
    <p:cViewPr>
      <p:scale>
        <a:sx n="33" d="100"/>
        <a:sy n="33" d="100"/>
      </p:scale>
      <p:origin x="48" y="5587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2.pn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1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800D752E-C4D6-4B7C-9252-8D179F916BD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2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11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12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13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3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4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5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6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7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8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9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59C6BCF-980F-489E-9EA0-C2747E43A64A}" type="slidenum">
              <a:rPr lang="en-US" smtClean="0"/>
              <a:pPr/>
              <a:t>10</a:t>
            </a:fld>
            <a:endParaRPr lang="en-US" smtClean="0"/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  <p:sp>
        <p:nvSpPr>
          <p:cNvPr id="6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pic>
        <p:nvPicPr>
          <p:cNvPr id="7" name="Picture 6" descr="ERCOT WMS1.eps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3810000" cy="111977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7C8054-F97A-482F-AF8F-CD3B0F468C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53771A-EAC3-4AF1-BB21-39D1447D7A7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066800"/>
            <a:ext cx="8229600" cy="47244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6271AD-1475-427C-AD39-8125E59BEDC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02E7D3-F05F-4AA8-B660-4440EB83FEA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2E7E1B-17CC-420C-843C-6E0101BD19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DA7CE1-7FEE-4638-B032-6CE488CCF77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174FE9-229E-4AEC-9F63-C1753FF62F4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9CA2A0-A687-4FAD-A522-1615262DB3C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98A315-D62F-42D5-87C3-23C8F0D7FAC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6A1021-82D1-41CA-A463-F081C7B6C1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386451-CF8A-4478-8A08-A2A994B7954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emf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05F2633D-7213-4D79-AEE2-5D283F666EE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3559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  <p:sp>
        <p:nvSpPr>
          <p:cNvPr id="23563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  <p:sp>
        <p:nvSpPr>
          <p:cNvPr id="2356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fld id="{E7FD7733-6F7C-4C1F-A1EB-EA46407A560F}" type="slidenum">
              <a:rPr lang="en-US" sz="1200"/>
              <a:pPr algn="ctr">
                <a:defRPr/>
              </a:pPr>
              <a:t>‹#›</a:t>
            </a:fld>
            <a:endParaRPr lang="en-US" sz="1200"/>
          </a:p>
        </p:txBody>
      </p:sp>
      <p:pic>
        <p:nvPicPr>
          <p:cNvPr id="11" name="Picture 10" descr="ERCOT WMS1.eps"/>
          <p:cNvPicPr>
            <a:picLocks noChangeAspect="1"/>
          </p:cNvPicPr>
          <p:nvPr userDrawn="1"/>
        </p:nvPicPr>
        <p:blipFill>
          <a:blip r:embed="rId14" cstate="print"/>
          <a:stretch>
            <a:fillRect/>
          </a:stretch>
        </p:blipFill>
        <p:spPr>
          <a:xfrm>
            <a:off x="0" y="6"/>
            <a:ext cx="2286000" cy="671863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761" r:id="rId1"/>
    <p:sldLayoutId id="2147483750" r:id="rId2"/>
    <p:sldLayoutId id="2147483751" r:id="rId3"/>
    <p:sldLayoutId id="2147483752" r:id="rId4"/>
    <p:sldLayoutId id="2147483753" r:id="rId5"/>
    <p:sldLayoutId id="2147483754" r:id="rId6"/>
    <p:sldLayoutId id="2147483755" r:id="rId7"/>
    <p:sldLayoutId id="2147483756" r:id="rId8"/>
    <p:sldLayoutId id="2147483757" r:id="rId9"/>
    <p:sldLayoutId id="2147483758" r:id="rId10"/>
    <p:sldLayoutId id="2147483759" r:id="rId11"/>
    <p:sldLayoutId id="2147483760" r:id="rId12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rcot.com/content/meetings/tac/keydocs/2010/1104/11._DAM_Collateral_Parameters_WMS_endorsed_102010.doc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15"/>
          <p:cNvSpPr>
            <a:spLocks noGrp="1" noChangeArrowheads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dirty="0" smtClean="0"/>
              <a:t>November 2010</a:t>
            </a:r>
          </a:p>
        </p:txBody>
      </p:sp>
      <p:sp>
        <p:nvSpPr>
          <p:cNvPr id="3076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1676400" y="1905000"/>
            <a:ext cx="7467600" cy="1238250"/>
          </a:xfrm>
        </p:spPr>
        <p:txBody>
          <a:bodyPr/>
          <a:lstStyle/>
          <a:p>
            <a:pPr eaLnBrk="1" hangingPunct="1"/>
            <a:r>
              <a:rPr lang="en-US" dirty="0" smtClean="0"/>
              <a:t>Wholesale Market Subcommittee</a:t>
            </a:r>
          </a:p>
        </p:txBody>
      </p:sp>
      <p:sp>
        <p:nvSpPr>
          <p:cNvPr id="3077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676400" y="3581400"/>
            <a:ext cx="7010400" cy="1143000"/>
          </a:xfrm>
        </p:spPr>
        <p:txBody>
          <a:bodyPr/>
          <a:lstStyle/>
          <a:p>
            <a:pPr eaLnBrk="1" hangingPunct="1"/>
            <a:r>
              <a:rPr lang="en-US" sz="2400" dirty="0" smtClean="0"/>
              <a:t>Report to Technical Advisory Committee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600" b="1" dirty="0" smtClean="0"/>
              <a:t>NPRR 285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dirty="0" smtClean="0"/>
              <a:t>WMS reviewed comments to NPRR 285 recommended by QMWG. 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dirty="0" smtClean="0"/>
              <a:t>NPRR 285 including the grey boxed language is meant to be an interim solution.  WMS and ERCOT staff will work expeditiously towards a long-term solution that address the shorter SCED durations and related issues.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dirty="0" smtClean="0"/>
              <a:t>WMS endorsed an alternative method for calculating the Base Point Deviation Charge for over and under generation as well as IRR's with due consideration of Settlement Point Prices.  Such a $/</a:t>
            </a:r>
            <a:r>
              <a:rPr lang="en-US" dirty="0" err="1" smtClean="0"/>
              <a:t>MWh</a:t>
            </a:r>
            <a:r>
              <a:rPr lang="en-US" dirty="0" smtClean="0"/>
              <a:t> penalty will provide incentive for proper offer curves submittals and control.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dirty="0" smtClean="0"/>
              <a:t>Residential and Commercial Consumers abstained from the WMS vote.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600" b="1" dirty="0" err="1" smtClean="0"/>
              <a:t>LOLVe</a:t>
            </a:r>
            <a:r>
              <a:rPr lang="en-US" sz="2600" b="1" dirty="0" smtClean="0"/>
              <a:t> Study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400" dirty="0" smtClean="0"/>
              <a:t>WMS carried a motion to endorse the </a:t>
            </a:r>
            <a:r>
              <a:rPr lang="en-US" sz="2400" dirty="0" err="1" smtClean="0"/>
              <a:t>LOLEv</a:t>
            </a:r>
            <a:r>
              <a:rPr lang="en-US" sz="2400" dirty="0" smtClean="0"/>
              <a:t> Power Point Presentation and ERCOT follow up Questions and Answers documentation, and to recommend a Target Reserve Margin of 13.75%.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b="1" dirty="0" smtClean="0"/>
              <a:t>76.7% FOR 23.3% AGAINST (2 Coop and 2 Consumers)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b="1" dirty="0" smtClean="0"/>
              <a:t>1 Abstention from IPM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600" b="1" dirty="0" smtClean="0"/>
              <a:t>ELCC Methodology for Wind </a:t>
            </a:r>
            <a:endParaRPr lang="en-US" sz="2600" b="1" dirty="0" smtClean="0"/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400" dirty="0" smtClean="0"/>
              <a:t>WMS carried a motion to recommend to TAC that ERCOT continue to use 8.7% reserves for Wind for the December CDR and/or until more data and analysis can be conducted to support the ELCC methodology. 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b="1" dirty="0" smtClean="0"/>
              <a:t>93.3% FOR   6.7% AGAINST (Co-op) 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b="1" dirty="0" smtClean="0"/>
              <a:t>3 Abstentions from IPM, IOU and REP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600" b="1" dirty="0" smtClean="0"/>
              <a:t>ETIP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800" dirty="0" smtClean="0"/>
              <a:t>WMS carried a motion to endorse the Emerging Technology Integration Plan version 10.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000" b="1" dirty="0" smtClean="0"/>
              <a:t>93.0% FOR 7.0%</a:t>
            </a:r>
            <a:r>
              <a:rPr lang="en-US" sz="2000" dirty="0" smtClean="0"/>
              <a:t> </a:t>
            </a:r>
            <a:r>
              <a:rPr lang="en-US" sz="2000" b="1" dirty="0" smtClean="0"/>
              <a:t>AGAINST (Co-op) 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000" b="1" dirty="0" smtClean="0"/>
              <a:t>7 Abstentions from Muni, IOU (2), GEN, Consumer and REP (2)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algn="ctr"/>
            <a:r>
              <a:rPr lang="en-US" sz="3200" dirty="0" smtClean="0"/>
              <a:t>WMS GOALS</a:t>
            </a:r>
            <a:endParaRPr lang="en-US" sz="3200" dirty="0"/>
          </a:p>
        </p:txBody>
      </p:sp>
      <p:graphicFrame>
        <p:nvGraphicFramePr>
          <p:cNvPr id="6" name="Table Placeholder 6"/>
          <p:cNvGraphicFramePr>
            <a:graphicFrameLocks/>
          </p:cNvGraphicFramePr>
          <p:nvPr/>
        </p:nvGraphicFramePr>
        <p:xfrm>
          <a:off x="304800" y="1143000"/>
          <a:ext cx="8534399" cy="4680585"/>
        </p:xfrm>
        <a:graphic>
          <a:graphicData uri="http://schemas.openxmlformats.org/drawingml/2006/table">
            <a:tbl>
              <a:tblPr/>
              <a:tblGrid>
                <a:gridCol w="5788549"/>
                <a:gridCol w="2745850"/>
              </a:tblGrid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Items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>
                          <a:outerShdw blurRad="50800" dist="38100" algn="tr" rotWithShape="0">
                            <a:prstClr val="black">
                              <a:alpha val="40000"/>
                            </a:prstClr>
                          </a:outerShdw>
                        </a:effectLst>
                        <a:latin typeface="Arial"/>
                      </a:endParaRPr>
                    </a:p>
                  </a:txBody>
                  <a:tcPr marL="857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1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WMS input/direction needed by 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Nodal Market Transition</a:t>
                      </a:r>
                    </a:p>
                  </a:txBody>
                  <a:tcPr marL="857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 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latin typeface="Arial"/>
                        </a:rPr>
                        <a:t>•</a:t>
                      </a:r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  Market Participant Readiness</a:t>
                      </a:r>
                      <a:endParaRPr lang="en-US" sz="1400" b="0" i="0" u="none" strike="noStrike">
                        <a:solidFill>
                          <a:schemeClr val="tx1"/>
                        </a:solidFill>
                        <a:latin typeface="Arial"/>
                      </a:endParaRPr>
                    </a:p>
                  </a:txBody>
                  <a:tcPr marL="25717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endParaRPr lang="en-US" sz="1400" b="0" i="0" u="none" strike="noStrike">
                        <a:solidFill>
                          <a:schemeClr val="tx1"/>
                        </a:solidFill>
                        <a:effectLst>
                          <a:outerShdw blurRad="50800" dist="38100" algn="tr" rotWithShape="0">
                            <a:prstClr val="black">
                              <a:alpha val="40000"/>
                            </a:prstClr>
                          </a:outerShdw>
                        </a:effectLst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latin typeface="Arial"/>
                        </a:rPr>
                        <a:t>•</a:t>
                      </a:r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  TCR to CRR Transition </a:t>
                      </a:r>
                      <a:endParaRPr lang="en-US" sz="1400" b="0" i="0" u="none" strike="noStrike">
                        <a:solidFill>
                          <a:schemeClr val="tx1"/>
                        </a:solidFill>
                        <a:latin typeface="Arial"/>
                      </a:endParaRPr>
                    </a:p>
                  </a:txBody>
                  <a:tcPr marL="25717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endParaRPr lang="en-US" sz="1400" b="0" i="0" u="none" strike="noStrike">
                        <a:solidFill>
                          <a:schemeClr val="tx1"/>
                        </a:solidFill>
                        <a:effectLst>
                          <a:outerShdw blurRad="50800" dist="38100" algn="tr" rotWithShape="0">
                            <a:prstClr val="black">
                              <a:alpha val="40000"/>
                            </a:prstClr>
                          </a:outerShdw>
                        </a:effectLst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latin typeface="Arial"/>
                        </a:rPr>
                        <a:t>•</a:t>
                      </a:r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  Nodal Protocol </a:t>
                      </a:r>
                      <a:r>
                        <a:rPr lang="en-US" sz="1400" b="0" i="0" u="none" strike="noStrike" dirty="0" err="1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Tracebility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latin typeface="Arial"/>
                      </a:endParaRPr>
                    </a:p>
                  </a:txBody>
                  <a:tcPr marL="25717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endParaRPr lang="en-US" sz="1400" b="0" i="0" u="none" strike="noStrike">
                        <a:solidFill>
                          <a:schemeClr val="tx1"/>
                        </a:solidFill>
                        <a:effectLst>
                          <a:outerShdw blurRad="50800" dist="38100" algn="tr" rotWithShape="0">
                            <a:prstClr val="black">
                              <a:alpha val="40000"/>
                            </a:prstClr>
                          </a:outerShdw>
                        </a:effectLst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latin typeface="Arial"/>
                        </a:rPr>
                        <a:t>•</a:t>
                      </a:r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  Nodal Parking Deck</a:t>
                      </a:r>
                      <a:endParaRPr lang="en-US" sz="1400" b="0" i="0" u="none" strike="noStrike">
                        <a:solidFill>
                          <a:schemeClr val="tx1"/>
                        </a:solidFill>
                        <a:latin typeface="Arial"/>
                      </a:endParaRPr>
                    </a:p>
                  </a:txBody>
                  <a:tcPr marL="25717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endParaRPr lang="en-US" sz="1400" b="0" i="0" u="none" strike="noStrike">
                        <a:solidFill>
                          <a:schemeClr val="tx1"/>
                        </a:solidFill>
                        <a:effectLst>
                          <a:outerShdw blurRad="50800" dist="38100" algn="tr" rotWithShape="0">
                            <a:prstClr val="black">
                              <a:alpha val="40000"/>
                            </a:prstClr>
                          </a:outerShdw>
                        </a:effectLst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latin typeface="Arial"/>
                        </a:rPr>
                        <a:t>•</a:t>
                      </a:r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  Nodal Test Evaluation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latin typeface="Arial"/>
                      </a:endParaRPr>
                    </a:p>
                  </a:txBody>
                  <a:tcPr marL="25717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endParaRPr lang="en-US" sz="1400" b="0" i="0" u="none" strike="noStrike">
                        <a:solidFill>
                          <a:schemeClr val="tx1"/>
                        </a:solidFill>
                        <a:effectLst>
                          <a:outerShdw blurRad="50800" dist="38100" algn="tr" rotWithShape="0">
                            <a:prstClr val="black">
                              <a:alpha val="40000"/>
                            </a:prstClr>
                          </a:outerShdw>
                        </a:effectLst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b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Nodal Verifiable Cost Methodology 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 (VCWG)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Consideration of necessary Zonal Market changes</a:t>
                      </a:r>
                    </a:p>
                  </a:txBody>
                  <a:tcPr marL="857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Before  Q2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Review of Generation Adequacy in ERCOT</a:t>
                      </a:r>
                    </a:p>
                  </a:txBody>
                  <a:tcPr marL="857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Q1 (GATF)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Market Issues Related to:</a:t>
                      </a:r>
                    </a:p>
                  </a:txBody>
                  <a:tcPr marL="857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endParaRPr lang="en-US" sz="1400" b="0" i="0" u="none" strike="noStrike">
                        <a:solidFill>
                          <a:schemeClr val="tx1"/>
                        </a:solidFill>
                        <a:effectLst>
                          <a:outerShdw blurRad="50800" dist="38100" algn="tr" rotWithShape="0">
                            <a:prstClr val="black">
                              <a:alpha val="40000"/>
                            </a:prstClr>
                          </a:outerShdw>
                        </a:effectLst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Credit issues</a:t>
                      </a:r>
                    </a:p>
                  </a:txBody>
                  <a:tcPr marL="4286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 (MCWG)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EILS</a:t>
                      </a:r>
                    </a:p>
                  </a:txBody>
                  <a:tcPr marL="4286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 (DSWG)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Reliability &amp; A/S Dispatch Impacts on Energy Markets</a:t>
                      </a:r>
                    </a:p>
                  </a:txBody>
                  <a:tcPr marL="4286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Market Event Evaluation</a:t>
                      </a:r>
                    </a:p>
                  </a:txBody>
                  <a:tcPr marL="4286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Adv. meters &amp; other demand response in A/S and Energy Markets</a:t>
                      </a:r>
                    </a:p>
                  </a:txBody>
                  <a:tcPr marL="4286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 (DSWG)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Wind &amp; related renewable technology integration</a:t>
                      </a:r>
                    </a:p>
                  </a:txBody>
                  <a:tcPr marL="4286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 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(various WG)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>
                          <a:outerShdw blurRad="50800" dist="38100" algn="tr" rotWithShape="0">
                            <a:prstClr val="black">
                              <a:alpha val="40000"/>
                            </a:prstClr>
                          </a:outerShdw>
                        </a:effectLst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Criteria in Nodal for supplying A/S, Energy and Capacity Markets</a:t>
                      </a:r>
                    </a:p>
                  </a:txBody>
                  <a:tcPr marL="4286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 (WMS)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Integration of Quick Start Resources into Nodal</a:t>
                      </a:r>
                    </a:p>
                  </a:txBody>
                  <a:tcPr marL="4286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QSTF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latin typeface="Arial"/>
                        </a:rPr>
                        <a:t>Power Storage Devices</a:t>
                      </a:r>
                    </a:p>
                  </a:txBody>
                  <a:tcPr marL="4286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latin typeface="Arial"/>
                        </a:rPr>
                        <a:t>On-going (TBD)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chemeClr val="tx1"/>
                          </a:solidFill>
                          <a:latin typeface="Arial"/>
                        </a:rPr>
                        <a:t>LaaR Responsive Reserve Performance Penalty</a:t>
                      </a:r>
                    </a:p>
                  </a:txBody>
                  <a:tcPr marL="4286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>
                            <a:outerShdw blurRad="50800" dist="38100" algn="tr" rotWithShape="0">
                              <a:prstClr val="black">
                                <a:alpha val="40000"/>
                              </a:prstClr>
                            </a:outerShdw>
                          </a:effectLst>
                          <a:latin typeface="Arial"/>
                        </a:rPr>
                        <a:t>On-going (DSWG)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algn="ctr"/>
            <a:r>
              <a:rPr lang="en-US" sz="3200" dirty="0" smtClean="0"/>
              <a:t>QUESTIONS</a:t>
            </a:r>
            <a:endParaRPr lang="en-US" sz="3200" dirty="0"/>
          </a:p>
        </p:txBody>
      </p:sp>
      <p:pic>
        <p:nvPicPr>
          <p:cNvPr id="5" name="Picture 4" descr="MPj04394070000[1]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590800" y="1066800"/>
            <a:ext cx="4341813" cy="4675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3200" b="1" dirty="0" smtClean="0"/>
              <a:t>Solutions for 95th percentile of RT DA spread and 95th percentile of PTP Obligations   </a:t>
            </a:r>
          </a:p>
          <a:p>
            <a:pPr lvl="2">
              <a:lnSpc>
                <a:spcPct val="90000"/>
              </a:lnSpc>
              <a:spcBef>
                <a:spcPts val="1800"/>
              </a:spcBef>
            </a:pPr>
            <a:r>
              <a:rPr lang="en-US" sz="2400" dirty="0" smtClean="0"/>
              <a:t>WMS voted to reduce the percentile from the 95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percentile to the 90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percentile for both RT DA (NPRR 286) and PTP Obligations</a:t>
            </a:r>
          </a:p>
          <a:p>
            <a:pPr lvl="2">
              <a:lnSpc>
                <a:spcPct val="90000"/>
              </a:lnSpc>
              <a:spcBef>
                <a:spcPts val="1800"/>
              </a:spcBef>
            </a:pPr>
            <a:r>
              <a:rPr lang="en-US" sz="2400" dirty="0" smtClean="0"/>
              <a:t>Flexibility for ERCOT staff on the “U” and “e3” factors</a:t>
            </a:r>
          </a:p>
          <a:p>
            <a:pPr lvl="2">
              <a:lnSpc>
                <a:spcPct val="90000"/>
              </a:lnSpc>
              <a:spcBef>
                <a:spcPts val="1800"/>
              </a:spcBef>
            </a:pPr>
            <a:r>
              <a:rPr lang="en-US" sz="2400" dirty="0" smtClean="0"/>
              <a:t>NPRR 286 in PRS update / PTP will be in new draft NPRR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800" b="1" dirty="0" smtClean="0"/>
              <a:t>Solutions for 95th percentile of RT DA spread and 95th percentile of PTP Obligations   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400" dirty="0" smtClean="0"/>
              <a:t>WMS voted to adopt 90% for PTP and RT DA Obligations, and E3 and U factor flexibility..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400" dirty="0" smtClean="0"/>
              <a:t>Motion carried with 3 opposed (1 consumer and 2 </a:t>
            </a:r>
            <a:r>
              <a:rPr lang="en-US" sz="2400" dirty="0" err="1" smtClean="0"/>
              <a:t>muni</a:t>
            </a:r>
            <a:r>
              <a:rPr lang="en-US" sz="2400" dirty="0" smtClean="0"/>
              <a:t>) and 2 abstentions (1 </a:t>
            </a:r>
            <a:r>
              <a:rPr lang="en-US" sz="2400" dirty="0" err="1" smtClean="0"/>
              <a:t>muni</a:t>
            </a:r>
            <a:r>
              <a:rPr lang="en-US" sz="2400" dirty="0" smtClean="0"/>
              <a:t> and 1 IOU)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endParaRPr lang="en-US" sz="2000" dirty="0" smtClean="0"/>
          </a:p>
          <a:p>
            <a:pPr lvl="1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400" b="1" dirty="0" smtClean="0">
                <a:solidFill>
                  <a:srgbClr val="FFC000"/>
                </a:solidFill>
              </a:rPr>
              <a:t>Recommend TAC Approval for changes to the Draft changes to </a:t>
            </a:r>
            <a:r>
              <a:rPr lang="en-US" sz="2400" b="1" dirty="0" smtClean="0">
                <a:solidFill>
                  <a:srgbClr val="FFC000"/>
                </a:solidFill>
                <a:hlinkClick r:id="rId3"/>
              </a:rPr>
              <a:t>DAM Collateral Parameters document</a:t>
            </a:r>
            <a:endParaRPr lang="en-US" sz="2400" b="1" dirty="0" smtClean="0">
              <a:solidFill>
                <a:srgbClr val="FFC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838200"/>
            <a:ext cx="8305800" cy="54102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28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sz="1600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400" b="1" dirty="0" smtClean="0"/>
              <a:t>Shadow Price Caps and Power Balance Penalties in Security Constrained Economic Dispatch</a:t>
            </a:r>
          </a:p>
          <a:p>
            <a:pPr lvl="2" eaLnBrk="1" hangingPunct="1">
              <a:lnSpc>
                <a:spcPct val="80000"/>
              </a:lnSpc>
              <a:spcBef>
                <a:spcPts val="2400"/>
              </a:spcBef>
              <a:defRPr/>
            </a:pPr>
            <a:r>
              <a:rPr lang="en-US" sz="2200" dirty="0" smtClean="0"/>
              <a:t>WMS unanimously carried a motion to request ERCOT to: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200" dirty="0" smtClean="0"/>
              <a:t>Report on any analysis in regards to DA Shadow price caps at the January 2011 WMS Meeting 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200" dirty="0" smtClean="0"/>
              <a:t>Provide further analysis that would allow WMS to potentially recommend a change in the DA shadow price caps at the March 2011 WMS Meeting  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200" dirty="0" smtClean="0"/>
              <a:t>With the goal of enabling WMS to make a possible decision regarding changes to the day-ahead Shadow Price Caps</a:t>
            </a:r>
          </a:p>
          <a:p>
            <a:pPr lvl="1" eaLnBrk="1" hangingPunct="1">
              <a:lnSpc>
                <a:spcPct val="80000"/>
              </a:lnSpc>
              <a:defRPr/>
            </a:pPr>
            <a:endParaRPr lang="en-US" b="1" dirty="0" smtClean="0"/>
          </a:p>
        </p:txBody>
      </p:sp>
      <p:sp>
        <p:nvSpPr>
          <p:cNvPr id="32770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838200"/>
            <a:ext cx="8305800" cy="54102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28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sz="1600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400" b="1" dirty="0" smtClean="0"/>
              <a:t>Shadow Price Caps and Power Balance Penalties in Security Constrained Economic Dispatch </a:t>
            </a:r>
          </a:p>
          <a:p>
            <a:pPr lvl="1" eaLnBrk="1" hangingPunct="1">
              <a:lnSpc>
                <a:spcPct val="80000"/>
              </a:lnSpc>
              <a:defRPr/>
            </a:pPr>
            <a:endParaRPr lang="en-US" b="1" dirty="0" smtClean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609600" y="5605943"/>
          <a:ext cx="6095998" cy="794857"/>
        </p:xfrm>
        <a:graphic>
          <a:graphicData uri="http://schemas.openxmlformats.org/drawingml/2006/table">
            <a:tbl>
              <a:tblPr/>
              <a:tblGrid>
                <a:gridCol w="754611"/>
                <a:gridCol w="791084"/>
                <a:gridCol w="649594"/>
                <a:gridCol w="649594"/>
                <a:gridCol w="650223"/>
                <a:gridCol w="650223"/>
                <a:gridCol w="650223"/>
                <a:gridCol w="650223"/>
                <a:gridCol w="650223"/>
              </a:tblGrid>
              <a:tr h="47226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 dirty="0">
                          <a:latin typeface="Times New Roman"/>
                          <a:ea typeface="Times New Roman"/>
                          <a:cs typeface="Times New Roman"/>
                        </a:rPr>
                        <a:t>MW violation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Violation &lt;1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1 ≤ Violation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&lt; 5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5 ≤ Violation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&lt; 10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 dirty="0">
                          <a:latin typeface="Times New Roman"/>
                          <a:ea typeface="Times New Roman"/>
                          <a:cs typeface="Times New Roman"/>
                        </a:rPr>
                        <a:t>10 ≤ Violation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 dirty="0">
                          <a:latin typeface="Times New Roman"/>
                          <a:ea typeface="Times New Roman"/>
                          <a:cs typeface="Times New Roman"/>
                        </a:rPr>
                        <a:t>&lt; 20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 dirty="0">
                          <a:latin typeface="Times New Roman"/>
                          <a:ea typeface="Times New Roman"/>
                          <a:cs typeface="Times New Roman"/>
                        </a:rPr>
                        <a:t>20 ≤ Violation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 dirty="0">
                          <a:latin typeface="Times New Roman"/>
                          <a:ea typeface="Times New Roman"/>
                          <a:cs typeface="Times New Roman"/>
                        </a:rPr>
                        <a:t>&lt; 30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30 ≤ Violation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&lt; 40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40 ≤ Violation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&lt; 50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50 ≤ Violation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&lt; 100000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259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Price $/MWh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200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250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300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400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 dirty="0">
                          <a:latin typeface="Times New Roman"/>
                          <a:ea typeface="Times New Roman"/>
                          <a:cs typeface="Times New Roman"/>
                        </a:rPr>
                        <a:t>500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1000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Times New Roman"/>
                          <a:ea typeface="Times New Roman"/>
                          <a:cs typeface="Times New Roman"/>
                        </a:rPr>
                        <a:t>2250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 dirty="0">
                          <a:latin typeface="Times New Roman"/>
                          <a:ea typeface="Times New Roman"/>
                          <a:cs typeface="Times New Roman"/>
                        </a:rPr>
                        <a:t>3001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915" marR="6791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2770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pic>
        <p:nvPicPr>
          <p:cNvPr id="32769" name="Chart 1"/>
          <p:cNvPicPr>
            <a:picLocks noChangeAspect="1" noChangeArrowheads="1"/>
          </p:cNvPicPr>
          <p:nvPr/>
        </p:nvPicPr>
        <p:blipFill>
          <a:blip r:embed="rId3" cstate="print"/>
          <a:srcRect b="-56"/>
          <a:stretch>
            <a:fillRect/>
          </a:stretch>
        </p:blipFill>
        <p:spPr bwMode="auto">
          <a:xfrm>
            <a:off x="5257800" y="2667000"/>
            <a:ext cx="3652065" cy="2924068"/>
          </a:xfrm>
          <a:prstGeom prst="rect">
            <a:avLst/>
          </a:prstGeom>
          <a:noFill/>
        </p:spPr>
      </p:pic>
      <p:sp>
        <p:nvSpPr>
          <p:cNvPr id="8" name="TextBox 7"/>
          <p:cNvSpPr txBox="1"/>
          <p:nvPr/>
        </p:nvSpPr>
        <p:spPr>
          <a:xfrm>
            <a:off x="990600" y="2590800"/>
            <a:ext cx="4191000" cy="28315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61963" lvl="2" indent="-231775" eaLnBrk="1" hangingPunct="1">
              <a:lnSpc>
                <a:spcPct val="80000"/>
              </a:lnSpc>
              <a:buFont typeface="Arial" pitchFamily="34" charset="0"/>
              <a:buChar char="•"/>
              <a:defRPr/>
            </a:pPr>
            <a:r>
              <a:rPr lang="en-US" sz="2000" dirty="0" smtClean="0"/>
              <a:t>WMS reconsidered and endorsed recommendation to adopt ERCOT original Curve stair stepping from</a:t>
            </a:r>
            <a:br>
              <a:rPr lang="en-US" sz="2000" dirty="0" smtClean="0"/>
            </a:br>
            <a:r>
              <a:rPr lang="en-US" sz="2000" dirty="0" smtClean="0"/>
              <a:t> $250 to $500 for 30 MW, </a:t>
            </a:r>
            <a:br>
              <a:rPr lang="en-US" sz="2000" dirty="0" smtClean="0"/>
            </a:br>
            <a:r>
              <a:rPr lang="en-US" sz="2000" dirty="0" smtClean="0"/>
              <a:t>then raising in vertical stairs </a:t>
            </a:r>
            <a:br>
              <a:rPr lang="en-US" sz="2000" dirty="0" smtClean="0"/>
            </a:br>
            <a:r>
              <a:rPr lang="en-US" sz="2000" dirty="0" smtClean="0"/>
              <a:t>to 50 MW at $3000</a:t>
            </a:r>
          </a:p>
          <a:p>
            <a:pPr marL="461963" lvl="2" indent="-231775" eaLnBrk="1" hangingPunct="1">
              <a:lnSpc>
                <a:spcPct val="80000"/>
              </a:lnSpc>
              <a:buFont typeface="Arial" pitchFamily="34" charset="0"/>
              <a:buChar char="•"/>
              <a:defRPr/>
            </a:pPr>
            <a:endParaRPr lang="en-US" sz="2000" dirty="0" smtClean="0"/>
          </a:p>
          <a:p>
            <a:pPr marL="461963" lvl="2" indent="-231775" eaLnBrk="1" hangingPunct="1">
              <a:lnSpc>
                <a:spcPct val="80000"/>
              </a:lnSpc>
              <a:buFont typeface="Arial" pitchFamily="34" charset="0"/>
              <a:buChar char="•"/>
              <a:defRPr/>
            </a:pPr>
            <a:r>
              <a:rPr lang="en-US" sz="2000" dirty="0" smtClean="0"/>
              <a:t>Motion carried:</a:t>
            </a:r>
          </a:p>
          <a:p>
            <a:pPr marL="461963" lvl="3" indent="-231775" eaLnBrk="1" hangingPunct="1">
              <a:lnSpc>
                <a:spcPct val="80000"/>
              </a:lnSpc>
              <a:buFont typeface="Arial" pitchFamily="34" charset="0"/>
              <a:buChar char="•"/>
              <a:defRPr/>
            </a:pPr>
            <a:r>
              <a:rPr lang="en-US" sz="2000" b="1" dirty="0" smtClean="0"/>
              <a:t>55.0%</a:t>
            </a:r>
            <a:r>
              <a:rPr lang="en-US" sz="2000" dirty="0" smtClean="0"/>
              <a:t> </a:t>
            </a:r>
            <a:r>
              <a:rPr lang="en-US" sz="2000" b="1" dirty="0" smtClean="0"/>
              <a:t>for</a:t>
            </a:r>
            <a:r>
              <a:rPr lang="en-US" sz="2000" dirty="0" smtClean="0"/>
              <a:t> and </a:t>
            </a:r>
            <a:r>
              <a:rPr lang="en-US" sz="2000" b="1" dirty="0" smtClean="0"/>
              <a:t>45.0% against</a:t>
            </a:r>
            <a:r>
              <a:rPr lang="en-US" sz="2000" dirty="0" smtClean="0"/>
              <a:t> </a:t>
            </a:r>
          </a:p>
          <a:p>
            <a:pPr marL="461963" indent="-231775"/>
            <a:endParaRPr lang="en-US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600" b="1" dirty="0" smtClean="0"/>
              <a:t>WMS Voting Structure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400" dirty="0" smtClean="0"/>
              <a:t>WMS recommendation that TAC adopt PRS voting structure for WMS, and limit e-mail voting to non-policy issues.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400" dirty="0" smtClean="0"/>
              <a:t>Motion failed 48.1% for and 51.9% against with 6 abstentions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000" dirty="0" smtClean="0"/>
              <a:t>Consumers voted in favor of the motion.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600" b="1" dirty="0" smtClean="0"/>
              <a:t>COPS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400" dirty="0" smtClean="0"/>
              <a:t>Recommendation that does not disband COPS in 2011 and that WMS does not create Settlement Working Group in 2011.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400" dirty="0" smtClean="0"/>
              <a:t>Motion carried 74.1% for and 25.9% against with 6 abstentions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000" dirty="0" smtClean="0"/>
              <a:t>Consumers voted in favor of the motion.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600" b="1" dirty="0" smtClean="0"/>
              <a:t>NPRR 272</a:t>
            </a:r>
          </a:p>
          <a:p>
            <a:pPr lvl="2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2200" dirty="0" smtClean="0"/>
              <a:t>WMS voted to endorse NPRR272 as revised by WMS, to recommend an initial value of 2 for the “x” variable referenced in paragraph (8) of Section 3.8.3, Quick Start Generation Resources, and to endorse the “Proposal for Determining Mitigated Cap Variable O&amp;M Cost for Quick Start Generation Resources” white paper as revised by WMS.</a:t>
            </a:r>
          </a:p>
          <a:p>
            <a:pPr lvl="3" eaLnBrk="1" hangingPunct="1">
              <a:lnSpc>
                <a:spcPct val="80000"/>
              </a:lnSpc>
              <a:spcBef>
                <a:spcPts val="1200"/>
              </a:spcBef>
              <a:defRPr/>
            </a:pPr>
            <a:r>
              <a:rPr lang="en-US" sz="1600" dirty="0" smtClean="0"/>
              <a:t>These comments propose revisions to the following Nodal Protocol sections that were not included in NPRR272 as originally submitted:</a:t>
            </a:r>
          </a:p>
          <a:p>
            <a:pPr lvl="4" eaLnBrk="1" hangingPunct="1">
              <a:lnSpc>
                <a:spcPct val="80000"/>
              </a:lnSpc>
              <a:defRPr/>
            </a:pPr>
            <a:r>
              <a:rPr lang="en-US" sz="1200" dirty="0" smtClean="0"/>
              <a:t>Section 6.4.6, QSE-Requested </a:t>
            </a:r>
            <a:r>
              <a:rPr lang="en-US" sz="1200" dirty="0" err="1" smtClean="0"/>
              <a:t>Decommitment</a:t>
            </a:r>
            <a:r>
              <a:rPr lang="en-US" sz="1200" dirty="0" smtClean="0"/>
              <a:t> of Resources</a:t>
            </a:r>
          </a:p>
          <a:p>
            <a:pPr lvl="4" eaLnBrk="1" hangingPunct="1">
              <a:lnSpc>
                <a:spcPct val="80000"/>
              </a:lnSpc>
              <a:defRPr/>
            </a:pPr>
            <a:r>
              <a:rPr lang="en-US" sz="1200" dirty="0" smtClean="0"/>
              <a:t>Section 6.6.9, Emergency Operations Settlement</a:t>
            </a:r>
          </a:p>
          <a:p>
            <a:pPr lvl="4" eaLnBrk="1" hangingPunct="1">
              <a:lnSpc>
                <a:spcPct val="80000"/>
              </a:lnSpc>
              <a:defRPr/>
            </a:pPr>
            <a:r>
              <a:rPr lang="en-US" sz="1200" dirty="0" smtClean="0"/>
              <a:t>Section 6.6.9.1, Payment for Emergency Power Increase Directed by ERCOT</a:t>
            </a:r>
          </a:p>
          <a:p>
            <a:pPr lvl="2" eaLnBrk="1" hangingPunct="1">
              <a:lnSpc>
                <a:spcPct val="80000"/>
              </a:lnSpc>
              <a:defRPr/>
            </a:pPr>
            <a:endParaRPr lang="en-US" sz="24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3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2800" dirty="0" smtClean="0"/>
              <a:t>TAC Action Items</a:t>
            </a:r>
            <a:r>
              <a:rPr lang="en-US" b="0" dirty="0" smtClean="0"/>
              <a:t>	</a:t>
            </a:r>
          </a:p>
        </p:txBody>
      </p:sp>
      <p:sp>
        <p:nvSpPr>
          <p:cNvPr id="441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5105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3600" b="1" dirty="0" smtClean="0">
                <a:solidFill>
                  <a:srgbClr val="FFC000"/>
                </a:solidFill>
              </a:rPr>
              <a:t>TAC Voting Items on other Parts of the Agenda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b="1" dirty="0" smtClean="0">
              <a:solidFill>
                <a:srgbClr val="FFC000"/>
              </a:solidFill>
            </a:endParaRP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600" b="1" dirty="0" smtClean="0"/>
              <a:t>NPRR 278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2400" dirty="0" smtClean="0"/>
              <a:t>WMS voted to endorse NPRR278 as revised by WMS.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2400" dirty="0" smtClean="0"/>
              <a:t>3.14.3 (7) (k) 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2400" dirty="0" smtClean="0"/>
              <a:t>…For </a:t>
            </a:r>
            <a:r>
              <a:rPr lang="en-US" sz="2400" dirty="0" smtClean="0"/>
              <a:t>any Loads found to be dually committed, ERCOT </a:t>
            </a:r>
            <a:r>
              <a:rPr lang="en-US" sz="2400" strike="sngStrike" dirty="0" smtClean="0">
                <a:solidFill>
                  <a:srgbClr val="FF0000"/>
                </a:solidFill>
              </a:rPr>
              <a:t>may </a:t>
            </a:r>
            <a:r>
              <a:rPr lang="en-US" sz="2400" dirty="0" smtClean="0">
                <a:solidFill>
                  <a:srgbClr val="FF0000"/>
                </a:solidFill>
              </a:rPr>
              <a:t>shall </a:t>
            </a:r>
            <a:r>
              <a:rPr lang="en-US" sz="2400" dirty="0" smtClean="0"/>
              <a:t>treat their Load as zero for that Contract Period and may prohibit their participation in the next EILS Contract Period following the discovery.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2505</TotalTime>
  <Words>1102</Words>
  <Application>Microsoft Office PowerPoint</Application>
  <PresentationFormat>On-screen Show (4:3)</PresentationFormat>
  <Paragraphs>168</Paragraphs>
  <Slides>15</Slides>
  <Notes>12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Custom Design</vt:lpstr>
      <vt:lpstr>Wholesale Market Subcommittee</vt:lpstr>
      <vt:lpstr>TAC Action Items </vt:lpstr>
      <vt:lpstr>TAC Action Items </vt:lpstr>
      <vt:lpstr>TAC Action Items </vt:lpstr>
      <vt:lpstr>TAC Action Items </vt:lpstr>
      <vt:lpstr>TAC Action Items </vt:lpstr>
      <vt:lpstr>TAC Action Items </vt:lpstr>
      <vt:lpstr>TAC Action Items </vt:lpstr>
      <vt:lpstr>TAC Action Items </vt:lpstr>
      <vt:lpstr>TAC Action Items </vt:lpstr>
      <vt:lpstr>TAC Action Items </vt:lpstr>
      <vt:lpstr>TAC Action Items </vt:lpstr>
      <vt:lpstr>TAC Action Items </vt:lpstr>
      <vt:lpstr>WMS GOALS</vt:lpstr>
      <vt:lpstr>QUESTIONS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Barbara Clemenhagen</dc:creator>
  <cp:lastModifiedBy>Barbara Clemenhagen</cp:lastModifiedBy>
  <cp:revision>126</cp:revision>
  <dcterms:created xsi:type="dcterms:W3CDTF">2005-04-21T14:28:35Z</dcterms:created>
  <dcterms:modified xsi:type="dcterms:W3CDTF">2010-11-03T21:42:01Z</dcterms:modified>
</cp:coreProperties>
</file>

<file path=docProps/thumbnail.jpeg>
</file>