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58" r:id="rId2"/>
    <p:sldId id="322" r:id="rId3"/>
    <p:sldId id="320" r:id="rId4"/>
    <p:sldId id="328" r:id="rId5"/>
    <p:sldId id="316" r:id="rId6"/>
    <p:sldId id="313" r:id="rId7"/>
    <p:sldId id="314" r:id="rId8"/>
    <p:sldId id="315" r:id="rId9"/>
    <p:sldId id="323" r:id="rId10"/>
    <p:sldId id="324" r:id="rId11"/>
    <p:sldId id="325" r:id="rId12"/>
    <p:sldId id="326" r:id="rId13"/>
    <p:sldId id="327" r:id="rId14"/>
    <p:sldId id="310" r:id="rId15"/>
    <p:sldId id="31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4" autoAdjust="0"/>
    <p:restoredTop sz="86420" autoAdjust="0"/>
  </p:normalViewPr>
  <p:slideViewPr>
    <p:cSldViewPr>
      <p:cViewPr varScale="1">
        <p:scale>
          <a:sx n="84" d="100"/>
          <a:sy n="84" d="100"/>
        </p:scale>
        <p:origin x="-1186" y="-67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48" y="55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0D752E-C4D6-4B7C-9252-8D179F916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C6BCF-980F-489E-9EA0-C2747E43A64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pic>
        <p:nvPicPr>
          <p:cNvPr id="7" name="Picture 6" descr="ERCOT WMS1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810000" cy="1119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8054-F97A-482F-AF8F-CD3B0F468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3771A-EAC3-4AF1-BB21-39D1447D7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271AD-1475-427C-AD39-8125E59BE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2E7D3-F05F-4AA8-B660-4440EB83F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E7E1B-17CC-420C-843C-6E0101BD1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A7CE1-7FEE-4638-B032-6CE488CCF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74FE9-229E-4AEC-9F63-C1753FF62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CA2A0-A687-4FAD-A522-1615262DB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8A315-D62F-42D5-87C3-23C8F0D7F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A1021-82D1-41CA-A463-F081C7B6C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86451-CF8A-4478-8A08-A2A994B79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5F2633D-7213-4D79-AEE2-5D283F666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E7FD7733-6F7C-4C1F-A1EB-EA46407A560F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pic>
        <p:nvPicPr>
          <p:cNvPr id="11" name="Picture 10" descr="ERCOT WMS1.eps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"/>
            <a:ext cx="2286000" cy="671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tac/keydocs/2010/1104/11._DAM_Collateral_Parameters_WMS_endorsed_102010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November 2010</a:t>
            </a:r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4676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Wholesale Market Subcommittee</a:t>
            </a:r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5814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Report to Technical Advisory Committee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NPRR 285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dirty="0" smtClean="0"/>
              <a:t>WMS reviewed comments to NPRR 285 recommended by QMWG.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dirty="0" smtClean="0"/>
              <a:t>NPRR 285 including the grey boxed language is meant to be an interim solution.  WMS and ERCOT staff will work expeditiously towards a long-term solution that address the shorter SCED durations and related issues.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dirty="0" smtClean="0"/>
              <a:t>WMS endorsed an alternative method for calculating the Base Point Deviation Charge for over and under generation as well as IRR's with due consideration of Settlement Point Prices.  Such a $/</a:t>
            </a:r>
            <a:r>
              <a:rPr lang="en-US" dirty="0" err="1" smtClean="0"/>
              <a:t>MWh</a:t>
            </a:r>
            <a:r>
              <a:rPr lang="en-US" dirty="0" smtClean="0"/>
              <a:t> penalty will provide incentive for proper offer curves submittals and control.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dirty="0" smtClean="0"/>
              <a:t>Residential and Commercial Consumers abstained from the WMS vote.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err="1" smtClean="0"/>
              <a:t>LOLVe</a:t>
            </a:r>
            <a:r>
              <a:rPr lang="en-US" sz="2600" b="1" dirty="0" smtClean="0"/>
              <a:t> Study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carried a motion to endorse the </a:t>
            </a:r>
            <a:r>
              <a:rPr lang="en-US" sz="2400" dirty="0" err="1" smtClean="0"/>
              <a:t>LOLEv</a:t>
            </a:r>
            <a:r>
              <a:rPr lang="en-US" sz="2400" dirty="0" smtClean="0"/>
              <a:t> Power Point Presentation and ERCOT follow up Questions and Answers documentation, and to recommend a Target Reserve Margin of 13.75%.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b="1" dirty="0" smtClean="0"/>
              <a:t>76.7% FOR 23.3% AGAINST (2 Coop and 2 Consumers)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b="1" dirty="0" smtClean="0"/>
              <a:t>1 Abstention from IPM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ELCC Methodology for Wind </a:t>
            </a:r>
            <a:endParaRPr lang="en-US" sz="2600" b="1" dirty="0" smtClean="0"/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carried a motion to recommend to TAC that ERCOT continue to use 8.7% reserves for Wind for the December CDR and/or until more data and analysis can be conducted to support the ELCC methodology. 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b="1" dirty="0" smtClean="0"/>
              <a:t>93.3% FOR   6.7% AGAINST (Co-op) 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b="1" dirty="0" smtClean="0"/>
              <a:t>3 Abstentions from IPM, IOU and REP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ETIP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800" dirty="0" smtClean="0"/>
              <a:t>WMS carried a motion to endorse the Emerging Technology Integration Plan version 10.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b="1" dirty="0" smtClean="0"/>
              <a:t>93.0% FOR 7.0%</a:t>
            </a:r>
            <a:r>
              <a:rPr lang="en-US" sz="2000" dirty="0" smtClean="0"/>
              <a:t> </a:t>
            </a:r>
            <a:r>
              <a:rPr lang="en-US" sz="2000" b="1" dirty="0" smtClean="0"/>
              <a:t>AGAINST (Co-op) 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b="1" dirty="0" smtClean="0"/>
              <a:t>7 Abstentions from Muni, IOU (2), GEN, Consumer and REP (2)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WMS GOALS</a:t>
            </a:r>
            <a:endParaRPr lang="en-US" sz="3200" dirty="0"/>
          </a:p>
        </p:txBody>
      </p:sp>
      <p:graphicFrame>
        <p:nvGraphicFramePr>
          <p:cNvPr id="6" name="Table Placeholder 6"/>
          <p:cNvGraphicFramePr>
            <a:graphicFrameLocks/>
          </p:cNvGraphicFramePr>
          <p:nvPr/>
        </p:nvGraphicFramePr>
        <p:xfrm>
          <a:off x="304800" y="1143000"/>
          <a:ext cx="8534399" cy="4680585"/>
        </p:xfrm>
        <a:graphic>
          <a:graphicData uri="http://schemas.openxmlformats.org/drawingml/2006/table">
            <a:tbl>
              <a:tblPr/>
              <a:tblGrid>
                <a:gridCol w="5788549"/>
                <a:gridCol w="2745850"/>
              </a:tblGrid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Items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WMS input/direction needed by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Nodal Market Transition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Market Participant Readiness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TCR to CRR Transition 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Protocol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Tracebility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Parking Deck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•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  Nodal Test Evaluation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25717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Nodal Verifiable Cost Methodology 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(VCWG)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Consideration of necessary Zonal Market changes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Before  Q2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Review of Generation Adequacy in ERCOT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Q1 (GATF)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Market Issues Related to:</a:t>
                      </a:r>
                    </a:p>
                  </a:txBody>
                  <a:tcPr marL="857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Credit issues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(MCWG)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EILS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Reliability &amp; A/S Dispatch Impacts on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Market Event Evaluation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Adv. meters &amp; other demand response in A/S and Energy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Wind &amp; related renewable technology integration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(various WG)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Criteria in Nodal for supplying A/S, Energy and Capacity Markets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(WMS)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Integration of Quick Start Resources into Nodal</a:t>
                      </a:r>
                    </a:p>
                  </a:txBody>
                  <a:tcPr marL="4286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QSTF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Power Storage Devices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On-going (TBD)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LaaR Responsive Reserve Performance Penalty</a:t>
                      </a:r>
                    </a:p>
                  </a:txBody>
                  <a:tcPr marL="4286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/>
                        </a:rPr>
                        <a:t>On-going (DSWG)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sz="3200" dirty="0" smtClean="0"/>
              <a:t>QUESTIONS</a:t>
            </a:r>
            <a:endParaRPr lang="en-US" sz="3200" dirty="0"/>
          </a:p>
        </p:txBody>
      </p:sp>
      <p:pic>
        <p:nvPicPr>
          <p:cNvPr id="5" name="Picture 4" descr="MPj04394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066800"/>
            <a:ext cx="4341813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3200" b="1" dirty="0" smtClean="0"/>
              <a:t>Solutions for 95th percentile of RT DA spread and 95th percentile of PTP Obligations   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sz="2400" dirty="0" smtClean="0"/>
              <a:t>WMS voted to reduce the percentile from the 95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 to the 90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 for both RT DA (NPRR 286) and PTP Obligations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sz="2400" dirty="0" smtClean="0"/>
              <a:t>Flexibility for ERCOT staff on the “U” and “e3” factors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sz="2400" dirty="0" smtClean="0"/>
              <a:t>NPRR 286 in PRS update / PTP will be in new draft NPRR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800" b="1" dirty="0" smtClean="0"/>
              <a:t>Solutions for 95th percentile of RT DA spread and 95th percentile of PTP Obligations 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voted to adopt 90% for PTP and RT DA Obligations, and E3 and U factor flexibility..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carried with 3 opposed (1 consumer and 2 </a:t>
            </a:r>
            <a:r>
              <a:rPr lang="en-US" sz="2400" dirty="0" err="1" smtClean="0"/>
              <a:t>muni</a:t>
            </a:r>
            <a:r>
              <a:rPr lang="en-US" sz="2400" dirty="0" smtClean="0"/>
              <a:t>) and 2 abstentions (1 </a:t>
            </a:r>
            <a:r>
              <a:rPr lang="en-US" sz="2400" dirty="0" err="1" smtClean="0"/>
              <a:t>muni</a:t>
            </a:r>
            <a:r>
              <a:rPr lang="en-US" sz="2400" dirty="0" smtClean="0"/>
              <a:t> and 1 IOU)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b="1" dirty="0" smtClean="0">
                <a:solidFill>
                  <a:srgbClr val="FFC000"/>
                </a:solidFill>
              </a:rPr>
              <a:t>Recommend TAC Approval for changes to the Draft changes to </a:t>
            </a:r>
            <a:r>
              <a:rPr lang="en-US" sz="2400" b="1" dirty="0" smtClean="0">
                <a:solidFill>
                  <a:srgbClr val="FFC000"/>
                </a:solidFill>
                <a:hlinkClick r:id="rId3"/>
              </a:rPr>
              <a:t>DAM Collateral Parameters document</a:t>
            </a:r>
            <a:endParaRPr lang="en-US" sz="2400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600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dirty="0" smtClean="0"/>
              <a:t>Shadow Price Caps and Power Balance Penalties in Security Constrained Economic Dispatch</a:t>
            </a:r>
          </a:p>
          <a:p>
            <a:pPr lvl="2" eaLnBrk="1" hangingPunct="1">
              <a:lnSpc>
                <a:spcPct val="80000"/>
              </a:lnSpc>
              <a:spcBef>
                <a:spcPts val="2400"/>
              </a:spcBef>
              <a:defRPr/>
            </a:pPr>
            <a:r>
              <a:rPr lang="en-US" sz="2200" dirty="0" smtClean="0"/>
              <a:t>WMS unanimously carried a motion to request ERCOT to: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dirty="0" smtClean="0"/>
              <a:t>Report on any analysis in regards to DA Shadow price caps at the January 2011 WMS Meeting 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dirty="0" smtClean="0"/>
              <a:t>Provide further analysis that would allow WMS to potentially recommend a change in the DA shadow price caps at the March 2011 WMS Meeting  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dirty="0" smtClean="0"/>
              <a:t>With the goal of enabling WMS to make a possible decision regarding changes to the day-ahead Shadow Price Caps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b="1" dirty="0" smtClean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600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b="1" dirty="0" smtClean="0"/>
              <a:t>Shadow Price Caps and Power Balance Penalties in Security Constrained Economic Dispatch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5605943"/>
          <a:ext cx="6095998" cy="794857"/>
        </p:xfrm>
        <a:graphic>
          <a:graphicData uri="http://schemas.openxmlformats.org/drawingml/2006/table">
            <a:tbl>
              <a:tblPr/>
              <a:tblGrid>
                <a:gridCol w="754611"/>
                <a:gridCol w="791084"/>
                <a:gridCol w="649594"/>
                <a:gridCol w="649594"/>
                <a:gridCol w="650223"/>
                <a:gridCol w="650223"/>
                <a:gridCol w="650223"/>
                <a:gridCol w="650223"/>
                <a:gridCol w="650223"/>
              </a:tblGrid>
              <a:tr h="4722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MW violation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Violation &lt;1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1 ≤ Violation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&lt; 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5 ≤ Violation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&lt; 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10 ≤ Violation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&lt; 20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20 ≤ Violation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&lt; 30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30 ≤ Violation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&lt; 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40 ≤ Violation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&lt; 50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50 ≤ Violation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&lt; 100000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5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Price $/MWh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1000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2250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3001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15" marR="679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769" name="Chart 1"/>
          <p:cNvPicPr>
            <a:picLocks noChangeAspect="1" noChangeArrowheads="1"/>
          </p:cNvPicPr>
          <p:nvPr/>
        </p:nvPicPr>
        <p:blipFill>
          <a:blip r:embed="rId3" cstate="print"/>
          <a:srcRect b="-56"/>
          <a:stretch>
            <a:fillRect/>
          </a:stretch>
        </p:blipFill>
        <p:spPr bwMode="auto">
          <a:xfrm>
            <a:off x="5257800" y="2667000"/>
            <a:ext cx="3652065" cy="29240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90600" y="2590800"/>
            <a:ext cx="4191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1963" lvl="2" indent="-231775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000" dirty="0" smtClean="0"/>
              <a:t>WMS reconsidered and endorsed recommendation to adopt ERCOT original Curve stair stepping from</a:t>
            </a:r>
            <a:br>
              <a:rPr lang="en-US" sz="2000" dirty="0" smtClean="0"/>
            </a:br>
            <a:r>
              <a:rPr lang="en-US" sz="2000" dirty="0" smtClean="0"/>
              <a:t> $250 to $500 for 30 MW, </a:t>
            </a:r>
            <a:br>
              <a:rPr lang="en-US" sz="2000" dirty="0" smtClean="0"/>
            </a:br>
            <a:r>
              <a:rPr lang="en-US" sz="2000" dirty="0" smtClean="0"/>
              <a:t>then raising in vertical stairs </a:t>
            </a:r>
            <a:br>
              <a:rPr lang="en-US" sz="2000" dirty="0" smtClean="0"/>
            </a:br>
            <a:r>
              <a:rPr lang="en-US" sz="2000" dirty="0" smtClean="0"/>
              <a:t>to 50 MW at $3000</a:t>
            </a:r>
          </a:p>
          <a:p>
            <a:pPr marL="461963" lvl="2" indent="-231775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marL="461963" lvl="2" indent="-231775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000" dirty="0" smtClean="0"/>
              <a:t>Motion carried:</a:t>
            </a:r>
          </a:p>
          <a:p>
            <a:pPr marL="461963" lvl="3" indent="-231775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000" b="1" dirty="0" smtClean="0"/>
              <a:t>55.0%</a:t>
            </a:r>
            <a:r>
              <a:rPr lang="en-US" sz="2000" dirty="0" smtClean="0"/>
              <a:t> </a:t>
            </a:r>
            <a:r>
              <a:rPr lang="en-US" sz="2000" b="1" dirty="0" smtClean="0"/>
              <a:t>for</a:t>
            </a:r>
            <a:r>
              <a:rPr lang="en-US" sz="2000" dirty="0" smtClean="0"/>
              <a:t> and </a:t>
            </a:r>
            <a:r>
              <a:rPr lang="en-US" sz="2000" b="1" dirty="0" smtClean="0"/>
              <a:t>45.0% against</a:t>
            </a:r>
            <a:r>
              <a:rPr lang="en-US" sz="2000" dirty="0" smtClean="0"/>
              <a:t> </a:t>
            </a:r>
          </a:p>
          <a:p>
            <a:pPr marL="461963" indent="-231775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WMS Voting Structure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WMS recommendation that TAC adopt PRS voting structure for WMS, and limit e-mail voting to non-policy issues.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failed 48.1% for and 51.9% against with 6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Consumers voted in favor of the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COPS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Recommendation that does not disband COPS in 2011 and that WMS does not create Settlement Working Group in 2011.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400" dirty="0" smtClean="0"/>
              <a:t>Motion carried 74.1% for and 25.9% against with 6 abstentions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000" dirty="0" smtClean="0"/>
              <a:t>Consumers voted in favor of the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NPRR 272</a:t>
            </a:r>
          </a:p>
          <a:p>
            <a:pPr lvl="2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2200" dirty="0" smtClean="0"/>
              <a:t>WMS voted to endorse NPRR272 as revised by WMS, to recommend an initial value of 2 for the “x” variable referenced in paragraph (8) of Section 3.8.3, Quick Start Generation Resources, and to endorse the “Proposal for Determining Mitigated Cap Variable O&amp;M Cost for Quick Start Generation Resources” white paper as revised by WMS.</a:t>
            </a:r>
          </a:p>
          <a:p>
            <a:pPr lvl="3" eaLnBrk="1" hangingPunct="1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600" dirty="0" smtClean="0"/>
              <a:t>These comments propose revisions to the following Nodal Protocol sections that were not included in NPRR272 as originally submitted:</a:t>
            </a:r>
          </a:p>
          <a:p>
            <a:pPr lvl="4" eaLnBrk="1" hangingPunct="1">
              <a:lnSpc>
                <a:spcPct val="80000"/>
              </a:lnSpc>
              <a:defRPr/>
            </a:pPr>
            <a:r>
              <a:rPr lang="en-US" sz="1200" dirty="0" smtClean="0"/>
              <a:t>Section 6.4.6, QSE-Requested </a:t>
            </a:r>
            <a:r>
              <a:rPr lang="en-US" sz="1200" dirty="0" err="1" smtClean="0"/>
              <a:t>Decommitment</a:t>
            </a:r>
            <a:r>
              <a:rPr lang="en-US" sz="1200" dirty="0" smtClean="0"/>
              <a:t> of Resources</a:t>
            </a:r>
          </a:p>
          <a:p>
            <a:pPr lvl="4" eaLnBrk="1" hangingPunct="1">
              <a:lnSpc>
                <a:spcPct val="80000"/>
              </a:lnSpc>
              <a:defRPr/>
            </a:pPr>
            <a:r>
              <a:rPr lang="en-US" sz="1200" dirty="0" smtClean="0"/>
              <a:t>Section 6.6.9, Emergency Operations Settlement</a:t>
            </a:r>
          </a:p>
          <a:p>
            <a:pPr lvl="4" eaLnBrk="1" hangingPunct="1">
              <a:lnSpc>
                <a:spcPct val="80000"/>
              </a:lnSpc>
              <a:defRPr/>
            </a:pPr>
            <a:r>
              <a:rPr lang="en-US" sz="1200" dirty="0" smtClean="0"/>
              <a:t>Section 6.6.9.1, Payment for Emergency Power Increase Directed by ERCOT</a:t>
            </a:r>
          </a:p>
          <a:p>
            <a:pPr lvl="2" eaLnBrk="1" hangingPunct="1">
              <a:lnSpc>
                <a:spcPct val="8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2800" dirty="0" smtClean="0"/>
              <a:t>TAC Action Items</a:t>
            </a:r>
            <a:r>
              <a:rPr lang="en-US" b="0" dirty="0" smtClean="0"/>
              <a:t>	</a:t>
            </a:r>
          </a:p>
        </p:txBody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b="1" dirty="0" smtClean="0">
                <a:solidFill>
                  <a:srgbClr val="FFC000"/>
                </a:solidFill>
              </a:rPr>
              <a:t>TAC Voting Items on other Parts of the Agenda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b="1" dirty="0" smtClean="0">
              <a:solidFill>
                <a:srgbClr val="FFC000"/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600" b="1" dirty="0" smtClean="0"/>
              <a:t>NPRR 278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400" dirty="0" smtClean="0"/>
              <a:t>WMS voted to endorse NPRR278 as revised by WMS.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400" dirty="0" smtClean="0"/>
              <a:t>3.14.3 (7) (k) </a:t>
            </a:r>
          </a:p>
          <a:p>
            <a:pPr lvl="3" eaLnBrk="1" hangingPunct="1">
              <a:lnSpc>
                <a:spcPct val="80000"/>
              </a:lnSpc>
              <a:defRPr/>
            </a:pPr>
            <a:r>
              <a:rPr lang="en-US" sz="2400" dirty="0" smtClean="0"/>
              <a:t>…For </a:t>
            </a:r>
            <a:r>
              <a:rPr lang="en-US" sz="2400" dirty="0" smtClean="0"/>
              <a:t>any Loads found to be dually committed, ERCOT </a:t>
            </a:r>
            <a:r>
              <a:rPr lang="en-US" sz="2400" strike="sngStrike" dirty="0" smtClean="0">
                <a:solidFill>
                  <a:srgbClr val="FF0000"/>
                </a:solidFill>
              </a:rPr>
              <a:t>may </a:t>
            </a:r>
            <a:r>
              <a:rPr lang="en-US" sz="2400" dirty="0" smtClean="0">
                <a:solidFill>
                  <a:srgbClr val="FF0000"/>
                </a:solidFill>
              </a:rPr>
              <a:t>shall </a:t>
            </a:r>
            <a:r>
              <a:rPr lang="en-US" sz="2400" dirty="0" smtClean="0"/>
              <a:t>treat their Load as zero for that Contract Period and may prohibit their participation in the next EILS Contract Period following the discovery.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2505</TotalTime>
  <Words>1102</Words>
  <Application>Microsoft Office PowerPoint</Application>
  <PresentationFormat>On-screen Show (4:3)</PresentationFormat>
  <Paragraphs>168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Wholesale Market Subcommittee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TAC Action Items </vt:lpstr>
      <vt:lpstr>WMS GOALS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Barbara Clemenhagen</dc:creator>
  <cp:lastModifiedBy>Barbara Clemenhagen</cp:lastModifiedBy>
  <cp:revision>126</cp:revision>
  <dcterms:created xsi:type="dcterms:W3CDTF">2005-04-21T14:28:35Z</dcterms:created>
  <dcterms:modified xsi:type="dcterms:W3CDTF">2010-11-03T21:42:01Z</dcterms:modified>
</cp:coreProperties>
</file>