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3"/>
  </p:notesMasterIdLst>
  <p:sldIdLst>
    <p:sldId id="256" r:id="rId3"/>
    <p:sldId id="320" r:id="rId4"/>
    <p:sldId id="324" r:id="rId5"/>
    <p:sldId id="335" r:id="rId6"/>
    <p:sldId id="336" r:id="rId7"/>
    <p:sldId id="337" r:id="rId8"/>
    <p:sldId id="339" r:id="rId9"/>
    <p:sldId id="340" r:id="rId10"/>
    <p:sldId id="341" r:id="rId11"/>
    <p:sldId id="34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Woodfin" initials="DW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15" autoAdjust="0"/>
    <p:restoredTop sz="98547" autoAdjust="0"/>
  </p:normalViewPr>
  <p:slideViewPr>
    <p:cSldViewPr>
      <p:cViewPr varScale="1">
        <p:scale>
          <a:sx n="99" d="100"/>
          <a:sy n="99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B1CC3-7048-4A81-8921-BF1197ABA3C0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2CC71-74D7-401E-BE03-321D51459C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0A96B8-5113-4946-8AA7-5C3B62C8411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983215-0386-4972-A180-1700801FBEF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683696-D83E-42C0-8DAE-BAEA45AD03E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C44CF7-31DA-4E3D-9359-FADE621BE10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4D1BA5-C503-4645-86BA-73A98F4DC9B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TAC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04B2C-61C5-4AEB-8FF3-0C8D819F1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701410-74C8-4F57-A880-8167AC2359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F16C2D53-12D1-4D04-A2A0-58AC3C91DE66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6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accent6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accent6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6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cid:image001.png@01CB7440.1C8973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962400"/>
            <a:ext cx="3810000" cy="236220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Dan Woodfin</a:t>
            </a:r>
          </a:p>
          <a:p>
            <a:r>
              <a:rPr lang="en-US" dirty="0" smtClean="0">
                <a:latin typeface="+mn-lt"/>
              </a:rPr>
              <a:t>Director, System Planning</a:t>
            </a: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TAC</a:t>
            </a:r>
          </a:p>
          <a:p>
            <a:r>
              <a:rPr lang="en-US" dirty="0" smtClean="0">
                <a:latin typeface="+mn-lt"/>
              </a:rPr>
              <a:t>11/04/2010</a:t>
            </a: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219200"/>
            <a:ext cx="6477000" cy="2819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n-lt"/>
              </a:rPr>
              <a:t>2010 LOLE Study – Methodology and Results</a:t>
            </a:r>
            <a:endParaRPr lang="en-US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 dirty="0" smtClean="0">
                <a:solidFill>
                  <a:srgbClr val="002060"/>
                </a:solidFill>
              </a:rPr>
              <a:t>Questions?</a:t>
            </a:r>
          </a:p>
          <a:p>
            <a:pPr algn="ctr"/>
            <a:endParaRPr lang="en-US" sz="4400" dirty="0" smtClean="0">
              <a:solidFill>
                <a:srgbClr val="002060"/>
              </a:solidFill>
            </a:endParaRPr>
          </a:p>
          <a:p>
            <a:pPr algn="ctr"/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11267" name="Line 5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11/03/2010</a:t>
            </a:r>
          </a:p>
        </p:txBody>
      </p:sp>
      <p:sp>
        <p:nvSpPr>
          <p:cNvPr id="1127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Workforce???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47244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The scope of this study is to evaluate the impact of system volatility on the relationship between generation reserve levels and system reliability.</a:t>
            </a:r>
          </a:p>
          <a:p>
            <a:pPr eaLnBrk="1" hangingPunct="1">
              <a:buFontTx/>
              <a:buNone/>
            </a:pPr>
            <a:endParaRPr lang="en-US" sz="1800" dirty="0" smtClean="0"/>
          </a:p>
          <a:p>
            <a:pPr eaLnBrk="1" hangingPunct="1"/>
            <a:r>
              <a:rPr lang="en-US" sz="1800" dirty="0" smtClean="0"/>
              <a:t>The following components of system volatility are being considered:</a:t>
            </a:r>
          </a:p>
          <a:p>
            <a:pPr lvl="1" eaLnBrk="1" hangingPunct="1"/>
            <a:r>
              <a:rPr lang="en-US" sz="1800" dirty="0" smtClean="0"/>
              <a:t>The forced outage and derating of generating facilities.</a:t>
            </a:r>
          </a:p>
          <a:p>
            <a:pPr lvl="1" eaLnBrk="1" hangingPunct="1"/>
            <a:r>
              <a:rPr lang="en-US" sz="1800" dirty="0" smtClean="0"/>
              <a:t>Load forecast uncertainty related to weather.</a:t>
            </a:r>
          </a:p>
          <a:p>
            <a:pPr lvl="1" eaLnBrk="1" hangingPunct="1"/>
            <a:r>
              <a:rPr lang="en-US" sz="1800" dirty="0" smtClean="0"/>
              <a:t>The intermittent nature of wind power.</a:t>
            </a:r>
          </a:p>
          <a:p>
            <a:pPr lvl="1" eaLnBrk="1" hangingPunct="1"/>
            <a:endParaRPr lang="en-US" sz="1800" dirty="0" smtClean="0"/>
          </a:p>
          <a:p>
            <a:r>
              <a:rPr lang="en-US" sz="1800" dirty="0" smtClean="0"/>
              <a:t>The main indicator of reliability is the Loss-of-Load Events (</a:t>
            </a:r>
            <a:r>
              <a:rPr lang="en-US" sz="1800" dirty="0" smtClean="0"/>
              <a:t>LOLEV).  </a:t>
            </a:r>
            <a:endParaRPr lang="en-US" sz="1800" dirty="0" smtClean="0"/>
          </a:p>
          <a:p>
            <a:pPr lvl="1"/>
            <a:r>
              <a:rPr lang="en-US" sz="1800" dirty="0" smtClean="0"/>
              <a:t>LOLEV </a:t>
            </a:r>
            <a:r>
              <a:rPr lang="en-US" sz="1800" dirty="0" smtClean="0"/>
              <a:t>is the number of times in a year that available generation was incapable of meeting demand</a:t>
            </a:r>
          </a:p>
          <a:p>
            <a:pPr lvl="1"/>
            <a:r>
              <a:rPr lang="en-US" sz="1800" dirty="0" smtClean="0"/>
              <a:t>Traditional one-day-in-10-years criteria is equivalent to 0.1 </a:t>
            </a:r>
            <a:r>
              <a:rPr lang="en-US" sz="1800" dirty="0" smtClean="0"/>
              <a:t>LOLEV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Study year was 2012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Input Data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229600" cy="5257800"/>
          </a:xfrm>
        </p:spPr>
        <p:txBody>
          <a:bodyPr/>
          <a:lstStyle/>
          <a:p>
            <a:r>
              <a:rPr lang="en-US" sz="1800" dirty="0" smtClean="0"/>
              <a:t>Generation (non-wind)</a:t>
            </a:r>
          </a:p>
          <a:p>
            <a:pPr lvl="1"/>
            <a:r>
              <a:rPr lang="en-US" sz="1800" b="0" dirty="0" smtClean="0"/>
              <a:t>Existing and signed IA generation</a:t>
            </a:r>
          </a:p>
          <a:p>
            <a:pPr lvl="2"/>
            <a:r>
              <a:rPr lang="en-US" sz="1600" b="0" dirty="0" smtClean="0"/>
              <a:t>Includes generation and load from private use networks</a:t>
            </a:r>
          </a:p>
          <a:p>
            <a:pPr lvl="2"/>
            <a:r>
              <a:rPr lang="en-US" sz="1600" dirty="0" smtClean="0"/>
              <a:t>Does not include D</a:t>
            </a:r>
            <a:r>
              <a:rPr lang="en-US" sz="1600" b="0" dirty="0" smtClean="0"/>
              <a:t>C ties or hydroelectric capacity.</a:t>
            </a:r>
          </a:p>
          <a:p>
            <a:pPr lvl="2"/>
            <a:r>
              <a:rPr lang="en-US" sz="1600" dirty="0" smtClean="0"/>
              <a:t>Seasonal capacity ratings from RARF </a:t>
            </a:r>
          </a:p>
          <a:p>
            <a:pPr lvl="2"/>
            <a:r>
              <a:rPr lang="en-US" sz="1600" b="0" dirty="0" smtClean="0"/>
              <a:t>Forced outage rates from NERC GADS</a:t>
            </a:r>
          </a:p>
          <a:p>
            <a:pPr lvl="3"/>
            <a:r>
              <a:rPr lang="en-US" sz="1600" dirty="0" smtClean="0"/>
              <a:t>Individual unit data, if available</a:t>
            </a:r>
          </a:p>
          <a:p>
            <a:pPr lvl="3"/>
            <a:r>
              <a:rPr lang="en-US" sz="1600" b="0" dirty="0" smtClean="0"/>
              <a:t>Regional averages for unit size and vintage, if not </a:t>
            </a:r>
          </a:p>
          <a:p>
            <a:r>
              <a:rPr lang="en-US" sz="1800" dirty="0" smtClean="0"/>
              <a:t>Load</a:t>
            </a:r>
          </a:p>
          <a:p>
            <a:pPr lvl="1"/>
            <a:r>
              <a:rPr lang="en-US" sz="1800" b="0" dirty="0" smtClean="0"/>
              <a:t>Five load scenarios</a:t>
            </a:r>
          </a:p>
          <a:p>
            <a:pPr lvl="2"/>
            <a:r>
              <a:rPr lang="en-US" sz="1600" b="0" dirty="0" smtClean="0"/>
              <a:t>Extreme summer (10% probability of occurrence) </a:t>
            </a:r>
          </a:p>
          <a:p>
            <a:pPr lvl="2"/>
            <a:r>
              <a:rPr lang="en-US" sz="1600" b="0" dirty="0" smtClean="0"/>
              <a:t>Warmer than average (23%) </a:t>
            </a:r>
          </a:p>
          <a:p>
            <a:pPr lvl="2"/>
            <a:r>
              <a:rPr lang="en-US" sz="1600" dirty="0" smtClean="0"/>
              <a:t>A</a:t>
            </a:r>
            <a:r>
              <a:rPr lang="en-US" sz="1600" b="0" dirty="0" smtClean="0"/>
              <a:t>verage (</a:t>
            </a:r>
            <a:r>
              <a:rPr lang="en-US" sz="1600" b="0" dirty="0" smtClean="0"/>
              <a:t>34%) </a:t>
            </a:r>
            <a:endParaRPr lang="en-US" sz="1600" b="0" dirty="0" smtClean="0"/>
          </a:p>
          <a:p>
            <a:pPr lvl="2"/>
            <a:r>
              <a:rPr lang="en-US" sz="1600" dirty="0" smtClean="0"/>
              <a:t>C</a:t>
            </a:r>
            <a:r>
              <a:rPr lang="en-US" sz="1600" b="0" dirty="0" smtClean="0"/>
              <a:t>ooler than average (23%)</a:t>
            </a:r>
          </a:p>
          <a:p>
            <a:pPr lvl="2"/>
            <a:r>
              <a:rPr lang="en-US" sz="1600" b="0" dirty="0" smtClean="0"/>
              <a:t>Much cooler than average (10%)</a:t>
            </a:r>
          </a:p>
          <a:p>
            <a:pPr lvl="1"/>
            <a:r>
              <a:rPr lang="en-US" sz="1800" dirty="0" smtClean="0"/>
              <a:t>Specific </a:t>
            </a:r>
            <a:r>
              <a:rPr lang="en-US" sz="1800" dirty="0" smtClean="0"/>
              <a:t>historic year’s hourly chronological load used for each scenario, chosen to be statistically representative</a:t>
            </a:r>
          </a:p>
          <a:p>
            <a:pPr lvl="2"/>
            <a:endParaRPr lang="en-US" sz="1800" b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Data, continued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11/4/2010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Wind Generation</a:t>
            </a:r>
          </a:p>
          <a:p>
            <a:pPr lvl="1"/>
            <a:r>
              <a:rPr lang="en-US" sz="1800" dirty="0" smtClean="0"/>
              <a:t>Based on the annual wind generation patterns prepared for ERCOT by AWS </a:t>
            </a:r>
            <a:r>
              <a:rPr lang="en-US" sz="1800" dirty="0" err="1" smtClean="0"/>
              <a:t>Truewind</a:t>
            </a:r>
            <a:r>
              <a:rPr lang="en-US" sz="1800" dirty="0" smtClean="0"/>
              <a:t> for the CREZ analysis.</a:t>
            </a:r>
          </a:p>
          <a:p>
            <a:pPr lvl="2"/>
            <a:r>
              <a:rPr lang="en-US" sz="1600" dirty="0" smtClean="0"/>
              <a:t>Typical, hourly pattern for each of ~1000 geographically-dispersed 100MW sites</a:t>
            </a:r>
          </a:p>
          <a:p>
            <a:pPr lvl="2"/>
            <a:r>
              <a:rPr lang="en-US" sz="1600" dirty="0" smtClean="0"/>
              <a:t>Patterns derived to have representative hourly volatility</a:t>
            </a:r>
          </a:p>
          <a:p>
            <a:pPr lvl="1"/>
            <a:r>
              <a:rPr lang="en-US" sz="1800" dirty="0" smtClean="0"/>
              <a:t>One </a:t>
            </a:r>
            <a:r>
              <a:rPr lang="en-US" sz="1800" dirty="0" smtClean="0"/>
              <a:t>or more patterns chosen for each existing wind plant and scaled to size of plant</a:t>
            </a:r>
          </a:p>
          <a:p>
            <a:pPr lvl="1"/>
            <a:r>
              <a:rPr lang="en-US" sz="1800" dirty="0" smtClean="0"/>
              <a:t>When evaluating a particular day in one of the load scenarios, the hourly wind profile for that day was chosen from these patterns for dates ±7 days from date under study </a:t>
            </a:r>
          </a:p>
          <a:p>
            <a:pPr lvl="1"/>
            <a:r>
              <a:rPr lang="en-US" sz="1800" dirty="0" smtClean="0"/>
              <a:t>Forced outages of individual wind turbines are not being modeled.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Generator outage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pPr>
              <a:defRPr/>
            </a:pPr>
            <a:r>
              <a:rPr lang="en-US" sz="1600" dirty="0" smtClean="0"/>
              <a:t>Outages are modeled sequentially, using random draws from two exponential distributions.</a:t>
            </a:r>
          </a:p>
          <a:p>
            <a:pPr lvl="1">
              <a:defRPr/>
            </a:pPr>
            <a:r>
              <a:rPr lang="en-US" sz="1600" b="0" dirty="0" smtClean="0"/>
              <a:t>The </a:t>
            </a:r>
            <a:r>
              <a:rPr lang="en-US" sz="1600" b="0" dirty="0" smtClean="0"/>
              <a:t>time on outage for each unit is randomly drawn from an exponential distribution with mean equal to the mean time to repair (MTTR):</a:t>
            </a:r>
          </a:p>
          <a:p>
            <a:pPr lvl="2">
              <a:defRPr/>
            </a:pPr>
            <a:r>
              <a:rPr lang="en-US" sz="1400" dirty="0" smtClean="0"/>
              <a:t>MTTR  </a:t>
            </a:r>
            <a:r>
              <a:rPr lang="en-US" sz="1400" dirty="0" smtClean="0"/>
              <a:t>=  (FOH + EFDH) / # of FO occurrences</a:t>
            </a:r>
          </a:p>
          <a:p>
            <a:pPr lvl="1">
              <a:buFontTx/>
              <a:buNone/>
              <a:defRPr/>
            </a:pPr>
            <a:endParaRPr lang="en-US" sz="1600" b="0" dirty="0" smtClean="0"/>
          </a:p>
          <a:p>
            <a:pPr lvl="1">
              <a:defRPr/>
            </a:pPr>
            <a:r>
              <a:rPr lang="en-US" sz="1600" b="0" dirty="0" smtClean="0"/>
              <a:t>The time in service for each unit is randomly drawn from an exponential distribution with mean equal to the mean time to failure (MTTF):</a:t>
            </a:r>
          </a:p>
          <a:p>
            <a:pPr lvl="2">
              <a:defRPr/>
            </a:pPr>
            <a:r>
              <a:rPr lang="en-US" sz="1400" dirty="0" smtClean="0"/>
              <a:t>MTTF  </a:t>
            </a:r>
            <a:r>
              <a:rPr lang="en-US" sz="1400" dirty="0" smtClean="0"/>
              <a:t>=  SOAF x MTTR x [(1/ EFORd) – 1 )]</a:t>
            </a:r>
          </a:p>
          <a:p>
            <a:pPr lvl="2">
              <a:defRPr/>
            </a:pPr>
            <a:r>
              <a:rPr lang="en-US" sz="1400" dirty="0" smtClean="0"/>
              <a:t>SOAF </a:t>
            </a:r>
            <a:r>
              <a:rPr lang="en-US" sz="1400" dirty="0" smtClean="0"/>
              <a:t>is the scheduled outage adjustment factor equal to [(8784 – SOH) / 8784] which is applied while calculating MTTF to account for any loss of outage time due to overlap of forced outages with scheduled outages.</a:t>
            </a:r>
          </a:p>
          <a:p>
            <a:pPr marL="0" algn="just">
              <a:buFontTx/>
              <a:buNone/>
              <a:defRPr/>
            </a:pPr>
            <a:endParaRPr lang="en-US" sz="1600" b="0" dirty="0" smtClean="0"/>
          </a:p>
          <a:p>
            <a:pPr marL="400050" lvl="1">
              <a:buFont typeface="Arial" pitchFamily="34" charset="0"/>
              <a:buChar char="•"/>
              <a:defRPr/>
            </a:pPr>
            <a:r>
              <a:rPr lang="en-US" sz="1600" b="1" dirty="0" smtClean="0"/>
              <a:t>The outage modeling described above results in unit unavailability due to forced outage equal to EFORd.</a:t>
            </a:r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11/4/2010</a:t>
            </a:r>
            <a:endParaRPr lang="en-US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TAC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71"/>
          <p:cNvSpPr txBox="1">
            <a:spLocks noChangeArrowheads="1"/>
          </p:cNvSpPr>
          <p:nvPr/>
        </p:nvSpPr>
        <p:spPr bwMode="auto">
          <a:xfrm>
            <a:off x="4114800" y="990600"/>
            <a:ext cx="48768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For every unit, build sequences of generator availability and unavailability periods using MTTF and MTTR respectively.</a:t>
            </a:r>
          </a:p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For every day, create random daily wind profiles. To randomly choose a day’s wind profile, a span of +/- 7 days is used.</a:t>
            </a:r>
          </a:p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Generate hourly resource profiles by summing up the hourly capacity available (wind and non-wind).</a:t>
            </a:r>
          </a:p>
        </p:txBody>
      </p:sp>
      <p:sp>
        <p:nvSpPr>
          <p:cNvPr id="11267" name="TextBox 72"/>
          <p:cNvSpPr txBox="1">
            <a:spLocks noChangeArrowheads="1"/>
          </p:cNvSpPr>
          <p:nvPr/>
        </p:nvSpPr>
        <p:spPr bwMode="auto">
          <a:xfrm>
            <a:off x="4114800" y="2362200"/>
            <a:ext cx="48768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Once hourly resource profiles are available, the margin is calculated.</a:t>
            </a:r>
          </a:p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A negative margin indicates a loss of load hour and it’s value the amount of load that could not be served. A sequence of loss of load hours is treated as one loss of load event.</a:t>
            </a:r>
          </a:p>
        </p:txBody>
      </p:sp>
      <p:cxnSp>
        <p:nvCxnSpPr>
          <p:cNvPr id="91" name="Straight Arrow Connector 90"/>
          <p:cNvCxnSpPr>
            <a:stCxn id="41" idx="3"/>
            <a:endCxn id="11266" idx="1"/>
          </p:cNvCxnSpPr>
          <p:nvPr/>
        </p:nvCxnSpPr>
        <p:spPr>
          <a:xfrm flipV="1">
            <a:off x="3238500" y="1590675"/>
            <a:ext cx="876300" cy="61436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53" idx="3"/>
            <a:endCxn id="11267" idx="1"/>
          </p:cNvCxnSpPr>
          <p:nvPr/>
        </p:nvCxnSpPr>
        <p:spPr>
          <a:xfrm>
            <a:off x="3276600" y="2781300"/>
            <a:ext cx="838200" cy="889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0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Flowchart</a:t>
            </a:r>
          </a:p>
        </p:txBody>
      </p:sp>
      <p:sp>
        <p:nvSpPr>
          <p:cNvPr id="11271" name="TextBox 17"/>
          <p:cNvSpPr txBox="1">
            <a:spLocks noChangeArrowheads="1"/>
          </p:cNvSpPr>
          <p:nvPr/>
        </p:nvSpPr>
        <p:spPr bwMode="auto">
          <a:xfrm>
            <a:off x="4114800" y="3576638"/>
            <a:ext cx="4876800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The reliability metrics (LOLEV, EUE and LOLH) are updated based on the hourly margin obtained.</a:t>
            </a:r>
          </a:p>
        </p:txBody>
      </p:sp>
      <p:sp>
        <p:nvSpPr>
          <p:cNvPr id="11272" name="TextBox 18"/>
          <p:cNvSpPr txBox="1">
            <a:spLocks noChangeArrowheads="1"/>
          </p:cNvSpPr>
          <p:nvPr/>
        </p:nvSpPr>
        <p:spPr bwMode="auto">
          <a:xfrm>
            <a:off x="4114800" y="5105400"/>
            <a:ext cx="487680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Based on the probability associated with each of the load scenarios, calculate the study-wide reliability indices.</a:t>
            </a:r>
          </a:p>
        </p:txBody>
      </p:sp>
      <p:sp>
        <p:nvSpPr>
          <p:cNvPr id="11273" name="TextBox 19"/>
          <p:cNvSpPr txBox="1">
            <a:spLocks noChangeArrowheads="1"/>
          </p:cNvSpPr>
          <p:nvPr/>
        </p:nvSpPr>
        <p:spPr bwMode="auto">
          <a:xfrm>
            <a:off x="4114800" y="4230688"/>
            <a:ext cx="4876800" cy="646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buFont typeface="Arial" charset="0"/>
              <a:buChar char="•"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</a:rPr>
              <a:t>Once a (maximum) number of iterations has been run or the stopping criteria have been met, proceed to the next load scenario. See next slide for the stopping criteria.</a:t>
            </a:r>
          </a:p>
        </p:txBody>
      </p:sp>
      <p:cxnSp>
        <p:nvCxnSpPr>
          <p:cNvPr id="23" name="Straight Arrow Connector 22"/>
          <p:cNvCxnSpPr>
            <a:stCxn id="43" idx="3"/>
          </p:cNvCxnSpPr>
          <p:nvPr/>
        </p:nvCxnSpPr>
        <p:spPr>
          <a:xfrm>
            <a:off x="3276600" y="3286125"/>
            <a:ext cx="838200" cy="5651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50" idx="3"/>
          </p:cNvCxnSpPr>
          <p:nvPr/>
        </p:nvCxnSpPr>
        <p:spPr>
          <a:xfrm>
            <a:off x="3810000" y="4079875"/>
            <a:ext cx="304800" cy="533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45" idx="3"/>
            <a:endCxn id="11272" idx="1"/>
          </p:cNvCxnSpPr>
          <p:nvPr/>
        </p:nvCxnSpPr>
        <p:spPr>
          <a:xfrm flipV="1">
            <a:off x="3009900" y="5335588"/>
            <a:ext cx="1104900" cy="25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52400" y="762000"/>
            <a:ext cx="3886200" cy="5410200"/>
            <a:chOff x="685800" y="685800"/>
            <a:chExt cx="7772400" cy="5715000"/>
          </a:xfrm>
        </p:grpSpPr>
        <p:sp>
          <p:nvSpPr>
            <p:cNvPr id="37" name="Oval 36"/>
            <p:cNvSpPr/>
            <p:nvPr/>
          </p:nvSpPr>
          <p:spPr>
            <a:xfrm>
              <a:off x="3733800" y="685800"/>
              <a:ext cx="1219200" cy="241479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Start</a:t>
              </a:r>
            </a:p>
          </p:txBody>
        </p:sp>
        <p:sp>
          <p:nvSpPr>
            <p:cNvPr id="38" name="Parallelogram 37"/>
            <p:cNvSpPr/>
            <p:nvPr/>
          </p:nvSpPr>
          <p:spPr>
            <a:xfrm>
              <a:off x="1600200" y="1066465"/>
              <a:ext cx="5638800" cy="263279"/>
            </a:xfrm>
            <a:prstGeom prst="parallelogram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Read generation, wind and load data from an EXCEL file</a:t>
              </a: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>
              <a:off x="4344886" y="988577"/>
              <a:ext cx="152602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>
              <a:off x="4345725" y="1370080"/>
              <a:ext cx="150924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1981200" y="1980395"/>
              <a:ext cx="4876800" cy="45780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Generate random outages and randomize available wind capacity for a pre-specified number of years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819400" y="4953604"/>
              <a:ext cx="3200400" cy="32029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Proceed with the next load scenario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3201205"/>
              <a:ext cx="4876800" cy="30352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Update reliability metrics (LOLEV EUE, LOLH)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124200" y="1447129"/>
              <a:ext cx="2590800" cy="229741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For every load scenario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362200" y="5409731"/>
              <a:ext cx="4038600" cy="266632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Calculate probability based reliability indices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505200" y="5790395"/>
              <a:ext cx="2057400" cy="229741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Print results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rot="5400000">
              <a:off x="4345725" y="5713345"/>
              <a:ext cx="150924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3886200" y="6172737"/>
              <a:ext cx="1143000" cy="22806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Stop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5400000">
              <a:off x="4344888" y="6094848"/>
              <a:ext cx="152601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lowchart: Decision 49"/>
            <p:cNvSpPr/>
            <p:nvPr/>
          </p:nvSpPr>
          <p:spPr>
            <a:xfrm>
              <a:off x="838200" y="3657332"/>
              <a:ext cx="7162800" cy="1066532"/>
            </a:xfrm>
            <a:prstGeom prst="flowChartDecisio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Check whether the stopping criteria are met</a:t>
              </a:r>
            </a:p>
          </p:txBody>
        </p:sp>
        <p:sp>
          <p:nvSpPr>
            <p:cNvPr id="11294" name="TextBox 50"/>
            <p:cNvSpPr txBox="1">
              <a:spLocks noChangeArrowheads="1"/>
            </p:cNvSpPr>
            <p:nvPr/>
          </p:nvSpPr>
          <p:spPr bwMode="auto">
            <a:xfrm>
              <a:off x="7924800" y="3825025"/>
              <a:ext cx="533400" cy="357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/>
                <a:t>no</a:t>
              </a:r>
            </a:p>
          </p:txBody>
        </p:sp>
        <p:sp>
          <p:nvSpPr>
            <p:cNvPr id="11295" name="TextBox 51"/>
            <p:cNvSpPr txBox="1">
              <a:spLocks noChangeArrowheads="1"/>
            </p:cNvSpPr>
            <p:nvPr/>
          </p:nvSpPr>
          <p:spPr bwMode="auto">
            <a:xfrm>
              <a:off x="4572000" y="4724345"/>
              <a:ext cx="1143000" cy="227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/>
                <a:t>yes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057400" y="2590800"/>
              <a:ext cx="4876800" cy="45780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/>
                <a:t>Evaluate the hourly margin between resource and load (Margin = Resources – Demand)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rot="5400000">
              <a:off x="4344888" y="2512912"/>
              <a:ext cx="152601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4" idx="2"/>
            </p:cNvCxnSpPr>
            <p:nvPr/>
          </p:nvCxnSpPr>
          <p:spPr>
            <a:xfrm rot="5400000">
              <a:off x="4266998" y="1829472"/>
              <a:ext cx="305202" cy="0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>
              <a:off x="4344888" y="3123317"/>
              <a:ext cx="152601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>
              <a:off x="4344888" y="3579443"/>
              <a:ext cx="152601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>
              <a:off x="4306318" y="4837146"/>
              <a:ext cx="229741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50" idx="3"/>
            </p:cNvCxnSpPr>
            <p:nvPr/>
          </p:nvCxnSpPr>
          <p:spPr>
            <a:xfrm>
              <a:off x="8001000" y="4190598"/>
              <a:ext cx="381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10800000">
              <a:off x="4419600" y="1829471"/>
              <a:ext cx="3962400" cy="1677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7201437" y="3010034"/>
              <a:ext cx="2361127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5400000">
              <a:off x="4307156" y="5294111"/>
              <a:ext cx="228063" cy="317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0800000">
              <a:off x="685800" y="5354392"/>
              <a:ext cx="36576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 flipH="1" flipV="1">
              <a:off x="-1076661" y="3591932"/>
              <a:ext cx="3524921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85800" y="1829471"/>
              <a:ext cx="3733800" cy="1677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78" name="Date Placeholder 6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11/4/2010</a:t>
            </a:r>
            <a:endParaRPr lang="en-US"/>
          </a:p>
        </p:txBody>
      </p:sp>
      <p:sp>
        <p:nvSpPr>
          <p:cNvPr id="11279" name="Footer Placeholder 6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ELCC calculation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r>
              <a:rPr lang="en-US" sz="1800" dirty="0" smtClean="0"/>
              <a:t>Methodology for the ELCC calculation:</a:t>
            </a:r>
          </a:p>
          <a:p>
            <a:pPr lvl="1"/>
            <a:r>
              <a:rPr lang="en-US" sz="1800" dirty="0" smtClean="0"/>
              <a:t>LOLEV </a:t>
            </a:r>
            <a:r>
              <a:rPr lang="en-US" sz="1800" dirty="0" smtClean="0"/>
              <a:t>is calculated, using process on previous slide, for the base case system with all generation, including wind</a:t>
            </a:r>
          </a:p>
          <a:p>
            <a:pPr lvl="1"/>
            <a:r>
              <a:rPr lang="en-US" sz="1800" dirty="0" smtClean="0"/>
              <a:t>Wind units are removed and </a:t>
            </a:r>
            <a:r>
              <a:rPr lang="en-US" sz="1800" dirty="0" smtClean="0"/>
              <a:t>LOLEV </a:t>
            </a:r>
            <a:r>
              <a:rPr lang="en-US" sz="1800" dirty="0" smtClean="0"/>
              <a:t>is calculated</a:t>
            </a:r>
          </a:p>
          <a:p>
            <a:pPr lvl="1"/>
            <a:r>
              <a:rPr lang="en-US" sz="1800" dirty="0" smtClean="0"/>
              <a:t>The capacity of each non-wind generator in the fleet is proportionally increased and the </a:t>
            </a:r>
            <a:r>
              <a:rPr lang="en-US" sz="1800" dirty="0" smtClean="0"/>
              <a:t>LOLEV </a:t>
            </a:r>
            <a:r>
              <a:rPr lang="en-US" sz="1800" dirty="0" smtClean="0"/>
              <a:t>is recalculated</a:t>
            </a:r>
          </a:p>
          <a:p>
            <a:pPr lvl="2"/>
            <a:r>
              <a:rPr lang="en-US" sz="1600" dirty="0" smtClean="0"/>
              <a:t>This process is repeated until the resulting </a:t>
            </a:r>
            <a:r>
              <a:rPr lang="en-US" sz="1600" dirty="0" smtClean="0"/>
              <a:t>LOLEV </a:t>
            </a:r>
            <a:r>
              <a:rPr lang="en-US" sz="1600" dirty="0" smtClean="0"/>
              <a:t>is equivalent to that in the base case</a:t>
            </a:r>
          </a:p>
          <a:p>
            <a:pPr lvl="1"/>
            <a:r>
              <a:rPr lang="en-US" sz="1800" dirty="0" smtClean="0"/>
              <a:t>The ELCC value is equal to the ratio of additional non-wind capacity (capacity multiplier-1 times the installed non-wind capacity) divided by the total installed capacity of wind, in percent</a:t>
            </a:r>
          </a:p>
          <a:p>
            <a:endParaRPr lang="en-US" sz="1800" dirty="0" smtClean="0"/>
          </a:p>
          <a:p>
            <a:r>
              <a:rPr lang="en-US" sz="1800" dirty="0" smtClean="0"/>
              <a:t>This ELCC calculation effectively “equalizes” the contribution to </a:t>
            </a:r>
            <a:r>
              <a:rPr lang="en-US" sz="1800" dirty="0" smtClean="0"/>
              <a:t>LOLEV </a:t>
            </a:r>
            <a:r>
              <a:rPr lang="en-US" sz="1800" dirty="0" smtClean="0"/>
              <a:t>from wind to that of the non-wind generation, on an annual basis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11/4/2010</a:t>
            </a:r>
            <a:endParaRPr lang="en-US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to the 2007 study by Global Energy Decisions </a:t>
            </a:r>
            <a:endParaRPr lang="en-US" smtClean="0">
              <a:solidFill>
                <a:srgbClr val="FF505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r>
              <a:rPr lang="en-US" sz="1800" dirty="0" smtClean="0"/>
              <a:t>2007 study suggested ELCC for wind of 8.7% and target reserve margin of 12.9</a:t>
            </a:r>
            <a:r>
              <a:rPr lang="en-US" sz="1800" dirty="0" smtClean="0"/>
              <a:t>% or 13.7% depending on comparison unit type</a:t>
            </a:r>
            <a:endParaRPr lang="en-US" sz="1800" dirty="0" smtClean="0"/>
          </a:p>
          <a:p>
            <a:r>
              <a:rPr lang="en-US" sz="1800" dirty="0" smtClean="0"/>
              <a:t>The current study differs from the 2007 study in the following ways:</a:t>
            </a:r>
          </a:p>
          <a:p>
            <a:pPr lvl="1"/>
            <a:r>
              <a:rPr lang="en-US" sz="1800" dirty="0" smtClean="0"/>
              <a:t>ERCOT used a family of load profiles representing different weather conditions.</a:t>
            </a:r>
          </a:p>
          <a:p>
            <a:pPr lvl="1"/>
            <a:r>
              <a:rPr lang="en-US" sz="1800" dirty="0" smtClean="0"/>
              <a:t>All hours of the year are being modeled instead of a representative week from each month.</a:t>
            </a:r>
          </a:p>
          <a:p>
            <a:pPr lvl="1"/>
            <a:r>
              <a:rPr lang="en-US" sz="1800" dirty="0" smtClean="0"/>
              <a:t>Generator outages are modeled sequentially. </a:t>
            </a:r>
          </a:p>
          <a:p>
            <a:pPr lvl="1"/>
            <a:r>
              <a:rPr lang="en-US" sz="1800" dirty="0" smtClean="0"/>
              <a:t>Wind volatility is modeled in a more dynamic way.</a:t>
            </a:r>
          </a:p>
          <a:p>
            <a:pPr lvl="1"/>
            <a:r>
              <a:rPr lang="en-US" sz="1800" dirty="0" smtClean="0"/>
              <a:t>The ELCC of existing wind is compared to the reliability of the existing fleet rather than hypothetical new </a:t>
            </a:r>
            <a:r>
              <a:rPr lang="en-US" sz="1800" dirty="0" smtClean="0"/>
              <a:t>generating unit.</a:t>
            </a:r>
            <a:endParaRPr lang="en-US" sz="1800" dirty="0" smtClean="0"/>
          </a:p>
          <a:p>
            <a:pPr lvl="1"/>
            <a:r>
              <a:rPr lang="en-US" sz="1800" dirty="0" smtClean="0"/>
              <a:t>A much higher number of iterations was performed in order to ensure the statistical significance of the results.</a:t>
            </a:r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11/4/2010</a:t>
            </a:r>
            <a:endParaRPr lang="en-US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Study Results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72000"/>
          </a:xfrm>
        </p:spPr>
        <p:txBody>
          <a:bodyPr/>
          <a:lstStyle/>
          <a:p>
            <a:r>
              <a:rPr lang="en-US" sz="1800" b="0" dirty="0" smtClean="0"/>
              <a:t>The ELCC for wind using the </a:t>
            </a:r>
            <a:r>
              <a:rPr lang="en-US" sz="1800" b="0" dirty="0" smtClean="0"/>
              <a:t>LOLEV </a:t>
            </a:r>
            <a:r>
              <a:rPr lang="en-US" sz="1800" b="0" dirty="0" smtClean="0"/>
              <a:t>metric </a:t>
            </a:r>
            <a:r>
              <a:rPr lang="en-US" sz="1800" b="0" dirty="0" smtClean="0"/>
              <a:t>is 12.2</a:t>
            </a:r>
            <a:r>
              <a:rPr lang="en-US" sz="1800" b="0" dirty="0" smtClean="0"/>
              <a:t>%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The Target Reserve Margin using the </a:t>
            </a:r>
            <a:r>
              <a:rPr lang="en-US" sz="1800" b="0" dirty="0" smtClean="0"/>
              <a:t>LOLEV </a:t>
            </a:r>
            <a:r>
              <a:rPr lang="en-US" sz="1800" b="0" dirty="0" smtClean="0"/>
              <a:t>metric of 0.1 is 13.75%</a:t>
            </a:r>
          </a:p>
          <a:p>
            <a:pPr lvl="1">
              <a:buFontTx/>
              <a:buNone/>
            </a:pPr>
            <a:endParaRPr lang="en-US" sz="1800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11/4/2010</a:t>
            </a:r>
            <a:endParaRPr lang="en-US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TAC</a:t>
            </a:r>
            <a:endParaRPr lang="en-US"/>
          </a:p>
        </p:txBody>
      </p:sp>
      <p:pic>
        <p:nvPicPr>
          <p:cNvPr id="6" name="Chart 1" descr="cid:image001.png@01CB7440.1C89731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905000" y="2286000"/>
            <a:ext cx="5181600" cy="390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4364</TotalTime>
  <Words>1045</Words>
  <Application>Microsoft Office PowerPoint</Application>
  <PresentationFormat>On-screen Show (4:3)</PresentationFormat>
  <Paragraphs>123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Custom Design</vt:lpstr>
      <vt:lpstr>Theme1</vt:lpstr>
      <vt:lpstr>2010 LOLE Study – Methodology and Results</vt:lpstr>
      <vt:lpstr>Overview</vt:lpstr>
      <vt:lpstr>Input Data</vt:lpstr>
      <vt:lpstr>Input Data, continued</vt:lpstr>
      <vt:lpstr>Generator outage modeling</vt:lpstr>
      <vt:lpstr>Flowchart</vt:lpstr>
      <vt:lpstr>ELCC calculation</vt:lpstr>
      <vt:lpstr>Comparison to the 2007 study by Global Energy Decisions </vt:lpstr>
      <vt:lpstr>Study Results</vt:lpstr>
      <vt:lpstr>Slide 10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LOLP Study</dc:title>
  <dc:creator>khanson</dc:creator>
  <cp:lastModifiedBy>Dan Woodfin</cp:lastModifiedBy>
  <cp:revision>347</cp:revision>
  <dcterms:created xsi:type="dcterms:W3CDTF">2010-08-18T12:50:58Z</dcterms:created>
  <dcterms:modified xsi:type="dcterms:W3CDTF">2010-10-28T22:33:44Z</dcterms:modified>
</cp:coreProperties>
</file>