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sldIdLst>
    <p:sldId id="266" r:id="rId2"/>
    <p:sldId id="302" r:id="rId3"/>
    <p:sldId id="327" r:id="rId4"/>
    <p:sldId id="361" r:id="rId5"/>
    <p:sldId id="362" r:id="rId6"/>
    <p:sldId id="363" r:id="rId7"/>
    <p:sldId id="364" r:id="rId8"/>
    <p:sldId id="365" r:id="rId9"/>
    <p:sldId id="283" r:id="rId10"/>
    <p:sldId id="330" r:id="rId11"/>
    <p:sldId id="357" r:id="rId12"/>
    <p:sldId id="366" r:id="rId13"/>
    <p:sldId id="360" r:id="rId14"/>
  </p:sldIdLst>
  <p:sldSz cx="9144000" cy="6858000" type="screen4x3"/>
  <p:notesSz cx="7010400" cy="9296400"/>
  <p:defaultTextStyle>
    <a:defPPr>
      <a:defRPr lang="en-US"/>
    </a:defPPr>
    <a:lvl1pPr algn="ctr" rtl="0" fontAlgn="base">
      <a:lnSpc>
        <a:spcPct val="80000"/>
      </a:lnSpc>
      <a:spcBef>
        <a:spcPct val="20000"/>
      </a:spcBef>
      <a:spcAft>
        <a:spcPct val="0"/>
      </a:spcAft>
      <a:defRPr sz="1600" b="1" kern="1200">
        <a:solidFill>
          <a:schemeClr val="tx1"/>
        </a:solidFill>
        <a:latin typeface="Arial" charset="0"/>
        <a:ea typeface="+mn-ea"/>
        <a:cs typeface="+mn-cs"/>
      </a:defRPr>
    </a:lvl1pPr>
    <a:lvl2pPr marL="457200" algn="ctr" rtl="0" fontAlgn="base">
      <a:lnSpc>
        <a:spcPct val="80000"/>
      </a:lnSpc>
      <a:spcBef>
        <a:spcPct val="20000"/>
      </a:spcBef>
      <a:spcAft>
        <a:spcPct val="0"/>
      </a:spcAft>
      <a:defRPr sz="1600" b="1" kern="1200">
        <a:solidFill>
          <a:schemeClr val="tx1"/>
        </a:solidFill>
        <a:latin typeface="Arial" charset="0"/>
        <a:ea typeface="+mn-ea"/>
        <a:cs typeface="+mn-cs"/>
      </a:defRPr>
    </a:lvl2pPr>
    <a:lvl3pPr marL="914400" algn="ctr" rtl="0" fontAlgn="base">
      <a:lnSpc>
        <a:spcPct val="80000"/>
      </a:lnSpc>
      <a:spcBef>
        <a:spcPct val="20000"/>
      </a:spcBef>
      <a:spcAft>
        <a:spcPct val="0"/>
      </a:spcAft>
      <a:defRPr sz="1600" b="1" kern="1200">
        <a:solidFill>
          <a:schemeClr val="tx1"/>
        </a:solidFill>
        <a:latin typeface="Arial" charset="0"/>
        <a:ea typeface="+mn-ea"/>
        <a:cs typeface="+mn-cs"/>
      </a:defRPr>
    </a:lvl3pPr>
    <a:lvl4pPr marL="1371600" algn="ctr" rtl="0" fontAlgn="base">
      <a:lnSpc>
        <a:spcPct val="80000"/>
      </a:lnSpc>
      <a:spcBef>
        <a:spcPct val="20000"/>
      </a:spcBef>
      <a:spcAft>
        <a:spcPct val="0"/>
      </a:spcAft>
      <a:defRPr sz="1600" b="1" kern="1200">
        <a:solidFill>
          <a:schemeClr val="tx1"/>
        </a:solidFill>
        <a:latin typeface="Arial" charset="0"/>
        <a:ea typeface="+mn-ea"/>
        <a:cs typeface="+mn-cs"/>
      </a:defRPr>
    </a:lvl4pPr>
    <a:lvl5pPr marL="1828800" algn="ctr" rtl="0" fontAlgn="base">
      <a:lnSpc>
        <a:spcPct val="80000"/>
      </a:lnSpc>
      <a:spcBef>
        <a:spcPct val="2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40949A"/>
    <a:srgbClr val="0000CC"/>
    <a:srgbClr val="FF3300"/>
    <a:srgbClr val="FF9900"/>
    <a:srgbClr val="5469A2"/>
    <a:srgbClr val="294171"/>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65" autoAdjust="0"/>
    <p:restoredTop sz="98826" autoAdjust="0"/>
  </p:normalViewPr>
  <p:slideViewPr>
    <p:cSldViewPr>
      <p:cViewPr varScale="1">
        <p:scale>
          <a:sx n="77" d="100"/>
          <a:sy n="77" d="100"/>
        </p:scale>
        <p:origin x="-1326" y="-102"/>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vl1pPr>
          </a:lstStyle>
          <a:p>
            <a:pPr>
              <a:defRPr/>
            </a:pPr>
            <a:fld id="{4E03D523-1322-47BE-9BE1-B2B28F7D57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81F441A-61F2-4FD6-A5AA-9F14BBE6643C}" type="slidenum">
              <a:rPr lang="en-US" smtClean="0"/>
              <a:pPr/>
              <a:t>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81D4FED-D5F9-4044-96E7-A3FB1773F5FC}" type="slidenum">
              <a:rPr lang="en-US" smtClean="0"/>
              <a:pPr/>
              <a:t>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00F31A1-FFA3-41BD-AEED-A986A83F9ECA}" type="slidenum">
              <a:rPr lang="en-US" smtClean="0"/>
              <a:pPr/>
              <a:t>9</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B943A19-2E0E-4306-B32B-2223DB9CA120}" type="slidenum">
              <a:rPr lang="en-US" smtClean="0"/>
              <a:pPr/>
              <a:t>10</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3761796-34C5-415F-9F89-D184C1DB8EA9}" type="slidenum">
              <a:rPr lang="en-US" smtClean="0"/>
              <a:pPr/>
              <a:t>11</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19D8B5E5-2F54-4856-BF65-81F59E639298}" type="slidenum">
              <a:rPr lang="en-US" smtClean="0"/>
              <a:pPr/>
              <a:t>12</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7E33091-8852-4C1C-AC0A-564769AB8A78}"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08AAB71-E940-4F1A-BF3A-FD70ED9C555F}"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EB51B00-EA83-490E-AB34-D62C71039A59}"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11E1A66D-5FE1-4F05-9230-F7026FC81769}"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20DC9C94-0945-472F-B0CB-FC4222D52A8A}"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66146EC-F1A6-4A55-9DDC-528A842ED033}"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6FAAC688-4E33-4450-B075-DDB774931E74}"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438AE77-A129-40AA-AEF8-9323B51A75A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349D00A-D425-466F-8164-7485AA5B8079}"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C370C6F-2F00-4354-ABF8-C03CE149F415}"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0A14972-822C-43C5-8500-1E02D94DE102}"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10E700F-8700-4B37-ACB6-8BCF8AF4E150}"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B66DCD2-B23A-4619-A8CB-007B7F2E4EF2}"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vl1pPr>
          </a:lstStyle>
          <a:p>
            <a:pPr>
              <a:defRPr/>
            </a:pPr>
            <a:fld id="{900526E4-0951-4CE7-A472-2878D838B86C}"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6"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userDrawn="1"/>
        </p:nvSpPr>
        <p:spPr bwMode="auto">
          <a:xfrm>
            <a:off x="8229600" y="6248400"/>
            <a:ext cx="533400" cy="304800"/>
          </a:xfrm>
          <a:prstGeom prst="rect">
            <a:avLst/>
          </a:prstGeom>
          <a:noFill/>
          <a:ln w="9525">
            <a:noFill/>
            <a:miter lim="800000"/>
            <a:headEnd/>
            <a:tailEnd/>
          </a:ln>
          <a:effectLst/>
        </p:spPr>
        <p:txBody>
          <a:bodyPr/>
          <a:lstStyle/>
          <a:p>
            <a:pPr>
              <a:lnSpc>
                <a:spcPct val="100000"/>
              </a:lnSpc>
              <a:spcBef>
                <a:spcPct val="0"/>
              </a:spcBef>
              <a:defRPr/>
            </a:pPr>
            <a:fld id="{A87F0BC0-9305-4FEC-9ED2-6D3023917AF5}" type="slidenum">
              <a:rPr lang="en-US" sz="1200" b="0"/>
              <a:pPr>
                <a:lnSpc>
                  <a:spcPct val="100000"/>
                </a:lnSpc>
                <a:spcBef>
                  <a:spcPct val="0"/>
                </a:spcBef>
                <a:defRPr/>
              </a:pPr>
              <a:t>‹#›</a:t>
            </a:fld>
            <a:endParaRPr lang="en-US" sz="1200" b="0" dirty="0"/>
          </a:p>
        </p:txBody>
      </p:sp>
    </p:spTree>
  </p:cSld>
  <p:clrMap bg1="lt1" tx1="dk1" bg2="lt2" tx2="dk2" accent1="accent1" accent2="accent2" accent3="accent3" accent4="accent4" accent5="accent5" accent6="accent6" hlink="hlink" folHlink="folHlink"/>
  <p:sldLayoutIdLst>
    <p:sldLayoutId id="2147484016"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 id="2147484015" r:id="rId12"/>
    <p:sldLayoutId id="2147484017" r:id="rId13"/>
    <p:sldLayoutId id="2147484018" r:id="rId14"/>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333625" y="1905000"/>
            <a:ext cx="6019800" cy="1238250"/>
          </a:xfrm>
        </p:spPr>
        <p:txBody>
          <a:bodyPr/>
          <a:lstStyle/>
          <a:p>
            <a:pPr eaLnBrk="1" hangingPunct="1"/>
            <a:r>
              <a:rPr lang="en-US" sz="3200" smtClean="0"/>
              <a:t>PMO Update to PRS</a:t>
            </a:r>
          </a:p>
        </p:txBody>
      </p:sp>
      <p:sp>
        <p:nvSpPr>
          <p:cNvPr id="5123" name="Rectangle 3"/>
          <p:cNvSpPr>
            <a:spLocks noGrp="1" noChangeArrowheads="1"/>
          </p:cNvSpPr>
          <p:nvPr>
            <p:ph type="subTitle" idx="1"/>
          </p:nvPr>
        </p:nvSpPr>
        <p:spPr>
          <a:xfrm>
            <a:off x="2343150" y="3581400"/>
            <a:ext cx="6496050" cy="1143000"/>
          </a:xfrm>
        </p:spPr>
        <p:txBody>
          <a:bodyPr/>
          <a:lstStyle/>
          <a:p>
            <a:pPr eaLnBrk="1" hangingPunct="1">
              <a:lnSpc>
                <a:spcPct val="80000"/>
              </a:lnSpc>
            </a:pPr>
            <a:r>
              <a:rPr lang="en-US" sz="2400" dirty="0" smtClean="0"/>
              <a:t>Troy Anderson</a:t>
            </a:r>
          </a:p>
          <a:p>
            <a:pPr eaLnBrk="1" hangingPunct="1">
              <a:lnSpc>
                <a:spcPct val="80000"/>
              </a:lnSpc>
            </a:pPr>
            <a:r>
              <a:rPr lang="en-US" sz="2400" dirty="0" smtClean="0"/>
              <a:t>ERCOT Program Management Office</a:t>
            </a:r>
          </a:p>
          <a:p>
            <a:pPr eaLnBrk="1" hangingPunct="1">
              <a:lnSpc>
                <a:spcPct val="80000"/>
              </a:lnSpc>
            </a:pPr>
            <a:endParaRPr lang="en-US" sz="2400" dirty="0" smtClean="0"/>
          </a:p>
          <a:p>
            <a:pPr eaLnBrk="1" hangingPunct="1">
              <a:lnSpc>
                <a:spcPct val="80000"/>
              </a:lnSpc>
            </a:pPr>
            <a:r>
              <a:rPr lang="en-US" sz="2400" dirty="0" smtClean="0"/>
              <a:t>October 21,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28600" y="1828800"/>
            <a:ext cx="8001000" cy="7620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5363" name="Rectangle 2"/>
          <p:cNvSpPr>
            <a:spLocks noGrp="1" noChangeArrowheads="1"/>
          </p:cNvSpPr>
          <p:nvPr>
            <p:ph type="title"/>
          </p:nvPr>
        </p:nvSpPr>
        <p:spPr>
          <a:xfrm>
            <a:off x="152400" y="0"/>
            <a:ext cx="7696200" cy="685800"/>
          </a:xfrm>
        </p:spPr>
        <p:txBody>
          <a:bodyPr/>
          <a:lstStyle/>
          <a:p>
            <a:pPr eaLnBrk="1" hangingPunct="1"/>
            <a:r>
              <a:rPr lang="en-US" smtClean="0"/>
              <a:t>PMO Update – YTD 2010 Project Implementations</a:t>
            </a:r>
          </a:p>
        </p:txBody>
      </p:sp>
      <p:sp>
        <p:nvSpPr>
          <p:cNvPr id="13316" name="Rectangle 3"/>
          <p:cNvSpPr>
            <a:spLocks noGrp="1" noChangeArrowheads="1"/>
          </p:cNvSpPr>
          <p:nvPr>
            <p:ph type="body" sz="half" idx="1"/>
          </p:nvPr>
        </p:nvSpPr>
        <p:spPr>
          <a:xfrm>
            <a:off x="304800" y="990600"/>
            <a:ext cx="8001000" cy="5160963"/>
          </a:xfrm>
        </p:spPr>
        <p:txBody>
          <a:bodyPr/>
          <a:lstStyle/>
          <a:p>
            <a:pPr marL="228600" indent="-228600" eaLnBrk="1" hangingPunct="1">
              <a:lnSpc>
                <a:spcPct val="90000"/>
              </a:lnSpc>
              <a:tabLst>
                <a:tab pos="1033463" algn="l"/>
                <a:tab pos="1143000" algn="l"/>
                <a:tab pos="2624138" algn="l"/>
              </a:tabLst>
              <a:defRPr/>
            </a:pPr>
            <a:r>
              <a:rPr lang="en-US" sz="1800" dirty="0" smtClean="0"/>
              <a:t>July / August 2010</a:t>
            </a:r>
          </a:p>
          <a:p>
            <a:pPr marL="628650" lvl="1" indent="-228600" eaLnBrk="1" hangingPunct="1">
              <a:lnSpc>
                <a:spcPct val="90000"/>
              </a:lnSpc>
              <a:tabLst>
                <a:tab pos="1033463" algn="l"/>
                <a:tab pos="1143000" algn="l"/>
                <a:tab pos="2624138" algn="l"/>
              </a:tabLst>
              <a:defRPr/>
            </a:pPr>
            <a:r>
              <a:rPr lang="en-US" sz="1800" dirty="0" smtClean="0"/>
              <a:t>None</a:t>
            </a:r>
          </a:p>
          <a:p>
            <a:pPr marL="628650" lvl="1" indent="-228600" eaLnBrk="1" hangingPunct="1">
              <a:lnSpc>
                <a:spcPct val="90000"/>
              </a:lnSpc>
              <a:tabLst>
                <a:tab pos="1033463" algn="l"/>
                <a:tab pos="1143000" algn="l"/>
                <a:tab pos="2624138" algn="l"/>
              </a:tabLst>
              <a:defRPr/>
            </a:pPr>
            <a:endParaRPr lang="en-US" sz="1800" dirty="0" smtClean="0"/>
          </a:p>
          <a:p>
            <a:pPr marL="228600" indent="-228600" eaLnBrk="1" hangingPunct="1">
              <a:lnSpc>
                <a:spcPct val="90000"/>
              </a:lnSpc>
              <a:tabLst>
                <a:tab pos="1033463" algn="l"/>
                <a:tab pos="1143000" algn="l"/>
                <a:tab pos="2624138" algn="l"/>
              </a:tabLst>
              <a:defRPr/>
            </a:pPr>
            <a:r>
              <a:rPr lang="en-US" sz="1800" dirty="0" smtClean="0"/>
              <a:t>September 2010</a:t>
            </a:r>
          </a:p>
          <a:p>
            <a:pPr marL="571500" lvl="1" indent="-228600" eaLnBrk="1" hangingPunct="1">
              <a:lnSpc>
                <a:spcPct val="90000"/>
              </a:lnSpc>
              <a:tabLst>
                <a:tab pos="1033463" algn="l"/>
                <a:tab pos="1143000" algn="l"/>
                <a:tab pos="2624138" algn="l"/>
              </a:tabLst>
              <a:defRPr/>
            </a:pPr>
            <a:r>
              <a:rPr lang="en-US" sz="1800" dirty="0" smtClean="0"/>
              <a:t>IO	PR-80001_01	Met Center Disposition</a:t>
            </a:r>
          </a:p>
          <a:p>
            <a:pPr marL="571500" lvl="1" indent="-228600" eaLnBrk="1" hangingPunct="1">
              <a:lnSpc>
                <a:spcPct val="90000"/>
              </a:lnSpc>
              <a:buFontTx/>
              <a:buNone/>
              <a:tabLst>
                <a:tab pos="1033463" algn="l"/>
                <a:tab pos="1143000" algn="l"/>
                <a:tab pos="2624138" algn="l"/>
              </a:tabLst>
              <a:defRPr/>
            </a:pPr>
            <a:endParaRPr lang="it-IT" sz="1800" dirty="0" smtClean="0"/>
          </a:p>
          <a:p>
            <a:pPr marL="228600" indent="-228600" eaLnBrk="1" hangingPunct="1">
              <a:lnSpc>
                <a:spcPct val="90000"/>
              </a:lnSpc>
              <a:tabLst>
                <a:tab pos="1033463" algn="l"/>
                <a:tab pos="1143000" algn="l"/>
                <a:tab pos="2624138" algn="l"/>
              </a:tabLst>
              <a:defRPr/>
            </a:pPr>
            <a:r>
              <a:rPr lang="en-US" sz="1800" dirty="0" smtClean="0"/>
              <a:t>October 2010  (projected)</a:t>
            </a:r>
          </a:p>
          <a:p>
            <a:pPr marL="571500" lvl="1" indent="-228600" eaLnBrk="1" hangingPunct="1">
              <a:lnSpc>
                <a:spcPct val="90000"/>
              </a:lnSpc>
              <a:tabLst>
                <a:tab pos="1033463" algn="l"/>
                <a:tab pos="1143000" algn="l"/>
                <a:tab pos="2624138" algn="l"/>
              </a:tabLst>
              <a:defRPr/>
            </a:pPr>
            <a:r>
              <a:rPr lang="en-US" sz="1800" dirty="0" smtClean="0"/>
              <a:t>DC	PR-10016_02	Network Gear (Phase 2</a:t>
            </a:r>
            <a:r>
              <a:rPr lang="en-US" sz="1800" dirty="0" smtClean="0"/>
              <a:t>)</a:t>
            </a:r>
          </a:p>
          <a:p>
            <a:pPr marL="571500" lvl="1" indent="-228600" eaLnBrk="1" hangingPunct="1">
              <a:lnSpc>
                <a:spcPct val="90000"/>
              </a:lnSpc>
              <a:tabLst>
                <a:tab pos="1033463" algn="l"/>
                <a:tab pos="1143000" algn="l"/>
                <a:tab pos="2624138" algn="l"/>
              </a:tabLst>
              <a:defRPr/>
            </a:pPr>
            <a:r>
              <a:rPr lang="en-US" sz="1800" dirty="0" smtClean="0"/>
              <a:t>CO	PR-10028_01	Physical Security </a:t>
            </a:r>
            <a:r>
              <a:rPr lang="en-US" sz="1800" dirty="0" smtClean="0"/>
              <a:t>project</a:t>
            </a:r>
            <a:endParaRPr lang="en-US" sz="1800" dirty="0" smtClean="0"/>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November 2010 (projected)</a:t>
            </a:r>
          </a:p>
          <a:p>
            <a:pPr marL="628650" lvl="1" indent="-228600" eaLnBrk="1" hangingPunct="1">
              <a:lnSpc>
                <a:spcPct val="90000"/>
              </a:lnSpc>
              <a:tabLst>
                <a:tab pos="1033463" algn="l"/>
                <a:tab pos="1143000" algn="l"/>
                <a:tab pos="2624138" algn="l"/>
              </a:tabLst>
              <a:defRPr/>
            </a:pPr>
            <a:r>
              <a:rPr lang="en-US" sz="1800" dirty="0" smtClean="0"/>
              <a:t>None planned</a:t>
            </a:r>
            <a:endParaRPr lang="it-IT" sz="1200" dirty="0" smtClean="0"/>
          </a:p>
          <a:p>
            <a:pPr marL="571500" lvl="1" indent="-228600" eaLnBrk="1" hangingPunct="1">
              <a:lnSpc>
                <a:spcPct val="90000"/>
              </a:lnSpc>
              <a:tabLst>
                <a:tab pos="1033463" algn="l"/>
                <a:tab pos="1143000" algn="l"/>
                <a:tab pos="2624138" algn="l"/>
              </a:tabLst>
              <a:defRPr/>
            </a:pPr>
            <a:endParaRPr lang="it-IT" sz="1200" dirty="0" smtClean="0"/>
          </a:p>
          <a:p>
            <a:pPr marL="228600" indent="-228600" eaLnBrk="1" hangingPunct="1">
              <a:lnSpc>
                <a:spcPct val="90000"/>
              </a:lnSpc>
              <a:tabLst>
                <a:tab pos="1033463" algn="l"/>
                <a:tab pos="1143000" algn="l"/>
                <a:tab pos="2624138" algn="l"/>
              </a:tabLst>
              <a:defRPr/>
            </a:pPr>
            <a:r>
              <a:rPr lang="en-US" sz="1800" dirty="0" smtClean="0"/>
              <a:t>December 2010  (projected)</a:t>
            </a:r>
          </a:p>
          <a:p>
            <a:pPr marL="571500" lvl="1" indent="-228600" eaLnBrk="1" hangingPunct="1">
              <a:lnSpc>
                <a:spcPct val="90000"/>
              </a:lnSpc>
              <a:tabLst>
                <a:tab pos="1033463" algn="l"/>
                <a:tab pos="1143000" algn="l"/>
                <a:tab pos="2624138" algn="l"/>
              </a:tabLst>
              <a:defRPr/>
            </a:pPr>
            <a:r>
              <a:rPr lang="en-US" sz="1800" dirty="0" smtClean="0"/>
              <a:t>DC	PR-10015_01	Telcom Equipment (Phase 1)</a:t>
            </a:r>
          </a:p>
          <a:p>
            <a:pPr marL="571500" lvl="1" indent="-228600" eaLnBrk="1" hangingPunct="1">
              <a:lnSpc>
                <a:spcPct val="90000"/>
              </a:lnSpc>
              <a:tabLst>
                <a:tab pos="1033463" algn="l"/>
                <a:tab pos="1143000" algn="l"/>
                <a:tab pos="2624138" algn="l"/>
              </a:tabLst>
              <a:defRPr/>
            </a:pPr>
            <a:r>
              <a:rPr lang="en-US" sz="1800" dirty="0" smtClean="0"/>
              <a:t>DC	PR-10016_01	Network Gear (Phase 1)</a:t>
            </a:r>
          </a:p>
          <a:p>
            <a:pPr marL="571500" lvl="1" indent="-228600" eaLnBrk="1" hangingPunct="1">
              <a:lnSpc>
                <a:spcPct val="90000"/>
              </a:lnSpc>
              <a:tabLst>
                <a:tab pos="1033463" algn="l"/>
                <a:tab pos="1143000" algn="l"/>
                <a:tab pos="2624138" algn="l"/>
              </a:tabLst>
              <a:defRPr/>
            </a:pPr>
            <a:r>
              <a:rPr lang="en-US" sz="1800" dirty="0" smtClean="0"/>
              <a:t>IO	PR-10018_01	Annual Storage Growth</a:t>
            </a:r>
            <a:endParaRPr lang="it-IT" sz="1000" dirty="0" smtClean="0"/>
          </a:p>
          <a:p>
            <a:pPr marL="571500" lvl="1" indent="-228600" eaLnBrk="1" hangingPunct="1">
              <a:lnSpc>
                <a:spcPct val="90000"/>
              </a:lnSpc>
              <a:tabLst>
                <a:tab pos="1033463" algn="l"/>
                <a:tab pos="1143000" algn="l"/>
                <a:tab pos="2624138" algn="l"/>
              </a:tabLst>
              <a:defRPr/>
            </a:pPr>
            <a:endParaRPr lang="it-IT" sz="1000" dirty="0" smtClean="0"/>
          </a:p>
        </p:txBody>
      </p:sp>
      <p:sp>
        <p:nvSpPr>
          <p:cNvPr id="15365"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04800" y="5181600"/>
            <a:ext cx="8229600" cy="9906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2291" name="Rectangle 2"/>
          <p:cNvSpPr>
            <a:spLocks noGrp="1" noChangeArrowheads="1"/>
          </p:cNvSpPr>
          <p:nvPr>
            <p:ph type="title"/>
          </p:nvPr>
        </p:nvSpPr>
        <p:spPr>
          <a:xfrm>
            <a:off x="152400" y="0"/>
            <a:ext cx="7391400" cy="685800"/>
          </a:xfrm>
        </p:spPr>
        <p:txBody>
          <a:bodyPr/>
          <a:lstStyle/>
          <a:p>
            <a:r>
              <a:rPr lang="en-US" smtClean="0"/>
              <a:t>2011 Project Prioritization Schedule – Revised</a:t>
            </a:r>
          </a:p>
        </p:txBody>
      </p:sp>
      <p:sp>
        <p:nvSpPr>
          <p:cNvPr id="13316" name="Rectangle 3"/>
          <p:cNvSpPr>
            <a:spLocks noGrp="1" noChangeArrowheads="1"/>
          </p:cNvSpPr>
          <p:nvPr>
            <p:ph type="body" sz="half" idx="1"/>
          </p:nvPr>
        </p:nvSpPr>
        <p:spPr>
          <a:xfrm>
            <a:off x="457200" y="914400"/>
            <a:ext cx="8077200" cy="5562600"/>
          </a:xfrm>
        </p:spPr>
        <p:txBody>
          <a:bodyPr/>
          <a:lstStyle/>
          <a:p>
            <a:pPr marL="228600" indent="-228600">
              <a:lnSpc>
                <a:spcPct val="90000"/>
              </a:lnSpc>
              <a:tabLst>
                <a:tab pos="1143000" algn="l"/>
                <a:tab pos="2514600" algn="l"/>
                <a:tab pos="2743200" algn="l"/>
                <a:tab pos="4800600" algn="l"/>
              </a:tabLst>
              <a:defRPr/>
            </a:pPr>
            <a:r>
              <a:rPr lang="en-US" sz="1800" dirty="0" smtClean="0"/>
              <a:t>April 2010 </a:t>
            </a:r>
            <a:r>
              <a:rPr lang="en-US" sz="1800" b="0" dirty="0" smtClean="0"/>
              <a:t>- CARTs develop draft 2011 project lists</a:t>
            </a:r>
            <a:endParaRPr lang="en-US" sz="800" b="0" dirty="0" smtClean="0"/>
          </a:p>
          <a:p>
            <a:pPr marL="228600" indent="-228600">
              <a:lnSpc>
                <a:spcPct val="90000"/>
              </a:lnSpc>
              <a:tabLst>
                <a:tab pos="1143000" algn="l"/>
                <a:tab pos="2514600" algn="l"/>
                <a:tab pos="2743200" algn="l"/>
                <a:tab pos="4800600" algn="l"/>
              </a:tabLst>
              <a:defRPr/>
            </a:pPr>
            <a:r>
              <a:rPr lang="en-US" sz="1800" dirty="0" smtClean="0"/>
              <a:t>May 2010</a:t>
            </a:r>
          </a:p>
          <a:p>
            <a:pPr marL="571500" lvl="1" indent="-228600">
              <a:lnSpc>
                <a:spcPct val="90000"/>
              </a:lnSpc>
              <a:tabLst>
                <a:tab pos="1143000" algn="l"/>
                <a:tab pos="2514600" algn="l"/>
                <a:tab pos="2743200" algn="l"/>
                <a:tab pos="4800600" algn="l"/>
              </a:tabLst>
              <a:defRPr/>
            </a:pPr>
            <a:r>
              <a:rPr lang="en-US" sz="1800" dirty="0" smtClean="0"/>
              <a:t>Initial review at market subcommittees</a:t>
            </a:r>
          </a:p>
          <a:p>
            <a:pPr lvl="2">
              <a:lnSpc>
                <a:spcPct val="90000"/>
              </a:lnSpc>
              <a:tabLst>
                <a:tab pos="1143000" algn="l"/>
                <a:tab pos="2514600" algn="l"/>
                <a:tab pos="2743200" algn="l"/>
                <a:tab pos="4800600" algn="l"/>
              </a:tabLst>
              <a:defRPr/>
            </a:pPr>
            <a:r>
              <a:rPr lang="en-US" sz="1600" dirty="0" smtClean="0"/>
              <a:t>MO	-	COPS	(May 11)</a:t>
            </a:r>
          </a:p>
          <a:p>
            <a:pPr lvl="2">
              <a:lnSpc>
                <a:spcPct val="90000"/>
              </a:lnSpc>
              <a:tabLst>
                <a:tab pos="1143000" algn="l"/>
                <a:tab pos="2514600" algn="l"/>
                <a:tab pos="2743200" algn="l"/>
                <a:tab pos="4800600" algn="l"/>
              </a:tabLst>
              <a:defRPr/>
            </a:pPr>
            <a:r>
              <a:rPr lang="en-US" sz="1600" dirty="0" smtClean="0"/>
              <a:t>RO	-	RMS	(May 12)</a:t>
            </a:r>
          </a:p>
          <a:p>
            <a:pPr lvl="2">
              <a:lnSpc>
                <a:spcPct val="90000"/>
              </a:lnSpc>
              <a:tabLst>
                <a:tab pos="1143000" algn="l"/>
                <a:tab pos="2514600" algn="l"/>
                <a:tab pos="2743200" algn="l"/>
                <a:tab pos="4800600" algn="l"/>
              </a:tabLst>
              <a:defRPr/>
            </a:pPr>
            <a:r>
              <a:rPr lang="en-US" sz="1600" dirty="0" smtClean="0"/>
              <a:t>SO	-	ROS, WMS	(May 13 / May 19)</a:t>
            </a:r>
            <a:endParaRPr lang="en-US" sz="1600" b="1" dirty="0" smtClean="0">
              <a:solidFill>
                <a:srgbClr val="0000CC"/>
              </a:solidFill>
            </a:endParaRPr>
          </a:p>
          <a:p>
            <a:pPr marL="228600" indent="-228600">
              <a:lnSpc>
                <a:spcPct val="90000"/>
              </a:lnSpc>
              <a:tabLst>
                <a:tab pos="1143000" algn="l"/>
                <a:tab pos="2514600" algn="l"/>
                <a:tab pos="2743200" algn="l"/>
                <a:tab pos="4800600" algn="l"/>
              </a:tabLst>
              <a:defRPr/>
            </a:pPr>
            <a:r>
              <a:rPr lang="en-US" sz="1800" dirty="0" smtClean="0"/>
              <a:t>June 2010</a:t>
            </a:r>
          </a:p>
          <a:p>
            <a:pPr marL="571500" lvl="1" indent="-228600">
              <a:lnSpc>
                <a:spcPct val="90000"/>
              </a:lnSpc>
              <a:tabLst>
                <a:tab pos="1143000" algn="l"/>
                <a:tab pos="2514600" algn="l"/>
                <a:tab pos="2743200" algn="l"/>
                <a:tab pos="4800600" algn="l"/>
              </a:tabLst>
              <a:defRPr/>
            </a:pPr>
            <a:r>
              <a:rPr lang="en-US" sz="1800" dirty="0" smtClean="0"/>
              <a:t>Approval/endorsement by market subcommittees</a:t>
            </a:r>
          </a:p>
          <a:p>
            <a:pPr lvl="2">
              <a:lnSpc>
                <a:spcPct val="90000"/>
              </a:lnSpc>
              <a:tabLst>
                <a:tab pos="1143000" algn="l"/>
                <a:tab pos="2514600" algn="l"/>
                <a:tab pos="2743200" algn="l"/>
                <a:tab pos="4800600" algn="l"/>
              </a:tabLst>
              <a:defRPr/>
            </a:pPr>
            <a:r>
              <a:rPr lang="en-US" sz="1600" dirty="0" smtClean="0"/>
              <a:t>MO	-	COPS	(June 8)</a:t>
            </a:r>
          </a:p>
          <a:p>
            <a:pPr lvl="2">
              <a:lnSpc>
                <a:spcPct val="90000"/>
              </a:lnSpc>
              <a:tabLst>
                <a:tab pos="1143000" algn="l"/>
                <a:tab pos="2514600" algn="l"/>
                <a:tab pos="2743200" algn="l"/>
                <a:tab pos="4800600" algn="l"/>
              </a:tabLst>
              <a:defRPr/>
            </a:pPr>
            <a:r>
              <a:rPr lang="en-US" sz="1600" dirty="0" smtClean="0"/>
              <a:t>RO	-	RMS	(June 9)</a:t>
            </a:r>
          </a:p>
          <a:p>
            <a:pPr marL="228600" indent="-228600">
              <a:lnSpc>
                <a:spcPct val="90000"/>
              </a:lnSpc>
              <a:tabLst>
                <a:tab pos="1143000" algn="l"/>
                <a:tab pos="2514600" algn="l"/>
                <a:tab pos="2743200" algn="l"/>
                <a:tab pos="4800600" algn="l"/>
              </a:tabLst>
              <a:defRPr/>
            </a:pPr>
            <a:r>
              <a:rPr lang="en-US" sz="1800" dirty="0" smtClean="0"/>
              <a:t>July / August 2010 </a:t>
            </a:r>
            <a:r>
              <a:rPr lang="en-US" sz="1800" b="0" dirty="0" smtClean="0"/>
              <a:t>– status updates</a:t>
            </a:r>
          </a:p>
          <a:p>
            <a:pPr marL="228600" indent="-228600">
              <a:lnSpc>
                <a:spcPct val="90000"/>
              </a:lnSpc>
              <a:tabLst>
                <a:tab pos="1143000" algn="l"/>
                <a:tab pos="2514600" algn="l"/>
                <a:tab pos="2743200" algn="l"/>
                <a:tab pos="4800600" algn="l"/>
              </a:tabLst>
              <a:defRPr/>
            </a:pPr>
            <a:r>
              <a:rPr lang="en-US" sz="1800" dirty="0" smtClean="0"/>
              <a:t>September 2010</a:t>
            </a:r>
          </a:p>
          <a:p>
            <a:pPr marL="571500" lvl="1" indent="-228600">
              <a:lnSpc>
                <a:spcPct val="90000"/>
              </a:lnSpc>
              <a:tabLst>
                <a:tab pos="1143000" algn="l"/>
                <a:tab pos="2514600" algn="l"/>
                <a:tab pos="2743200" algn="l"/>
                <a:tab pos="4800600" algn="l"/>
              </a:tabLst>
              <a:defRPr/>
            </a:pPr>
            <a:r>
              <a:rPr lang="en-US" sz="1800" dirty="0" smtClean="0"/>
              <a:t>Update remaining market subcommittees</a:t>
            </a:r>
          </a:p>
          <a:p>
            <a:pPr lvl="2">
              <a:lnSpc>
                <a:spcPct val="90000"/>
              </a:lnSpc>
              <a:tabLst>
                <a:tab pos="1143000" algn="l"/>
                <a:tab pos="2514600" algn="l"/>
                <a:tab pos="2743200" algn="l"/>
                <a:tab pos="4800600" algn="l"/>
              </a:tabLst>
              <a:defRPr/>
            </a:pPr>
            <a:r>
              <a:rPr lang="en-US" sz="1600" dirty="0" smtClean="0"/>
              <a:t>SO	-	ROS, WMS	(September 16 / September 22)</a:t>
            </a:r>
          </a:p>
          <a:p>
            <a:pPr lvl="2">
              <a:lnSpc>
                <a:spcPct val="90000"/>
              </a:lnSpc>
              <a:tabLst>
                <a:tab pos="1143000" algn="l"/>
                <a:tab pos="2514600" algn="l"/>
                <a:tab pos="2743200" algn="l"/>
                <a:tab pos="4800600" algn="l"/>
              </a:tabLst>
              <a:defRPr/>
            </a:pPr>
            <a:r>
              <a:rPr lang="en-US" sz="1600" dirty="0" smtClean="0"/>
              <a:t>CO, IO, MO, RO, SO – PRS	(September 23)</a:t>
            </a:r>
            <a:endParaRPr lang="en-US" dirty="0" smtClean="0"/>
          </a:p>
          <a:p>
            <a:pPr marL="171450" indent="-228600">
              <a:lnSpc>
                <a:spcPct val="90000"/>
              </a:lnSpc>
              <a:tabLst>
                <a:tab pos="1143000" algn="l"/>
                <a:tab pos="2514600" algn="l"/>
                <a:tab pos="2743200" algn="l"/>
                <a:tab pos="4800600" algn="l"/>
              </a:tabLst>
              <a:defRPr/>
            </a:pPr>
            <a:r>
              <a:rPr lang="en-US" sz="1800" dirty="0" smtClean="0"/>
              <a:t>October 2010</a:t>
            </a:r>
          </a:p>
          <a:p>
            <a:pPr marL="571500" lvl="1" indent="-228600">
              <a:lnSpc>
                <a:spcPct val="90000"/>
              </a:lnSpc>
              <a:tabLst>
                <a:tab pos="1143000" algn="l"/>
                <a:tab pos="2514600" algn="l"/>
                <a:tab pos="2743200" algn="l"/>
                <a:tab pos="4800600" algn="l"/>
              </a:tabLst>
              <a:defRPr/>
            </a:pPr>
            <a:r>
              <a:rPr lang="en-US" sz="1800" dirty="0" smtClean="0"/>
              <a:t>Approval/endorsement by TAC	</a:t>
            </a:r>
            <a:r>
              <a:rPr lang="en-US" sz="1600" dirty="0" smtClean="0"/>
              <a:t>(October 7)</a:t>
            </a:r>
            <a:endParaRPr lang="en-US" sz="1800" dirty="0" smtClean="0"/>
          </a:p>
          <a:p>
            <a:pPr marL="571500" lvl="1" indent="-228600">
              <a:lnSpc>
                <a:spcPct val="90000"/>
              </a:lnSpc>
              <a:tabLst>
                <a:tab pos="1143000" algn="l"/>
                <a:tab pos="2514600" algn="l"/>
                <a:tab pos="2743200" algn="l"/>
                <a:tab pos="4800600" algn="l"/>
              </a:tabLst>
              <a:defRPr/>
            </a:pPr>
            <a:r>
              <a:rPr lang="en-US" sz="1800" dirty="0" smtClean="0"/>
              <a:t>Available for F&amp;A and Board review	</a:t>
            </a:r>
            <a:r>
              <a:rPr lang="en-US" sz="1600" dirty="0" smtClean="0"/>
              <a:t>(October 19)</a:t>
            </a:r>
            <a:endParaRPr lang="en-US" sz="1400" dirty="0" smtClean="0"/>
          </a:p>
          <a:p>
            <a:pPr lvl="2">
              <a:lnSpc>
                <a:spcPct val="90000"/>
              </a:lnSpc>
              <a:buFontTx/>
              <a:buNone/>
              <a:tabLst>
                <a:tab pos="1143000" algn="l"/>
                <a:tab pos="2514600" algn="l"/>
                <a:tab pos="2743200" algn="l"/>
                <a:tab pos="4800600" algn="l"/>
              </a:tabLst>
              <a:defRPr/>
            </a:pPr>
            <a:endParaRPr lang="en-US" sz="1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52400" y="0"/>
            <a:ext cx="7848600" cy="685800"/>
          </a:xfrm>
        </p:spPr>
        <p:txBody>
          <a:bodyPr/>
          <a:lstStyle/>
          <a:p>
            <a:r>
              <a:rPr lang="en-US" smtClean="0"/>
              <a:t>2011 Project Prioritization – Primary Components</a:t>
            </a:r>
          </a:p>
        </p:txBody>
      </p:sp>
      <p:sp>
        <p:nvSpPr>
          <p:cNvPr id="8195" name="Rectangle 3"/>
          <p:cNvSpPr>
            <a:spLocks noGrp="1" noChangeArrowheads="1"/>
          </p:cNvSpPr>
          <p:nvPr>
            <p:ph type="body" sz="half" idx="1"/>
          </p:nvPr>
        </p:nvSpPr>
        <p:spPr>
          <a:xfrm>
            <a:off x="381000" y="1066800"/>
            <a:ext cx="8382000" cy="4953000"/>
          </a:xfrm>
        </p:spPr>
        <p:txBody>
          <a:bodyPr/>
          <a:lstStyle/>
          <a:p>
            <a:pPr marL="228600" indent="-228600">
              <a:buFontTx/>
              <a:buNone/>
              <a:tabLst>
                <a:tab pos="1143000" algn="l"/>
                <a:tab pos="2514600" algn="l"/>
              </a:tabLst>
            </a:pPr>
            <a:r>
              <a:rPr lang="en-US" sz="2400" dirty="0" smtClean="0"/>
              <a:t>Updates to ERCOT’s project funding request </a:t>
            </a:r>
            <a:r>
              <a:rPr lang="en-US" sz="2400" dirty="0" smtClean="0"/>
              <a:t>:</a:t>
            </a:r>
          </a:p>
          <a:p>
            <a:pPr marL="228600" indent="-228600">
              <a:buFontTx/>
              <a:buNone/>
              <a:tabLst>
                <a:tab pos="1143000" algn="l"/>
                <a:tab pos="2514600" algn="l"/>
              </a:tabLst>
            </a:pPr>
            <a:endParaRPr lang="en-US" sz="2400" dirty="0" smtClean="0"/>
          </a:p>
          <a:p>
            <a:pPr marL="228600" indent="-228600">
              <a:tabLst>
                <a:tab pos="1143000" algn="l"/>
                <a:tab pos="2514600" algn="l"/>
              </a:tabLst>
            </a:pPr>
            <a:endParaRPr lang="en-US" sz="1800" dirty="0" smtClean="0"/>
          </a:p>
          <a:p>
            <a:pPr marL="228600" indent="-228600">
              <a:buFontTx/>
              <a:buNone/>
              <a:tabLst>
                <a:tab pos="1143000" algn="l"/>
                <a:tab pos="2514600" algn="l"/>
              </a:tabLst>
            </a:pPr>
            <a:r>
              <a:rPr lang="en-US" b="0" dirty="0" smtClean="0"/>
              <a:t>1 – Data Center Hardware Purchase and Installation	$</a:t>
            </a:r>
            <a:r>
              <a:rPr lang="en-US" b="0" dirty="0" smtClean="0"/>
              <a:t>33.715M</a:t>
            </a:r>
            <a:endParaRPr lang="en-US" b="0" dirty="0" smtClean="0"/>
          </a:p>
          <a:p>
            <a:pPr marL="1028700" lvl="2">
              <a:tabLst>
                <a:tab pos="1143000" algn="l"/>
                <a:tab pos="2514600" algn="l"/>
              </a:tabLst>
            </a:pPr>
            <a:r>
              <a:rPr lang="en-US" dirty="0" smtClean="0"/>
              <a:t>Reduced from $37M due to Board approval of </a:t>
            </a:r>
          </a:p>
          <a:p>
            <a:pPr marL="1485900" lvl="3">
              <a:buFontTx/>
              <a:buNone/>
              <a:tabLst>
                <a:tab pos="1143000" algn="l"/>
                <a:tab pos="2514600" algn="l"/>
              </a:tabLst>
            </a:pPr>
            <a:r>
              <a:rPr lang="en-US" dirty="0" smtClean="0"/>
              <a:t>accelerated purchase of servers </a:t>
            </a:r>
          </a:p>
          <a:p>
            <a:pPr marL="228600" indent="-228600">
              <a:buFontTx/>
              <a:buNone/>
              <a:tabLst>
                <a:tab pos="1143000" algn="l"/>
                <a:tab pos="2514600" algn="l"/>
              </a:tabLst>
            </a:pPr>
            <a:endParaRPr lang="en-US" sz="1200" b="0" dirty="0" smtClean="0"/>
          </a:p>
          <a:p>
            <a:pPr marL="228600" indent="-228600">
              <a:buFontTx/>
              <a:buNone/>
              <a:tabLst>
                <a:tab pos="1143000" algn="l"/>
                <a:tab pos="2514600" algn="l"/>
              </a:tabLst>
            </a:pPr>
            <a:r>
              <a:rPr lang="en-US" b="0" dirty="0" smtClean="0"/>
              <a:t>2 – Other critical and high priority projects</a:t>
            </a:r>
            <a:r>
              <a:rPr lang="en-US" dirty="0" smtClean="0"/>
              <a:t>		</a:t>
            </a:r>
            <a:r>
              <a:rPr lang="en-US" b="0" u="sng" dirty="0" smtClean="0"/>
              <a:t>$  8.185M</a:t>
            </a:r>
          </a:p>
          <a:p>
            <a:pPr marL="228600" indent="-228600">
              <a:buFontTx/>
              <a:buNone/>
              <a:tabLst>
                <a:tab pos="1143000" algn="l"/>
                <a:tab pos="2514600" algn="l"/>
              </a:tabLst>
            </a:pPr>
            <a:endParaRPr lang="en-US" sz="1200" b="0" dirty="0" smtClean="0"/>
          </a:p>
          <a:p>
            <a:pPr marL="228600" indent="-228600">
              <a:buFontTx/>
              <a:buNone/>
              <a:tabLst>
                <a:tab pos="1143000" algn="l"/>
                <a:tab pos="2514600" algn="l"/>
              </a:tabLst>
            </a:pPr>
            <a:r>
              <a:rPr lang="en-US" dirty="0" smtClean="0"/>
              <a:t>		Total						$</a:t>
            </a:r>
            <a:r>
              <a:rPr lang="en-US" dirty="0" smtClean="0"/>
              <a:t>41.900M</a:t>
            </a:r>
          </a:p>
          <a:p>
            <a:pPr marL="228600" indent="-228600">
              <a:buFontTx/>
              <a:buNone/>
              <a:tabLst>
                <a:tab pos="1143000" algn="l"/>
                <a:tab pos="2514600" algn="l"/>
              </a:tabLst>
            </a:pPr>
            <a:endParaRPr lang="en-US" dirty="0" smtClean="0"/>
          </a:p>
          <a:p>
            <a:pPr marL="228600" indent="-228600">
              <a:buFontTx/>
              <a:buNone/>
              <a:tabLst>
                <a:tab pos="1143000" algn="l"/>
                <a:tab pos="2514600" algn="l"/>
              </a:tabLst>
            </a:pPr>
            <a:endParaRPr lang="en-US" dirty="0" smtClean="0"/>
          </a:p>
          <a:p>
            <a:pPr marL="228600" indent="-228600">
              <a:buFontTx/>
              <a:buNone/>
              <a:tabLst>
                <a:tab pos="1143000" algn="l"/>
                <a:tab pos="2514600" algn="l"/>
              </a:tabLst>
            </a:pPr>
            <a:endParaRPr lang="en-US" dirty="0" smtClean="0"/>
          </a:p>
          <a:p>
            <a:pPr marL="228600" indent="-228600">
              <a:buFontTx/>
              <a:buNone/>
              <a:tabLst>
                <a:tab pos="1143000" algn="l"/>
                <a:tab pos="2514600" algn="l"/>
              </a:tabLst>
            </a:pPr>
            <a:r>
              <a:rPr lang="en-US" sz="1800" b="0" dirty="0" smtClean="0"/>
              <a:t>		Previous estimate was  $37.0M + $8.2M = $45.2M</a:t>
            </a:r>
            <a:endParaRPr lang="en-US" sz="1800" b="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839200" cy="685800"/>
          </a:xfrm>
        </p:spPr>
        <p:txBody>
          <a:bodyPr/>
          <a:lstStyle/>
          <a:p>
            <a:r>
              <a:rPr lang="en-US" dirty="0" smtClean="0"/>
              <a:t>2011 Project Prioritization – </a:t>
            </a:r>
            <a:r>
              <a:rPr lang="en-US" dirty="0" smtClean="0"/>
              <a:t>Prioritization of 2011 Nodal Work</a:t>
            </a:r>
            <a:endParaRPr lang="en-US" dirty="0" smtClean="0"/>
          </a:p>
        </p:txBody>
      </p:sp>
      <p:sp>
        <p:nvSpPr>
          <p:cNvPr id="13315" name="Rectangle 3"/>
          <p:cNvSpPr>
            <a:spLocks noGrp="1" noChangeArrowheads="1"/>
          </p:cNvSpPr>
          <p:nvPr>
            <p:ph type="body" sz="half" idx="1"/>
          </p:nvPr>
        </p:nvSpPr>
        <p:spPr>
          <a:xfrm>
            <a:off x="381000" y="762000"/>
            <a:ext cx="8534400" cy="5486400"/>
          </a:xfrm>
        </p:spPr>
        <p:txBody>
          <a:bodyPr/>
          <a:lstStyle/>
          <a:p>
            <a:pPr>
              <a:tabLst>
                <a:tab pos="1143000" algn="l"/>
                <a:tab pos="2514600" algn="l"/>
              </a:tabLst>
            </a:pPr>
            <a:r>
              <a:rPr lang="en-US" sz="2400" dirty="0" smtClean="0"/>
              <a:t>An effort is underway to develop and communicate a process to get stakeholder input </a:t>
            </a:r>
            <a:r>
              <a:rPr lang="en-US" sz="2400" dirty="0" smtClean="0"/>
              <a:t>on the prioritization of Nodal work in 2011</a:t>
            </a:r>
            <a:endParaRPr lang="en-US" sz="2400" dirty="0" smtClean="0"/>
          </a:p>
          <a:p>
            <a:pPr lvl="1">
              <a:tabLst>
                <a:tab pos="1143000" algn="l"/>
                <a:tab pos="2514600" algn="l"/>
              </a:tabLst>
            </a:pPr>
            <a:r>
              <a:rPr lang="en-US" dirty="0" smtClean="0"/>
              <a:t>Multiple lists exist documenting enhancements, issues, defects, etc.</a:t>
            </a:r>
          </a:p>
          <a:p>
            <a:pPr lvl="2">
              <a:tabLst>
                <a:tab pos="1143000" algn="l"/>
                <a:tab pos="2514600" algn="l"/>
              </a:tabLst>
            </a:pPr>
            <a:r>
              <a:rPr lang="en-US" sz="2000" dirty="0" smtClean="0"/>
              <a:t>Examples: Parking Deck, TSP/QSE Issues lists, deferred defects, Potomac Economics Market Assessment</a:t>
            </a:r>
          </a:p>
          <a:p>
            <a:pPr lvl="1">
              <a:tabLst>
                <a:tab pos="1143000" algn="l"/>
                <a:tab pos="2514600" algn="l"/>
              </a:tabLst>
            </a:pPr>
            <a:r>
              <a:rPr lang="en-US" dirty="0" smtClean="0"/>
              <a:t>Market input is needed to assist in prioritization effort</a:t>
            </a:r>
          </a:p>
          <a:p>
            <a:pPr lvl="1">
              <a:tabLst>
                <a:tab pos="1143000" algn="l"/>
                <a:tab pos="2514600" algn="l"/>
              </a:tabLst>
            </a:pPr>
            <a:r>
              <a:rPr lang="en-US" dirty="0" smtClean="0"/>
              <a:t>Additional transparency is beneficial so stakeholders have an understanding of likely delivery timeframes of various items </a:t>
            </a:r>
            <a:endParaRPr lang="en-US" dirty="0" smtClean="0"/>
          </a:p>
          <a:p>
            <a:pPr lvl="1">
              <a:tabLst>
                <a:tab pos="1143000" algn="l"/>
                <a:tab pos="2514600" algn="l"/>
              </a:tabLst>
            </a:pPr>
            <a:endParaRPr lang="en-US" sz="1100" dirty="0" smtClean="0"/>
          </a:p>
          <a:p>
            <a:pPr>
              <a:tabLst>
                <a:tab pos="1143000" algn="l"/>
                <a:tab pos="2514600" algn="l"/>
              </a:tabLst>
            </a:pPr>
            <a:r>
              <a:rPr lang="en-US" sz="2400" dirty="0" smtClean="0"/>
              <a:t>Steps</a:t>
            </a:r>
            <a:endParaRPr lang="en-US" dirty="0" smtClean="0"/>
          </a:p>
          <a:p>
            <a:pPr lvl="1">
              <a:tabLst>
                <a:tab pos="1143000" algn="l"/>
                <a:tab pos="2514600" algn="l"/>
              </a:tabLst>
            </a:pPr>
            <a:r>
              <a:rPr lang="en-US" dirty="0" smtClean="0"/>
              <a:t>Seek TAC and Board approval of approach in November</a:t>
            </a:r>
          </a:p>
          <a:p>
            <a:pPr lvl="1">
              <a:tabLst>
                <a:tab pos="1143000" algn="l"/>
                <a:tab pos="2514600" algn="l"/>
              </a:tabLst>
            </a:pPr>
            <a:r>
              <a:rPr lang="en-US" dirty="0" smtClean="0"/>
              <a:t>ERCOT develops initial recommendation for stakeholder consideration</a:t>
            </a:r>
          </a:p>
          <a:p>
            <a:pPr lvl="1">
              <a:tabLst>
                <a:tab pos="1143000" algn="l"/>
                <a:tab pos="2514600" algn="l"/>
              </a:tabLst>
            </a:pPr>
            <a:r>
              <a:rPr lang="en-US" dirty="0" smtClean="0"/>
              <a:t>Begin review with stakeholder groups in December</a:t>
            </a:r>
            <a:endParaRPr lang="en-US" dirty="0" smtClean="0"/>
          </a:p>
          <a:p>
            <a:pPr>
              <a:buFontTx/>
              <a:buNone/>
              <a:tabLst>
                <a:tab pos="1143000" algn="l"/>
                <a:tab pos="2514600" algn="l"/>
              </a:tabLst>
            </a:pPr>
            <a:endParaRPr lang="en-US" sz="2400" dirty="0" smtClean="0"/>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0"/>
            <a:ext cx="6019800" cy="685800"/>
          </a:xfrm>
        </p:spPr>
        <p:txBody>
          <a:bodyPr/>
          <a:lstStyle/>
          <a:p>
            <a:pPr eaLnBrk="1" hangingPunct="1"/>
            <a:r>
              <a:rPr lang="en-US" smtClean="0"/>
              <a:t>PMO Update – Agenda</a:t>
            </a:r>
          </a:p>
        </p:txBody>
      </p:sp>
      <p:sp>
        <p:nvSpPr>
          <p:cNvPr id="6147" name="Rectangle 3"/>
          <p:cNvSpPr>
            <a:spLocks noGrp="1" noChangeArrowheads="1"/>
          </p:cNvSpPr>
          <p:nvPr>
            <p:ph type="body" sz="half" idx="1"/>
          </p:nvPr>
        </p:nvSpPr>
        <p:spPr>
          <a:xfrm>
            <a:off x="457200" y="1143000"/>
            <a:ext cx="8229600" cy="4953000"/>
          </a:xfrm>
        </p:spPr>
        <p:txBody>
          <a:bodyPr/>
          <a:lstStyle/>
          <a:p>
            <a:pPr marL="571500" lvl="1" indent="-228600" eaLnBrk="1" hangingPunct="1">
              <a:tabLst>
                <a:tab pos="1143000" algn="l"/>
                <a:tab pos="2514600" algn="l"/>
              </a:tabLst>
            </a:pPr>
            <a:r>
              <a:rPr lang="en-US" sz="2400" dirty="0" smtClean="0"/>
              <a:t>2010 Project Spending Update			</a:t>
            </a:r>
            <a:r>
              <a:rPr lang="en-US" sz="1800" dirty="0" smtClean="0"/>
              <a:t>3</a:t>
            </a:r>
            <a:endParaRPr lang="en-US" sz="2400" dirty="0" smtClean="0"/>
          </a:p>
          <a:p>
            <a:pPr lvl="2" eaLnBrk="1" hangingPunct="1">
              <a:tabLst>
                <a:tab pos="1143000" algn="l"/>
                <a:tab pos="2514600" algn="l"/>
              </a:tabLst>
            </a:pPr>
            <a:r>
              <a:rPr lang="en-US" sz="2000" dirty="0" smtClean="0"/>
              <a:t>As of </a:t>
            </a:r>
            <a:r>
              <a:rPr lang="en-US" sz="2000" dirty="0" smtClean="0"/>
              <a:t>10/20/2010</a:t>
            </a:r>
            <a:endParaRPr lang="en-US" sz="2000" dirty="0" smtClean="0"/>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Nodal Parking Deck					</a:t>
            </a:r>
            <a:r>
              <a:rPr lang="en-US" sz="1800" dirty="0" smtClean="0"/>
              <a:t>4-8</a:t>
            </a:r>
            <a:endParaRPr lang="en-US" sz="2400" dirty="0" smtClean="0"/>
          </a:p>
          <a:p>
            <a:pPr lvl="2" eaLnBrk="1" hangingPunct="1">
              <a:tabLst>
                <a:tab pos="1143000" algn="l"/>
                <a:tab pos="2514600" algn="l"/>
              </a:tabLst>
            </a:pPr>
            <a:r>
              <a:rPr lang="en-US" sz="2000" dirty="0" smtClean="0"/>
              <a:t>As of </a:t>
            </a:r>
            <a:r>
              <a:rPr lang="en-US" sz="2000" dirty="0" smtClean="0"/>
              <a:t>10/20/2010</a:t>
            </a:r>
            <a:endParaRPr lang="en-US" sz="2000" dirty="0" smtClean="0"/>
          </a:p>
          <a:p>
            <a:pPr lvl="2" eaLnBrk="1" hangingPunct="1">
              <a:buFontTx/>
              <a:buNone/>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Project Implementations				</a:t>
            </a:r>
            <a:r>
              <a:rPr lang="en-US" sz="1800" dirty="0" smtClean="0"/>
              <a:t>9-10</a:t>
            </a:r>
            <a:endParaRPr lang="en-US" sz="2400" dirty="0" smtClean="0"/>
          </a:p>
          <a:p>
            <a:pPr lvl="2" eaLnBrk="1" hangingPunct="1">
              <a:tabLst>
                <a:tab pos="1143000" algn="l"/>
                <a:tab pos="2514600" algn="l"/>
              </a:tabLst>
            </a:pPr>
            <a:r>
              <a:rPr lang="en-US" sz="2000" dirty="0" smtClean="0"/>
              <a:t>September 2010</a:t>
            </a:r>
          </a:p>
          <a:p>
            <a:pPr lvl="2" eaLnBrk="1" hangingPunct="1">
              <a:tabLst>
                <a:tab pos="1143000" algn="l"/>
                <a:tab pos="2514600" algn="l"/>
              </a:tabLst>
            </a:pPr>
            <a:endParaRPr lang="en-US" sz="1200" dirty="0" smtClean="0"/>
          </a:p>
          <a:p>
            <a:pPr marL="571500" lvl="1" indent="-228600" eaLnBrk="1" hangingPunct="1">
              <a:tabLst>
                <a:tab pos="1143000" algn="l"/>
                <a:tab pos="2514600" algn="l"/>
              </a:tabLst>
            </a:pPr>
            <a:r>
              <a:rPr lang="en-US" sz="2400" dirty="0" smtClean="0"/>
              <a:t>2011 Project Prioritization				</a:t>
            </a:r>
            <a:r>
              <a:rPr lang="en-US" sz="1800" dirty="0" smtClean="0"/>
              <a:t>11-13</a:t>
            </a:r>
            <a:endParaRPr lang="en-US" sz="2400" dirty="0" smtClean="0"/>
          </a:p>
          <a:p>
            <a:pPr lvl="2" eaLnBrk="1" hangingPunct="1">
              <a:tabLst>
                <a:tab pos="1143000" algn="l"/>
                <a:tab pos="2514600" algn="l"/>
              </a:tabLst>
            </a:pPr>
            <a:r>
              <a:rPr lang="en-US" sz="2000" dirty="0" smtClean="0"/>
              <a:t>Update</a:t>
            </a:r>
            <a:endParaRPr lang="en-US"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52400" y="0"/>
            <a:ext cx="6553200" cy="685800"/>
          </a:xfrm>
        </p:spPr>
        <p:txBody>
          <a:bodyPr/>
          <a:lstStyle/>
          <a:p>
            <a:pPr eaLnBrk="1" hangingPunct="1"/>
            <a:r>
              <a:rPr lang="en-US" dirty="0" smtClean="0"/>
              <a:t>2010 Project Spending Update – </a:t>
            </a:r>
            <a:r>
              <a:rPr lang="en-US" dirty="0" smtClean="0"/>
              <a:t>10/20/2010</a:t>
            </a:r>
            <a:endParaRPr lang="en-US" dirty="0" smtClean="0"/>
          </a:p>
        </p:txBody>
      </p:sp>
      <p:graphicFrame>
        <p:nvGraphicFramePr>
          <p:cNvPr id="224259" name="Group 3"/>
          <p:cNvGraphicFramePr>
            <a:graphicFrameLocks noGrp="1"/>
          </p:cNvGraphicFramePr>
          <p:nvPr>
            <p:ph sz="half" idx="2"/>
          </p:nvPr>
        </p:nvGraphicFramePr>
        <p:xfrm>
          <a:off x="228600" y="762000"/>
          <a:ext cx="8763000" cy="5069016"/>
        </p:xfrm>
        <a:graphic>
          <a:graphicData uri="http://schemas.openxmlformats.org/drawingml/2006/table">
            <a:tbl>
              <a:tblPr/>
              <a:tblGrid>
                <a:gridCol w="1828801"/>
                <a:gridCol w="1600200"/>
                <a:gridCol w="1828800"/>
                <a:gridCol w="1828800"/>
                <a:gridCol w="1676399"/>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Program Area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Initial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Current Budget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Forecast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YTD Actual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1,150,000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  990,456</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536,453</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1,450,000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765,000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881,695</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707,584</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1,297,649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1,214,347</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636,484</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1,892,118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1,466,729</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1,260,280</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SO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150,000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144,068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 81,601 </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81,373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Minor Cap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500" b="1" i="0" u="none" strike="noStrike" cap="none" normalizeH="0" baseline="0" dirty="0" smtClean="0">
                          <a:ln>
                            <a:noFill/>
                          </a:ln>
                          <a:solidFill>
                            <a:schemeClr val="tx1"/>
                          </a:solidFill>
                          <a:effectLst/>
                          <a:latin typeface="Courier New" pitchFamily="49" charset="0"/>
                        </a:rPr>
                        <a:t>$    750,000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1,435,000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1,043,011</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Released but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Not Yet Reallocated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5,932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Subtotals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6,900,000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6,689,767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6,096,828</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4,265,413</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438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Met Center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Replacement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$ 31,900,000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$ 37,600,000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36,556,434</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30,903,205</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Data Center Hardware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7,500,000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11,185,000</a:t>
                      </a:r>
                      <a:endParaRPr kumimoji="0" lang="en-US" sz="18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11,311,094</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3,495,876</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Grand Totals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rPr>
                        <a:t>$ 46,300,000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55,474,767</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53,974,356</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rPr>
                        <a:t>$ </a:t>
                      </a:r>
                      <a:r>
                        <a:rPr kumimoji="0" lang="en-US" sz="1600" b="1" i="0" u="none" strike="noStrike" cap="none" normalizeH="0" baseline="0" dirty="0" smtClean="0">
                          <a:ln>
                            <a:noFill/>
                          </a:ln>
                          <a:solidFill>
                            <a:schemeClr val="tx1"/>
                          </a:solidFill>
                          <a:effectLst/>
                          <a:latin typeface="Courier New" pitchFamily="49" charset="0"/>
                        </a:rPr>
                        <a:t>38,664,494</a:t>
                      </a:r>
                      <a:endParaRPr kumimoji="0" lang="en-US" sz="1600" b="1"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sp>
        <p:nvSpPr>
          <p:cNvPr id="7251" name="Text Box 70"/>
          <p:cNvSpPr txBox="1">
            <a:spLocks noChangeArrowheads="1"/>
          </p:cNvSpPr>
          <p:nvPr/>
        </p:nvSpPr>
        <p:spPr bwMode="auto">
          <a:xfrm>
            <a:off x="2752725" y="6037263"/>
            <a:ext cx="227013" cy="238125"/>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2" name="Rectangle 71"/>
          <p:cNvSpPr>
            <a:spLocks noChangeArrowheads="1"/>
          </p:cNvSpPr>
          <p:nvPr/>
        </p:nvSpPr>
        <p:spPr bwMode="auto">
          <a:xfrm>
            <a:off x="304800" y="5867400"/>
            <a:ext cx="8305800" cy="304800"/>
          </a:xfrm>
          <a:prstGeom prst="rect">
            <a:avLst/>
          </a:prstGeom>
          <a:noFill/>
          <a:ln w="9525" algn="ctr">
            <a:solidFill>
              <a:schemeClr val="tx1"/>
            </a:solidFill>
            <a:miter lim="800000"/>
            <a:headEnd/>
            <a:tailEnd/>
          </a:ln>
        </p:spPr>
        <p:txBody>
          <a:bodyPr wrap="none" anchor="ctr"/>
          <a:lstStyle/>
          <a:p>
            <a:endParaRPr lang="en-US"/>
          </a:p>
        </p:txBody>
      </p:sp>
      <p:sp>
        <p:nvSpPr>
          <p:cNvPr id="7253" name="Text Box 94"/>
          <p:cNvSpPr txBox="1">
            <a:spLocks noChangeArrowheads="1"/>
          </p:cNvSpPr>
          <p:nvPr/>
        </p:nvSpPr>
        <p:spPr bwMode="auto">
          <a:xfrm>
            <a:off x="4603750" y="6019800"/>
            <a:ext cx="271463" cy="239713"/>
          </a:xfrm>
          <a:prstGeom prst="rect">
            <a:avLst/>
          </a:prstGeom>
          <a:noFill/>
          <a:ln w="9525" algn="ctr">
            <a:noFill/>
            <a:miter lim="800000"/>
            <a:headEnd/>
            <a:tailEnd/>
          </a:ln>
        </p:spPr>
        <p:txBody>
          <a:bodyPr wrap="none">
            <a:spAutoFit/>
          </a:bodyPr>
          <a:lstStyle/>
          <a:p>
            <a:pPr marL="228600" indent="-228600">
              <a:tabLst>
                <a:tab pos="1033463" algn="l"/>
                <a:tab pos="1143000" algn="l"/>
                <a:tab pos="2624138" algn="l"/>
              </a:tabLst>
            </a:pPr>
            <a:r>
              <a:rPr lang="en-US" sz="1200" b="0"/>
              <a:t>  </a:t>
            </a:r>
          </a:p>
        </p:txBody>
      </p:sp>
      <p:sp>
        <p:nvSpPr>
          <p:cNvPr id="7254" name="TextBox 6"/>
          <p:cNvSpPr txBox="1">
            <a:spLocks noChangeArrowheads="1"/>
          </p:cNvSpPr>
          <p:nvPr/>
        </p:nvSpPr>
        <p:spPr bwMode="auto">
          <a:xfrm>
            <a:off x="211138" y="5867400"/>
            <a:ext cx="8477250" cy="288925"/>
          </a:xfrm>
          <a:prstGeom prst="rect">
            <a:avLst/>
          </a:prstGeom>
          <a:noFill/>
          <a:ln w="9525">
            <a:noFill/>
            <a:miter lim="800000"/>
            <a:headEnd/>
            <a:tailEnd/>
          </a:ln>
        </p:spPr>
        <p:txBody>
          <a:bodyPr>
            <a:spAutoFit/>
          </a:bodyPr>
          <a:lstStyle/>
          <a:p>
            <a:r>
              <a:rPr lang="en-US"/>
              <a:t>* </a:t>
            </a:r>
            <a:r>
              <a:rPr lang="en-US" sz="1200" b="0"/>
              <a:t>$685k from IO to Minor Cap for software licenses     </a:t>
            </a:r>
            <a:r>
              <a:rPr lang="en-US"/>
              <a:t>**</a:t>
            </a:r>
            <a:r>
              <a:rPr lang="en-US" sz="1200" b="0"/>
              <a:t> $400k from Met Center to DC Hardware for telecom equip.</a:t>
            </a:r>
            <a:endParaRPr lang="en-US" b="0"/>
          </a:p>
        </p:txBody>
      </p:sp>
      <p:sp>
        <p:nvSpPr>
          <p:cNvPr id="7255" name="TextBox 6"/>
          <p:cNvSpPr txBox="1">
            <a:spLocks noChangeArrowheads="1"/>
          </p:cNvSpPr>
          <p:nvPr/>
        </p:nvSpPr>
        <p:spPr bwMode="auto">
          <a:xfrm>
            <a:off x="1752600" y="6120714"/>
            <a:ext cx="5867400" cy="288925"/>
          </a:xfrm>
          <a:prstGeom prst="rect">
            <a:avLst/>
          </a:prstGeom>
          <a:solidFill>
            <a:schemeClr val="bg1"/>
          </a:solidFill>
          <a:ln w="9525">
            <a:solidFill>
              <a:schemeClr val="tx1"/>
            </a:solidFill>
            <a:miter lim="800000"/>
            <a:headEnd/>
            <a:tailEnd/>
          </a:ln>
        </p:spPr>
        <p:txBody>
          <a:bodyPr>
            <a:spAutoFit/>
          </a:bodyPr>
          <a:lstStyle/>
          <a:p>
            <a:r>
              <a:rPr lang="en-US" dirty="0"/>
              <a:t>***</a:t>
            </a:r>
            <a:r>
              <a:rPr lang="en-US" sz="1200" b="0" dirty="0"/>
              <a:t> Includes Board-authorized carryover of $5.9M in unspent 2009 funds</a:t>
            </a:r>
            <a:endParaRPr lang="en-US" b="0" dirty="0"/>
          </a:p>
        </p:txBody>
      </p:sp>
      <p:sp>
        <p:nvSpPr>
          <p:cNvPr id="7256" name="TextBox 8"/>
          <p:cNvSpPr txBox="1">
            <a:spLocks noChangeArrowheads="1"/>
          </p:cNvSpPr>
          <p:nvPr/>
        </p:nvSpPr>
        <p:spPr bwMode="auto">
          <a:xfrm>
            <a:off x="3544888" y="47244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7" name="TextBox 8"/>
          <p:cNvSpPr txBox="1">
            <a:spLocks noChangeArrowheads="1"/>
          </p:cNvSpPr>
          <p:nvPr/>
        </p:nvSpPr>
        <p:spPr bwMode="auto">
          <a:xfrm>
            <a:off x="3505200" y="4572000"/>
            <a:ext cx="609600" cy="249238"/>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58" name="TextBox 8"/>
          <p:cNvSpPr txBox="1">
            <a:spLocks noChangeArrowheads="1"/>
          </p:cNvSpPr>
          <p:nvPr/>
        </p:nvSpPr>
        <p:spPr bwMode="auto">
          <a:xfrm>
            <a:off x="3505200" y="5084763"/>
            <a:ext cx="609600" cy="249237"/>
          </a:xfrm>
          <a:prstGeom prst="rect">
            <a:avLst/>
          </a:prstGeom>
          <a:noFill/>
          <a:ln w="9525">
            <a:noFill/>
            <a:miter lim="800000"/>
            <a:headEnd/>
            <a:tailEnd/>
          </a:ln>
        </p:spPr>
        <p:txBody>
          <a:bodyPr>
            <a:spAutoFit/>
          </a:bodyPr>
          <a:lstStyle/>
          <a:p>
            <a:r>
              <a:rPr lang="en-US" sz="1200" dirty="0">
                <a:latin typeface="Courier New" pitchFamily="49" charset="0"/>
                <a:cs typeface="Courier New" pitchFamily="49" charset="0"/>
              </a:rPr>
              <a:t>**</a:t>
            </a:r>
          </a:p>
        </p:txBody>
      </p:sp>
      <p:sp>
        <p:nvSpPr>
          <p:cNvPr id="7259" name="TextBox 8"/>
          <p:cNvSpPr txBox="1">
            <a:spLocks noChangeArrowheads="1"/>
          </p:cNvSpPr>
          <p:nvPr/>
        </p:nvSpPr>
        <p:spPr bwMode="auto">
          <a:xfrm>
            <a:off x="3505200" y="16557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7260" name="TextBox 8"/>
          <p:cNvSpPr txBox="1">
            <a:spLocks noChangeArrowheads="1"/>
          </p:cNvSpPr>
          <p:nvPr/>
        </p:nvSpPr>
        <p:spPr bwMode="auto">
          <a:xfrm>
            <a:off x="3505200" y="3332163"/>
            <a:ext cx="609600" cy="249237"/>
          </a:xfrm>
          <a:prstGeom prst="rect">
            <a:avLst/>
          </a:prstGeom>
          <a:noFill/>
          <a:ln w="9525">
            <a:noFill/>
            <a:miter lim="800000"/>
            <a:headEnd/>
            <a:tailEnd/>
          </a:ln>
        </p:spPr>
        <p:txBody>
          <a:bodyPr>
            <a:spAutoFit/>
          </a:bodyPr>
          <a:lstStyle/>
          <a:p>
            <a:r>
              <a:rPr lang="en-US" sz="1200">
                <a:latin typeface="Courier New" pitchFamily="49" charset="0"/>
                <a:cs typeface="Courier New" pitchFamily="49" charset="0"/>
              </a:rPr>
              <a:t>*</a:t>
            </a:r>
          </a:p>
        </p:txBody>
      </p:sp>
      <p:sp>
        <p:nvSpPr>
          <p:cNvPr id="14" name="TextBox 8"/>
          <p:cNvSpPr txBox="1">
            <a:spLocks noChangeArrowheads="1"/>
          </p:cNvSpPr>
          <p:nvPr/>
        </p:nvSpPr>
        <p:spPr bwMode="auto">
          <a:xfrm>
            <a:off x="3593757" y="5237163"/>
            <a:ext cx="609600" cy="249237"/>
          </a:xfrm>
          <a:prstGeom prst="rect">
            <a:avLst/>
          </a:prstGeom>
          <a:noFill/>
          <a:ln w="9525">
            <a:noFill/>
            <a:miter lim="800000"/>
            <a:headEnd/>
            <a:tailEnd/>
          </a:ln>
        </p:spPr>
        <p:txBody>
          <a:bodyPr>
            <a:spAutoFit/>
          </a:bodyPr>
          <a:lstStyle/>
          <a:p>
            <a:r>
              <a:rPr lang="en-US" sz="1200" dirty="0" smtClean="0">
                <a:latin typeface="Courier New" pitchFamily="49" charset="0"/>
                <a:cs typeface="Courier New" pitchFamily="49" charset="0"/>
              </a:rPr>
              <a:t>****</a:t>
            </a:r>
            <a:endParaRPr lang="en-US" sz="1200" dirty="0">
              <a:latin typeface="Courier New" pitchFamily="49" charset="0"/>
              <a:cs typeface="Courier New" pitchFamily="49" charset="0"/>
            </a:endParaRPr>
          </a:p>
        </p:txBody>
      </p:sp>
      <p:sp>
        <p:nvSpPr>
          <p:cNvPr id="16" name="TextBox 6"/>
          <p:cNvSpPr txBox="1">
            <a:spLocks noChangeArrowheads="1"/>
          </p:cNvSpPr>
          <p:nvPr/>
        </p:nvSpPr>
        <p:spPr bwMode="auto">
          <a:xfrm>
            <a:off x="1752600" y="6365189"/>
            <a:ext cx="5867400" cy="288925"/>
          </a:xfrm>
          <a:prstGeom prst="rect">
            <a:avLst/>
          </a:prstGeom>
          <a:solidFill>
            <a:schemeClr val="bg1"/>
          </a:solidFill>
          <a:ln w="9525">
            <a:solidFill>
              <a:schemeClr val="tx1"/>
            </a:solidFill>
            <a:miter lim="800000"/>
            <a:headEnd/>
            <a:tailEnd/>
          </a:ln>
        </p:spPr>
        <p:txBody>
          <a:bodyPr>
            <a:spAutoFit/>
          </a:bodyPr>
          <a:lstStyle/>
          <a:p>
            <a:r>
              <a:rPr lang="en-US" dirty="0" smtClean="0"/>
              <a:t>****</a:t>
            </a:r>
            <a:r>
              <a:rPr lang="en-US" sz="1200" b="0" dirty="0" smtClean="0"/>
              <a:t> </a:t>
            </a:r>
            <a:r>
              <a:rPr lang="en-US" sz="1200" b="0" dirty="0"/>
              <a:t>Includes Board-authorized </a:t>
            </a:r>
            <a:r>
              <a:rPr lang="en-US" sz="1200" b="0" dirty="0" smtClean="0"/>
              <a:t>acceleration </a:t>
            </a:r>
            <a:r>
              <a:rPr lang="en-US" sz="1200" b="0" dirty="0"/>
              <a:t>of </a:t>
            </a:r>
            <a:r>
              <a:rPr lang="en-US" sz="1200" b="0" dirty="0" smtClean="0"/>
              <a:t>$3.285M from projected 2011 </a:t>
            </a:r>
            <a:r>
              <a:rPr lang="en-US" sz="1200" b="0" dirty="0"/>
              <a:t>funds</a:t>
            </a:r>
            <a:endParaRPr lang="en-US"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76200"/>
            <a:ext cx="6019800" cy="533400"/>
          </a:xfrm>
        </p:spPr>
        <p:txBody>
          <a:bodyPr/>
          <a:lstStyle/>
          <a:p>
            <a:r>
              <a:rPr lang="en-US" smtClean="0"/>
              <a:t>Nodal Parking Deck – Approved    </a:t>
            </a:r>
            <a:r>
              <a:rPr lang="en-US" sz="1400" smtClean="0"/>
              <a:t>page 1 of 2 </a:t>
            </a:r>
            <a:endParaRPr lang="en-US" smtClean="0"/>
          </a:p>
        </p:txBody>
      </p:sp>
      <p:graphicFrame>
        <p:nvGraphicFramePr>
          <p:cNvPr id="6" name="Table 5"/>
          <p:cNvGraphicFramePr>
            <a:graphicFrameLocks noGrp="1"/>
          </p:cNvGraphicFramePr>
          <p:nvPr/>
        </p:nvGraphicFramePr>
        <p:xfrm>
          <a:off x="228600" y="771525"/>
          <a:ext cx="8686800" cy="5183094"/>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45540">
                <a:tc>
                  <a:txBody>
                    <a:bodyPr/>
                    <a:lstStyle/>
                    <a:p>
                      <a:pPr algn="ctr"/>
                      <a:r>
                        <a:rPr lang="en-US" sz="1400" dirty="0" smtClean="0"/>
                        <a:t>NPRR208</a:t>
                      </a:r>
                      <a:endParaRPr lang="en-US" sz="1400" dirty="0"/>
                    </a:p>
                  </a:txBody>
                  <a:tcPr anchor="ctr"/>
                </a:tc>
                <a:tc>
                  <a:txBody>
                    <a:bodyPr/>
                    <a:lstStyle/>
                    <a:p>
                      <a:r>
                        <a:rPr lang="en-US" sz="1200" dirty="0" smtClean="0"/>
                        <a:t>Registration and Settlement</a:t>
                      </a:r>
                      <a:r>
                        <a:rPr lang="en-US" sz="1200" baseline="0" dirty="0" smtClean="0"/>
                        <a:t> </a:t>
                      </a:r>
                      <a:r>
                        <a:rPr lang="en-US" sz="1200" dirty="0" smtClean="0"/>
                        <a:t>of Distributed Generation (DG) Less Than One MW</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327107">
                <a:tc>
                  <a:txBody>
                    <a:bodyPr/>
                    <a:lstStyle/>
                    <a:p>
                      <a:pPr algn="ctr"/>
                      <a:r>
                        <a:rPr lang="en-US" sz="1400" dirty="0" smtClean="0"/>
                        <a:t>NPRR219</a:t>
                      </a:r>
                      <a:endParaRPr lang="en-US" sz="1600" dirty="0"/>
                    </a:p>
                  </a:txBody>
                  <a:tcPr anchor="ctr"/>
                </a:tc>
                <a:tc>
                  <a:txBody>
                    <a:bodyPr/>
                    <a:lstStyle/>
                    <a:p>
                      <a:r>
                        <a:rPr lang="en-US" sz="1100" dirty="0" smtClean="0"/>
                        <a:t>Resolution of Alignment Items A33, A92, A106, and A150 - TSPs Must Submit Outages for Resource Owned Equipment and Clarification of Changes in Status of Transmission Element Postings</a:t>
                      </a:r>
                      <a:endParaRPr lang="en-US" sz="11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p>
                  </a:txBody>
                  <a:tcPr anchor="ctr"/>
                </a:tc>
              </a:tr>
              <a:tr h="420904">
                <a:tc>
                  <a:txBody>
                    <a:bodyPr/>
                    <a:lstStyle/>
                    <a:p>
                      <a:pPr algn="ctr"/>
                      <a:r>
                        <a:rPr lang="en-US" sz="1400" dirty="0" smtClean="0"/>
                        <a:t>NOGRR050</a:t>
                      </a:r>
                      <a:endParaRPr lang="en-US" sz="1400" dirty="0"/>
                    </a:p>
                  </a:txBody>
                  <a:tcPr anchor="ctr"/>
                </a:tc>
                <a:tc>
                  <a:txBody>
                    <a:bodyPr/>
                    <a:lstStyle/>
                    <a:p>
                      <a:r>
                        <a:rPr lang="en-US" sz="1200" dirty="0" smtClean="0"/>
                        <a:t>Resolution of Reporting Issues Related to NPRR219</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endParaRPr lang="en-US" sz="1200" dirty="0" smtClean="0"/>
                    </a:p>
                  </a:txBody>
                  <a:tcPr anchor="ctr"/>
                </a:tc>
              </a:tr>
              <a:tr h="381000">
                <a:tc>
                  <a:txBody>
                    <a:bodyPr/>
                    <a:lstStyle/>
                    <a:p>
                      <a:pPr algn="ctr"/>
                      <a:r>
                        <a:rPr lang="en-US" sz="1400" dirty="0" smtClean="0"/>
                        <a:t>SCR756</a:t>
                      </a:r>
                      <a:endParaRPr lang="en-US" sz="1400" dirty="0"/>
                    </a:p>
                  </a:txBody>
                  <a:tcPr anchor="ctr"/>
                </a:tc>
                <a:tc>
                  <a:txBody>
                    <a:bodyPr/>
                    <a:lstStyle/>
                    <a:p>
                      <a:r>
                        <a:rPr lang="en-US" sz="1400" dirty="0" smtClean="0"/>
                        <a:t>Enhancements to</a:t>
                      </a:r>
                      <a:r>
                        <a:rPr lang="en-US" sz="1400" baseline="0" dirty="0" smtClean="0"/>
                        <a:t> the</a:t>
                      </a:r>
                      <a:r>
                        <a:rPr lang="en-US" sz="1400" dirty="0" smtClean="0"/>
                        <a:t> MarkeTrak Application</a:t>
                      </a:r>
                      <a:endParaRPr lang="en-US" sz="14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39513">
                <a:tc>
                  <a:txBody>
                    <a:bodyPr/>
                    <a:lstStyle/>
                    <a:p>
                      <a:pPr algn="ctr"/>
                      <a:r>
                        <a:rPr lang="en-US" sz="1400" dirty="0" smtClean="0"/>
                        <a:t>NPRR131</a:t>
                      </a:r>
                      <a:endParaRPr lang="en-US" sz="1400" dirty="0"/>
                    </a:p>
                  </a:txBody>
                  <a:tcPr anchor="ctr"/>
                </a:tc>
                <a:tc>
                  <a:txBody>
                    <a:bodyPr/>
                    <a:lstStyle/>
                    <a:p>
                      <a:r>
                        <a:rPr lang="en-US" sz="1400" dirty="0" smtClean="0"/>
                        <a:t>Ancillary Service Trades with ERCOT</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NPRR146</a:t>
                      </a:r>
                      <a:endParaRPr lang="en-US" sz="1400" dirty="0"/>
                    </a:p>
                  </a:txBody>
                  <a:tcPr anchor="ctr"/>
                </a:tc>
                <a:tc>
                  <a:txBody>
                    <a:bodyPr/>
                    <a:lstStyle/>
                    <a:p>
                      <a:r>
                        <a:rPr lang="en-US" sz="1400" dirty="0" smtClean="0"/>
                        <a:t>ICCP Telemetry</a:t>
                      </a:r>
                      <a:r>
                        <a:rPr lang="en-US" sz="1400" baseline="0" dirty="0" smtClean="0"/>
                        <a:t> Information Submittals</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39513">
                <a:tc>
                  <a:txBody>
                    <a:bodyPr/>
                    <a:lstStyle/>
                    <a:p>
                      <a:pPr algn="ctr"/>
                      <a:r>
                        <a:rPr lang="en-US" sz="1400" dirty="0" smtClean="0"/>
                        <a:t>NPRR181</a:t>
                      </a:r>
                      <a:endParaRPr lang="en-US" sz="1400" dirty="0"/>
                    </a:p>
                  </a:txBody>
                  <a:tcPr anchor="ctr"/>
                </a:tc>
                <a:tc>
                  <a:txBody>
                    <a:bodyPr/>
                    <a:lstStyle/>
                    <a:p>
                      <a:r>
                        <a:rPr lang="en-US" sz="1400" dirty="0" smtClean="0"/>
                        <a:t>FIP Definition Revision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1/19/2010</a:t>
                      </a:r>
                    </a:p>
                  </a:txBody>
                  <a:tcPr anchor="ctr"/>
                </a:tc>
              </a:tr>
              <a:tr h="439513">
                <a:tc>
                  <a:txBody>
                    <a:bodyPr/>
                    <a:lstStyle/>
                    <a:p>
                      <a:pPr algn="ctr"/>
                      <a:r>
                        <a:rPr lang="en-US" sz="1400" dirty="0" smtClean="0"/>
                        <a:t>NPRR207</a:t>
                      </a:r>
                      <a:endParaRPr lang="en-US" sz="1400" dirty="0"/>
                    </a:p>
                  </a:txBody>
                  <a:tcPr anchor="ctr"/>
                </a:tc>
                <a:tc>
                  <a:txBody>
                    <a:bodyPr/>
                    <a:lstStyle/>
                    <a:p>
                      <a:r>
                        <a:rPr lang="en-US" sz="1400" dirty="0" smtClean="0"/>
                        <a:t>Unit </a:t>
                      </a:r>
                      <a:r>
                        <a:rPr lang="en-US" sz="1400" dirty="0" err="1" smtClean="0"/>
                        <a:t>Deselection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504946">
                <a:tc>
                  <a:txBody>
                    <a:bodyPr/>
                    <a:lstStyle/>
                    <a:p>
                      <a:pPr algn="ctr"/>
                      <a:r>
                        <a:rPr lang="en-US" sz="1400" dirty="0" smtClean="0"/>
                        <a:t>NPRR210</a:t>
                      </a:r>
                      <a:endParaRPr lang="en-US" sz="1400" dirty="0"/>
                    </a:p>
                  </a:txBody>
                  <a:tcPr anchor="ctr"/>
                </a:tc>
                <a:tc>
                  <a:txBody>
                    <a:bodyPr/>
                    <a:lstStyle/>
                    <a:p>
                      <a:r>
                        <a:rPr lang="en-US" sz="1400" dirty="0" smtClean="0"/>
                        <a:t>Wind Forecasting Change</a:t>
                      </a:r>
                      <a:r>
                        <a:rPr lang="en-US" sz="1400" baseline="0" dirty="0" smtClean="0"/>
                        <a:t> to P50, Synch PRR841</a:t>
                      </a:r>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91221">
                <a:tc>
                  <a:txBody>
                    <a:bodyPr/>
                    <a:lstStyle/>
                    <a:p>
                      <a:pPr algn="ctr"/>
                      <a:r>
                        <a:rPr lang="en-US" sz="1400" dirty="0" smtClean="0"/>
                        <a:t>NPRR222</a:t>
                      </a:r>
                      <a:endParaRPr lang="en-US" sz="1400" dirty="0"/>
                    </a:p>
                  </a:txBody>
                  <a:tcPr anchor="ctr"/>
                </a:tc>
                <a:tc>
                  <a:txBody>
                    <a:bodyPr/>
                    <a:lstStyle/>
                    <a:p>
                      <a:r>
                        <a:rPr lang="en-US" sz="1400" dirty="0" smtClean="0"/>
                        <a:t>Half-Hour Start Unit RUC Clawback</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bl>
          </a:graphicData>
        </a:graphic>
      </p:graphicFrame>
      <p:sp>
        <p:nvSpPr>
          <p:cNvPr id="4"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Approved = </a:t>
            </a:r>
            <a:r>
              <a:rPr lang="en-US" b="0" kern="0" dirty="0" smtClean="0">
                <a:solidFill>
                  <a:schemeClr val="bg1"/>
                </a:solidFill>
                <a:latin typeface="+mj-lt"/>
                <a:ea typeface="+mj-ea"/>
                <a:cs typeface="+mj-cs"/>
              </a:rPr>
              <a:t>19</a:t>
            </a:r>
            <a:endParaRPr lang="en-US" b="0" kern="0" dirty="0">
              <a:solidFill>
                <a:schemeClr val="bg1"/>
              </a:solidFill>
              <a:latin typeface="+mj-lt"/>
              <a:ea typeface="+mj-ea"/>
              <a:cs typeface="+mj-cs"/>
            </a:endParaRPr>
          </a:p>
        </p:txBody>
      </p:sp>
      <p:sp>
        <p:nvSpPr>
          <p:cNvPr id="7231" name="Rectangle 8"/>
          <p:cNvSpPr>
            <a:spLocks noChangeArrowheads="1"/>
          </p:cNvSpPr>
          <p:nvPr/>
        </p:nvSpPr>
        <p:spPr bwMode="auto">
          <a:xfrm>
            <a:off x="152400" y="2911475"/>
            <a:ext cx="366713" cy="288925"/>
          </a:xfrm>
          <a:prstGeom prst="rect">
            <a:avLst/>
          </a:prstGeom>
          <a:noFill/>
          <a:ln w="9525">
            <a:noFill/>
            <a:miter lim="800000"/>
            <a:headEnd/>
            <a:tailEnd/>
          </a:ln>
        </p:spPr>
        <p:txBody>
          <a:bodyPr wrap="none">
            <a:spAutoFit/>
          </a:bodyPr>
          <a:lstStyle/>
          <a:p>
            <a:r>
              <a:rPr lang="en-US" dirty="0">
                <a:latin typeface="Wingdings" pitchFamily="2" charset="2"/>
              </a:rPr>
              <a:t>µ</a:t>
            </a:r>
          </a:p>
        </p:txBody>
      </p:sp>
      <p:sp>
        <p:nvSpPr>
          <p:cNvPr id="7232" name="Rectangle 9"/>
          <p:cNvSpPr>
            <a:spLocks noChangeArrowheads="1"/>
          </p:cNvSpPr>
          <p:nvPr/>
        </p:nvSpPr>
        <p:spPr bwMode="auto">
          <a:xfrm>
            <a:off x="2819400" y="6340475"/>
            <a:ext cx="366713" cy="288925"/>
          </a:xfrm>
          <a:prstGeom prst="rect">
            <a:avLst/>
          </a:prstGeom>
          <a:noFill/>
          <a:ln w="9525">
            <a:noFill/>
            <a:miter lim="800000"/>
            <a:headEnd/>
            <a:tailEnd/>
          </a:ln>
        </p:spPr>
        <p:txBody>
          <a:bodyPr>
            <a:spAutoFit/>
          </a:bodyPr>
          <a:lstStyle/>
          <a:p>
            <a:r>
              <a:rPr lang="en-US">
                <a:latin typeface="Wingdings" pitchFamily="2" charset="2"/>
              </a:rPr>
              <a:t>µ</a:t>
            </a:r>
          </a:p>
        </p:txBody>
      </p:sp>
      <p:sp>
        <p:nvSpPr>
          <p:cNvPr id="7233" name="TextBox 10"/>
          <p:cNvSpPr txBox="1">
            <a:spLocks noChangeArrowheads="1"/>
          </p:cNvSpPr>
          <p:nvPr/>
        </p:nvSpPr>
        <p:spPr bwMode="auto">
          <a:xfrm>
            <a:off x="3124200" y="6324600"/>
            <a:ext cx="3124200" cy="363538"/>
          </a:xfrm>
          <a:prstGeom prst="rect">
            <a:avLst/>
          </a:prstGeom>
          <a:noFill/>
          <a:ln w="9525">
            <a:solidFill>
              <a:schemeClr val="tx1">
                <a:alpha val="0"/>
              </a:schemeClr>
            </a:solidFill>
            <a:miter lim="800000"/>
            <a:headEnd/>
            <a:tailEnd/>
          </a:ln>
        </p:spPr>
        <p:txBody>
          <a:bodyPr>
            <a:spAutoFit/>
          </a:bodyPr>
          <a:lstStyle/>
          <a:p>
            <a:pPr algn="l"/>
            <a:r>
              <a:rPr lang="en-US" sz="1100" b="0" dirty="0"/>
              <a:t>On Parking Deck due to resource impact only.  Separately funded on 2011 PPL.</a:t>
            </a:r>
          </a:p>
        </p:txBody>
      </p:sp>
      <p:sp>
        <p:nvSpPr>
          <p:cNvPr id="7234" name="Rectangle 11"/>
          <p:cNvSpPr>
            <a:spLocks noChangeArrowheads="1"/>
          </p:cNvSpPr>
          <p:nvPr/>
        </p:nvSpPr>
        <p:spPr bwMode="auto">
          <a:xfrm>
            <a:off x="2819400" y="6248400"/>
            <a:ext cx="3352800" cy="457200"/>
          </a:xfrm>
          <a:prstGeom prst="rect">
            <a:avLst/>
          </a:prstGeom>
          <a:noFill/>
          <a:ln w="9525" algn="ctr">
            <a:solidFill>
              <a:schemeClr val="tx1"/>
            </a:solidFill>
            <a:round/>
            <a:headEnd/>
            <a:tailEnd/>
          </a:ln>
        </p:spPr>
        <p:txBody>
          <a:bodyPr/>
          <a:lstStyle/>
          <a:p>
            <a:pPr marL="228600" indent="-228600">
              <a:tabLst>
                <a:tab pos="1033463" algn="l"/>
                <a:tab pos="1143000" algn="l"/>
                <a:tab pos="2624138" algn="l"/>
              </a:tabLst>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76200"/>
            <a:ext cx="6553200" cy="533400"/>
          </a:xfrm>
        </p:spPr>
        <p:txBody>
          <a:bodyPr/>
          <a:lstStyle/>
          <a:p>
            <a:r>
              <a:rPr lang="en-US" smtClean="0"/>
              <a:t>Nodal Parking Deck – Approved    </a:t>
            </a:r>
            <a:r>
              <a:rPr lang="en-US" sz="1400" smtClean="0"/>
              <a:t>page 2 of 2</a:t>
            </a:r>
            <a:endParaRPr lang="en-US" smtClean="0"/>
          </a:p>
        </p:txBody>
      </p:sp>
      <p:graphicFrame>
        <p:nvGraphicFramePr>
          <p:cNvPr id="6" name="Table 5"/>
          <p:cNvGraphicFramePr>
            <a:graphicFrameLocks noGrp="1"/>
          </p:cNvGraphicFramePr>
          <p:nvPr/>
        </p:nvGraphicFramePr>
        <p:xfrm>
          <a:off x="228600" y="909638"/>
          <a:ext cx="8686800" cy="5006728"/>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91221">
                <a:tc>
                  <a:txBody>
                    <a:bodyPr/>
                    <a:lstStyle/>
                    <a:p>
                      <a:pPr algn="ctr"/>
                      <a:r>
                        <a:rPr lang="en-US" sz="1400" dirty="0" smtClean="0"/>
                        <a:t>NPRR251</a:t>
                      </a:r>
                      <a:endParaRPr lang="en-US" sz="1400" dirty="0"/>
                    </a:p>
                  </a:txBody>
                  <a:tcPr anchor="ctr"/>
                </a:tc>
                <a:tc>
                  <a:txBody>
                    <a:bodyPr/>
                    <a:lstStyle/>
                    <a:p>
                      <a:r>
                        <a:rPr lang="en-US" sz="1200" dirty="0" smtClean="0"/>
                        <a:t>Sync of PRR845, Definition for IDR Meters and Optional Removal of IDR Meters at a Premise Where an Advanced Meter Can be Provisioned</a:t>
                      </a:r>
                      <a:endParaRPr lang="en-US" sz="12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SCR759</a:t>
                      </a:r>
                      <a:endParaRPr lang="en-US" sz="1400" dirty="0"/>
                    </a:p>
                  </a:txBody>
                  <a:tcPr anchor="ctr"/>
                </a:tc>
                <a:tc>
                  <a:txBody>
                    <a:bodyPr/>
                    <a:lstStyle/>
                    <a:p>
                      <a:r>
                        <a:rPr lang="en-US" sz="1400" dirty="0" err="1" smtClean="0"/>
                        <a:t>acLineSegment</a:t>
                      </a:r>
                      <a:r>
                        <a:rPr lang="en-US" sz="1400" dirty="0" smtClean="0"/>
                        <a:t> Name Length Increase in Information Model Manager</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NPRR240</a:t>
                      </a:r>
                      <a:endParaRPr lang="en-US" sz="1400" dirty="0"/>
                    </a:p>
                  </a:txBody>
                  <a:tcPr anchor="ctr"/>
                </a:tc>
                <a:tc>
                  <a:txBody>
                    <a:bodyPr/>
                    <a:lstStyle/>
                    <a:p>
                      <a:r>
                        <a:rPr lang="en-US" sz="1400" dirty="0" smtClean="0"/>
                        <a:t>Proxy Energy Offer Curve</a:t>
                      </a:r>
                      <a:endParaRPr lang="en-US" sz="1400" dirty="0"/>
                    </a:p>
                  </a:txBody>
                  <a:tcPr anchor="ctr"/>
                </a:tc>
                <a:tc>
                  <a:txBody>
                    <a:bodyPr/>
                    <a:lstStyle/>
                    <a:p>
                      <a:pPr algn="ctr"/>
                      <a:r>
                        <a:rPr lang="en-US" sz="1200" dirty="0" smtClean="0"/>
                        <a:t>High / Medium</a:t>
                      </a:r>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91221">
                <a:tc>
                  <a:txBody>
                    <a:bodyPr/>
                    <a:lstStyle/>
                    <a:p>
                      <a:pPr algn="ctr"/>
                      <a:r>
                        <a:rPr lang="en-US" sz="1400" dirty="0" smtClean="0"/>
                        <a:t>NPRR244</a:t>
                      </a:r>
                      <a:endParaRPr lang="en-US" sz="1400" dirty="0"/>
                    </a:p>
                  </a:txBody>
                  <a:tcPr anchor="ctr"/>
                </a:tc>
                <a:tc>
                  <a:txBody>
                    <a:bodyPr/>
                    <a:lstStyle/>
                    <a:p>
                      <a:r>
                        <a:rPr lang="en-US" sz="1200" dirty="0" smtClean="0"/>
                        <a:t>Clarification</a:t>
                      </a:r>
                      <a:r>
                        <a:rPr lang="en-US" sz="1200" baseline="0" dirty="0" smtClean="0"/>
                        <a:t> of Other Binding Documents</a:t>
                      </a:r>
                      <a:endParaRPr lang="en-US" sz="1200" dirty="0"/>
                    </a:p>
                  </a:txBody>
                  <a:tcPr anchor="ctr"/>
                </a:tc>
                <a:tc>
                  <a:txBody>
                    <a:bodyPr/>
                    <a:lstStyle/>
                    <a:p>
                      <a:pPr algn="ctr"/>
                      <a:r>
                        <a:rPr lang="en-US" sz="1200" dirty="0" smtClean="0"/>
                        <a:t>High / Medium</a:t>
                      </a:r>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10/19/2010</a:t>
                      </a:r>
                      <a:endParaRPr lang="en-US" sz="1200" dirty="0" smtClean="0"/>
                    </a:p>
                  </a:txBody>
                  <a:tcPr anchor="ctr"/>
                </a:tc>
              </a:tr>
              <a:tr h="491221">
                <a:tc>
                  <a:txBody>
                    <a:bodyPr/>
                    <a:lstStyle/>
                    <a:p>
                      <a:pPr algn="ctr"/>
                      <a:r>
                        <a:rPr lang="en-US" sz="1400" dirty="0" smtClean="0"/>
                        <a:t>NPRR153</a:t>
                      </a:r>
                      <a:endParaRPr lang="en-US" sz="1400" dirty="0"/>
                    </a:p>
                  </a:txBody>
                  <a:tcPr anchor="ctr"/>
                </a:tc>
                <a:tc>
                  <a:txBody>
                    <a:bodyPr/>
                    <a:lstStyle/>
                    <a:p>
                      <a:r>
                        <a:rPr lang="en-US" sz="1400" dirty="0" smtClean="0"/>
                        <a:t>Generation Resource Fixed Quantity Block Offer</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91221">
                <a:tc>
                  <a:txBody>
                    <a:bodyPr/>
                    <a:lstStyle/>
                    <a:p>
                      <a:pPr algn="ctr"/>
                      <a:r>
                        <a:rPr lang="en-US" sz="1400" dirty="0" smtClean="0"/>
                        <a:t>NPRR164</a:t>
                      </a:r>
                      <a:endParaRPr lang="en-US" sz="1400" dirty="0"/>
                    </a:p>
                  </a:txBody>
                  <a:tcPr anchor="ctr"/>
                </a:tc>
                <a:tc>
                  <a:txBody>
                    <a:bodyPr/>
                    <a:lstStyle/>
                    <a:p>
                      <a:r>
                        <a:rPr lang="en-US" sz="1400" dirty="0" smtClean="0"/>
                        <a:t>Resubmitting Ancillary Service offers in SASM</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NPRR241</a:t>
                      </a:r>
                      <a:endParaRPr lang="en-US" sz="1400" dirty="0"/>
                    </a:p>
                  </a:txBody>
                  <a:tcPr anchor="ctr"/>
                </a:tc>
                <a:tc>
                  <a:txBody>
                    <a:bodyPr/>
                    <a:lstStyle/>
                    <a:p>
                      <a:r>
                        <a:rPr lang="en-US" sz="1400" dirty="0" smtClean="0"/>
                        <a:t>Aggregate Incremental Liability (AIL) Calculation and Credit</a:t>
                      </a:r>
                      <a:r>
                        <a:rPr lang="en-US" sz="1400" baseline="0" dirty="0" smtClean="0"/>
                        <a:t> Reports Publish Corrections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39513">
                <a:tc>
                  <a:txBody>
                    <a:bodyPr/>
                    <a:lstStyle/>
                    <a:p>
                      <a:pPr algn="ctr"/>
                      <a:r>
                        <a:rPr lang="en-US" sz="1400" dirty="0" smtClean="0"/>
                        <a:t>NOGRR034</a:t>
                      </a:r>
                      <a:endParaRPr lang="en-US" sz="1400" dirty="0"/>
                    </a:p>
                  </a:txBody>
                  <a:tcPr anchor="ctr"/>
                </a:tc>
                <a:tc>
                  <a:txBody>
                    <a:bodyPr/>
                    <a:lstStyle/>
                    <a:p>
                      <a:r>
                        <a:rPr lang="en-US" sz="1400" dirty="0" smtClean="0"/>
                        <a:t>Rescind Telemetry Performance Calculation Exclusions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9/21/2010</a:t>
                      </a:r>
                    </a:p>
                  </a:txBody>
                  <a:tcPr anchor="ctr"/>
                </a:tc>
              </a:tr>
              <a:tr h="439513">
                <a:tc>
                  <a:txBody>
                    <a:bodyPr/>
                    <a:lstStyle/>
                    <a:p>
                      <a:pPr algn="ctr"/>
                      <a:r>
                        <a:rPr lang="en-US" sz="1400" dirty="0" smtClean="0"/>
                        <a:t>SCR755</a:t>
                      </a:r>
                      <a:endParaRPr lang="en-US" sz="1400" dirty="0"/>
                    </a:p>
                  </a:txBody>
                  <a:tcPr anchor="ctr"/>
                </a:tc>
                <a:tc>
                  <a:txBody>
                    <a:bodyPr/>
                    <a:lstStyle/>
                    <a:p>
                      <a:r>
                        <a:rPr lang="en-US" sz="1400" dirty="0" smtClean="0"/>
                        <a:t>ERCOT.com Website Enhancements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2/16/2010</a:t>
                      </a:r>
                      <a:endParaRPr lang="en-US" sz="1200" dirty="0"/>
                    </a:p>
                  </a:txBody>
                  <a:tcPr anchor="ct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0"/>
            <a:ext cx="4572000" cy="685800"/>
          </a:xfrm>
        </p:spPr>
        <p:txBody>
          <a:bodyPr/>
          <a:lstStyle/>
          <a:p>
            <a:r>
              <a:rPr lang="en-US" smtClean="0"/>
              <a:t>Nodal Parking Deck – Pending</a:t>
            </a:r>
          </a:p>
        </p:txBody>
      </p:sp>
      <p:graphicFrame>
        <p:nvGraphicFramePr>
          <p:cNvPr id="6" name="Table 5"/>
          <p:cNvGraphicFramePr>
            <a:graphicFrameLocks noGrp="1"/>
          </p:cNvGraphicFramePr>
          <p:nvPr/>
        </p:nvGraphicFramePr>
        <p:xfrm>
          <a:off x="152400" y="853440"/>
          <a:ext cx="8839199" cy="4023360"/>
        </p:xfrm>
        <a:graphic>
          <a:graphicData uri="http://schemas.openxmlformats.org/drawingml/2006/table">
            <a:tbl>
              <a:tblPr firstRow="1" bandRow="1">
                <a:tableStyleId>{793D81CF-94F2-401A-BA57-92F5A7B2D0C5}</a:tableStyleId>
              </a:tblPr>
              <a:tblGrid>
                <a:gridCol w="1306664"/>
                <a:gridCol w="4027336"/>
                <a:gridCol w="1199321"/>
                <a:gridCol w="2305878"/>
              </a:tblGrid>
              <a:tr h="459547">
                <a:tc>
                  <a:txBody>
                    <a:bodyPr/>
                    <a:lstStyle/>
                    <a:p>
                      <a:pPr algn="ctr"/>
                      <a:r>
                        <a:rPr lang="en-US" sz="1400" dirty="0" smtClean="0">
                          <a:effectLst>
                            <a:outerShdw blurRad="38100" dist="38100" dir="2700000" algn="tl">
                              <a:srgbClr val="000000">
                                <a:alpha val="43137"/>
                              </a:srgbClr>
                            </a:outerShdw>
                          </a:effectLst>
                        </a:rPr>
                        <a:t>Source</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Title</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Suggested Priority</a:t>
                      </a:r>
                      <a:endParaRPr lang="en-US" sz="14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400" dirty="0" smtClean="0">
                          <a:effectLst>
                            <a:outerShdw blurRad="38100" dist="38100" dir="2700000" algn="tl">
                              <a:srgbClr val="000000">
                                <a:alpha val="43137"/>
                              </a:srgbClr>
                            </a:outerShdw>
                          </a:effectLst>
                        </a:rPr>
                        <a:t>Current Status</a:t>
                      </a:r>
                      <a:endParaRPr lang="en-US" sz="1400" dirty="0">
                        <a:effectLst>
                          <a:outerShdw blurRad="38100" dist="38100" dir="2700000" algn="tl">
                            <a:srgbClr val="000000">
                              <a:alpha val="43137"/>
                            </a:srgbClr>
                          </a:outerShdw>
                        </a:effectLst>
                      </a:endParaRPr>
                    </a:p>
                  </a:txBody>
                  <a:tcPr anchor="ctr">
                    <a:solidFill>
                      <a:srgbClr val="40949A"/>
                    </a:solidFill>
                  </a:tcPr>
                </a:tc>
              </a:tr>
              <a:tr h="447710">
                <a:tc>
                  <a:txBody>
                    <a:bodyPr/>
                    <a:lstStyle/>
                    <a:p>
                      <a:pPr algn="ctr"/>
                      <a:r>
                        <a:rPr lang="en-US" sz="1400" dirty="0" smtClean="0"/>
                        <a:t>NPRR256</a:t>
                      </a:r>
                      <a:endParaRPr lang="en-US" sz="1400" dirty="0"/>
                    </a:p>
                  </a:txBody>
                  <a:tcPr anchor="ctr"/>
                </a:tc>
                <a:tc>
                  <a:txBody>
                    <a:bodyPr/>
                    <a:lstStyle/>
                    <a:p>
                      <a:r>
                        <a:rPr lang="en-US" sz="1200" kern="1200" dirty="0" smtClean="0">
                          <a:solidFill>
                            <a:schemeClr val="dk1"/>
                          </a:solidFill>
                          <a:latin typeface="+mn-lt"/>
                          <a:ea typeface="+mn-ea"/>
                          <a:cs typeface="+mn-cs"/>
                        </a:rPr>
                        <a:t>Sync Nodal Protocols with PRR787, Add Non-Compliance Language to QSE Performance Standards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447710">
                <a:tc>
                  <a:txBody>
                    <a:bodyPr/>
                    <a:lstStyle/>
                    <a:p>
                      <a:pPr algn="ctr"/>
                      <a:r>
                        <a:rPr lang="en-US" sz="1400" dirty="0" smtClean="0"/>
                        <a:t>NPRR257</a:t>
                      </a:r>
                      <a:endParaRPr lang="en-US" sz="1400" dirty="0"/>
                    </a:p>
                  </a:txBody>
                  <a:tcPr anchor="ctr"/>
                </a:tc>
                <a:tc>
                  <a:txBody>
                    <a:bodyPr/>
                    <a:lstStyle/>
                    <a:p>
                      <a:r>
                        <a:rPr lang="en-US" sz="1200" dirty="0" smtClean="0"/>
                        <a:t>Synchronization with Nodal Operating Guide Section 9, Monitoring Programs</a:t>
                      </a:r>
                      <a:endParaRPr lang="en-US" sz="12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Pending at PRS</a:t>
                      </a:r>
                    </a:p>
                  </a:txBody>
                  <a:tcPr anchor="ctr"/>
                </a:tc>
              </a:tr>
              <a:tr h="447710">
                <a:tc>
                  <a:txBody>
                    <a:bodyPr/>
                    <a:lstStyle/>
                    <a:p>
                      <a:pPr algn="ctr"/>
                      <a:r>
                        <a:rPr lang="en-US" sz="1400" dirty="0" smtClean="0"/>
                        <a:t>NPRR258</a:t>
                      </a:r>
                      <a:endParaRPr lang="en-US" sz="1400" dirty="0"/>
                    </a:p>
                  </a:txBody>
                  <a:tcPr anchor="ctr"/>
                </a:tc>
                <a:tc>
                  <a:txBody>
                    <a:bodyPr/>
                    <a:lstStyle/>
                    <a:p>
                      <a:r>
                        <a:rPr lang="en-US" sz="1200" dirty="0" smtClean="0"/>
                        <a:t>Sync with PRR824 and PRR833 and Additional Clarifications</a:t>
                      </a:r>
                      <a:endParaRPr lang="en-US" sz="12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Pending at PRS</a:t>
                      </a:r>
                    </a:p>
                  </a:txBody>
                  <a:tcPr anchor="ctr"/>
                </a:tc>
              </a:tr>
              <a:tr h="447710">
                <a:tc>
                  <a:txBody>
                    <a:bodyPr/>
                    <a:lstStyle/>
                    <a:p>
                      <a:pPr algn="ctr"/>
                      <a:r>
                        <a:rPr lang="en-US" sz="1400" dirty="0" smtClean="0"/>
                        <a:t>NPRR260</a:t>
                      </a:r>
                      <a:endParaRPr lang="en-US" sz="1400" dirty="0"/>
                    </a:p>
                  </a:txBody>
                  <a:tcPr anchor="ctr"/>
                </a:tc>
                <a:tc>
                  <a:txBody>
                    <a:bodyPr/>
                    <a:lstStyle/>
                    <a:p>
                      <a:r>
                        <a:rPr lang="en-US" sz="1200" dirty="0" smtClean="0"/>
                        <a:t>Providing Access to MIS Secure Area to MIS Registered Users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447710">
                <a:tc>
                  <a:txBody>
                    <a:bodyPr/>
                    <a:lstStyle/>
                    <a:p>
                      <a:pPr algn="ctr"/>
                      <a:r>
                        <a:rPr lang="en-US" sz="1400" dirty="0" smtClean="0"/>
                        <a:t>NPRR272</a:t>
                      </a:r>
                      <a:endParaRPr lang="en-US" sz="1400" dirty="0"/>
                    </a:p>
                  </a:txBody>
                  <a:tcPr anchor="ctr"/>
                </a:tc>
                <a:tc>
                  <a:txBody>
                    <a:bodyPr/>
                    <a:lstStyle/>
                    <a:p>
                      <a:r>
                        <a:rPr lang="en-US" sz="1200" dirty="0" smtClean="0"/>
                        <a:t>Definition and Participation of Quick Start Generation Resources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447710">
                <a:tc>
                  <a:txBody>
                    <a:bodyPr/>
                    <a:lstStyle/>
                    <a:p>
                      <a:pPr algn="ctr"/>
                      <a:r>
                        <a:rPr lang="en-US" sz="1400" dirty="0" smtClean="0"/>
                        <a:t>NPRR281</a:t>
                      </a:r>
                      <a:endParaRPr lang="en-US" sz="1400" dirty="0"/>
                    </a:p>
                  </a:txBody>
                  <a:tcPr anchor="ctr"/>
                </a:tc>
                <a:tc>
                  <a:txBody>
                    <a:bodyPr/>
                    <a:lstStyle/>
                    <a:p>
                      <a:r>
                        <a:rPr lang="en-US" sz="1200" dirty="0" smtClean="0"/>
                        <a:t>Replace 7-Day Forecast Requirement for QSEs Representing WGRs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298473">
                <a:tc>
                  <a:txBody>
                    <a:bodyPr/>
                    <a:lstStyle/>
                    <a:p>
                      <a:pPr algn="ctr"/>
                      <a:r>
                        <a:rPr lang="en-US" sz="1400" dirty="0" smtClean="0"/>
                        <a:t>NPRR282</a:t>
                      </a:r>
                      <a:endParaRPr lang="en-US" sz="1400" dirty="0"/>
                    </a:p>
                  </a:txBody>
                  <a:tcPr anchor="ctr"/>
                </a:tc>
                <a:tc>
                  <a:txBody>
                    <a:bodyPr/>
                    <a:lstStyle/>
                    <a:p>
                      <a:r>
                        <a:rPr lang="en-US" sz="1200" dirty="0" smtClean="0"/>
                        <a:t>Dynamic Ramp Rates Use in SCED</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r h="447710">
                <a:tc>
                  <a:txBody>
                    <a:bodyPr/>
                    <a:lstStyle/>
                    <a:p>
                      <a:pPr algn="ctr"/>
                      <a:r>
                        <a:rPr lang="en-US" sz="1400" dirty="0" smtClean="0"/>
                        <a:t>NPRR285</a:t>
                      </a:r>
                      <a:endParaRPr lang="en-US" sz="1400" dirty="0"/>
                    </a:p>
                  </a:txBody>
                  <a:tcPr anchor="ctr"/>
                </a:tc>
                <a:tc>
                  <a:txBody>
                    <a:bodyPr/>
                    <a:lstStyle/>
                    <a:p>
                      <a:r>
                        <a:rPr lang="fr-FR" sz="1200" dirty="0" err="1" smtClean="0"/>
                        <a:t>Generation</a:t>
                      </a:r>
                      <a:r>
                        <a:rPr lang="fr-FR" sz="1200" dirty="0" smtClean="0"/>
                        <a:t> Resource Base Point </a:t>
                      </a:r>
                      <a:r>
                        <a:rPr lang="fr-FR" sz="1200" dirty="0" err="1" smtClean="0"/>
                        <a:t>Deviation</a:t>
                      </a:r>
                      <a:r>
                        <a:rPr lang="fr-FR" sz="1200" dirty="0" smtClean="0"/>
                        <a:t> Charge Corrections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200" dirty="0" smtClean="0"/>
                        <a:t>Pending at PRS</a:t>
                      </a:r>
                      <a:endParaRPr lang="en-US" sz="1200" dirty="0"/>
                    </a:p>
                  </a:txBody>
                  <a:tcPr anchor="ctr"/>
                </a:tc>
              </a:tr>
            </a:tbl>
          </a:graphicData>
        </a:graphic>
      </p:graphicFrame>
      <p:sp>
        <p:nvSpPr>
          <p:cNvPr id="5" name="Title 1"/>
          <p:cNvSpPr txBox="1">
            <a:spLocks/>
          </p:cNvSpPr>
          <p:nvPr/>
        </p:nvSpPr>
        <p:spPr bwMode="auto">
          <a:xfrm>
            <a:off x="5943600" y="76200"/>
            <a:ext cx="2971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Pending = </a:t>
            </a:r>
            <a:r>
              <a:rPr lang="en-US" b="0" kern="0" dirty="0">
                <a:solidFill>
                  <a:schemeClr val="bg1"/>
                </a:solidFill>
                <a:latin typeface="+mj-lt"/>
                <a:ea typeface="+mj-ea"/>
                <a:cs typeface="+mj-cs"/>
              </a:rPr>
              <a:t>8</a:t>
            </a:r>
            <a:endParaRPr lang="en-US"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903288"/>
          <a:ext cx="8534400" cy="5143024"/>
        </p:xfrm>
        <a:graphic>
          <a:graphicData uri="http://schemas.openxmlformats.org/drawingml/2006/table">
            <a:tbl>
              <a:tblPr firstRow="1" bandRow="1">
                <a:tableStyleId>{793D81CF-94F2-401A-BA57-92F5A7B2D0C5}</a:tableStyleId>
              </a:tblPr>
              <a:tblGrid>
                <a:gridCol w="2869975"/>
                <a:gridCol w="5664425"/>
              </a:tblGrid>
              <a:tr h="474093">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475767">
                <a:tc>
                  <a:txBody>
                    <a:bodyPr/>
                    <a:lstStyle/>
                    <a:p>
                      <a:r>
                        <a:rPr lang="en-US" sz="1050" b="0" dirty="0" smtClean="0"/>
                        <a:t>NMMS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75767">
                <a:tc>
                  <a:txBody>
                    <a:bodyPr/>
                    <a:lstStyle/>
                    <a:p>
                      <a:r>
                        <a:rPr lang="en-US" sz="1050" b="0" dirty="0" smtClean="0"/>
                        <a:t>CRR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25687">
                <a:tc>
                  <a:txBody>
                    <a:bodyPr/>
                    <a:lstStyle/>
                    <a:p>
                      <a:r>
                        <a:rPr lang="en-US" sz="1050" b="0" dirty="0" smtClean="0"/>
                        <a:t>MMS</a:t>
                      </a:r>
                      <a:r>
                        <a:rPr lang="en-US" sz="1050" b="0" baseline="0" dirty="0" smtClean="0"/>
                        <a:t> Multiple Network Models</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57885">
                <a:tc>
                  <a:txBody>
                    <a:bodyPr/>
                    <a:lstStyle/>
                    <a:p>
                      <a:r>
                        <a:rPr lang="en-US" sz="1050" b="0" dirty="0" smtClean="0"/>
                        <a:t>Add PSS Status to RARF</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 as a result of NPRR156</a:t>
                      </a:r>
                      <a:endParaRPr lang="en-US" sz="1050" b="0" dirty="0"/>
                    </a:p>
                  </a:txBody>
                  <a:tcPr anchor="ctr"/>
                </a:tc>
              </a:tr>
              <a:tr h="452465">
                <a:tc>
                  <a:txBody>
                    <a:bodyPr/>
                    <a:lstStyle/>
                    <a:p>
                      <a:r>
                        <a:rPr lang="en-US" sz="1050" b="0" dirty="0" smtClean="0"/>
                        <a:t>Automated Default Uplift Invoice</a:t>
                      </a:r>
                      <a:endParaRPr lang="en-US" sz="1050" b="0" dirty="0"/>
                    </a:p>
                  </a:txBody>
                  <a:tcPr anchor="ctr"/>
                </a:tc>
                <a:tc>
                  <a:txBody>
                    <a:bodyPr/>
                    <a:lstStyle/>
                    <a:p>
                      <a:pPr algn="l"/>
                      <a:r>
                        <a:rPr lang="en-US" sz="1050" b="0" baseline="0" dirty="0" smtClean="0"/>
                        <a:t>Automation of manual process as a result of NPRR221</a:t>
                      </a:r>
                      <a:endParaRPr lang="en-US" sz="1050" b="0" dirty="0"/>
                    </a:p>
                  </a:txBody>
                  <a:tcPr anchor="ctr"/>
                </a:tc>
              </a:tr>
              <a:tr h="452465">
                <a:tc>
                  <a:txBody>
                    <a:bodyPr/>
                    <a:lstStyle/>
                    <a:p>
                      <a:r>
                        <a:rPr lang="en-US" sz="1050" b="0" dirty="0" smtClean="0"/>
                        <a:t>EILS Enhancements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a:t>
                      </a:r>
                      <a:endParaRPr lang="en-US" sz="1050" b="0" dirty="0" smtClean="0"/>
                    </a:p>
                  </a:txBody>
                  <a:tcPr anchor="ctr"/>
                </a:tc>
              </a:tr>
              <a:tr h="452465">
                <a:tc>
                  <a:txBody>
                    <a:bodyPr/>
                    <a:lstStyle/>
                    <a:p>
                      <a:r>
                        <a:rPr lang="en-US" sz="1050" b="0" dirty="0" smtClean="0"/>
                        <a:t>Load</a:t>
                      </a:r>
                      <a:r>
                        <a:rPr lang="en-US" sz="1050" b="0" baseline="0" dirty="0" smtClean="0"/>
                        <a:t> Participation in SCED</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52465">
                <a:tc>
                  <a:txBody>
                    <a:bodyPr/>
                    <a:lstStyle/>
                    <a:p>
                      <a:r>
                        <a:rPr lang="en-US" sz="1050" b="0" dirty="0" smtClean="0"/>
                        <a:t>EMS Upgrade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Upgrade EMS system from v2.3 to v2.5/v2.6</a:t>
                      </a:r>
                    </a:p>
                  </a:txBody>
                  <a:tcPr anchor="ctr"/>
                </a:tc>
              </a:tr>
              <a:tr h="452465">
                <a:tc>
                  <a:txBody>
                    <a:bodyPr/>
                    <a:lstStyle/>
                    <a:p>
                      <a:r>
                        <a:rPr lang="en-US" sz="1050" b="0" dirty="0" smtClean="0"/>
                        <a:t>Deferred Defects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Defects not addressed prior to go-live</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Approximately 700 deferred defects as of July 2010</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Review underway to confirm issues and confirm</a:t>
                      </a:r>
                      <a:r>
                        <a:rPr lang="en-US" sz="1050" b="0" baseline="0" dirty="0" smtClean="0"/>
                        <a:t> acceptable workarounds</a:t>
                      </a:r>
                      <a:endParaRPr lang="en-US" sz="1050" b="0" dirty="0" smtClean="0"/>
                    </a:p>
                  </a:txBody>
                  <a:tcPr anchor="ctr"/>
                </a:tc>
              </a:tr>
              <a:tr h="452465">
                <a:tc>
                  <a:txBody>
                    <a:bodyPr/>
                    <a:lstStyle/>
                    <a:p>
                      <a:r>
                        <a:rPr lang="en-US" sz="1050" b="0" dirty="0" smtClean="0"/>
                        <a:t>Potomac Economics</a:t>
                      </a:r>
                      <a:r>
                        <a:rPr lang="en-US" sz="1050" b="0" baseline="0" dirty="0" smtClean="0"/>
                        <a:t> Market Assessment</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Items</a:t>
                      </a:r>
                      <a:r>
                        <a:rPr lang="en-US" sz="1050" b="0" baseline="0" dirty="0" smtClean="0"/>
                        <a:t> not addressed prior to Nodal go-live</a:t>
                      </a:r>
                      <a:endParaRPr lang="en-US" sz="1050" b="0" dirty="0" smtClean="0"/>
                    </a:p>
                  </a:txBody>
                  <a:tcPr anchor="ctr"/>
                </a:tc>
              </a:tr>
            </a:tbl>
          </a:graphicData>
        </a:graphic>
      </p:graphicFrame>
      <p:sp>
        <p:nvSpPr>
          <p:cNvPr id="4" name="Title 1"/>
          <p:cNvSpPr txBox="1">
            <a:spLocks/>
          </p:cNvSpPr>
          <p:nvPr/>
        </p:nvSpPr>
        <p:spPr bwMode="auto">
          <a:xfrm>
            <a:off x="6934200" y="381000"/>
            <a:ext cx="1981200" cy="3810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sz="1400" b="0" kern="0" dirty="0">
                <a:solidFill>
                  <a:schemeClr val="bg1"/>
                </a:solidFill>
                <a:latin typeface="+mj-lt"/>
                <a:ea typeface="+mj-ea"/>
                <a:cs typeface="+mj-cs"/>
              </a:rPr>
              <a:t>Total “Other” = </a:t>
            </a:r>
            <a:r>
              <a:rPr lang="en-US" sz="1400" b="0" kern="0" dirty="0" smtClean="0">
                <a:solidFill>
                  <a:schemeClr val="bg1"/>
                </a:solidFill>
                <a:latin typeface="+mj-lt"/>
                <a:ea typeface="+mj-ea"/>
                <a:cs typeface="+mj-cs"/>
              </a:rPr>
              <a:t>18</a:t>
            </a:r>
            <a:endParaRPr lang="en-US" sz="1400" b="0"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838200"/>
          <a:ext cx="8534400" cy="5058528"/>
        </p:xfrm>
        <a:graphic>
          <a:graphicData uri="http://schemas.openxmlformats.org/drawingml/2006/table">
            <a:tbl>
              <a:tblPr firstRow="1" bandRow="1">
                <a:tableStyleId>{793D81CF-94F2-401A-BA57-92F5A7B2D0C5}</a:tableStyleId>
              </a:tblPr>
              <a:tblGrid>
                <a:gridCol w="2869975"/>
                <a:gridCol w="5664425"/>
              </a:tblGrid>
              <a:tr h="442707">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397506">
                <a:tc>
                  <a:txBody>
                    <a:bodyPr/>
                    <a:lstStyle/>
                    <a:p>
                      <a:r>
                        <a:rPr lang="en-US" sz="1050" b="0" dirty="0" smtClean="0"/>
                        <a:t>Large</a:t>
                      </a:r>
                      <a:r>
                        <a:rPr lang="en-US" sz="1050" b="0" baseline="0" dirty="0" smtClean="0"/>
                        <a:t> Wind Power Production Ramp Forecasting Phase 2</a:t>
                      </a:r>
                      <a:endParaRPr lang="en-US" sz="1050" b="0" dirty="0"/>
                    </a:p>
                  </a:txBody>
                  <a:tcPr anchor="ctr"/>
                </a:tc>
                <a:tc>
                  <a:txBody>
                    <a:bodyPr/>
                    <a:lstStyle/>
                    <a:p>
                      <a:pPr algn="l"/>
                      <a:r>
                        <a:rPr lang="en-US" sz="1050" b="0" dirty="0" smtClean="0"/>
                        <a:t>Phase 2 of the project that</a:t>
                      </a:r>
                      <a:r>
                        <a:rPr lang="en-US" sz="1050" b="0" baseline="0" dirty="0" smtClean="0"/>
                        <a:t> built a display for ERCOT operators to indicate periods of time within the next 6 hours during which there is a high risk for a large wind power production ramp to occur</a:t>
                      </a:r>
                      <a:endParaRPr lang="en-US" sz="1050" b="0" dirty="0"/>
                    </a:p>
                  </a:txBody>
                  <a:tcPr anchor="ctr"/>
                </a:tc>
              </a:tr>
              <a:tr h="397506">
                <a:tc>
                  <a:txBody>
                    <a:bodyPr/>
                    <a:lstStyle/>
                    <a:p>
                      <a:r>
                        <a:rPr lang="en-US" sz="1050" b="0" smtClean="0"/>
                        <a:t>TML Transition to MIS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Upon go live, most applications that are currently available through TML will migrate to MIS and will only be accessible to MPs through the MIS portal.  RMS has requested that Zonal Reports, Find ESI ID, Find Transactions, and Transaction submission be accessed through TML until MIS has had sufficient time to stabilize.</a:t>
                      </a:r>
                    </a:p>
                  </a:txBody>
                  <a:tcPr anchor="ctr"/>
                </a:tc>
              </a:tr>
              <a:tr h="444270">
                <a:tc>
                  <a:txBody>
                    <a:bodyPr/>
                    <a:lstStyle/>
                    <a:p>
                      <a:r>
                        <a:rPr lang="en-US" sz="1050" b="0" dirty="0" smtClean="0"/>
                        <a:t>Decommission of Zonal Wholesale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of the redesigned ERCOT wholesale market, certain ERCOT systems and components that were only applicable to zonal wholesale operations will become disposable and need to be decommissioned. </a:t>
                      </a:r>
                    </a:p>
                  </a:txBody>
                  <a:tcPr anchor="ctr"/>
                </a:tc>
              </a:tr>
              <a:tr h="444270">
                <a:tc>
                  <a:txBody>
                    <a:bodyPr/>
                    <a:lstStyle/>
                    <a:p>
                      <a:r>
                        <a:rPr lang="en-US" sz="1050" b="0" dirty="0" smtClean="0"/>
                        <a:t>Nodal Cutover Cleanup</a:t>
                      </a:r>
                      <a:endParaRPr lang="en-US" sz="1050" b="0" dirty="0"/>
                    </a:p>
                  </a:txBody>
                  <a:tcPr anchor="ctr"/>
                </a:tc>
                <a:tc>
                  <a:txBody>
                    <a:bodyPr/>
                    <a:lstStyle/>
                    <a:p>
                      <a:pPr algn="l"/>
                      <a:r>
                        <a:rPr lang="en-US" sz="1050" b="0" dirty="0" smtClean="0"/>
                        <a:t>Remove pre-go-live data from Nodal systems </a:t>
                      </a:r>
                      <a:endParaRPr lang="en-US" sz="1050" b="0" dirty="0"/>
                    </a:p>
                  </a:txBody>
                  <a:tcPr anchor="ctr"/>
                </a:tc>
              </a:tr>
              <a:tr h="397506">
                <a:tc>
                  <a:txBody>
                    <a:bodyPr/>
                    <a:lstStyle/>
                    <a:p>
                      <a:r>
                        <a:rPr lang="en-US" sz="1050" b="0" dirty="0" smtClean="0"/>
                        <a:t>Move Price Validation Tool (PVT) </a:t>
                      </a:r>
                      <a:r>
                        <a:rPr lang="en-US" sz="1050" b="0" baseline="0" dirty="0" smtClean="0"/>
                        <a:t>to a Server Application</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22511">
                <a:tc>
                  <a:txBody>
                    <a:bodyPr/>
                    <a:lstStyle/>
                    <a:p>
                      <a:r>
                        <a:rPr lang="en-US" sz="1050" b="0" dirty="0" smtClean="0"/>
                        <a:t>Update Credit PFE Model</a:t>
                      </a:r>
                    </a:p>
                    <a:p>
                      <a:r>
                        <a:rPr lang="en-US" sz="1050" b="0" dirty="0" smtClean="0"/>
                        <a:t>(Potential Future Exposure)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Enhance PFE model to include the following risk factors: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Price volatility analysis for the Day Ahead Market,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Bid and offer volume analysis in the Day Ahead Market, and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Value of Congestion Revenue Rights</a:t>
                      </a:r>
                    </a:p>
                  </a:txBody>
                  <a:tcPr anchor="ctr"/>
                </a:tc>
              </a:tr>
              <a:tr h="422511">
                <a:tc>
                  <a:txBody>
                    <a:bodyPr/>
                    <a:lstStyle/>
                    <a:p>
                      <a:r>
                        <a:rPr lang="en-US" sz="1050" b="0" dirty="0" smtClean="0"/>
                        <a:t>Automate</a:t>
                      </a:r>
                      <a:r>
                        <a:rPr lang="en-US" sz="1050" b="0" baseline="0" dirty="0" smtClean="0"/>
                        <a:t> Identification of PUNs for Reporting</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NPRR202 required that Private</a:t>
                      </a:r>
                      <a:r>
                        <a:rPr lang="en-US" sz="1050" b="0" baseline="0" dirty="0" smtClean="0"/>
                        <a:t> Use Networks (PUNs) be excluded from State Estimator  postings of transmission flows and voltages.  This requirement is being met by adding a static table to the reporting infrastructure  to store the list of known PUNs.  This Parking Deck item would create a method to dynamically derive the population of PUNs for this reporting.</a:t>
                      </a:r>
                      <a:endParaRPr lang="en-US" sz="1050" b="0" dirty="0" smtClean="0"/>
                    </a:p>
                  </a:txBody>
                  <a:tcPr anchor="ctr"/>
                </a:tc>
              </a:tr>
              <a:tr h="422511">
                <a:tc>
                  <a:txBody>
                    <a:bodyPr/>
                    <a:lstStyle/>
                    <a:p>
                      <a:r>
                        <a:rPr lang="en-US" sz="1050" b="0" dirty="0" smtClean="0"/>
                        <a:t>TSP </a:t>
                      </a:r>
                      <a:r>
                        <a:rPr lang="en-US" sz="1050" b="0" baseline="0" dirty="0" smtClean="0"/>
                        <a:t> / QSE </a:t>
                      </a:r>
                      <a:r>
                        <a:rPr lang="en-US" sz="1050" b="0" dirty="0" smtClean="0"/>
                        <a:t>Issue Lists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Items</a:t>
                      </a:r>
                      <a:r>
                        <a:rPr lang="en-US" sz="1050" b="0" baseline="0" dirty="0" smtClean="0"/>
                        <a:t> not addressed prior to Nodal go-live</a:t>
                      </a:r>
                      <a:endParaRPr lang="en-US" sz="1050" b="0" dirty="0" smtClean="0"/>
                    </a:p>
                  </a:txBody>
                  <a:tcPr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0"/>
            <a:ext cx="7696200" cy="685800"/>
          </a:xfrm>
        </p:spPr>
        <p:txBody>
          <a:bodyPr/>
          <a:lstStyle/>
          <a:p>
            <a:pPr eaLnBrk="1" hangingPunct="1"/>
            <a:r>
              <a:rPr lang="en-US" smtClean="0"/>
              <a:t>PMO Update – YTD 2010 Project Implementations</a:t>
            </a:r>
          </a:p>
        </p:txBody>
      </p:sp>
      <p:sp>
        <p:nvSpPr>
          <p:cNvPr id="14339" name="Rectangle 3"/>
          <p:cNvSpPr>
            <a:spLocks noGrp="1" noChangeArrowheads="1"/>
          </p:cNvSpPr>
          <p:nvPr>
            <p:ph type="body" sz="half" idx="1"/>
          </p:nvPr>
        </p:nvSpPr>
        <p:spPr>
          <a:xfrm>
            <a:off x="304800" y="762000"/>
            <a:ext cx="8458200" cy="5389563"/>
          </a:xfrm>
        </p:spPr>
        <p:txBody>
          <a:bodyPr/>
          <a:lstStyle/>
          <a:p>
            <a:pPr marL="228600" indent="-228600" eaLnBrk="1" hangingPunct="1">
              <a:lnSpc>
                <a:spcPct val="90000"/>
              </a:lnSpc>
              <a:tabLst>
                <a:tab pos="1033463" algn="l"/>
                <a:tab pos="1143000" algn="l"/>
                <a:tab pos="2624138" algn="l"/>
              </a:tabLst>
            </a:pPr>
            <a:r>
              <a:rPr lang="en-US" sz="1600" dirty="0" smtClean="0"/>
              <a:t>January 2010 </a:t>
            </a:r>
            <a:r>
              <a:rPr lang="en-US" sz="1600" b="0" dirty="0" smtClean="0"/>
              <a:t>– None</a:t>
            </a:r>
            <a:endParaRPr lang="it-IT" sz="11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February 2010</a:t>
            </a:r>
          </a:p>
          <a:p>
            <a:pPr marL="571500" lvl="1" indent="-228600" eaLnBrk="1" hangingPunct="1">
              <a:tabLst>
                <a:tab pos="1033463" algn="l"/>
                <a:tab pos="1143000" algn="l"/>
                <a:tab pos="2624138" algn="l"/>
              </a:tabLst>
            </a:pPr>
            <a:r>
              <a:rPr lang="en-US" sz="1600" dirty="0" smtClean="0"/>
              <a:t>CO	PR-80047_02 	DAM Control Center</a:t>
            </a:r>
          </a:p>
          <a:p>
            <a:pPr marL="571500" lvl="1" indent="-228600" eaLnBrk="1" hangingPunct="1">
              <a:tabLst>
                <a:tab pos="1033463" algn="l"/>
                <a:tab pos="1143000" algn="l"/>
                <a:tab pos="2624138" algn="l"/>
              </a:tabLst>
            </a:pPr>
            <a:r>
              <a:rPr lang="en-US" sz="1600" dirty="0" smtClean="0"/>
              <a:t>IO	PR-90009_01 	Infrastructure Monitoring Enhancement </a:t>
            </a:r>
            <a:r>
              <a:rPr lang="en-US" sz="1200" dirty="0" smtClean="0"/>
              <a:t>(Remedy Phase 3)</a:t>
            </a:r>
            <a:endParaRPr lang="en-US" sz="1600" dirty="0" smtClean="0"/>
          </a:p>
          <a:p>
            <a:pPr marL="228600" indent="-228600" eaLnBrk="1" hangingPunct="1">
              <a:lnSpc>
                <a:spcPct val="90000"/>
              </a:lnSpc>
              <a:buFontTx/>
              <a:buNone/>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March 2010</a:t>
            </a:r>
          </a:p>
          <a:p>
            <a:pPr marL="571500" lvl="1" indent="-228600" eaLnBrk="1" hangingPunct="1">
              <a:lnSpc>
                <a:spcPct val="90000"/>
              </a:lnSpc>
              <a:tabLst>
                <a:tab pos="1033463" algn="l"/>
                <a:tab pos="1143000" algn="l"/>
                <a:tab pos="2624138" algn="l"/>
              </a:tabLst>
            </a:pPr>
            <a:r>
              <a:rPr lang="en-US" sz="1600" dirty="0" smtClean="0"/>
              <a:t>RO	PR-90024_01	POLR Rule and Expedited Switch</a:t>
            </a:r>
          </a:p>
          <a:p>
            <a:pPr marL="1428750" lvl="3" eaLnBrk="1" hangingPunct="1">
              <a:lnSpc>
                <a:spcPct val="90000"/>
              </a:lnSpc>
              <a:tabLst>
                <a:tab pos="1033463" algn="l"/>
                <a:tab pos="1143000" algn="l"/>
                <a:tab pos="2624138" algn="l"/>
              </a:tabLst>
            </a:pPr>
            <a:r>
              <a:rPr lang="en-US" sz="1400" dirty="0" smtClean="0"/>
              <a:t>POLR Rule portion</a:t>
            </a:r>
          </a:p>
          <a:p>
            <a:pPr marL="1428750" lvl="3" eaLnBrk="1" hangingPunct="1">
              <a:lnSpc>
                <a:spcPct val="90000"/>
              </a:lnSpc>
              <a:tabLst>
                <a:tab pos="1033463" algn="l"/>
                <a:tab pos="1143000" algn="l"/>
                <a:tab pos="2624138" algn="l"/>
              </a:tabLst>
            </a:pPr>
            <a:r>
              <a:rPr lang="en-US" sz="1400" dirty="0" smtClean="0"/>
              <a:t>Expedited Switch delivered in August 2009</a:t>
            </a:r>
          </a:p>
          <a:p>
            <a:pPr marL="571500" lvl="1" indent="-228600" eaLnBrk="1" hangingPunct="1">
              <a:lnSpc>
                <a:spcPct val="90000"/>
              </a:lnSpc>
              <a:tabLst>
                <a:tab pos="1033463" algn="l"/>
                <a:tab pos="1143000" algn="l"/>
                <a:tab pos="2624138" algn="l"/>
              </a:tabLst>
            </a:pPr>
            <a:r>
              <a:rPr lang="en-US" sz="1600" dirty="0" smtClean="0"/>
              <a:t>SO	PR-90002_01	Large Wind Power Production Ramp Forecasting</a:t>
            </a:r>
            <a:endParaRPr lang="it-IT" sz="900" dirty="0" smtClean="0"/>
          </a:p>
          <a:p>
            <a:pPr marL="228600" indent="-228600" eaLnBrk="1" hangingPunct="1">
              <a:lnSpc>
                <a:spcPct val="90000"/>
              </a:lnSpc>
              <a:tabLst>
                <a:tab pos="1033463" algn="l"/>
                <a:tab pos="1143000" algn="l"/>
                <a:tab pos="2624138" algn="l"/>
              </a:tabLst>
            </a:pPr>
            <a:endParaRPr lang="en-US" sz="800" dirty="0" smtClean="0"/>
          </a:p>
          <a:p>
            <a:pPr marL="228600" indent="-228600" eaLnBrk="1" hangingPunct="1">
              <a:lnSpc>
                <a:spcPct val="90000"/>
              </a:lnSpc>
              <a:tabLst>
                <a:tab pos="1033463" algn="l"/>
                <a:tab pos="1143000" algn="l"/>
                <a:tab pos="2624138" algn="l"/>
              </a:tabLst>
            </a:pPr>
            <a:r>
              <a:rPr lang="en-US" sz="1600" dirty="0" smtClean="0"/>
              <a:t>April 2010</a:t>
            </a:r>
          </a:p>
          <a:p>
            <a:pPr marL="571500" lvl="1" indent="-228600" eaLnBrk="1" hangingPunct="1">
              <a:lnSpc>
                <a:spcPct val="90000"/>
              </a:lnSpc>
              <a:tabLst>
                <a:tab pos="1033463" algn="l"/>
                <a:tab pos="1143000" algn="l"/>
                <a:tab pos="2624138" algn="l"/>
              </a:tabLst>
            </a:pPr>
            <a:r>
              <a:rPr lang="en-US" sz="1600" dirty="0" smtClean="0"/>
              <a:t>RO	PR-90011_01	AMS Meter Flag</a:t>
            </a:r>
          </a:p>
          <a:p>
            <a:pPr marL="571500" lvl="1" indent="-228600" eaLnBrk="1" hangingPunct="1">
              <a:lnSpc>
                <a:spcPct val="90000"/>
              </a:lnSpc>
              <a:tabLst>
                <a:tab pos="1033463" algn="l"/>
                <a:tab pos="1143000" algn="l"/>
                <a:tab pos="2624138" algn="l"/>
              </a:tabLst>
            </a:pPr>
            <a:r>
              <a:rPr lang="en-US" sz="1600" dirty="0" smtClean="0"/>
              <a:t>RO	PR-50088_01	Data Research and Reporting (Phase 1)</a:t>
            </a:r>
          </a:p>
          <a:p>
            <a:pPr marL="571500" lvl="1" indent="-228600" eaLnBrk="1" hangingPunct="1">
              <a:lnSpc>
                <a:spcPct val="90000"/>
              </a:lnSpc>
              <a:tabLst>
                <a:tab pos="1033463" algn="l"/>
                <a:tab pos="1143000" algn="l"/>
                <a:tab pos="2624138" algn="l"/>
              </a:tabLst>
            </a:pPr>
            <a:r>
              <a:rPr lang="en-US" sz="1600" dirty="0" smtClean="0"/>
              <a:t>SO	PR-50029_01	Improvements to VSA/DSA Phase II</a:t>
            </a:r>
          </a:p>
          <a:p>
            <a:pPr marL="571500" lvl="1" indent="-228600" eaLnBrk="1" hangingPunct="1">
              <a:lnSpc>
                <a:spcPct val="90000"/>
              </a:lnSpc>
              <a:tabLst>
                <a:tab pos="1033463" algn="l"/>
                <a:tab pos="1143000" algn="l"/>
                <a:tab pos="2624138" algn="l"/>
              </a:tabLst>
            </a:pPr>
            <a:r>
              <a:rPr lang="en-US" sz="1600" dirty="0" smtClean="0"/>
              <a:t>CO	PR-60029_01	Enterprise Records Management Framework</a:t>
            </a:r>
            <a:endParaRPr lang="it-IT" sz="1600" dirty="0" smtClean="0"/>
          </a:p>
          <a:p>
            <a:pPr marL="571500" lvl="1" indent="-228600" eaLnBrk="1" hangingPunct="1">
              <a:lnSpc>
                <a:spcPct val="90000"/>
              </a:lnSpc>
              <a:tabLst>
                <a:tab pos="1033463" algn="l"/>
                <a:tab pos="1143000" algn="l"/>
                <a:tab pos="2624138" algn="l"/>
              </a:tabLst>
            </a:pPr>
            <a:endParaRPr lang="it-IT" sz="800" dirty="0" smtClean="0"/>
          </a:p>
          <a:p>
            <a:pPr marL="228600" indent="-228600" eaLnBrk="1" hangingPunct="1">
              <a:lnSpc>
                <a:spcPct val="90000"/>
              </a:lnSpc>
              <a:tabLst>
                <a:tab pos="1033463" algn="l"/>
                <a:tab pos="1143000" algn="l"/>
                <a:tab pos="2624138" algn="l"/>
              </a:tabLst>
            </a:pPr>
            <a:r>
              <a:rPr lang="en-US" sz="1600" dirty="0" smtClean="0"/>
              <a:t>May 2010 </a:t>
            </a:r>
            <a:r>
              <a:rPr lang="en-US" sz="1600" b="0" dirty="0" smtClean="0"/>
              <a:t>– None</a:t>
            </a:r>
          </a:p>
          <a:p>
            <a:pPr marL="228600" indent="-228600" eaLnBrk="1" hangingPunct="1">
              <a:lnSpc>
                <a:spcPct val="90000"/>
              </a:lnSpc>
              <a:tabLst>
                <a:tab pos="1033463" algn="l"/>
                <a:tab pos="1143000" algn="l"/>
                <a:tab pos="2624138" algn="l"/>
              </a:tabLst>
            </a:pPr>
            <a:endParaRPr lang="en-US" sz="800" b="0" dirty="0" smtClean="0"/>
          </a:p>
          <a:p>
            <a:pPr marL="228600" indent="-228600" eaLnBrk="1" hangingPunct="1">
              <a:lnSpc>
                <a:spcPct val="90000"/>
              </a:lnSpc>
              <a:tabLst>
                <a:tab pos="1033463" algn="l"/>
                <a:tab pos="1143000" algn="l"/>
                <a:tab pos="2624138" algn="l"/>
              </a:tabLst>
              <a:defRPr/>
            </a:pPr>
            <a:r>
              <a:rPr lang="en-US" sz="1600" dirty="0" smtClean="0"/>
              <a:t>June 2010</a:t>
            </a:r>
          </a:p>
          <a:p>
            <a:pPr marL="571500" lvl="1" indent="-228600" eaLnBrk="1" hangingPunct="1">
              <a:lnSpc>
                <a:spcPct val="90000"/>
              </a:lnSpc>
              <a:tabLst>
                <a:tab pos="1033463" algn="l"/>
                <a:tab pos="1143000" algn="l"/>
                <a:tab pos="2624138" algn="l"/>
              </a:tabLst>
              <a:defRPr/>
            </a:pPr>
            <a:r>
              <a:rPr lang="en-US" sz="1600" dirty="0" smtClean="0"/>
              <a:t>IO	PR-90010_01	Monitoring &amp; Reporting Tools</a:t>
            </a:r>
          </a:p>
          <a:p>
            <a:pPr marL="571500" lvl="1" indent="-228600" eaLnBrk="1" hangingPunct="1">
              <a:lnSpc>
                <a:spcPct val="90000"/>
              </a:lnSpc>
              <a:tabLst>
                <a:tab pos="1033463" algn="l"/>
                <a:tab pos="1143000" algn="l"/>
                <a:tab pos="2624138" algn="l"/>
              </a:tabLst>
              <a:defRPr/>
            </a:pPr>
            <a:r>
              <a:rPr lang="en-US" sz="1600" dirty="0" smtClean="0"/>
              <a:t>MO	PR-90006_01	Information Lifecycle Management (Phase 1)</a:t>
            </a:r>
            <a:endParaRPr lang="it-IT" sz="1600" dirty="0" smtClean="0"/>
          </a:p>
          <a:p>
            <a:pPr marL="228600" indent="-228600" eaLnBrk="1" hangingPunct="1">
              <a:lnSpc>
                <a:spcPct val="90000"/>
              </a:lnSpc>
              <a:tabLst>
                <a:tab pos="1033463" algn="l"/>
                <a:tab pos="1143000" algn="l"/>
                <a:tab pos="2624138" algn="l"/>
              </a:tabLst>
            </a:pPr>
            <a:endParaRPr lang="en-US" sz="1600" dirty="0" smtClean="0"/>
          </a:p>
          <a:p>
            <a:pPr marL="228600" indent="-228600" eaLnBrk="1" hangingPunct="1">
              <a:lnSpc>
                <a:spcPct val="90000"/>
              </a:lnSpc>
              <a:buNone/>
              <a:tabLst>
                <a:tab pos="1033463" algn="l"/>
                <a:tab pos="1143000" algn="l"/>
                <a:tab pos="2624138" algn="l"/>
              </a:tabLst>
            </a:pPr>
            <a:endParaRPr lang="en-US" sz="1800" dirty="0" smtClean="0"/>
          </a:p>
        </p:txBody>
      </p:sp>
      <p:sp>
        <p:nvSpPr>
          <p:cNvPr id="14340" name="Rectangle 2"/>
          <p:cNvSpPr>
            <a:spLocks noChangeArrowheads="1"/>
          </p:cNvSpPr>
          <p:nvPr/>
        </p:nvSpPr>
        <p:spPr bwMode="auto">
          <a:xfrm>
            <a:off x="2057400" y="6324600"/>
            <a:ext cx="5257800" cy="304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r>
              <a:rPr lang="en-US" sz="1200" b="0" dirty="0" smtClean="0"/>
              <a:t>Months represent </a:t>
            </a:r>
            <a:r>
              <a:rPr lang="en-US" sz="1200" b="0" dirty="0"/>
              <a:t>project go-live dates, not project completion </a:t>
            </a:r>
            <a:r>
              <a:rPr lang="en-US" sz="1200" b="0" dirty="0" smtClean="0"/>
              <a:t>dates</a:t>
            </a:r>
            <a:endParaRPr lang="en-US" sz="1200" b="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27796</TotalTime>
  <Words>1284</Words>
  <Application>Microsoft Office PowerPoint</Application>
  <PresentationFormat>On-screen Show (4:3)</PresentationFormat>
  <Paragraphs>363</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PMO Update to PRS</vt:lpstr>
      <vt:lpstr>PMO Update – Agenda</vt:lpstr>
      <vt:lpstr>2010 Project Spending Update – 10/20/2010</vt:lpstr>
      <vt:lpstr>Nodal Parking Deck – Approved    page 1 of 2 </vt:lpstr>
      <vt:lpstr>Nodal Parking Deck – Approved    page 2 of 2</vt:lpstr>
      <vt:lpstr>Nodal Parking Deck – Pending</vt:lpstr>
      <vt:lpstr>Nodal Parking Deck – Additional Items for Consideration</vt:lpstr>
      <vt:lpstr>Nodal Parking Deck – Additional Items for Consideration</vt:lpstr>
      <vt:lpstr>PMO Update – YTD 2010 Project Implementations</vt:lpstr>
      <vt:lpstr>PMO Update – YTD 2010 Project Implementations</vt:lpstr>
      <vt:lpstr>2011 Project Prioritization Schedule – Revised</vt:lpstr>
      <vt:lpstr>2011 Project Prioritization – Primary Components</vt:lpstr>
      <vt:lpstr>2011 Project Prioritization – Prioritization of 2011 Nodal Work</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tanderson</cp:lastModifiedBy>
  <cp:revision>763</cp:revision>
  <dcterms:created xsi:type="dcterms:W3CDTF">2005-04-21T14:28:35Z</dcterms:created>
  <dcterms:modified xsi:type="dcterms:W3CDTF">2010-10-20T20:11:07Z</dcterms:modified>
</cp:coreProperties>
</file>