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tags/tag2.xml" ContentType="application/vnd.openxmlformats-officedocument.presentationml.tags+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7"/>
  </p:notesMasterIdLst>
  <p:handoutMasterIdLst>
    <p:handoutMasterId r:id="rId48"/>
  </p:handoutMasterIdLst>
  <p:sldIdLst>
    <p:sldId id="458" r:id="rId2"/>
    <p:sldId id="951" r:id="rId3"/>
    <p:sldId id="952" r:id="rId4"/>
    <p:sldId id="953" r:id="rId5"/>
    <p:sldId id="954" r:id="rId6"/>
    <p:sldId id="1032" r:id="rId7"/>
    <p:sldId id="1005" r:id="rId8"/>
    <p:sldId id="1023" r:id="rId9"/>
    <p:sldId id="1008" r:id="rId10"/>
    <p:sldId id="1020" r:id="rId11"/>
    <p:sldId id="1009" r:id="rId12"/>
    <p:sldId id="1014" r:id="rId13"/>
    <p:sldId id="1026" r:id="rId14"/>
    <p:sldId id="1011" r:id="rId15"/>
    <p:sldId id="1015" r:id="rId16"/>
    <p:sldId id="1028" r:id="rId17"/>
    <p:sldId id="1029" r:id="rId18"/>
    <p:sldId id="1030" r:id="rId19"/>
    <p:sldId id="1031" r:id="rId20"/>
    <p:sldId id="962" r:id="rId21"/>
    <p:sldId id="963" r:id="rId22"/>
    <p:sldId id="964" r:id="rId23"/>
    <p:sldId id="967" r:id="rId24"/>
    <p:sldId id="968" r:id="rId25"/>
    <p:sldId id="969" r:id="rId26"/>
    <p:sldId id="970" r:id="rId27"/>
    <p:sldId id="971" r:id="rId28"/>
    <p:sldId id="973" r:id="rId29"/>
    <p:sldId id="975" r:id="rId30"/>
    <p:sldId id="977" r:id="rId31"/>
    <p:sldId id="979" r:id="rId32"/>
    <p:sldId id="981" r:id="rId33"/>
    <p:sldId id="982" r:id="rId34"/>
    <p:sldId id="983" r:id="rId35"/>
    <p:sldId id="984" r:id="rId36"/>
    <p:sldId id="1019" r:id="rId37"/>
    <p:sldId id="1002" r:id="rId38"/>
    <p:sldId id="986" r:id="rId39"/>
    <p:sldId id="987" r:id="rId40"/>
    <p:sldId id="988" r:id="rId41"/>
    <p:sldId id="481" r:id="rId42"/>
    <p:sldId id="758" r:id="rId43"/>
    <p:sldId id="1000" r:id="rId44"/>
    <p:sldId id="1001" r:id="rId45"/>
    <p:sldId id="1021" r:id="rId46"/>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40949A"/>
    <a:srgbClr val="F2F2F2"/>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72" autoAdjust="0"/>
    <p:restoredTop sz="94189" autoAdjust="0"/>
  </p:normalViewPr>
  <p:slideViewPr>
    <p:cSldViewPr>
      <p:cViewPr varScale="1">
        <p:scale>
          <a:sx n="98" d="100"/>
          <a:sy n="98" d="100"/>
        </p:scale>
        <p:origin x="-834" y="-108"/>
      </p:cViewPr>
      <p:guideLst>
        <p:guide orient="horz" pos="4224"/>
        <p:guide pos="1536"/>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7" tIns="46584" rIns="93167" bIns="46584"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67" tIns="46584" rIns="93167" bIns="46584" rtlCol="0"/>
          <a:lstStyle>
            <a:lvl1pPr algn="r">
              <a:defRPr sz="1200"/>
            </a:lvl1pPr>
          </a:lstStyle>
          <a:p>
            <a:fld id="{C86E9F34-AA71-4B55-B351-582A0031BA93}" type="datetimeFigureOut">
              <a:rPr lang="en-US" smtClean="0"/>
              <a:pPr/>
              <a:t>10/1/2010</a:t>
            </a:fld>
            <a:endParaRPr lang="en-US" dirty="0"/>
          </a:p>
        </p:txBody>
      </p:sp>
      <p:sp>
        <p:nvSpPr>
          <p:cNvPr id="4" name="Footer Placeholder 3"/>
          <p:cNvSpPr>
            <a:spLocks noGrp="1"/>
          </p:cNvSpPr>
          <p:nvPr>
            <p:ph type="ftr" sz="quarter" idx="2"/>
          </p:nvPr>
        </p:nvSpPr>
        <p:spPr>
          <a:xfrm>
            <a:off x="1" y="8829967"/>
            <a:ext cx="3037840" cy="464820"/>
          </a:xfrm>
          <a:prstGeom prst="rect">
            <a:avLst/>
          </a:prstGeom>
        </p:spPr>
        <p:txBody>
          <a:bodyPr vert="horz" lIns="93167" tIns="46584" rIns="93167" bIns="4658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7" tIns="46584" rIns="93167" bIns="46584" rtlCol="0" anchor="b"/>
          <a:lstStyle>
            <a:lvl1pPr algn="r">
              <a:defRPr sz="1200"/>
            </a:lvl1pPr>
          </a:lstStyle>
          <a:p>
            <a:fld id="{72FA21C5-56C1-44A6-A079-302B9572B789}"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1"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a:defRPr sz="1200"/>
            </a:lvl1pPr>
          </a:lstStyle>
          <a:p>
            <a:pPr>
              <a:defRPr/>
            </a:pPr>
            <a:endParaRPr lang="en-US" dirty="0"/>
          </a:p>
        </p:txBody>
      </p:sp>
      <p:sp>
        <p:nvSpPr>
          <p:cNvPr id="71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1"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a:defRPr sz="1200"/>
            </a:lvl1pPr>
          </a:lstStyle>
          <a:p>
            <a:pPr>
              <a:defRPr/>
            </a:pPr>
            <a:fld id="{D0E3D929-98C8-4E17-93F9-222E2EB21653}"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fld id="{3D79845F-F883-4D35-86A7-93FD2AF56AC7}" type="slidenum">
              <a:rPr lang="en-US" smtClean="0"/>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11</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12</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13</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14</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15</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16</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17</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18</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19</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dirty="0"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20</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38</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39</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40</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42</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Callout for Go-Live cutover – May 25th</a:t>
            </a:r>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43</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E3D929-98C8-4E17-93F9-222E2EB21653}" type="slidenum">
              <a:rPr lang="en-US" smtClean="0"/>
              <a:pPr>
                <a:defRPr/>
              </a:pPr>
              <a:t>44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latin typeface="Arial" charset="0"/>
            </a:endParaRPr>
          </a:p>
        </p:txBody>
      </p:sp>
      <p:sp>
        <p:nvSpPr>
          <p:cNvPr id="22532" name="Slide Number Placeholder 3"/>
          <p:cNvSpPr>
            <a:spLocks noGrp="1"/>
          </p:cNvSpPr>
          <p:nvPr>
            <p:ph type="sldNum" sz="quarter" idx="5"/>
          </p:nvPr>
        </p:nvSpPr>
        <p:spPr>
          <a:noFill/>
        </p:spPr>
        <p:txBody>
          <a:bodyPr/>
          <a:lstStyle/>
          <a:p>
            <a:fld id="{6EF94B58-C141-4A78-91D1-A21856A5E15F}" type="slidenum">
              <a:rPr lang="en-US" smtClean="0">
                <a:latin typeface="Arial" charset="0"/>
              </a:rPr>
              <a:pPr/>
              <a:t>3</a:t>
            </a:fld>
            <a:endParaRPr lang="en-US"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Note: Wind resources are only scored during curtailment.  Only 3 Wind resources were curtailed for a significant number of intervals (&gt;=6 intervals) and all 3 met the 95% criteria.</a:t>
            </a:r>
            <a:endParaRPr lang="en-US" dirty="0"/>
          </a:p>
        </p:txBody>
      </p:sp>
      <p:sp>
        <p:nvSpPr>
          <p:cNvPr id="4" name="Slide Number Placeholder 3"/>
          <p:cNvSpPr>
            <a:spLocks noGrp="1"/>
          </p:cNvSpPr>
          <p:nvPr>
            <p:ph type="sldNum" sz="quarter" idx="10"/>
          </p:nvPr>
        </p:nvSpPr>
        <p:spPr/>
        <p:txBody>
          <a:bodyPr/>
          <a:lstStyle/>
          <a:p>
            <a:pPr>
              <a:defRPr/>
            </a:pPr>
            <a:fld id="{D0E3D929-98C8-4E17-93F9-222E2EB21653}"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8</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9</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10</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7 October 2010</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t>Technical Advisory Committee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20C95E4-FFD6-4524-8F68-00D041A24D56}"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52171C4-D1DC-4246-9991-AEBCED05D448}"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FC2BE4-48FE-4B2C-9ABA-E301E8646B08}"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AD40B7-50F2-4D42-8863-B54E11CA5182}"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0D23F2C-3042-4167-8C30-E294131C2D79}"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DC3ADDB-C31F-4C1B-B2BA-EC28B5231C29}"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CE9E9F6-49F5-4114-A362-305DADBA002F}"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F4A94A4-2AE7-42F0-BA7D-E2161122873D}"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8E11B0-0250-40B1-B28C-08004C5F8C3C}"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38CF0AE-3F7E-4BE2-82B8-85241F812761}"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137BB1-540C-479D-8F2C-E75F6EA92CF4}" type="slidenum">
              <a:rPr lang="en-US"/>
              <a:pPr>
                <a:defRPr/>
              </a:pPr>
              <a:t>‹#›</a:t>
            </a:fld>
            <a:endParaRPr lang="en-US" dirty="0"/>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dirty="0" smtClean="0"/>
              <a:t>Technical Advisory Committee</a:t>
            </a:r>
            <a:endParaRPr lang="en-US" dirty="0"/>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7 October 2010</a:t>
            </a:r>
            <a:endParaRPr lang="en-US" dirty="0"/>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9EB81D-DC81-4F7F-BC0A-688AEE598DC6}"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xml"/><Relationship Id="rId7"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3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7.xml"/><Relationship Id="rId7" Type="http://schemas.openxmlformats.org/officeDocument/2006/relationships/image" Target="../media/image7.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11.xml"/><Relationship Id="rId7" Type="http://schemas.openxmlformats.org/officeDocument/2006/relationships/image" Target="../media/image7.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22.xml"/><Relationship Id="rId5" Type="http://schemas.openxmlformats.org/officeDocument/2006/relationships/slideLayout" Target="../slideLayouts/slideLayout2.xml"/><Relationship Id="rId4" Type="http://schemas.openxmlformats.org/officeDocument/2006/relationships/tags" Target="../tags/tag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Program Update</a:t>
            </a:r>
            <a:endParaRPr lang="en-US" sz="2400" dirty="0" smtClean="0"/>
          </a:p>
        </p:txBody>
      </p:sp>
      <p:sp>
        <p:nvSpPr>
          <p:cNvPr id="7171" name="Rectangle 20"/>
          <p:cNvSpPr>
            <a:spLocks noGrp="1" noChangeArrowheads="1"/>
          </p:cNvSpPr>
          <p:nvPr>
            <p:ph type="subTitle" idx="1"/>
          </p:nvPr>
        </p:nvSpPr>
        <p:spPr>
          <a:xfrm>
            <a:off x="304800" y="3886200"/>
            <a:ext cx="8382000" cy="2438400"/>
          </a:xfrm>
        </p:spPr>
        <p:txBody>
          <a:bodyPr/>
          <a:lstStyle/>
          <a:p>
            <a:pPr algn="ctr" eaLnBrk="1" hangingPunct="1">
              <a:spcBef>
                <a:spcPct val="50000"/>
              </a:spcBef>
            </a:pPr>
            <a:endParaRPr lang="en-US" b="1" dirty="0" smtClean="0"/>
          </a:p>
          <a:p>
            <a:pPr algn="ctr" eaLnBrk="1" hangingPunct="1">
              <a:spcBef>
                <a:spcPct val="50000"/>
              </a:spcBef>
            </a:pPr>
            <a:r>
              <a:rPr lang="en-US" b="1" dirty="0" smtClean="0"/>
              <a:t>Technical Advisory Committee</a:t>
            </a:r>
          </a:p>
          <a:p>
            <a:pPr algn="ctr" eaLnBrk="1" hangingPunct="1">
              <a:spcBef>
                <a:spcPct val="50000"/>
              </a:spcBef>
            </a:pPr>
            <a:r>
              <a:rPr lang="en-US" b="1" dirty="0" smtClean="0"/>
              <a:t>7 October 2010</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Real Time Market</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76200" y="760562"/>
          <a:ext cx="8991600" cy="6146351"/>
        </p:xfrm>
        <a:graphic>
          <a:graphicData uri="http://schemas.openxmlformats.org/drawingml/2006/table">
            <a:tbl>
              <a:tblPr>
                <a:effectLst/>
              </a:tblPr>
              <a:tblGrid>
                <a:gridCol w="2036215"/>
                <a:gridCol w="4182975"/>
                <a:gridCol w="2772410"/>
              </a:tblGrid>
              <a:tr h="2607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12587">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Offers not covering entire</a:t>
                      </a:r>
                      <a:r>
                        <a:rPr lang="en-US" sz="1000" kern="1200" baseline="0" dirty="0" smtClean="0">
                          <a:solidFill>
                            <a:schemeClr val="tx1"/>
                          </a:solidFill>
                          <a:latin typeface="+mn-lt"/>
                          <a:ea typeface="+mn-ea"/>
                          <a:cs typeface="+mn-cs"/>
                        </a:rPr>
                        <a:t> </a:t>
                      </a:r>
                      <a:r>
                        <a:rPr lang="en-US" sz="1000" kern="1200" dirty="0" smtClean="0">
                          <a:solidFill>
                            <a:schemeClr val="tx1"/>
                          </a:solidFill>
                          <a:latin typeface="+mn-lt"/>
                          <a:ea typeface="+mn-ea"/>
                          <a:cs typeface="+mn-cs"/>
                        </a:rPr>
                        <a:t>HSL of Resource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i="0" kern="1200" dirty="0" smtClean="0">
                          <a:solidFill>
                            <a:schemeClr val="tx1"/>
                          </a:solidFill>
                          <a:latin typeface="+mn-lt"/>
                          <a:ea typeface="+mn-ea"/>
                          <a:cs typeface="+mn-cs"/>
                        </a:rPr>
                        <a:t>Outreach has helped.  NPRR 240 is at the BOD for approval</a:t>
                      </a:r>
                      <a:r>
                        <a:rPr kumimoji="0" lang="en-US" sz="1000" b="0" i="0" u="none" strike="noStrike" kern="1200" cap="none" normalizeH="0" baseline="0" dirty="0" smtClean="0">
                          <a:ln>
                            <a:noFill/>
                          </a:ln>
                          <a:solidFill>
                            <a:schemeClr val="tx1"/>
                          </a:solidFill>
                          <a:effectLst/>
                          <a:latin typeface="Arial" charset="0"/>
                          <a:ea typeface="+mn-ea"/>
                          <a:cs typeface="+mn-cs"/>
                        </a:rPr>
                        <a:t>.</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Seen improvement of on average of 2000MWs during the LFC test</a:t>
                      </a:r>
                      <a:endParaRPr lang="en-US" sz="1000" i="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Will continue to provide insight and education</a:t>
                      </a:r>
                      <a:r>
                        <a:rPr lang="en-US" sz="1000" kern="1200" baseline="0" dirty="0" smtClean="0">
                          <a:solidFill>
                            <a:schemeClr val="tx1"/>
                          </a:solidFill>
                          <a:latin typeface="+mn-lt"/>
                          <a:ea typeface="+mn-ea"/>
                          <a:cs typeface="+mn-cs"/>
                        </a:rPr>
                        <a:t> to MPs</a:t>
                      </a:r>
                      <a:endParaRPr lang="en-US" sz="10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endParaRPr lang="en-US" sz="10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4962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Poor Telemetry</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000" b="0" i="1" u="none" strike="noStrike" kern="1200" cap="none" normalizeH="0" baseline="0" dirty="0" smtClean="0">
                        <a:ln>
                          <a:noFill/>
                        </a:ln>
                        <a:solidFill>
                          <a:srgbClr val="FF0000"/>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Significant issue during 40 hr LFC test.  Should be resolved by change implemented by MPs</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cap="none" normalizeH="0" baseline="0" dirty="0" smtClean="0">
                          <a:ln>
                            <a:noFill/>
                          </a:ln>
                          <a:solidFill>
                            <a:schemeClr val="tx1"/>
                          </a:solidFill>
                          <a:effectLst/>
                          <a:latin typeface="Arial" charset="0"/>
                        </a:rPr>
                        <a:t>NPRR on Resource Limit Calculator (RLC) calculation in draft should help mitigate issue.</a:t>
                      </a:r>
                      <a:endParaRPr kumimoji="0" lang="en-US" sz="1000" b="0"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Will continue to monitor.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68500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Start-up and Shut down issues</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Business Practices written to provide guidance.  For go-live use "ONTEST" as RST for both Start-ups</a:t>
                      </a:r>
                      <a:r>
                        <a:rPr lang="en-US" sz="1000" kern="1200" baseline="0" dirty="0" smtClean="0">
                          <a:solidFill>
                            <a:schemeClr val="tx1"/>
                          </a:solidFill>
                          <a:latin typeface="+mn-lt"/>
                          <a:ea typeface="+mn-ea"/>
                          <a:cs typeface="+mn-cs"/>
                        </a:rPr>
                        <a:t> and Shut-downs.  NPRR is progress to specify to use “ONTEST”.</a:t>
                      </a:r>
                      <a:endParaRPr lang="en-US" sz="10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NPRR schedule to go to PRS to clarify the usage of on-test RESOURCESTATUS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4962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Inaccurate Ratings</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Early LFC tests revealed inaccurate rating in the model and in some cases being </a:t>
                      </a:r>
                      <a:r>
                        <a:rPr lang="en-US" sz="1000" kern="1200" dirty="0" err="1" smtClean="0">
                          <a:solidFill>
                            <a:schemeClr val="tx1"/>
                          </a:solidFill>
                          <a:latin typeface="+mn-lt"/>
                          <a:ea typeface="+mn-ea"/>
                          <a:cs typeface="+mn-cs"/>
                        </a:rPr>
                        <a:t>telemetered</a:t>
                      </a:r>
                      <a:r>
                        <a:rPr lang="en-US" sz="1000" kern="1200" dirty="0" smtClean="0">
                          <a:solidFill>
                            <a:schemeClr val="tx1"/>
                          </a:solidFill>
                          <a:latin typeface="+mn-lt"/>
                          <a:ea typeface="+mn-ea"/>
                          <a:cs typeface="+mn-cs"/>
                        </a:rPr>
                        <a:t>.   ERCOT implemented review process for binding constraints showing up in Real time.  (Review contingency and ratings)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Will continue to monitor and correct as required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40363">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Questionable Contingencies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Automated contingency generation tool produced some invalid contingencies due to modeling issues. NOMCRs were submitted to correct.</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Teams working to review the contingencies with auto transformers.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Contacted TSPs requesting verification of transformer isolation.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Request to TSPs to review specific contingencies (including auto transformers) has been made.</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NOMCRs submitted to be implemented in the 10/15 database load</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Continue to review the contingencies.</a:t>
                      </a:r>
                    </a:p>
                    <a:p>
                      <a:pPr marL="0" marR="0" lvl="0" indent="117475" algn="l" defTabSz="914400" rtl="0" eaLnBrk="1" fontAlgn="base" latinLnBrk="0" hangingPunct="1">
                        <a:lnSpc>
                          <a:spcPct val="100000"/>
                        </a:lnSpc>
                        <a:spcBef>
                          <a:spcPct val="0"/>
                        </a:spcBef>
                        <a:spcAft>
                          <a:spcPct val="0"/>
                        </a:spcAft>
                        <a:buClrTx/>
                        <a:buSzTx/>
                        <a:buFont typeface="Arial" pitchFamily="34" charset="0"/>
                        <a:buNone/>
                        <a:tabLst/>
                      </a:pPr>
                      <a:endParaRPr lang="en-US" sz="10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586663">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Energy Offer Curve being rejected in Real Time.  (This is a timing issue.)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Known defect being investigated</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Fix in 10/1 NPROD migration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Verify</a:t>
                      </a:r>
                      <a:r>
                        <a:rPr lang="en-US" sz="1000" kern="1200" baseline="0" dirty="0" smtClean="0">
                          <a:solidFill>
                            <a:schemeClr val="tx1"/>
                          </a:solidFill>
                          <a:latin typeface="+mn-lt"/>
                          <a:ea typeface="+mn-ea"/>
                          <a:cs typeface="+mn-cs"/>
                        </a:rPr>
                        <a:t> fix in NPROD in October</a:t>
                      </a:r>
                      <a:endParaRPr lang="en-US" sz="1000" kern="1200" dirty="0" smtClean="0">
                        <a:solidFill>
                          <a:schemeClr val="tx1"/>
                        </a:solidFill>
                        <a:latin typeface="+mn-lt"/>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pPr>
                      <a:endParaRPr lang="en-US" sz="1000" kern="1200" dirty="0" smtClean="0">
                        <a:solidFill>
                          <a:schemeClr val="tx1"/>
                        </a:solidFill>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40363">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Shift factor transfer issues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Resolved with code updates</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No issues in the 168HR test</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None observed</a:t>
                      </a:r>
                      <a:r>
                        <a:rPr lang="en-US" sz="1000" kern="1200" baseline="0" dirty="0" smtClean="0">
                          <a:solidFill>
                            <a:schemeClr val="tx1"/>
                          </a:solidFill>
                          <a:latin typeface="+mn-lt"/>
                          <a:ea typeface="+mn-ea"/>
                          <a:cs typeface="+mn-cs"/>
                        </a:rPr>
                        <a:t> during Sept 29-30 Nodal System test</a:t>
                      </a:r>
                      <a:endParaRPr lang="en-US" sz="1000" kern="1200" dirty="0" smtClean="0">
                        <a:solidFill>
                          <a:schemeClr val="tx1"/>
                        </a:solidFill>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Will continue to monitor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586663">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pPr>
                      <a:endParaRPr lang="en-US" sz="1000" kern="1200" dirty="0" smtClean="0">
                        <a:solidFill>
                          <a:schemeClr val="tx1"/>
                        </a:solidFill>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endParaRPr lang="en-US" sz="1000" kern="1200" dirty="0" smtClean="0">
                        <a:solidFill>
                          <a:schemeClr val="tx1"/>
                        </a:solidFill>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endParaRPr lang="en-US" sz="1000" kern="1200" dirty="0" smtClean="0">
                        <a:solidFill>
                          <a:schemeClr val="tx1"/>
                        </a:solidFill>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Network Modeling Management System</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125360" y="757684"/>
          <a:ext cx="8866240" cy="5341455"/>
        </p:xfrm>
        <a:graphic>
          <a:graphicData uri="http://schemas.openxmlformats.org/drawingml/2006/table">
            <a:tbl>
              <a:tblPr>
                <a:effectLst/>
              </a:tblPr>
              <a:tblGrid>
                <a:gridCol w="3397344"/>
                <a:gridCol w="2734448"/>
                <a:gridCol w="2734448"/>
              </a:tblGrid>
              <a:tr h="36038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26502">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Multiple</a:t>
                      </a:r>
                      <a:r>
                        <a:rPr lang="en-US" sz="1100" kern="1200" baseline="0" dirty="0" smtClean="0">
                          <a:solidFill>
                            <a:schemeClr val="tx1"/>
                          </a:solidFill>
                          <a:latin typeface="+mn-lt"/>
                          <a:ea typeface="+mn-ea"/>
                          <a:cs typeface="+mn-cs"/>
                        </a:rPr>
                        <a:t> </a:t>
                      </a:r>
                      <a:r>
                        <a:rPr lang="en-US" sz="1100" kern="1200" dirty="0" smtClean="0">
                          <a:solidFill>
                            <a:schemeClr val="tx1"/>
                          </a:solidFill>
                          <a:latin typeface="+mn-lt"/>
                          <a:ea typeface="+mn-ea"/>
                          <a:cs typeface="+mn-cs"/>
                        </a:rPr>
                        <a:t>System restarts </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The restarts caused MP input to be lost resulting  in significant delays for MP’s to input Model data</a:t>
                      </a:r>
                      <a:r>
                        <a:rPr lang="en-US" sz="1100" kern="1200" dirty="0" smtClean="0">
                          <a:solidFill>
                            <a:schemeClr val="tx1"/>
                          </a:solidFill>
                          <a:latin typeface="+mn-lt"/>
                          <a:ea typeface="+mn-ea"/>
                          <a:cs typeface="+mn-cs"/>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lvl="0" indent="117475" algn="l">
                        <a:buFont typeface="Arial" pitchFamily="34" charset="0"/>
                        <a:buChar char="•"/>
                      </a:pPr>
                      <a:r>
                        <a:rPr lang="en-US" sz="1100" dirty="0" smtClean="0"/>
                        <a:t>Stability issue </a:t>
                      </a:r>
                      <a:r>
                        <a:rPr lang="en-US" sz="1100" i="0" dirty="0" smtClean="0"/>
                        <a:t>was improved</a:t>
                      </a:r>
                      <a:r>
                        <a:rPr lang="en-US" sz="1100" baseline="0" dirty="0" smtClean="0"/>
                        <a:t> with a system patch that was applied on  </a:t>
                      </a:r>
                      <a:r>
                        <a:rPr lang="en-US" sz="1100" dirty="0" smtClean="0"/>
                        <a:t>July 1</a:t>
                      </a:r>
                      <a:r>
                        <a:rPr lang="en-US" sz="1100" baseline="30000" dirty="0" smtClean="0"/>
                        <a:t>st</a:t>
                      </a:r>
                      <a:r>
                        <a:rPr lang="en-US" sz="1100" baseline="0" dirty="0" smtClean="0"/>
                        <a:t>, 2010 </a:t>
                      </a:r>
                    </a:p>
                    <a:p>
                      <a:pPr lvl="0" indent="117475" algn="l">
                        <a:buFont typeface="Arial" pitchFamily="34" charset="0"/>
                        <a:buChar char="•"/>
                      </a:pPr>
                      <a:r>
                        <a:rPr lang="en-US" sz="1100" baseline="0" dirty="0" smtClean="0"/>
                        <a:t>The last restart occurred on 9/05/2010, but not related to the original issue</a:t>
                      </a:r>
                      <a:endParaRPr lang="en-US" sz="1100" dirty="0" smtClean="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kern="1200" dirty="0" smtClean="0">
                          <a:solidFill>
                            <a:schemeClr val="tx1"/>
                          </a:solidFill>
                          <a:latin typeface="+mn-lt"/>
                          <a:ea typeface="+mn-ea"/>
                          <a:cs typeface="+mn-cs"/>
                        </a:rPr>
                        <a:t>Continue to monitor restart activity to ensure system meets goal of 1 or fewer unscheduled restarts per week.  Currently the system is meeting or exceeding the goal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28284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Market Participants and ERCOT working through several items involving modeling:</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Definition of interim updates</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Mechanics of the Approval to Energize process for new equipment</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Using Outage scheduler for energizing new equipment</a:t>
                      </a:r>
                      <a:endParaRPr lang="en-US" sz="1050" kern="1200" dirty="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lvl="0" indent="117475" algn="l">
                        <a:buFont typeface="Arial" pitchFamily="34" charset="0"/>
                        <a:buChar char="•"/>
                      </a:pPr>
                      <a:r>
                        <a:rPr lang="en-US" sz="1100" dirty="0" smtClean="0"/>
                        <a:t>ERCOT</a:t>
                      </a:r>
                      <a:r>
                        <a:rPr lang="en-US" sz="1100" baseline="0" dirty="0" smtClean="0"/>
                        <a:t> released the Modeling Expectations white paper and worked with the TSPs in several subcommittees to reach a market agreement </a:t>
                      </a:r>
                    </a:p>
                    <a:p>
                      <a:pPr lvl="0" indent="117475" algn="l">
                        <a:buFont typeface="Arial" pitchFamily="34" charset="0"/>
                        <a:buChar char="•"/>
                      </a:pPr>
                      <a:r>
                        <a:rPr lang="en-US" sz="1100" baseline="0" dirty="0" smtClean="0"/>
                        <a:t>Approved by NATF</a:t>
                      </a:r>
                      <a:endParaRPr lang="en-US" sz="1100" dirty="0" smtClean="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kern="1200" dirty="0" smtClean="0">
                          <a:solidFill>
                            <a:schemeClr val="tx1"/>
                          </a:solidFill>
                          <a:latin typeface="+mn-lt"/>
                          <a:ea typeface="+mn-ea"/>
                          <a:cs typeface="+mn-cs"/>
                        </a:rPr>
                        <a:t>Continue to work with all</a:t>
                      </a:r>
                      <a:r>
                        <a:rPr lang="en-US" sz="1100" kern="1200" baseline="0" dirty="0" smtClean="0">
                          <a:solidFill>
                            <a:schemeClr val="tx1"/>
                          </a:solidFill>
                          <a:latin typeface="+mn-lt"/>
                          <a:ea typeface="+mn-ea"/>
                          <a:cs typeface="+mn-cs"/>
                        </a:rPr>
                        <a:t> Market Participants as it related to the Network Modeling and the TSP issues list in the various subcommittees </a:t>
                      </a:r>
                      <a:endParaRPr lang="en-US" sz="11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277387">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System</a:t>
                      </a:r>
                      <a:r>
                        <a:rPr lang="en-US" sz="1100" kern="1200" baseline="0" dirty="0" smtClean="0">
                          <a:solidFill>
                            <a:schemeClr val="tx1"/>
                          </a:solidFill>
                          <a:latin typeface="+mn-lt"/>
                          <a:ea typeface="+mn-ea"/>
                          <a:cs typeface="+mn-cs"/>
                        </a:rPr>
                        <a:t> navigation was slow</a:t>
                      </a:r>
                      <a:r>
                        <a:rPr lang="en-US" sz="1100" kern="1200" dirty="0" smtClean="0">
                          <a:solidFill>
                            <a:schemeClr val="tx1"/>
                          </a:solidFill>
                          <a:latin typeface="+mn-lt"/>
                          <a:ea typeface="+mn-ea"/>
                          <a:cs typeface="+mn-cs"/>
                        </a:rPr>
                        <a:t> </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The response time for navigating through various layers of equipment increased.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lvl="0" indent="117475" algn="l">
                        <a:buFont typeface="Arial" pitchFamily="34" charset="0"/>
                        <a:buChar char="•"/>
                      </a:pPr>
                      <a:r>
                        <a:rPr lang="en-US" sz="1100" dirty="0" smtClean="0"/>
                        <a:t>Navigation performance issues </a:t>
                      </a:r>
                      <a:r>
                        <a:rPr lang="en-US" sz="1100" i="0" dirty="0" smtClean="0"/>
                        <a:t>improved Aug </a:t>
                      </a:r>
                      <a:r>
                        <a:rPr lang="en-US" sz="1100" dirty="0" smtClean="0"/>
                        <a:t>1st (43% reduction in response time)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kern="1200" dirty="0" smtClean="0">
                          <a:solidFill>
                            <a:schemeClr val="tx1"/>
                          </a:solidFill>
                          <a:latin typeface="+mn-lt"/>
                          <a:ea typeface="+mn-ea"/>
                          <a:cs typeface="+mn-cs"/>
                        </a:rPr>
                        <a:t>Continue to monitor</a:t>
                      </a:r>
                      <a:r>
                        <a:rPr lang="en-US" sz="1100" kern="1200" baseline="0" dirty="0" smtClean="0">
                          <a:solidFill>
                            <a:schemeClr val="tx1"/>
                          </a:solidFill>
                          <a:latin typeface="+mn-lt"/>
                          <a:ea typeface="+mn-ea"/>
                          <a:cs typeface="+mn-cs"/>
                        </a:rPr>
                        <a:t> system performance and assess MP helpdesk tickets to ensure performance continues to meet expectations.</a:t>
                      </a:r>
                    </a:p>
                    <a:p>
                      <a:pPr lvl="0" indent="117475" algn="l">
                        <a:buFont typeface="Arial" pitchFamily="34" charset="0"/>
                        <a:buChar char="•"/>
                      </a:pPr>
                      <a:endParaRPr lang="en-US" sz="1100" dirty="0" smtClean="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49119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Slow validation times for users </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The validations which normally take 10-40 minutes were taking 20-40% longer than 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i="0" dirty="0" smtClean="0">
                          <a:latin typeface="+mn-lt"/>
                        </a:rPr>
                        <a:t>Validation performance improved August 27</a:t>
                      </a:r>
                      <a:r>
                        <a:rPr lang="en-US" sz="1100" i="0" baseline="30000" dirty="0" smtClean="0">
                          <a:latin typeface="+mn-lt"/>
                        </a:rPr>
                        <a:t>th</a:t>
                      </a:r>
                      <a:r>
                        <a:rPr lang="en-US" sz="1100" i="0" dirty="0" smtClean="0">
                          <a:latin typeface="+mn-lt"/>
                        </a:rPr>
                        <a:t> (40% reduction in validation time). </a:t>
                      </a:r>
                    </a:p>
                    <a:p>
                      <a:pPr marL="112713" marR="0" lvl="0" indent="-112713"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kern="1200" dirty="0" smtClean="0">
                          <a:solidFill>
                            <a:schemeClr val="tx1"/>
                          </a:solidFill>
                          <a:latin typeface="+mn-lt"/>
                          <a:ea typeface="+mn-ea"/>
                          <a:cs typeface="+mn-cs"/>
                        </a:rPr>
                        <a:t>Continue to monitor system performance and assess MP helpdesk tickets to ensure performance continues to meet expectations.</a:t>
                      </a:r>
                    </a:p>
                    <a:p>
                      <a:pPr marL="112713" marR="0" lvl="0" indent="-112713"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Credit</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76201" y="746760"/>
          <a:ext cx="8915399" cy="4452566"/>
        </p:xfrm>
        <a:graphic>
          <a:graphicData uri="http://schemas.openxmlformats.org/drawingml/2006/table">
            <a:tbl>
              <a:tblPr>
                <a:effectLst/>
              </a:tblPr>
              <a:tblGrid>
                <a:gridCol w="3505199"/>
                <a:gridCol w="3312459"/>
                <a:gridCol w="2097741"/>
              </a:tblGrid>
              <a:tr h="42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dirty="0" smtClean="0">
                          <a:ln>
                            <a:noFill/>
                          </a:ln>
                          <a:solidFill>
                            <a:schemeClr val="tx1"/>
                          </a:solidFill>
                          <a:effectLst/>
                          <a:latin typeface="Arial" charset="0"/>
                        </a:rPr>
                        <a:t>CMM (Core) Credit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Large exposure and credit calls in the market</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Some Market Participants experienced swings in collateral calls within the market</a:t>
                      </a: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In conjunction with the 168-hour test, ERCOT reset Market Trials data that was causing the core credit calculation to be high</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i="0" dirty="0" smtClean="0">
                          <a:solidFill>
                            <a:schemeClr val="tx1"/>
                          </a:solidFill>
                          <a:latin typeface="+mn-lt"/>
                        </a:rPr>
                        <a:t>Provided CPs that were behaving “normally” during the 168-hour test an opportunity to see what their credit calculation would be after “go 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Review 168-hour activity with CPs, individually and within MCWG and CWG, as needed.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567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dirty="0" smtClean="0">
                          <a:ln>
                            <a:noFill/>
                          </a:ln>
                          <a:solidFill>
                            <a:schemeClr val="tx1"/>
                          </a:solidFill>
                          <a:effectLst/>
                          <a:latin typeface="Arial" charset="0"/>
                        </a:rPr>
                        <a:t>DAM Credit Constraint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Available credit on non-business days</a:t>
                      </a:r>
                      <a:endParaRPr kumimoji="0" lang="en-US" sz="1100" b="1" i="0" u="none" strike="noStrike" kern="1200" cap="none" normalizeH="0" baseline="0" dirty="0" smtClean="0">
                        <a:ln>
                          <a:noFill/>
                        </a:ln>
                        <a:solidFill>
                          <a:schemeClr val="tx1"/>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1" u="none" strike="noStrike" kern="1200" cap="none" normalizeH="0" baseline="0" dirty="0" smtClean="0">
                          <a:ln>
                            <a:noFill/>
                          </a:ln>
                          <a:solidFill>
                            <a:schemeClr val="tx1"/>
                          </a:solidFill>
                          <a:effectLst/>
                          <a:latin typeface="Arial" charset="0"/>
                          <a:ea typeface="+mn-ea"/>
                          <a:cs typeface="+mn-cs"/>
                        </a:rPr>
                        <a:t>When DAM was run over the weekend in August, a significant amount of credit was consumed</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ERCOT credit staff to update ACLs on non-business days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1" u="none" strike="noStrike" cap="none" normalizeH="0" baseline="0" dirty="0" smtClean="0">
                        <a:ln>
                          <a:noFill/>
                        </a:ln>
                        <a:solidFill>
                          <a:schemeClr val="tx1"/>
                        </a:solidFill>
                        <a:effectLst/>
                        <a:latin typeface="+mn-lt"/>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1" u="none" strike="noStrike" cap="none" normalizeH="0" baseline="0" dirty="0" smtClean="0">
                        <a:ln>
                          <a:noFill/>
                        </a:ln>
                        <a:solidFill>
                          <a:schemeClr val="tx1"/>
                        </a:solidFill>
                        <a:effectLst/>
                        <a:latin typeface="+mn-lt"/>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ACLs will be updated on non-business days with a manual workaround until an after Go-Live automated solution is implemented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kern="1200" cap="none" normalizeH="0" baseline="0" dirty="0" smtClean="0">
                          <a:ln>
                            <a:noFill/>
                          </a:ln>
                          <a:solidFill>
                            <a:schemeClr val="tx1"/>
                          </a:solidFill>
                          <a:effectLst/>
                          <a:latin typeface="Arial" charset="0"/>
                          <a:ea typeface="+mn-ea"/>
                          <a:cs typeface="+mn-cs"/>
                        </a:rPr>
                        <a:t>CRR Credit Constraint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Two parameters (the Multiplier (M) and Adder (A)) used in the auction to collateralize initial mark to market are under review</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Anticipate a request to change at least the Multiplier at the Oct BOD meeting to correct for understanding of how the parameter is used in CRR system</a:t>
                      </a:r>
                      <a:endParaRPr lang="en-US" sz="1100" kern="1200" dirty="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Review at TAC on Oct 7</a:t>
                      </a:r>
                      <a:r>
                        <a:rPr kumimoji="0" lang="en-US" sz="1100" b="0" i="0" u="none" strike="noStrike" kern="1200" cap="none" normalizeH="0" baseline="30000" dirty="0" smtClean="0">
                          <a:ln>
                            <a:noFill/>
                          </a:ln>
                          <a:solidFill>
                            <a:schemeClr val="tx1"/>
                          </a:solidFill>
                          <a:effectLst/>
                          <a:latin typeface="Arial" charset="0"/>
                          <a:ea typeface="+mn-ea"/>
                          <a:cs typeface="+mn-cs"/>
                        </a:rPr>
                        <a:t>th</a:t>
                      </a:r>
                      <a:r>
                        <a:rPr kumimoji="0" lang="en-US" sz="1100" b="0" i="0" u="none" strike="noStrike" kern="1200" cap="none" normalizeH="0" baseline="0" dirty="0" smtClean="0">
                          <a:ln>
                            <a:noFill/>
                          </a:ln>
                          <a:solidFill>
                            <a:schemeClr val="tx1"/>
                          </a:solidFill>
                          <a:effectLst/>
                          <a:latin typeface="Arial" charset="0"/>
                          <a:ea typeface="+mn-ea"/>
                          <a:cs typeface="+mn-cs"/>
                        </a:rPr>
                        <a: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Credit</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76201" y="746760"/>
          <a:ext cx="8915399" cy="4452566"/>
        </p:xfrm>
        <a:graphic>
          <a:graphicData uri="http://schemas.openxmlformats.org/drawingml/2006/table">
            <a:tbl>
              <a:tblPr>
                <a:effectLst/>
              </a:tblPr>
              <a:tblGrid>
                <a:gridCol w="3505199"/>
                <a:gridCol w="3312459"/>
                <a:gridCol w="2097741"/>
              </a:tblGrid>
              <a:tr h="42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dirty="0" smtClean="0">
                          <a:ln>
                            <a:noFill/>
                          </a:ln>
                          <a:solidFill>
                            <a:schemeClr val="tx1"/>
                          </a:solidFill>
                          <a:effectLst/>
                          <a:latin typeface="Arial" charset="0"/>
                        </a:rPr>
                        <a:t>CMM (Core) Credit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Large exposure and credit calls in the market</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Some Market Participants experienced swings in collateral calls within the market</a:t>
                      </a: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In conjunction with the 168-hour test, ERCOT reset Market Trials data that was causing the core credit calculation to be high</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i="0" dirty="0" smtClean="0">
                          <a:solidFill>
                            <a:schemeClr val="tx1"/>
                          </a:solidFill>
                          <a:latin typeface="+mn-lt"/>
                        </a:rPr>
                        <a:t>Provided CPs that were behaving “normally” during the 168-hour test an opportunity to see what their credit calculation would be after “go 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Review 168-hour activity with CPs, individually and within MCWG and CWG, as needed.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567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dirty="0" smtClean="0">
                          <a:ln>
                            <a:noFill/>
                          </a:ln>
                          <a:solidFill>
                            <a:schemeClr val="tx1"/>
                          </a:solidFill>
                          <a:effectLst/>
                          <a:latin typeface="Arial" charset="0"/>
                        </a:rPr>
                        <a:t>DAM Credit Constraint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Available credit on non-business days</a:t>
                      </a:r>
                      <a:endParaRPr kumimoji="0" lang="en-US" sz="1100" b="1" i="0" u="none" strike="noStrike" kern="1200" cap="none" normalizeH="0" baseline="0" dirty="0" smtClean="0">
                        <a:ln>
                          <a:noFill/>
                        </a:ln>
                        <a:solidFill>
                          <a:schemeClr val="tx1"/>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1" u="none" strike="noStrike" kern="1200" cap="none" normalizeH="0" baseline="0" dirty="0" smtClean="0">
                          <a:ln>
                            <a:noFill/>
                          </a:ln>
                          <a:solidFill>
                            <a:schemeClr val="tx1"/>
                          </a:solidFill>
                          <a:effectLst/>
                          <a:latin typeface="Arial" charset="0"/>
                          <a:ea typeface="+mn-ea"/>
                          <a:cs typeface="+mn-cs"/>
                        </a:rPr>
                        <a:t>When DAM was run over the weekend in August, a significant amount of credit was consumed</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ERCOT credit staff to update ACLs on non-business days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1" u="none" strike="noStrike" cap="none" normalizeH="0" baseline="0" dirty="0" smtClean="0">
                        <a:ln>
                          <a:noFill/>
                        </a:ln>
                        <a:solidFill>
                          <a:schemeClr val="tx1"/>
                        </a:solidFill>
                        <a:effectLst/>
                        <a:latin typeface="+mn-lt"/>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1" u="none" strike="noStrike" cap="none" normalizeH="0" baseline="0" dirty="0" smtClean="0">
                        <a:ln>
                          <a:noFill/>
                        </a:ln>
                        <a:solidFill>
                          <a:schemeClr val="tx1"/>
                        </a:solidFill>
                        <a:effectLst/>
                        <a:latin typeface="+mn-lt"/>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ACLs will be updated on non-business days with a manual workaround until an after Go-Live automated solution is implemented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kern="1200" cap="none" normalizeH="0" baseline="0" dirty="0" smtClean="0">
                          <a:ln>
                            <a:noFill/>
                          </a:ln>
                          <a:solidFill>
                            <a:schemeClr val="tx1"/>
                          </a:solidFill>
                          <a:effectLst/>
                          <a:latin typeface="Arial" charset="0"/>
                          <a:ea typeface="+mn-ea"/>
                          <a:cs typeface="+mn-cs"/>
                        </a:rPr>
                        <a:t>CRR Credit Constraint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Two parameters (the Multiplier (M) and Adder (A)) used in the auction to collateralize initial mark to market are under review</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Anticipate a request to change at least the Multiplier at the Oct BOD meeting to correct for understanding of how the parameter is used in CRR system</a:t>
                      </a:r>
                      <a:endParaRPr lang="en-US" sz="1100" kern="1200" dirty="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Review at TAC on Oct 7</a:t>
                      </a:r>
                      <a:r>
                        <a:rPr kumimoji="0" lang="en-US" sz="1100" b="0" i="0" u="none" strike="noStrike" kern="1200" cap="none" normalizeH="0" baseline="30000" dirty="0" smtClean="0">
                          <a:ln>
                            <a:noFill/>
                          </a:ln>
                          <a:solidFill>
                            <a:schemeClr val="tx1"/>
                          </a:solidFill>
                          <a:effectLst/>
                          <a:latin typeface="Arial" charset="0"/>
                          <a:ea typeface="+mn-ea"/>
                          <a:cs typeface="+mn-cs"/>
                        </a:rPr>
                        <a:t>th</a:t>
                      </a:r>
                      <a:r>
                        <a:rPr kumimoji="0" lang="en-US" sz="1100" b="0" i="0" u="none" strike="noStrike" kern="1200" cap="none" normalizeH="0" baseline="0" dirty="0" smtClean="0">
                          <a:ln>
                            <a:noFill/>
                          </a:ln>
                          <a:solidFill>
                            <a:schemeClr val="tx1"/>
                          </a:solidFill>
                          <a:effectLst/>
                          <a:latin typeface="Arial" charset="0"/>
                          <a:ea typeface="+mn-ea"/>
                          <a:cs typeface="+mn-cs"/>
                        </a:rPr>
                        <a: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Reports &amp; Extracts</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79003" y="746761"/>
          <a:ext cx="9018105" cy="4900476"/>
        </p:xfrm>
        <a:graphic>
          <a:graphicData uri="http://schemas.openxmlformats.org/drawingml/2006/table">
            <a:tbl>
              <a:tblPr>
                <a:effectLst/>
              </a:tblPr>
              <a:tblGrid>
                <a:gridCol w="3455535"/>
                <a:gridCol w="3094862"/>
                <a:gridCol w="2467708"/>
              </a:tblGrid>
              <a:tr h="3800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6743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QSE Ancillary Services Capacity Monitor report on the MIS</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Values reported for AS responsibilities different from the values observed in the source system</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000" b="0" i="0" u="none" strike="noStrike" kern="1200" cap="none" normalizeH="0" baseline="0" dirty="0" smtClean="0">
                        <a:ln>
                          <a:noFill/>
                        </a:ln>
                        <a:solidFill>
                          <a:srgbClr val="FF0000"/>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The report is not active at this time, release data is not yet established</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The report needs to be validated by business in </a:t>
                      </a:r>
                      <a:r>
                        <a:rPr kumimoji="0" lang="en-US" sz="1000" b="0" i="0" u="none" strike="noStrike" kern="1200" cap="none" normalizeH="0" baseline="0" dirty="0" err="1" smtClean="0">
                          <a:ln>
                            <a:noFill/>
                          </a:ln>
                          <a:solidFill>
                            <a:schemeClr val="tx1"/>
                          </a:solidFill>
                          <a:effectLst/>
                          <a:latin typeface="Arial" charset="0"/>
                          <a:ea typeface="+mn-ea"/>
                          <a:cs typeface="+mn-cs"/>
                        </a:rPr>
                        <a:t>iTest</a:t>
                      </a:r>
                      <a:r>
                        <a:rPr kumimoji="0" lang="en-US" sz="1000" b="0" i="0" u="none" strike="noStrike" kern="1200" cap="none" normalizeH="0" baseline="0" dirty="0" smtClean="0">
                          <a:ln>
                            <a:noFill/>
                          </a:ln>
                          <a:solidFill>
                            <a:schemeClr val="tx1"/>
                          </a:solidFill>
                          <a:effectLst/>
                          <a:latin typeface="Arial" charset="0"/>
                          <a:ea typeface="+mn-ea"/>
                          <a:cs typeface="+mn-cs"/>
                        </a:rPr>
                        <a:t> before it can be released in Production. </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Still working to get an estimate for the </a:t>
                      </a:r>
                      <a:r>
                        <a:rPr kumimoji="0" lang="en-US" sz="1000" b="0" i="0" u="none" strike="noStrike" kern="1200" cap="none" normalizeH="0" baseline="0" dirty="0" err="1" smtClean="0">
                          <a:ln>
                            <a:noFill/>
                          </a:ln>
                          <a:solidFill>
                            <a:schemeClr val="tx1"/>
                          </a:solidFill>
                          <a:effectLst/>
                          <a:latin typeface="Arial" charset="0"/>
                          <a:ea typeface="+mn-ea"/>
                          <a:cs typeface="+mn-cs"/>
                        </a:rPr>
                        <a:t>nprod</a:t>
                      </a:r>
                      <a:r>
                        <a:rPr kumimoji="0" lang="en-US" sz="1000" b="0" i="0" u="none" strike="noStrike" kern="1200" cap="none" normalizeH="0" baseline="0" dirty="0" smtClean="0">
                          <a:ln>
                            <a:noFill/>
                          </a:ln>
                          <a:solidFill>
                            <a:schemeClr val="tx1"/>
                          </a:solidFill>
                          <a:effectLst/>
                          <a:latin typeface="Arial" charset="0"/>
                          <a:ea typeface="+mn-ea"/>
                          <a:cs typeface="+mn-cs"/>
                        </a:rPr>
                        <a:t> delivery date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Complete</a:t>
                      </a:r>
                      <a:r>
                        <a:rPr lang="en-US" sz="1100" kern="1200" baseline="0" dirty="0" smtClean="0">
                          <a:solidFill>
                            <a:schemeClr val="tx1"/>
                          </a:solidFill>
                          <a:latin typeface="+mn-lt"/>
                          <a:ea typeface="+mn-ea"/>
                          <a:cs typeface="+mn-cs"/>
                        </a:rPr>
                        <a:t> </a:t>
                      </a:r>
                      <a:r>
                        <a:rPr lang="en-US" sz="1100" kern="1200" dirty="0" smtClean="0">
                          <a:solidFill>
                            <a:schemeClr val="tx1"/>
                          </a:solidFill>
                          <a:latin typeface="+mn-lt"/>
                          <a:ea typeface="+mn-ea"/>
                          <a:cs typeface="+mn-cs"/>
                        </a:rPr>
                        <a:t>validation</a:t>
                      </a:r>
                    </a:p>
                    <a:p>
                      <a:pPr marL="112713" marR="0" lvl="0" indent="-112713"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01271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Two Credit reports  are not functioning</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Future Credit Exposure for CRR PTP Options (FCEOPT) Detail Report</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Future Credit Exposure for CRR PTP Obligations (FCEOBL) Detail Report</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NPRR 241 allows ERCOT to not provide these reports and/or allows ERCOT to provide an extract instead.  </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NPRR 241 approved by the board 9/21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ERCOT</a:t>
                      </a:r>
                      <a:r>
                        <a:rPr lang="en-US" sz="1100" kern="1200" baseline="0" dirty="0" smtClean="0">
                          <a:solidFill>
                            <a:schemeClr val="tx1"/>
                          </a:solidFill>
                          <a:latin typeface="+mn-lt"/>
                          <a:ea typeface="+mn-ea"/>
                          <a:cs typeface="+mn-cs"/>
                        </a:rPr>
                        <a:t> is working on an extract of the data</a:t>
                      </a:r>
                      <a:endParaRPr lang="en-US" sz="11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875713">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Some reports  have</a:t>
                      </a:r>
                      <a:r>
                        <a:rPr lang="en-US" sz="1100" i="0" kern="1200" baseline="0" dirty="0" smtClean="0">
                          <a:solidFill>
                            <a:schemeClr val="tx1"/>
                          </a:solidFill>
                          <a:latin typeface="+mn-lt"/>
                          <a:ea typeface="+mn-ea"/>
                          <a:cs typeface="+mn-cs"/>
                        </a:rPr>
                        <a:t> errors, such as:</a:t>
                      </a:r>
                      <a:endParaRPr lang="en-US" sz="1100" i="0" kern="1200" dirty="0" smtClean="0">
                        <a:solidFill>
                          <a:schemeClr val="tx1"/>
                        </a:solidFill>
                        <a:latin typeface="+mn-lt"/>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Forecasted Temp. Adj. Dynamic Ratings Duplicate Data:  Each timestamp row of data is duplicated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ERCOT has open</a:t>
                      </a:r>
                      <a:r>
                        <a:rPr lang="en-US" sz="1100" i="0" kern="1200" baseline="0" dirty="0" smtClean="0">
                          <a:solidFill>
                            <a:schemeClr val="tx1"/>
                          </a:solidFill>
                          <a:latin typeface="+mn-lt"/>
                          <a:ea typeface="+mn-ea"/>
                          <a:cs typeface="+mn-cs"/>
                        </a:rPr>
                        <a:t> defects on the report</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Duplicate data issue has been resolved</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Fix for duplicate data resulted in an additional defect for a broken sort order for this report</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This fix is still in development</a:t>
                      </a:r>
                      <a:endParaRPr lang="en-US" sz="1100" i="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Complete and implement sort order fix</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Complete validation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007402">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Missing intervals for posting Real Time SPPs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Development is currently working on a solution to update the retry logic and change the scheduling of the report to account for missed report postings when pricing data is available.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Fix to be developed and implemented.  Report to go back through </a:t>
                      </a:r>
                      <a:r>
                        <a:rPr lang="en-US" sz="1100" kern="1200" dirty="0" err="1" smtClean="0">
                          <a:solidFill>
                            <a:schemeClr val="tx1"/>
                          </a:solidFill>
                          <a:latin typeface="+mn-lt"/>
                          <a:ea typeface="+mn-ea"/>
                          <a:cs typeface="+mn-cs"/>
                        </a:rPr>
                        <a:t>itest</a:t>
                      </a:r>
                      <a:r>
                        <a:rPr lang="en-US" sz="1100" kern="1200" dirty="0" smtClean="0">
                          <a:solidFill>
                            <a:schemeClr val="tx1"/>
                          </a:solidFill>
                          <a:latin typeface="+mn-lt"/>
                          <a:ea typeface="+mn-ea"/>
                          <a:cs typeface="+mn-cs"/>
                        </a:rPr>
                        <a:t> and business validation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4883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Dashboards are not yet on in NPROD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58738" marR="0" lvl="1" indent="58738"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The dashboard defects</a:t>
                      </a:r>
                      <a:r>
                        <a:rPr lang="en-US" sz="1100" kern="1200" baseline="0" dirty="0" smtClean="0">
                          <a:solidFill>
                            <a:schemeClr val="tx1"/>
                          </a:solidFill>
                          <a:latin typeface="+mn-lt"/>
                          <a:ea typeface="+mn-ea"/>
                          <a:cs typeface="+mn-cs"/>
                        </a:rPr>
                        <a:t> are currently in </a:t>
                      </a:r>
                      <a:r>
                        <a:rPr lang="en-US" sz="1100" kern="1200" baseline="0" dirty="0" err="1" smtClean="0">
                          <a:solidFill>
                            <a:schemeClr val="tx1"/>
                          </a:solidFill>
                          <a:latin typeface="+mn-lt"/>
                          <a:ea typeface="+mn-ea"/>
                          <a:cs typeface="+mn-cs"/>
                        </a:rPr>
                        <a:t>itest</a:t>
                      </a:r>
                      <a:endParaRPr lang="en-US" sz="11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Complete validation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Settlement &amp; Billing, Metering, and Data Aggregation</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49695" y="726985"/>
          <a:ext cx="9018105" cy="5521415"/>
        </p:xfrm>
        <a:graphic>
          <a:graphicData uri="http://schemas.openxmlformats.org/drawingml/2006/table">
            <a:tbl>
              <a:tblPr>
                <a:effectLst/>
              </a:tblPr>
              <a:tblGrid>
                <a:gridCol w="3455506"/>
                <a:gridCol w="3505200"/>
                <a:gridCol w="2057399"/>
              </a:tblGrid>
              <a:tr h="44965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99232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Generation Resource Base Point  Deviation Charge defects and known issues</a:t>
                      </a:r>
                      <a:r>
                        <a:rPr lang="en-US" sz="1100" kern="1200" dirty="0" smtClean="0">
                          <a:solidFill>
                            <a:schemeClr val="tx1"/>
                          </a:solidFill>
                          <a:latin typeface="+mn-lt"/>
                          <a:ea typeface="+mn-ea"/>
                          <a:cs typeface="+mn-cs"/>
                        </a:rPr>
                        <a:t>:</a:t>
                      </a:r>
                    </a:p>
                    <a:p>
                      <a:pPr marL="285750" marR="0" lvl="1" indent="114300"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TELHSLFLAG Bill Determinant (Defect): The exemption logic for units during startup is inaccurately exempting resources, based on the data being provided to settlements </a:t>
                      </a:r>
                    </a:p>
                    <a:p>
                      <a:pPr marL="285750" marR="0" lvl="1" indent="114300"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TWTG Bill Determinant (Defect):  the calculation for TWTG is not built per protocol; it is performing a simple average of the </a:t>
                      </a:r>
                      <a:r>
                        <a:rPr lang="en-US" sz="900" kern="1200" dirty="0" err="1" smtClean="0">
                          <a:solidFill>
                            <a:schemeClr val="tx1"/>
                          </a:solidFill>
                          <a:latin typeface="+mn-lt"/>
                          <a:ea typeface="+mn-ea"/>
                          <a:cs typeface="+mn-cs"/>
                        </a:rPr>
                        <a:t>telemetered</a:t>
                      </a:r>
                      <a:r>
                        <a:rPr lang="en-US" sz="900" kern="1200" dirty="0" smtClean="0">
                          <a:solidFill>
                            <a:schemeClr val="tx1"/>
                          </a:solidFill>
                          <a:latin typeface="+mn-lt"/>
                          <a:ea typeface="+mn-ea"/>
                          <a:cs typeface="+mn-cs"/>
                        </a:rPr>
                        <a:t> generation over the settlement interval, rather than doing a time-weighted average based on SCED intervals</a:t>
                      </a:r>
                    </a:p>
                    <a:p>
                      <a:pPr marL="285750" marR="0" lvl="1" indent="114300"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IRR Base Point Deviation Settlement (Known Issue): While the system is built per protocol, the protocol formulas are inappropriately resulting in charges to IRR during non-curtailment intervals, and do not charge IRR during intervals of negative prices.</a:t>
                      </a:r>
                    </a:p>
                    <a:p>
                      <a:pPr marL="285750" marR="0" lvl="1" indent="114300"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AABP Bill Determinant (Known Issue): While the system is built per protocol, when there are short SCED intervals the AABP formula, as defined, can calculate an overstated Adjusted Aggregated Base Point which may result in a  charge to the QSE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Various protocol revisions provide improvements:</a:t>
                      </a:r>
                    </a:p>
                    <a:p>
                      <a:pPr marL="282575"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NPRR 273, Allow use of the ONTEST Resource Status to Indicate Resource Startup, Shutdown, and Test Operations.  This NPRR allows settlements the ability to use the ONTEST status to  give exemptions for Base Point during startup and shutdown. The ONTEST status can be leveraged as an efficient and effective resolution to the TELHSLFLAG defect and has been proposed by some in the market as a more desirable approach to this exemption.  This solution only requires a minor system change (as opposed to the corrections required for the original TELSHSLFLAG logic/design.)  The change is ready in a test environment and is pending board approval.  </a:t>
                      </a:r>
                    </a:p>
                    <a:p>
                      <a:pPr marL="282575" marR="0" lvl="1" indent="115888"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Draft Base Point Deviation NPRR at QMWG.  While still under discussion, this NPRR focuses on an interim solution that can be achieved for go-live, and includes grey-box protocol changes that will support a better long-term solution. This draft NPRR addresses the known issues regarding protocol direction for IRR Base Point Deviation settlement and the AABP formula.</a:t>
                      </a:r>
                    </a:p>
                    <a:p>
                      <a:pPr marL="282575" marR="0" lvl="1" indent="115888"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Given the tolerances that are built into the Base Point Deviation, the variance between the TWTG as currently calculated and per protocols should not be material enough to result in a Base Point Deviation charge.  This issue will be contemplated during in QMWG discussions and work on the draft Base Point Deviation NPRR. QSEs have the opportunity to dispute the charge type if the TWTG defect actually causes the QSE to incur a charge.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Continue to provide market support for NPRR 273 discussions.  Continue to work with the market to identify interim and long-term options for Base Point Deviation settlement protocol revisions.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If an NPRR is not implemented before Go-Live, use dispute process to resolve </a:t>
                      </a:r>
                      <a:r>
                        <a:rPr lang="en-US" sz="1050" kern="1200" dirty="0" err="1" smtClean="0">
                          <a:solidFill>
                            <a:schemeClr val="tx1"/>
                          </a:solidFill>
                          <a:latin typeface="+mn-lt"/>
                          <a:ea typeface="+mn-ea"/>
                          <a:cs typeface="+mn-cs"/>
                        </a:rPr>
                        <a:t>mis</a:t>
                      </a:r>
                      <a:r>
                        <a:rPr lang="en-US" sz="1050" kern="1200" dirty="0" smtClean="0">
                          <a:solidFill>
                            <a:schemeClr val="tx1"/>
                          </a:solidFill>
                          <a:latin typeface="+mn-lt"/>
                          <a:ea typeface="+mn-ea"/>
                          <a:cs typeface="+mn-cs"/>
                        </a:rPr>
                        <a:t>-calculations</a:t>
                      </a:r>
                      <a:r>
                        <a:rPr lang="en-US" sz="1050" kern="1200" baseline="0" dirty="0" smtClean="0">
                          <a:solidFill>
                            <a:schemeClr val="tx1"/>
                          </a:solidFill>
                          <a:latin typeface="+mn-lt"/>
                          <a:ea typeface="+mn-ea"/>
                          <a:cs typeface="+mn-cs"/>
                        </a:rPr>
                        <a:t> (if any).</a:t>
                      </a:r>
                      <a:endParaRPr lang="en-US" sz="105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079431">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Quick Start resource participation and settlement (known issue): NPRR 272, Definition and Participation of Quick Start Generation, includes  revisions that provide for  SCED dispatch of quick start units. The changes merit additional changes within settlement to provide Base Point Deviation exemptions.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ERCOT staff has discussed this NPRR at both WMS and PRS.  The proposed settlement change to provide an exemption for Base Point Deviation is minor and will be addressed pending board approval.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Continue to provide market support for NPRR 272</a:t>
                      </a:r>
                      <a:r>
                        <a:rPr lang="en-US" sz="1050" kern="1200" baseline="0" dirty="0" smtClean="0">
                          <a:solidFill>
                            <a:schemeClr val="tx1"/>
                          </a:solidFill>
                          <a:latin typeface="+mn-lt"/>
                          <a:ea typeface="+mn-ea"/>
                          <a:cs typeface="+mn-cs"/>
                        </a:rPr>
                        <a:t> </a:t>
                      </a:r>
                      <a:r>
                        <a:rPr lang="en-US" sz="1050" kern="1200" dirty="0" smtClean="0">
                          <a:solidFill>
                            <a:schemeClr val="tx1"/>
                          </a:solidFill>
                          <a:latin typeface="+mn-lt"/>
                          <a:ea typeface="+mn-ea"/>
                          <a:cs typeface="+mn-cs"/>
                        </a:rPr>
                        <a:t>discussions.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Defect Summary (slide 1 of 4) </a:t>
            </a:r>
            <a:r>
              <a:rPr lang="en-US" sz="1400" dirty="0" smtClean="0"/>
              <a:t>[as of 10-1-10]</a:t>
            </a:r>
            <a:endParaRPr lang="en-US" sz="1400" dirty="0" smtClean="0"/>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36874" y="746761"/>
          <a:ext cx="9107127" cy="4892039"/>
        </p:xfrm>
        <a:graphic>
          <a:graphicData uri="http://schemas.openxmlformats.org/drawingml/2006/table">
            <a:tbl>
              <a:tblPr>
                <a:effectLst/>
              </a:tblPr>
              <a:tblGrid>
                <a:gridCol w="1868126"/>
                <a:gridCol w="2133600"/>
                <a:gridCol w="1752600"/>
                <a:gridCol w="3352801"/>
              </a:tblGrid>
              <a:tr h="466085">
                <a:tc>
                  <a:txBody>
                    <a:bodyPr/>
                    <a:lstStyle/>
                    <a:p>
                      <a:pPr marL="0" marR="0">
                        <a:spcBef>
                          <a:spcPts val="600"/>
                        </a:spcBef>
                        <a:spcAft>
                          <a:spcPts val="600"/>
                        </a:spcAft>
                      </a:pPr>
                      <a:r>
                        <a:rPr lang="en-US" sz="1100" b="1" dirty="0">
                          <a:latin typeface="Times New Roman"/>
                          <a:ea typeface="Times New Roman"/>
                          <a:cs typeface="Times New Roman"/>
                        </a:rPr>
                        <a:t>System</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Defects to be resolved by go-live</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Deferred Defects</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Comments</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384179">
                <a:tc>
                  <a:txBody>
                    <a:bodyPr/>
                    <a:lstStyle/>
                    <a:p>
                      <a:pPr marL="0" marR="0">
                        <a:spcBef>
                          <a:spcPts val="600"/>
                        </a:spcBef>
                        <a:spcAft>
                          <a:spcPts val="600"/>
                        </a:spcAft>
                      </a:pPr>
                      <a:r>
                        <a:rPr lang="en-US" sz="1100" b="1" dirty="0">
                          <a:latin typeface="Times New Roman"/>
                          <a:ea typeface="Times New Roman"/>
                        </a:rPr>
                        <a:t>MMS</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  17</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63</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17 Defects to be resolved by 11/05</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51 Deferred defects require a workaround, 48 workarounds in place and exercised.  3 in progress to complete by 10/05</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84179">
                <a:tc>
                  <a:txBody>
                    <a:bodyPr/>
                    <a:lstStyle/>
                    <a:p>
                      <a:pPr marL="0" marR="0">
                        <a:spcBef>
                          <a:spcPts val="600"/>
                        </a:spcBef>
                        <a:spcAft>
                          <a:spcPts val="600"/>
                        </a:spcAft>
                      </a:pPr>
                      <a:r>
                        <a:rPr lang="en-US" sz="1100" b="1">
                          <a:latin typeface="Times New Roman"/>
                          <a:ea typeface="Times New Roman"/>
                        </a:rPr>
                        <a:t>EMS</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19</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347</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19 Defects to be resolved by 11/05</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119 Deferred defects require a workaround, 116 workarounds in place and exercised.  3 in progress to complete by 10/05</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657596">
                <a:tc>
                  <a:txBody>
                    <a:bodyPr/>
                    <a:lstStyle/>
                    <a:p>
                      <a:pPr marL="0" marR="0">
                        <a:spcBef>
                          <a:spcPts val="600"/>
                        </a:spcBef>
                        <a:spcAft>
                          <a:spcPts val="600"/>
                        </a:spcAft>
                      </a:pPr>
                      <a:r>
                        <a:rPr lang="en-US" sz="1100" b="1">
                          <a:latin typeface="Times New Roman"/>
                          <a:ea typeface="Times New Roman"/>
                        </a:rPr>
                        <a:t>COMS</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2 </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62</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2 Defects to be resolved by 10/17 (test completion on 10/08, must migrate on Retail Outage Cycle)</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34 Deferred defects require a workaround, all 34 workarounds in place and exercised</a:t>
                      </a:r>
                      <a:endParaRPr lang="en-US" sz="1200" dirty="0">
                        <a:latin typeface="Times New Roman"/>
                        <a:ea typeface="Times New Roman"/>
                      </a:endParaRPr>
                    </a:p>
                    <a:p>
                      <a:pPr marL="0" marR="0">
                        <a:spcBef>
                          <a:spcPts val="600"/>
                        </a:spcBef>
                        <a:spcAft>
                          <a:spcPts val="0"/>
                        </a:spcAft>
                      </a:pPr>
                      <a:r>
                        <a:rPr lang="en-US" sz="1100" dirty="0">
                          <a:latin typeface="Times New Roman"/>
                          <a:ea typeface="Times New Roman"/>
                        </a:rPr>
                        <a:t>  </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Defect Summary (slide 2 of </a:t>
            </a:r>
            <a:r>
              <a:rPr lang="en-US" dirty="0" smtClean="0"/>
              <a:t>4) </a:t>
            </a:r>
            <a:r>
              <a:rPr lang="en-US" sz="1400" dirty="0" smtClean="0"/>
              <a:t>[as of 10-1-10]</a:t>
            </a:r>
            <a:endParaRPr lang="en-US" sz="1400" dirty="0" smtClean="0"/>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36874" y="746761"/>
          <a:ext cx="9107127" cy="4892039"/>
        </p:xfrm>
        <a:graphic>
          <a:graphicData uri="http://schemas.openxmlformats.org/drawingml/2006/table">
            <a:tbl>
              <a:tblPr>
                <a:effectLst/>
              </a:tblPr>
              <a:tblGrid>
                <a:gridCol w="1868126"/>
                <a:gridCol w="2133600"/>
                <a:gridCol w="1752600"/>
                <a:gridCol w="3352801"/>
              </a:tblGrid>
              <a:tr h="466085">
                <a:tc>
                  <a:txBody>
                    <a:bodyPr/>
                    <a:lstStyle/>
                    <a:p>
                      <a:pPr marL="0" marR="0">
                        <a:spcBef>
                          <a:spcPts val="600"/>
                        </a:spcBef>
                        <a:spcAft>
                          <a:spcPts val="600"/>
                        </a:spcAft>
                      </a:pPr>
                      <a:r>
                        <a:rPr lang="en-US" sz="1100" b="1" dirty="0">
                          <a:latin typeface="Times New Roman"/>
                          <a:ea typeface="Times New Roman"/>
                          <a:cs typeface="Times New Roman"/>
                        </a:rPr>
                        <a:t>System</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Defects to be resolved by go-live</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Deferred Defects</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Comments</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384179">
                <a:tc>
                  <a:txBody>
                    <a:bodyPr/>
                    <a:lstStyle/>
                    <a:p>
                      <a:pPr marL="0" marR="0">
                        <a:spcBef>
                          <a:spcPts val="600"/>
                        </a:spcBef>
                        <a:spcAft>
                          <a:spcPts val="600"/>
                        </a:spcAft>
                      </a:pPr>
                      <a:r>
                        <a:rPr lang="en-US" sz="1100" b="1">
                          <a:latin typeface="Times New Roman"/>
                          <a:ea typeface="Times New Roman"/>
                        </a:rPr>
                        <a:t>CMM</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1</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51</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 Defect to be resolved by 10/08</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12 Deferred defects require a workaround, all 12 workarounds in place and exercised</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84179">
                <a:tc>
                  <a:txBody>
                    <a:bodyPr/>
                    <a:lstStyle/>
                    <a:p>
                      <a:pPr marL="0" marR="0">
                        <a:spcBef>
                          <a:spcPts val="600"/>
                        </a:spcBef>
                        <a:spcAft>
                          <a:spcPts val="600"/>
                        </a:spcAft>
                      </a:pPr>
                      <a:r>
                        <a:rPr lang="en-US" sz="1100" b="1">
                          <a:latin typeface="Times New Roman"/>
                          <a:ea typeface="Times New Roman"/>
                        </a:rPr>
                        <a:t>MIS</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24</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9</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24 Defects to be resolved by 10/15/2010</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2 Deferred defects require a workaround, both workarounds in place and exercised  </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657596">
                <a:tc>
                  <a:txBody>
                    <a:bodyPr/>
                    <a:lstStyle/>
                    <a:p>
                      <a:pPr marL="0" marR="0">
                        <a:spcBef>
                          <a:spcPts val="600"/>
                        </a:spcBef>
                        <a:spcAft>
                          <a:spcPts val="600"/>
                        </a:spcAft>
                      </a:pPr>
                      <a:r>
                        <a:rPr lang="en-US" sz="1100" b="1">
                          <a:latin typeface="Times New Roman"/>
                          <a:ea typeface="Times New Roman"/>
                        </a:rPr>
                        <a:t>NMMS</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0</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Deferred: 10</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None </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9 Deferred defects require a workaround, all 9 workarounds in place and exercised</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Defect Summary (slide 4 of </a:t>
            </a:r>
            <a:r>
              <a:rPr lang="en-US" dirty="0" smtClean="0"/>
              <a:t>4) </a:t>
            </a:r>
            <a:r>
              <a:rPr lang="en-US" sz="1400" dirty="0" smtClean="0"/>
              <a:t>[as of 10-1-10]</a:t>
            </a:r>
            <a:endParaRPr lang="en-US" sz="1400" dirty="0" smtClean="0"/>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36874" y="746761"/>
          <a:ext cx="9107127" cy="4892039"/>
        </p:xfrm>
        <a:graphic>
          <a:graphicData uri="http://schemas.openxmlformats.org/drawingml/2006/table">
            <a:tbl>
              <a:tblPr>
                <a:effectLst/>
              </a:tblPr>
              <a:tblGrid>
                <a:gridCol w="1868126"/>
                <a:gridCol w="2133600"/>
                <a:gridCol w="1752600"/>
                <a:gridCol w="3352801"/>
              </a:tblGrid>
              <a:tr h="466085">
                <a:tc>
                  <a:txBody>
                    <a:bodyPr/>
                    <a:lstStyle/>
                    <a:p>
                      <a:pPr marL="0" marR="0">
                        <a:spcBef>
                          <a:spcPts val="600"/>
                        </a:spcBef>
                        <a:spcAft>
                          <a:spcPts val="600"/>
                        </a:spcAft>
                      </a:pPr>
                      <a:r>
                        <a:rPr lang="en-US" sz="1100" b="1" dirty="0">
                          <a:latin typeface="Times New Roman"/>
                          <a:ea typeface="Times New Roman"/>
                          <a:cs typeface="Times New Roman"/>
                        </a:rPr>
                        <a:t>System</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Defects to be resolved by go-live</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Deferred Defects</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Comments</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384179">
                <a:tc>
                  <a:txBody>
                    <a:bodyPr/>
                    <a:lstStyle/>
                    <a:p>
                      <a:pPr marL="0" marR="0">
                        <a:spcBef>
                          <a:spcPts val="600"/>
                        </a:spcBef>
                        <a:spcAft>
                          <a:spcPts val="600"/>
                        </a:spcAft>
                      </a:pPr>
                      <a:r>
                        <a:rPr lang="en-US" sz="1100" b="1" dirty="0">
                          <a:latin typeface="Times New Roman"/>
                          <a:ea typeface="Times New Roman"/>
                        </a:rPr>
                        <a:t>OS</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1</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125</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 Defect to be resolved by 10/08</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lnSpc>
                          <a:spcPct val="115000"/>
                        </a:lnSpc>
                        <a:spcBef>
                          <a:spcPts val="600"/>
                        </a:spcBef>
                        <a:spcAft>
                          <a:spcPts val="0"/>
                        </a:spcAft>
                        <a:buFont typeface="Symbol"/>
                        <a:buChar char=""/>
                      </a:pPr>
                      <a:r>
                        <a:rPr lang="en-US" sz="1100">
                          <a:latin typeface="Times New Roman"/>
                          <a:ea typeface="Calibri"/>
                          <a:cs typeface="Times New Roman"/>
                        </a:rPr>
                        <a:t>39 Deferred defects require a workaround, all 39 workarounds in place and exercised </a:t>
                      </a:r>
                      <a:endParaRPr lang="en-US" sz="110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84179">
                <a:tc>
                  <a:txBody>
                    <a:bodyPr/>
                    <a:lstStyle/>
                    <a:p>
                      <a:pPr marL="0" marR="0">
                        <a:spcBef>
                          <a:spcPts val="600"/>
                        </a:spcBef>
                        <a:spcAft>
                          <a:spcPts val="600"/>
                        </a:spcAft>
                      </a:pPr>
                      <a:r>
                        <a:rPr lang="en-US" sz="1100" b="1">
                          <a:latin typeface="Times New Roman"/>
                          <a:ea typeface="Times New Roman"/>
                        </a:rPr>
                        <a:t>CRR</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3</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5</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3 Defects to be resolved by 10/08</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lnSpc>
                          <a:spcPct val="115000"/>
                        </a:lnSpc>
                        <a:spcBef>
                          <a:spcPts val="600"/>
                        </a:spcBef>
                        <a:spcAft>
                          <a:spcPts val="0"/>
                        </a:spcAft>
                        <a:buFont typeface="Symbol"/>
                        <a:buChar char=""/>
                      </a:pPr>
                      <a:r>
                        <a:rPr lang="en-US" sz="1100">
                          <a:latin typeface="Times New Roman"/>
                          <a:ea typeface="Calibri"/>
                          <a:cs typeface="Times New Roman"/>
                        </a:rPr>
                        <a:t>3 Deferred defects require a workaround, all 3 workarounds in place and exercised </a:t>
                      </a:r>
                      <a:endParaRPr lang="en-US" sz="110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657596">
                <a:tc>
                  <a:txBody>
                    <a:bodyPr/>
                    <a:lstStyle/>
                    <a:p>
                      <a:pPr marL="0" marR="0">
                        <a:spcBef>
                          <a:spcPts val="600"/>
                        </a:spcBef>
                        <a:spcAft>
                          <a:spcPts val="600"/>
                        </a:spcAft>
                      </a:pPr>
                      <a:r>
                        <a:rPr lang="en-US" sz="1100" b="1">
                          <a:latin typeface="Times New Roman"/>
                          <a:ea typeface="Times New Roman"/>
                        </a:rPr>
                        <a:t>EIP</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4</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62</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4 Defects to be resolved by 10/15</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lnSpc>
                          <a:spcPct val="115000"/>
                        </a:lnSpc>
                        <a:spcBef>
                          <a:spcPts val="600"/>
                        </a:spcBef>
                        <a:spcAft>
                          <a:spcPts val="0"/>
                        </a:spcAft>
                        <a:buFont typeface="Symbol"/>
                        <a:buChar char=""/>
                      </a:pPr>
                      <a:r>
                        <a:rPr lang="en-US" sz="1100" dirty="0">
                          <a:latin typeface="Times New Roman"/>
                          <a:ea typeface="Calibri"/>
                          <a:cs typeface="Times New Roman"/>
                        </a:rPr>
                        <a:t>7 Deferred defects require a workaround, all 7 workarounds in place and exercised </a:t>
                      </a:r>
                      <a:endParaRPr lang="en-US" sz="1100" dirty="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Defect Summary (slide 3 of </a:t>
            </a:r>
            <a:r>
              <a:rPr lang="en-US" dirty="0" smtClean="0"/>
              <a:t>4) </a:t>
            </a:r>
            <a:r>
              <a:rPr lang="en-US" sz="1400" dirty="0" smtClean="0"/>
              <a:t>[as of 10-1-10]</a:t>
            </a:r>
            <a:endParaRPr lang="en-US" sz="1400" dirty="0" smtClean="0"/>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36874" y="746761"/>
          <a:ext cx="9107127" cy="4892039"/>
        </p:xfrm>
        <a:graphic>
          <a:graphicData uri="http://schemas.openxmlformats.org/drawingml/2006/table">
            <a:tbl>
              <a:tblPr>
                <a:effectLst/>
              </a:tblPr>
              <a:tblGrid>
                <a:gridCol w="1868126"/>
                <a:gridCol w="2133600"/>
                <a:gridCol w="1752600"/>
                <a:gridCol w="3352801"/>
              </a:tblGrid>
              <a:tr h="466085">
                <a:tc>
                  <a:txBody>
                    <a:bodyPr/>
                    <a:lstStyle/>
                    <a:p>
                      <a:pPr marL="0" marR="0">
                        <a:spcBef>
                          <a:spcPts val="600"/>
                        </a:spcBef>
                        <a:spcAft>
                          <a:spcPts val="600"/>
                        </a:spcAft>
                      </a:pPr>
                      <a:r>
                        <a:rPr lang="en-US" sz="1100" b="1" dirty="0">
                          <a:latin typeface="Times New Roman"/>
                          <a:ea typeface="Times New Roman"/>
                          <a:cs typeface="Times New Roman"/>
                        </a:rPr>
                        <a:t>System</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Defects to be resolved by go-live</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Deferred Defects</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Comments</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384179">
                <a:tc>
                  <a:txBody>
                    <a:bodyPr/>
                    <a:lstStyle/>
                    <a:p>
                      <a:pPr marL="0" marR="0">
                        <a:spcBef>
                          <a:spcPts val="600"/>
                        </a:spcBef>
                        <a:spcAft>
                          <a:spcPts val="600"/>
                        </a:spcAft>
                      </a:pPr>
                      <a:r>
                        <a:rPr lang="en-US" sz="1100" b="1">
                          <a:latin typeface="Times New Roman"/>
                          <a:ea typeface="Times New Roman"/>
                        </a:rPr>
                        <a:t>CDR</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16</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7</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16 Defects to be resolved by 10/15</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lnSpc>
                          <a:spcPct val="115000"/>
                        </a:lnSpc>
                        <a:spcBef>
                          <a:spcPts val="600"/>
                        </a:spcBef>
                        <a:spcAft>
                          <a:spcPts val="0"/>
                        </a:spcAft>
                        <a:buFont typeface="Symbol"/>
                        <a:buChar char=""/>
                      </a:pPr>
                      <a:r>
                        <a:rPr lang="en-US" sz="1100">
                          <a:latin typeface="Times New Roman"/>
                          <a:ea typeface="Calibri"/>
                          <a:cs typeface="Times New Roman"/>
                        </a:rPr>
                        <a:t>4 Deferred defects require a workaround, all  4 workarounds in place and exercised </a:t>
                      </a:r>
                      <a:endParaRPr lang="en-US" sz="110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84179">
                <a:tc>
                  <a:txBody>
                    <a:bodyPr/>
                    <a:lstStyle/>
                    <a:p>
                      <a:pPr marL="0" marR="0">
                        <a:spcBef>
                          <a:spcPts val="600"/>
                        </a:spcBef>
                        <a:spcAft>
                          <a:spcPts val="600"/>
                        </a:spcAft>
                      </a:pPr>
                      <a:r>
                        <a:rPr lang="en-US" sz="1100" b="1">
                          <a:latin typeface="Times New Roman"/>
                          <a:ea typeface="Times New Roman"/>
                        </a:rPr>
                        <a:t>EIS</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17</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8</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12 Defects to be resolved by 10/15</a:t>
                      </a:r>
                      <a:endParaRPr lang="en-US" sz="1200" dirty="0">
                        <a:latin typeface="Times New Roman"/>
                        <a:ea typeface="Times New Roman"/>
                      </a:endParaRPr>
                    </a:p>
                    <a:p>
                      <a:pPr marL="342900" marR="0" lvl="0" indent="-342900">
                        <a:spcBef>
                          <a:spcPts val="600"/>
                        </a:spcBef>
                        <a:spcAft>
                          <a:spcPts val="0"/>
                        </a:spcAft>
                        <a:buFont typeface="Symbol"/>
                        <a:buChar char=""/>
                      </a:pPr>
                      <a:r>
                        <a:rPr lang="en-US" sz="1200" dirty="0">
                          <a:latin typeface="Times New Roman"/>
                          <a:ea typeface="Times New Roman"/>
                        </a:rPr>
                        <a:t> 5 defects to be resolved by 11/19 </a:t>
                      </a:r>
                      <a:r>
                        <a:rPr lang="en-US" sz="1100" dirty="0">
                          <a:latin typeface="Times New Roman"/>
                          <a:ea typeface="Times New Roman"/>
                        </a:rPr>
                        <a:t> </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lnSpc>
                          <a:spcPct val="115000"/>
                        </a:lnSpc>
                        <a:spcBef>
                          <a:spcPts val="600"/>
                        </a:spcBef>
                        <a:spcAft>
                          <a:spcPts val="0"/>
                        </a:spcAft>
                        <a:buFont typeface="Symbol"/>
                        <a:buChar char=""/>
                      </a:pPr>
                      <a:r>
                        <a:rPr lang="en-US" sz="1100" dirty="0">
                          <a:latin typeface="Times New Roman"/>
                          <a:ea typeface="Calibri"/>
                          <a:cs typeface="Times New Roman"/>
                        </a:rPr>
                        <a:t>5 Deferred defects require a workaround, all 5 workarounds in place and exercised </a:t>
                      </a:r>
                      <a:endParaRPr lang="en-US" sz="1100" dirty="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657596">
                <a:tc>
                  <a:txBody>
                    <a:bodyPr/>
                    <a:lstStyle/>
                    <a:p>
                      <a:pPr marL="0" marR="0">
                        <a:spcBef>
                          <a:spcPts val="600"/>
                        </a:spcBef>
                        <a:spcAft>
                          <a:spcPts val="600"/>
                        </a:spcAft>
                      </a:pP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endParaRPr lang="en-US" sz="1100" dirty="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eaLnBrk="1" hangingPunct="1"/>
            <a:r>
              <a:rPr lang="en-US" dirty="0" smtClean="0"/>
              <a:t>Today’s Agenda</a:t>
            </a:r>
          </a:p>
        </p:txBody>
      </p:sp>
      <p:sp>
        <p:nvSpPr>
          <p:cNvPr id="18434" name="Rectangle 3"/>
          <p:cNvSpPr>
            <a:spLocks noGrp="1" noChangeArrowheads="1"/>
          </p:cNvSpPr>
          <p:nvPr>
            <p:ph idx="1"/>
          </p:nvPr>
        </p:nvSpPr>
        <p:spPr>
          <a:xfrm>
            <a:off x="457200" y="838200"/>
            <a:ext cx="8382000" cy="5638800"/>
          </a:xfrm>
        </p:spPr>
        <p:txBody>
          <a:bodyPr/>
          <a:lstStyle/>
          <a:p>
            <a:r>
              <a:rPr lang="en-US" sz="2400" dirty="0" smtClean="0"/>
              <a:t>Program Status</a:t>
            </a:r>
          </a:p>
          <a:p>
            <a:pPr>
              <a:buNone/>
            </a:pPr>
            <a:endParaRPr lang="en-US" sz="1100" dirty="0" smtClean="0"/>
          </a:p>
          <a:p>
            <a:r>
              <a:rPr lang="en-US" sz="2400" dirty="0" smtClean="0"/>
              <a:t>168 Hr / 48 Hr Load Frequency Control (LFC) Test Overview</a:t>
            </a:r>
          </a:p>
          <a:p>
            <a:pPr>
              <a:buNone/>
            </a:pPr>
            <a:endParaRPr lang="en-US" sz="1100" dirty="0" smtClean="0"/>
          </a:p>
          <a:p>
            <a:pPr marL="342900" lvl="1" indent="-342900">
              <a:buFontTx/>
              <a:buChar char="•"/>
            </a:pPr>
            <a:r>
              <a:rPr lang="en-US" sz="2400" b="1" dirty="0" smtClean="0">
                <a:ea typeface="+mn-ea"/>
                <a:cs typeface="+mn-cs"/>
              </a:rPr>
              <a:t>Nodal Go-Live Update</a:t>
            </a:r>
            <a:r>
              <a:rPr lang="en-US" sz="2400" b="1" dirty="0" smtClean="0">
                <a:ea typeface="+mn-ea"/>
                <a:cs typeface="+mn-cs"/>
              </a:rPr>
              <a:t>:</a:t>
            </a:r>
          </a:p>
          <a:p>
            <a:pPr marL="742950" lvl="2" indent="-342900"/>
            <a:r>
              <a:rPr lang="en-US" sz="2200" b="1" dirty="0" smtClean="0">
                <a:ea typeface="+mn-ea"/>
                <a:cs typeface="+mn-cs"/>
              </a:rPr>
              <a:t>Review </a:t>
            </a:r>
            <a:r>
              <a:rPr lang="en-US" sz="2200" b="1" dirty="0" smtClean="0">
                <a:ea typeface="+mn-ea"/>
                <a:cs typeface="+mn-cs"/>
              </a:rPr>
              <a:t>of Full Nodal Operations Go-Live </a:t>
            </a:r>
            <a:r>
              <a:rPr lang="en-US" sz="2200" b="1" dirty="0" smtClean="0">
                <a:ea typeface="+mn-ea"/>
                <a:cs typeface="+mn-cs"/>
              </a:rPr>
              <a:t>Items</a:t>
            </a:r>
          </a:p>
          <a:p>
            <a:pPr marL="742950" lvl="2" indent="-342900"/>
            <a:r>
              <a:rPr lang="en-US" sz="2400" b="1" dirty="0" smtClean="0"/>
              <a:t>Certified </a:t>
            </a:r>
            <a:r>
              <a:rPr lang="en-US" sz="2400" b="1" dirty="0" smtClean="0"/>
              <a:t>Systems </a:t>
            </a:r>
            <a:r>
              <a:rPr lang="en-US" sz="2400" b="1" dirty="0" smtClean="0"/>
              <a:t>Update (NMMS, OS, and CRR)</a:t>
            </a:r>
            <a:endParaRPr lang="en-US" sz="2400" b="1" dirty="0" smtClean="0"/>
          </a:p>
          <a:p>
            <a:pPr>
              <a:buNone/>
            </a:pPr>
            <a:endParaRPr lang="en-US" sz="1050" dirty="0" smtClean="0"/>
          </a:p>
          <a:p>
            <a:r>
              <a:rPr lang="en-US" sz="2400" dirty="0" smtClean="0"/>
              <a:t>Appendix</a:t>
            </a:r>
          </a:p>
          <a:p>
            <a:pPr eaLnBrk="1" hangingPunct="1"/>
            <a:endParaRPr lang="en-US" dirty="0" smtClean="0"/>
          </a:p>
          <a:p>
            <a:pPr eaLnBrk="1" hangingPunct="1"/>
            <a:endParaRPr lang="en-US" dirty="0" smtClean="0"/>
          </a:p>
        </p:txBody>
      </p:sp>
      <p:sp>
        <p:nvSpPr>
          <p:cNvPr id="18436" name="Rectangle 4"/>
          <p:cNvSpPr>
            <a:spLocks noGrp="1" noChangeArrowheads="1"/>
          </p:cNvSpPr>
          <p:nvPr>
            <p:ph type="dt" sz="quarter" idx="12"/>
          </p:nvPr>
        </p:nvSpPr>
        <p:spPr>
          <a:noFill/>
        </p:spPr>
        <p:txBody>
          <a:bodyPr/>
          <a:lstStyle/>
          <a:p>
            <a:r>
              <a:rPr lang="en-US" smtClean="0"/>
              <a:t>7 October 2010</a:t>
            </a:r>
            <a:endParaRPr lang="en-US" dirty="0" smtClean="0"/>
          </a:p>
        </p:txBody>
      </p:sp>
      <p:sp>
        <p:nvSpPr>
          <p:cNvPr id="6" name="Footer Placeholder 2"/>
          <p:cNvSpPr>
            <a:spLocks noGrp="1"/>
          </p:cNvSpPr>
          <p:nvPr>
            <p:ph type="ftr" sz="quarter" idx="11"/>
          </p:nvPr>
        </p:nvSpPr>
        <p:spPr>
          <a:xfrm>
            <a:off x="6172200" y="6457950"/>
            <a:ext cx="2590800" cy="457200"/>
          </a:xfrm>
          <a:noFill/>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marL="742950" lvl="2" indent="-342900"/>
            <a:r>
              <a:rPr lang="en-US" sz="2400" dirty="0" smtClean="0"/>
              <a:t>Nodal Go-Live </a:t>
            </a:r>
            <a:r>
              <a:rPr lang="en-US" sz="2400" dirty="0" smtClean="0"/>
              <a:t>Update</a:t>
            </a:r>
            <a:br>
              <a:rPr lang="en-US" sz="2400" dirty="0" smtClean="0"/>
            </a:br>
            <a:r>
              <a:rPr lang="en-US" dirty="0" smtClean="0"/>
              <a:t/>
            </a:r>
            <a:br>
              <a:rPr lang="en-US" dirty="0" smtClean="0"/>
            </a:br>
            <a:r>
              <a:rPr lang="en-US" sz="1800" b="1" dirty="0" smtClean="0"/>
              <a:t>Review of Full Nodal Operations Go-Live </a:t>
            </a:r>
            <a:r>
              <a:rPr lang="en-US" sz="1800" b="1" dirty="0" smtClean="0"/>
              <a:t>Items</a:t>
            </a:r>
            <a:br>
              <a:rPr lang="en-US" sz="1800" b="1" dirty="0" smtClean="0"/>
            </a:br>
            <a:r>
              <a:rPr lang="en-US" sz="1800" b="1" dirty="0" smtClean="0"/>
              <a:t/>
            </a:r>
            <a:br>
              <a:rPr lang="en-US" sz="1800" b="1" dirty="0" smtClean="0"/>
            </a:br>
            <a:r>
              <a:rPr lang="en-US" sz="1800" b="1" dirty="0" smtClean="0"/>
              <a:t>Certified Systems Update (NMMS, OS, and CRR)</a:t>
            </a:r>
            <a:r>
              <a:rPr lang="en-US" sz="2400" b="1" dirty="0" smtClean="0"/>
              <a:t/>
            </a:r>
            <a:br>
              <a:rPr lang="en-US" sz="2400" b="1" dirty="0" smtClean="0"/>
            </a:br>
            <a:endParaRPr lang="en-US" sz="2400" dirty="0" smtClean="0"/>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r>
              <a:rPr lang="en-US" dirty="0" smtClean="0"/>
              <a:t>Principal Market Operations</a:t>
            </a:r>
          </a:p>
          <a:p>
            <a:pPr algn="ctr" eaLnBrk="1" hangingPunct="1">
              <a:spcBef>
                <a:spcPct val="50000"/>
              </a:spcBef>
            </a:pPr>
            <a:endParaRPr lang="en-US" b="1" dirty="0" smtClean="0"/>
          </a:p>
          <a:p>
            <a:pPr algn="ctr" eaLnBrk="1" hangingPunct="1">
              <a:spcBef>
                <a:spcPct val="50000"/>
              </a:spcBef>
            </a:pPr>
            <a:endParaRPr lang="en-US" b="1"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dirty="0">
                <a:latin typeface="+mj-lt"/>
                <a:ea typeface="+mj-ea"/>
                <a:cs typeface="+mj-cs"/>
              </a:rPr>
              <a:t>Nodal Program </a:t>
            </a:r>
            <a:r>
              <a:rPr lang="en-US" sz="2000" dirty="0" smtClean="0">
                <a:latin typeface="+mj-lt"/>
                <a:ea typeface="+mj-ea"/>
                <a:cs typeface="+mj-cs"/>
              </a:rPr>
              <a:t>Cutover Schedule: NMMS, OS, and CRR</a:t>
            </a:r>
            <a:endParaRPr lang="en-US" sz="2000" dirty="0">
              <a:latin typeface="+mj-lt"/>
              <a:ea typeface="+mj-ea"/>
              <a:cs typeface="+mj-cs"/>
            </a:endParaRPr>
          </a:p>
        </p:txBody>
      </p:sp>
      <p:sp>
        <p:nvSpPr>
          <p:cNvPr id="18459" name="Date Placeholder 8"/>
          <p:cNvSpPr>
            <a:spLocks noGrp="1"/>
          </p:cNvSpPr>
          <p:nvPr>
            <p:ph type="dt" sz="quarter" idx="12"/>
          </p:nvPr>
        </p:nvSpPr>
        <p:spPr>
          <a:noFill/>
        </p:spPr>
        <p:txBody>
          <a:bodyPr/>
          <a:lstStyle/>
          <a:p>
            <a:r>
              <a:rPr lang="en-US" smtClean="0"/>
              <a:t>7 October 2010</a:t>
            </a:r>
            <a:endParaRPr lang="en-US" dirty="0"/>
          </a:p>
        </p:txBody>
      </p:sp>
      <p:sp>
        <p:nvSpPr>
          <p:cNvPr id="6" name="Rectangle 5"/>
          <p:cNvSpPr/>
          <p:nvPr/>
        </p:nvSpPr>
        <p:spPr>
          <a:xfrm>
            <a:off x="152400" y="819150"/>
            <a:ext cx="8991600" cy="369888"/>
          </a:xfrm>
          <a:prstGeom prst="rect">
            <a:avLst/>
          </a:prstGeom>
        </p:spPr>
        <p:txBody>
          <a:bodyPr>
            <a:spAutoFit/>
          </a:bodyPr>
          <a:lstStyle/>
          <a:p>
            <a:pPr marL="342900" lvl="1" indent="-342900">
              <a:spcBef>
                <a:spcPct val="20000"/>
              </a:spcBef>
              <a:defRPr/>
            </a:pPr>
            <a:r>
              <a:rPr lang="en-US" dirty="0"/>
              <a:t>The table below outlines key dates and activities </a:t>
            </a:r>
            <a:r>
              <a:rPr lang="en-US" dirty="0" smtClean="0"/>
              <a:t>for Nodal cutover</a:t>
            </a:r>
            <a:endParaRPr lang="en-US" b="1" kern="0" dirty="0"/>
          </a:p>
        </p:txBody>
      </p:sp>
      <p:sp>
        <p:nvSpPr>
          <p:cNvPr id="8" name="Footer Placeholder 4"/>
          <p:cNvSpPr>
            <a:spLocks noGrp="1"/>
          </p:cNvSpPr>
          <p:nvPr>
            <p:ph type="ftr" sz="quarter" idx="11"/>
          </p:nvPr>
        </p:nvSpPr>
        <p:spPr>
          <a:xfrm>
            <a:off x="6096000" y="6457950"/>
            <a:ext cx="2667000" cy="457200"/>
          </a:xfrm>
        </p:spPr>
        <p:txBody>
          <a:bodyPr/>
          <a:lstStyle/>
          <a:p>
            <a:pPr>
              <a:defRPr/>
            </a:pPr>
            <a:r>
              <a:rPr lang="en-US" smtClean="0"/>
              <a:t>Technical Advisory Committee</a:t>
            </a:r>
            <a:endParaRPr lang="en-US" dirty="0"/>
          </a:p>
        </p:txBody>
      </p:sp>
      <p:pic>
        <p:nvPicPr>
          <p:cNvPr id="1029" name="Picture 5"/>
          <p:cNvPicPr>
            <a:picLocks noChangeAspect="1" noChangeArrowheads="1"/>
          </p:cNvPicPr>
          <p:nvPr/>
        </p:nvPicPr>
        <p:blipFill>
          <a:blip r:embed="rId2" cstate="print"/>
          <a:srcRect/>
          <a:stretch>
            <a:fillRect/>
          </a:stretch>
        </p:blipFill>
        <p:spPr bwMode="auto">
          <a:xfrm>
            <a:off x="1600200" y="5486400"/>
            <a:ext cx="6597650" cy="465137"/>
          </a:xfrm>
          <a:prstGeom prst="rect">
            <a:avLst/>
          </a:prstGeom>
          <a:noFill/>
          <a:ln w="9525">
            <a:noFill/>
            <a:miter lim="800000"/>
            <a:headEnd/>
            <a:tailEnd/>
          </a:ln>
          <a:effectLst/>
        </p:spPr>
      </p:pic>
      <p:pic>
        <p:nvPicPr>
          <p:cNvPr id="2" name="Picture 2"/>
          <p:cNvPicPr>
            <a:picLocks noChangeAspect="1" noChangeArrowheads="1"/>
          </p:cNvPicPr>
          <p:nvPr/>
        </p:nvPicPr>
        <p:blipFill>
          <a:blip r:embed="rId3" cstate="print"/>
          <a:srcRect/>
          <a:stretch>
            <a:fillRect/>
          </a:stretch>
        </p:blipFill>
        <p:spPr bwMode="auto">
          <a:xfrm>
            <a:off x="152400" y="1647225"/>
            <a:ext cx="8839200" cy="3563552"/>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a:stretch>
            <a:fillRect/>
          </a:stretch>
        </p:blipFill>
        <p:spPr bwMode="auto">
          <a:xfrm>
            <a:off x="8467114" y="3628292"/>
            <a:ext cx="588963" cy="4492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latin typeface="+mj-lt"/>
                <a:ea typeface="+mj-ea"/>
                <a:cs typeface="+mj-cs"/>
              </a:rPr>
              <a:t>Nodal Program </a:t>
            </a:r>
            <a:r>
              <a:rPr lang="en-US" sz="2000" b="1" dirty="0" smtClean="0">
                <a:latin typeface="+mj-lt"/>
                <a:ea typeface="+mj-ea"/>
                <a:cs typeface="+mj-cs"/>
              </a:rPr>
              <a:t>Communications</a:t>
            </a:r>
            <a:endParaRPr lang="en-US" b="1" kern="0" dirty="0">
              <a:solidFill>
                <a:schemeClr val="bg1"/>
              </a:solidFill>
              <a:latin typeface="+mj-lt"/>
              <a:ea typeface="+mj-ea"/>
              <a:cs typeface="+mj-cs"/>
            </a:endParaRPr>
          </a:p>
        </p:txBody>
      </p:sp>
      <p:graphicFrame>
        <p:nvGraphicFramePr>
          <p:cNvPr id="19" name="Table 18"/>
          <p:cNvGraphicFramePr>
            <a:graphicFrameLocks noGrp="1"/>
          </p:cNvGraphicFramePr>
          <p:nvPr/>
        </p:nvGraphicFramePr>
        <p:xfrm>
          <a:off x="457200" y="749301"/>
          <a:ext cx="8229600" cy="5486398"/>
        </p:xfrm>
        <a:graphic>
          <a:graphicData uri="http://schemas.openxmlformats.org/drawingml/2006/table">
            <a:tbl>
              <a:tblPr firstRow="1" bandRow="1">
                <a:tableStyleId>{93296810-A885-4BE3-A3E7-6D5BEEA58F35}</a:tableStyleId>
              </a:tblPr>
              <a:tblGrid>
                <a:gridCol w="1905000"/>
                <a:gridCol w="1066800"/>
                <a:gridCol w="5257800"/>
              </a:tblGrid>
              <a:tr h="348724">
                <a:tc gridSpan="3">
                  <a:txBody>
                    <a:bodyPr/>
                    <a:lstStyle/>
                    <a:p>
                      <a:r>
                        <a:rPr lang="en-US" sz="1400" dirty="0" smtClean="0"/>
                        <a:t>Readiness</a:t>
                      </a:r>
                      <a:r>
                        <a:rPr lang="en-US" sz="1400" baseline="0" dirty="0" smtClean="0"/>
                        <a:t> Signoff Schedule</a:t>
                      </a:r>
                      <a:endParaRPr lang="en-US" sz="1400" dirty="0"/>
                    </a:p>
                  </a:txBody>
                  <a:tcPr/>
                </a:tc>
                <a:tc hMerge="1">
                  <a:txBody>
                    <a:bodyPr/>
                    <a:lstStyle/>
                    <a:p>
                      <a:endParaRPr lang="en-US" sz="1400" dirty="0"/>
                    </a:p>
                  </a:txBody>
                  <a:tcPr/>
                </a:tc>
                <a:tc hMerge="1">
                  <a:txBody>
                    <a:bodyPr/>
                    <a:lstStyle/>
                    <a:p>
                      <a:endParaRPr lang="en-US" sz="1400" dirty="0"/>
                    </a:p>
                  </a:txBody>
                  <a:tcPr/>
                </a:tc>
              </a:tr>
              <a:tr h="12256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Network Operations Modeling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06/30</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07/01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07/20</a:t>
                      </a:r>
                      <a:endParaRPr lang="en-US" sz="1200" b="0" baseline="30000" dirty="0" smtClean="0">
                        <a:solidFill>
                          <a:schemeClr val="bg2"/>
                        </a:solidFill>
                      </a:endParaRP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07/30 </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09/01</a:t>
                      </a:r>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TAC Approval</a:t>
                      </a:r>
                      <a:endParaRPr lang="en-US" sz="1200" b="0" baseline="0" dirty="0" smtClean="0">
                        <a:solidFill>
                          <a:schemeClr val="bg2"/>
                        </a:solidFill>
                      </a:endParaRP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Nodal Protocol Section 3.10 goes into effect</a:t>
                      </a:r>
                    </a:p>
                  </a:txBody>
                  <a:tcPr anchor="ctr"/>
                </a:tc>
              </a:tr>
              <a:tr h="1225631">
                <a:tc>
                  <a:txBody>
                    <a:bodyPr/>
                    <a:lstStyle/>
                    <a:p>
                      <a:r>
                        <a:rPr lang="en-US" sz="1200" dirty="0" smtClean="0"/>
                        <a:t>Congestion Revenue Rights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08/04</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08/05</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08/17</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kern="1200" dirty="0" smtClean="0">
                          <a:solidFill>
                            <a:schemeClr val="bg2"/>
                          </a:solidFill>
                          <a:latin typeface="+mn-lt"/>
                          <a:ea typeface="+mn-ea"/>
                          <a:cs typeface="+mn-cs"/>
                        </a:rPr>
                        <a:t>08/30</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10/01 </a:t>
                      </a:r>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TAC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Nodal Protocol Section 7 goes into effect</a:t>
                      </a:r>
                    </a:p>
                  </a:txBody>
                  <a:tcPr anchor="ctr"/>
                </a:tc>
              </a:tr>
              <a:tr h="12256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Outage Scheduling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08/04</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08/05</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08/17</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kern="1200" dirty="0" smtClean="0">
                          <a:solidFill>
                            <a:schemeClr val="bg2"/>
                          </a:solidFill>
                          <a:latin typeface="+mn-lt"/>
                          <a:ea typeface="+mn-ea"/>
                          <a:cs typeface="+mn-cs"/>
                        </a:rPr>
                        <a:t>10/01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baseline="0" dirty="0" smtClean="0"/>
                        <a:t>11/01</a:t>
                      </a:r>
                      <a:endParaRPr lang="en-US" sz="1200" b="0" baseline="3000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TAC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Nodal Protocol Section 7 goes into effect</a:t>
                      </a:r>
                    </a:p>
                  </a:txBody>
                  <a:tcPr anchor="ctr"/>
                </a:tc>
              </a:tr>
              <a:tr h="1460781">
                <a:tc>
                  <a:txBody>
                    <a:bodyPr/>
                    <a:lstStyle/>
                    <a:p>
                      <a:r>
                        <a:rPr lang="en-US" sz="1200" dirty="0" smtClean="0"/>
                        <a:t>Full Nodal Operations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kern="1200" dirty="0" smtClean="0">
                          <a:solidFill>
                            <a:schemeClr val="bg2"/>
                          </a:solidFill>
                          <a:latin typeface="+mn-lt"/>
                          <a:ea typeface="+mn-ea"/>
                          <a:cs typeface="+mn-cs"/>
                        </a:rPr>
                        <a:t>10/01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10/07</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10/19</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10/23</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baseline="0" dirty="0" smtClean="0"/>
                        <a:t>11/23</a:t>
                      </a:r>
                    </a:p>
                    <a:p>
                      <a:pPr marL="0" marR="0" indent="0" algn="ctr" defTabSz="914400" rtl="0" eaLnBrk="1" fontAlgn="auto" latinLnBrk="0" hangingPunct="1">
                        <a:lnSpc>
                          <a:spcPct val="100000"/>
                        </a:lnSpc>
                        <a:spcBef>
                          <a:spcPts val="300"/>
                        </a:spcBef>
                        <a:spcAft>
                          <a:spcPts val="0"/>
                        </a:spcAft>
                        <a:buClrTx/>
                        <a:buSzTx/>
                        <a:buFontTx/>
                        <a:buNone/>
                        <a:tabLst/>
                        <a:defRPr/>
                      </a:pPr>
                      <a:endParaRPr lang="en-US" sz="1200" b="0" baseline="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TAC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Nodal Protocol Sections 3,4,5,6 go into effect as well as all other unimplemented Protocol Sections</a:t>
                      </a:r>
                    </a:p>
                  </a:txBody>
                  <a:tcPr anchor="ctr"/>
                </a:tc>
              </a:tr>
            </a:tbl>
          </a:graphicData>
        </a:graphic>
      </p:graphicFrame>
      <p:sp>
        <p:nvSpPr>
          <p:cNvPr id="18459" name="Date Placeholder 8"/>
          <p:cNvSpPr>
            <a:spLocks noGrp="1"/>
          </p:cNvSpPr>
          <p:nvPr>
            <p:ph type="dt" sz="quarter" idx="12"/>
          </p:nvPr>
        </p:nvSpPr>
        <p:spPr>
          <a:noFill/>
        </p:spPr>
        <p:txBody>
          <a:bodyPr/>
          <a:lstStyle/>
          <a:p>
            <a:r>
              <a:rPr lang="en-US" smtClean="0"/>
              <a:t>7 October 2010</a:t>
            </a:r>
            <a:endParaRPr lang="en-US" dirty="0"/>
          </a:p>
        </p:txBody>
      </p:sp>
      <p:sp>
        <p:nvSpPr>
          <p:cNvPr id="7"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b="1" dirty="0" smtClean="0"/>
              <a:t>Nodal Cutover Communications – Zonal Protocol 21.12.3</a:t>
            </a:r>
          </a:p>
        </p:txBody>
      </p:sp>
      <p:sp>
        <p:nvSpPr>
          <p:cNvPr id="17410" name="Content Placeholder 4"/>
          <p:cNvSpPr>
            <a:spLocks noGrp="1"/>
          </p:cNvSpPr>
          <p:nvPr>
            <p:ph idx="1"/>
          </p:nvPr>
        </p:nvSpPr>
        <p:spPr/>
        <p:txBody>
          <a:bodyPr/>
          <a:lstStyle/>
          <a:p>
            <a:pPr>
              <a:buNone/>
            </a:pPr>
            <a:r>
              <a:rPr lang="en-US" i="1" dirty="0" smtClean="0">
                <a:latin typeface="Times New Roman" pitchFamily="18" charset="0"/>
                <a:cs typeface="Times New Roman" pitchFamily="18" charset="0"/>
              </a:rPr>
              <a:t>21.12.3	  Notice to Market Participants of Effective Date for Nodal Protocol Provisions and Retirement of Zonal Protocol Provision</a:t>
            </a:r>
          </a:p>
          <a:p>
            <a:pPr>
              <a:buNone/>
            </a:pPr>
            <a:r>
              <a:rPr lang="en-US" dirty="0" smtClean="0"/>
              <a:t>	</a:t>
            </a:r>
            <a:r>
              <a:rPr lang="en-US" sz="1600" b="0" u="sng" dirty="0" smtClean="0">
                <a:latin typeface="Times New Roman" pitchFamily="18" charset="0"/>
                <a:cs typeface="Times New Roman" pitchFamily="18" charset="0"/>
              </a:rPr>
              <a:t>No part of the nodal market design may start operation until all the Market Readiness Criteria for that part of the nodal market design have been met.  Certification that all Market Readiness Criteria have been met must be made at least by each of the following: the Technical Advisory Committee (TAC), ERCOT and the ERCOT Board.  </a:t>
            </a:r>
            <a:r>
              <a:rPr lang="en-US" sz="1600" b="0" dirty="0" smtClean="0">
                <a:latin typeface="Times New Roman" pitchFamily="18" charset="0"/>
                <a:cs typeface="Times New Roman" pitchFamily="18" charset="0"/>
              </a:rPr>
              <a:t>Upon such certification, ERCOT shall issue two Notices alerting Market Participants to the effective date of Nodal Protocol sections and the retirement of Zonal Protocol sections, as applicable.  ERCOT shall issue the first Notice no less than thirty (30) days prior to the effective date or retirement date, as applicable, and the second Notice no less than ten (10) days prior to the effective date or retirement date, as applicable.  The Notice shall include:</a:t>
            </a:r>
          </a:p>
          <a:p>
            <a:pPr lvl="1">
              <a:buNone/>
            </a:pPr>
            <a:r>
              <a:rPr lang="en-US" sz="1600" dirty="0" smtClean="0">
                <a:latin typeface="Times New Roman" pitchFamily="18" charset="0"/>
                <a:cs typeface="Times New Roman" pitchFamily="18" charset="0"/>
              </a:rPr>
              <a:t>(1)	The Nodal Protocol Sections to become effective; and</a:t>
            </a:r>
          </a:p>
          <a:p>
            <a:pPr lvl="1">
              <a:buNone/>
            </a:pPr>
            <a:r>
              <a:rPr lang="en-US" sz="1600" dirty="0" smtClean="0">
                <a:latin typeface="Times New Roman" pitchFamily="18" charset="0"/>
                <a:cs typeface="Times New Roman" pitchFamily="18" charset="0"/>
              </a:rPr>
              <a:t>(2)	The Zonal Protocol Sections to be retired, if any</a:t>
            </a:r>
          </a:p>
          <a:p>
            <a:pPr>
              <a:buNone/>
            </a:pPr>
            <a:endParaRPr lang="en-US" i="1" dirty="0" smtClean="0"/>
          </a:p>
        </p:txBody>
      </p:sp>
      <p:sp>
        <p:nvSpPr>
          <p:cNvPr id="17411" name="Date Placeholder 5"/>
          <p:cNvSpPr>
            <a:spLocks noGrp="1"/>
          </p:cNvSpPr>
          <p:nvPr>
            <p:ph type="dt" sz="quarter" idx="12"/>
          </p:nvPr>
        </p:nvSpPr>
        <p:spPr>
          <a:noFill/>
        </p:spPr>
        <p:txBody>
          <a:bodyPr/>
          <a:lstStyle/>
          <a:p>
            <a:r>
              <a:rPr lang="en-US" smtClean="0"/>
              <a:t>7 October 2010</a:t>
            </a:r>
            <a:endParaRPr lang="en-US" dirty="0"/>
          </a:p>
        </p:txBody>
      </p:sp>
      <p:sp>
        <p:nvSpPr>
          <p:cNvPr id="8" name="Footer Placeholder 4"/>
          <p:cNvSpPr>
            <a:spLocks noGrp="1"/>
          </p:cNvSpPr>
          <p:nvPr>
            <p:ph type="ftr" sz="quarter" idx="11"/>
          </p:nvPr>
        </p:nvSpPr>
        <p:spPr>
          <a:xfrm>
            <a:off x="6248400" y="6457950"/>
            <a:ext cx="2514600" cy="457200"/>
          </a:xfrm>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839200" cy="685800"/>
          </a:xfrm>
        </p:spPr>
        <p:txBody>
          <a:bodyPr/>
          <a:lstStyle/>
          <a:p>
            <a:r>
              <a:rPr lang="en-US" b="1" dirty="0" smtClean="0"/>
              <a:t>Readiness Methodology</a:t>
            </a:r>
            <a:endParaRPr lang="en-US" b="1" dirty="0"/>
          </a:p>
        </p:txBody>
      </p:sp>
      <p:sp>
        <p:nvSpPr>
          <p:cNvPr id="5" name="Content Placeholder 4"/>
          <p:cNvSpPr>
            <a:spLocks noGrp="1"/>
          </p:cNvSpPr>
          <p:nvPr>
            <p:ph idx="1"/>
          </p:nvPr>
        </p:nvSpPr>
        <p:spPr/>
        <p:txBody>
          <a:bodyPr/>
          <a:lstStyle/>
          <a:p>
            <a:pPr>
              <a:buNone/>
            </a:pPr>
            <a:r>
              <a:rPr lang="en-US" dirty="0" smtClean="0"/>
              <a:t>ERCOT will measure readiness by the following categories:</a:t>
            </a:r>
          </a:p>
          <a:p>
            <a:pPr lvl="1">
              <a:buFont typeface="Arial" pitchFamily="34" charset="0"/>
              <a:buChar char="•"/>
            </a:pPr>
            <a:r>
              <a:rPr lang="en-US" b="1" i="1" dirty="0" smtClean="0"/>
              <a:t>System Readiness</a:t>
            </a:r>
            <a:r>
              <a:rPr lang="en-US" dirty="0" smtClean="0"/>
              <a:t> – an evaluation of a particular system needed to support identified market activities</a:t>
            </a:r>
          </a:p>
          <a:p>
            <a:pPr lvl="1">
              <a:buFont typeface="Arial" pitchFamily="34" charset="0"/>
              <a:buChar char="•"/>
            </a:pPr>
            <a:r>
              <a:rPr lang="en-US" b="1" i="1" dirty="0" smtClean="0"/>
              <a:t>Process Readiness</a:t>
            </a:r>
            <a:r>
              <a:rPr lang="en-US" dirty="0" smtClean="0"/>
              <a:t> – an evaluation of the Processes and Procedures necessary to support identified market activities</a:t>
            </a:r>
          </a:p>
          <a:p>
            <a:pPr lvl="1">
              <a:buFont typeface="Arial" pitchFamily="34" charset="0"/>
              <a:buChar char="•"/>
            </a:pPr>
            <a:r>
              <a:rPr lang="en-US" b="1" i="1" dirty="0" smtClean="0"/>
              <a:t>People Readiness</a:t>
            </a:r>
            <a:r>
              <a:rPr lang="en-US" dirty="0" smtClean="0"/>
              <a:t> – an evaluation of ERCOT and Market Participant capabilities to support identified market activities</a:t>
            </a:r>
          </a:p>
          <a:p>
            <a:pPr>
              <a:buNone/>
            </a:pPr>
            <a:endParaRPr lang="en-US" dirty="0" smtClean="0"/>
          </a:p>
          <a:p>
            <a:pPr>
              <a:buFontTx/>
              <a:buNone/>
            </a:pPr>
            <a:r>
              <a:rPr lang="en-US" dirty="0" smtClean="0"/>
              <a:t>ERCOT plans to review the Market Readiness Criteria at NATF and subsequently request a vote from TAC per Section 21.12.3, Notice to Market Participants of Effective Date for Nodal Protocol Provisions and Retirement of Zonal Protocol Provision</a:t>
            </a:r>
          </a:p>
        </p:txBody>
      </p:sp>
      <p:sp>
        <p:nvSpPr>
          <p:cNvPr id="6" name="Date Placeholder 5"/>
          <p:cNvSpPr>
            <a:spLocks noGrp="1"/>
          </p:cNvSpPr>
          <p:nvPr>
            <p:ph type="dt" sz="half" idx="12"/>
          </p:nvPr>
        </p:nvSpPr>
        <p:spPr/>
        <p:txBody>
          <a:bodyPr/>
          <a:lstStyle/>
          <a:p>
            <a:pPr>
              <a:defRPr/>
            </a:pPr>
            <a:r>
              <a:rPr lang="en-US" smtClean="0"/>
              <a:t>7 October 2010</a:t>
            </a:r>
            <a:endParaRPr lang="en-US" dirty="0"/>
          </a:p>
        </p:txBody>
      </p:sp>
      <p:sp>
        <p:nvSpPr>
          <p:cNvPr id="8" name="Footer Placeholder 4"/>
          <p:cNvSpPr>
            <a:spLocks noGrp="1"/>
          </p:cNvSpPr>
          <p:nvPr>
            <p:ph type="ftr" sz="quarter" idx="11"/>
          </p:nvPr>
        </p:nvSpPr>
        <p:spPr>
          <a:xfrm>
            <a:off x="6248400" y="6457950"/>
            <a:ext cx="2514600" cy="457200"/>
          </a:xfrm>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6868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b="1" dirty="0" smtClean="0"/>
              <a:t>System Readiness</a:t>
            </a:r>
            <a:r>
              <a:rPr lang="en-US" dirty="0" smtClean="0"/>
              <a:t> – </a:t>
            </a:r>
            <a:r>
              <a:rPr lang="en-US" b="0" dirty="0" smtClean="0"/>
              <a:t>evaluation of the Nodal system to support the market design</a:t>
            </a:r>
          </a:p>
          <a:p>
            <a:pPr lvl="1"/>
            <a:r>
              <a:rPr lang="en-US" b="1" i="1" dirty="0" smtClean="0"/>
              <a:t>Core system functionality delivered</a:t>
            </a:r>
          </a:p>
          <a:p>
            <a:pPr lvl="2"/>
            <a:r>
              <a:rPr lang="en-US" dirty="0" smtClean="0"/>
              <a:t>Protocol required system functionality available for market testing</a:t>
            </a:r>
          </a:p>
          <a:p>
            <a:pPr lvl="1"/>
            <a:r>
              <a:rPr lang="en-US" b="1" i="1" dirty="0" smtClean="0"/>
              <a:t>System Integration delivered</a:t>
            </a:r>
          </a:p>
          <a:p>
            <a:pPr lvl="2"/>
            <a:r>
              <a:rPr lang="en-US" dirty="0" smtClean="0"/>
              <a:t>System to system integration delivered to support Market Timeline and Business Processes</a:t>
            </a:r>
          </a:p>
          <a:p>
            <a:pPr lvl="1"/>
            <a:r>
              <a:rPr lang="en-US" b="1" i="1" dirty="0" smtClean="0"/>
              <a:t>Known defects resolution plan</a:t>
            </a:r>
          </a:p>
          <a:p>
            <a:pPr lvl="2"/>
            <a:r>
              <a:rPr lang="en-US" dirty="0" smtClean="0"/>
              <a:t>All ‘Must fix prior to go-live’ defects have a resolution </a:t>
            </a:r>
            <a:r>
              <a:rPr lang="en-US" u="sng" dirty="0" smtClean="0"/>
              <a:t>plan</a:t>
            </a:r>
            <a:r>
              <a:rPr lang="en-US" dirty="0" smtClean="0"/>
              <a:t> in place</a:t>
            </a:r>
            <a:endParaRPr lang="en-US" b="1" i="1" dirty="0" smtClean="0"/>
          </a:p>
          <a:p>
            <a:pPr lvl="1"/>
            <a:r>
              <a:rPr lang="en-US" b="1" i="1" dirty="0" smtClean="0"/>
              <a:t>Active Readiness Metrics</a:t>
            </a:r>
          </a:p>
          <a:p>
            <a:pPr lvl="2"/>
            <a:r>
              <a:rPr lang="en-US" dirty="0" smtClean="0"/>
              <a:t>Current status of Readiness Metrics</a:t>
            </a:r>
          </a:p>
        </p:txBody>
      </p:sp>
      <p:sp>
        <p:nvSpPr>
          <p:cNvPr id="6" name="Date Placeholder 5"/>
          <p:cNvSpPr>
            <a:spLocks noGrp="1"/>
          </p:cNvSpPr>
          <p:nvPr>
            <p:ph type="dt" sz="half" idx="12"/>
          </p:nvPr>
        </p:nvSpPr>
        <p:spPr/>
        <p:txBody>
          <a:bodyPr/>
          <a:lstStyle/>
          <a:p>
            <a:pPr>
              <a:defRPr/>
            </a:pPr>
            <a:r>
              <a:rPr lang="en-US" smtClean="0"/>
              <a:t>7 October 2010</a:t>
            </a:r>
            <a:endParaRPr lang="en-US" dirty="0"/>
          </a:p>
        </p:txBody>
      </p:sp>
      <p:sp>
        <p:nvSpPr>
          <p:cNvPr id="7" name="Footer Placeholder 6"/>
          <p:cNvSpPr>
            <a:spLocks noGrp="1"/>
          </p:cNvSpPr>
          <p:nvPr>
            <p:ph type="ftr" sz="quarter" idx="11"/>
          </p:nvPr>
        </p:nvSpPr>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6868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b="1" dirty="0" smtClean="0"/>
              <a:t>Process Readiness</a:t>
            </a:r>
            <a:r>
              <a:rPr lang="en-US" dirty="0" smtClean="0"/>
              <a:t> – </a:t>
            </a:r>
            <a:r>
              <a:rPr lang="en-US" b="0" dirty="0" smtClean="0"/>
              <a:t>evaluation of the Processes and Procedures necessary to support the market design</a:t>
            </a:r>
          </a:p>
          <a:p>
            <a:pPr lvl="1"/>
            <a:r>
              <a:rPr lang="en-US" b="1" i="1" dirty="0" smtClean="0"/>
              <a:t>Procedures complete</a:t>
            </a:r>
            <a:endParaRPr lang="en-US" dirty="0" smtClean="0"/>
          </a:p>
          <a:p>
            <a:pPr lvl="2"/>
            <a:r>
              <a:rPr lang="en-US" dirty="0" smtClean="0"/>
              <a:t>ERT project procedures to support business processes complete</a:t>
            </a:r>
          </a:p>
          <a:p>
            <a:pPr lvl="1"/>
            <a:r>
              <a:rPr lang="en-US" b="1" i="1" dirty="0" smtClean="0"/>
              <a:t>System cutover transition plan established</a:t>
            </a:r>
          </a:p>
          <a:p>
            <a:pPr lvl="2"/>
            <a:r>
              <a:rPr lang="en-US" dirty="0" smtClean="0"/>
              <a:t>ERCOT and Market Participant business activities required for transitioning into Go-Live have been established and communicated.</a:t>
            </a:r>
          </a:p>
          <a:p>
            <a:pPr lvl="1"/>
            <a:r>
              <a:rPr lang="en-US" b="1" i="1" dirty="0" smtClean="0"/>
              <a:t>Market rules transition communicated</a:t>
            </a:r>
          </a:p>
          <a:p>
            <a:pPr lvl="2"/>
            <a:r>
              <a:rPr lang="en-US" dirty="0" smtClean="0"/>
              <a:t>Nodal and Zonal Protocol effective / retirement dates identified and communicated for Market Participant review</a:t>
            </a:r>
          </a:p>
        </p:txBody>
      </p:sp>
      <p:sp>
        <p:nvSpPr>
          <p:cNvPr id="6" name="Date Placeholder 5"/>
          <p:cNvSpPr>
            <a:spLocks noGrp="1"/>
          </p:cNvSpPr>
          <p:nvPr>
            <p:ph type="dt" sz="half" idx="12"/>
          </p:nvPr>
        </p:nvSpPr>
        <p:spPr/>
        <p:txBody>
          <a:bodyPr/>
          <a:lstStyle/>
          <a:p>
            <a:pPr>
              <a:defRPr/>
            </a:pPr>
            <a:r>
              <a:rPr lang="en-US" smtClean="0"/>
              <a:t>7 October 2010</a:t>
            </a:r>
            <a:endParaRPr lang="en-US" dirty="0"/>
          </a:p>
        </p:txBody>
      </p:sp>
      <p:sp>
        <p:nvSpPr>
          <p:cNvPr id="7" name="Footer Placeholder 6"/>
          <p:cNvSpPr>
            <a:spLocks noGrp="1"/>
          </p:cNvSpPr>
          <p:nvPr>
            <p:ph type="ftr" sz="quarter" idx="11"/>
          </p:nvPr>
        </p:nvSpPr>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6868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b="1" dirty="0" smtClean="0"/>
              <a:t>People Readiness</a:t>
            </a:r>
            <a:r>
              <a:rPr lang="en-US" dirty="0" smtClean="0"/>
              <a:t> – </a:t>
            </a:r>
            <a:r>
              <a:rPr lang="en-US" b="0" dirty="0" smtClean="0"/>
              <a:t>evaluation of ERCOT employee readiness and Market Participant knowledge to support the market design</a:t>
            </a:r>
          </a:p>
          <a:p>
            <a:pPr lvl="1"/>
            <a:r>
              <a:rPr lang="en-US" b="1" i="1" dirty="0" smtClean="0"/>
              <a:t>ERCOT staff supporting Market Trials</a:t>
            </a:r>
          </a:p>
          <a:p>
            <a:pPr lvl="2"/>
            <a:r>
              <a:rPr lang="en-US" dirty="0" smtClean="0"/>
              <a:t>ERCOT Business teams supporting system execution, problem resolution, and market questions</a:t>
            </a:r>
          </a:p>
          <a:p>
            <a:pPr lvl="1"/>
            <a:r>
              <a:rPr lang="en-US" b="1" i="1" dirty="0" smtClean="0"/>
              <a:t>ERCOT staff trained on System and Processes</a:t>
            </a:r>
          </a:p>
          <a:p>
            <a:pPr lvl="2"/>
            <a:r>
              <a:rPr lang="en-US" dirty="0" smtClean="0"/>
              <a:t>ERCOT Business teams training status based on identified ERT training metrics</a:t>
            </a:r>
          </a:p>
          <a:p>
            <a:pPr lvl="1"/>
            <a:r>
              <a:rPr lang="en-US" b="1" i="1" dirty="0" smtClean="0"/>
              <a:t>Market Participant Training delivered</a:t>
            </a:r>
          </a:p>
          <a:p>
            <a:pPr lvl="2"/>
            <a:r>
              <a:rPr lang="en-US" dirty="0" smtClean="0"/>
              <a:t>ERT external training classes and web based training provided by the Nodal training project</a:t>
            </a:r>
          </a:p>
        </p:txBody>
      </p:sp>
      <p:sp>
        <p:nvSpPr>
          <p:cNvPr id="6" name="Date Placeholder 5"/>
          <p:cNvSpPr>
            <a:spLocks noGrp="1"/>
          </p:cNvSpPr>
          <p:nvPr>
            <p:ph type="dt" sz="half" idx="12"/>
          </p:nvPr>
        </p:nvSpPr>
        <p:spPr/>
        <p:txBody>
          <a:bodyPr/>
          <a:lstStyle/>
          <a:p>
            <a:pPr>
              <a:defRPr/>
            </a:pPr>
            <a:r>
              <a:rPr lang="en-US" smtClean="0"/>
              <a:t>7 October 2010</a:t>
            </a:r>
            <a:endParaRPr lang="en-US" dirty="0"/>
          </a:p>
        </p:txBody>
      </p:sp>
      <p:sp>
        <p:nvSpPr>
          <p:cNvPr id="7" name="Footer Placeholder 6"/>
          <p:cNvSpPr>
            <a:spLocks noGrp="1"/>
          </p:cNvSpPr>
          <p:nvPr>
            <p:ph type="ftr" sz="quarter" idx="11"/>
          </p:nvPr>
        </p:nvSpPr>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rPr>
              <a:t>MMS – Day Ahead, Adj. Period, RT Market – Readiness Update</a:t>
            </a:r>
            <a:endParaRPr lang="en-US" sz="2000" b="1" kern="0" dirty="0" smtClean="0">
              <a:latin typeface="+mj-lt"/>
            </a:endParaRPr>
          </a:p>
        </p:txBody>
      </p:sp>
      <p:graphicFrame>
        <p:nvGraphicFramePr>
          <p:cNvPr id="19" name="Table 18"/>
          <p:cNvGraphicFramePr>
            <a:graphicFrameLocks noGrp="1"/>
          </p:cNvGraphicFramePr>
          <p:nvPr/>
        </p:nvGraphicFramePr>
        <p:xfrm>
          <a:off x="414668" y="768376"/>
          <a:ext cx="8305800" cy="523618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MMS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02/01/10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Submission Connectivity Qualification (</a:t>
                      </a:r>
                      <a:r>
                        <a:rPr lang="en-US" sz="1100" b="1" dirty="0" smtClean="0"/>
                        <a:t>MP3</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08/31/10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Real-Time Market</a:t>
                      </a:r>
                      <a:r>
                        <a:rPr lang="en-US" sz="1100" baseline="0" dirty="0" smtClean="0"/>
                        <a:t> Daily Participation (</a:t>
                      </a:r>
                      <a:r>
                        <a:rPr lang="en-US" sz="1100" b="1" baseline="0" dirty="0" smtClean="0"/>
                        <a:t>MP15A</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r>
                        <a:rPr lang="en-US" sz="1100" dirty="0" smtClean="0"/>
                        <a:t>Generate LMP’s for 6 months (</a:t>
                      </a:r>
                      <a:r>
                        <a:rPr lang="en-US" sz="1100" b="1" dirty="0" smtClean="0"/>
                        <a:t>MO5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33350">
                <a:tc>
                  <a:txBody>
                    <a:bodyPr/>
                    <a:lstStyle/>
                    <a:p>
                      <a:r>
                        <a:rPr lang="en-US" sz="1100" dirty="0" smtClean="0"/>
                        <a:t>Verify SCED Price Validation (</a:t>
                      </a:r>
                      <a:r>
                        <a:rPr lang="en-US" sz="1100" b="1" dirty="0" smtClean="0"/>
                        <a:t>MO4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DAM</a:t>
                      </a:r>
                      <a:r>
                        <a:rPr lang="en-US" sz="1100" b="1" baseline="0" dirty="0" smtClean="0"/>
                        <a:t> Participation (MP16)</a:t>
                      </a:r>
                      <a:endParaRPr lang="en-US" sz="1100" b="1"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33350">
                <a:tc>
                  <a:txBody>
                    <a:bodyPr/>
                    <a:lstStyle/>
                    <a:p>
                      <a:r>
                        <a:rPr lang="en-US" sz="1100" baseline="0" dirty="0" smtClean="0"/>
                        <a:t>Generate Day-Ahead LMPs (</a:t>
                      </a:r>
                      <a:r>
                        <a:rPr lang="en-US" sz="1100" b="1" baseline="0" dirty="0" smtClean="0"/>
                        <a:t>MO9</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237463">
                <a:tc>
                  <a:txBody>
                    <a:bodyPr/>
                    <a:lstStyle/>
                    <a:p>
                      <a:r>
                        <a:rPr lang="en-US" sz="1100" dirty="0" smtClean="0"/>
                        <a:t>Verify</a:t>
                      </a:r>
                      <a:r>
                        <a:rPr lang="en-US" sz="1100" baseline="0" dirty="0" smtClean="0"/>
                        <a:t> DAM Price Validation (</a:t>
                      </a:r>
                      <a:r>
                        <a:rPr lang="en-US" sz="1100" b="1" baseline="0" dirty="0" smtClean="0"/>
                        <a:t>MO8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94310">
                <a:tc>
                  <a:txBody>
                    <a:bodyPr/>
                    <a:lstStyle/>
                    <a:p>
                      <a:r>
                        <a:rPr lang="en-US" sz="1100" b="1" dirty="0" smtClean="0"/>
                        <a:t>DRUC Execution</a:t>
                      </a:r>
                      <a:r>
                        <a:rPr lang="en-US" sz="1100" b="1" baseline="0" dirty="0" smtClean="0"/>
                        <a:t> (MO10)</a:t>
                      </a:r>
                      <a:endParaRPr lang="en-US" sz="1100" b="1"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94310">
                <a:tc>
                  <a:txBody>
                    <a:bodyPr/>
                    <a:lstStyle/>
                    <a:p>
                      <a:r>
                        <a:rPr lang="en-US" sz="1100" dirty="0" smtClean="0"/>
                        <a:t>Verify Supplemental</a:t>
                      </a:r>
                      <a:r>
                        <a:rPr lang="en-US" sz="1100" baseline="0" dirty="0" smtClean="0"/>
                        <a:t> Ancillary Services Market (</a:t>
                      </a:r>
                      <a:r>
                        <a:rPr lang="en-US" sz="1100" b="1" baseline="0" dirty="0" smtClean="0"/>
                        <a:t>MO3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Day Ahead, Adjustment Period and RTM</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 8/31/10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Complete</a:t>
                      </a:r>
                    </a:p>
                  </a:txBody>
                  <a:tcPr anchor="ctr"/>
                </a:tc>
              </a:tr>
              <a:tr h="142239">
                <a:tc>
                  <a:txBody>
                    <a:bodyPr/>
                    <a:lstStyle/>
                    <a:p>
                      <a:r>
                        <a:rPr lang="en-US" sz="1100" dirty="0" smtClean="0"/>
                        <a:t>MMS Day Ahead &amp; Real Time Price Validation</a:t>
                      </a:r>
                      <a:r>
                        <a:rPr lang="en-US" sz="1100" baseline="0" dirty="0" smtClean="0"/>
                        <a:t> Procedures</a:t>
                      </a:r>
                      <a:endParaRPr lang="en-US" sz="1100" dirty="0" smtClean="0"/>
                    </a:p>
                  </a:txBody>
                  <a:tcPr anchor="ctr"/>
                </a:tc>
                <a:tc>
                  <a:txBody>
                    <a:bodyPr/>
                    <a:lstStyle/>
                    <a:p>
                      <a:pPr algn="ctr"/>
                      <a:r>
                        <a:rPr lang="en-US" sz="1100" b="1" dirty="0" smtClean="0">
                          <a:solidFill>
                            <a:srgbClr val="000000"/>
                          </a:solidFill>
                        </a:rPr>
                        <a:t>8/31/10</a:t>
                      </a:r>
                      <a:endParaRPr lang="en-US" sz="1100" b="1" dirty="0">
                        <a:solidFill>
                          <a:srgbClr val="000000"/>
                        </a:solidFill>
                      </a:endParaRP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DAM, RUC, SASM, SCED</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09/30/10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Complete</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rgbClr val="000000"/>
                          </a:solidFill>
                        </a:rPr>
                        <a:t>08/27/10</a:t>
                      </a:r>
                      <a:endParaRPr lang="en-US" sz="1100" b="1" dirty="0">
                        <a:solidFill>
                          <a:srgbClr val="000000"/>
                        </a:solidFill>
                      </a:endParaRP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Complete</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eaLnBrk="0" hangingPunct="0">
              <a:defRPr/>
            </a:pPr>
            <a:r>
              <a:rPr lang="en-US" sz="2000" b="1" dirty="0" smtClean="0">
                <a:latin typeface="+mj-lt"/>
                <a:ea typeface="+mj-ea"/>
                <a:cs typeface="+mj-cs"/>
              </a:rPr>
              <a:t>EMS – Real-Time Operations Readiness Update</a:t>
            </a:r>
          </a:p>
        </p:txBody>
      </p:sp>
      <p:graphicFrame>
        <p:nvGraphicFramePr>
          <p:cNvPr id="19" name="Table 18"/>
          <p:cNvGraphicFramePr>
            <a:graphicFrameLocks noGrp="1"/>
          </p:cNvGraphicFramePr>
          <p:nvPr/>
        </p:nvGraphicFramePr>
        <p:xfrm>
          <a:off x="414668" y="768376"/>
          <a:ext cx="8305800" cy="549526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EMS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02/01/10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ACE Performance (</a:t>
                      </a:r>
                      <a:r>
                        <a:rPr lang="en-US" sz="1100" b="1" dirty="0" smtClean="0"/>
                        <a:t>EMO5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04/21/08</a:t>
                      </a:r>
                    </a:p>
                  </a:txBody>
                  <a:tcPr anchor="ctr"/>
                </a:tc>
                <a:tc>
                  <a:txBody>
                    <a:bodyPr/>
                    <a:lstStyle/>
                    <a:p>
                      <a:pPr algn="ctr"/>
                      <a:r>
                        <a:rPr lang="en-US" sz="1100" b="1" dirty="0" smtClean="0"/>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Individual LFC Testing (</a:t>
                      </a:r>
                      <a:r>
                        <a:rPr lang="en-US" sz="1100" b="1" dirty="0" smtClean="0"/>
                        <a:t>EMO6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05/31/10</a:t>
                      </a:r>
                    </a:p>
                  </a:txBody>
                  <a:tcPr anchor="ctr"/>
                </a:tc>
                <a:tc>
                  <a:txBody>
                    <a:bodyPr/>
                    <a:lstStyle/>
                    <a:p>
                      <a:pPr algn="ctr"/>
                      <a:r>
                        <a:rPr lang="en-US" sz="1100" b="1" dirty="0" smtClean="0"/>
                        <a:t>Complete</a:t>
                      </a:r>
                      <a:endParaRPr lang="en-US" sz="1100" b="1" dirty="0"/>
                    </a:p>
                  </a:txBody>
                  <a:tcPr anchor="ctr"/>
                </a:tc>
              </a:tr>
              <a:tr h="133350">
                <a:tc>
                  <a:txBody>
                    <a:bodyPr/>
                    <a:lstStyle/>
                    <a:p>
                      <a:r>
                        <a:rPr lang="en-US" sz="1100" dirty="0" smtClean="0"/>
                        <a:t>Telemetry</a:t>
                      </a:r>
                      <a:r>
                        <a:rPr lang="en-US" sz="1100" baseline="0" dirty="0" smtClean="0"/>
                        <a:t> / ICCP System Failover (</a:t>
                      </a:r>
                      <a:r>
                        <a:rPr lang="en-US" sz="1100" b="1" baseline="0" dirty="0" smtClean="0"/>
                        <a:t>N2</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09/22/10</a:t>
                      </a:r>
                    </a:p>
                  </a:txBody>
                  <a:tcPr anchor="ctr"/>
                </a:tc>
                <a:tc>
                  <a:txBody>
                    <a:bodyPr/>
                    <a:lstStyle/>
                    <a:p>
                      <a:pPr algn="ctr"/>
                      <a:r>
                        <a:rPr lang="en-US" sz="1100" b="1" dirty="0" smtClean="0"/>
                        <a:t>Complete</a:t>
                      </a:r>
                    </a:p>
                  </a:txBody>
                  <a:tcPr anchor="ctr"/>
                </a:tc>
              </a:tr>
              <a:tr h="133350">
                <a:tc>
                  <a:txBody>
                    <a:bodyPr/>
                    <a:lstStyle/>
                    <a:p>
                      <a:r>
                        <a:rPr lang="en-US" sz="1100" dirty="0" smtClean="0"/>
                        <a:t>Telemetry </a:t>
                      </a:r>
                      <a:r>
                        <a:rPr lang="en-US" sz="1100" dirty="0" smtClean="0">
                          <a:solidFill>
                            <a:srgbClr val="000000"/>
                          </a:solidFill>
                        </a:rPr>
                        <a:t>Compliance (</a:t>
                      </a:r>
                      <a:r>
                        <a:rPr lang="en-US" sz="1100" b="1" dirty="0" smtClean="0">
                          <a:solidFill>
                            <a:srgbClr val="000000"/>
                          </a:solidFill>
                        </a:rPr>
                        <a:t>MP6 SCED/SE</a:t>
                      </a:r>
                      <a:r>
                        <a:rPr lang="en-US" sz="1100" dirty="0" smtClean="0">
                          <a:solidFill>
                            <a:srgbClr val="000000"/>
                          </a:solidFill>
                        </a:rPr>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06/02/10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Validate</a:t>
                      </a:r>
                      <a:r>
                        <a:rPr lang="en-US" sz="1100" baseline="0" dirty="0" smtClean="0"/>
                        <a:t> Telemetry / SE ISM / Data Accuracy (</a:t>
                      </a:r>
                      <a:r>
                        <a:rPr lang="en-US" sz="1100" b="1" baseline="0" dirty="0" smtClean="0"/>
                        <a:t>E3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dirty="0" smtClean="0"/>
                        <a:t>Complete</a:t>
                      </a: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State Estimator Standards Performance (</a:t>
                      </a:r>
                      <a:r>
                        <a:rPr lang="en-US" sz="1100" b="1" dirty="0" smtClean="0"/>
                        <a:t>EMO9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RTCA Zonal to Nodal Modeling Differences (</a:t>
                      </a:r>
                      <a:r>
                        <a:rPr lang="en-US" sz="1100" b="1" dirty="0" smtClean="0"/>
                        <a:t>EMO9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RTCA CSC Zonal to Nodal Comparison (</a:t>
                      </a:r>
                      <a:r>
                        <a:rPr lang="en-US" sz="1100" b="1" dirty="0" smtClean="0"/>
                        <a:t>EMO9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Voltage Support Functionality (</a:t>
                      </a:r>
                      <a:r>
                        <a:rPr lang="en-US" sz="1100" b="1" dirty="0" smtClean="0"/>
                        <a:t>EM02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09/10/10</a:t>
                      </a:r>
                    </a:p>
                  </a:txBody>
                  <a:tcPr anchor="ctr"/>
                </a:tc>
                <a:tc>
                  <a:txBody>
                    <a:bodyPr/>
                    <a:lstStyle/>
                    <a:p>
                      <a:pPr algn="ctr"/>
                      <a:r>
                        <a:rPr lang="en-US" sz="1100" b="1" dirty="0" smtClean="0"/>
                        <a:t>Complete</a:t>
                      </a: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Anomalous/Auto-Disabled Telemeted Points (</a:t>
                      </a:r>
                      <a:r>
                        <a:rPr lang="en-US" sz="1100" b="1" dirty="0" smtClean="0"/>
                        <a:t>EMO10</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tx1"/>
                          </a:solidFill>
                        </a:rPr>
                        <a:t>Telemetry</a:t>
                      </a:r>
                      <a:r>
                        <a:rPr lang="en-US" sz="1100" baseline="0" dirty="0" smtClean="0">
                          <a:solidFill>
                            <a:schemeClr val="tx1"/>
                          </a:solidFill>
                        </a:rPr>
                        <a:t> Alarm Processing (</a:t>
                      </a:r>
                      <a:r>
                        <a:rPr lang="en-US" sz="1100" b="1" baseline="0" dirty="0" smtClean="0">
                          <a:solidFill>
                            <a:schemeClr val="tx1"/>
                          </a:solidFill>
                        </a:rPr>
                        <a:t>N1</a:t>
                      </a:r>
                      <a:r>
                        <a:rPr lang="en-US" sz="1100" b="0" baseline="0" dirty="0" smtClean="0">
                          <a:solidFill>
                            <a:schemeClr val="tx1"/>
                          </a:solidFill>
                        </a:rPr>
                        <a:t>)</a:t>
                      </a:r>
                      <a:endParaRPr lang="en-US" sz="1100" dirty="0" smtClean="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dirty="0" smtClean="0"/>
                        <a:t>Complete</a:t>
                      </a:r>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RT Operations Business</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8/31/10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RT Operations</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09/30/10 </a:t>
                      </a:r>
                    </a:p>
                  </a:txBody>
                  <a:tcPr anchor="ctr"/>
                </a:tc>
                <a:tc>
                  <a:txBody>
                    <a:bodyPr/>
                    <a:lstStyle/>
                    <a:p>
                      <a:pPr algn="ctr"/>
                      <a:r>
                        <a:rPr lang="en-US" sz="1100" b="1" dirty="0" smtClean="0"/>
                        <a:t>Complete</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rgbClr val="000000"/>
                          </a:solidFill>
                        </a:rPr>
                        <a:t>09/03/10</a:t>
                      </a:r>
                      <a:endParaRPr lang="en-US" sz="1100" b="1" dirty="0">
                        <a:solidFill>
                          <a:srgbClr val="000000"/>
                        </a:solidFill>
                      </a:endParaRPr>
                    </a:p>
                  </a:txBody>
                  <a:tcPr anchor="ctr"/>
                </a:tc>
                <a:tc>
                  <a:txBody>
                    <a:bodyPr/>
                    <a:lstStyle/>
                    <a:p>
                      <a:pPr algn="ctr"/>
                      <a:r>
                        <a:rPr lang="en-US" sz="1100" b="1" dirty="0" smtClean="0"/>
                        <a:t>Complete</a:t>
                      </a:r>
                      <a:endParaRPr lang="en-US" sz="1100" b="1" dirty="0"/>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a:t>
                      </a:r>
                      <a:endParaRPr lang="en-US" sz="1100" b="1" dirty="0">
                        <a:solidFill>
                          <a:schemeClr val="tx1"/>
                        </a:solidFill>
                      </a:endParaRPr>
                    </a:p>
                  </a:txBody>
                  <a:tcPr anchor="ctr"/>
                </a:tc>
                <a:tc>
                  <a:txBody>
                    <a:bodyPr/>
                    <a:lstStyle/>
                    <a:p>
                      <a:pPr algn="ctr"/>
                      <a:r>
                        <a:rPr lang="en-US" sz="1100" b="1" dirty="0" smtClean="0"/>
                        <a:t>Complete</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r>
              <a:rPr lang="en-US" dirty="0" smtClean="0"/>
              <a:t>Integrated Nodal Timeline – Go-Live December 1, 2010</a:t>
            </a:r>
          </a:p>
        </p:txBody>
      </p:sp>
      <p:sp>
        <p:nvSpPr>
          <p:cNvPr id="8195" name="Footer Placeholder 2"/>
          <p:cNvSpPr>
            <a:spLocks noGrp="1"/>
          </p:cNvSpPr>
          <p:nvPr>
            <p:ph type="ftr" sz="quarter" idx="11"/>
          </p:nvPr>
        </p:nvSpPr>
        <p:spPr>
          <a:xfrm>
            <a:off x="6172200" y="6457950"/>
            <a:ext cx="2590800" cy="457200"/>
          </a:xfrm>
          <a:noFill/>
        </p:spPr>
        <p:txBody>
          <a:bodyPr/>
          <a:lstStyle/>
          <a:p>
            <a:pPr>
              <a:defRPr/>
            </a:pPr>
            <a:r>
              <a:rPr lang="en-US" smtClean="0"/>
              <a:t>Technical Advisory Committee</a:t>
            </a:r>
            <a:endParaRPr lang="en-US" dirty="0"/>
          </a:p>
        </p:txBody>
      </p:sp>
      <p:sp>
        <p:nvSpPr>
          <p:cNvPr id="8196" name="Date Placeholder 3"/>
          <p:cNvSpPr>
            <a:spLocks noGrp="1"/>
          </p:cNvSpPr>
          <p:nvPr>
            <p:ph type="dt" sz="quarter" idx="12"/>
          </p:nvPr>
        </p:nvSpPr>
        <p:spPr>
          <a:noFill/>
        </p:spPr>
        <p:txBody>
          <a:bodyPr/>
          <a:lstStyle/>
          <a:p>
            <a:r>
              <a:rPr lang="en-US" smtClean="0">
                <a:latin typeface="Arial" charset="0"/>
              </a:rPr>
              <a:t>7 October 2010</a:t>
            </a:r>
            <a:endParaRPr lang="en-US" dirty="0">
              <a:latin typeface="Arial" charset="0"/>
            </a:endParaRPr>
          </a:p>
        </p:txBody>
      </p:sp>
      <p:pic>
        <p:nvPicPr>
          <p:cNvPr id="2050" name="Picture 2"/>
          <p:cNvPicPr>
            <a:picLocks noChangeAspect="1" noChangeArrowheads="1"/>
          </p:cNvPicPr>
          <p:nvPr/>
        </p:nvPicPr>
        <p:blipFill>
          <a:blip r:embed="rId3" cstate="print"/>
          <a:srcRect/>
          <a:stretch>
            <a:fillRect/>
          </a:stretch>
        </p:blipFill>
        <p:spPr bwMode="auto">
          <a:xfrm>
            <a:off x="0" y="622821"/>
            <a:ext cx="9144000" cy="56123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rPr>
              <a:t>S&amp;B – Settlements and Billing, Metering, and Data Aggregation Readiness </a:t>
            </a:r>
            <a:r>
              <a:rPr lang="en-US" sz="2000" b="1" dirty="0" smtClean="0">
                <a:solidFill>
                  <a:schemeClr val="bg1"/>
                </a:solidFill>
                <a:latin typeface="+mj-lt"/>
              </a:rPr>
              <a:t>Update</a:t>
            </a:r>
            <a:endParaRPr lang="en-US" sz="2000" b="1" kern="0" dirty="0" smtClean="0">
              <a:solidFill>
                <a:schemeClr val="bg1"/>
              </a:solidFill>
              <a:latin typeface="+mj-lt"/>
            </a:endParaRPr>
          </a:p>
        </p:txBody>
      </p:sp>
      <p:graphicFrame>
        <p:nvGraphicFramePr>
          <p:cNvPr id="19" name="Table 18"/>
          <p:cNvGraphicFramePr>
            <a:graphicFrameLocks noGrp="1"/>
          </p:cNvGraphicFramePr>
          <p:nvPr/>
        </p:nvGraphicFramePr>
        <p:xfrm>
          <a:off x="414668" y="768376"/>
          <a:ext cx="8305800" cy="471802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S&amp;B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05/01/10</a:t>
                      </a: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RTM</a:t>
                      </a:r>
                      <a:r>
                        <a:rPr lang="en-US" sz="1100" baseline="0" dirty="0" smtClean="0"/>
                        <a:t> Settlement Statements (</a:t>
                      </a:r>
                      <a:r>
                        <a:rPr lang="en-US" sz="1100" b="1" baseline="0" dirty="0" smtClean="0"/>
                        <a:t>CO5</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33350">
                <a:tc>
                  <a:txBody>
                    <a:bodyPr/>
                    <a:lstStyle/>
                    <a:p>
                      <a:r>
                        <a:rPr lang="en-US" sz="1100" dirty="0" smtClean="0"/>
                        <a:t>Verify RTM Settlement Invoices (</a:t>
                      </a:r>
                      <a:r>
                        <a:rPr lang="en-US" sz="1100" b="1" dirty="0" smtClean="0"/>
                        <a:t>CO6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33350">
                <a:tc>
                  <a:txBody>
                    <a:bodyPr/>
                    <a:lstStyle/>
                    <a:p>
                      <a:r>
                        <a:rPr lang="en-US" sz="1100" baseline="0" dirty="0" smtClean="0"/>
                        <a:t>Verify DAM Settlement Statements (</a:t>
                      </a:r>
                      <a:r>
                        <a:rPr lang="en-US" sz="1100" b="1" baseline="0" dirty="0" smtClean="0"/>
                        <a:t>CO3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DAM</a:t>
                      </a:r>
                      <a:r>
                        <a:rPr lang="en-US" sz="1100" baseline="0" dirty="0" smtClean="0"/>
                        <a:t> Settlement Invoices (</a:t>
                      </a:r>
                      <a:r>
                        <a:rPr lang="en-US" sz="1100" b="1" baseline="0" dirty="0" smtClean="0"/>
                        <a:t>CO7</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33350">
                <a:tc>
                  <a:txBody>
                    <a:bodyPr/>
                    <a:lstStyle/>
                    <a:p>
                      <a:r>
                        <a:rPr lang="en-US" sz="1100" dirty="0" smtClean="0"/>
                        <a:t>Verify</a:t>
                      </a:r>
                      <a:r>
                        <a:rPr lang="en-US" sz="1100" baseline="0" dirty="0" smtClean="0"/>
                        <a:t> CRR Auction Invoices (</a:t>
                      </a:r>
                      <a:r>
                        <a:rPr lang="en-US" sz="1100" b="1" baseline="0" dirty="0" smtClean="0"/>
                        <a:t>CO8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237463">
                <a:tc>
                  <a:txBody>
                    <a:bodyPr/>
                    <a:lstStyle/>
                    <a:p>
                      <a:r>
                        <a:rPr lang="en-US" sz="1100" dirty="0" smtClean="0"/>
                        <a:t>Settle Market for 7 days and provide appropriate extracts</a:t>
                      </a:r>
                      <a:r>
                        <a:rPr lang="en-US" sz="1100" baseline="0" dirty="0" smtClean="0"/>
                        <a:t> (</a:t>
                      </a:r>
                      <a:r>
                        <a:rPr lang="en-US" sz="1100" b="1" baseline="0" dirty="0" smtClean="0"/>
                        <a:t>CO1</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08/25/10</a:t>
                      </a: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94310">
                <a:tc>
                  <a:txBody>
                    <a:bodyPr/>
                    <a:lstStyle/>
                    <a:p>
                      <a:r>
                        <a:rPr lang="en-US" sz="1100" dirty="0" smtClean="0"/>
                        <a:t>Verify Dispute Process (</a:t>
                      </a:r>
                      <a:r>
                        <a:rPr lang="en-US" sz="1100" b="1" dirty="0" smtClean="0"/>
                        <a:t>CO2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94310">
                <a:tc>
                  <a:txBody>
                    <a:bodyPr/>
                    <a:lstStyle/>
                    <a:p>
                      <a:r>
                        <a:rPr lang="en-US" sz="1100" dirty="0" smtClean="0"/>
                        <a:t>Zonal/Nodal Coordinated Settlement Operations (</a:t>
                      </a:r>
                      <a:r>
                        <a:rPr lang="en-US" sz="1100" b="1" dirty="0" smtClean="0"/>
                        <a:t>CO4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09/08/10</a:t>
                      </a: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Settlements and Billing</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8/24/10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Settlements and Billing</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09/30/10 </a:t>
                      </a: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07/30/10</a:t>
                      </a:r>
                      <a:endParaRPr lang="en-US" sz="1100" b="1" dirty="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ea typeface="+mj-ea"/>
                <a:cs typeface="+mj-cs"/>
              </a:rPr>
              <a:t>CMM – Credit Management and Monitoring – Go Live</a:t>
            </a:r>
          </a:p>
        </p:txBody>
      </p:sp>
      <p:graphicFrame>
        <p:nvGraphicFramePr>
          <p:cNvPr id="19" name="Table 18"/>
          <p:cNvGraphicFramePr>
            <a:graphicFrameLocks noGrp="1"/>
          </p:cNvGraphicFramePr>
          <p:nvPr/>
        </p:nvGraphicFramePr>
        <p:xfrm>
          <a:off x="414668" y="768376"/>
          <a:ext cx="8305800" cy="290446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Credit Management Integrated in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5/3/10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a:t>
                      </a:r>
                      <a:r>
                        <a:rPr lang="en-US" sz="1100" baseline="0" dirty="0" smtClean="0"/>
                        <a:t> CMM Credit Calculations (</a:t>
                      </a:r>
                      <a:r>
                        <a:rPr lang="en-US" sz="1100" b="1" baseline="0" dirty="0" smtClean="0"/>
                        <a:t>CO10</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9/8/2010</a:t>
                      </a:r>
                    </a:p>
                  </a:txBody>
                  <a:tcPr anchor="ctr"/>
                </a:tc>
                <a:tc>
                  <a:txBody>
                    <a:bodyPr/>
                    <a:lstStyle/>
                    <a:p>
                      <a:pPr algn="ctr"/>
                      <a:r>
                        <a:rPr lang="en-US" sz="1100" b="1" dirty="0" smtClean="0"/>
                        <a:t>Complete</a:t>
                      </a:r>
                      <a:endParaRPr lang="en-US" sz="1100" b="1" dirty="0"/>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Credit</a:t>
                      </a:r>
                      <a:r>
                        <a:rPr lang="en-US" sz="1100" b="0" baseline="0" dirty="0" smtClean="0"/>
                        <a:t> Management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8/24/10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Credit Management</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 09/30/10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smtClean="0">
                          <a:solidFill>
                            <a:schemeClr val="tx1"/>
                          </a:solidFill>
                        </a:rPr>
                        <a:t>Complete</a:t>
                      </a:r>
                      <a:endParaRPr lang="en-US" sz="1100" b="1" baseline="0" dirty="0" smtClean="0">
                        <a:solidFill>
                          <a:schemeClr val="tx1"/>
                        </a:solidFill>
                      </a:endParaRP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08/13/10</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smtClean="0">
                          <a:solidFill>
                            <a:schemeClr val="tx1"/>
                          </a:solidFill>
                        </a:rPr>
                        <a:t>Complete</a:t>
                      </a:r>
                      <a:endParaRPr lang="en-US" sz="1100" b="1" baseline="0" dirty="0" smtClean="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 </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rPr>
              <a:t>MIS – Market Information System – Go Live</a:t>
            </a:r>
            <a:endParaRPr lang="en-US" sz="2000" b="1" kern="0" dirty="0" smtClean="0">
              <a:latin typeface="+mj-lt"/>
            </a:endParaRPr>
          </a:p>
        </p:txBody>
      </p:sp>
      <p:graphicFrame>
        <p:nvGraphicFramePr>
          <p:cNvPr id="19" name="Table 18"/>
          <p:cNvGraphicFramePr>
            <a:graphicFrameLocks noGrp="1"/>
          </p:cNvGraphicFramePr>
          <p:nvPr/>
        </p:nvGraphicFramePr>
        <p:xfrm>
          <a:off x="414668" y="768376"/>
          <a:ext cx="8305800" cy="290446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MIS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2/1/10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MIS Compliance Test (</a:t>
                      </a:r>
                      <a:r>
                        <a:rPr lang="en-US" sz="1100" b="1" dirty="0" smtClean="0"/>
                        <a:t>E12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9/8/2010</a:t>
                      </a:r>
                    </a:p>
                  </a:txBody>
                  <a:tcPr anchor="ctr"/>
                </a:tc>
                <a:tc>
                  <a:txBody>
                    <a:bodyPr/>
                    <a:lstStyle/>
                    <a:p>
                      <a:pPr algn="ctr"/>
                      <a:r>
                        <a:rPr lang="en-US" sz="1100" b="1" dirty="0" smtClean="0"/>
                        <a:t>Complete</a:t>
                      </a:r>
                      <a:endParaRPr lang="en-US" sz="1100" b="1" dirty="0"/>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MIS</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08/25/10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MIS</a:t>
                      </a:r>
                      <a:endParaRPr lang="en-US" sz="1100" dirty="0" smtClean="0"/>
                    </a:p>
                  </a:txBody>
                  <a:tcPr anchor="ctr"/>
                </a:tc>
                <a:tc>
                  <a:txBody>
                    <a:bodyPr/>
                    <a:lstStyle/>
                    <a:p>
                      <a:pPr algn="ctr"/>
                      <a:r>
                        <a:rPr lang="en-US" sz="1100" b="1" dirty="0" smtClean="0">
                          <a:solidFill>
                            <a:schemeClr val="tx1"/>
                          </a:solidFill>
                        </a:rPr>
                        <a:t>07/29/10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 09/30/10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smtClean="0">
                          <a:solidFill>
                            <a:schemeClr val="tx1"/>
                          </a:solidFill>
                        </a:rPr>
                        <a:t>Complete</a:t>
                      </a:r>
                      <a:endParaRPr lang="en-US" sz="1100" b="1" baseline="0" dirty="0" smtClean="0">
                        <a:solidFill>
                          <a:schemeClr val="tx1"/>
                        </a:solidFill>
                      </a:endParaRP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08/20/10</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smtClean="0">
                          <a:solidFill>
                            <a:schemeClr val="tx1"/>
                          </a:solidFill>
                        </a:rPr>
                        <a:t>Complete</a:t>
                      </a:r>
                      <a:endParaRPr lang="en-US" sz="1100" b="1" baseline="0" dirty="0" smtClean="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 </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ea typeface="+mj-ea"/>
                <a:cs typeface="+mj-cs"/>
              </a:rPr>
              <a:t>Nodal – Overall Readiness Metrics</a:t>
            </a:r>
          </a:p>
        </p:txBody>
      </p:sp>
      <p:graphicFrame>
        <p:nvGraphicFramePr>
          <p:cNvPr id="19" name="Table 18"/>
          <p:cNvGraphicFramePr>
            <a:graphicFrameLocks noGrp="1"/>
          </p:cNvGraphicFramePr>
          <p:nvPr/>
        </p:nvGraphicFramePr>
        <p:xfrm>
          <a:off x="414668" y="814096"/>
          <a:ext cx="8305800" cy="387982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Market</a:t>
                      </a:r>
                      <a:r>
                        <a:rPr lang="en-US" sz="1200" baseline="0" dirty="0" smtClean="0"/>
                        <a:t> Participant Readiness Items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QSE with Resource Connectivity to EDS Environment (</a:t>
                      </a:r>
                      <a:r>
                        <a:rPr lang="en-US" sz="1100" b="1" dirty="0" smtClean="0"/>
                        <a:t>MP2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t>09/04/08</a:t>
                      </a:r>
                    </a:p>
                  </a:txBody>
                  <a:tcPr anchor="ctr"/>
                </a:tc>
                <a:tc>
                  <a:txBody>
                    <a:bodyPr/>
                    <a:lstStyle/>
                    <a:p>
                      <a:pPr algn="ctr"/>
                      <a:r>
                        <a:rPr lang="en-US" sz="1100" b="1"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ICCP</a:t>
                      </a:r>
                      <a:r>
                        <a:rPr lang="en-US" sz="1100" baseline="0" dirty="0" smtClean="0"/>
                        <a:t> Point to Point Telemetry Test (</a:t>
                      </a:r>
                      <a:r>
                        <a:rPr lang="en-US" sz="1100" b="1" baseline="0" dirty="0" smtClean="0"/>
                        <a:t>MP5</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09/04/08</a:t>
                      </a:r>
                    </a:p>
                  </a:txBody>
                  <a:tcPr anchor="ctr"/>
                </a:tc>
                <a:tc>
                  <a:txBody>
                    <a:bodyPr/>
                    <a:lstStyle/>
                    <a:p>
                      <a:pPr algn="ctr"/>
                      <a:r>
                        <a:rPr lang="en-US" sz="1100" b="1"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QSE Ability</a:t>
                      </a:r>
                      <a:r>
                        <a:rPr lang="en-US" sz="1100" baseline="0" dirty="0" smtClean="0"/>
                        <a:t> to Submit Transactions via MIS (</a:t>
                      </a:r>
                      <a:r>
                        <a:rPr lang="en-US" sz="1100" b="1" baseline="0" dirty="0" smtClean="0"/>
                        <a:t>MP8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09/04/08</a:t>
                      </a:r>
                    </a:p>
                  </a:txBody>
                  <a:tcPr anchor="ctr"/>
                </a:tc>
                <a:tc>
                  <a:txBody>
                    <a:bodyPr/>
                    <a:lstStyle/>
                    <a:p>
                      <a:pPr algn="ctr"/>
                      <a:r>
                        <a:rPr lang="en-US" sz="1100" b="1" smtClean="0"/>
                        <a:t>Complete</a:t>
                      </a:r>
                      <a:endParaRPr lang="en-US" sz="1100" b="1" dirty="0"/>
                    </a:p>
                  </a:txBody>
                  <a:tcPr anchor="ctr"/>
                </a:tc>
              </a:tr>
              <a:tr h="133350">
                <a:tc>
                  <a:txBody>
                    <a:bodyPr/>
                    <a:lstStyle/>
                    <a:p>
                      <a:r>
                        <a:rPr lang="en-US" sz="1100" dirty="0" smtClean="0"/>
                        <a:t>QSE Ability</a:t>
                      </a:r>
                      <a:r>
                        <a:rPr lang="en-US" sz="1100" baseline="0" dirty="0" smtClean="0"/>
                        <a:t> to Submit Web Services Transactions (</a:t>
                      </a:r>
                      <a:r>
                        <a:rPr lang="en-US" sz="1100" b="1" baseline="0" dirty="0" smtClean="0"/>
                        <a:t>MP9</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09/04/08</a:t>
                      </a:r>
                    </a:p>
                  </a:txBody>
                  <a:tcPr anchor="ctr"/>
                </a:tc>
                <a:tc>
                  <a:txBody>
                    <a:bodyPr/>
                    <a:lstStyle/>
                    <a:p>
                      <a:pPr algn="ctr"/>
                      <a:r>
                        <a:rPr lang="en-US" sz="1100" b="1" smtClean="0"/>
                        <a:t>Complete</a:t>
                      </a:r>
                      <a:endParaRPr lang="en-US" sz="1100" b="1" dirty="0"/>
                    </a:p>
                  </a:txBody>
                  <a:tcPr anchor="ctr"/>
                </a:tc>
              </a:tr>
              <a:tr h="133350">
                <a:tc>
                  <a:txBody>
                    <a:bodyPr/>
                    <a:lstStyle/>
                    <a:p>
                      <a:r>
                        <a:rPr lang="en-US" sz="1100" dirty="0" smtClean="0"/>
                        <a:t>Resource Registration (</a:t>
                      </a:r>
                      <a:r>
                        <a:rPr lang="en-US" sz="1100" b="1" dirty="0" smtClean="0"/>
                        <a:t>MP11</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08/25/10</a:t>
                      </a:r>
                    </a:p>
                  </a:txBody>
                  <a:tcPr anchor="ctr"/>
                </a:tc>
                <a:tc>
                  <a:txBody>
                    <a:bodyPr/>
                    <a:lstStyle/>
                    <a:p>
                      <a:pPr algn="ctr"/>
                      <a:r>
                        <a:rPr lang="en-US" sz="1100" b="1"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Wind Generation Resources ICCP Metrological Telemetry (MP21)</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smtClean="0"/>
                        <a:t>Complete</a:t>
                      </a:r>
                      <a:endParaRPr lang="en-US" sz="1100" b="1" dirty="0"/>
                    </a:p>
                  </a:txBody>
                  <a:tcPr anchor="ctr"/>
                </a:tc>
              </a:tr>
              <a:tr h="237463">
                <a:tc>
                  <a:txBody>
                    <a:bodyPr/>
                    <a:lstStyle/>
                    <a:p>
                      <a:r>
                        <a:rPr lang="en-US" sz="1100" dirty="0" smtClean="0"/>
                        <a:t>Telemetry Quality (MP to ICCP Server)</a:t>
                      </a:r>
                      <a:r>
                        <a:rPr lang="en-US" sz="1100" baseline="0" dirty="0" smtClean="0"/>
                        <a:t> (</a:t>
                      </a:r>
                      <a:r>
                        <a:rPr lang="en-US" sz="1100" b="1" baseline="0" dirty="0" smtClean="0"/>
                        <a:t>MP23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smtClean="0"/>
                        <a:t>Complete</a:t>
                      </a:r>
                      <a:endParaRPr lang="en-US" sz="1100" b="1" dirty="0"/>
                    </a:p>
                  </a:txBody>
                  <a:tcPr anchor="ctr"/>
                </a:tc>
              </a:tr>
              <a:tr h="194310">
                <a:tc>
                  <a:txBody>
                    <a:bodyPr/>
                    <a:lstStyle/>
                    <a:p>
                      <a:r>
                        <a:rPr lang="en-US" sz="1100" dirty="0" smtClean="0"/>
                        <a:t>Mapping of Resource and Loads in Private</a:t>
                      </a:r>
                      <a:r>
                        <a:rPr lang="en-US" sz="1100" baseline="0" dirty="0" smtClean="0"/>
                        <a:t> Area Networks (</a:t>
                      </a:r>
                      <a:r>
                        <a:rPr lang="en-US" sz="1100" b="1" baseline="0" dirty="0" smtClean="0"/>
                        <a:t>MP18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08/25/10</a:t>
                      </a:r>
                    </a:p>
                  </a:txBody>
                  <a:tcPr anchor="ctr"/>
                </a:tc>
                <a:tc>
                  <a:txBody>
                    <a:bodyPr/>
                    <a:lstStyle/>
                    <a:p>
                      <a:pPr algn="ctr"/>
                      <a:r>
                        <a:rPr lang="en-US" sz="1100" b="1" dirty="0" smtClean="0"/>
                        <a:t>Complete</a:t>
                      </a:r>
                      <a:endParaRPr lang="en-US" sz="1100" b="1" dirty="0"/>
                    </a:p>
                  </a:txBody>
                  <a:tcPr anchor="ctr"/>
                </a:tc>
              </a:tr>
              <a:tr h="194310">
                <a:tc>
                  <a:txBody>
                    <a:bodyPr/>
                    <a:lstStyle/>
                    <a:p>
                      <a:r>
                        <a:rPr lang="en-US" sz="1100" dirty="0" smtClean="0"/>
                        <a:t>Telemetry Compliance (</a:t>
                      </a:r>
                      <a:r>
                        <a:rPr lang="en-US" sz="1100" b="1" dirty="0" smtClean="0"/>
                        <a:t>MP6 - TSP</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06/02/10</a:t>
                      </a:r>
                    </a:p>
                  </a:txBody>
                  <a:tcPr anchor="ctr"/>
                </a:tc>
                <a:tc>
                  <a:txBody>
                    <a:bodyPr/>
                    <a:lstStyle/>
                    <a:p>
                      <a:pPr algn="ctr"/>
                      <a:r>
                        <a:rPr lang="en-US" sz="1100" b="1" dirty="0" smtClean="0"/>
                        <a:t>Complete</a:t>
                      </a:r>
                      <a:endParaRPr lang="en-US" sz="1100" b="1" dirty="0"/>
                    </a:p>
                  </a:txBody>
                  <a:tcPr anchor="ctr"/>
                </a:tc>
              </a:tr>
              <a:tr h="194310">
                <a:tc>
                  <a:txBody>
                    <a:bodyPr/>
                    <a:lstStyle/>
                    <a:p>
                      <a:r>
                        <a:rPr lang="en-US" sz="1100" dirty="0" smtClean="0"/>
                        <a:t>Market Participant Nodal Readiness Declaration (</a:t>
                      </a:r>
                      <a:r>
                        <a:rPr lang="en-US" sz="1100" b="1" dirty="0" smtClean="0"/>
                        <a:t>R0</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10/01/10</a:t>
                      </a:r>
                    </a:p>
                  </a:txBody>
                  <a:tcPr anchor="ctr"/>
                </a:tc>
                <a:tc>
                  <a:txBody>
                    <a:bodyPr/>
                    <a:lstStyle/>
                    <a:p>
                      <a:pPr algn="ctr"/>
                      <a:r>
                        <a:rPr lang="en-US" sz="1100" b="1" dirty="0" smtClean="0"/>
                        <a:t>Complete</a:t>
                      </a:r>
                      <a:endParaRPr lang="en-US" sz="1100" b="1" dirty="0"/>
                    </a:p>
                  </a:txBody>
                  <a:tcPr anchor="ctr"/>
                </a:tc>
              </a:tr>
              <a:tr h="313664">
                <a:tc gridSpan="3">
                  <a:txBody>
                    <a:bodyPr/>
                    <a:lstStyle/>
                    <a:p>
                      <a:r>
                        <a:rPr lang="en-US" sz="1200" b="1" dirty="0" smtClean="0">
                          <a:solidFill>
                            <a:schemeClr val="bg1"/>
                          </a:solidFill>
                        </a:rPr>
                        <a:t>Independent Market Monitor</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Market Monitor Systems Capability</a:t>
                      </a:r>
                      <a:r>
                        <a:rPr lang="en-US" sz="1100" b="0" baseline="0" dirty="0" smtClean="0"/>
                        <a:t> (</a:t>
                      </a:r>
                      <a:r>
                        <a:rPr lang="en-US" sz="1100" b="1" baseline="0" dirty="0" smtClean="0"/>
                        <a:t>IMM1</a:t>
                      </a:r>
                      <a:r>
                        <a:rPr lang="en-US" sz="1100" b="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t>10/01/10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In Process *</a:t>
                      </a:r>
                    </a:p>
                  </a:txBody>
                  <a:tcPr anchor="ctr"/>
                </a:tc>
              </a:tr>
              <a:tr h="142239">
                <a:tc>
                  <a:txBody>
                    <a:bodyPr/>
                    <a:lstStyle/>
                    <a:p>
                      <a:r>
                        <a:rPr lang="en-US" sz="1100" dirty="0" smtClean="0"/>
                        <a:t>Validate ISM Access &amp; Accuracy of Postings Required by the IMM (</a:t>
                      </a:r>
                      <a:r>
                        <a:rPr lang="en-US" sz="1100" b="1" dirty="0" smtClean="0"/>
                        <a:t>E7</a:t>
                      </a:r>
                      <a:r>
                        <a:rPr lang="en-US" sz="1100" dirty="0" smtClean="0"/>
                        <a:t>)</a:t>
                      </a:r>
                    </a:p>
                  </a:txBody>
                  <a:tcPr anchor="ctr"/>
                </a:tc>
                <a:tc>
                  <a:txBody>
                    <a:bodyPr/>
                    <a:lstStyle/>
                    <a:p>
                      <a:pPr algn="ctr"/>
                      <a:r>
                        <a:rPr lang="en-US" sz="1100" b="1" dirty="0" smtClean="0"/>
                        <a:t>10/01/10</a:t>
                      </a:r>
                      <a:endParaRPr lang="en-US" sz="1100" b="1" dirty="0"/>
                    </a:p>
                  </a:txBody>
                  <a:tcPr anchor="ctr"/>
                </a:tc>
                <a:tc>
                  <a:txBody>
                    <a:bodyPr/>
                    <a:lstStyle/>
                    <a:p>
                      <a:pPr algn="ctr"/>
                      <a:r>
                        <a:rPr lang="en-US" sz="1100" b="1" dirty="0" smtClean="0"/>
                        <a:t>In Process *</a:t>
                      </a:r>
                      <a:endParaRPr lang="en-US" sz="1100"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
        <p:nvSpPr>
          <p:cNvPr id="7" name="TextBox 6"/>
          <p:cNvSpPr txBox="1">
            <a:spLocks noChangeArrowheads="1"/>
          </p:cNvSpPr>
          <p:nvPr/>
        </p:nvSpPr>
        <p:spPr bwMode="auto">
          <a:xfrm>
            <a:off x="457200" y="5029200"/>
            <a:ext cx="8077200" cy="307975"/>
          </a:xfrm>
          <a:prstGeom prst="rect">
            <a:avLst/>
          </a:prstGeom>
          <a:noFill/>
          <a:ln w="9525">
            <a:noFill/>
            <a:miter lim="800000"/>
            <a:headEnd/>
            <a:tailEnd/>
          </a:ln>
        </p:spPr>
        <p:txBody>
          <a:bodyPr>
            <a:spAutoFit/>
          </a:bodyPr>
          <a:lstStyle/>
          <a:p>
            <a:r>
              <a:rPr lang="en-US" sz="1400" dirty="0">
                <a:solidFill>
                  <a:srgbClr val="FF0000"/>
                </a:solidFill>
              </a:rPr>
              <a:t>* ERCOT working with IMM</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ea typeface="+mj-ea"/>
                <a:cs typeface="+mj-cs"/>
              </a:rPr>
              <a:t>Nodal – Overall Readiness Metrics</a:t>
            </a:r>
          </a:p>
        </p:txBody>
      </p:sp>
      <p:graphicFrame>
        <p:nvGraphicFramePr>
          <p:cNvPr id="19" name="Table 18"/>
          <p:cNvGraphicFramePr>
            <a:graphicFrameLocks noGrp="1"/>
          </p:cNvGraphicFramePr>
          <p:nvPr/>
        </p:nvGraphicFramePr>
        <p:xfrm>
          <a:off x="414668" y="768376"/>
          <a:ext cx="8305800" cy="425196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ERCOT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Internal Training (</a:t>
                      </a:r>
                      <a:r>
                        <a:rPr lang="en-US" sz="1100" b="1" dirty="0" smtClean="0"/>
                        <a:t>E1</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p>
                  </a:txBody>
                  <a:tcPr anchor="ctr"/>
                </a:tc>
                <a:tc>
                  <a:txBody>
                    <a:bodyPr/>
                    <a:lstStyle/>
                    <a:p>
                      <a:pPr algn="ctr"/>
                      <a:r>
                        <a:rPr lang="en-US" sz="1100" b="1" dirty="0" smtClean="0">
                          <a:solidFill>
                            <a:srgbClr val="000000"/>
                          </a:solidFill>
                        </a:rPr>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Develop Nodal Procedures (</a:t>
                      </a:r>
                      <a:r>
                        <a:rPr lang="en-US" sz="1100" b="1" dirty="0" smtClean="0"/>
                        <a:t>E9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Develop Nodal Operating Guides (</a:t>
                      </a:r>
                      <a:r>
                        <a:rPr lang="en-US" sz="1100" b="1" dirty="0" smtClean="0"/>
                        <a:t>E6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09/22/10</a:t>
                      </a: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133350">
                <a:tc>
                  <a:txBody>
                    <a:bodyPr/>
                    <a:lstStyle/>
                    <a:p>
                      <a:r>
                        <a:rPr lang="en-US" sz="1100" dirty="0" smtClean="0"/>
                        <a:t>Validate ISM, CDR, and Lodestar Source Reporting Access &amp; Accuracy for internal ERCOT use (</a:t>
                      </a:r>
                      <a:r>
                        <a:rPr lang="en-US" sz="1100" b="1" dirty="0" smtClean="0"/>
                        <a:t>E10</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09/30/10</a:t>
                      </a: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133350">
                <a:tc>
                  <a:txBody>
                    <a:bodyPr/>
                    <a:lstStyle/>
                    <a:p>
                      <a:r>
                        <a:rPr lang="en-US" sz="1100" dirty="0" smtClean="0"/>
                        <a:t>Verify ERCOT Performance Monitoring Test Plan (</a:t>
                      </a:r>
                      <a:r>
                        <a:rPr lang="en-US" sz="1100" b="1" dirty="0" smtClean="0"/>
                        <a:t>E2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rgbClr val="000000"/>
                        </a:solidFill>
                      </a:endParaRP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SAS 70 Preparedness (</a:t>
                      </a:r>
                      <a:r>
                        <a:rPr lang="en-US" sz="1100" b="1" dirty="0" smtClean="0"/>
                        <a:t>E5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10/01/10</a:t>
                      </a:r>
                      <a:endParaRPr lang="en-US" sz="1100" b="1" baseline="0" dirty="0" smtClean="0">
                        <a:solidFill>
                          <a:srgbClr val="000000"/>
                        </a:solidFill>
                      </a:endParaRP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33350">
                <a:tc>
                  <a:txBody>
                    <a:bodyPr/>
                    <a:lstStyle/>
                    <a:p>
                      <a:r>
                        <a:rPr lang="en-US" sz="1100" dirty="0" smtClean="0"/>
                        <a:t>ERCOT Staffed for Texas Nodal Operations (</a:t>
                      </a:r>
                      <a:r>
                        <a:rPr lang="en-US" sz="1100" b="1" dirty="0" smtClean="0"/>
                        <a:t>E8</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08/25/10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237463">
                <a:tc>
                  <a:txBody>
                    <a:bodyPr/>
                    <a:lstStyle/>
                    <a:p>
                      <a:r>
                        <a:rPr lang="en-US" sz="1100" dirty="0" smtClean="0"/>
                        <a:t>Verify QSE Performance Monitoring Test Plan (</a:t>
                      </a:r>
                      <a:r>
                        <a:rPr lang="en-US" sz="1100" b="1" dirty="0" smtClean="0"/>
                        <a:t>E14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p>
                  </a:txBody>
                  <a:tcPr anchor="ctr"/>
                </a:tc>
              </a:tr>
              <a:tr h="194310">
                <a:tc>
                  <a:txBody>
                    <a:bodyPr/>
                    <a:lstStyle/>
                    <a:p>
                      <a:r>
                        <a:rPr lang="en-US" sz="1100" dirty="0" smtClean="0"/>
                        <a:t>Verify TSP Performance Monitoring Test Plan (</a:t>
                      </a:r>
                      <a:r>
                        <a:rPr lang="en-US" sz="1100" b="1" dirty="0" smtClean="0"/>
                        <a:t>E15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p>
                  </a:txBody>
                  <a:tcPr anchor="ctr"/>
                </a:tc>
              </a:tr>
              <a:tr h="194310">
                <a:tc>
                  <a:txBody>
                    <a:bodyPr/>
                    <a:lstStyle/>
                    <a:p>
                      <a:r>
                        <a:rPr lang="en-US" sz="1100" dirty="0" smtClean="0"/>
                        <a:t>Operating Personnel and Facilities Readiness (</a:t>
                      </a:r>
                      <a:r>
                        <a:rPr lang="en-US" sz="1100" b="1" dirty="0" smtClean="0"/>
                        <a:t>EMO13</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08/11/10</a:t>
                      </a:r>
                    </a:p>
                  </a:txBody>
                  <a:tcPr anchor="ctr"/>
                </a:tc>
                <a:tc>
                  <a:txBody>
                    <a:bodyPr/>
                    <a:lstStyle/>
                    <a:p>
                      <a:pPr algn="ctr"/>
                      <a:r>
                        <a:rPr lang="en-US" sz="1100" b="1" dirty="0" smtClean="0"/>
                        <a:t>Complete</a:t>
                      </a:r>
                      <a:endParaRPr lang="en-US" sz="1100" b="1" dirty="0"/>
                    </a:p>
                  </a:txBody>
                  <a:tcPr anchor="ctr"/>
                </a:tc>
              </a:tr>
              <a:tr h="137159">
                <a:tc>
                  <a:txBody>
                    <a:bodyPr/>
                    <a:lstStyle/>
                    <a:p>
                      <a:r>
                        <a:rPr lang="en-US" sz="1100" dirty="0" smtClean="0"/>
                        <a:t>ERCOT Operating Personnel and Facilities Readiness (</a:t>
                      </a:r>
                      <a:r>
                        <a:rPr lang="en-US" sz="1100" b="1" dirty="0" smtClean="0"/>
                        <a:t>MO7</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t> 08/11/10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Complete</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168-Hour Test Completion (</a:t>
                      </a:r>
                      <a:r>
                        <a:rPr lang="en-US" sz="1100" b="1" dirty="0" smtClean="0"/>
                        <a:t>R3</a:t>
                      </a:r>
                      <a:r>
                        <a:rPr lang="en-US" sz="1100" dirty="0" smtClean="0"/>
                        <a:t>)</a:t>
                      </a:r>
                    </a:p>
                  </a:txBody>
                  <a:tcPr anchor="ctr"/>
                </a:tc>
                <a:tc>
                  <a:txBody>
                    <a:bodyPr/>
                    <a:lstStyle/>
                    <a:p>
                      <a:pPr algn="ctr"/>
                      <a:r>
                        <a:rPr lang="en-US" sz="1100" b="1" dirty="0" smtClean="0"/>
                        <a:t>09/22/10</a:t>
                      </a:r>
                      <a:endParaRPr lang="en-US" sz="1100" b="1" dirty="0"/>
                    </a:p>
                  </a:txBody>
                  <a:tcPr anchor="ctr"/>
                </a:tc>
                <a:tc>
                  <a:txBody>
                    <a:bodyPr/>
                    <a:lstStyle/>
                    <a:p>
                      <a:pPr algn="ctr"/>
                      <a:r>
                        <a:rPr lang="en-US" sz="1100" b="1" dirty="0" smtClean="0">
                          <a:solidFill>
                            <a:srgbClr val="000000"/>
                          </a:solidFill>
                        </a:rPr>
                        <a:t>Complete</a:t>
                      </a:r>
                      <a:endParaRPr lang="en-US" sz="1100" b="1" dirty="0"/>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Nodal Readiness Declaration (</a:t>
                      </a:r>
                      <a:r>
                        <a:rPr lang="en-US" sz="1100" b="1" dirty="0" smtClean="0"/>
                        <a:t>R1</a:t>
                      </a:r>
                      <a:r>
                        <a:rPr lang="en-US" sz="1100" dirty="0" smtClean="0"/>
                        <a:t>)</a:t>
                      </a:r>
                    </a:p>
                  </a:txBody>
                  <a:tcPr anchor="ctr"/>
                </a:tc>
                <a:tc>
                  <a:txBody>
                    <a:bodyPr/>
                    <a:lstStyle/>
                    <a:p>
                      <a:pPr algn="ctr"/>
                      <a:r>
                        <a:rPr lang="en-US" sz="1100" b="1" dirty="0" smtClean="0"/>
                        <a:t>10/01/10</a:t>
                      </a:r>
                      <a:endParaRPr lang="en-US" sz="1100" b="1" dirty="0"/>
                    </a:p>
                  </a:txBody>
                  <a:tcPr anchor="ctr"/>
                </a:tc>
                <a:tc>
                  <a:txBody>
                    <a:bodyPr/>
                    <a:lstStyle/>
                    <a:p>
                      <a:pPr algn="ctr"/>
                      <a:r>
                        <a:rPr lang="en-US" sz="1100" b="1" dirty="0" smtClean="0">
                          <a:solidFill>
                            <a:srgbClr val="000000"/>
                          </a:solidFill>
                        </a:rPr>
                        <a:t>Complete</a:t>
                      </a:r>
                      <a:endParaRPr lang="en-US" sz="1100" b="1" dirty="0"/>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Develop Texas Nodal Market Launch Plan (</a:t>
                      </a:r>
                      <a:r>
                        <a:rPr lang="en-US" sz="1100" b="1" dirty="0" smtClean="0"/>
                        <a:t>R2</a:t>
                      </a:r>
                      <a:r>
                        <a:rPr lang="en-US" sz="1100" dirty="0" smtClean="0"/>
                        <a:t>)</a:t>
                      </a:r>
                    </a:p>
                  </a:txBody>
                  <a:tcPr anchor="ctr"/>
                </a:tc>
                <a:tc>
                  <a:txBody>
                    <a:bodyPr/>
                    <a:lstStyle/>
                    <a:p>
                      <a:pPr algn="ctr"/>
                      <a:r>
                        <a:rPr lang="en-US" sz="1100" b="1" dirty="0" smtClean="0"/>
                        <a:t>10/01/10</a:t>
                      </a:r>
                      <a:endParaRPr lang="en-US" sz="1100" b="1" dirty="0"/>
                    </a:p>
                  </a:txBody>
                  <a:tcPr anchor="ctr"/>
                </a:tc>
                <a:tc>
                  <a:txBody>
                    <a:bodyPr/>
                    <a:lstStyle/>
                    <a:p>
                      <a:pPr algn="ctr"/>
                      <a:r>
                        <a:rPr lang="en-US" sz="1100" b="1" dirty="0" smtClean="0">
                          <a:solidFill>
                            <a:srgbClr val="000000"/>
                          </a:solidFill>
                        </a:rPr>
                        <a:t>Complete</a:t>
                      </a:r>
                      <a:endParaRPr lang="en-US" sz="1100"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ea typeface="+mj-ea"/>
                <a:cs typeface="+mj-cs"/>
              </a:rPr>
              <a:t>Nodal – Overall Readiness Metrics</a:t>
            </a:r>
          </a:p>
        </p:txBody>
      </p:sp>
      <p:graphicFrame>
        <p:nvGraphicFramePr>
          <p:cNvPr id="19" name="Table 18"/>
          <p:cNvGraphicFramePr>
            <a:graphicFrameLocks noGrp="1"/>
          </p:cNvGraphicFramePr>
          <p:nvPr/>
        </p:nvGraphicFramePr>
        <p:xfrm>
          <a:off x="414668" y="768376"/>
          <a:ext cx="8305800" cy="304800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Contingency Plans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Contingency Plan for Weekly, Daily and Hourly RUC Failure (</a:t>
                      </a:r>
                      <a:r>
                        <a:rPr lang="en-US" sz="1100" b="1" dirty="0" smtClean="0"/>
                        <a:t>C1</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Contingency Plan for DAM / LMP Failure</a:t>
                      </a:r>
                      <a:r>
                        <a:rPr lang="en-US" sz="1100" baseline="0" dirty="0" smtClean="0"/>
                        <a:t> (</a:t>
                      </a:r>
                      <a:r>
                        <a:rPr lang="en-US" sz="1100" b="1" baseline="0" dirty="0" smtClean="0"/>
                        <a:t>C2</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rgbClr val="FF0000"/>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Contingency Plan for ICCP Data Failure</a:t>
                      </a:r>
                      <a:r>
                        <a:rPr lang="en-US" sz="1100" baseline="0" dirty="0" smtClean="0"/>
                        <a:t> (</a:t>
                      </a:r>
                      <a:r>
                        <a:rPr lang="en-US" sz="1100" b="1" baseline="0" dirty="0" smtClean="0"/>
                        <a:t>C3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33350">
                <a:tc>
                  <a:txBody>
                    <a:bodyPr/>
                    <a:lstStyle/>
                    <a:p>
                      <a:r>
                        <a:rPr lang="en-US" sz="1100" dirty="0" smtClean="0"/>
                        <a:t>Contingency Plan for SCED Failure (</a:t>
                      </a:r>
                      <a:r>
                        <a:rPr lang="en-US" sz="1100" b="1" dirty="0" smtClean="0"/>
                        <a:t>C4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33350">
                <a:tc>
                  <a:txBody>
                    <a:bodyPr/>
                    <a:lstStyle/>
                    <a:p>
                      <a:r>
                        <a:rPr lang="en-US" sz="1100" dirty="0" smtClean="0"/>
                        <a:t>Contingency Plans for Key Settlement and Financial Transfer Processes (</a:t>
                      </a:r>
                      <a:r>
                        <a:rPr lang="en-US" sz="1100" b="1" dirty="0" smtClean="0"/>
                        <a:t>C5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Develop Plan for SE Failure (</a:t>
                      </a:r>
                      <a:r>
                        <a:rPr lang="en-US" sz="1100" b="1" dirty="0" smtClean="0"/>
                        <a:t>C6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33350">
                <a:tc>
                  <a:txBody>
                    <a:bodyPr/>
                    <a:lstStyle/>
                    <a:p>
                      <a:r>
                        <a:rPr lang="en-US" sz="1100" dirty="0" smtClean="0"/>
                        <a:t>Contingency Plan for a Backup Facility (</a:t>
                      </a:r>
                      <a:r>
                        <a:rPr lang="en-US" sz="1100" b="1" dirty="0" smtClean="0"/>
                        <a:t>C7</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237463">
                <a:tc>
                  <a:txBody>
                    <a:bodyPr/>
                    <a:lstStyle/>
                    <a:p>
                      <a:r>
                        <a:rPr lang="en-US" sz="1100" dirty="0" smtClean="0"/>
                        <a:t>Contingency Plan for Portal/API Failure (</a:t>
                      </a:r>
                      <a:r>
                        <a:rPr lang="en-US" sz="1100" b="1" dirty="0" smtClean="0"/>
                        <a:t>C8</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94310">
                <a:tc>
                  <a:txBody>
                    <a:bodyPr/>
                    <a:lstStyle/>
                    <a:p>
                      <a:r>
                        <a:rPr lang="en-US" sz="1100" dirty="0" smtClean="0"/>
                        <a:t>Contingency Plan for Site Unavailability (</a:t>
                      </a:r>
                      <a:r>
                        <a:rPr lang="en-US" sz="1100" b="1" dirty="0" smtClean="0"/>
                        <a:t>C9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94310">
                <a:tc>
                  <a:txBody>
                    <a:bodyPr/>
                    <a:lstStyle/>
                    <a:p>
                      <a:r>
                        <a:rPr lang="en-US" sz="1100" dirty="0" smtClean="0"/>
                        <a:t>Verify Single Point of Failure Recovery EMS/MMS/NMMS/CRR/COMS (</a:t>
                      </a:r>
                      <a:r>
                        <a:rPr lang="en-US" sz="1100" b="1" dirty="0" smtClean="0"/>
                        <a:t>C10</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0"/>
            <a:ext cx="8839200" cy="685800"/>
          </a:xfrm>
        </p:spPr>
        <p:txBody>
          <a:bodyPr/>
          <a:lstStyle/>
          <a:p>
            <a:pPr eaLnBrk="1" hangingPunct="1"/>
            <a:r>
              <a:rPr lang="en-US" b="1" smtClean="0"/>
              <a:t>Nodal – Overall Readiness</a:t>
            </a:r>
            <a:endParaRPr lang="en-US" smtClean="0"/>
          </a:p>
        </p:txBody>
      </p:sp>
      <p:graphicFrame>
        <p:nvGraphicFramePr>
          <p:cNvPr id="4" name="Table 3"/>
          <p:cNvGraphicFramePr>
            <a:graphicFrameLocks noGrp="1"/>
          </p:cNvGraphicFramePr>
          <p:nvPr/>
        </p:nvGraphicFramePr>
        <p:xfrm>
          <a:off x="360363" y="782638"/>
          <a:ext cx="8174421" cy="2798379"/>
        </p:xfrm>
        <a:graphic>
          <a:graphicData uri="http://schemas.openxmlformats.org/drawingml/2006/table">
            <a:tbl>
              <a:tblPr firstRow="1" bandRow="1">
                <a:tableStyleId>{93296810-A885-4BE3-A3E7-6D5BEEA58F35}</a:tableStyleId>
              </a:tblPr>
              <a:tblGrid>
                <a:gridCol w="5699596"/>
                <a:gridCol w="1274910"/>
                <a:gridCol w="1199915"/>
              </a:tblGrid>
              <a:tr h="368208">
                <a:tc gridSpan="3">
                  <a:txBody>
                    <a:bodyPr/>
                    <a:lstStyle/>
                    <a:p>
                      <a:r>
                        <a:rPr lang="en-US" sz="1200" b="1" dirty="0" smtClean="0">
                          <a:solidFill>
                            <a:schemeClr val="bg1"/>
                          </a:solidFill>
                        </a:rPr>
                        <a:t>Readiness Signoff</a:t>
                      </a:r>
                    </a:p>
                  </a:txBody>
                  <a:tcPr anchor="ctr">
                    <a:solidFill>
                      <a:schemeClr val="accent6"/>
                    </a:solidFill>
                  </a:tcPr>
                </a:tc>
                <a:tc hMerge="1">
                  <a:txBody>
                    <a:bodyPr/>
                    <a:lstStyle/>
                    <a:p>
                      <a:endParaRPr lang="en-US"/>
                    </a:p>
                  </a:txBody>
                  <a:tcPr/>
                </a:tc>
                <a:tc hMerge="1">
                  <a:txBody>
                    <a:bodyPr/>
                    <a:lstStyle/>
                    <a:p>
                      <a:endParaRPr lang="en-US"/>
                    </a:p>
                  </a:txBody>
                  <a:tcPr/>
                </a:tc>
              </a:tr>
              <a:tr h="368208">
                <a:tc>
                  <a:txBody>
                    <a:bodyPr/>
                    <a:lstStyle/>
                    <a:p>
                      <a:r>
                        <a:rPr lang="en-US" sz="1400" dirty="0" smtClean="0"/>
                        <a:t>NATF </a:t>
                      </a:r>
                      <a:r>
                        <a:rPr lang="en-US" sz="1400" dirty="0" smtClean="0"/>
                        <a:t>Recommendation</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10/05/10</a:t>
                      </a:r>
                      <a:endParaRPr lang="en-US" sz="1200" b="1" dirty="0" smtClean="0"/>
                    </a:p>
                  </a:txBody>
                  <a:tcPr anchor="ctr"/>
                </a:tc>
                <a:tc>
                  <a:txBody>
                    <a:bodyPr/>
                    <a:lstStyle/>
                    <a:p>
                      <a:pPr algn="ctr"/>
                      <a:r>
                        <a:rPr lang="en-US" sz="1200" b="1" dirty="0" smtClean="0"/>
                        <a:t>In Process</a:t>
                      </a:r>
                      <a:endParaRPr lang="en-US" sz="1200" b="1" dirty="0"/>
                    </a:p>
                  </a:txBody>
                  <a:tcPr anchor="ctr"/>
                </a:tc>
              </a:tr>
              <a:tr h="368208">
                <a:tc>
                  <a:txBody>
                    <a:bodyPr/>
                    <a:lstStyle/>
                    <a:p>
                      <a:r>
                        <a:rPr lang="en-US" sz="1400" dirty="0" smtClean="0"/>
                        <a:t>ERCOT Management</a:t>
                      </a:r>
                      <a:r>
                        <a:rPr lang="en-US" sz="1400" baseline="0" dirty="0" smtClean="0"/>
                        <a:t> Signoff</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10/01/10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Complete</a:t>
                      </a:r>
                      <a:endParaRPr lang="en-US" sz="1200" b="1" baseline="0" dirty="0" smtClean="0"/>
                    </a:p>
                  </a:txBody>
                  <a:tcPr anchor="ctr"/>
                </a:tc>
              </a:tr>
              <a:tr h="368208">
                <a:tc>
                  <a:txBody>
                    <a:bodyPr/>
                    <a:lstStyle/>
                    <a:p>
                      <a:r>
                        <a:rPr lang="en-US" sz="1400" dirty="0" smtClean="0"/>
                        <a:t>TAC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10/07/10</a:t>
                      </a:r>
                      <a:endParaRPr lang="en-US" sz="1200" b="1" dirty="0"/>
                    </a:p>
                  </a:txBody>
                  <a:tcPr anchor="ctr"/>
                </a:tc>
                <a:tc>
                  <a:txBody>
                    <a:bodyPr/>
                    <a:lstStyle/>
                    <a:p>
                      <a:pPr algn="ctr"/>
                      <a:endParaRPr lang="en-US" sz="1200" b="1" dirty="0"/>
                    </a:p>
                  </a:txBody>
                  <a:tcPr anchor="ctr"/>
                </a:tc>
              </a:tr>
              <a:tr h="4418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BOD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10/19/10</a:t>
                      </a:r>
                    </a:p>
                  </a:txBody>
                  <a:tcPr anchor="ctr"/>
                </a:tc>
                <a:tc>
                  <a:txBody>
                    <a:bodyPr/>
                    <a:lstStyle/>
                    <a:p>
                      <a:pPr algn="ctr"/>
                      <a:endParaRPr lang="en-US" sz="1200" b="1" dirty="0"/>
                    </a:p>
                  </a:txBody>
                  <a:tcPr anchor="ctr"/>
                </a:tc>
              </a:tr>
              <a:tr h="4418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30</a:t>
                      </a:r>
                      <a:r>
                        <a:rPr lang="en-US" sz="1400" baseline="0" dirty="0" smtClean="0"/>
                        <a:t> Day Market Notice</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10/23/10</a:t>
                      </a:r>
                    </a:p>
                  </a:txBody>
                  <a:tcPr anchor="ctr"/>
                </a:tc>
                <a:tc>
                  <a:txBody>
                    <a:bodyPr/>
                    <a:lstStyle/>
                    <a:p>
                      <a:pPr algn="ctr"/>
                      <a:endParaRPr lang="en-US" sz="1200" b="1" dirty="0"/>
                    </a:p>
                  </a:txBody>
                  <a:tcPr anchor="ctr"/>
                </a:tc>
              </a:tr>
              <a:tr h="4418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10 Day Market Notice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11/13/10</a:t>
                      </a:r>
                    </a:p>
                  </a:txBody>
                  <a:tcPr anchor="ctr"/>
                </a:tc>
                <a:tc>
                  <a:txBody>
                    <a:bodyPr/>
                    <a:lstStyle/>
                    <a:p>
                      <a:pPr algn="ctr"/>
                      <a:endParaRPr lang="en-US" sz="1200" b="1" dirty="0"/>
                    </a:p>
                  </a:txBody>
                  <a:tcPr anchor="ctr"/>
                </a:tc>
              </a:tr>
            </a:tbl>
          </a:graphicData>
        </a:graphic>
      </p:graphicFrame>
      <p:sp>
        <p:nvSpPr>
          <p:cNvPr id="5"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
        <p:nvSpPr>
          <p:cNvPr id="6" name="Date Placeholder 4"/>
          <p:cNvSpPr>
            <a:spLocks noGrp="1"/>
          </p:cNvSpPr>
          <p:nvPr>
            <p:ph type="dt" sz="half" idx="12"/>
          </p:nvPr>
        </p:nvSpPr>
        <p:spPr>
          <a:xfrm>
            <a:off x="1143000" y="6457950"/>
            <a:ext cx="2133600" cy="476250"/>
          </a:xfrm>
        </p:spPr>
        <p:txBody>
          <a:bodyPr/>
          <a:lstStyle/>
          <a:p>
            <a:pPr>
              <a:defRPr/>
            </a:pPr>
            <a:r>
              <a:rPr lang="en-US" dirty="0" smtClean="0">
                <a:solidFill>
                  <a:srgbClr val="000000"/>
                </a:solidFill>
              </a:rPr>
              <a:t>7 October 2010</a:t>
            </a:r>
            <a:endParaRPr lang="en-US" dirty="0">
              <a:solidFill>
                <a:srgbClr val="0000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dirty="0" smtClean="0"/>
              <a:t>Full Nodal Operations Certification Approval</a:t>
            </a:r>
          </a:p>
        </p:txBody>
      </p:sp>
      <p:sp>
        <p:nvSpPr>
          <p:cNvPr id="17410" name="Content Placeholder 4"/>
          <p:cNvSpPr>
            <a:spLocks noGrp="1"/>
          </p:cNvSpPr>
          <p:nvPr>
            <p:ph idx="1"/>
          </p:nvPr>
        </p:nvSpPr>
        <p:spPr>
          <a:xfrm>
            <a:off x="152400" y="685800"/>
            <a:ext cx="8763000" cy="5638800"/>
          </a:xfrm>
        </p:spPr>
        <p:txBody>
          <a:bodyPr/>
          <a:lstStyle/>
          <a:p>
            <a:pPr marL="0" indent="0">
              <a:buNone/>
            </a:pPr>
            <a:r>
              <a:rPr lang="en-US" sz="1200" dirty="0" smtClean="0"/>
              <a:t>WHEREAS, Protocols Section 21.12.3 (Notice to Market Participants of Effective Date for Nodal Protocol Provisions and Retirement of Zonal Protocol Provisions) provides that before a “part of the nodal market design may start operation,” a vote of the Technical Advisory Committee (TAC) is required affirming that the “Market Readiness Criteria for that part of the nodal market design have been met”</a:t>
            </a:r>
          </a:p>
          <a:p>
            <a:pPr>
              <a:buNone/>
            </a:pPr>
            <a:endParaRPr lang="en-US" sz="600" dirty="0" smtClean="0"/>
          </a:p>
          <a:p>
            <a:pPr marL="0" indent="0">
              <a:buNone/>
            </a:pPr>
            <a:r>
              <a:rPr lang="en-US" sz="1200" dirty="0" smtClean="0"/>
              <a:t>WHEREAS, the Section 21.12.3 certification by TAC,  Electric Reliability Council of Texas, Inc. (ERCOT) staff, and the ERCOT Board of Directors regarding the satisfaction of “Market Readiness Criteria” for a particular part of the nodal market design will result in ERCOT issuing “two Notices alerting Market Participants to the effective date of Nodal Protocol sections and the retirement of Zonal Protocol sections, as applicable”;</a:t>
            </a:r>
          </a:p>
          <a:p>
            <a:pPr marL="0" indent="0">
              <a:buNone/>
            </a:pPr>
            <a:endParaRPr lang="en-US" sz="600" dirty="0" smtClean="0"/>
          </a:p>
          <a:p>
            <a:pPr marL="0" indent="0">
              <a:buNone/>
            </a:pPr>
            <a:r>
              <a:rPr lang="en-US" sz="1200" dirty="0" smtClean="0"/>
              <a:t>WHEREAS, the Protocols do not define the term “Market Readiness Criteria,” and ERCOT, in conjunction with Market Participants, has developed specific metrics and a Nodal Readiness Scorecard that are used to determine the progress of specific parts of the nodal market design in meeting the criteria necessary for implementing the Nodal Protocols and starting operations;</a:t>
            </a:r>
          </a:p>
          <a:p>
            <a:pPr marL="0" indent="0">
              <a:buNone/>
            </a:pPr>
            <a:endParaRPr lang="en-US" sz="600" dirty="0" smtClean="0"/>
          </a:p>
          <a:p>
            <a:pPr marL="0" indent="0">
              <a:buNone/>
            </a:pPr>
            <a:r>
              <a:rPr lang="en-US" sz="1200" dirty="0" smtClean="0"/>
              <a:t>WHEREAS, the members of TAC recognize that there are issues that remain to be addressed regarding the implementation and operation of Full Nodal Operations before the Texas Nodal Market Implementation Date (TNMID), but that none of those issues should prevent Full Nodal Operations Go-Live on December 1, 2010; </a:t>
            </a:r>
          </a:p>
          <a:p>
            <a:pPr marL="0" indent="0">
              <a:buNone/>
            </a:pPr>
            <a:endParaRPr lang="en-US" sz="600" dirty="0" smtClean="0"/>
          </a:p>
          <a:p>
            <a:pPr marL="0" indent="0">
              <a:buNone/>
            </a:pPr>
            <a:r>
              <a:rPr lang="en-US" sz="1200" dirty="0" smtClean="0"/>
              <a:t>WHEREAS, TAC has reviewed the market readiness metrics documentation underlying ERCOT staff’s recommendation regarding Full Nodal Operations part of the nodal market design, and has conducted due diligence on ERCOT staff’s conclusion that the Full Nodal Operations has satisfied all of the steps necessary to make the declaration of market readiness required by Section 21.12.3, in order to authorize Full Nodal Operations Go-Live on December 1,  2010;</a:t>
            </a:r>
          </a:p>
          <a:p>
            <a:pPr marL="0" indent="0">
              <a:buNone/>
            </a:pPr>
            <a:endParaRPr lang="en-US" sz="600" dirty="0" smtClean="0"/>
          </a:p>
          <a:p>
            <a:pPr marL="0" indent="0">
              <a:buNone/>
            </a:pPr>
            <a:r>
              <a:rPr lang="en-US" sz="1200" dirty="0" smtClean="0"/>
              <a:t>THEREFORE be it RESOLVED, that this Resolution shall serve as the TAC certification that all Market Readiness Criteria have been met, for purposes of ERCOT Protocols Section 21.12.3, regarding Full Nodal Operations Go-Live on December 1,  2010 </a:t>
            </a:r>
          </a:p>
        </p:txBody>
      </p:sp>
      <p:sp>
        <p:nvSpPr>
          <p:cNvPr id="17411" name="Date Placeholder 5"/>
          <p:cNvSpPr>
            <a:spLocks noGrp="1"/>
          </p:cNvSpPr>
          <p:nvPr>
            <p:ph type="dt" sz="quarter" idx="12"/>
          </p:nvPr>
        </p:nvSpPr>
        <p:spPr>
          <a:noFill/>
        </p:spPr>
        <p:txBody>
          <a:bodyPr/>
          <a:lstStyle/>
          <a:p>
            <a:r>
              <a:rPr lang="en-US" smtClean="0"/>
              <a:t>7 October 2010</a:t>
            </a:r>
            <a:endParaRPr lang="en-US" dirty="0"/>
          </a:p>
        </p:txBody>
      </p:sp>
      <p:sp>
        <p:nvSpPr>
          <p:cNvPr id="6" name="Footer Placeholder 3"/>
          <p:cNvSpPr>
            <a:spLocks noGrp="1"/>
          </p:cNvSpPr>
          <p:nvPr>
            <p:ph type="ftr" sz="quarter" idx="10"/>
          </p:nvPr>
        </p:nvSpPr>
        <p:spPr>
          <a:xfrm>
            <a:off x="6096000" y="6457950"/>
            <a:ext cx="2667000" cy="476250"/>
          </a:xfrm>
        </p:spPr>
        <p:txBody>
          <a:bodyPr/>
          <a:lstStyle/>
          <a:p>
            <a:pPr>
              <a:defRPr/>
            </a:pPr>
            <a:r>
              <a:rPr lang="en-US" sz="1200" dirty="0" smtClean="0"/>
              <a:t>Technical Advisory Committee</a:t>
            </a:r>
            <a:endParaRPr lang="en-US" sz="1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Isosceles Triangle 38"/>
          <p:cNvSpPr/>
          <p:nvPr/>
        </p:nvSpPr>
        <p:spPr>
          <a:xfrm>
            <a:off x="5470525" y="5589918"/>
            <a:ext cx="320675" cy="182463"/>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 name="Title 1"/>
          <p:cNvSpPr>
            <a:spLocks noGrp="1"/>
          </p:cNvSpPr>
          <p:nvPr>
            <p:ph type="title"/>
          </p:nvPr>
        </p:nvSpPr>
        <p:spPr>
          <a:xfrm>
            <a:off x="0" y="0"/>
            <a:ext cx="9144000" cy="685800"/>
          </a:xfrm>
        </p:spPr>
        <p:txBody>
          <a:bodyPr/>
          <a:lstStyle/>
          <a:p>
            <a:r>
              <a:rPr lang="en-US" dirty="0" smtClean="0"/>
              <a:t>NMMS Overview</a:t>
            </a:r>
            <a:endParaRPr lang="en-US" dirty="0"/>
          </a:p>
        </p:txBody>
      </p:sp>
      <p:sp>
        <p:nvSpPr>
          <p:cNvPr id="4" name="Footer Placeholder 3"/>
          <p:cNvSpPr>
            <a:spLocks noGrp="1"/>
          </p:cNvSpPr>
          <p:nvPr>
            <p:ph type="ftr" sz="quarter" idx="11"/>
          </p:nvPr>
        </p:nvSpPr>
        <p:spPr/>
        <p:txBody>
          <a:bodyPr/>
          <a:lstStyle/>
          <a:p>
            <a:pPr>
              <a:defRPr/>
            </a:pPr>
            <a:r>
              <a:rPr lang="en-US"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smtClean="0">
                <a:solidFill>
                  <a:srgbClr val="000000"/>
                </a:solidFill>
              </a:rPr>
              <a:t>7 October 2010</a:t>
            </a:r>
            <a:endParaRPr lang="en-US" dirty="0">
              <a:solidFill>
                <a:srgbClr val="000000"/>
              </a:solidFill>
            </a:endParaRPr>
          </a:p>
        </p:txBody>
      </p:sp>
      <p:graphicFrame>
        <p:nvGraphicFramePr>
          <p:cNvPr id="7" name="Table 6"/>
          <p:cNvGraphicFramePr>
            <a:graphicFrameLocks noGrp="1"/>
          </p:cNvGraphicFramePr>
          <p:nvPr/>
        </p:nvGraphicFramePr>
        <p:xfrm>
          <a:off x="838200" y="914400"/>
          <a:ext cx="2362200" cy="731520"/>
        </p:xfrm>
        <a:graphic>
          <a:graphicData uri="http://schemas.openxmlformats.org/drawingml/2006/table">
            <a:tbl>
              <a:tblPr bandRow="1">
                <a:tableStyleId>{68D230F3-CF80-4859-8CE7-A43EE81993B5}</a:tableStyleId>
              </a:tblPr>
              <a:tblGrid>
                <a:gridCol w="867746"/>
                <a:gridCol w="1494454"/>
              </a:tblGrid>
              <a:tr h="228600">
                <a:tc>
                  <a:txBody>
                    <a:bodyPr/>
                    <a:lstStyle/>
                    <a:p>
                      <a:r>
                        <a:rPr lang="en-US" sz="1100" b="1" dirty="0" smtClean="0"/>
                        <a:t>ERCOT</a:t>
                      </a:r>
                      <a:endParaRPr lang="en-US" sz="1100" b="1" dirty="0"/>
                    </a:p>
                  </a:txBody>
                  <a:tcPr anchor="ctr"/>
                </a:tc>
                <a:tc>
                  <a:txBody>
                    <a:bodyPr/>
                    <a:lstStyle/>
                    <a:p>
                      <a:endParaRPr lang="en-US" dirty="0"/>
                    </a:p>
                  </a:txBody>
                  <a:tcPr/>
                </a:tc>
              </a:tr>
              <a:tr h="228600">
                <a:tc>
                  <a:txBody>
                    <a:bodyPr/>
                    <a:lstStyle/>
                    <a:p>
                      <a:r>
                        <a:rPr lang="en-US" sz="1100" b="1" dirty="0" smtClean="0"/>
                        <a:t>TAC</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53006"/>
            <a:ext cx="6324600" cy="307777"/>
          </a:xfrm>
          <a:prstGeom prst="rect">
            <a:avLst/>
          </a:prstGeom>
        </p:spPr>
        <p:txBody>
          <a:bodyPr wrap="square">
            <a:spAutoFit/>
          </a:bodyPr>
          <a:lstStyle/>
          <a:p>
            <a:pPr algn="ctr" fontAlgn="base">
              <a:spcBef>
                <a:spcPct val="0"/>
              </a:spcBef>
              <a:spcAft>
                <a:spcPct val="0"/>
              </a:spcAft>
            </a:pPr>
            <a:r>
              <a:rPr lang="en-US" sz="1400" b="1" dirty="0">
                <a:solidFill>
                  <a:srgbClr val="000000"/>
                </a:solidFill>
              </a:rPr>
              <a:t>Recommendation </a:t>
            </a:r>
            <a:r>
              <a:rPr lang="en-US" sz="1400" b="1" dirty="0" smtClean="0">
                <a:solidFill>
                  <a:srgbClr val="000000"/>
                </a:solidFill>
              </a:rPr>
              <a:t>of </a:t>
            </a:r>
            <a:r>
              <a:rPr lang="en-US" sz="1400" b="1" dirty="0">
                <a:solidFill>
                  <a:srgbClr val="000000"/>
                </a:solidFill>
              </a:rPr>
              <a:t>Certification </a:t>
            </a:r>
          </a:p>
        </p:txBody>
      </p:sp>
      <p:cxnSp>
        <p:nvCxnSpPr>
          <p:cNvPr id="30" name="Straight Connector 29"/>
          <p:cNvCxnSpPr/>
          <p:nvPr/>
        </p:nvCxnSpPr>
        <p:spPr>
          <a:xfrm>
            <a:off x="152400" y="1696278"/>
            <a:ext cx="7546975" cy="0"/>
          </a:xfrm>
          <a:prstGeom prst="line">
            <a:avLst/>
          </a:prstGeom>
          <a:noFill/>
          <a:ln w="28575" cap="flat" cmpd="sng" algn="ctr">
            <a:solidFill>
              <a:schemeClr val="bg2">
                <a:lumMod val="75000"/>
              </a:schemeClr>
            </a:solidFill>
            <a:prstDash val="solid"/>
          </a:ln>
          <a:effectLst/>
        </p:spPr>
      </p:cxnSp>
      <p:sp>
        <p:nvSpPr>
          <p:cNvPr id="32" name="TextBox 31"/>
          <p:cNvSpPr txBox="1"/>
          <p:nvPr/>
        </p:nvSpPr>
        <p:spPr>
          <a:xfrm>
            <a:off x="152400" y="1676400"/>
            <a:ext cx="8686800" cy="1954381"/>
          </a:xfrm>
          <a:prstGeom prst="rect">
            <a:avLst/>
          </a:prstGeom>
          <a:noFill/>
        </p:spPr>
        <p:txBody>
          <a:bodyPr wrap="square" rtlCol="0">
            <a:spAutoFit/>
          </a:bodyPr>
          <a:lstStyle/>
          <a:p>
            <a:r>
              <a:rPr lang="en-US" sz="1600" u="sng" dirty="0" smtClean="0"/>
              <a:t>Status / Other Issues: </a:t>
            </a:r>
            <a:endParaRPr lang="en-US" sz="1600" dirty="0" smtClean="0"/>
          </a:p>
          <a:p>
            <a:pPr indent="115888"/>
            <a:endParaRPr lang="en-US" sz="700" dirty="0" smtClean="0"/>
          </a:p>
          <a:p>
            <a:pPr indent="117475">
              <a:buFont typeface="Arial" pitchFamily="34" charset="0"/>
              <a:buChar char="•"/>
            </a:pPr>
            <a:r>
              <a:rPr lang="en-US" sz="1400" dirty="0" smtClean="0"/>
              <a:t> No major issues </a:t>
            </a:r>
          </a:p>
          <a:p>
            <a:pPr indent="117475">
              <a:buFont typeface="Arial" pitchFamily="34" charset="0"/>
              <a:buChar char="•"/>
            </a:pPr>
            <a:endParaRPr lang="en-US" sz="1400" dirty="0" smtClean="0"/>
          </a:p>
          <a:p>
            <a:pPr indent="117475">
              <a:buFont typeface="Arial" pitchFamily="34" charset="0"/>
              <a:buChar char="•"/>
            </a:pPr>
            <a:r>
              <a:rPr lang="en-US" sz="1400" dirty="0" smtClean="0"/>
              <a:t>Stability issue resolved as of July 1st (ERCOT continues to monitor production) </a:t>
            </a:r>
          </a:p>
          <a:p>
            <a:pPr indent="117475">
              <a:buFont typeface="Arial" pitchFamily="34" charset="0"/>
              <a:buChar char="•"/>
            </a:pPr>
            <a:endParaRPr lang="en-US" sz="1400" dirty="0" smtClean="0"/>
          </a:p>
          <a:p>
            <a:pPr indent="117475">
              <a:buFont typeface="Arial" pitchFamily="34" charset="0"/>
              <a:buChar char="•"/>
            </a:pPr>
            <a:r>
              <a:rPr lang="en-US" sz="1400" dirty="0" smtClean="0"/>
              <a:t>Navigation performance issues improved Aug 1st (43% reduction in response time)</a:t>
            </a:r>
          </a:p>
          <a:p>
            <a:pPr indent="117475">
              <a:buFont typeface="Arial" pitchFamily="34" charset="0"/>
              <a:buChar char="•"/>
            </a:pPr>
            <a:endParaRPr lang="en-US" sz="1400" dirty="0" smtClean="0"/>
          </a:p>
          <a:p>
            <a:pPr indent="117475">
              <a:buFont typeface="Arial" pitchFamily="34" charset="0"/>
              <a:buChar char="•"/>
            </a:pPr>
            <a:r>
              <a:rPr lang="en-US" sz="1400" dirty="0" smtClean="0"/>
              <a:t>Validation performance improved August 27</a:t>
            </a:r>
            <a:r>
              <a:rPr lang="en-US" sz="1400" baseline="30000" dirty="0" smtClean="0"/>
              <a:t>th</a:t>
            </a:r>
            <a:r>
              <a:rPr lang="en-US" sz="1400" dirty="0" smtClean="0"/>
              <a:t> (40% reduction in validation time). </a:t>
            </a:r>
          </a:p>
        </p:txBody>
      </p:sp>
      <p:cxnSp>
        <p:nvCxnSpPr>
          <p:cNvPr id="45" name="Straight Connector 44"/>
          <p:cNvCxnSpPr/>
          <p:nvPr/>
        </p:nvCxnSpPr>
        <p:spPr>
          <a:xfrm>
            <a:off x="152400" y="6214933"/>
            <a:ext cx="7546975" cy="0"/>
          </a:xfrm>
          <a:prstGeom prst="line">
            <a:avLst/>
          </a:prstGeom>
          <a:noFill/>
          <a:ln w="28575" cap="flat" cmpd="sng" algn="ctr">
            <a:solidFill>
              <a:schemeClr val="bg2">
                <a:lumMod val="75000"/>
              </a:schemeClr>
            </a:solidFill>
            <a:prstDash val="solid"/>
          </a:ln>
          <a:effectLst/>
        </p:spPr>
      </p:cxnSp>
      <p:cxnSp>
        <p:nvCxnSpPr>
          <p:cNvPr id="46" name="Straight Connector 45"/>
          <p:cNvCxnSpPr/>
          <p:nvPr/>
        </p:nvCxnSpPr>
        <p:spPr>
          <a:xfrm>
            <a:off x="149225" y="4953000"/>
            <a:ext cx="7546975" cy="0"/>
          </a:xfrm>
          <a:prstGeom prst="line">
            <a:avLst/>
          </a:prstGeom>
          <a:noFill/>
          <a:ln w="28575" cap="flat" cmpd="sng" algn="ctr">
            <a:solidFill>
              <a:schemeClr val="bg2">
                <a:lumMod val="75000"/>
              </a:schemeClr>
            </a:solidFill>
            <a:prstDash val="solid"/>
          </a:ln>
          <a:effectLst/>
        </p:spPr>
      </p:cxnSp>
      <p:sp>
        <p:nvSpPr>
          <p:cNvPr id="48" name="TextBox 82"/>
          <p:cNvSpPr txBox="1">
            <a:spLocks noChangeArrowheads="1"/>
          </p:cNvSpPr>
          <p:nvPr/>
        </p:nvSpPr>
        <p:spPr bwMode="auto">
          <a:xfrm>
            <a:off x="152400" y="5105400"/>
            <a:ext cx="2590800" cy="307777"/>
          </a:xfrm>
          <a:prstGeom prst="rect">
            <a:avLst/>
          </a:prstGeom>
          <a:noFill/>
          <a:ln w="9525">
            <a:noFill/>
            <a:miter lim="800000"/>
            <a:headEnd/>
            <a:tailEnd/>
          </a:ln>
        </p:spPr>
        <p:txBody>
          <a:bodyPr wrap="square">
            <a:spAutoFit/>
          </a:bodyPr>
          <a:lstStyle/>
          <a:p>
            <a:r>
              <a:rPr lang="en-US" sz="1400" b="1" u="sng" dirty="0" smtClean="0">
                <a:solidFill>
                  <a:srgbClr val="000000"/>
                </a:solidFill>
                <a:cs typeface="Arial" charset="0"/>
              </a:rPr>
              <a:t>Go –Live Required Defects*:</a:t>
            </a:r>
            <a:endParaRPr lang="en-US" sz="1400" b="1" u="sng" dirty="0">
              <a:solidFill>
                <a:srgbClr val="000000"/>
              </a:solidFill>
              <a:cs typeface="Arial" charset="0"/>
            </a:endParaRPr>
          </a:p>
        </p:txBody>
      </p:sp>
      <p:sp>
        <p:nvSpPr>
          <p:cNvPr id="57" name="TextBox 82"/>
          <p:cNvSpPr txBox="1">
            <a:spLocks noChangeArrowheads="1"/>
          </p:cNvSpPr>
          <p:nvPr/>
        </p:nvSpPr>
        <p:spPr bwMode="auto">
          <a:xfrm>
            <a:off x="5410200" y="5102423"/>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60" name="Rectangle 59"/>
          <p:cNvSpPr/>
          <p:nvPr/>
        </p:nvSpPr>
        <p:spPr>
          <a:xfrm>
            <a:off x="5492039" y="5486400"/>
            <a:ext cx="267411" cy="338554"/>
          </a:xfrm>
          <a:prstGeom prst="rect">
            <a:avLst/>
          </a:prstGeom>
          <a:noFill/>
        </p:spPr>
        <p:txBody>
          <a:bodyPr wrap="square" lIns="91440" tIns="45720" rIns="91440" bIns="45720">
            <a:spAutoFit/>
          </a:bodyPr>
          <a:lstStyle/>
          <a:p>
            <a:pPr algn="ctr" fontAlgn="base">
              <a:spcBef>
                <a:spcPct val="0"/>
              </a:spcBef>
              <a:spcAft>
                <a:spcPct val="0"/>
              </a:spcAft>
            </a:pPr>
            <a:r>
              <a:rPr lang="en-US" sz="16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graphicFrame>
        <p:nvGraphicFramePr>
          <p:cNvPr id="31" name="Table 30"/>
          <p:cNvGraphicFramePr>
            <a:graphicFrameLocks noGrp="1"/>
          </p:cNvGraphicFramePr>
          <p:nvPr/>
        </p:nvGraphicFramePr>
        <p:xfrm>
          <a:off x="4267200" y="914400"/>
          <a:ext cx="2895600" cy="731520"/>
        </p:xfrm>
        <a:graphic>
          <a:graphicData uri="http://schemas.openxmlformats.org/drawingml/2006/table">
            <a:tbl>
              <a:tblPr bandRow="1">
                <a:tableStyleId>{68D230F3-CF80-4859-8CE7-A43EE81993B5}</a:tableStyleId>
              </a:tblPr>
              <a:tblGrid>
                <a:gridCol w="1063689"/>
                <a:gridCol w="1831911"/>
              </a:tblGrid>
              <a:tr h="228600">
                <a:tc>
                  <a:txBody>
                    <a:bodyPr/>
                    <a:lstStyle/>
                    <a:p>
                      <a:r>
                        <a:rPr lang="en-US" sz="1100" b="1" dirty="0" smtClean="0"/>
                        <a:t>NATF</a:t>
                      </a:r>
                      <a:endParaRPr lang="en-US" sz="1100" b="1" dirty="0"/>
                    </a:p>
                  </a:txBody>
                  <a:tcPr anchor="ctr"/>
                </a:tc>
                <a:tc>
                  <a:txBody>
                    <a:bodyPr/>
                    <a:lstStyle/>
                    <a:p>
                      <a:endParaRPr lang="en-US" dirty="0"/>
                    </a:p>
                  </a:txBody>
                  <a:tcPr/>
                </a:tc>
              </a:tr>
              <a:tr h="2286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pic>
        <p:nvPicPr>
          <p:cNvPr id="41" name="Picture 24" descr="C:\Documents and Settings\cmcdonald\My Documents\My Pictures\Microsoft Clip Organizer\j0441310.png"/>
          <p:cNvPicPr>
            <a:picLocks noChangeAspect="1" noChangeArrowheads="1"/>
          </p:cNvPicPr>
          <p:nvPr>
            <p:custDataLst>
              <p:tags r:id="rId1"/>
            </p:custDataLst>
          </p:nvPr>
        </p:nvPicPr>
        <p:blipFill>
          <a:blip r:embed="rId7" cstate="print"/>
          <a:srcRect/>
          <a:stretch>
            <a:fillRect/>
          </a:stretch>
        </p:blipFill>
        <p:spPr bwMode="auto">
          <a:xfrm>
            <a:off x="2667000" y="914400"/>
            <a:ext cx="304800" cy="304800"/>
          </a:xfrm>
          <a:prstGeom prst="rect">
            <a:avLst/>
          </a:prstGeom>
          <a:noFill/>
          <a:ln w="9525">
            <a:noFill/>
            <a:miter lim="800000"/>
            <a:headEnd/>
            <a:tailEnd/>
          </a:ln>
        </p:spPr>
      </p:pic>
      <p:pic>
        <p:nvPicPr>
          <p:cNvPr id="42" name="Picture 24" descr="C:\Documents and Settings\cmcdonald\My Documents\My Pictures\Microsoft Clip Organizer\j0441310.png"/>
          <p:cNvPicPr>
            <a:picLocks noChangeAspect="1" noChangeArrowheads="1"/>
          </p:cNvPicPr>
          <p:nvPr>
            <p:custDataLst>
              <p:tags r:id="rId2"/>
            </p:custDataLst>
          </p:nvPr>
        </p:nvPicPr>
        <p:blipFill>
          <a:blip r:embed="rId7" cstate="print"/>
          <a:srcRect/>
          <a:stretch>
            <a:fillRect/>
          </a:stretch>
        </p:blipFill>
        <p:spPr bwMode="auto">
          <a:xfrm>
            <a:off x="2667000" y="1295400"/>
            <a:ext cx="304800" cy="304800"/>
          </a:xfrm>
          <a:prstGeom prst="rect">
            <a:avLst/>
          </a:prstGeom>
          <a:noFill/>
          <a:ln w="9525">
            <a:noFill/>
            <a:miter lim="800000"/>
            <a:headEnd/>
            <a:tailEnd/>
          </a:ln>
        </p:spPr>
      </p:pic>
      <p:pic>
        <p:nvPicPr>
          <p:cNvPr id="43" name="Picture 24" descr="C:\Documents and Settings\cmcdonald\My Documents\My Pictures\Microsoft Clip Organizer\j0441310.png"/>
          <p:cNvPicPr>
            <a:picLocks noChangeAspect="1" noChangeArrowheads="1"/>
          </p:cNvPicPr>
          <p:nvPr>
            <p:custDataLst>
              <p:tags r:id="rId3"/>
            </p:custDataLst>
          </p:nvPr>
        </p:nvPicPr>
        <p:blipFill>
          <a:blip r:embed="rId7" cstate="print"/>
          <a:srcRect/>
          <a:stretch>
            <a:fillRect/>
          </a:stretch>
        </p:blipFill>
        <p:spPr bwMode="auto">
          <a:xfrm>
            <a:off x="6629400" y="914400"/>
            <a:ext cx="304800" cy="304800"/>
          </a:xfrm>
          <a:prstGeom prst="rect">
            <a:avLst/>
          </a:prstGeom>
          <a:noFill/>
          <a:ln w="9525">
            <a:noFill/>
            <a:miter lim="800000"/>
            <a:headEnd/>
            <a:tailEnd/>
          </a:ln>
        </p:spPr>
      </p:pic>
      <p:pic>
        <p:nvPicPr>
          <p:cNvPr id="44" name="Picture 24" descr="C:\Documents and Settings\cmcdonald\My Documents\My Pictures\Microsoft Clip Organizer\j0441310.png"/>
          <p:cNvPicPr>
            <a:picLocks noChangeAspect="1" noChangeArrowheads="1"/>
          </p:cNvPicPr>
          <p:nvPr>
            <p:custDataLst>
              <p:tags r:id="rId4"/>
            </p:custDataLst>
          </p:nvPr>
        </p:nvPicPr>
        <p:blipFill>
          <a:blip r:embed="rId7" cstate="print"/>
          <a:srcRect/>
          <a:stretch>
            <a:fillRect/>
          </a:stretch>
        </p:blipFill>
        <p:spPr bwMode="auto">
          <a:xfrm>
            <a:off x="6629400" y="1295400"/>
            <a:ext cx="304800" cy="304800"/>
          </a:xfrm>
          <a:prstGeom prst="rect">
            <a:avLst/>
          </a:prstGeom>
          <a:noFill/>
          <a:ln w="9525">
            <a:noFill/>
            <a:miter lim="800000"/>
            <a:headEnd/>
            <a:tailEnd/>
          </a:ln>
        </p:spPr>
      </p:pic>
      <p:sp>
        <p:nvSpPr>
          <p:cNvPr id="36" name="TextBox 35"/>
          <p:cNvSpPr txBox="1"/>
          <p:nvPr/>
        </p:nvSpPr>
        <p:spPr>
          <a:xfrm>
            <a:off x="7086600" y="5941368"/>
            <a:ext cx="1981200" cy="230832"/>
          </a:xfrm>
          <a:prstGeom prst="rect">
            <a:avLst/>
          </a:prstGeom>
          <a:noFill/>
          <a:ln>
            <a:solidFill>
              <a:srgbClr val="0000CC"/>
            </a:solidFill>
          </a:ln>
        </p:spPr>
        <p:txBody>
          <a:bodyPr wrap="square" rtlCol="0">
            <a:spAutoFit/>
          </a:bodyPr>
          <a:lstStyle/>
          <a:p>
            <a:pPr algn="r"/>
            <a:r>
              <a:rPr lang="en-US" sz="900" dirty="0" smtClean="0">
                <a:latin typeface="Arial Rounded MT Bold" pitchFamily="34" charset="0"/>
              </a:rPr>
              <a:t>* As of </a:t>
            </a:r>
            <a:r>
              <a:rPr lang="en-US" sz="900" dirty="0" smtClean="0">
                <a:latin typeface="Arial Rounded MT Bold" pitchFamily="34" charset="0"/>
              </a:rPr>
              <a:t>October 1, </a:t>
            </a:r>
            <a:r>
              <a:rPr lang="en-US" sz="900" dirty="0" smtClean="0">
                <a:latin typeface="Arial Rounded MT Bold" pitchFamily="34" charset="0"/>
              </a:rPr>
              <a:t>2010</a:t>
            </a:r>
            <a:endParaRPr lang="en-US" sz="900" dirty="0">
              <a:latin typeface="Arial Rounded MT Bold" pitchFamily="34" charset="0"/>
            </a:endParaRPr>
          </a:p>
        </p:txBody>
      </p:sp>
      <p:pic>
        <p:nvPicPr>
          <p:cNvPr id="35" name="Picture 2" descr="Standarddialogicons"/>
          <p:cNvPicPr>
            <a:picLocks noChangeAspect="1" noChangeArrowheads="1"/>
          </p:cNvPicPr>
          <p:nvPr/>
        </p:nvPicPr>
        <p:blipFill>
          <a:blip r:embed="rId8" cstate="print"/>
          <a:srcRect l="3636" t="4969" r="81818" b="75155"/>
          <a:stretch>
            <a:fillRect/>
          </a:stretch>
        </p:blipFill>
        <p:spPr bwMode="auto">
          <a:xfrm>
            <a:off x="304800" y="5534022"/>
            <a:ext cx="277515" cy="277515"/>
          </a:xfrm>
          <a:prstGeom prst="rect">
            <a:avLst/>
          </a:prstGeom>
          <a:noFill/>
        </p:spPr>
      </p:pic>
      <p:sp>
        <p:nvSpPr>
          <p:cNvPr id="51" name="TextBox 82"/>
          <p:cNvSpPr txBox="1">
            <a:spLocks noChangeArrowheads="1"/>
          </p:cNvSpPr>
          <p:nvPr/>
        </p:nvSpPr>
        <p:spPr bwMode="auto">
          <a:xfrm>
            <a:off x="838200" y="5511164"/>
            <a:ext cx="162392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Total:  0</a:t>
            </a:r>
            <a:endParaRPr lang="en-US" sz="1400" b="1" dirty="0">
              <a:solidFill>
                <a:srgbClr val="000000"/>
              </a:solidFill>
              <a:cs typeface="Arial" charset="0"/>
            </a:endParaRPr>
          </a:p>
        </p:txBody>
      </p:sp>
      <p:sp>
        <p:nvSpPr>
          <p:cNvPr id="27" name="TextBox 82"/>
          <p:cNvSpPr txBox="1">
            <a:spLocks noChangeArrowheads="1"/>
          </p:cNvSpPr>
          <p:nvPr/>
        </p:nvSpPr>
        <p:spPr bwMode="auto">
          <a:xfrm>
            <a:off x="5943600" y="5510712"/>
            <a:ext cx="162392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Total:  10</a:t>
            </a:r>
            <a:endParaRPr lang="en-US" sz="1400" b="1" dirty="0">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par>
                                <p:cTn id="8" presetID="10" presetClass="entr" presetSubtype="0"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1000"/>
                                        <p:tgtEl>
                                          <p:spTgt spid="42"/>
                                        </p:tgtEl>
                                      </p:cBhvr>
                                    </p:animEffect>
                                  </p:childTnLst>
                                </p:cTn>
                              </p:par>
                              <p:par>
                                <p:cTn id="11" presetID="10"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childTnLst>
                                </p:cTn>
                              </p:par>
                              <p:par>
                                <p:cTn id="14" presetID="10" presetClass="entr" presetSubtype="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p>
            <a:r>
              <a:rPr lang="en-US" dirty="0" smtClean="0"/>
              <a:t>OS Overview</a:t>
            </a:r>
            <a:endParaRPr lang="en-US" dirty="0"/>
          </a:p>
        </p:txBody>
      </p:sp>
      <p:sp>
        <p:nvSpPr>
          <p:cNvPr id="4" name="Footer Placeholder 3"/>
          <p:cNvSpPr>
            <a:spLocks noGrp="1"/>
          </p:cNvSpPr>
          <p:nvPr>
            <p:ph type="ftr" sz="quarter" idx="11"/>
          </p:nvPr>
        </p:nvSpPr>
        <p:spPr/>
        <p:txBody>
          <a:bodyPr/>
          <a:lstStyle/>
          <a:p>
            <a:pPr>
              <a:defRPr/>
            </a:pPr>
            <a:r>
              <a:rPr lang="en-US"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smtClean="0">
                <a:solidFill>
                  <a:srgbClr val="000000"/>
                </a:solidFill>
              </a:rPr>
              <a:t>7 October 2010</a:t>
            </a:r>
            <a:endParaRPr lang="en-US" dirty="0">
              <a:solidFill>
                <a:srgbClr val="000000"/>
              </a:solidFill>
            </a:endParaRPr>
          </a:p>
        </p:txBody>
      </p:sp>
      <p:graphicFrame>
        <p:nvGraphicFramePr>
          <p:cNvPr id="7" name="Table 6"/>
          <p:cNvGraphicFramePr>
            <a:graphicFrameLocks noGrp="1"/>
          </p:cNvGraphicFramePr>
          <p:nvPr/>
        </p:nvGraphicFramePr>
        <p:xfrm>
          <a:off x="838200" y="914400"/>
          <a:ext cx="2362200" cy="731520"/>
        </p:xfrm>
        <a:graphic>
          <a:graphicData uri="http://schemas.openxmlformats.org/drawingml/2006/table">
            <a:tbl>
              <a:tblPr bandRow="1">
                <a:tableStyleId>{68D230F3-CF80-4859-8CE7-A43EE81993B5}</a:tableStyleId>
              </a:tblPr>
              <a:tblGrid>
                <a:gridCol w="867746"/>
                <a:gridCol w="1494454"/>
              </a:tblGrid>
              <a:tr h="228600">
                <a:tc>
                  <a:txBody>
                    <a:bodyPr/>
                    <a:lstStyle/>
                    <a:p>
                      <a:r>
                        <a:rPr lang="en-US" sz="1100" b="1" dirty="0" smtClean="0"/>
                        <a:t>ERCOT</a:t>
                      </a:r>
                      <a:endParaRPr lang="en-US" sz="1100" b="1" dirty="0"/>
                    </a:p>
                  </a:txBody>
                  <a:tcPr anchor="ctr"/>
                </a:tc>
                <a:tc>
                  <a:txBody>
                    <a:bodyPr/>
                    <a:lstStyle/>
                    <a:p>
                      <a:endParaRPr lang="en-US" dirty="0"/>
                    </a:p>
                  </a:txBody>
                  <a:tcPr/>
                </a:tc>
              </a:tr>
              <a:tr h="228600">
                <a:tc>
                  <a:txBody>
                    <a:bodyPr/>
                    <a:lstStyle/>
                    <a:p>
                      <a:r>
                        <a:rPr lang="en-US" sz="1100" b="1" dirty="0" smtClean="0"/>
                        <a:t>TAC</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53006"/>
            <a:ext cx="6324600" cy="307777"/>
          </a:xfrm>
          <a:prstGeom prst="rect">
            <a:avLst/>
          </a:prstGeom>
        </p:spPr>
        <p:txBody>
          <a:bodyPr wrap="square">
            <a:spAutoFit/>
          </a:bodyPr>
          <a:lstStyle/>
          <a:p>
            <a:pPr algn="ctr" fontAlgn="base">
              <a:spcBef>
                <a:spcPct val="0"/>
              </a:spcBef>
              <a:spcAft>
                <a:spcPct val="0"/>
              </a:spcAft>
            </a:pPr>
            <a:r>
              <a:rPr lang="en-US" sz="1400" b="1" dirty="0">
                <a:solidFill>
                  <a:srgbClr val="000000"/>
                </a:solidFill>
              </a:rPr>
              <a:t>Recommendation </a:t>
            </a:r>
            <a:r>
              <a:rPr lang="en-US" sz="1400" b="1" dirty="0" smtClean="0">
                <a:solidFill>
                  <a:srgbClr val="000000"/>
                </a:solidFill>
              </a:rPr>
              <a:t>of </a:t>
            </a:r>
            <a:r>
              <a:rPr lang="en-US" sz="1400" b="1" dirty="0">
                <a:solidFill>
                  <a:srgbClr val="000000"/>
                </a:solidFill>
              </a:rPr>
              <a:t>Certification </a:t>
            </a:r>
          </a:p>
        </p:txBody>
      </p:sp>
      <p:cxnSp>
        <p:nvCxnSpPr>
          <p:cNvPr id="30" name="Straight Connector 29"/>
          <p:cNvCxnSpPr/>
          <p:nvPr/>
        </p:nvCxnSpPr>
        <p:spPr>
          <a:xfrm>
            <a:off x="152400" y="1696278"/>
            <a:ext cx="7546975" cy="0"/>
          </a:xfrm>
          <a:prstGeom prst="line">
            <a:avLst/>
          </a:prstGeom>
          <a:noFill/>
          <a:ln w="28575" cap="flat" cmpd="sng" algn="ctr">
            <a:solidFill>
              <a:schemeClr val="bg2">
                <a:lumMod val="75000"/>
              </a:schemeClr>
            </a:solidFill>
            <a:prstDash val="solid"/>
          </a:ln>
          <a:effectLst/>
        </p:spPr>
      </p:cxnSp>
      <p:sp>
        <p:nvSpPr>
          <p:cNvPr id="32" name="TextBox 31"/>
          <p:cNvSpPr txBox="1"/>
          <p:nvPr/>
        </p:nvSpPr>
        <p:spPr>
          <a:xfrm>
            <a:off x="152400" y="1676400"/>
            <a:ext cx="8686800" cy="3154710"/>
          </a:xfrm>
          <a:prstGeom prst="rect">
            <a:avLst/>
          </a:prstGeom>
          <a:noFill/>
        </p:spPr>
        <p:txBody>
          <a:bodyPr wrap="square" rtlCol="0">
            <a:spAutoFit/>
          </a:bodyPr>
          <a:lstStyle/>
          <a:p>
            <a:r>
              <a:rPr lang="en-US" sz="1600" u="sng" dirty="0" smtClean="0"/>
              <a:t>Status / Other Issues: </a:t>
            </a:r>
            <a:endParaRPr lang="en-US" sz="1600" dirty="0" smtClean="0"/>
          </a:p>
          <a:p>
            <a:pPr indent="115888"/>
            <a:endParaRPr lang="en-US" sz="700" dirty="0" smtClean="0"/>
          </a:p>
          <a:p>
            <a:pPr marL="115888" indent="-115888">
              <a:buFont typeface="Arial" pitchFamily="34" charset="0"/>
              <a:buChar char="•"/>
            </a:pPr>
            <a:r>
              <a:rPr lang="en-US" sz="1400" dirty="0" smtClean="0"/>
              <a:t>All Outage scheduler issues within the TSP Issues list have either been reviewed or are resolved </a:t>
            </a:r>
          </a:p>
          <a:p>
            <a:pPr marL="115888" indent="-115888">
              <a:buFont typeface="Arial" pitchFamily="34" charset="0"/>
              <a:buChar char="•"/>
            </a:pPr>
            <a:endParaRPr lang="en-US" sz="1400" dirty="0" smtClean="0"/>
          </a:p>
          <a:p>
            <a:pPr marL="115888" indent="-115888" eaLnBrk="0" hangingPunct="0">
              <a:buFont typeface="Arial" pitchFamily="34" charset="0"/>
              <a:buChar char="•"/>
            </a:pPr>
            <a:r>
              <a:rPr lang="en-US" sz="1400" dirty="0" smtClean="0"/>
              <a:t>Outages </a:t>
            </a:r>
            <a:r>
              <a:rPr lang="en-US" sz="1400" dirty="0" smtClean="0"/>
              <a:t>scheduled </a:t>
            </a:r>
            <a:r>
              <a:rPr lang="en-US" sz="1400" dirty="0" smtClean="0"/>
              <a:t>synched in Zonal and Nodal Systems on 9/17/2010 and dual entry </a:t>
            </a:r>
            <a:r>
              <a:rPr lang="en-US" sz="1400" dirty="0" smtClean="0"/>
              <a:t>has begun</a:t>
            </a:r>
            <a:endParaRPr lang="en-US" sz="1400" dirty="0" smtClean="0"/>
          </a:p>
          <a:p>
            <a:pPr marL="573088" lvl="1" indent="-115888"/>
            <a:endParaRPr lang="en-US" sz="1200" dirty="0" smtClean="0"/>
          </a:p>
          <a:p>
            <a:pPr marL="115888" indent="-115888" eaLnBrk="0" hangingPunct="0">
              <a:buFont typeface="Arial" pitchFamily="34" charset="0"/>
              <a:buChar char="•"/>
            </a:pPr>
            <a:r>
              <a:rPr lang="en-US" sz="1400" dirty="0" smtClean="0"/>
              <a:t>ERCOT is working with the TSPs to plan and prioritize the defects and parking deck items for post Go-Live </a:t>
            </a:r>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p:txBody>
      </p:sp>
      <p:cxnSp>
        <p:nvCxnSpPr>
          <p:cNvPr id="45" name="Straight Connector 44"/>
          <p:cNvCxnSpPr/>
          <p:nvPr/>
        </p:nvCxnSpPr>
        <p:spPr>
          <a:xfrm>
            <a:off x="152400" y="6214933"/>
            <a:ext cx="7546975" cy="0"/>
          </a:xfrm>
          <a:prstGeom prst="line">
            <a:avLst/>
          </a:prstGeom>
          <a:noFill/>
          <a:ln w="28575" cap="flat" cmpd="sng" algn="ctr">
            <a:solidFill>
              <a:schemeClr val="bg2">
                <a:lumMod val="75000"/>
              </a:schemeClr>
            </a:solidFill>
            <a:prstDash val="solid"/>
          </a:ln>
          <a:effectLst/>
        </p:spPr>
      </p:cxnSp>
      <p:graphicFrame>
        <p:nvGraphicFramePr>
          <p:cNvPr id="31" name="Table 30"/>
          <p:cNvGraphicFramePr>
            <a:graphicFrameLocks noGrp="1"/>
          </p:cNvGraphicFramePr>
          <p:nvPr/>
        </p:nvGraphicFramePr>
        <p:xfrm>
          <a:off x="4267200" y="914400"/>
          <a:ext cx="2895600" cy="731520"/>
        </p:xfrm>
        <a:graphic>
          <a:graphicData uri="http://schemas.openxmlformats.org/drawingml/2006/table">
            <a:tbl>
              <a:tblPr bandRow="1">
                <a:tableStyleId>{68D230F3-CF80-4859-8CE7-A43EE81993B5}</a:tableStyleId>
              </a:tblPr>
              <a:tblGrid>
                <a:gridCol w="1063689"/>
                <a:gridCol w="1831911"/>
              </a:tblGrid>
              <a:tr h="228600">
                <a:tc>
                  <a:txBody>
                    <a:bodyPr/>
                    <a:lstStyle/>
                    <a:p>
                      <a:r>
                        <a:rPr lang="en-US" sz="1100" b="1" dirty="0" smtClean="0"/>
                        <a:t>NATF</a:t>
                      </a:r>
                      <a:endParaRPr lang="en-US" sz="1100" b="1" dirty="0"/>
                    </a:p>
                  </a:txBody>
                  <a:tcPr anchor="ctr"/>
                </a:tc>
                <a:tc>
                  <a:txBody>
                    <a:bodyPr/>
                    <a:lstStyle/>
                    <a:p>
                      <a:endParaRPr lang="en-US" dirty="0"/>
                    </a:p>
                  </a:txBody>
                  <a:tcPr/>
                </a:tc>
              </a:tr>
              <a:tr h="2286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pic>
        <p:nvPicPr>
          <p:cNvPr id="41" name="Picture 24" descr="C:\Documents and Settings\cmcdonald\My Documents\My Pictures\Microsoft Clip Organizer\j0441310.png"/>
          <p:cNvPicPr>
            <a:picLocks noChangeAspect="1" noChangeArrowheads="1"/>
          </p:cNvPicPr>
          <p:nvPr>
            <p:custDataLst>
              <p:tags r:id="rId1"/>
            </p:custDataLst>
          </p:nvPr>
        </p:nvPicPr>
        <p:blipFill>
          <a:blip r:embed="rId7" cstate="print"/>
          <a:srcRect/>
          <a:stretch>
            <a:fillRect/>
          </a:stretch>
        </p:blipFill>
        <p:spPr bwMode="auto">
          <a:xfrm>
            <a:off x="2667000" y="914400"/>
            <a:ext cx="304800" cy="304800"/>
          </a:xfrm>
          <a:prstGeom prst="rect">
            <a:avLst/>
          </a:prstGeom>
          <a:noFill/>
          <a:ln w="9525">
            <a:noFill/>
            <a:miter lim="800000"/>
            <a:headEnd/>
            <a:tailEnd/>
          </a:ln>
        </p:spPr>
      </p:pic>
      <p:pic>
        <p:nvPicPr>
          <p:cNvPr id="42" name="Picture 24" descr="C:\Documents and Settings\cmcdonald\My Documents\My Pictures\Microsoft Clip Organizer\j0441310.png"/>
          <p:cNvPicPr>
            <a:picLocks noChangeAspect="1" noChangeArrowheads="1"/>
          </p:cNvPicPr>
          <p:nvPr>
            <p:custDataLst>
              <p:tags r:id="rId2"/>
            </p:custDataLst>
          </p:nvPr>
        </p:nvPicPr>
        <p:blipFill>
          <a:blip r:embed="rId7" cstate="print"/>
          <a:srcRect/>
          <a:stretch>
            <a:fillRect/>
          </a:stretch>
        </p:blipFill>
        <p:spPr bwMode="auto">
          <a:xfrm>
            <a:off x="2667000" y="1295400"/>
            <a:ext cx="304800" cy="304800"/>
          </a:xfrm>
          <a:prstGeom prst="rect">
            <a:avLst/>
          </a:prstGeom>
          <a:noFill/>
          <a:ln w="9525">
            <a:noFill/>
            <a:miter lim="800000"/>
            <a:headEnd/>
            <a:tailEnd/>
          </a:ln>
        </p:spPr>
      </p:pic>
      <p:pic>
        <p:nvPicPr>
          <p:cNvPr id="43" name="Picture 24" descr="C:\Documents and Settings\cmcdonald\My Documents\My Pictures\Microsoft Clip Organizer\j0441310.png"/>
          <p:cNvPicPr>
            <a:picLocks noChangeAspect="1" noChangeArrowheads="1"/>
          </p:cNvPicPr>
          <p:nvPr>
            <p:custDataLst>
              <p:tags r:id="rId3"/>
            </p:custDataLst>
          </p:nvPr>
        </p:nvPicPr>
        <p:blipFill>
          <a:blip r:embed="rId7" cstate="print"/>
          <a:srcRect/>
          <a:stretch>
            <a:fillRect/>
          </a:stretch>
        </p:blipFill>
        <p:spPr bwMode="auto">
          <a:xfrm>
            <a:off x="6629400" y="914400"/>
            <a:ext cx="304800" cy="304800"/>
          </a:xfrm>
          <a:prstGeom prst="rect">
            <a:avLst/>
          </a:prstGeom>
          <a:noFill/>
          <a:ln w="9525">
            <a:noFill/>
            <a:miter lim="800000"/>
            <a:headEnd/>
            <a:tailEnd/>
          </a:ln>
        </p:spPr>
      </p:pic>
      <p:pic>
        <p:nvPicPr>
          <p:cNvPr id="44" name="Picture 24" descr="C:\Documents and Settings\cmcdonald\My Documents\My Pictures\Microsoft Clip Organizer\j0441310.png"/>
          <p:cNvPicPr>
            <a:picLocks noChangeAspect="1" noChangeArrowheads="1"/>
          </p:cNvPicPr>
          <p:nvPr>
            <p:custDataLst>
              <p:tags r:id="rId4"/>
            </p:custDataLst>
          </p:nvPr>
        </p:nvPicPr>
        <p:blipFill>
          <a:blip r:embed="rId7" cstate="print"/>
          <a:srcRect/>
          <a:stretch>
            <a:fillRect/>
          </a:stretch>
        </p:blipFill>
        <p:spPr bwMode="auto">
          <a:xfrm>
            <a:off x="6629400" y="1295400"/>
            <a:ext cx="304800" cy="304800"/>
          </a:xfrm>
          <a:prstGeom prst="rect">
            <a:avLst/>
          </a:prstGeom>
          <a:noFill/>
          <a:ln w="9525">
            <a:noFill/>
            <a:miter lim="800000"/>
            <a:headEnd/>
            <a:tailEnd/>
          </a:ln>
        </p:spPr>
      </p:pic>
      <p:sp>
        <p:nvSpPr>
          <p:cNvPr id="28" name="Isosceles Triangle 27"/>
          <p:cNvSpPr/>
          <p:nvPr/>
        </p:nvSpPr>
        <p:spPr>
          <a:xfrm>
            <a:off x="5470525" y="5589918"/>
            <a:ext cx="320675" cy="182463"/>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cxnSp>
        <p:nvCxnSpPr>
          <p:cNvPr id="29" name="Straight Connector 28"/>
          <p:cNvCxnSpPr/>
          <p:nvPr/>
        </p:nvCxnSpPr>
        <p:spPr>
          <a:xfrm>
            <a:off x="152400" y="6214933"/>
            <a:ext cx="7546975" cy="0"/>
          </a:xfrm>
          <a:prstGeom prst="line">
            <a:avLst/>
          </a:prstGeom>
          <a:noFill/>
          <a:ln w="28575" cap="flat" cmpd="sng" algn="ctr">
            <a:solidFill>
              <a:schemeClr val="bg2">
                <a:lumMod val="75000"/>
              </a:schemeClr>
            </a:solidFill>
            <a:prstDash val="solid"/>
          </a:ln>
          <a:effectLst/>
        </p:spPr>
      </p:cxnSp>
      <p:cxnSp>
        <p:nvCxnSpPr>
          <p:cNvPr id="37" name="Straight Connector 36"/>
          <p:cNvCxnSpPr/>
          <p:nvPr/>
        </p:nvCxnSpPr>
        <p:spPr>
          <a:xfrm>
            <a:off x="149225" y="4953000"/>
            <a:ext cx="7546975" cy="0"/>
          </a:xfrm>
          <a:prstGeom prst="line">
            <a:avLst/>
          </a:prstGeom>
          <a:noFill/>
          <a:ln w="28575" cap="flat" cmpd="sng" algn="ctr">
            <a:solidFill>
              <a:schemeClr val="bg2">
                <a:lumMod val="75000"/>
              </a:schemeClr>
            </a:solidFill>
            <a:prstDash val="solid"/>
          </a:ln>
          <a:effectLst/>
        </p:spPr>
      </p:cxnSp>
      <p:sp>
        <p:nvSpPr>
          <p:cNvPr id="47" name="TextBox 82"/>
          <p:cNvSpPr txBox="1">
            <a:spLocks noChangeArrowheads="1"/>
          </p:cNvSpPr>
          <p:nvPr/>
        </p:nvSpPr>
        <p:spPr bwMode="auto">
          <a:xfrm>
            <a:off x="152400" y="5105400"/>
            <a:ext cx="2590800" cy="307777"/>
          </a:xfrm>
          <a:prstGeom prst="rect">
            <a:avLst/>
          </a:prstGeom>
          <a:noFill/>
          <a:ln w="9525">
            <a:noFill/>
            <a:miter lim="800000"/>
            <a:headEnd/>
            <a:tailEnd/>
          </a:ln>
        </p:spPr>
        <p:txBody>
          <a:bodyPr wrap="square">
            <a:spAutoFit/>
          </a:bodyPr>
          <a:lstStyle/>
          <a:p>
            <a:r>
              <a:rPr lang="en-US" sz="1400" b="1" u="sng" dirty="0" smtClean="0">
                <a:solidFill>
                  <a:srgbClr val="000000"/>
                </a:solidFill>
                <a:cs typeface="Arial" charset="0"/>
              </a:rPr>
              <a:t>Go –Live Required Defects*:</a:t>
            </a:r>
            <a:endParaRPr lang="en-US" sz="1400" b="1" u="sng" dirty="0">
              <a:solidFill>
                <a:srgbClr val="000000"/>
              </a:solidFill>
              <a:cs typeface="Arial" charset="0"/>
            </a:endParaRPr>
          </a:p>
        </p:txBody>
      </p:sp>
      <p:sp>
        <p:nvSpPr>
          <p:cNvPr id="49" name="TextBox 82"/>
          <p:cNvSpPr txBox="1">
            <a:spLocks noChangeArrowheads="1"/>
          </p:cNvSpPr>
          <p:nvPr/>
        </p:nvSpPr>
        <p:spPr bwMode="auto">
          <a:xfrm>
            <a:off x="5410200" y="5102423"/>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50" name="Rectangle 49"/>
          <p:cNvSpPr/>
          <p:nvPr/>
        </p:nvSpPr>
        <p:spPr>
          <a:xfrm>
            <a:off x="5492039" y="5486400"/>
            <a:ext cx="267411" cy="338554"/>
          </a:xfrm>
          <a:prstGeom prst="rect">
            <a:avLst/>
          </a:prstGeom>
          <a:noFill/>
        </p:spPr>
        <p:txBody>
          <a:bodyPr wrap="square" lIns="91440" tIns="45720" rIns="91440" bIns="45720">
            <a:spAutoFit/>
          </a:bodyPr>
          <a:lstStyle/>
          <a:p>
            <a:pPr algn="ctr" fontAlgn="base">
              <a:spcBef>
                <a:spcPct val="0"/>
              </a:spcBef>
              <a:spcAft>
                <a:spcPct val="0"/>
              </a:spcAft>
            </a:pPr>
            <a:r>
              <a:rPr lang="en-US" sz="16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51" name="TextBox 50"/>
          <p:cNvSpPr txBox="1"/>
          <p:nvPr/>
        </p:nvSpPr>
        <p:spPr>
          <a:xfrm>
            <a:off x="7086600" y="5941368"/>
            <a:ext cx="1981200" cy="230832"/>
          </a:xfrm>
          <a:prstGeom prst="rect">
            <a:avLst/>
          </a:prstGeom>
          <a:noFill/>
          <a:ln>
            <a:solidFill>
              <a:srgbClr val="0000CC"/>
            </a:solidFill>
          </a:ln>
        </p:spPr>
        <p:txBody>
          <a:bodyPr wrap="square" rtlCol="0">
            <a:spAutoFit/>
          </a:bodyPr>
          <a:lstStyle/>
          <a:p>
            <a:pPr algn="r"/>
            <a:r>
              <a:rPr lang="en-US" sz="900" dirty="0" smtClean="0">
                <a:latin typeface="Arial Rounded MT Bold" pitchFamily="34" charset="0"/>
              </a:rPr>
              <a:t>* As of </a:t>
            </a:r>
            <a:r>
              <a:rPr lang="en-US" sz="900" dirty="0" smtClean="0">
                <a:latin typeface="Arial Rounded MT Bold" pitchFamily="34" charset="0"/>
              </a:rPr>
              <a:t>October 1, </a:t>
            </a:r>
            <a:r>
              <a:rPr lang="en-US" sz="900" dirty="0" smtClean="0">
                <a:latin typeface="Arial Rounded MT Bold" pitchFamily="34" charset="0"/>
              </a:rPr>
              <a:t>2010</a:t>
            </a:r>
            <a:endParaRPr lang="en-US" sz="900" dirty="0">
              <a:latin typeface="Arial Rounded MT Bold" pitchFamily="34" charset="0"/>
            </a:endParaRPr>
          </a:p>
        </p:txBody>
      </p:sp>
      <p:pic>
        <p:nvPicPr>
          <p:cNvPr id="52" name="Picture 2" descr="Standarddialogicons"/>
          <p:cNvPicPr>
            <a:picLocks noChangeAspect="1" noChangeArrowheads="1"/>
          </p:cNvPicPr>
          <p:nvPr/>
        </p:nvPicPr>
        <p:blipFill>
          <a:blip r:embed="rId8" cstate="print"/>
          <a:srcRect l="3636" t="4969" r="81818" b="75155"/>
          <a:stretch>
            <a:fillRect/>
          </a:stretch>
        </p:blipFill>
        <p:spPr bwMode="auto">
          <a:xfrm>
            <a:off x="304800" y="5534022"/>
            <a:ext cx="277515" cy="277515"/>
          </a:xfrm>
          <a:prstGeom prst="rect">
            <a:avLst/>
          </a:prstGeom>
          <a:noFill/>
        </p:spPr>
      </p:pic>
      <p:sp>
        <p:nvSpPr>
          <p:cNvPr id="53" name="TextBox 82"/>
          <p:cNvSpPr txBox="1">
            <a:spLocks noChangeArrowheads="1"/>
          </p:cNvSpPr>
          <p:nvPr/>
        </p:nvSpPr>
        <p:spPr bwMode="auto">
          <a:xfrm>
            <a:off x="838200" y="5511164"/>
            <a:ext cx="162392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Total:  1</a:t>
            </a:r>
            <a:endParaRPr lang="en-US" sz="1400" b="1" dirty="0">
              <a:solidFill>
                <a:srgbClr val="000000"/>
              </a:solidFill>
              <a:cs typeface="Arial" charset="0"/>
            </a:endParaRPr>
          </a:p>
        </p:txBody>
      </p:sp>
      <p:sp>
        <p:nvSpPr>
          <p:cNvPr id="54" name="TextBox 82"/>
          <p:cNvSpPr txBox="1">
            <a:spLocks noChangeArrowheads="1"/>
          </p:cNvSpPr>
          <p:nvPr/>
        </p:nvSpPr>
        <p:spPr bwMode="auto">
          <a:xfrm>
            <a:off x="5943600" y="5510712"/>
            <a:ext cx="162392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Total:  125</a:t>
            </a:r>
            <a:endParaRPr lang="en-US" sz="1400" b="1" dirty="0">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par>
                                <p:cTn id="8" presetID="10" presetClass="entr" presetSubtype="0"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1000"/>
                                        <p:tgtEl>
                                          <p:spTgt spid="42"/>
                                        </p:tgtEl>
                                      </p:cBhvr>
                                    </p:animEffect>
                                  </p:childTnLst>
                                </p:cTn>
                              </p:par>
                              <p:par>
                                <p:cTn id="11" presetID="10"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childTnLst>
                                </p:cTn>
                              </p:par>
                              <p:par>
                                <p:cTn id="14" presetID="10" presetClass="entr" presetSubtype="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54</a:t>
            </a:r>
            <a:r>
              <a:rPr lang="en-US" sz="3600" dirty="0" smtClean="0"/>
              <a:t> Days to Go-Live</a:t>
            </a:r>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7 October 2010</a:t>
            </a:r>
            <a:endParaRPr lang="en-US" dirty="0" smtClean="0"/>
          </a:p>
        </p:txBody>
      </p:sp>
      <p:sp>
        <p:nvSpPr>
          <p:cNvPr id="8" name="TextBox 7"/>
          <p:cNvSpPr txBox="1"/>
          <p:nvPr/>
        </p:nvSpPr>
        <p:spPr>
          <a:xfrm>
            <a:off x="0" y="685800"/>
            <a:ext cx="9144000" cy="400110"/>
          </a:xfrm>
          <a:prstGeom prst="rect">
            <a:avLst/>
          </a:prstGeom>
          <a:noFill/>
        </p:spPr>
        <p:txBody>
          <a:bodyPr wrap="square" rtlCol="0">
            <a:spAutoFit/>
          </a:bodyPr>
          <a:lstStyle/>
          <a:p>
            <a:pPr algn="ctr"/>
            <a:r>
              <a:rPr lang="en-US" sz="2000" b="1" dirty="0" smtClean="0"/>
              <a:t>Market Trials has concluded</a:t>
            </a:r>
          </a:p>
        </p:txBody>
      </p:sp>
      <p:sp>
        <p:nvSpPr>
          <p:cNvPr id="9" name="Rectangle 3"/>
          <p:cNvSpPr txBox="1">
            <a:spLocks noChangeArrowheads="1"/>
          </p:cNvSpPr>
          <p:nvPr/>
        </p:nvSpPr>
        <p:spPr bwMode="auto">
          <a:xfrm>
            <a:off x="0" y="914400"/>
            <a:ext cx="8763000" cy="5334000"/>
          </a:xfrm>
          <a:prstGeom prst="rect">
            <a:avLst/>
          </a:prstGeom>
          <a:noFill/>
          <a:ln w="9525">
            <a:noFill/>
            <a:miter lim="800000"/>
            <a:headEnd/>
            <a:tailEnd/>
          </a:ln>
        </p:spPr>
        <p:txBody>
          <a:bodyPr vert="horz" wrap="square" lIns="45720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500" b="1" i="0" u="none" strike="noStrike" kern="0" cap="none" spc="0" normalizeH="0" baseline="0" noProof="0" dirty="0" smtClean="0">
              <a:ln>
                <a:noFill/>
              </a:ln>
              <a:solidFill>
                <a:schemeClr val="tx1"/>
              </a:solidFill>
              <a:effectLst/>
              <a:uLnTx/>
              <a:uFillTx/>
              <a:latin typeface="+mn-lt"/>
              <a:ea typeface="+mn-ea"/>
              <a:cs typeface="+mn-cs"/>
            </a:endParaRPr>
          </a:p>
          <a:p>
            <a:pPr marL="342900" indent="-342900" eaLnBrk="0" hangingPunct="0">
              <a:lnSpc>
                <a:spcPct val="90000"/>
              </a:lnSpc>
              <a:spcBef>
                <a:spcPct val="20000"/>
              </a:spcBef>
              <a:defRPr/>
            </a:pPr>
            <a:r>
              <a:rPr lang="en-US" sz="1600" b="1" u="sng" kern="0" dirty="0" smtClean="0"/>
              <a:t>Upcoming Milestones: </a:t>
            </a:r>
            <a:endParaRPr lang="en-US" sz="1400" dirty="0" smtClean="0">
              <a:latin typeface="+mn-lt"/>
            </a:endParaRPr>
          </a:p>
          <a:p>
            <a:pPr marL="342900" lvl="1" indent="-342900" eaLnBrk="0" hangingPunct="0">
              <a:spcBef>
                <a:spcPct val="20000"/>
              </a:spcBef>
              <a:buFontTx/>
              <a:buChar char="•"/>
            </a:pPr>
            <a:r>
              <a:rPr lang="en-US" sz="1400" dirty="0" smtClean="0"/>
              <a:t>Load Frequency Control(LFC)Tests</a:t>
            </a:r>
          </a:p>
          <a:p>
            <a:pPr marL="800100" lvl="2" indent="-342900" eaLnBrk="0" hangingPunct="0">
              <a:spcBef>
                <a:spcPts val="0"/>
              </a:spcBef>
              <a:buFontTx/>
              <a:buChar char="•"/>
            </a:pPr>
            <a:r>
              <a:rPr lang="en-US" sz="1200" dirty="0" smtClean="0"/>
              <a:t>24Hr LFC Test date is scheduled for  October 27</a:t>
            </a:r>
            <a:r>
              <a:rPr lang="en-US" sz="1200" baseline="30000" dirty="0" smtClean="0"/>
              <a:t>th</a:t>
            </a:r>
            <a:r>
              <a:rPr lang="en-US" sz="1200" dirty="0" smtClean="0"/>
              <a:t> and 28</a:t>
            </a:r>
            <a:r>
              <a:rPr lang="en-US" sz="1200" baseline="30000" dirty="0" smtClean="0"/>
              <a:t>th</a:t>
            </a:r>
            <a:r>
              <a:rPr lang="en-US" sz="1200" dirty="0" smtClean="0"/>
              <a:t> </a:t>
            </a:r>
          </a:p>
          <a:p>
            <a:pPr marL="342900" lvl="1" indent="-342900" eaLnBrk="0" hangingPunct="0">
              <a:spcBef>
                <a:spcPct val="20000"/>
              </a:spcBef>
            </a:pPr>
            <a:endParaRPr lang="en-US" sz="1400" dirty="0" smtClean="0"/>
          </a:p>
          <a:p>
            <a:pPr marL="342900" lvl="1" indent="-342900" eaLnBrk="0" hangingPunct="0">
              <a:spcBef>
                <a:spcPct val="20000"/>
              </a:spcBef>
              <a:buFontTx/>
              <a:buChar char="•"/>
            </a:pPr>
            <a:r>
              <a:rPr lang="en-US" sz="1400" dirty="0" smtClean="0"/>
              <a:t>Planning has begun for nodal stabilization, parking deck prioritization, deferred defects, and release management scheduling for post Go-Live</a:t>
            </a:r>
          </a:p>
          <a:p>
            <a:pPr marL="342900" lvl="1" indent="-342900" eaLnBrk="0" hangingPunct="0">
              <a:spcBef>
                <a:spcPct val="20000"/>
              </a:spcBef>
            </a:pPr>
            <a:endParaRPr lang="en-US" sz="1400" dirty="0" smtClean="0"/>
          </a:p>
          <a:p>
            <a:pPr marL="342900" lvl="1" indent="-342900" eaLnBrk="0" hangingPunct="0">
              <a:spcBef>
                <a:spcPct val="20000"/>
              </a:spcBef>
              <a:buFontTx/>
              <a:buChar char="•"/>
            </a:pPr>
            <a:r>
              <a:rPr lang="en-US" sz="1400" dirty="0" smtClean="0"/>
              <a:t>System Cut-Over / Go-Live</a:t>
            </a:r>
          </a:p>
          <a:p>
            <a:pPr marL="800100" lvl="2" indent="-342900" eaLnBrk="0" hangingPunct="0">
              <a:spcBef>
                <a:spcPts val="0"/>
              </a:spcBef>
              <a:buFontTx/>
              <a:buChar char="•"/>
            </a:pPr>
            <a:r>
              <a:rPr lang="en-US" sz="1200" dirty="0" smtClean="0"/>
              <a:t>Oct 2010 – Network Modeling, Outage Scheduling</a:t>
            </a:r>
          </a:p>
          <a:p>
            <a:pPr marL="800100" lvl="2" indent="-342900" eaLnBrk="0" hangingPunct="0">
              <a:spcBef>
                <a:spcPts val="0"/>
              </a:spcBef>
              <a:buFontTx/>
              <a:buChar char="•"/>
            </a:pPr>
            <a:r>
              <a:rPr lang="en-US" sz="1200" dirty="0" smtClean="0"/>
              <a:t>October 19, 2010 – Board of Directors Sign Off </a:t>
            </a:r>
          </a:p>
          <a:p>
            <a:pPr marL="800100" lvl="2" indent="-342900" eaLnBrk="0" hangingPunct="0">
              <a:spcBef>
                <a:spcPts val="0"/>
              </a:spcBef>
              <a:buFontTx/>
              <a:buChar char="•"/>
            </a:pPr>
            <a:r>
              <a:rPr lang="en-US" sz="1200" dirty="0" smtClean="0"/>
              <a:t>November 2010  – Go-Live CRR Auction </a:t>
            </a:r>
          </a:p>
          <a:p>
            <a:pPr marL="800100" lvl="2" indent="-342900" eaLnBrk="0" hangingPunct="0">
              <a:spcBef>
                <a:spcPts val="0"/>
              </a:spcBef>
              <a:buFontTx/>
              <a:buChar char="•"/>
            </a:pPr>
            <a:r>
              <a:rPr lang="en-US" sz="1200" dirty="0" smtClean="0"/>
              <a:t>November 30</a:t>
            </a:r>
            <a:r>
              <a:rPr lang="en-US" sz="1200" baseline="30000" dirty="0" smtClean="0"/>
              <a:t>th</a:t>
            </a:r>
            <a:r>
              <a:rPr lang="en-US" sz="1200" dirty="0" smtClean="0"/>
              <a:t>  - Execute DAM for December 1 (the first Operating Day to be binding with Nodal settlement)</a:t>
            </a:r>
          </a:p>
          <a:p>
            <a:pPr marL="800100" lvl="2" indent="-342900" eaLnBrk="0" hangingPunct="0">
              <a:spcBef>
                <a:spcPts val="0"/>
              </a:spcBef>
              <a:buFontTx/>
              <a:buChar char="•"/>
            </a:pPr>
            <a:r>
              <a:rPr lang="en-US" sz="1200" dirty="0" smtClean="0"/>
              <a:t>December 1</a:t>
            </a:r>
            <a:r>
              <a:rPr lang="en-US" sz="1200" baseline="30000" dirty="0" smtClean="0"/>
              <a:t>st</a:t>
            </a:r>
            <a:r>
              <a:rPr lang="en-US" sz="1200" dirty="0" smtClean="0"/>
              <a:t> – First Operating Day</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lstStyle/>
          <a:p>
            <a:r>
              <a:rPr lang="en-US" dirty="0" smtClean="0"/>
              <a:t>CRR Overview</a:t>
            </a:r>
            <a:endParaRPr lang="en-US" dirty="0"/>
          </a:p>
        </p:txBody>
      </p:sp>
      <p:sp>
        <p:nvSpPr>
          <p:cNvPr id="4" name="Footer Placeholder 3"/>
          <p:cNvSpPr>
            <a:spLocks noGrp="1"/>
          </p:cNvSpPr>
          <p:nvPr>
            <p:ph type="ftr" sz="quarter" idx="11"/>
          </p:nvPr>
        </p:nvSpPr>
        <p:spPr/>
        <p:txBody>
          <a:bodyPr/>
          <a:lstStyle/>
          <a:p>
            <a:pPr>
              <a:defRPr/>
            </a:pPr>
            <a:r>
              <a:rPr lang="en-US"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dirty="0" smtClean="0">
                <a:solidFill>
                  <a:srgbClr val="000000"/>
                </a:solidFill>
              </a:rPr>
              <a:t>7 October 2010</a:t>
            </a:r>
            <a:endParaRPr lang="en-US" dirty="0">
              <a:solidFill>
                <a:srgbClr val="000000"/>
              </a:solidFill>
            </a:endParaRPr>
          </a:p>
        </p:txBody>
      </p:sp>
      <p:graphicFrame>
        <p:nvGraphicFramePr>
          <p:cNvPr id="7" name="Table 6"/>
          <p:cNvGraphicFramePr>
            <a:graphicFrameLocks noGrp="1"/>
          </p:cNvGraphicFramePr>
          <p:nvPr/>
        </p:nvGraphicFramePr>
        <p:xfrm>
          <a:off x="838200" y="914400"/>
          <a:ext cx="2362200" cy="731520"/>
        </p:xfrm>
        <a:graphic>
          <a:graphicData uri="http://schemas.openxmlformats.org/drawingml/2006/table">
            <a:tbl>
              <a:tblPr bandRow="1">
                <a:tableStyleId>{68D230F3-CF80-4859-8CE7-A43EE81993B5}</a:tableStyleId>
              </a:tblPr>
              <a:tblGrid>
                <a:gridCol w="867746"/>
                <a:gridCol w="1494454"/>
              </a:tblGrid>
              <a:tr h="228600">
                <a:tc>
                  <a:txBody>
                    <a:bodyPr/>
                    <a:lstStyle/>
                    <a:p>
                      <a:r>
                        <a:rPr lang="en-US" sz="1100" b="1" dirty="0" smtClean="0"/>
                        <a:t>ERCOT</a:t>
                      </a:r>
                      <a:endParaRPr lang="en-US" sz="1100" b="1" dirty="0"/>
                    </a:p>
                  </a:txBody>
                  <a:tcPr anchor="ctr"/>
                </a:tc>
                <a:tc>
                  <a:txBody>
                    <a:bodyPr/>
                    <a:lstStyle/>
                    <a:p>
                      <a:endParaRPr lang="en-US" dirty="0"/>
                    </a:p>
                  </a:txBody>
                  <a:tcPr/>
                </a:tc>
              </a:tr>
              <a:tr h="228600">
                <a:tc>
                  <a:txBody>
                    <a:bodyPr/>
                    <a:lstStyle/>
                    <a:p>
                      <a:r>
                        <a:rPr lang="en-US" sz="1100" b="1" dirty="0" smtClean="0"/>
                        <a:t>TAC</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53006"/>
            <a:ext cx="6324600" cy="307777"/>
          </a:xfrm>
          <a:prstGeom prst="rect">
            <a:avLst/>
          </a:prstGeom>
        </p:spPr>
        <p:txBody>
          <a:bodyPr wrap="square">
            <a:spAutoFit/>
          </a:bodyPr>
          <a:lstStyle/>
          <a:p>
            <a:pPr algn="ctr" fontAlgn="base">
              <a:spcBef>
                <a:spcPct val="0"/>
              </a:spcBef>
              <a:spcAft>
                <a:spcPct val="0"/>
              </a:spcAft>
            </a:pPr>
            <a:r>
              <a:rPr lang="en-US" sz="1400" b="1" dirty="0">
                <a:solidFill>
                  <a:srgbClr val="000000"/>
                </a:solidFill>
              </a:rPr>
              <a:t>Recommendation </a:t>
            </a:r>
            <a:r>
              <a:rPr lang="en-US" sz="1400" b="1" dirty="0" smtClean="0">
                <a:solidFill>
                  <a:srgbClr val="000000"/>
                </a:solidFill>
              </a:rPr>
              <a:t>of </a:t>
            </a:r>
            <a:r>
              <a:rPr lang="en-US" sz="1400" b="1" dirty="0">
                <a:solidFill>
                  <a:srgbClr val="000000"/>
                </a:solidFill>
              </a:rPr>
              <a:t>Certification </a:t>
            </a:r>
          </a:p>
        </p:txBody>
      </p:sp>
      <p:cxnSp>
        <p:nvCxnSpPr>
          <p:cNvPr id="30" name="Straight Connector 29"/>
          <p:cNvCxnSpPr/>
          <p:nvPr/>
        </p:nvCxnSpPr>
        <p:spPr>
          <a:xfrm>
            <a:off x="152400" y="1696278"/>
            <a:ext cx="7546975" cy="0"/>
          </a:xfrm>
          <a:prstGeom prst="line">
            <a:avLst/>
          </a:prstGeom>
          <a:noFill/>
          <a:ln w="28575" cap="flat" cmpd="sng" algn="ctr">
            <a:solidFill>
              <a:schemeClr val="bg2">
                <a:lumMod val="75000"/>
              </a:schemeClr>
            </a:solidFill>
            <a:prstDash val="solid"/>
          </a:ln>
          <a:effectLst/>
        </p:spPr>
      </p:cxnSp>
      <p:sp>
        <p:nvSpPr>
          <p:cNvPr id="32" name="TextBox 31"/>
          <p:cNvSpPr txBox="1"/>
          <p:nvPr/>
        </p:nvSpPr>
        <p:spPr>
          <a:xfrm>
            <a:off x="152400" y="1676400"/>
            <a:ext cx="8686800" cy="1200329"/>
          </a:xfrm>
          <a:prstGeom prst="rect">
            <a:avLst/>
          </a:prstGeom>
          <a:noFill/>
        </p:spPr>
        <p:txBody>
          <a:bodyPr wrap="square" rtlCol="0">
            <a:spAutoFit/>
          </a:bodyPr>
          <a:lstStyle/>
          <a:p>
            <a:r>
              <a:rPr lang="en-US" sz="1600" u="sng" dirty="0" smtClean="0"/>
              <a:t>Status / Other Issues: </a:t>
            </a:r>
            <a:endParaRPr lang="en-US" sz="1600" dirty="0" smtClean="0"/>
          </a:p>
          <a:p>
            <a:endParaRPr lang="en-US" sz="1400" dirty="0" smtClean="0"/>
          </a:p>
          <a:p>
            <a:pPr>
              <a:buFont typeface="Arial" pitchFamily="34" charset="0"/>
              <a:buChar char="•"/>
            </a:pPr>
            <a:r>
              <a:rPr lang="en-US" sz="1400" dirty="0" smtClean="0"/>
              <a:t>Working with Siemens on automated processor fix. Expectation is to receive fix before Go-Live</a:t>
            </a:r>
          </a:p>
          <a:p>
            <a:pPr lvl="1">
              <a:buFont typeface="Arial" pitchFamily="34" charset="0"/>
              <a:buChar char="•"/>
            </a:pPr>
            <a:r>
              <a:rPr lang="en-US" sz="1400" dirty="0" smtClean="0"/>
              <a:t> Processor fix is in house and being tested</a:t>
            </a:r>
          </a:p>
          <a:p>
            <a:pPr lvl="1">
              <a:buFont typeface="Arial" pitchFamily="34" charset="0"/>
              <a:buChar char="•"/>
            </a:pPr>
            <a:r>
              <a:rPr lang="en-US" sz="1400" dirty="0" smtClean="0"/>
              <a:t> October Auction used manual workaround</a:t>
            </a:r>
          </a:p>
        </p:txBody>
      </p:sp>
      <p:graphicFrame>
        <p:nvGraphicFramePr>
          <p:cNvPr id="31" name="Table 30"/>
          <p:cNvGraphicFramePr>
            <a:graphicFrameLocks noGrp="1"/>
          </p:cNvGraphicFramePr>
          <p:nvPr/>
        </p:nvGraphicFramePr>
        <p:xfrm>
          <a:off x="4267200" y="914400"/>
          <a:ext cx="2895600" cy="731520"/>
        </p:xfrm>
        <a:graphic>
          <a:graphicData uri="http://schemas.openxmlformats.org/drawingml/2006/table">
            <a:tbl>
              <a:tblPr bandRow="1">
                <a:tableStyleId>{68D230F3-CF80-4859-8CE7-A43EE81993B5}</a:tableStyleId>
              </a:tblPr>
              <a:tblGrid>
                <a:gridCol w="1063689"/>
                <a:gridCol w="1831911"/>
              </a:tblGrid>
              <a:tr h="228600">
                <a:tc>
                  <a:txBody>
                    <a:bodyPr/>
                    <a:lstStyle/>
                    <a:p>
                      <a:r>
                        <a:rPr lang="en-US" sz="1100" b="1" dirty="0" smtClean="0"/>
                        <a:t>NATF</a:t>
                      </a:r>
                      <a:endParaRPr lang="en-US" sz="1100" b="1" dirty="0"/>
                    </a:p>
                  </a:txBody>
                  <a:tcPr anchor="ctr"/>
                </a:tc>
                <a:tc>
                  <a:txBody>
                    <a:bodyPr/>
                    <a:lstStyle/>
                    <a:p>
                      <a:endParaRPr lang="en-US" dirty="0"/>
                    </a:p>
                  </a:txBody>
                  <a:tcPr/>
                </a:tc>
              </a:tr>
              <a:tr h="2286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pic>
        <p:nvPicPr>
          <p:cNvPr id="41" name="Picture 24" descr="C:\Documents and Settings\cmcdonald\My Documents\My Pictures\Microsoft Clip Organizer\j0441310.png"/>
          <p:cNvPicPr>
            <a:picLocks noChangeAspect="1" noChangeArrowheads="1"/>
          </p:cNvPicPr>
          <p:nvPr>
            <p:custDataLst>
              <p:tags r:id="rId1"/>
            </p:custDataLst>
          </p:nvPr>
        </p:nvPicPr>
        <p:blipFill>
          <a:blip r:embed="rId7" cstate="print"/>
          <a:srcRect/>
          <a:stretch>
            <a:fillRect/>
          </a:stretch>
        </p:blipFill>
        <p:spPr bwMode="auto">
          <a:xfrm>
            <a:off x="2667000" y="914400"/>
            <a:ext cx="304800" cy="304800"/>
          </a:xfrm>
          <a:prstGeom prst="rect">
            <a:avLst/>
          </a:prstGeom>
          <a:noFill/>
          <a:ln w="9525">
            <a:noFill/>
            <a:miter lim="800000"/>
            <a:headEnd/>
            <a:tailEnd/>
          </a:ln>
        </p:spPr>
      </p:pic>
      <p:pic>
        <p:nvPicPr>
          <p:cNvPr id="42" name="Picture 24" descr="C:\Documents and Settings\cmcdonald\My Documents\My Pictures\Microsoft Clip Organizer\j0441310.png"/>
          <p:cNvPicPr>
            <a:picLocks noChangeAspect="1" noChangeArrowheads="1"/>
          </p:cNvPicPr>
          <p:nvPr>
            <p:custDataLst>
              <p:tags r:id="rId2"/>
            </p:custDataLst>
          </p:nvPr>
        </p:nvPicPr>
        <p:blipFill>
          <a:blip r:embed="rId7" cstate="print"/>
          <a:srcRect/>
          <a:stretch>
            <a:fillRect/>
          </a:stretch>
        </p:blipFill>
        <p:spPr bwMode="auto">
          <a:xfrm>
            <a:off x="2667000" y="1295400"/>
            <a:ext cx="304800" cy="304800"/>
          </a:xfrm>
          <a:prstGeom prst="rect">
            <a:avLst/>
          </a:prstGeom>
          <a:noFill/>
          <a:ln w="9525">
            <a:noFill/>
            <a:miter lim="800000"/>
            <a:headEnd/>
            <a:tailEnd/>
          </a:ln>
        </p:spPr>
      </p:pic>
      <p:pic>
        <p:nvPicPr>
          <p:cNvPr id="43" name="Picture 24" descr="C:\Documents and Settings\cmcdonald\My Documents\My Pictures\Microsoft Clip Organizer\j0441310.png"/>
          <p:cNvPicPr>
            <a:picLocks noChangeAspect="1" noChangeArrowheads="1"/>
          </p:cNvPicPr>
          <p:nvPr>
            <p:custDataLst>
              <p:tags r:id="rId3"/>
            </p:custDataLst>
          </p:nvPr>
        </p:nvPicPr>
        <p:blipFill>
          <a:blip r:embed="rId7" cstate="print"/>
          <a:srcRect/>
          <a:stretch>
            <a:fillRect/>
          </a:stretch>
        </p:blipFill>
        <p:spPr bwMode="auto">
          <a:xfrm>
            <a:off x="6629400" y="914400"/>
            <a:ext cx="304800" cy="304800"/>
          </a:xfrm>
          <a:prstGeom prst="rect">
            <a:avLst/>
          </a:prstGeom>
          <a:noFill/>
          <a:ln w="9525">
            <a:noFill/>
            <a:miter lim="800000"/>
            <a:headEnd/>
            <a:tailEnd/>
          </a:ln>
        </p:spPr>
      </p:pic>
      <p:pic>
        <p:nvPicPr>
          <p:cNvPr id="44" name="Picture 24" descr="C:\Documents and Settings\cmcdonald\My Documents\My Pictures\Microsoft Clip Organizer\j0441310.png"/>
          <p:cNvPicPr>
            <a:picLocks noChangeAspect="1" noChangeArrowheads="1"/>
          </p:cNvPicPr>
          <p:nvPr>
            <p:custDataLst>
              <p:tags r:id="rId4"/>
            </p:custDataLst>
          </p:nvPr>
        </p:nvPicPr>
        <p:blipFill>
          <a:blip r:embed="rId7" cstate="print"/>
          <a:srcRect/>
          <a:stretch>
            <a:fillRect/>
          </a:stretch>
        </p:blipFill>
        <p:spPr bwMode="auto">
          <a:xfrm>
            <a:off x="6629400" y="1295400"/>
            <a:ext cx="304800" cy="304800"/>
          </a:xfrm>
          <a:prstGeom prst="rect">
            <a:avLst/>
          </a:prstGeom>
          <a:noFill/>
          <a:ln w="9525">
            <a:noFill/>
            <a:miter lim="800000"/>
            <a:headEnd/>
            <a:tailEnd/>
          </a:ln>
        </p:spPr>
      </p:pic>
      <p:sp>
        <p:nvSpPr>
          <p:cNvPr id="28" name="Isosceles Triangle 27"/>
          <p:cNvSpPr/>
          <p:nvPr/>
        </p:nvSpPr>
        <p:spPr>
          <a:xfrm>
            <a:off x="5470525" y="5589918"/>
            <a:ext cx="320675" cy="182463"/>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cxnSp>
        <p:nvCxnSpPr>
          <p:cNvPr id="29" name="Straight Connector 28"/>
          <p:cNvCxnSpPr/>
          <p:nvPr/>
        </p:nvCxnSpPr>
        <p:spPr>
          <a:xfrm>
            <a:off x="152400" y="6214933"/>
            <a:ext cx="7546975" cy="0"/>
          </a:xfrm>
          <a:prstGeom prst="line">
            <a:avLst/>
          </a:prstGeom>
          <a:noFill/>
          <a:ln w="28575" cap="flat" cmpd="sng" algn="ctr">
            <a:solidFill>
              <a:schemeClr val="bg2">
                <a:lumMod val="75000"/>
              </a:schemeClr>
            </a:solidFill>
            <a:prstDash val="solid"/>
          </a:ln>
          <a:effectLst/>
        </p:spPr>
      </p:cxnSp>
      <p:cxnSp>
        <p:nvCxnSpPr>
          <p:cNvPr id="36" name="Straight Connector 35"/>
          <p:cNvCxnSpPr/>
          <p:nvPr/>
        </p:nvCxnSpPr>
        <p:spPr>
          <a:xfrm>
            <a:off x="149225" y="4953000"/>
            <a:ext cx="7546975" cy="0"/>
          </a:xfrm>
          <a:prstGeom prst="line">
            <a:avLst/>
          </a:prstGeom>
          <a:noFill/>
          <a:ln w="28575" cap="flat" cmpd="sng" algn="ctr">
            <a:solidFill>
              <a:schemeClr val="bg2">
                <a:lumMod val="75000"/>
              </a:schemeClr>
            </a:solidFill>
            <a:prstDash val="solid"/>
          </a:ln>
          <a:effectLst/>
        </p:spPr>
      </p:cxnSp>
      <p:sp>
        <p:nvSpPr>
          <p:cNvPr id="37" name="TextBox 82"/>
          <p:cNvSpPr txBox="1">
            <a:spLocks noChangeArrowheads="1"/>
          </p:cNvSpPr>
          <p:nvPr/>
        </p:nvSpPr>
        <p:spPr bwMode="auto">
          <a:xfrm>
            <a:off x="152400" y="5105400"/>
            <a:ext cx="2590800" cy="307777"/>
          </a:xfrm>
          <a:prstGeom prst="rect">
            <a:avLst/>
          </a:prstGeom>
          <a:noFill/>
          <a:ln w="9525">
            <a:noFill/>
            <a:miter lim="800000"/>
            <a:headEnd/>
            <a:tailEnd/>
          </a:ln>
        </p:spPr>
        <p:txBody>
          <a:bodyPr wrap="square">
            <a:spAutoFit/>
          </a:bodyPr>
          <a:lstStyle/>
          <a:p>
            <a:r>
              <a:rPr lang="en-US" sz="1400" b="1" u="sng" dirty="0" smtClean="0">
                <a:solidFill>
                  <a:srgbClr val="000000"/>
                </a:solidFill>
                <a:cs typeface="Arial" charset="0"/>
              </a:rPr>
              <a:t>Go –Live Required Defects*:</a:t>
            </a:r>
            <a:endParaRPr lang="en-US" sz="1400" b="1" u="sng" dirty="0">
              <a:solidFill>
                <a:srgbClr val="000000"/>
              </a:solidFill>
              <a:cs typeface="Arial" charset="0"/>
            </a:endParaRPr>
          </a:p>
        </p:txBody>
      </p:sp>
      <p:sp>
        <p:nvSpPr>
          <p:cNvPr id="47" name="TextBox 82"/>
          <p:cNvSpPr txBox="1">
            <a:spLocks noChangeArrowheads="1"/>
          </p:cNvSpPr>
          <p:nvPr/>
        </p:nvSpPr>
        <p:spPr bwMode="auto">
          <a:xfrm>
            <a:off x="5410200" y="5102423"/>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49" name="Rectangle 48"/>
          <p:cNvSpPr/>
          <p:nvPr/>
        </p:nvSpPr>
        <p:spPr>
          <a:xfrm>
            <a:off x="5492039" y="5486400"/>
            <a:ext cx="267411" cy="338554"/>
          </a:xfrm>
          <a:prstGeom prst="rect">
            <a:avLst/>
          </a:prstGeom>
          <a:noFill/>
        </p:spPr>
        <p:txBody>
          <a:bodyPr wrap="square" lIns="91440" tIns="45720" rIns="91440" bIns="45720">
            <a:spAutoFit/>
          </a:bodyPr>
          <a:lstStyle/>
          <a:p>
            <a:pPr algn="ctr" fontAlgn="base">
              <a:spcBef>
                <a:spcPct val="0"/>
              </a:spcBef>
              <a:spcAft>
                <a:spcPct val="0"/>
              </a:spcAft>
            </a:pPr>
            <a:r>
              <a:rPr lang="en-US" sz="16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50" name="TextBox 49"/>
          <p:cNvSpPr txBox="1"/>
          <p:nvPr/>
        </p:nvSpPr>
        <p:spPr>
          <a:xfrm>
            <a:off x="7086600" y="5941368"/>
            <a:ext cx="1981200" cy="230832"/>
          </a:xfrm>
          <a:prstGeom prst="rect">
            <a:avLst/>
          </a:prstGeom>
          <a:noFill/>
          <a:ln>
            <a:solidFill>
              <a:srgbClr val="0000CC"/>
            </a:solidFill>
          </a:ln>
        </p:spPr>
        <p:txBody>
          <a:bodyPr wrap="square" rtlCol="0">
            <a:spAutoFit/>
          </a:bodyPr>
          <a:lstStyle/>
          <a:p>
            <a:pPr algn="r"/>
            <a:r>
              <a:rPr lang="en-US" sz="900" dirty="0" smtClean="0">
                <a:latin typeface="Arial Rounded MT Bold" pitchFamily="34" charset="0"/>
              </a:rPr>
              <a:t>* As of </a:t>
            </a:r>
            <a:r>
              <a:rPr lang="en-US" sz="900" dirty="0" smtClean="0">
                <a:latin typeface="Arial Rounded MT Bold" pitchFamily="34" charset="0"/>
              </a:rPr>
              <a:t>October 1, </a:t>
            </a:r>
            <a:r>
              <a:rPr lang="en-US" sz="900" dirty="0" smtClean="0">
                <a:latin typeface="Arial Rounded MT Bold" pitchFamily="34" charset="0"/>
              </a:rPr>
              <a:t>2010</a:t>
            </a:r>
            <a:endParaRPr lang="en-US" sz="900" dirty="0">
              <a:latin typeface="Arial Rounded MT Bold" pitchFamily="34" charset="0"/>
            </a:endParaRPr>
          </a:p>
        </p:txBody>
      </p:sp>
      <p:pic>
        <p:nvPicPr>
          <p:cNvPr id="51" name="Picture 2" descr="Standarddialogicons"/>
          <p:cNvPicPr>
            <a:picLocks noChangeAspect="1" noChangeArrowheads="1"/>
          </p:cNvPicPr>
          <p:nvPr/>
        </p:nvPicPr>
        <p:blipFill>
          <a:blip r:embed="rId8" cstate="print"/>
          <a:srcRect l="3636" t="4969" r="81818" b="75155"/>
          <a:stretch>
            <a:fillRect/>
          </a:stretch>
        </p:blipFill>
        <p:spPr bwMode="auto">
          <a:xfrm>
            <a:off x="304800" y="5534022"/>
            <a:ext cx="277515" cy="277515"/>
          </a:xfrm>
          <a:prstGeom prst="rect">
            <a:avLst/>
          </a:prstGeom>
          <a:noFill/>
        </p:spPr>
      </p:pic>
      <p:sp>
        <p:nvSpPr>
          <p:cNvPr id="52" name="TextBox 82"/>
          <p:cNvSpPr txBox="1">
            <a:spLocks noChangeArrowheads="1"/>
          </p:cNvSpPr>
          <p:nvPr/>
        </p:nvSpPr>
        <p:spPr bwMode="auto">
          <a:xfrm>
            <a:off x="838200" y="5511164"/>
            <a:ext cx="162392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Total:  3</a:t>
            </a:r>
            <a:endParaRPr lang="en-US" sz="1400" b="1" dirty="0">
              <a:solidFill>
                <a:srgbClr val="000000"/>
              </a:solidFill>
              <a:cs typeface="Arial" charset="0"/>
            </a:endParaRPr>
          </a:p>
        </p:txBody>
      </p:sp>
      <p:sp>
        <p:nvSpPr>
          <p:cNvPr id="53" name="TextBox 82"/>
          <p:cNvSpPr txBox="1">
            <a:spLocks noChangeArrowheads="1"/>
          </p:cNvSpPr>
          <p:nvPr/>
        </p:nvSpPr>
        <p:spPr bwMode="auto">
          <a:xfrm>
            <a:off x="5943600" y="5510712"/>
            <a:ext cx="162392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Total:  5</a:t>
            </a:r>
            <a:endParaRPr lang="en-US" sz="1400" b="1" dirty="0">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par>
                                <p:cTn id="8" presetID="10" presetClass="entr" presetSubtype="0"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1000"/>
                                        <p:tgtEl>
                                          <p:spTgt spid="42"/>
                                        </p:tgtEl>
                                      </p:cBhvr>
                                    </p:animEffect>
                                  </p:childTnLst>
                                </p:cTn>
                              </p:par>
                              <p:par>
                                <p:cTn id="11" presetID="10"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childTnLst>
                                </p:cTn>
                              </p:par>
                              <p:par>
                                <p:cTn id="14" presetID="10" presetClass="entr" presetSubtype="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762000"/>
            <a:ext cx="9144000" cy="6096000"/>
          </a:xfrm>
          <a:prstGeom prst="rect">
            <a:avLst/>
          </a:prstGeom>
          <a:solidFill>
            <a:schemeClr val="bg1"/>
          </a:solidFill>
          <a:ln w="9525">
            <a:noFill/>
            <a:miter lim="800000"/>
            <a:headEnd/>
            <a:tailEnd/>
          </a:ln>
        </p:spPr>
        <p:txBody>
          <a:bodyPr wrap="none" anchor="ctr"/>
          <a:lstStyle/>
          <a:p>
            <a:endParaRPr lang="en-US" dirty="0"/>
          </a:p>
        </p:txBody>
      </p:sp>
      <p:sp>
        <p:nvSpPr>
          <p:cNvPr id="33796"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Questions ?</a:t>
            </a:r>
          </a:p>
        </p:txBody>
      </p:sp>
      <p:sp>
        <p:nvSpPr>
          <p:cNvPr id="4" name="Date Placeholder 3"/>
          <p:cNvSpPr>
            <a:spLocks noGrp="1"/>
          </p:cNvSpPr>
          <p:nvPr>
            <p:ph type="dt" sz="half" idx="12"/>
          </p:nvPr>
        </p:nvSpPr>
        <p:spPr/>
        <p:txBody>
          <a:bodyPr/>
          <a:lstStyle/>
          <a:p>
            <a:pPr>
              <a:defRPr/>
            </a:pPr>
            <a:r>
              <a:rPr lang="en-US" smtClean="0"/>
              <a:t>7 October 2010</a:t>
            </a:r>
            <a:endParaRPr lang="en-US" dirty="0"/>
          </a:p>
        </p:txBody>
      </p:sp>
      <p:sp>
        <p:nvSpPr>
          <p:cNvPr id="5" name="Footer Placeholder 4"/>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685800"/>
            <a:ext cx="9144000" cy="61722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n-US" dirty="0">
              <a:solidFill>
                <a:schemeClr val="tx1"/>
              </a:solidFill>
            </a:endParaRPr>
          </a:p>
        </p:txBody>
      </p:sp>
      <p:sp>
        <p:nvSpPr>
          <p:cNvPr id="86018"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Appendix</a:t>
            </a:r>
          </a:p>
        </p:txBody>
      </p:sp>
      <p:sp>
        <p:nvSpPr>
          <p:cNvPr id="4" name="Date Placeholder 3"/>
          <p:cNvSpPr>
            <a:spLocks noGrp="1"/>
          </p:cNvSpPr>
          <p:nvPr>
            <p:ph type="dt" sz="half" idx="12"/>
          </p:nvPr>
        </p:nvSpPr>
        <p:spPr/>
        <p:txBody>
          <a:bodyPr/>
          <a:lstStyle/>
          <a:p>
            <a:pPr>
              <a:defRPr/>
            </a:pPr>
            <a:r>
              <a:rPr lang="en-US" smtClean="0"/>
              <a:t>7 October 2010</a:t>
            </a:r>
            <a:endParaRPr lang="en-US" dirty="0"/>
          </a:p>
        </p:txBody>
      </p:sp>
      <p:sp>
        <p:nvSpPr>
          <p:cNvPr id="5" name="Footer Placeholder 4"/>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2010 Market Trials Timeline – Go-Live December 1, 2010</a:t>
            </a:r>
            <a:endParaRPr lang="en-US" dirty="0"/>
          </a:p>
        </p:txBody>
      </p:sp>
      <p:sp>
        <p:nvSpPr>
          <p:cNvPr id="3" name="Footer Placeholder 2"/>
          <p:cNvSpPr>
            <a:spLocks noGrp="1"/>
          </p:cNvSpPr>
          <p:nvPr>
            <p:ph type="ftr" sz="quarter" idx="11"/>
          </p:nvPr>
        </p:nvSpPr>
        <p:spPr>
          <a:xfrm>
            <a:off x="6096000" y="6457950"/>
            <a:ext cx="2667000" cy="457200"/>
          </a:xfrm>
        </p:spPr>
        <p:txBody>
          <a:bodyPr/>
          <a:lstStyle/>
          <a:p>
            <a:pPr>
              <a:defRPr/>
            </a:pPr>
            <a:r>
              <a:rPr lang="en-US" smtClean="0"/>
              <a:t>Technical Advisory Committee</a:t>
            </a:r>
            <a:endParaRPr lang="en-US" dirty="0"/>
          </a:p>
        </p:txBody>
      </p:sp>
      <p:sp>
        <p:nvSpPr>
          <p:cNvPr id="4" name="Date Placeholder 3"/>
          <p:cNvSpPr>
            <a:spLocks noGrp="1"/>
          </p:cNvSpPr>
          <p:nvPr>
            <p:ph type="dt" sz="half" idx="12"/>
          </p:nvPr>
        </p:nvSpPr>
        <p:spPr/>
        <p:txBody>
          <a:bodyPr/>
          <a:lstStyle/>
          <a:p>
            <a:pPr>
              <a:defRPr/>
            </a:pPr>
            <a:r>
              <a:rPr lang="en-US" smtClean="0"/>
              <a:t>7 October 2010</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0" y="685800"/>
            <a:ext cx="9144000" cy="556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defRPr/>
            </a:pPr>
            <a:r>
              <a:rPr lang="en-US" sz="2000" dirty="0" smtClean="0">
                <a:solidFill>
                  <a:srgbClr val="40949A"/>
                </a:solidFill>
                <a:latin typeface="+mj-lt"/>
                <a:ea typeface="+mj-ea"/>
                <a:cs typeface="+mj-cs"/>
              </a:rPr>
              <a:t>2010 Cut Over Timeline – 5 month outlook</a:t>
            </a:r>
          </a:p>
        </p:txBody>
      </p:sp>
      <p:sp>
        <p:nvSpPr>
          <p:cNvPr id="10" name="Date Placeholder 5"/>
          <p:cNvSpPr>
            <a:spLocks noGrp="1"/>
          </p:cNvSpPr>
          <p:nvPr>
            <p:ph type="dt" sz="half" idx="4294967295"/>
          </p:nvPr>
        </p:nvSpPr>
        <p:spPr>
          <a:xfrm>
            <a:off x="1143000" y="6457950"/>
            <a:ext cx="2133600" cy="476250"/>
          </a:xfrm>
          <a:prstGeom prst="rect">
            <a:avLst/>
          </a:prstGeom>
        </p:spPr>
        <p:txBody>
          <a:bodyPr/>
          <a:lstStyle/>
          <a:p>
            <a:pPr>
              <a:defRPr/>
            </a:pPr>
            <a:r>
              <a:rPr lang="en-US" sz="1200" smtClean="0"/>
              <a:t>7 October 2010</a:t>
            </a:r>
            <a:endParaRPr lang="en-US" sz="1200" dirty="0"/>
          </a:p>
        </p:txBody>
      </p:sp>
      <p:sp>
        <p:nvSpPr>
          <p:cNvPr id="12" name="Footer Placeholder 3"/>
          <p:cNvSpPr>
            <a:spLocks noGrp="1"/>
          </p:cNvSpPr>
          <p:nvPr>
            <p:ph type="ftr" sz="quarter" idx="4294967295"/>
          </p:nvPr>
        </p:nvSpPr>
        <p:spPr>
          <a:xfrm>
            <a:off x="6096000" y="6457950"/>
            <a:ext cx="2667000" cy="476250"/>
          </a:xfrm>
          <a:prstGeom prst="rect">
            <a:avLst/>
          </a:prstGeom>
        </p:spPr>
        <p:txBody>
          <a:bodyPr/>
          <a:lstStyle/>
          <a:p>
            <a:pPr>
              <a:defRPr/>
            </a:pPr>
            <a:r>
              <a:rPr lang="en-US" sz="1200" smtClean="0"/>
              <a:t>Technical Advisory Committee</a:t>
            </a:r>
            <a:endParaRPr lang="en-US" sz="1200" dirty="0"/>
          </a:p>
        </p:txBody>
      </p:sp>
      <p:pic>
        <p:nvPicPr>
          <p:cNvPr id="3074" name="Picture 2"/>
          <p:cNvPicPr>
            <a:picLocks noChangeAspect="1" noChangeArrowheads="1"/>
          </p:cNvPicPr>
          <p:nvPr/>
        </p:nvPicPr>
        <p:blipFill>
          <a:blip r:embed="rId3" cstate="print"/>
          <a:srcRect/>
          <a:stretch>
            <a:fillRect/>
          </a:stretch>
        </p:blipFill>
        <p:spPr bwMode="auto">
          <a:xfrm>
            <a:off x="0" y="685800"/>
            <a:ext cx="9144000" cy="556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dirty="0" smtClean="0"/>
              <a:t>ERCOT Board of Directors</a:t>
            </a:r>
            <a:endParaRPr lang="en-US" dirty="0"/>
          </a:p>
        </p:txBody>
      </p:sp>
      <p:sp>
        <p:nvSpPr>
          <p:cNvPr id="5" name="Date Placeholder 4"/>
          <p:cNvSpPr>
            <a:spLocks noGrp="1"/>
          </p:cNvSpPr>
          <p:nvPr>
            <p:ph type="dt" sz="half" idx="12"/>
          </p:nvPr>
        </p:nvSpPr>
        <p:spPr/>
        <p:txBody>
          <a:bodyPr/>
          <a:lstStyle/>
          <a:p>
            <a:pPr>
              <a:defRPr/>
            </a:pPr>
            <a:r>
              <a:rPr lang="en-US" smtClean="0"/>
              <a:t>1 October </a:t>
            </a:r>
            <a:r>
              <a:rPr lang="en-US" dirty="0" smtClean="0"/>
              <a:t>2010</a:t>
            </a:r>
            <a:endParaRPr lang="en-US" dirty="0"/>
          </a:p>
        </p:txBody>
      </p:sp>
      <p:sp>
        <p:nvSpPr>
          <p:cNvPr id="6" name="Title 1"/>
          <p:cNvSpPr>
            <a:spLocks noGrp="1"/>
          </p:cNvSpPr>
          <p:nvPr>
            <p:ph type="title"/>
          </p:nvPr>
        </p:nvSpPr>
        <p:spPr>
          <a:xfrm>
            <a:off x="0" y="0"/>
            <a:ext cx="8839200" cy="685800"/>
          </a:xfrm>
        </p:spPr>
        <p:txBody>
          <a:bodyPr/>
          <a:lstStyle/>
          <a:p>
            <a:r>
              <a:rPr lang="en-US" dirty="0" smtClean="0"/>
              <a:t>Nodal Defects Target Completion </a:t>
            </a:r>
            <a:r>
              <a:rPr lang="en-US" dirty="0" smtClean="0"/>
              <a:t>dates </a:t>
            </a:r>
            <a:r>
              <a:rPr lang="en-US" sz="1400" dirty="0" smtClean="0"/>
              <a:t>[as of 10-1-10]</a:t>
            </a:r>
            <a:endParaRPr lang="en-US" sz="1400" dirty="0"/>
          </a:p>
        </p:txBody>
      </p:sp>
      <p:sp>
        <p:nvSpPr>
          <p:cNvPr id="9" name="Content Placeholder 8"/>
          <p:cNvSpPr>
            <a:spLocks noGrp="1"/>
          </p:cNvSpPr>
          <p:nvPr>
            <p:ph idx="1"/>
          </p:nvPr>
        </p:nvSpPr>
        <p:spPr/>
        <p:txBody>
          <a:bodyPr/>
          <a:lstStyle/>
          <a:p>
            <a:endParaRPr lang="en-US"/>
          </a:p>
        </p:txBody>
      </p:sp>
      <p:graphicFrame>
        <p:nvGraphicFramePr>
          <p:cNvPr id="11" name="Content Placeholder 6"/>
          <p:cNvGraphicFramePr>
            <a:graphicFrameLocks/>
          </p:cNvGraphicFramePr>
          <p:nvPr/>
        </p:nvGraphicFramePr>
        <p:xfrm>
          <a:off x="381000" y="762003"/>
          <a:ext cx="8534400" cy="4380742"/>
        </p:xfrm>
        <a:graphic>
          <a:graphicData uri="http://schemas.openxmlformats.org/drawingml/2006/table">
            <a:tbl>
              <a:tblPr firstRow="1" bandRow="1">
                <a:tableStyleId>{5C22544A-7EE6-4342-B048-85BDC9FD1C3A}</a:tableStyleId>
              </a:tblPr>
              <a:tblGrid>
                <a:gridCol w="1706880"/>
                <a:gridCol w="1722120"/>
                <a:gridCol w="1447800"/>
                <a:gridCol w="1950720"/>
                <a:gridCol w="1706880"/>
              </a:tblGrid>
              <a:tr h="504729">
                <a:tc>
                  <a:txBody>
                    <a:bodyPr/>
                    <a:lstStyle/>
                    <a:p>
                      <a:pPr algn="ctr"/>
                      <a:r>
                        <a:rPr lang="en-US" sz="1400" dirty="0" smtClean="0">
                          <a:solidFill>
                            <a:schemeClr val="tx2"/>
                          </a:solidFill>
                        </a:rPr>
                        <a:t>Application</a:t>
                      </a:r>
                      <a:endParaRPr lang="en-US" sz="1400" dirty="0">
                        <a:solidFill>
                          <a:schemeClr val="tx2"/>
                        </a:solidFill>
                      </a:endParaRPr>
                    </a:p>
                  </a:txBody>
                  <a:tcPr>
                    <a:solidFill>
                      <a:schemeClr val="accent3">
                        <a:lumMod val="85000"/>
                      </a:schemeClr>
                    </a:solidFill>
                  </a:tcPr>
                </a:tc>
                <a:tc>
                  <a:txBody>
                    <a:bodyPr/>
                    <a:lstStyle/>
                    <a:p>
                      <a:pPr algn="ctr"/>
                      <a:r>
                        <a:rPr lang="en-US" sz="1400" dirty="0" smtClean="0">
                          <a:solidFill>
                            <a:schemeClr val="tx2"/>
                          </a:solidFill>
                        </a:rPr>
                        <a:t>Defects Required Before Go-Live*</a:t>
                      </a:r>
                      <a:endParaRPr lang="en-US" sz="1400" dirty="0">
                        <a:solidFill>
                          <a:schemeClr val="tx2"/>
                        </a:solidFill>
                      </a:endParaRPr>
                    </a:p>
                  </a:txBody>
                  <a:tcPr>
                    <a:solidFill>
                      <a:schemeClr val="accent3">
                        <a:lumMod val="85000"/>
                      </a:schemeClr>
                    </a:solidFill>
                  </a:tcPr>
                </a:tc>
                <a:tc>
                  <a:txBody>
                    <a:bodyPr/>
                    <a:lstStyle/>
                    <a:p>
                      <a:pPr algn="ctr"/>
                      <a:r>
                        <a:rPr lang="en-US" sz="1400" dirty="0" smtClean="0">
                          <a:solidFill>
                            <a:schemeClr val="tx2"/>
                          </a:solidFill>
                        </a:rPr>
                        <a:t>Completion Date*</a:t>
                      </a:r>
                      <a:endParaRPr lang="en-US" sz="1400" dirty="0">
                        <a:solidFill>
                          <a:schemeClr val="tx2"/>
                        </a:solidFill>
                      </a:endParaRPr>
                    </a:p>
                  </a:txBody>
                  <a:tcPr>
                    <a:solidFill>
                      <a:schemeClr val="accent3">
                        <a:lumMod val="85000"/>
                      </a:schemeClr>
                    </a:solidFill>
                  </a:tcPr>
                </a:tc>
                <a:tc>
                  <a:txBody>
                    <a:bodyPr/>
                    <a:lstStyle/>
                    <a:p>
                      <a:pPr algn="ctr"/>
                      <a:r>
                        <a:rPr lang="en-US" sz="1400" dirty="0" smtClean="0">
                          <a:solidFill>
                            <a:schemeClr val="tx2"/>
                          </a:solidFill>
                        </a:rPr>
                        <a:t>Deferred</a:t>
                      </a:r>
                      <a:r>
                        <a:rPr lang="en-US" sz="1400" baseline="0" dirty="0" smtClean="0">
                          <a:solidFill>
                            <a:schemeClr val="tx2"/>
                          </a:solidFill>
                        </a:rPr>
                        <a:t> Defects*</a:t>
                      </a:r>
                      <a:endParaRPr lang="en-US" sz="1400" dirty="0">
                        <a:solidFill>
                          <a:schemeClr val="tx2"/>
                        </a:solidFill>
                      </a:endParaRPr>
                    </a:p>
                  </a:txBody>
                  <a:tcPr>
                    <a:solidFill>
                      <a:schemeClr val="accent3">
                        <a:lumMod val="85000"/>
                      </a:schemeClr>
                    </a:solidFill>
                  </a:tcPr>
                </a:tc>
                <a:tc>
                  <a:txBody>
                    <a:bodyPr/>
                    <a:lstStyle/>
                    <a:p>
                      <a:pPr algn="ctr"/>
                      <a:r>
                        <a:rPr lang="en-US" sz="1400" dirty="0" smtClean="0">
                          <a:solidFill>
                            <a:schemeClr val="tx2"/>
                          </a:solidFill>
                        </a:rPr>
                        <a:t>Total</a:t>
                      </a:r>
                      <a:r>
                        <a:rPr lang="en-US" sz="1400" baseline="0" dirty="0" smtClean="0">
                          <a:solidFill>
                            <a:schemeClr val="tx2"/>
                          </a:solidFill>
                        </a:rPr>
                        <a:t> Defects*</a:t>
                      </a:r>
                      <a:endParaRPr lang="en-US" sz="1400" dirty="0">
                        <a:solidFill>
                          <a:schemeClr val="tx2"/>
                        </a:solidFill>
                      </a:endParaRPr>
                    </a:p>
                  </a:txBody>
                  <a:tcPr>
                    <a:solidFill>
                      <a:schemeClr val="accent3">
                        <a:lumMod val="85000"/>
                      </a:schemeClr>
                    </a:solidFill>
                  </a:tcPr>
                </a:tc>
              </a:tr>
              <a:tr h="272450">
                <a:tc>
                  <a:txBody>
                    <a:bodyPr/>
                    <a:lstStyle/>
                    <a:p>
                      <a:pPr marL="0" algn="ctr" defTabSz="914400" rtl="0" eaLnBrk="1" fontAlgn="t" latinLnBrk="0" hangingPunct="1"/>
                      <a:r>
                        <a:rPr lang="en-US" sz="1200" kern="1200" dirty="0">
                          <a:solidFill>
                            <a:schemeClr val="dk1"/>
                          </a:solidFill>
                          <a:latin typeface="+mn-lt"/>
                          <a:ea typeface="+mn-ea"/>
                          <a:cs typeface="+mn-cs"/>
                        </a:rPr>
                        <a:t>CRR </a:t>
                      </a:r>
                    </a:p>
                  </a:txBody>
                  <a:tcPr marL="6865" marR="6865" marT="6865" marB="0" anchor="ctr">
                    <a:solidFill>
                      <a:schemeClr val="bg1"/>
                    </a:solidFill>
                  </a:tcPr>
                </a:tc>
                <a:tc>
                  <a:txBody>
                    <a:bodyPr/>
                    <a:lstStyle/>
                    <a:p>
                      <a:pPr marL="0" algn="ctr" defTabSz="914400" rtl="0" eaLnBrk="1" fontAlgn="t" latinLnBrk="0" hangingPunct="1"/>
                      <a:r>
                        <a:rPr lang="en-US" sz="1200" kern="1200" dirty="0">
                          <a:solidFill>
                            <a:schemeClr val="dk1"/>
                          </a:solidFill>
                          <a:latin typeface="+mn-lt"/>
                          <a:ea typeface="+mn-ea"/>
                          <a:cs typeface="+mn-cs"/>
                        </a:rPr>
                        <a:t>3</a:t>
                      </a:r>
                    </a:p>
                  </a:txBody>
                  <a:tcPr marL="6865" marR="6865" marT="6865" marB="0" anchor="ctr">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10/8/2010</a:t>
                      </a:r>
                      <a:endParaRPr lang="en-US" sz="1200" kern="1200" dirty="0">
                        <a:solidFill>
                          <a:schemeClr val="dk1"/>
                        </a:solidFill>
                        <a:latin typeface="+mn-lt"/>
                        <a:ea typeface="+mn-ea"/>
                        <a:cs typeface="+mn-cs"/>
                      </a:endParaRPr>
                    </a:p>
                  </a:txBody>
                  <a:tcPr marL="6865" marR="6865" marT="6865" marB="0" anchor="ctr">
                    <a:solidFill>
                      <a:schemeClr val="bg1"/>
                    </a:solidFill>
                  </a:tcPr>
                </a:tc>
                <a:tc>
                  <a:txBody>
                    <a:bodyPr/>
                    <a:lstStyle/>
                    <a:p>
                      <a:pPr algn="ctr"/>
                      <a:r>
                        <a:rPr lang="en-US" sz="1200" dirty="0" smtClean="0"/>
                        <a:t>5</a:t>
                      </a:r>
                      <a:endParaRPr lang="en-US" sz="1200" dirty="0"/>
                    </a:p>
                  </a:txBody>
                  <a:tcPr anchor="ctr">
                    <a:solidFill>
                      <a:schemeClr val="bg1"/>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8</a:t>
                      </a:r>
                    </a:p>
                  </a:txBody>
                  <a:tcPr marL="9525" marR="9525" marT="9525" marB="0" anchor="ctr">
                    <a:solidFill>
                      <a:schemeClr val="bg1"/>
                    </a:solidFill>
                  </a:tcPr>
                </a:tc>
              </a:tr>
              <a:tr h="387566">
                <a:tc>
                  <a:txBody>
                    <a:bodyPr/>
                    <a:lstStyle/>
                    <a:p>
                      <a:pPr marL="0" algn="ctr" defTabSz="914400" rtl="0" eaLnBrk="1" fontAlgn="t" latinLnBrk="0" hangingPunct="1"/>
                      <a:r>
                        <a:rPr lang="en-US" sz="1200" kern="1200" dirty="0" smtClean="0">
                          <a:solidFill>
                            <a:schemeClr val="dk1"/>
                          </a:solidFill>
                          <a:latin typeface="+mn-lt"/>
                          <a:ea typeface="+mn-ea"/>
                          <a:cs typeface="+mn-cs"/>
                        </a:rPr>
                        <a:t>COMS</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2</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10/17/2010</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algn="ctr"/>
                      <a:r>
                        <a:rPr lang="en-US" sz="1200" dirty="0" smtClean="0"/>
                        <a:t>62</a:t>
                      </a:r>
                      <a:endParaRPr lang="en-US" sz="1200" dirty="0"/>
                    </a:p>
                  </a:txBody>
                  <a:tcPr anchor="ctr">
                    <a:solidFill>
                      <a:schemeClr val="accent3">
                        <a:lumMod val="95000"/>
                      </a:schemeClr>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64</a:t>
                      </a:r>
                      <a:endParaRPr lang="en-US" sz="1200" kern="1200" baseline="0" dirty="0" smtClean="0">
                        <a:solidFill>
                          <a:schemeClr val="dk1"/>
                        </a:solidFill>
                        <a:latin typeface="+mn-lt"/>
                        <a:ea typeface="+mn-ea"/>
                        <a:cs typeface="+mn-cs"/>
                      </a:endParaRPr>
                    </a:p>
                  </a:txBody>
                  <a:tcPr marL="9525" marR="9525" marT="9525" marB="0" anchor="ctr">
                    <a:solidFill>
                      <a:schemeClr val="accent3">
                        <a:lumMod val="95000"/>
                      </a:schemeClr>
                    </a:solidFill>
                  </a:tcPr>
                </a:tc>
              </a:tr>
              <a:tr h="343951">
                <a:tc>
                  <a:txBody>
                    <a:bodyPr/>
                    <a:lstStyle/>
                    <a:p>
                      <a:pPr marL="0" algn="ctr" defTabSz="914400" rtl="0" eaLnBrk="1" fontAlgn="t" latinLnBrk="0" hangingPunct="1"/>
                      <a:r>
                        <a:rPr lang="en-US" sz="1200" kern="1200" dirty="0" smtClean="0">
                          <a:solidFill>
                            <a:schemeClr val="dk1"/>
                          </a:solidFill>
                          <a:latin typeface="+mn-lt"/>
                          <a:ea typeface="+mn-ea"/>
                          <a:cs typeface="+mn-cs"/>
                        </a:rPr>
                        <a:t>CMM</a:t>
                      </a:r>
                      <a:endParaRPr lang="en-US" sz="1200" kern="1200" dirty="0">
                        <a:solidFill>
                          <a:schemeClr val="dk1"/>
                        </a:solidFill>
                        <a:latin typeface="+mn-lt"/>
                        <a:ea typeface="+mn-ea"/>
                        <a:cs typeface="+mn-cs"/>
                      </a:endParaRPr>
                    </a:p>
                  </a:txBody>
                  <a:tcPr marL="6865" marR="6865" marT="6865" marB="0" anchor="ctr">
                    <a:solidFill>
                      <a:schemeClr val="accent3"/>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a:t>
                      </a:r>
                      <a:endParaRPr lang="en-US" sz="1200" kern="1200" dirty="0" smtClean="0">
                        <a:solidFill>
                          <a:schemeClr val="dk1"/>
                        </a:solidFill>
                        <a:latin typeface="+mn-lt"/>
                        <a:ea typeface="+mn-ea"/>
                        <a:cs typeface="+mn-cs"/>
                      </a:endParaRPr>
                    </a:p>
                  </a:txBody>
                  <a:tcPr marL="6865" marR="6865" marT="6865" marB="0" anchor="ctr">
                    <a:solidFill>
                      <a:schemeClr val="accent3"/>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10/08/2010 </a:t>
                      </a:r>
                      <a:endParaRPr lang="en-US" sz="1200" kern="1200" dirty="0" smtClean="0">
                        <a:solidFill>
                          <a:schemeClr val="dk1"/>
                        </a:solidFill>
                        <a:latin typeface="+mn-lt"/>
                        <a:ea typeface="+mn-ea"/>
                        <a:cs typeface="+mn-cs"/>
                      </a:endParaRPr>
                    </a:p>
                  </a:txBody>
                  <a:tcPr marL="6865" marR="6865" marT="6865" marB="0" anchor="ctr">
                    <a:solidFill>
                      <a:schemeClr val="accent3"/>
                    </a:solidFill>
                  </a:tcPr>
                </a:tc>
                <a:tc>
                  <a:txBody>
                    <a:bodyPr/>
                    <a:lstStyle/>
                    <a:p>
                      <a:pPr algn="ctr"/>
                      <a:r>
                        <a:rPr lang="en-US" sz="1200" dirty="0" smtClean="0"/>
                        <a:t>51</a:t>
                      </a:r>
                      <a:endParaRPr lang="en-US" sz="1200" dirty="0"/>
                    </a:p>
                  </a:txBody>
                  <a:tcPr anchor="ctr">
                    <a:solidFill>
                      <a:schemeClr val="accent3"/>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52</a:t>
                      </a:r>
                    </a:p>
                  </a:txBody>
                  <a:tcPr marL="9525" marR="9525" marT="9525" marB="0" anchor="ctr">
                    <a:solidFill>
                      <a:schemeClr val="accent3"/>
                    </a:solidFill>
                  </a:tcPr>
                </a:tc>
              </a:tr>
              <a:tr h="196851">
                <a:tc>
                  <a:txBody>
                    <a:bodyPr/>
                    <a:lstStyle/>
                    <a:p>
                      <a:pPr marL="0" algn="ctr" defTabSz="914400" rtl="0" eaLnBrk="1" fontAlgn="t" latinLnBrk="0" hangingPunct="1"/>
                      <a:r>
                        <a:rPr lang="en-US" sz="1200" kern="1200" dirty="0" smtClean="0">
                          <a:solidFill>
                            <a:schemeClr val="dk1"/>
                          </a:solidFill>
                          <a:latin typeface="+mn-lt"/>
                          <a:ea typeface="+mn-ea"/>
                          <a:cs typeface="+mn-cs"/>
                        </a:rPr>
                        <a:t>EIS (EDW)</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12</a:t>
                      </a:r>
                    </a:p>
                    <a:p>
                      <a:pPr marL="0" algn="ctr" defTabSz="914400" rtl="0" eaLnBrk="1" fontAlgn="t" latinLnBrk="0" hangingPunct="1"/>
                      <a:r>
                        <a:rPr lang="en-US" sz="1200" kern="1200" dirty="0" smtClean="0">
                          <a:solidFill>
                            <a:schemeClr val="dk1"/>
                          </a:solidFill>
                          <a:latin typeface="+mn-lt"/>
                          <a:ea typeface="+mn-ea"/>
                          <a:cs typeface="+mn-cs"/>
                        </a:rPr>
                        <a:t>5</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10/15/2010</a:t>
                      </a:r>
                    </a:p>
                    <a:p>
                      <a:pPr marL="0" algn="ctr" defTabSz="914400" rtl="0" eaLnBrk="1" fontAlgn="t" latinLnBrk="0" hangingPunct="1"/>
                      <a:r>
                        <a:rPr lang="en-US" sz="1200" kern="1200" dirty="0" smtClean="0">
                          <a:solidFill>
                            <a:schemeClr val="dk1"/>
                          </a:solidFill>
                          <a:latin typeface="+mn-lt"/>
                          <a:ea typeface="+mn-ea"/>
                          <a:cs typeface="+mn-cs"/>
                        </a:rPr>
                        <a:t>11/19/2010</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algn="ctr"/>
                      <a:r>
                        <a:rPr lang="en-US" sz="1200" dirty="0" smtClean="0"/>
                        <a:t>8</a:t>
                      </a:r>
                      <a:endParaRPr lang="en-US" sz="1200" dirty="0"/>
                    </a:p>
                  </a:txBody>
                  <a:tcPr anchor="ctr">
                    <a:solidFill>
                      <a:schemeClr val="accent3">
                        <a:lumMod val="95000"/>
                      </a:schemeClr>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25</a:t>
                      </a:r>
                    </a:p>
                  </a:txBody>
                  <a:tcPr marL="9525" marR="9525" marT="9525" marB="0" anchor="ctr">
                    <a:solidFill>
                      <a:schemeClr val="accent3">
                        <a:lumMod val="95000"/>
                      </a:schemeClr>
                    </a:solidFill>
                  </a:tcPr>
                </a:tc>
              </a:tr>
              <a:tr h="272450">
                <a:tc>
                  <a:txBody>
                    <a:bodyPr/>
                    <a:lstStyle/>
                    <a:p>
                      <a:pPr marL="0" algn="ctr" defTabSz="914400" rtl="0" eaLnBrk="1" fontAlgn="t" latinLnBrk="0" hangingPunct="1"/>
                      <a:r>
                        <a:rPr lang="en-US" sz="1200" kern="1200" dirty="0">
                          <a:solidFill>
                            <a:schemeClr val="dk1"/>
                          </a:solidFill>
                          <a:latin typeface="+mn-lt"/>
                          <a:ea typeface="+mn-ea"/>
                          <a:cs typeface="+mn-cs"/>
                        </a:rPr>
                        <a:t>EIP </a:t>
                      </a:r>
                    </a:p>
                  </a:txBody>
                  <a:tcPr marL="6865" marR="6865" marT="6865" marB="0" anchor="ctr">
                    <a:solidFill>
                      <a:schemeClr val="accent3"/>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4</a:t>
                      </a:r>
                      <a:endParaRPr lang="en-US" sz="1200" kern="1200" dirty="0">
                        <a:solidFill>
                          <a:schemeClr val="dk1"/>
                        </a:solidFill>
                        <a:latin typeface="+mn-lt"/>
                        <a:ea typeface="+mn-ea"/>
                        <a:cs typeface="+mn-cs"/>
                      </a:endParaRPr>
                    </a:p>
                  </a:txBody>
                  <a:tcPr marL="6865" marR="6865" marT="6865" marB="0" anchor="ctr">
                    <a:solidFill>
                      <a:schemeClr val="accent3"/>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10/15/2010</a:t>
                      </a:r>
                      <a:endParaRPr lang="en-US" sz="1200" kern="1200" dirty="0">
                        <a:solidFill>
                          <a:schemeClr val="dk1"/>
                        </a:solidFill>
                        <a:latin typeface="+mn-lt"/>
                        <a:ea typeface="+mn-ea"/>
                        <a:cs typeface="+mn-cs"/>
                      </a:endParaRPr>
                    </a:p>
                  </a:txBody>
                  <a:tcPr marL="6865" marR="6865" marT="6865" marB="0" anchor="ctr">
                    <a:solidFill>
                      <a:schemeClr val="accent3"/>
                    </a:solidFill>
                  </a:tcPr>
                </a:tc>
                <a:tc>
                  <a:txBody>
                    <a:bodyPr/>
                    <a:lstStyle/>
                    <a:p>
                      <a:pPr algn="ctr"/>
                      <a:r>
                        <a:rPr lang="en-US" sz="1200" dirty="0" smtClean="0"/>
                        <a:t>62</a:t>
                      </a:r>
                      <a:endParaRPr lang="en-US" sz="1200" dirty="0"/>
                    </a:p>
                  </a:txBody>
                  <a:tcPr anchor="ctr">
                    <a:solidFill>
                      <a:schemeClr val="accent3"/>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66</a:t>
                      </a:r>
                      <a:endParaRPr lang="en-US" sz="1200" kern="1200" baseline="0" dirty="0" smtClean="0">
                        <a:solidFill>
                          <a:schemeClr val="dk1"/>
                        </a:solidFill>
                        <a:latin typeface="+mn-lt"/>
                        <a:ea typeface="+mn-ea"/>
                        <a:cs typeface="+mn-cs"/>
                      </a:endParaRPr>
                    </a:p>
                  </a:txBody>
                  <a:tcPr marL="9525" marR="9525" marT="9525" marB="0" anchor="ctr">
                    <a:solidFill>
                      <a:schemeClr val="accent3"/>
                    </a:solidFill>
                  </a:tcPr>
                </a:tc>
              </a:tr>
              <a:tr h="196851">
                <a:tc>
                  <a:txBody>
                    <a:bodyPr/>
                    <a:lstStyle/>
                    <a:p>
                      <a:pPr marL="0" algn="ctr" defTabSz="914400" rtl="0" eaLnBrk="1" fontAlgn="t" latinLnBrk="0" hangingPunct="1"/>
                      <a:r>
                        <a:rPr lang="en-US" sz="1200" kern="1200" dirty="0">
                          <a:solidFill>
                            <a:schemeClr val="dk1"/>
                          </a:solidFill>
                          <a:latin typeface="+mn-lt"/>
                          <a:ea typeface="+mn-ea"/>
                          <a:cs typeface="+mn-cs"/>
                        </a:rPr>
                        <a:t>EMS </a:t>
                      </a: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19</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11/05/2010</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algn="ctr"/>
                      <a:r>
                        <a:rPr lang="en-US" sz="1200" baseline="0" dirty="0" smtClean="0"/>
                        <a:t>347</a:t>
                      </a:r>
                    </a:p>
                  </a:txBody>
                  <a:tcPr anchor="ctr">
                    <a:solidFill>
                      <a:schemeClr val="accent3">
                        <a:lumMod val="95000"/>
                      </a:schemeClr>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366</a:t>
                      </a:r>
                      <a:endParaRPr lang="en-US" sz="1200" kern="1200" baseline="0" dirty="0" smtClean="0">
                        <a:solidFill>
                          <a:schemeClr val="dk1"/>
                        </a:solidFill>
                        <a:latin typeface="+mn-lt"/>
                        <a:ea typeface="+mn-ea"/>
                        <a:cs typeface="+mn-cs"/>
                      </a:endParaRPr>
                    </a:p>
                  </a:txBody>
                  <a:tcPr marL="9525" marR="9525" marT="9525" marB="0" anchor="ctr">
                    <a:solidFill>
                      <a:schemeClr val="accent3">
                        <a:lumMod val="95000"/>
                      </a:schemeClr>
                    </a:solidFill>
                  </a:tcPr>
                </a:tc>
              </a:tr>
              <a:tr h="393702">
                <a:tc>
                  <a:txBody>
                    <a:bodyPr/>
                    <a:lstStyle/>
                    <a:p>
                      <a:pPr marL="0" algn="ctr" defTabSz="914400" rtl="0" eaLnBrk="1" fontAlgn="t" latinLnBrk="0" hangingPunct="1"/>
                      <a:r>
                        <a:rPr lang="en-US" sz="1200" kern="1200" dirty="0" smtClean="0">
                          <a:solidFill>
                            <a:schemeClr val="dk1"/>
                          </a:solidFill>
                          <a:latin typeface="+mn-lt"/>
                          <a:ea typeface="+mn-ea"/>
                          <a:cs typeface="+mn-cs"/>
                        </a:rPr>
                        <a:t>MMS/MMS UI </a:t>
                      </a:r>
                      <a:endParaRPr lang="en-US" sz="1200" kern="1200" dirty="0">
                        <a:solidFill>
                          <a:schemeClr val="dk1"/>
                        </a:solidFill>
                        <a:latin typeface="+mn-lt"/>
                        <a:ea typeface="+mn-ea"/>
                        <a:cs typeface="+mn-cs"/>
                      </a:endParaRPr>
                    </a:p>
                  </a:txBody>
                  <a:tcPr marL="6865" marR="6865" marT="6865" marB="0" anchor="ctr">
                    <a:solidFill>
                      <a:schemeClr val="accent3"/>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17</a:t>
                      </a:r>
                      <a:endParaRPr lang="en-US" sz="1200" kern="1200" dirty="0" smtClean="0">
                        <a:solidFill>
                          <a:schemeClr val="dk1"/>
                        </a:solidFill>
                        <a:latin typeface="+mn-lt"/>
                        <a:ea typeface="+mn-ea"/>
                        <a:cs typeface="+mn-cs"/>
                      </a:endParaRPr>
                    </a:p>
                  </a:txBody>
                  <a:tcPr marL="6865" marR="6865" marT="6865" marB="0" anchor="ctr">
                    <a:solidFill>
                      <a:schemeClr val="accent3"/>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11/05/2010</a:t>
                      </a:r>
                      <a:endParaRPr lang="en-US" sz="1200" kern="1200" dirty="0" smtClean="0">
                        <a:solidFill>
                          <a:schemeClr val="dk1"/>
                        </a:solidFill>
                        <a:latin typeface="+mn-lt"/>
                        <a:ea typeface="+mn-ea"/>
                        <a:cs typeface="+mn-cs"/>
                      </a:endParaRPr>
                    </a:p>
                  </a:txBody>
                  <a:tcPr marL="6865" marR="6865" marT="6865" marB="0" anchor="ctr">
                    <a:solidFill>
                      <a:schemeClr val="accent3"/>
                    </a:solidFill>
                  </a:tcPr>
                </a:tc>
                <a:tc>
                  <a:txBody>
                    <a:bodyPr/>
                    <a:lstStyle/>
                    <a:p>
                      <a:pPr algn="ctr"/>
                      <a:r>
                        <a:rPr lang="en-US" sz="1200" baseline="0" dirty="0" smtClean="0"/>
                        <a:t>63</a:t>
                      </a:r>
                      <a:endParaRPr lang="en-US" sz="1200" baseline="0" dirty="0" smtClean="0"/>
                    </a:p>
                  </a:txBody>
                  <a:tcPr anchor="ctr">
                    <a:solidFill>
                      <a:schemeClr val="accent3"/>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80</a:t>
                      </a:r>
                      <a:endParaRPr lang="en-US" sz="1200" kern="1200" baseline="0" dirty="0" smtClean="0">
                        <a:solidFill>
                          <a:schemeClr val="dk1"/>
                        </a:solidFill>
                        <a:latin typeface="+mn-lt"/>
                        <a:ea typeface="+mn-ea"/>
                        <a:cs typeface="+mn-cs"/>
                      </a:endParaRPr>
                    </a:p>
                  </a:txBody>
                  <a:tcPr marL="9525" marR="9525" marT="9525" marB="0" anchor="ctr">
                    <a:solidFill>
                      <a:schemeClr val="accent3"/>
                    </a:solidFill>
                  </a:tcPr>
                </a:tc>
              </a:tr>
              <a:tr h="196851">
                <a:tc>
                  <a:txBody>
                    <a:bodyPr/>
                    <a:lstStyle/>
                    <a:p>
                      <a:pPr marL="0" algn="ctr" defTabSz="914400" rtl="0" eaLnBrk="1" fontAlgn="t" latinLnBrk="0" hangingPunct="1"/>
                      <a:r>
                        <a:rPr lang="en-US" sz="1200" kern="1200" dirty="0" smtClean="0">
                          <a:solidFill>
                            <a:schemeClr val="dk1"/>
                          </a:solidFill>
                          <a:latin typeface="+mn-lt"/>
                          <a:ea typeface="+mn-ea"/>
                          <a:cs typeface="+mn-cs"/>
                        </a:rPr>
                        <a:t>MIS</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24</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10/15/2010</a:t>
                      </a:r>
                      <a:endParaRPr lang="en-US" sz="1200" kern="1200" dirty="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algn="ctr"/>
                      <a:r>
                        <a:rPr lang="en-US" sz="1200" baseline="0" dirty="0" smtClean="0"/>
                        <a:t>9</a:t>
                      </a:r>
                    </a:p>
                  </a:txBody>
                  <a:tcPr anchor="ctr">
                    <a:solidFill>
                      <a:schemeClr val="accent3">
                        <a:lumMod val="95000"/>
                      </a:schemeClr>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33</a:t>
                      </a:r>
                      <a:endParaRPr lang="en-US" sz="1200" kern="1200" baseline="0" dirty="0" smtClean="0">
                        <a:solidFill>
                          <a:schemeClr val="dk1"/>
                        </a:solidFill>
                        <a:latin typeface="+mn-lt"/>
                        <a:ea typeface="+mn-ea"/>
                        <a:cs typeface="+mn-cs"/>
                      </a:endParaRPr>
                    </a:p>
                  </a:txBody>
                  <a:tcPr marL="9525" marR="9525" marT="9525" marB="0" anchor="ctr">
                    <a:solidFill>
                      <a:schemeClr val="accent3">
                        <a:lumMod val="95000"/>
                      </a:schemeClr>
                    </a:solidFill>
                  </a:tcPr>
                </a:tc>
              </a:tr>
              <a:tr h="315713">
                <a:tc>
                  <a:txBody>
                    <a:bodyPr/>
                    <a:lstStyle/>
                    <a:p>
                      <a:pPr marL="0" algn="ctr" defTabSz="914400" rtl="0" eaLnBrk="1" fontAlgn="t" latinLnBrk="0" hangingPunct="1"/>
                      <a:r>
                        <a:rPr lang="en-US" sz="1200" kern="1200" dirty="0" smtClean="0">
                          <a:solidFill>
                            <a:schemeClr val="dk1"/>
                          </a:solidFill>
                          <a:latin typeface="+mn-lt"/>
                          <a:ea typeface="+mn-ea"/>
                          <a:cs typeface="+mn-cs"/>
                        </a:rPr>
                        <a:t>NMMS</a:t>
                      </a:r>
                      <a:endParaRPr lang="en-US" sz="1200" kern="1200" dirty="0">
                        <a:solidFill>
                          <a:schemeClr val="dk1"/>
                        </a:solidFill>
                        <a:latin typeface="+mn-lt"/>
                        <a:ea typeface="+mn-ea"/>
                        <a:cs typeface="+mn-cs"/>
                      </a:endParaRPr>
                    </a:p>
                  </a:txBody>
                  <a:tcPr marL="6865" marR="6865" marT="6865" marB="0" anchor="ctr">
                    <a:solidFill>
                      <a:schemeClr val="bg1">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0</a:t>
                      </a:r>
                      <a:endParaRPr lang="en-US" sz="1200" kern="1200" dirty="0">
                        <a:solidFill>
                          <a:schemeClr val="dk1"/>
                        </a:solidFill>
                        <a:latin typeface="+mn-lt"/>
                        <a:ea typeface="+mn-ea"/>
                        <a:cs typeface="+mn-cs"/>
                      </a:endParaRPr>
                    </a:p>
                  </a:txBody>
                  <a:tcPr marL="6865" marR="6865" marT="6865" marB="0" anchor="ctr">
                    <a:solidFill>
                      <a:schemeClr val="bg1">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N/A</a:t>
                      </a:r>
                      <a:endParaRPr lang="en-US" sz="1200" kern="1200" dirty="0">
                        <a:solidFill>
                          <a:schemeClr val="dk1"/>
                        </a:solidFill>
                        <a:latin typeface="+mn-lt"/>
                        <a:ea typeface="+mn-ea"/>
                        <a:cs typeface="+mn-cs"/>
                      </a:endParaRPr>
                    </a:p>
                  </a:txBody>
                  <a:tcPr marL="6865" marR="6865" marT="6865" marB="0" anchor="ctr">
                    <a:solidFill>
                      <a:schemeClr val="bg1">
                        <a:lumMod val="95000"/>
                      </a:schemeClr>
                    </a:solidFill>
                  </a:tcPr>
                </a:tc>
                <a:tc>
                  <a:txBody>
                    <a:bodyPr/>
                    <a:lstStyle/>
                    <a:p>
                      <a:pPr algn="ctr"/>
                      <a:r>
                        <a:rPr lang="en-US" sz="1200" baseline="0" dirty="0" smtClean="0"/>
                        <a:t>10</a:t>
                      </a:r>
                      <a:endParaRPr lang="en-US" sz="1200" baseline="0" dirty="0" smtClean="0"/>
                    </a:p>
                  </a:txBody>
                  <a:tcPr anchor="ctr">
                    <a:solidFill>
                      <a:schemeClr val="bg1">
                        <a:lumMod val="95000"/>
                      </a:schemeClr>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10</a:t>
                      </a:r>
                      <a:endParaRPr lang="en-US" sz="1200" kern="1200" baseline="0" dirty="0" smtClean="0">
                        <a:solidFill>
                          <a:schemeClr val="dk1"/>
                        </a:solidFill>
                        <a:latin typeface="+mn-lt"/>
                        <a:ea typeface="+mn-ea"/>
                        <a:cs typeface="+mn-cs"/>
                      </a:endParaRPr>
                    </a:p>
                  </a:txBody>
                  <a:tcPr marL="9525" marR="9525" marT="9525" marB="0" anchor="ctr">
                    <a:solidFill>
                      <a:schemeClr val="bg1">
                        <a:lumMod val="95000"/>
                      </a:schemeClr>
                    </a:solidFill>
                  </a:tcPr>
                </a:tc>
              </a:tr>
              <a:tr h="272450">
                <a:tc>
                  <a:txBody>
                    <a:bodyPr/>
                    <a:lstStyle/>
                    <a:p>
                      <a:pPr marL="0" algn="ctr" defTabSz="914400" rtl="0" eaLnBrk="1" fontAlgn="t" latinLnBrk="0" hangingPunct="1"/>
                      <a:r>
                        <a:rPr lang="en-US" sz="1200" kern="1200" dirty="0">
                          <a:solidFill>
                            <a:schemeClr val="dk1"/>
                          </a:solidFill>
                          <a:latin typeface="+mn-lt"/>
                          <a:ea typeface="+mn-ea"/>
                          <a:cs typeface="+mn-cs"/>
                        </a:rPr>
                        <a:t>CDR </a:t>
                      </a:r>
                    </a:p>
                  </a:txBody>
                  <a:tcPr marL="6865" marR="6865" marT="6865" marB="0" anchor="ctr">
                    <a:solidFill>
                      <a:schemeClr val="accent3"/>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11</a:t>
                      </a:r>
                    </a:p>
                    <a:p>
                      <a:pPr marL="0" algn="ctr" defTabSz="914400" rtl="0" eaLnBrk="1" fontAlgn="t" latinLnBrk="0" hangingPunct="1"/>
                      <a:r>
                        <a:rPr lang="en-US" sz="1200" kern="1200" dirty="0" smtClean="0">
                          <a:solidFill>
                            <a:schemeClr val="dk1"/>
                          </a:solidFill>
                          <a:latin typeface="+mn-lt"/>
                          <a:ea typeface="+mn-ea"/>
                          <a:cs typeface="+mn-cs"/>
                        </a:rPr>
                        <a:t>5</a:t>
                      </a:r>
                      <a:endParaRPr lang="en-US" sz="1200" kern="1200" dirty="0">
                        <a:solidFill>
                          <a:schemeClr val="dk1"/>
                        </a:solidFill>
                        <a:latin typeface="+mn-lt"/>
                        <a:ea typeface="+mn-ea"/>
                        <a:cs typeface="+mn-cs"/>
                      </a:endParaRPr>
                    </a:p>
                  </a:txBody>
                  <a:tcPr marL="6865" marR="6865" marT="6865" marB="0" anchor="ctr">
                    <a:solidFill>
                      <a:schemeClr val="accent3"/>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10/20/2010</a:t>
                      </a:r>
                    </a:p>
                    <a:p>
                      <a:pPr marL="0" algn="ctr" defTabSz="914400" rtl="0" eaLnBrk="1" fontAlgn="t" latinLnBrk="0" hangingPunct="1"/>
                      <a:r>
                        <a:rPr lang="en-US" sz="1200" kern="1200" dirty="0" smtClean="0">
                          <a:solidFill>
                            <a:schemeClr val="dk1"/>
                          </a:solidFill>
                          <a:latin typeface="+mn-lt"/>
                          <a:ea typeface="+mn-ea"/>
                          <a:cs typeface="+mn-cs"/>
                        </a:rPr>
                        <a:t>11/19/2010</a:t>
                      </a:r>
                      <a:endParaRPr lang="en-US" sz="1200" kern="1200" dirty="0">
                        <a:solidFill>
                          <a:schemeClr val="dk1"/>
                        </a:solidFill>
                        <a:latin typeface="+mn-lt"/>
                        <a:ea typeface="+mn-ea"/>
                        <a:cs typeface="+mn-cs"/>
                      </a:endParaRPr>
                    </a:p>
                  </a:txBody>
                  <a:tcPr marL="6865" marR="6865" marT="6865" marB="0" anchor="ctr">
                    <a:solidFill>
                      <a:schemeClr val="accent3"/>
                    </a:solidFill>
                  </a:tcPr>
                </a:tc>
                <a:tc>
                  <a:txBody>
                    <a:bodyPr/>
                    <a:lstStyle/>
                    <a:p>
                      <a:pPr algn="ctr"/>
                      <a:r>
                        <a:rPr lang="en-US" sz="1200" baseline="0" dirty="0" smtClean="0"/>
                        <a:t>7</a:t>
                      </a:r>
                    </a:p>
                  </a:txBody>
                  <a:tcPr anchor="ctr">
                    <a:solidFill>
                      <a:schemeClr val="accent3"/>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23</a:t>
                      </a:r>
                    </a:p>
                  </a:txBody>
                  <a:tcPr marL="9525" marR="9525" marT="9525" marB="0" anchor="ctr">
                    <a:solidFill>
                      <a:schemeClr val="accent3"/>
                    </a:solidFill>
                  </a:tcPr>
                </a:tc>
              </a:tr>
              <a:tr h="196851">
                <a:tc>
                  <a:txBody>
                    <a:bodyPr/>
                    <a:lstStyle/>
                    <a:p>
                      <a:pPr marL="0" algn="ctr" defTabSz="914400" rtl="0" eaLnBrk="1" fontAlgn="t" latinLnBrk="0" hangingPunct="1"/>
                      <a:r>
                        <a:rPr lang="en-US" sz="1200" kern="1200" dirty="0">
                          <a:solidFill>
                            <a:schemeClr val="dk1"/>
                          </a:solidFill>
                          <a:latin typeface="+mn-lt"/>
                          <a:ea typeface="+mn-ea"/>
                          <a:cs typeface="+mn-cs"/>
                        </a:rPr>
                        <a:t>OS/OS UI </a:t>
                      </a: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baseline="0" dirty="0" smtClean="0">
                          <a:solidFill>
                            <a:schemeClr val="dk1"/>
                          </a:solidFill>
                          <a:latin typeface="+mn-lt"/>
                          <a:ea typeface="+mn-ea"/>
                          <a:cs typeface="+mn-cs"/>
                        </a:rPr>
                        <a:t>1</a:t>
                      </a:r>
                    </a:p>
                  </a:txBody>
                  <a:tcPr marL="6865" marR="6865" marT="6865" marB="0" anchor="ctr">
                    <a:solidFill>
                      <a:schemeClr val="accent3">
                        <a:lumMod val="95000"/>
                      </a:schemeClr>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10/08/2010 </a:t>
                      </a:r>
                      <a:endParaRPr lang="en-US" sz="1200" kern="1200" dirty="0" smtClean="0">
                        <a:solidFill>
                          <a:schemeClr val="dk1"/>
                        </a:solidFill>
                        <a:latin typeface="+mn-lt"/>
                        <a:ea typeface="+mn-ea"/>
                        <a:cs typeface="+mn-cs"/>
                      </a:endParaRPr>
                    </a:p>
                  </a:txBody>
                  <a:tcPr marL="6865" marR="6865" marT="6865" marB="0" anchor="ctr">
                    <a:solidFill>
                      <a:schemeClr val="accent3">
                        <a:lumMod val="95000"/>
                      </a:schemeClr>
                    </a:solidFill>
                  </a:tcPr>
                </a:tc>
                <a:tc>
                  <a:txBody>
                    <a:bodyPr/>
                    <a:lstStyle/>
                    <a:p>
                      <a:pPr algn="ctr"/>
                      <a:r>
                        <a:rPr lang="en-US" sz="1200" baseline="0" dirty="0" smtClean="0"/>
                        <a:t>125</a:t>
                      </a:r>
                    </a:p>
                  </a:txBody>
                  <a:tcPr anchor="ctr">
                    <a:solidFill>
                      <a:schemeClr val="accent3">
                        <a:lumMod val="95000"/>
                      </a:schemeClr>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126</a:t>
                      </a:r>
                    </a:p>
                  </a:txBody>
                  <a:tcPr marL="9525" marR="9525" marT="9525" marB="0" anchor="ctr">
                    <a:solidFill>
                      <a:schemeClr val="accent3">
                        <a:lumMod val="95000"/>
                      </a:schemeClr>
                    </a:solidFill>
                  </a:tcPr>
                </a:tc>
              </a:tr>
              <a:tr h="296899">
                <a:tc>
                  <a:txBody>
                    <a:bodyPr/>
                    <a:lstStyle/>
                    <a:p>
                      <a:pPr marL="0" algn="ctr" defTabSz="914400" rtl="0" eaLnBrk="1" fontAlgn="t" latinLnBrk="0" hangingPunct="1"/>
                      <a:r>
                        <a:rPr lang="en-US" sz="1400" kern="1200" dirty="0" smtClean="0">
                          <a:solidFill>
                            <a:schemeClr val="dk1"/>
                          </a:solidFill>
                          <a:latin typeface="+mn-lt"/>
                          <a:ea typeface="+mn-ea"/>
                          <a:cs typeface="+mn-cs"/>
                        </a:rPr>
                        <a:t>Total</a:t>
                      </a:r>
                      <a:endParaRPr lang="en-US" sz="1400" kern="1200" dirty="0">
                        <a:solidFill>
                          <a:schemeClr val="dk1"/>
                        </a:solidFill>
                        <a:latin typeface="+mn-lt"/>
                        <a:ea typeface="+mn-ea"/>
                        <a:cs typeface="+mn-cs"/>
                      </a:endParaRPr>
                    </a:p>
                  </a:txBody>
                  <a:tcPr marL="6865" marR="6865" marT="6865" marB="0" anchor="ctr">
                    <a:solidFill>
                      <a:schemeClr val="accent3">
                        <a:lumMod val="85000"/>
                      </a:schemeClr>
                    </a:solidFill>
                  </a:tcPr>
                </a:tc>
                <a:tc>
                  <a:txBody>
                    <a:bodyPr/>
                    <a:lstStyle/>
                    <a:p>
                      <a:pPr marL="0" algn="ctr" defTabSz="914400" rtl="0" eaLnBrk="1" fontAlgn="t" latinLnBrk="0" hangingPunct="1"/>
                      <a:r>
                        <a:rPr lang="en-US" sz="1400" kern="1200" dirty="0" smtClean="0">
                          <a:solidFill>
                            <a:schemeClr val="dk1"/>
                          </a:solidFill>
                          <a:latin typeface="+mn-lt"/>
                          <a:ea typeface="+mn-ea"/>
                          <a:cs typeface="+mn-cs"/>
                        </a:rPr>
                        <a:t>104</a:t>
                      </a:r>
                      <a:endParaRPr lang="en-US" sz="1400" kern="1200" dirty="0">
                        <a:solidFill>
                          <a:schemeClr val="dk1"/>
                        </a:solidFill>
                        <a:latin typeface="+mn-lt"/>
                        <a:ea typeface="+mn-ea"/>
                        <a:cs typeface="+mn-cs"/>
                      </a:endParaRPr>
                    </a:p>
                  </a:txBody>
                  <a:tcPr marL="6865" marR="6865" marT="6865" marB="0" anchor="ctr">
                    <a:solidFill>
                      <a:schemeClr val="accent3">
                        <a:lumMod val="85000"/>
                      </a:schemeClr>
                    </a:solidFill>
                  </a:tcPr>
                </a:tc>
                <a:tc>
                  <a:txBody>
                    <a:bodyPr/>
                    <a:lstStyle/>
                    <a:p>
                      <a:pPr marL="0" algn="ctr" defTabSz="914400" rtl="0" eaLnBrk="1" fontAlgn="t" latinLnBrk="0" hangingPunct="1"/>
                      <a:endParaRPr lang="en-US" sz="1400" kern="1200" dirty="0">
                        <a:solidFill>
                          <a:schemeClr val="dk1"/>
                        </a:solidFill>
                        <a:latin typeface="+mn-lt"/>
                        <a:ea typeface="+mn-ea"/>
                        <a:cs typeface="+mn-cs"/>
                      </a:endParaRPr>
                    </a:p>
                  </a:txBody>
                  <a:tcPr marL="6865" marR="6865" marT="6865" marB="0" anchor="ctr">
                    <a:solidFill>
                      <a:schemeClr val="accent3">
                        <a:lumMod val="85000"/>
                      </a:schemeClr>
                    </a:solidFill>
                  </a:tcPr>
                </a:tc>
                <a:tc>
                  <a:txBody>
                    <a:bodyPr/>
                    <a:lstStyle/>
                    <a:p>
                      <a:pPr algn="ctr"/>
                      <a:r>
                        <a:rPr lang="en-US" sz="1400" baseline="0" dirty="0" smtClean="0"/>
                        <a:t>749</a:t>
                      </a:r>
                      <a:endParaRPr lang="en-US" sz="1400" baseline="0" dirty="0" smtClean="0"/>
                    </a:p>
                  </a:txBody>
                  <a:tcPr anchor="ctr">
                    <a:solidFill>
                      <a:schemeClr val="accent3">
                        <a:lumMod val="85000"/>
                      </a:schemeClr>
                    </a:solidFill>
                  </a:tcPr>
                </a:tc>
                <a:tc>
                  <a:txBody>
                    <a:bodyPr/>
                    <a:lstStyle/>
                    <a:p>
                      <a:pPr marL="0" algn="ctr" defTabSz="914400" rtl="0" eaLnBrk="1" fontAlgn="b" latinLnBrk="0" hangingPunct="1"/>
                      <a:r>
                        <a:rPr lang="en-US" sz="1400" kern="1200" baseline="0" dirty="0" smtClean="0">
                          <a:solidFill>
                            <a:schemeClr val="dk1"/>
                          </a:solidFill>
                          <a:latin typeface="+mn-lt"/>
                          <a:ea typeface="+mn-ea"/>
                          <a:cs typeface="+mn-cs"/>
                        </a:rPr>
                        <a:t>853</a:t>
                      </a:r>
                      <a:endParaRPr lang="en-US" sz="1400" kern="1200" baseline="0" dirty="0" smtClean="0">
                        <a:solidFill>
                          <a:schemeClr val="dk1"/>
                        </a:solidFill>
                        <a:latin typeface="+mn-lt"/>
                        <a:ea typeface="+mn-ea"/>
                        <a:cs typeface="+mn-cs"/>
                      </a:endParaRPr>
                    </a:p>
                  </a:txBody>
                  <a:tcPr marL="9525" marR="9525" marT="9525" marB="0" anchor="ctr">
                    <a:solidFill>
                      <a:schemeClr val="accent3">
                        <a:lumMod val="85000"/>
                      </a:schemeClr>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a:xfrm>
            <a:off x="457200" y="3581400"/>
            <a:ext cx="8229600" cy="1143000"/>
          </a:xfrm>
        </p:spPr>
        <p:txBody>
          <a:bodyPr/>
          <a:lstStyle/>
          <a:p>
            <a:pPr algn="ctr"/>
            <a:r>
              <a:rPr lang="en-US" dirty="0" smtClean="0"/>
              <a:t>Kenneth Ragsdale</a:t>
            </a:r>
          </a:p>
          <a:p>
            <a:pPr algn="ctr" eaLnBrk="1" hangingPunct="1"/>
            <a:r>
              <a:rPr lang="en-US" dirty="0" smtClean="0"/>
              <a:t>Principal Market Operations</a:t>
            </a:r>
          </a:p>
        </p:txBody>
      </p:sp>
      <p:sp>
        <p:nvSpPr>
          <p:cNvPr id="69634" name="Title 5"/>
          <p:cNvSpPr>
            <a:spLocks noGrp="1"/>
          </p:cNvSpPr>
          <p:nvPr>
            <p:ph type="ctrTitle"/>
          </p:nvPr>
        </p:nvSpPr>
        <p:spPr>
          <a:xfrm>
            <a:off x="381000" y="1905000"/>
            <a:ext cx="8429625" cy="1241425"/>
          </a:xfrm>
        </p:spPr>
        <p:txBody>
          <a:bodyPr/>
          <a:lstStyle/>
          <a:p>
            <a:pPr algn="ctr"/>
            <a:r>
              <a:rPr lang="en-US" b="1" dirty="0" smtClean="0"/>
              <a:t>168Hr / 48Hr LFC / 36Hr LFC Test</a:t>
            </a:r>
            <a:r>
              <a:rPr lang="en-US" dirty="0" smtClean="0"/>
              <a:t> Overview</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LFC Tests</a:t>
            </a:r>
            <a:endParaRPr lang="en-US" dirty="0"/>
          </a:p>
        </p:txBody>
      </p:sp>
      <p:sp>
        <p:nvSpPr>
          <p:cNvPr id="3" name="Content Placeholder 2"/>
          <p:cNvSpPr>
            <a:spLocks noGrp="1"/>
          </p:cNvSpPr>
          <p:nvPr>
            <p:ph idx="1"/>
          </p:nvPr>
        </p:nvSpPr>
        <p:spPr>
          <a:xfrm>
            <a:off x="457200" y="762000"/>
            <a:ext cx="8229600" cy="5410200"/>
          </a:xfrm>
        </p:spPr>
        <p:txBody>
          <a:bodyPr/>
          <a:lstStyle/>
          <a:p>
            <a:pPr marL="461963" indent="-461963"/>
            <a:r>
              <a:rPr lang="en-US" sz="1500" dirty="0" smtClean="0"/>
              <a:t>2-Hour Test – Completed May 20, 2010</a:t>
            </a:r>
          </a:p>
          <a:p>
            <a:pPr marL="461963" indent="-461963"/>
            <a:endParaRPr lang="en-US" sz="1500" dirty="0" smtClean="0"/>
          </a:p>
          <a:p>
            <a:pPr marL="461963" indent="-461963"/>
            <a:r>
              <a:rPr lang="en-US" sz="1500" dirty="0" smtClean="0"/>
              <a:t>8-Hour Test – Completed June 17, 2010</a:t>
            </a:r>
          </a:p>
          <a:p>
            <a:pPr marL="461963" indent="-461963"/>
            <a:endParaRPr lang="en-US" sz="1500" dirty="0" smtClean="0"/>
          </a:p>
          <a:p>
            <a:pPr marL="461963" indent="-461963"/>
            <a:r>
              <a:rPr lang="en-US" sz="1500" dirty="0" smtClean="0"/>
              <a:t>5-Hour Test – Completed July 21, 2010</a:t>
            </a:r>
          </a:p>
          <a:p>
            <a:pPr marL="461963" indent="-461963"/>
            <a:endParaRPr lang="en-US" sz="1500" dirty="0" smtClean="0"/>
          </a:p>
          <a:p>
            <a:pPr marL="461963" indent="-461963"/>
            <a:r>
              <a:rPr lang="en-US" sz="1500" dirty="0" smtClean="0"/>
              <a:t>24-Hour Test – Completed August 6, 2010 (noon on the 5</a:t>
            </a:r>
            <a:r>
              <a:rPr lang="en-US" sz="1500" baseline="30000" dirty="0" smtClean="0"/>
              <a:t>th</a:t>
            </a:r>
            <a:r>
              <a:rPr lang="en-US" sz="1500" dirty="0" smtClean="0"/>
              <a:t> thru noon on the 6</a:t>
            </a:r>
            <a:r>
              <a:rPr lang="en-US" sz="1500" baseline="30000" dirty="0" smtClean="0"/>
              <a:t>th</a:t>
            </a:r>
            <a:r>
              <a:rPr lang="en-US" sz="1500" dirty="0" smtClean="0"/>
              <a:t>)</a:t>
            </a:r>
          </a:p>
          <a:p>
            <a:pPr marL="461963" indent="-461963"/>
            <a:endParaRPr lang="en-US" sz="1500" dirty="0" smtClean="0"/>
          </a:p>
          <a:p>
            <a:pPr marL="461963" indent="-461963"/>
            <a:r>
              <a:rPr lang="en-US" sz="1500" dirty="0" smtClean="0"/>
              <a:t>24-Hour Test – Completed August 20, 2010 (noon on the 19</a:t>
            </a:r>
            <a:r>
              <a:rPr lang="en-US" sz="1500" baseline="30000" dirty="0" smtClean="0"/>
              <a:t>th</a:t>
            </a:r>
            <a:r>
              <a:rPr lang="en-US" sz="1500" dirty="0" smtClean="0"/>
              <a:t> thru noon on the 20</a:t>
            </a:r>
            <a:r>
              <a:rPr lang="en-US" sz="1500" baseline="30000" dirty="0" smtClean="0"/>
              <a:t>th</a:t>
            </a:r>
            <a:r>
              <a:rPr lang="en-US" sz="1500" dirty="0" smtClean="0"/>
              <a:t>)</a:t>
            </a:r>
          </a:p>
          <a:p>
            <a:pPr marL="461963" indent="-461963"/>
            <a:endParaRPr lang="en-US" sz="1500" dirty="0" smtClean="0"/>
          </a:p>
          <a:p>
            <a:pPr marL="461963" indent="-461963"/>
            <a:r>
              <a:rPr lang="en-US" sz="1500" dirty="0" smtClean="0"/>
              <a:t>40-Hour Test – Completed August 28, 2010  (1000 on the 26</a:t>
            </a:r>
            <a:r>
              <a:rPr lang="en-US" sz="1500" baseline="30000" dirty="0" smtClean="0"/>
              <a:t>th</a:t>
            </a:r>
            <a:r>
              <a:rPr lang="en-US" sz="1500" dirty="0" smtClean="0"/>
              <a:t> thru 0200 on the 28</a:t>
            </a:r>
            <a:r>
              <a:rPr lang="en-US" sz="1500" baseline="30000" dirty="0" smtClean="0"/>
              <a:t>th</a:t>
            </a:r>
            <a:r>
              <a:rPr lang="en-US" sz="1500" dirty="0" smtClean="0"/>
              <a:t>)</a:t>
            </a:r>
          </a:p>
          <a:p>
            <a:pPr marL="461963" indent="-461963"/>
            <a:endParaRPr lang="en-US" sz="1500" dirty="0" smtClean="0"/>
          </a:p>
          <a:p>
            <a:pPr marL="461963" indent="-461963"/>
            <a:r>
              <a:rPr lang="en-US" sz="1500" dirty="0" smtClean="0"/>
              <a:t>48-Hour Test – Completed September 14, 2010 (9-12-10 1400 thru 9-14-10 1400 (includes Monday morning ramp) during 168 hour test</a:t>
            </a:r>
          </a:p>
          <a:p>
            <a:pPr marL="461963" indent="-461963"/>
            <a:endParaRPr lang="en-US" sz="1500" dirty="0" smtClean="0"/>
          </a:p>
          <a:p>
            <a:pPr marL="461963" indent="-461963"/>
            <a:r>
              <a:rPr lang="en-US" sz="1500" dirty="0" smtClean="0"/>
              <a:t>36-Hour Test – Completed September 30, 2010 (9-29-10 0800 thru 9-30-10 2000)</a:t>
            </a:r>
          </a:p>
          <a:p>
            <a:pPr marL="461963" indent="-461963"/>
            <a:endParaRPr lang="en-US" sz="1500" dirty="0" smtClean="0">
              <a:solidFill>
                <a:srgbClr val="0000FF"/>
              </a:solidFill>
            </a:endParaRPr>
          </a:p>
          <a:p>
            <a:pPr marL="461963" indent="-461963"/>
            <a:r>
              <a:rPr lang="en-US" sz="1500" dirty="0" smtClean="0">
                <a:solidFill>
                  <a:srgbClr val="0000FF"/>
                </a:solidFill>
              </a:rPr>
              <a:t>24-Hour Test – Scheduled for October 27 -28</a:t>
            </a:r>
          </a:p>
          <a:p>
            <a:endParaRPr lang="en-US" sz="1600" dirty="0"/>
          </a:p>
        </p:txBody>
      </p:sp>
      <p:sp>
        <p:nvSpPr>
          <p:cNvPr id="4" name="Footer Placeholder 3"/>
          <p:cNvSpPr>
            <a:spLocks noGrp="1"/>
          </p:cNvSpPr>
          <p:nvPr>
            <p:ph type="ftr" sz="quarter" idx="11"/>
          </p:nvPr>
        </p:nvSpPr>
        <p:spPr/>
        <p:txBody>
          <a:bodyPr/>
          <a:lstStyle/>
          <a:p>
            <a:pPr>
              <a:defRPr/>
            </a:pPr>
            <a:r>
              <a:rPr lang="en-US" smtClean="0"/>
              <a:t>Technical Advisory Committee</a:t>
            </a:r>
            <a:endParaRPr lang="en-US" dirty="0"/>
          </a:p>
        </p:txBody>
      </p:sp>
      <p:sp>
        <p:nvSpPr>
          <p:cNvPr id="5" name="Date Placeholder 4"/>
          <p:cNvSpPr>
            <a:spLocks noGrp="1"/>
          </p:cNvSpPr>
          <p:nvPr>
            <p:ph type="dt" sz="half" idx="12"/>
          </p:nvPr>
        </p:nvSpPr>
        <p:spPr/>
        <p:txBody>
          <a:bodyPr/>
          <a:lstStyle/>
          <a:p>
            <a:pPr>
              <a:defRPr/>
            </a:pPr>
            <a:r>
              <a:rPr lang="en-US" smtClean="0"/>
              <a:t>7 October 2010</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52400" y="0"/>
            <a:ext cx="8991600" cy="681038"/>
          </a:xfrm>
        </p:spPr>
        <p:txBody>
          <a:bodyPr/>
          <a:lstStyle/>
          <a:p>
            <a:pPr eaLnBrk="1" hangingPunct="1"/>
            <a:r>
              <a:rPr lang="en-US" sz="2000" b="1" dirty="0" smtClean="0"/>
              <a:t>48-Hour Full System Reliability and Market Test Results </a:t>
            </a:r>
            <a:endParaRPr lang="en-US" sz="2000" dirty="0" smtClean="0"/>
          </a:p>
        </p:txBody>
      </p:sp>
      <p:sp>
        <p:nvSpPr>
          <p:cNvPr id="5" name="Rectangle 3"/>
          <p:cNvSpPr txBox="1">
            <a:spLocks noChangeArrowheads="1"/>
          </p:cNvSpPr>
          <p:nvPr/>
        </p:nvSpPr>
        <p:spPr bwMode="auto">
          <a:xfrm>
            <a:off x="152400" y="685800"/>
            <a:ext cx="3581400" cy="3810000"/>
          </a:xfrm>
          <a:prstGeom prst="rect">
            <a:avLst/>
          </a:prstGeom>
          <a:noFill/>
          <a:ln w="9525">
            <a:noFill/>
            <a:miter lim="800000"/>
            <a:headEnd/>
            <a:tailEnd/>
          </a:ln>
        </p:spPr>
        <p:txBody>
          <a:bodyPr/>
          <a:lstStyle/>
          <a:p>
            <a:pPr indent="-342900">
              <a:spcBef>
                <a:spcPct val="20000"/>
              </a:spcBef>
              <a:defRPr/>
            </a:pPr>
            <a:r>
              <a:rPr lang="en-US" sz="1600" b="1" dirty="0" smtClean="0"/>
              <a:t>Generation Resource Energy Deployment Performance (GREDP)</a:t>
            </a:r>
            <a:endParaRPr lang="en-US" sz="1600" b="1" dirty="0"/>
          </a:p>
          <a:p>
            <a:pPr marL="342900" indent="-342900">
              <a:spcBef>
                <a:spcPct val="20000"/>
              </a:spcBef>
              <a:buFont typeface="Arial" pitchFamily="34" charset="0"/>
              <a:buChar char="•"/>
              <a:defRPr/>
            </a:pPr>
            <a:r>
              <a:rPr lang="en-US" sz="1600" dirty="0" smtClean="0"/>
              <a:t>Measure of how well resources follow dispatch instructions</a:t>
            </a:r>
          </a:p>
          <a:p>
            <a:pPr marL="342900" indent="-342900">
              <a:spcBef>
                <a:spcPct val="20000"/>
              </a:spcBef>
              <a:buFont typeface="Arial" pitchFamily="34" charset="0"/>
              <a:buChar char="•"/>
              <a:defRPr/>
            </a:pPr>
            <a:r>
              <a:rPr lang="en-US" sz="1600" dirty="0" smtClean="0"/>
              <a:t>Non-Wind Generators must have a GREDP less than </a:t>
            </a:r>
            <a:r>
              <a:rPr lang="en-US" sz="1600" b="1" dirty="0" smtClean="0"/>
              <a:t>5% </a:t>
            </a:r>
            <a:r>
              <a:rPr lang="en-US" sz="1600" dirty="0" smtClean="0"/>
              <a:t>or </a:t>
            </a:r>
            <a:r>
              <a:rPr lang="en-US" sz="1600" b="1" dirty="0" smtClean="0"/>
              <a:t>5 MW </a:t>
            </a:r>
            <a:r>
              <a:rPr lang="en-US" sz="1600" dirty="0" smtClean="0"/>
              <a:t>for </a:t>
            </a:r>
            <a:r>
              <a:rPr lang="en-US" sz="1600" b="1" dirty="0" smtClean="0"/>
              <a:t>85% </a:t>
            </a:r>
            <a:r>
              <a:rPr lang="en-US" sz="1600" dirty="0" smtClean="0"/>
              <a:t>of the intervals in which GREDP was scored</a:t>
            </a:r>
            <a:endParaRPr lang="en-US" sz="1600" dirty="0"/>
          </a:p>
          <a:p>
            <a:pPr marL="342900" indent="-342900">
              <a:spcBef>
                <a:spcPct val="20000"/>
              </a:spcBef>
              <a:buFont typeface="Arial" pitchFamily="34" charset="0"/>
              <a:buChar char="•"/>
              <a:defRPr/>
            </a:pPr>
            <a:r>
              <a:rPr lang="en-US" sz="1600" dirty="0" smtClean="0"/>
              <a:t>Wind Generators must </a:t>
            </a:r>
            <a:r>
              <a:rPr lang="en-US" sz="1600" dirty="0"/>
              <a:t>have a GREDP less than </a:t>
            </a:r>
            <a:r>
              <a:rPr lang="en-US" sz="1600" b="1" dirty="0" smtClean="0"/>
              <a:t>10% </a:t>
            </a:r>
            <a:r>
              <a:rPr lang="en-US" sz="1600" dirty="0"/>
              <a:t>or the output must be less than their expected output for </a:t>
            </a:r>
            <a:r>
              <a:rPr lang="en-US" sz="1600" b="1" dirty="0"/>
              <a:t>95% </a:t>
            </a:r>
            <a:r>
              <a:rPr lang="en-US" sz="1600" dirty="0"/>
              <a:t>of the intervals in which GREDP was </a:t>
            </a:r>
            <a:r>
              <a:rPr lang="en-US" sz="1600" dirty="0" smtClean="0"/>
              <a:t>scored</a:t>
            </a:r>
            <a:endParaRPr lang="en-US" sz="1600" dirty="0"/>
          </a:p>
          <a:p>
            <a:pPr marL="342900" indent="-342900">
              <a:spcBef>
                <a:spcPct val="20000"/>
              </a:spcBef>
              <a:defRPr/>
            </a:pPr>
            <a:endParaRPr lang="en-US" dirty="0">
              <a:latin typeface="+mn-lt"/>
            </a:endParaRPr>
          </a:p>
          <a:p>
            <a:pPr marL="285750" indent="-285750">
              <a:spcBef>
                <a:spcPct val="20000"/>
              </a:spcBef>
              <a:buFont typeface="Arial" pitchFamily="34" charset="0"/>
              <a:buChar char="•"/>
              <a:defRPr/>
            </a:pPr>
            <a:endParaRPr lang="en-US" dirty="0">
              <a:latin typeface="+mn-lt"/>
            </a:endParaRPr>
          </a:p>
          <a:p>
            <a:pPr marL="742950" lvl="1" indent="-285750">
              <a:spcBef>
                <a:spcPct val="20000"/>
              </a:spcBef>
              <a:buFontTx/>
              <a:buChar char="–"/>
              <a:defRPr/>
            </a:pPr>
            <a:endParaRPr lang="en-US" kern="0" dirty="0">
              <a:latin typeface="+mn-lt"/>
            </a:endParaRPr>
          </a:p>
        </p:txBody>
      </p:sp>
      <p:graphicFrame>
        <p:nvGraphicFramePr>
          <p:cNvPr id="6" name="Table 5"/>
          <p:cNvGraphicFramePr>
            <a:graphicFrameLocks noGrp="1"/>
          </p:cNvGraphicFramePr>
          <p:nvPr/>
        </p:nvGraphicFramePr>
        <p:xfrm>
          <a:off x="3733800" y="762000"/>
          <a:ext cx="5257800" cy="5420580"/>
        </p:xfrm>
        <a:graphic>
          <a:graphicData uri="http://schemas.openxmlformats.org/drawingml/2006/table">
            <a:tbl>
              <a:tblPr/>
              <a:tblGrid>
                <a:gridCol w="1298986"/>
                <a:gridCol w="1979407"/>
                <a:gridCol w="1979407"/>
              </a:tblGrid>
              <a:tr h="609600">
                <a:tc>
                  <a:txBody>
                    <a:bodyPr/>
                    <a:lstStyle/>
                    <a:p>
                      <a:pPr algn="ctr" fontAlgn="ctr"/>
                      <a:endParaRPr lang="en-US" sz="1100" b="0" i="0" u="none" strike="noStrike" dirty="0">
                        <a:solidFill>
                          <a:srgbClr val="000000"/>
                        </a:solidFill>
                        <a:latin typeface="Calibri"/>
                      </a:endParaRPr>
                    </a:p>
                  </a:txBody>
                  <a:tcPr marL="6649" marR="6649" marT="6649"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Calibri"/>
                        </a:rPr>
                        <a:t>Percent of </a:t>
                      </a:r>
                      <a:r>
                        <a:rPr lang="en-US" sz="1100" b="1" i="0" u="none" strike="noStrike" dirty="0" smtClean="0">
                          <a:solidFill>
                            <a:srgbClr val="000000"/>
                          </a:solidFill>
                          <a:latin typeface="Calibri"/>
                        </a:rPr>
                        <a:t>Non-WGRs </a:t>
                      </a:r>
                      <a:r>
                        <a:rPr lang="en-US" sz="1100" b="1" i="0" u="none" strike="noStrike" dirty="0">
                          <a:solidFill>
                            <a:srgbClr val="000000"/>
                          </a:solidFill>
                          <a:latin typeface="Calibri"/>
                        </a:rPr>
                        <a:t>Generation Resources that Met the Protocol Criteria</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1" i="0" u="none" strike="noStrike" dirty="0" smtClean="0">
                          <a:solidFill>
                            <a:srgbClr val="000000"/>
                          </a:solidFill>
                          <a:latin typeface="Calibri"/>
                        </a:rPr>
                        <a:t>Average</a:t>
                      </a:r>
                      <a:r>
                        <a:rPr lang="en-US" sz="1100" b="1" i="0" u="none" strike="noStrike" baseline="0" dirty="0" smtClean="0">
                          <a:solidFill>
                            <a:srgbClr val="000000"/>
                          </a:solidFill>
                          <a:latin typeface="Calibri"/>
                        </a:rPr>
                        <a:t> Percent of Total Generation During the Test by Fuel Type</a:t>
                      </a:r>
                      <a:endParaRPr lang="en-US" sz="1100" b="1" i="0" u="none" strike="noStrike" dirty="0">
                        <a:solidFill>
                          <a:srgbClr val="000000"/>
                        </a:solidFill>
                        <a:latin typeface="Calibri"/>
                      </a:endParaRP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r>
              <a:tr h="344938">
                <a:tc>
                  <a:txBody>
                    <a:bodyPr/>
                    <a:lstStyle/>
                    <a:p>
                      <a:pPr algn="ctr" fontAlgn="ctr"/>
                      <a:r>
                        <a:rPr lang="en-US" sz="1100" b="1" i="0" u="none" strike="noStrike" dirty="0">
                          <a:solidFill>
                            <a:srgbClr val="000000"/>
                          </a:solidFill>
                          <a:latin typeface="Calibri"/>
                        </a:rPr>
                        <a:t>All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dirty="0">
                          <a:solidFill>
                            <a:srgbClr val="000000"/>
                          </a:solidFill>
                          <a:latin typeface="Calibri"/>
                        </a:rPr>
                        <a:t>91.85%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1538">
                <a:tc>
                  <a:txBody>
                    <a:bodyPr/>
                    <a:lstStyle/>
                    <a:p>
                      <a:pPr algn="ctr" fontAlgn="ctr"/>
                      <a:r>
                        <a:rPr lang="en-US" sz="1100" b="1" i="0" u="none" strike="noStrike" dirty="0">
                          <a:solidFill>
                            <a:srgbClr val="000000"/>
                          </a:solidFill>
                          <a:latin typeface="Calibri"/>
                        </a:rPr>
                        <a:t>Resources Providing Regulation</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93.86%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938">
                <a:tc>
                  <a:txBody>
                    <a:bodyPr/>
                    <a:lstStyle/>
                    <a:p>
                      <a:pPr algn="ctr" fontAlgn="ctr"/>
                      <a:r>
                        <a:rPr lang="en-US" sz="1100" b="1" i="0" u="none" strike="noStrike">
                          <a:solidFill>
                            <a:srgbClr val="000000"/>
                          </a:solidFill>
                          <a:latin typeface="Calibri"/>
                        </a:rPr>
                        <a:t>Combined Cycle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98.33%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37.24%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938">
                <a:tc>
                  <a:txBody>
                    <a:bodyPr/>
                    <a:lstStyle/>
                    <a:p>
                      <a:pPr algn="ctr" fontAlgn="ctr"/>
                      <a:r>
                        <a:rPr lang="en-US" sz="1100" b="1" i="0" u="none" strike="noStrike" dirty="0">
                          <a:solidFill>
                            <a:srgbClr val="000000"/>
                          </a:solidFill>
                          <a:latin typeface="Calibri"/>
                        </a:rPr>
                        <a:t>Coal and Lignite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97.50%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35.63%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938">
                <a:tc>
                  <a:txBody>
                    <a:bodyPr/>
                    <a:lstStyle/>
                    <a:p>
                      <a:pPr algn="ctr" fontAlgn="ctr"/>
                      <a:r>
                        <a:rPr lang="en-US" sz="1100" b="1" i="0" u="none" strike="noStrike">
                          <a:solidFill>
                            <a:srgbClr val="000000"/>
                          </a:solidFill>
                          <a:latin typeface="Calibri"/>
                        </a:rPr>
                        <a:t>Diesel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0.12%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9982">
                <a:tc>
                  <a:txBody>
                    <a:bodyPr/>
                    <a:lstStyle/>
                    <a:p>
                      <a:pPr algn="ctr" fontAlgn="ctr"/>
                      <a:r>
                        <a:rPr lang="en-US" sz="1100" b="1" i="0" u="none" strike="noStrike">
                          <a:solidFill>
                            <a:srgbClr val="000000"/>
                          </a:solidFill>
                          <a:latin typeface="Calibri"/>
                        </a:rPr>
                        <a:t>Gas Steam (Non-Reheat Boiler)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0.02%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1538">
                <a:tc>
                  <a:txBody>
                    <a:bodyPr/>
                    <a:lstStyle/>
                    <a:p>
                      <a:pPr algn="ctr" fontAlgn="ctr"/>
                      <a:r>
                        <a:rPr lang="en-US" sz="1100" b="1" i="0" u="none" strike="noStrike">
                          <a:solidFill>
                            <a:srgbClr val="000000"/>
                          </a:solidFill>
                          <a:latin typeface="Calibri"/>
                        </a:rPr>
                        <a:t>Gas Steam (Reheat Boiler)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78.57%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3.50%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9982">
                <a:tc>
                  <a:txBody>
                    <a:bodyPr/>
                    <a:lstStyle/>
                    <a:p>
                      <a:pPr algn="ctr" fontAlgn="ctr"/>
                      <a:r>
                        <a:rPr lang="en-US" sz="1100" b="1" i="0" u="none" strike="noStrike">
                          <a:solidFill>
                            <a:srgbClr val="000000"/>
                          </a:solidFill>
                          <a:latin typeface="Calibri"/>
                        </a:rPr>
                        <a:t>Gas Steam (Supercritical Boiler)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40.00%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1.47%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938">
                <a:tc>
                  <a:txBody>
                    <a:bodyPr/>
                    <a:lstStyle/>
                    <a:p>
                      <a:pPr algn="ctr" fontAlgn="ctr"/>
                      <a:r>
                        <a:rPr lang="en-US" sz="1100" b="1" i="0" u="none" strike="noStrike">
                          <a:solidFill>
                            <a:srgbClr val="000000"/>
                          </a:solidFill>
                          <a:latin typeface="Calibri"/>
                        </a:rPr>
                        <a:t>Hydro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91.67%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0.19%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938">
                <a:tc>
                  <a:txBody>
                    <a:bodyPr/>
                    <a:lstStyle/>
                    <a:p>
                      <a:pPr algn="ctr" fontAlgn="ctr"/>
                      <a:r>
                        <a:rPr lang="en-US" sz="1100" b="1" i="0" u="none" strike="noStrike">
                          <a:solidFill>
                            <a:srgbClr val="000000"/>
                          </a:solidFill>
                          <a:latin typeface="Calibri"/>
                        </a:rPr>
                        <a:t>Nuclear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11.48%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9982">
                <a:tc>
                  <a:txBody>
                    <a:bodyPr/>
                    <a:lstStyle/>
                    <a:p>
                      <a:pPr algn="ctr" fontAlgn="ctr"/>
                      <a:r>
                        <a:rPr lang="en-US" sz="1100" b="1" i="0" u="none" strike="noStrike">
                          <a:solidFill>
                            <a:srgbClr val="000000"/>
                          </a:solidFill>
                          <a:latin typeface="Calibri"/>
                        </a:rPr>
                        <a:t>Simple Cycle (Greater than 90 MW)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95.65%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Calibri"/>
                        </a:rPr>
                        <a:t>4.96%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9982">
                <a:tc>
                  <a:txBody>
                    <a:bodyPr/>
                    <a:lstStyle/>
                    <a:p>
                      <a:pPr algn="ctr" fontAlgn="ctr"/>
                      <a:r>
                        <a:rPr lang="en-US" sz="1100" b="1" i="0" u="none" strike="noStrike" dirty="0">
                          <a:solidFill>
                            <a:srgbClr val="000000"/>
                          </a:solidFill>
                          <a:latin typeface="Calibri"/>
                        </a:rPr>
                        <a:t>Simple Cycle (Less than 90 MW)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100" b="0" i="0" u="none" strike="noStrike">
                          <a:solidFill>
                            <a:srgbClr val="000000"/>
                          </a:solidFill>
                          <a:latin typeface="Calibri"/>
                        </a:rPr>
                        <a:t>85.48%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latin typeface="Calibri"/>
                        </a:rPr>
                        <a:t>1.05%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457200" y="4648200"/>
          <a:ext cx="2971800" cy="1447801"/>
        </p:xfrm>
        <a:graphic>
          <a:graphicData uri="http://schemas.openxmlformats.org/drawingml/2006/table">
            <a:tbl>
              <a:tblPr/>
              <a:tblGrid>
                <a:gridCol w="2329249"/>
                <a:gridCol w="642551"/>
              </a:tblGrid>
              <a:tr h="487933">
                <a:tc>
                  <a:txBody>
                    <a:bodyPr/>
                    <a:lstStyle/>
                    <a:p>
                      <a:pPr algn="ctr" fontAlgn="ctr"/>
                      <a:r>
                        <a:rPr lang="en-US" sz="1100" b="1" i="0" u="none" strike="noStrike" dirty="0">
                          <a:solidFill>
                            <a:srgbClr val="000000"/>
                          </a:solidFill>
                          <a:latin typeface="Calibri"/>
                        </a:rPr>
                        <a:t>Percent of </a:t>
                      </a:r>
                      <a:r>
                        <a:rPr lang="en-US" sz="1100" b="1" i="0" u="none" strike="noStrike" dirty="0" smtClean="0">
                          <a:solidFill>
                            <a:srgbClr val="000000"/>
                          </a:solidFill>
                          <a:latin typeface="Calibri"/>
                        </a:rPr>
                        <a:t>WGRs </a:t>
                      </a:r>
                      <a:r>
                        <a:rPr lang="en-US" sz="1100" b="1" i="0" u="none" strike="noStrike" dirty="0">
                          <a:solidFill>
                            <a:srgbClr val="000000"/>
                          </a:solidFill>
                          <a:latin typeface="Calibri"/>
                        </a:rPr>
                        <a:t>that Met the Protocol Criteria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000" b="0" i="0" u="none" strike="noStrike" dirty="0">
                          <a:solidFill>
                            <a:srgbClr val="000000"/>
                          </a:solidFill>
                          <a:latin typeface="Arial"/>
                        </a:rPr>
                        <a:t>55.56%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9934">
                <a:tc>
                  <a:txBody>
                    <a:bodyPr/>
                    <a:lstStyle/>
                    <a:p>
                      <a:pPr algn="ctr" fontAlgn="ctr"/>
                      <a:r>
                        <a:rPr lang="en-US" sz="1100" b="1" i="0" u="none" strike="noStrike" dirty="0">
                          <a:solidFill>
                            <a:srgbClr val="000000"/>
                          </a:solidFill>
                          <a:latin typeface="Calibri"/>
                        </a:rPr>
                        <a:t>Number of </a:t>
                      </a:r>
                      <a:r>
                        <a:rPr lang="en-US" sz="1100" b="1" i="0" u="none" strike="noStrike" dirty="0" smtClean="0">
                          <a:solidFill>
                            <a:srgbClr val="000000"/>
                          </a:solidFill>
                          <a:latin typeface="Calibri"/>
                        </a:rPr>
                        <a:t>WGRs </a:t>
                      </a:r>
                      <a:r>
                        <a:rPr lang="en-US" sz="1100" b="1" i="0" u="none" strike="noStrike" dirty="0">
                          <a:solidFill>
                            <a:srgbClr val="000000"/>
                          </a:solidFill>
                          <a:latin typeface="Calibri"/>
                        </a:rPr>
                        <a:t>that had an Interval for which GREDP was scored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000" b="0" i="0" u="none" strike="noStrike">
                          <a:solidFill>
                            <a:srgbClr val="000000"/>
                          </a:solidFill>
                          <a:latin typeface="Arial"/>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9934">
                <a:tc>
                  <a:txBody>
                    <a:bodyPr/>
                    <a:lstStyle/>
                    <a:p>
                      <a:pPr algn="ctr" fontAlgn="ctr"/>
                      <a:r>
                        <a:rPr lang="en-US" sz="1100" b="1" i="0" u="none" strike="noStrike" dirty="0" smtClean="0">
                          <a:solidFill>
                            <a:srgbClr val="000000"/>
                          </a:solidFill>
                          <a:latin typeface="Calibri"/>
                        </a:rPr>
                        <a:t>Average Percent of Total Generation During</a:t>
                      </a:r>
                      <a:r>
                        <a:rPr lang="en-US" sz="1100" b="1" i="0" u="none" strike="noStrike" baseline="0" dirty="0" smtClean="0">
                          <a:solidFill>
                            <a:srgbClr val="000000"/>
                          </a:solidFill>
                          <a:latin typeface="Calibri"/>
                        </a:rPr>
                        <a:t> the Test from WGRs</a:t>
                      </a:r>
                      <a:endParaRPr lang="en-US" sz="11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000" b="0" i="0" u="none" strike="noStrike" dirty="0">
                          <a:solidFill>
                            <a:srgbClr val="000000"/>
                          </a:solidFill>
                          <a:latin typeface="Arial"/>
                        </a:rPr>
                        <a:t>4.35%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148" name="TextBox 8"/>
          <p:cNvSpPr txBox="1">
            <a:spLocks noChangeArrowheads="1"/>
          </p:cNvSpPr>
          <p:nvPr/>
        </p:nvSpPr>
        <p:spPr bwMode="auto">
          <a:xfrm>
            <a:off x="3657600" y="838200"/>
            <a:ext cx="1402948" cy="369332"/>
          </a:xfrm>
          <a:prstGeom prst="rect">
            <a:avLst/>
          </a:prstGeom>
          <a:noFill/>
          <a:ln w="9525">
            <a:noFill/>
            <a:miter lim="800000"/>
            <a:headEnd/>
            <a:tailEnd/>
          </a:ln>
        </p:spPr>
        <p:txBody>
          <a:bodyPr wrap="none">
            <a:spAutoFit/>
          </a:bodyPr>
          <a:lstStyle/>
          <a:p>
            <a:r>
              <a:rPr lang="en-US" b="1" u="sng" dirty="0" smtClean="0"/>
              <a:t>Non-WGRs</a:t>
            </a:r>
            <a:endParaRPr lang="en-US" b="1" u="sng" dirty="0"/>
          </a:p>
        </p:txBody>
      </p:sp>
      <p:sp>
        <p:nvSpPr>
          <p:cNvPr id="3149" name="TextBox 9"/>
          <p:cNvSpPr txBox="1">
            <a:spLocks noChangeArrowheads="1"/>
          </p:cNvSpPr>
          <p:nvPr/>
        </p:nvSpPr>
        <p:spPr bwMode="auto">
          <a:xfrm>
            <a:off x="1447800" y="4267200"/>
            <a:ext cx="877163" cy="369332"/>
          </a:xfrm>
          <a:prstGeom prst="rect">
            <a:avLst/>
          </a:prstGeom>
          <a:noFill/>
          <a:ln w="9525">
            <a:noFill/>
            <a:miter lim="800000"/>
            <a:headEnd/>
            <a:tailEnd/>
          </a:ln>
        </p:spPr>
        <p:txBody>
          <a:bodyPr wrap="none">
            <a:spAutoFit/>
          </a:bodyPr>
          <a:lstStyle/>
          <a:p>
            <a:r>
              <a:rPr lang="en-US" b="1" u="sng" dirty="0" smtClean="0"/>
              <a:t>WGRs</a:t>
            </a:r>
            <a:endParaRPr lang="en-US" b="1" u="sng" dirty="0"/>
          </a:p>
        </p:txBody>
      </p:sp>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10" name="Footer Placeholder 9"/>
          <p:cNvSpPr>
            <a:spLocks noGrp="1"/>
          </p:cNvSpPr>
          <p:nvPr>
            <p:ph type="ftr" sz="quarter" idx="11"/>
          </p:nvPr>
        </p:nvSpPr>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Day Ahead Market</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36874" y="746761"/>
          <a:ext cx="9107126" cy="6086839"/>
        </p:xfrm>
        <a:graphic>
          <a:graphicData uri="http://schemas.openxmlformats.org/drawingml/2006/table">
            <a:tbl>
              <a:tblPr>
                <a:effectLst/>
              </a:tblPr>
              <a:tblGrid>
                <a:gridCol w="1944326"/>
                <a:gridCol w="4114800"/>
                <a:gridCol w="3048000"/>
              </a:tblGrid>
              <a:tr h="41566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1" i="0" u="none" strike="noStrike" kern="1200" cap="none" normalizeH="0" baseline="0" dirty="0" smtClean="0">
                        <a:ln>
                          <a:noFill/>
                        </a:ln>
                        <a:solidFill>
                          <a:srgbClr val="000000"/>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5556">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Load Distribution Factors (LDFs) produced by the automated process delivered unacceptable results during market trials.  </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Before the 168 hr test implemented methodology to use static LDF values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During 168 hr test began using updated software that made a change so that DAM would not constrain elements serving radial load pockets.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LDF methodology presented to NATF on 9/22 and 9/30</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LDF methodology</a:t>
                      </a:r>
                      <a:r>
                        <a:rPr lang="en-US" sz="1100" kern="1200" baseline="0" dirty="0" smtClean="0">
                          <a:solidFill>
                            <a:schemeClr val="tx1"/>
                          </a:solidFill>
                          <a:latin typeface="+mn-lt"/>
                          <a:ea typeface="+mn-ea"/>
                          <a:cs typeface="+mn-cs"/>
                        </a:rPr>
                        <a:t> scheduled to go to TAC for approval in October</a:t>
                      </a: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Generating LDFs for December</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Continue to evaluate LDFs</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4225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Phase Shifter Transformers (PSTs) settings causing overloads in the DAM</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During 168 hr test started to identify elements to not secure and ‘monitor only’ due to the PSTs.  Currently about 22 elements have been identified as monitor only.</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ERCOT is developing procedures to analyze PSTs to determine the best setting to use for minimizing overloads. ‘Monitor Only’ elements list will continue to be managed.</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578962">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Consideration of System Protection Schemes (SPSs) in DAM</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Code migrated before 168 hr test to correct mishandling of some SPSs.</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Modeling Corrections and Quality Assurance will continue</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1251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Questionable contingencies causing overloads in DAM</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Automated contingency generation tool produced some invalid contingencies due to modeling </a:t>
                      </a:r>
                      <a:r>
                        <a:rPr lang="en-US" sz="1100" kern="1200" dirty="0" smtClean="0">
                          <a:solidFill>
                            <a:schemeClr val="tx1"/>
                          </a:solidFill>
                          <a:latin typeface="+mn-lt"/>
                          <a:ea typeface="+mn-ea"/>
                          <a:cs typeface="+mn-cs"/>
                        </a:rPr>
                        <a:t>issues.</a:t>
                      </a: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Teams working to review the contingencies with auto transformers.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CIM Importer issue with series devices to be fixed in MMS5P10</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Request to TSPs to review specific contingencies (including auto transformers) has been made.  </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NOMCRs submitted to be implemented in the 10/15 database load</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4225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Not correctly modeling Generic Constraints and PCAPs not being considered in DAM </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Process is in place to determine and send to DAM operator the generic constraints and PCAPS predicted to be used in RT.</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b="0" kern="1200" dirty="0" smtClean="0">
                          <a:solidFill>
                            <a:schemeClr val="tx1"/>
                          </a:solidFill>
                          <a:latin typeface="+mn-lt"/>
                          <a:ea typeface="+mn-ea"/>
                          <a:cs typeface="+mn-cs"/>
                        </a:rPr>
                        <a:t>Continue to refine the process.</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697723">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Modeling Issues :</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Ratings</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Impedances, </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Default load values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Work has been done to compare various sources of the data and to question differences with the TSPs.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Modeling Corrections and Quality Assurance will continue</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1566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DAM performance issues related to PTP Option offers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Executed non-binding survey and performed some testing to better identify solutions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Exercise process  to filter the full contingency list.  Accelerate upgrade of hardware project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RUC / HRUC</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125894" y="758631"/>
          <a:ext cx="8865705" cy="5540248"/>
        </p:xfrm>
        <a:graphic>
          <a:graphicData uri="http://schemas.openxmlformats.org/drawingml/2006/table">
            <a:tbl>
              <a:tblPr>
                <a:effectLst/>
              </a:tblPr>
              <a:tblGrid>
                <a:gridCol w="3150706"/>
                <a:gridCol w="3018157"/>
                <a:gridCol w="2696842"/>
              </a:tblGrid>
              <a:tr h="25208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46482">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Poor Quality COPs</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COPS data different from Resource Plans and therefore suspect.</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100" kern="1200" dirty="0" smtClean="0">
                          <a:solidFill>
                            <a:schemeClr val="tx1"/>
                          </a:solidFill>
                          <a:latin typeface="+mn-lt"/>
                          <a:ea typeface="+mn-ea"/>
                          <a:cs typeface="+mn-cs"/>
                        </a:rPr>
                        <a:t>Noticeable improvement as we progressed through Market Trials.  This issue will likely</a:t>
                      </a:r>
                      <a:r>
                        <a:rPr lang="en-US" sz="1100" kern="1200" baseline="0" dirty="0" smtClean="0">
                          <a:solidFill>
                            <a:schemeClr val="tx1"/>
                          </a:solidFill>
                          <a:latin typeface="+mn-lt"/>
                          <a:ea typeface="+mn-ea"/>
                          <a:cs typeface="+mn-cs"/>
                        </a:rPr>
                        <a:t> be less of an issue once </a:t>
                      </a:r>
                      <a:r>
                        <a:rPr lang="en-US" sz="1100" kern="1200" dirty="0" smtClean="0">
                          <a:solidFill>
                            <a:schemeClr val="tx1"/>
                          </a:solidFill>
                          <a:latin typeface="+mn-lt"/>
                          <a:ea typeface="+mn-ea"/>
                          <a:cs typeface="+mn-cs"/>
                        </a:rPr>
                        <a:t>Nodal settlements kicks in. </a:t>
                      </a:r>
                    </a:p>
                    <a:p>
                      <a:pPr marL="0" lvl="0" indent="117475" algn="l" defTabSz="914400" rtl="0" eaLnBrk="1" fontAlgn="b" latinLnBrk="0" hangingPunct="1">
                        <a:buFont typeface="Arial" pitchFamily="34" charset="0"/>
                        <a:buChar char="•"/>
                      </a:pPr>
                      <a:r>
                        <a:rPr lang="en-US" sz="1100" kern="1200" dirty="0" smtClean="0">
                          <a:solidFill>
                            <a:schemeClr val="tx1"/>
                          </a:solidFill>
                          <a:latin typeface="+mn-lt"/>
                          <a:ea typeface="+mn-ea"/>
                          <a:cs typeface="+mn-cs"/>
                        </a:rPr>
                        <a:t>Operators are calling QSEs every day before DRUC run and if needed before HRUC run to correct COP issues.</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Pick several days in the end of October in which it is requested that the QSEs should enter COPS that reflect how they plan to cover their obligations and operate their Resources.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968210">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err="1" smtClean="0">
                          <a:solidFill>
                            <a:schemeClr val="tx1"/>
                          </a:solidFill>
                          <a:latin typeface="+mn-lt"/>
                          <a:ea typeface="+mn-ea"/>
                          <a:cs typeface="+mn-cs"/>
                        </a:rPr>
                        <a:t>Mis</a:t>
                      </a:r>
                      <a:r>
                        <a:rPr lang="en-US" sz="1100" kern="1200" baseline="0" dirty="0" smtClean="0">
                          <a:solidFill>
                            <a:schemeClr val="tx1"/>
                          </a:solidFill>
                          <a:latin typeface="+mn-lt"/>
                          <a:ea typeface="+mn-ea"/>
                          <a:cs typeface="+mn-cs"/>
                        </a:rPr>
                        <a:t>-interpretation by RUC of null Start-up and Minimum Energy Offers</a:t>
                      </a:r>
                      <a:endParaRPr lang="en-US" sz="1100" kern="1200" dirty="0" smtClean="0">
                        <a:solidFill>
                          <a:schemeClr val="tx1"/>
                        </a:solidFill>
                        <a:latin typeface="+mn-lt"/>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100" b="0" i="1" u="none" strike="noStrike" kern="1200" cap="none" normalizeH="0" baseline="0" dirty="0" smtClean="0">
                        <a:ln>
                          <a:noFill/>
                        </a:ln>
                        <a:solidFill>
                          <a:srgbClr val="FF0000"/>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1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100" kern="1200" dirty="0" smtClean="0">
                          <a:solidFill>
                            <a:schemeClr val="tx1"/>
                          </a:solidFill>
                          <a:latin typeface="+mn-lt"/>
                          <a:ea typeface="+mn-ea"/>
                          <a:cs typeface="+mn-cs"/>
                        </a:rPr>
                        <a:t>Defect has been submitted on mishandling of null Start-up and null Minimum Energy offers.  Fix deployed to NPROD</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Run DRUC and RUC during the last few weeks in October including the LFC test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51051">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MMS doesn't optimize phase shifter tap position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100" kern="1200" dirty="0">
                          <a:solidFill>
                            <a:schemeClr val="tx1"/>
                          </a:solidFill>
                          <a:latin typeface="+mn-lt"/>
                          <a:ea typeface="+mn-ea"/>
                          <a:cs typeface="+mn-cs"/>
                        </a:rPr>
                        <a:t> </a:t>
                      </a:r>
                      <a:r>
                        <a:rPr lang="en-US" sz="1100" kern="1200" dirty="0" smtClean="0">
                          <a:solidFill>
                            <a:schemeClr val="tx1"/>
                          </a:solidFill>
                          <a:latin typeface="+mn-lt"/>
                          <a:ea typeface="+mn-ea"/>
                          <a:cs typeface="+mn-cs"/>
                        </a:rPr>
                        <a:t>RUC set to also “monitor only” those elements associated with the PSTs and also the RUC operators procedures instructs them to use updated PST settings</a:t>
                      </a:r>
                    </a:p>
                    <a:p>
                      <a:pPr marL="0" lvl="0" indent="117475" algn="l" defTabSz="914400" rtl="0" eaLnBrk="1" fontAlgn="b" latinLnBrk="0" hangingPunct="1">
                        <a:buFont typeface="Arial" pitchFamily="34" charset="0"/>
                        <a:buChar char="•"/>
                      </a:pPr>
                      <a:r>
                        <a:rPr lang="en-US" sz="1100" kern="1200" dirty="0" smtClean="0">
                          <a:solidFill>
                            <a:schemeClr val="tx1"/>
                          </a:solidFill>
                          <a:latin typeface="+mn-lt"/>
                          <a:ea typeface="+mn-ea"/>
                          <a:cs typeface="+mn-cs"/>
                        </a:rPr>
                        <a:t>Procedures in place for Shift Engineers and operators to update the phase Shifter tap position as system conditions changes </a:t>
                      </a:r>
                      <a:endParaRPr lang="en-US" sz="1100" kern="1200" dirty="0">
                        <a:solidFill>
                          <a:schemeClr val="tx1"/>
                        </a:solidFill>
                        <a:latin typeface="+mn-lt"/>
                        <a:ea typeface="+mn-ea"/>
                        <a:cs typeface="+mn-cs"/>
                      </a:endParaRP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Run DRUC and RUC during the last few weeks in October including the LFC test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046482">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Slow execution times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100" kern="1200" dirty="0" smtClean="0">
                          <a:solidFill>
                            <a:schemeClr val="tx1"/>
                          </a:solidFill>
                          <a:latin typeface="+mn-lt"/>
                          <a:ea typeface="+mn-ea"/>
                          <a:cs typeface="+mn-cs"/>
                        </a:rPr>
                        <a:t>COP data reflecting ERCOT to be short is primary reason.  Continue to evaluate parameter settings that can speed up process.</a:t>
                      </a:r>
                    </a:p>
                    <a:p>
                      <a:pPr marL="0" lvl="0" indent="117475" algn="l" defTabSz="914400" rtl="0" eaLnBrk="1" fontAlgn="b" latinLnBrk="0" hangingPunct="1">
                        <a:buFont typeface="Arial" pitchFamily="34" charset="0"/>
                        <a:buChar char="•"/>
                      </a:pPr>
                      <a:r>
                        <a:rPr lang="en-US" sz="1100" kern="1200" dirty="0" smtClean="0">
                          <a:solidFill>
                            <a:schemeClr val="tx1"/>
                          </a:solidFill>
                          <a:latin typeface="+mn-lt"/>
                          <a:ea typeface="+mn-ea"/>
                          <a:cs typeface="+mn-cs"/>
                        </a:rPr>
                        <a:t>Procedures in place for Shift Engineers and operators to proactively take manual action to resolve unsolvable constraints </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Will continue to monitor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61026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RUC Operator Screens usability needs improvement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100" kern="1200" dirty="0" smtClean="0">
                          <a:solidFill>
                            <a:schemeClr val="tx1"/>
                          </a:solidFill>
                          <a:latin typeface="+mn-lt"/>
                          <a:ea typeface="+mn-ea"/>
                          <a:cs typeface="+mn-cs"/>
                        </a:rPr>
                        <a:t>Work in progress and this is not critical for Go-Live.</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Will continue to monitor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15194">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RUC Operators were unable to make manual changes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Resolved during 168hr test by software fix</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Will continue to monitor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10.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1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1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6.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7.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8.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9.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24285</TotalTime>
  <Words>6118</Words>
  <Application>Microsoft Office PowerPoint</Application>
  <PresentationFormat>On-screen Show (4:3)</PresentationFormat>
  <Paragraphs>1138</Paragraphs>
  <Slides>45</Slides>
  <Notes>25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Custom Design</vt:lpstr>
      <vt:lpstr>Nodal Program Update</vt:lpstr>
      <vt:lpstr>Today’s Agenda</vt:lpstr>
      <vt:lpstr>Integrated Nodal Timeline – Go-Live December 1, 2010</vt:lpstr>
      <vt:lpstr>54 Days to Go-Live</vt:lpstr>
      <vt:lpstr>168Hr / 48Hr LFC / 36Hr LFC Test Overview</vt:lpstr>
      <vt:lpstr>LFC Tests</vt:lpstr>
      <vt:lpstr>48-Hour Full System Reliability and Market Test Results </vt:lpstr>
      <vt:lpstr>Day Ahead Market</vt:lpstr>
      <vt:lpstr>RUC / HRUC</vt:lpstr>
      <vt:lpstr>Real Time Market</vt:lpstr>
      <vt:lpstr>Network Modeling Management System</vt:lpstr>
      <vt:lpstr>Credit</vt:lpstr>
      <vt:lpstr>Credit</vt:lpstr>
      <vt:lpstr>Reports &amp; Extracts</vt:lpstr>
      <vt:lpstr>Settlement &amp; Billing, Metering, and Data Aggregation</vt:lpstr>
      <vt:lpstr>Defect Summary (slide 1 of 4) [as of 10-1-10]</vt:lpstr>
      <vt:lpstr>Defect Summary (slide 2 of 4) [as of 10-1-10]</vt:lpstr>
      <vt:lpstr>Defect Summary (slide 4 of 4) [as of 10-1-10]</vt:lpstr>
      <vt:lpstr>Defect Summary (slide 3 of 4) [as of 10-1-10]</vt:lpstr>
      <vt:lpstr>Nodal Go-Live Update  Review of Full Nodal Operations Go-Live Items  Certified Systems Update (NMMS, OS, and CRR) </vt:lpstr>
      <vt:lpstr>Slide 21</vt:lpstr>
      <vt:lpstr>Slide 22</vt:lpstr>
      <vt:lpstr>Nodal Cutover Communications – Zonal Protocol 21.12.3</vt:lpstr>
      <vt:lpstr>Readiness Methodology</vt:lpstr>
      <vt:lpstr>Readiness Methodology</vt:lpstr>
      <vt:lpstr>Readiness Methodology</vt:lpstr>
      <vt:lpstr>Readiness Methodology</vt:lpstr>
      <vt:lpstr>Slide 28</vt:lpstr>
      <vt:lpstr>Slide 29</vt:lpstr>
      <vt:lpstr>Slide 30</vt:lpstr>
      <vt:lpstr>Slide 31</vt:lpstr>
      <vt:lpstr>Slide 32</vt:lpstr>
      <vt:lpstr>Slide 33</vt:lpstr>
      <vt:lpstr>Slide 34</vt:lpstr>
      <vt:lpstr>Slide 35</vt:lpstr>
      <vt:lpstr>Nodal – Overall Readiness</vt:lpstr>
      <vt:lpstr>Full Nodal Operations Certification Approval</vt:lpstr>
      <vt:lpstr>NMMS Overview</vt:lpstr>
      <vt:lpstr>OS Overview</vt:lpstr>
      <vt:lpstr>CRR Overview</vt:lpstr>
      <vt:lpstr>Slide 41</vt:lpstr>
      <vt:lpstr>Slide 42</vt:lpstr>
      <vt:lpstr>2010 Market Trials Timeline – Go-Live December 1, 2010</vt:lpstr>
      <vt:lpstr>Slide 44</vt:lpstr>
      <vt:lpstr>Nodal Defects Target Completion dates [as of 10-1-10]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KRR</cp:lastModifiedBy>
  <cp:revision>824</cp:revision>
  <dcterms:created xsi:type="dcterms:W3CDTF">2005-04-21T14:28:35Z</dcterms:created>
  <dcterms:modified xsi:type="dcterms:W3CDTF">2010-10-02T06:28:51Z</dcterms:modified>
</cp:coreProperties>
</file>