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258" r:id="rId2"/>
    <p:sldId id="322" r:id="rId3"/>
    <p:sldId id="321" r:id="rId4"/>
    <p:sldId id="294" r:id="rId5"/>
    <p:sldId id="320" r:id="rId6"/>
    <p:sldId id="318" r:id="rId7"/>
    <p:sldId id="317" r:id="rId8"/>
    <p:sldId id="316" r:id="rId9"/>
    <p:sldId id="313" r:id="rId10"/>
    <p:sldId id="314" r:id="rId11"/>
    <p:sldId id="315" r:id="rId12"/>
    <p:sldId id="301" r:id="rId13"/>
    <p:sldId id="308" r:id="rId14"/>
    <p:sldId id="310" r:id="rId15"/>
    <p:sldId id="31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40949A"/>
    <a:srgbClr val="0000CC"/>
    <a:srgbClr val="FF3300"/>
    <a:srgbClr val="FF9900"/>
    <a:srgbClr val="5469A2"/>
    <a:srgbClr val="294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420" autoAdjust="0"/>
  </p:normalViewPr>
  <p:slideViewPr>
    <p:cSldViewPr>
      <p:cViewPr varScale="1">
        <p:scale>
          <a:sx n="97" d="100"/>
          <a:sy n="97" d="100"/>
        </p:scale>
        <p:origin x="-114" y="-114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48" y="558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00D752E-C4D6-4B7C-9252-8D179F916B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pic>
        <p:nvPicPr>
          <p:cNvPr id="7" name="Picture 6" descr="ERCOT WMS1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810000" cy="11197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C8054-F97A-482F-AF8F-CD3B0F468C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3771A-EAC3-4AF1-BB21-39D1447D7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271AD-1475-427C-AD39-8125E59BED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B8675-A26F-477B-BD38-23D330282A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2E7D3-F05F-4AA8-B660-4440EB83F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E7E1B-17CC-420C-843C-6E0101BD19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A7CE1-7FEE-4638-B032-6CE488CCF7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74FE9-229E-4AEC-9F63-C1753FF62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CA2A0-A687-4FAD-A522-1615262DB3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8A315-D62F-42D5-87C3-23C8F0D7FA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A1021-82D1-41CA-A463-F081C7B6C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86451-CF8A-4478-8A08-A2A994B795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5F2633D-7213-4D79-AEE2-5D283F666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E7FD7733-6F7C-4C1F-A1EB-EA46407A560F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  <p:pic>
        <p:nvPicPr>
          <p:cNvPr id="11" name="Picture 10" descr="ERCOT WMS1.eps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0" y="6"/>
            <a:ext cx="2286000" cy="6718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2" r:id="rId13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October 2010</a:t>
            </a:r>
          </a:p>
        </p:txBody>
      </p:sp>
      <p:sp>
        <p:nvSpPr>
          <p:cNvPr id="3076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4676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Wholesale Market Subcommittee</a:t>
            </a:r>
          </a:p>
        </p:txBody>
      </p:sp>
      <p:sp>
        <p:nvSpPr>
          <p:cNvPr id="3077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3581400"/>
            <a:ext cx="70104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Report to Technical Advisory Committee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 on other Parts of the Agenda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600" b="1" dirty="0" smtClean="0"/>
              <a:t>COPS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400" dirty="0" smtClean="0"/>
              <a:t>Recommendation that does not disband COPS in 2011 and that WMS does not create Settlement Working Group in 2011.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400" dirty="0" smtClean="0"/>
              <a:t>Motion carried 74.1% for and 25.9% against with 6 abstentions</a:t>
            </a:r>
          </a:p>
          <a:p>
            <a:pPr lvl="3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000" dirty="0" smtClean="0"/>
              <a:t>Consumers voted in favor of the motion.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 on other Parts of the Agenda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600" b="1" dirty="0" smtClean="0"/>
              <a:t>NPRR 272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400" dirty="0" smtClean="0"/>
              <a:t>PRS tabled to allow WMS to provide better guidance at the regular PRS meeting in October.  WMS will consider the NPRR at the October 20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meeting and has asked QSTF to review the language drafted at the Special WMS meeting on the 4th.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Recommend that TAC table until November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sz="3200" dirty="0" smtClean="0"/>
              <a:t>Working Groups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en-US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rgbClr val="FFC000"/>
                </a:solidFill>
              </a:rPr>
              <a:t>DSWG</a:t>
            </a:r>
            <a:endParaRPr lang="en-US" sz="1800" b="1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 smtClean="0"/>
              <a:t>NPRR278, Emergency Interruptible Load Service (EILS) Modifications to Correct Self-Provision Settlement Equations, to Accommodate Advanced Metering Infrastructure, and other Clarifications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n-US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rgbClr val="FFC000"/>
                </a:solidFill>
              </a:rPr>
              <a:t>MCWG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 smtClean="0"/>
              <a:t>Nodal Market Trial Credit Monitoring Management (CMM) Performance Discussion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 smtClean="0"/>
              <a:t>Third Party Credit Administration  Other Markets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 smtClean="0"/>
              <a:t>Report on Joint Meeting with CWG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dirty="0" smtClean="0"/>
              <a:t>Nodal Credit Readiness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dirty="0" smtClean="0"/>
              <a:t>CRR Credit Parameters (Presentations)</a:t>
            </a:r>
          </a:p>
          <a:p>
            <a:pPr lvl="2" eaLnBrk="1" hangingPunct="1">
              <a:lnSpc>
                <a:spcPct val="80000"/>
              </a:lnSpc>
              <a:defRPr/>
            </a:pPr>
            <a:endParaRPr lang="en-US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>
                <a:solidFill>
                  <a:srgbClr val="FFC000"/>
                </a:solidFill>
              </a:rPr>
              <a:t>PSWG</a:t>
            </a:r>
            <a:r>
              <a:rPr lang="en-US" dirty="0" smtClean="0"/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 smtClean="0"/>
              <a:t>General Update</a:t>
            </a:r>
          </a:p>
          <a:p>
            <a:pPr lvl="1" eaLnBrk="1" hangingPunct="1">
              <a:lnSpc>
                <a:spcPct val="80000"/>
              </a:lnSpc>
              <a:buNone/>
              <a:defRPr/>
            </a:pPr>
            <a:endParaRPr lang="en-US" b="1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sz="3200" dirty="0" smtClean="0"/>
              <a:t>Working Groups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fontAlgn="base" hangingPunct="1"/>
            <a:r>
              <a:rPr lang="en-US" sz="2800" b="1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QMWG</a:t>
            </a:r>
            <a:endParaRPr lang="en-US" sz="2800" dirty="0" smtClean="0">
              <a:solidFill>
                <a:srgbClr val="FFC00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dirty="0" smtClean="0">
                <a:ea typeface="+mn-ea"/>
                <a:cs typeface="+mn-cs"/>
              </a:rPr>
              <a:t>General Update 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ea typeface="+mn-ea"/>
                <a:cs typeface="+mn-cs"/>
              </a:rPr>
              <a:t>Draft NPRR: Wind-powered Generation Resource (WGR) / Intermittent Renewable Resource (IRR) Base Point Deviation</a:t>
            </a:r>
          </a:p>
          <a:p>
            <a:pPr lvl="2">
              <a:spcBef>
                <a:spcPts val="0"/>
              </a:spcBef>
            </a:pPr>
            <a:r>
              <a:rPr lang="en-US" dirty="0" smtClean="0">
                <a:ea typeface="+mn-ea"/>
                <a:cs typeface="+mn-cs"/>
              </a:rPr>
              <a:t>Pending CEO Review (should be out this week)</a:t>
            </a:r>
          </a:p>
          <a:p>
            <a:pPr lvl="1">
              <a:spcBef>
                <a:spcPts val="0"/>
              </a:spcBef>
            </a:pPr>
            <a:endParaRPr lang="en-US" sz="2000" b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>
                <a:solidFill>
                  <a:srgbClr val="FFC000"/>
                </a:solidFill>
              </a:rPr>
              <a:t>CMWG</a:t>
            </a:r>
            <a:r>
              <a:rPr lang="en-US" sz="3200" dirty="0" smtClean="0"/>
              <a:t>	</a:t>
            </a:r>
            <a:r>
              <a:rPr lang="en-US" b="0" dirty="0" smtClean="0"/>
              <a:t>– no report</a:t>
            </a:r>
            <a:endParaRPr lang="en-US" dirty="0" smtClean="0">
              <a:solidFill>
                <a:srgbClr val="FFC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800" dirty="0" smtClean="0">
                <a:solidFill>
                  <a:srgbClr val="FFC000"/>
                </a:solidFill>
              </a:rPr>
              <a:t>VCWG</a:t>
            </a:r>
            <a:r>
              <a:rPr lang="en-US" sz="2800" dirty="0" smtClean="0"/>
              <a:t>	</a:t>
            </a:r>
            <a:r>
              <a:rPr lang="en-US" b="0" dirty="0" smtClean="0"/>
              <a:t>– no report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800" dirty="0" smtClean="0">
                <a:solidFill>
                  <a:srgbClr val="FFC000"/>
                </a:solidFill>
              </a:rPr>
              <a:t>MWG</a:t>
            </a:r>
            <a:r>
              <a:rPr lang="en-US" sz="2800" dirty="0" smtClean="0"/>
              <a:t>	</a:t>
            </a:r>
            <a:r>
              <a:rPr lang="en-US" b="0" dirty="0" smtClean="0"/>
              <a:t>– no report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800" dirty="0" smtClean="0">
                <a:solidFill>
                  <a:srgbClr val="FFC000"/>
                </a:solidFill>
              </a:rPr>
              <a:t>QSTF</a:t>
            </a:r>
            <a:r>
              <a:rPr lang="en-US" b="0" dirty="0" smtClean="0"/>
              <a:t>	– no report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800" dirty="0" smtClean="0">
                <a:solidFill>
                  <a:srgbClr val="FFC000"/>
                </a:solidFill>
              </a:rPr>
              <a:t>GATF	</a:t>
            </a:r>
            <a:r>
              <a:rPr lang="en-US" b="0" dirty="0" smtClean="0"/>
              <a:t>– no report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800" dirty="0" smtClean="0">
                <a:solidFill>
                  <a:srgbClr val="FFC000"/>
                </a:solidFill>
              </a:rPr>
              <a:t>WCATF</a:t>
            </a:r>
            <a:r>
              <a:rPr lang="en-US" sz="2800" dirty="0" smtClean="0"/>
              <a:t>	</a:t>
            </a:r>
            <a:r>
              <a:rPr lang="en-US" b="0" dirty="0" smtClean="0"/>
              <a:t>– no report</a:t>
            </a:r>
            <a:endParaRPr lang="en-US" b="0" dirty="0" smtClean="0">
              <a:solidFill>
                <a:srgbClr val="FFC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1800"/>
              </a:spcBef>
              <a:defRPr/>
            </a:pPr>
            <a:endParaRPr lang="en-US" b="0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buNone/>
              <a:defRPr/>
            </a:pPr>
            <a:endParaRPr lang="en-US" b="1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sz="3200" dirty="0" smtClean="0"/>
              <a:t>WMS GOALS</a:t>
            </a:r>
            <a:endParaRPr lang="en-US" sz="3200" dirty="0"/>
          </a:p>
        </p:txBody>
      </p:sp>
      <p:graphicFrame>
        <p:nvGraphicFramePr>
          <p:cNvPr id="6" name="Table Placeholder 6"/>
          <p:cNvGraphicFramePr>
            <a:graphicFrameLocks/>
          </p:cNvGraphicFramePr>
          <p:nvPr/>
        </p:nvGraphicFramePr>
        <p:xfrm>
          <a:off x="304800" y="1143000"/>
          <a:ext cx="8534399" cy="4680585"/>
        </p:xfrm>
        <a:graphic>
          <a:graphicData uri="http://schemas.openxmlformats.org/drawingml/2006/table">
            <a:tbl>
              <a:tblPr/>
              <a:tblGrid>
                <a:gridCol w="5788549"/>
                <a:gridCol w="2745850"/>
              </a:tblGrid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Items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857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WMS input/direction needed by 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Nodal Market Transition</a:t>
                      </a:r>
                    </a:p>
                  </a:txBody>
                  <a:tcPr marL="857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 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•</a:t>
                      </a:r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 Market Participant Readiness</a:t>
                      </a:r>
                      <a:endParaRPr lang="en-US" sz="14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25717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>
                        <a:solidFill>
                          <a:schemeClr val="tx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•</a:t>
                      </a:r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 TCR to CRR Transition </a:t>
                      </a:r>
                      <a:endParaRPr lang="en-US" sz="14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25717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>
                        <a:solidFill>
                          <a:schemeClr val="tx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•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 Nodal Protocol 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Tracebility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25717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>
                        <a:solidFill>
                          <a:schemeClr val="tx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•</a:t>
                      </a:r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 Nodal Parking Deck</a:t>
                      </a:r>
                      <a:endParaRPr lang="en-US" sz="14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25717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>
                        <a:solidFill>
                          <a:schemeClr val="tx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•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 Nodal Test Evaluation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25717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>
                        <a:solidFill>
                          <a:schemeClr val="tx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Nodal Verifiable Cost Methodology 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 (VCWG)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Consideration of necessary Zonal Market changes</a:t>
                      </a:r>
                    </a:p>
                  </a:txBody>
                  <a:tcPr marL="857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Before  Q2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Review of Generation Adequacy in ERCOT</a:t>
                      </a:r>
                    </a:p>
                  </a:txBody>
                  <a:tcPr marL="857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Q1 (GATF)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Market Issues Related to:</a:t>
                      </a:r>
                    </a:p>
                  </a:txBody>
                  <a:tcPr marL="857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400" b="0" i="0" u="none" strike="noStrike">
                        <a:solidFill>
                          <a:schemeClr val="tx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Credit issues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 (MCWG)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EILS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 (DSWG)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Reliability &amp; A/S Dispatch Impacts on Energy Markets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Market Event Evaluation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Adv. meters &amp; other demand response in A/S and Energy Markets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 (DSWG)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Wind &amp; related renewable technology integration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(various WG)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Criteria in Nodal for supplying A/S, Energy and Capacity Markets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 (WMS)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Integration of Quick Start Resources into Nodal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QSTF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Power Storage Devices</a:t>
                      </a:r>
                    </a:p>
                  </a:txBody>
                  <a:tcPr marL="4286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On-going (TBD)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LaaR Responsive Reserve Performance Penalty</a:t>
                      </a:r>
                    </a:p>
                  </a:txBody>
                  <a:tcPr marL="4286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 (DSWG)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sz="3200" dirty="0" smtClean="0"/>
              <a:t>QUESTIONS</a:t>
            </a:r>
            <a:endParaRPr lang="en-US" sz="3200" dirty="0"/>
          </a:p>
        </p:txBody>
      </p:sp>
      <p:pic>
        <p:nvPicPr>
          <p:cNvPr id="5" name="Picture 4" descr="MPj043940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066800"/>
            <a:ext cx="4341813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3200" b="1" dirty="0" smtClean="0"/>
              <a:t>CRR Credit Parameters  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800" dirty="0" smtClean="0"/>
              <a:t>At the September 22, 2010 Regular WMS meeting, members heard two presentations from </a:t>
            </a:r>
            <a:r>
              <a:rPr lang="en-US" sz="2800" dirty="0" err="1" smtClean="0"/>
              <a:t>Luminant</a:t>
            </a:r>
            <a:r>
              <a:rPr lang="en-US" sz="2800" dirty="0" smtClean="0"/>
              <a:t> and LCRA regarding “right-sizing” Credit Parameters to ensure adequate CRR credit requirement such that auction awards don’t result in collateral calls from FCE calculations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800" dirty="0" smtClean="0"/>
              <a:t>Credit Parameters must be in place by November 1 for November Auction.</a:t>
            </a:r>
            <a:r>
              <a:rPr lang="en-US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563563"/>
          </a:xfrm>
        </p:spPr>
        <p:txBody>
          <a:bodyPr/>
          <a:lstStyle/>
          <a:p>
            <a:pPr eaLnBrk="1" hangingPunct="1"/>
            <a:r>
              <a:rPr lang="en-US" sz="4000" dirty="0" smtClean="0"/>
              <a:t>             Discussion Summary</a:t>
            </a:r>
          </a:p>
        </p:txBody>
      </p:sp>
      <p:graphicFrame>
        <p:nvGraphicFramePr>
          <p:cNvPr id="12333" name="Group 45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52400" y="762000"/>
          <a:ext cx="8839200" cy="6047931"/>
        </p:xfrm>
        <a:graphic>
          <a:graphicData uri="http://schemas.openxmlformats.org/drawingml/2006/table">
            <a:tbl>
              <a:tblPr/>
              <a:tblGrid>
                <a:gridCol w="1143000"/>
                <a:gridCol w="3200400"/>
                <a:gridCol w="2362200"/>
                <a:gridCol w="21336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marL="73152" marR="45720" marT="0" marB="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</a:rPr>
                        <a:t>Issue Raised 8/18 WMS Meeting</a:t>
                      </a:r>
                    </a:p>
                  </a:txBody>
                  <a:tcPr marL="73152" marR="45720" marT="0" marB="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thickThin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</a:rPr>
                        <a:t>LCRA Proposal</a:t>
                      </a:r>
                    </a:p>
                  </a:txBody>
                  <a:tcPr marL="73152" marR="45720" marT="0" marB="0" anchor="ctr" anchorCtr="1" horzOverflow="overflow">
                    <a:lnL w="12700" cap="flat" cmpd="thickThin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thickThin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</a:rPr>
                        <a:t>LUME Proposal</a:t>
                      </a:r>
                    </a:p>
                  </a:txBody>
                  <a:tcPr marL="73152" marR="45720" marT="0" marB="0" anchor="ctr" anchorCtr="1" horzOverflow="overflow">
                    <a:lnL w="12700" cap="flat" cmpd="thickThin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thickThin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</a:tr>
              <a:tr h="885825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Implement Pre Go-Live (No System Change)</a:t>
                      </a:r>
                    </a:p>
                  </a:txBody>
                  <a:tcPr marL="73152" marR="45720" marT="0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EC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Exposure based on bid price</a:t>
                      </a:r>
                    </a:p>
                  </a:txBody>
                  <a:tcPr marL="73152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No change because bid price may equal or be close to cleared price</a:t>
                      </a:r>
                    </a:p>
                  </a:txBody>
                  <a:tcPr marL="73152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Consider bid price exceeding cleared price within decision to decrease “A”</a:t>
                      </a:r>
                    </a:p>
                  </a:txBody>
                  <a:tcPr marL="73152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4873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“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Rightsize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” Potential Exposure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(“A” = 1.5 , “M” = 1, “X” = 1.0)</a:t>
                      </a:r>
                    </a:p>
                  </a:txBody>
                  <a:tcPr marL="73152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“M” = 0 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“A” = 1.5</a:t>
                      </a:r>
                    </a:p>
                  </a:txBody>
                  <a:tcPr marL="73152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“M” = 0,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“A” = 0</a:t>
                      </a:r>
                    </a:p>
                  </a:txBody>
                  <a:tcPr marL="73152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1080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Ensure adequate CRR credit requirement such that auction awards don’t result in collateral calls from FCE calculations</a:t>
                      </a:r>
                    </a:p>
                  </a:txBody>
                  <a:tcPr marL="73152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By having “A”≥“X”, less likely to result in credit shortfall after auction (covers ACPE but may not fully cover FMM)</a:t>
                      </a:r>
                    </a:p>
                  </a:txBody>
                  <a:tcPr marL="73152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By having “A”&lt;“X”, more likely to result in credit shortfall after auction (may not even cover ACPE)</a:t>
                      </a:r>
                    </a:p>
                  </a:txBody>
                  <a:tcPr marL="73152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885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Auction is constrained to 90% of the total of Collateral plus unsecured credit less Total Potential Exposure</a:t>
                      </a:r>
                    </a:p>
                  </a:txBody>
                  <a:tcPr marL="73152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No change because 90% constraint is also placed on DAM</a:t>
                      </a:r>
                    </a:p>
                  </a:txBody>
                  <a:tcPr marL="73152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Consider restricted collateral within decision to decrease “A”</a:t>
                      </a:r>
                    </a:p>
                  </a:txBody>
                  <a:tcPr marL="73152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44291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Post Go-Live (System Change)</a:t>
                      </a:r>
                    </a:p>
                  </a:txBody>
                  <a:tcPr marL="73152" marR="45720" marT="0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E2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Collateral Requirement for Negative Bids</a:t>
                      </a:r>
                    </a:p>
                  </a:txBody>
                  <a:tcPr marL="73152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Possibly eliminate exposure by aligning credit posting and CRR auction settlement processes</a:t>
                      </a:r>
                    </a:p>
                  </a:txBody>
                  <a:tcPr marL="73152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51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Auction credit requirements do not equal FCE exposure calc.</a:t>
                      </a:r>
                    </a:p>
                  </a:txBody>
                  <a:tcPr marL="73152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 identified change at this time</a:t>
                      </a:r>
                    </a:p>
                  </a:txBody>
                  <a:tcPr marL="73152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51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Revising Forward Market (“FMM”) calculations from being dependent on historical prices</a:t>
                      </a:r>
                    </a:p>
                  </a:txBody>
                  <a:tcPr marL="73152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305800" cy="5486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</a:t>
            </a:r>
            <a:endParaRPr lang="en-US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600" b="1" dirty="0" smtClean="0"/>
              <a:t>CRR Credit Parameters  </a:t>
            </a:r>
          </a:p>
        </p:txBody>
      </p:sp>
      <p:graphicFrame>
        <p:nvGraphicFramePr>
          <p:cNvPr id="1026" name="TXU - Object 4" descr="Element_Graph"/>
          <p:cNvGraphicFramePr>
            <a:graphicFrameLocks noChangeAspect="1"/>
          </p:cNvGraphicFramePr>
          <p:nvPr/>
        </p:nvGraphicFramePr>
        <p:xfrm>
          <a:off x="469900" y="1695450"/>
          <a:ext cx="8204200" cy="4900613"/>
        </p:xfrm>
        <a:graphic>
          <a:graphicData uri="http://schemas.openxmlformats.org/presentationml/2006/ole">
            <p:oleObj spid="_x0000_s1026" name="Chart" r:id="rId4" imgW="8229781" imgH="4914731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600" b="1" dirty="0" smtClean="0"/>
              <a:t>CRR Credit Parameters  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400" dirty="0" smtClean="0"/>
              <a:t>WMS voted to support the </a:t>
            </a:r>
            <a:r>
              <a:rPr lang="en-US" sz="2400" dirty="0" err="1" smtClean="0"/>
              <a:t>Luminant</a:t>
            </a:r>
            <a:r>
              <a:rPr lang="en-US" sz="2400" dirty="0" smtClean="0"/>
              <a:t> proposal for M=0, A=0.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400" dirty="0" smtClean="0"/>
              <a:t>Motion carried 70.4% for and 29.6% against with 2 abstentions</a:t>
            </a:r>
          </a:p>
          <a:p>
            <a:pPr lvl="3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000" dirty="0" smtClean="0"/>
              <a:t>One Consumer and one Coop Abstained.</a:t>
            </a:r>
          </a:p>
          <a:p>
            <a:pPr lvl="3" eaLnBrk="1" hangingPunct="1">
              <a:lnSpc>
                <a:spcPct val="80000"/>
              </a:lnSpc>
              <a:spcBef>
                <a:spcPts val="1200"/>
              </a:spcBef>
              <a:defRPr/>
            </a:pPr>
            <a:endParaRPr lang="en-US" sz="2000" dirty="0" smtClean="0"/>
          </a:p>
          <a:p>
            <a:pPr lvl="1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200" b="1" dirty="0" smtClean="0">
                <a:solidFill>
                  <a:schemeClr val="accent1">
                    <a:lumMod val="25000"/>
                  </a:schemeClr>
                </a:solidFill>
              </a:rPr>
              <a:t>Recommend TAC Approval and request that the Board make the Parameters effective for the November 2010 (Section 7.5.5.3 is effective November 1, 2010 and the Auction is November 12, 2010)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800" b="1" dirty="0" smtClean="0"/>
              <a:t>SMOGRR009, Submittal Timeline for EPS Metering Design Proposals  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800" dirty="0" smtClean="0"/>
              <a:t>WMS voted to recommend </a:t>
            </a:r>
            <a:r>
              <a:rPr lang="en-US" sz="2800" dirty="0" smtClean="0"/>
              <a:t>approval of SMOGRR009 </a:t>
            </a:r>
            <a:r>
              <a:rPr lang="en-US" sz="2800" dirty="0" smtClean="0"/>
              <a:t>as recommended by the MWG in the 9/21/10 MWG Report.</a:t>
            </a:r>
          </a:p>
          <a:p>
            <a:pPr lvl="3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800" dirty="0" smtClean="0"/>
              <a:t>One Independent Generator Abstained</a:t>
            </a:r>
          </a:p>
          <a:p>
            <a:pPr lvl="3" eaLnBrk="1" hangingPunct="1">
              <a:lnSpc>
                <a:spcPct val="80000"/>
              </a:lnSpc>
              <a:spcBef>
                <a:spcPts val="1200"/>
              </a:spcBef>
              <a:buNone/>
              <a:defRPr/>
            </a:pPr>
            <a:endParaRPr lang="en-US" sz="2400" dirty="0" smtClean="0"/>
          </a:p>
          <a:p>
            <a:pPr lvl="1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400" b="1" dirty="0" smtClean="0">
                <a:solidFill>
                  <a:schemeClr val="accent1">
                    <a:lumMod val="25000"/>
                  </a:schemeClr>
                </a:solidFill>
              </a:rPr>
              <a:t>Recommend TAC Approval</a:t>
            </a:r>
            <a:endParaRPr lang="en-US" sz="2200" b="1" dirty="0" smtClean="0">
              <a:solidFill>
                <a:schemeClr val="accent1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4582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</a:t>
            </a:r>
          </a:p>
          <a:p>
            <a:pPr lvl="1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600" b="1" dirty="0" smtClean="0"/>
              <a:t>Market Reform and IMM Nodal Issues WMS Assignments related to CRR </a:t>
            </a:r>
            <a:r>
              <a:rPr lang="en-US" sz="2600" b="1" dirty="0" err="1" smtClean="0"/>
              <a:t>Derate</a:t>
            </a:r>
            <a:r>
              <a:rPr lang="en-US" sz="2600" b="1" dirty="0" smtClean="0"/>
              <a:t>   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000" dirty="0" smtClean="0"/>
              <a:t>At the August Board Meeting, the IMM was asked to review the risk assessment that was prepared by Market Reform (“MR”)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endParaRPr lang="en-US" sz="1050" dirty="0" smtClean="0"/>
          </a:p>
          <a:p>
            <a:pPr lvl="3"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000" dirty="0" smtClean="0"/>
              <a:t>Category 2: Likely to Need Fixing Soon (after market start)</a:t>
            </a: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000" dirty="0" smtClean="0"/>
              <a:t>Load Zone Modeling/Pricing</a:t>
            </a: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000" dirty="0" smtClean="0"/>
              <a:t>Ancillary Services Deliverability</a:t>
            </a: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000" b="1" dirty="0" smtClean="0"/>
              <a:t>CRR </a:t>
            </a:r>
            <a:r>
              <a:rPr lang="en-US" sz="2000" b="1" dirty="0" err="1" smtClean="0"/>
              <a:t>Derating</a:t>
            </a:r>
            <a:endParaRPr lang="en-US" sz="2000" b="1" dirty="0" smtClean="0"/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defRPr/>
            </a:pPr>
            <a:endParaRPr lang="en-US" sz="2000" b="1" dirty="0" smtClean="0"/>
          </a:p>
          <a:p>
            <a:pPr lvl="3"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000" dirty="0" smtClean="0"/>
              <a:t>Category 3: Must Be Fixed Over Time (within a few years</a:t>
            </a: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000" dirty="0" smtClean="0"/>
              <a:t>Scarcity Pricing</a:t>
            </a: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defRPr/>
            </a:pPr>
            <a:endParaRPr lang="en-US" sz="2000" dirty="0" smtClean="0"/>
          </a:p>
          <a:p>
            <a:pPr lvl="3"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000" dirty="0" smtClean="0"/>
              <a:t>Category 4: Watch and Be Ready (if/when fix is needed)</a:t>
            </a: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000" dirty="0" smtClean="0"/>
              <a:t>Settlement at Shadow Prices</a:t>
            </a: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000" dirty="0" smtClean="0"/>
              <a:t>RUC and RUC </a:t>
            </a:r>
            <a:r>
              <a:rPr lang="en-US" sz="2000" dirty="0" err="1" smtClean="0"/>
              <a:t>Clawback</a:t>
            </a:r>
            <a:endParaRPr lang="en-US" sz="2000" dirty="0" smtClean="0"/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000" dirty="0" smtClean="0"/>
              <a:t>SCED and 2-Step Mitigation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 on other Parts of the Agenda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600" b="1" dirty="0" smtClean="0"/>
              <a:t>Shadow Price Caps and Power Balance Penalties in Security Constrained Economic Dispatch 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400" dirty="0" smtClean="0"/>
              <a:t>WMS voted to recommend to NATF to adjust the Power Balance Penalty curve to begin at $500, go to 40MW, WMS to review in 2011.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400" dirty="0" smtClean="0"/>
              <a:t>Motion carried 61.1% for and 38.9% against with 7 abstentions</a:t>
            </a:r>
          </a:p>
          <a:p>
            <a:pPr lvl="3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000" dirty="0" smtClean="0"/>
              <a:t>The Consumer segment Abstained.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 on other Parts of the Agenda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600" b="1" dirty="0" smtClean="0"/>
              <a:t>WMS Voting Structure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400" dirty="0" smtClean="0"/>
              <a:t>WMS recommendation that TAC adopt PRS voting structure for WMS, and limit e-mail voting to non-policy issues.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400" dirty="0" smtClean="0"/>
              <a:t>Motion failed 48.1% for and 51.9% against with 6 abstentions</a:t>
            </a:r>
          </a:p>
          <a:p>
            <a:pPr lvl="3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000" dirty="0" smtClean="0"/>
              <a:t>Consumers voted in favor of the motion.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XU_ELEMENT" val="Element_Graph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2395</TotalTime>
  <Words>1062</Words>
  <Application>Microsoft Office PowerPoint</Application>
  <PresentationFormat>On-screen Show (4:3)</PresentationFormat>
  <Paragraphs>172</Paragraphs>
  <Slides>15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Custom Design</vt:lpstr>
      <vt:lpstr>Chart</vt:lpstr>
      <vt:lpstr>Wholesale Market Subcommittee</vt:lpstr>
      <vt:lpstr>TAC Action Items </vt:lpstr>
      <vt:lpstr>             Discussion Summary</vt:lpstr>
      <vt:lpstr>TAC Action Items </vt:lpstr>
      <vt:lpstr>TAC Action Items </vt:lpstr>
      <vt:lpstr>TAC Action Items </vt:lpstr>
      <vt:lpstr>TAC Action Items </vt:lpstr>
      <vt:lpstr>TAC Action Items </vt:lpstr>
      <vt:lpstr>TAC Action Items </vt:lpstr>
      <vt:lpstr>TAC Action Items </vt:lpstr>
      <vt:lpstr>TAC Action Items </vt:lpstr>
      <vt:lpstr>Working Groups</vt:lpstr>
      <vt:lpstr>Working Groups</vt:lpstr>
      <vt:lpstr>WMS GOALS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Barbara Clemenhagen</dc:creator>
  <cp:lastModifiedBy>balbracht</cp:lastModifiedBy>
  <cp:revision>115</cp:revision>
  <dcterms:created xsi:type="dcterms:W3CDTF">2005-04-21T14:28:35Z</dcterms:created>
  <dcterms:modified xsi:type="dcterms:W3CDTF">2010-10-04T21:45:11Z</dcterms:modified>
</cp:coreProperties>
</file>