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372" r:id="rId2"/>
    <p:sldId id="377" r:id="rId3"/>
    <p:sldId id="378" r:id="rId4"/>
    <p:sldId id="367" r:id="rId5"/>
    <p:sldId id="379" r:id="rId6"/>
    <p:sldId id="369" r:id="rId7"/>
    <p:sldId id="368" r:id="rId8"/>
    <p:sldId id="376" r:id="rId9"/>
    <p:sldId id="373" r:id="rId10"/>
    <p:sldId id="374" r:id="rId11"/>
    <p:sldId id="375" r:id="rId12"/>
    <p:sldId id="380"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40949A"/>
    <a:srgbClr val="0000CC"/>
    <a:srgbClr val="FF3300"/>
    <a:srgbClr val="FF9900"/>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102"/>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BA5E7A6-0873-4DCD-8C2C-A141D7B15B7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dirty="0">
                <a:solidFill>
                  <a:schemeClr val="tx1"/>
                </a:solidFill>
              </a:defRPr>
            </a:lvl1pPr>
          </a:lstStyle>
          <a:p>
            <a:pPr>
              <a:defRPr/>
            </a:pPr>
            <a:r>
              <a:rPr lang="en-US"/>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dirty="0">
                <a:solidFill>
                  <a:schemeClr val="tx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D3BE0B4-59DE-4AE3-A1A8-11CA7BE74B17}"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D3626AD-2E56-4FE0-A6EA-EE0D5B0C052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D880DB5D-8269-4EC8-B6EA-E921E24BE3F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496ABB3-C943-4645-B588-F5BCB371FB47}"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65DFF46-DC84-4EAE-8415-5600BA71C6D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F31EFB6-8F3F-417D-9173-9F74FA094589}"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0D39664-03D1-4D3D-91A0-5D676997F001}"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9CF18FA8-99CC-4015-9560-6447C56292C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1F4E71D-20A8-4E79-985B-9340B603C751}"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258E480-93A5-4227-AFAF-9481E5BB8FFB}"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626498A-0117-4616-9587-62E72CC68A9C}"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FC237B3-79F9-49F2-AAAB-B5817717579E}"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vl1pPr>
          </a:lstStyle>
          <a:p>
            <a:pPr>
              <a:defRPr/>
            </a:pPr>
            <a:r>
              <a:rPr lang="en-US"/>
              <a:t>Meeting Title (optional)</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FF7023C0-D179-4208-BE06-6564FA642038}"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
          <p:cNvSpPr txBox="1">
            <a:spLocks noGrp="1" noChangeArrowheads="1"/>
          </p:cNvSpPr>
          <p:nvPr/>
        </p:nvSpPr>
        <p:spPr bwMode="auto">
          <a:xfrm>
            <a:off x="1981200" y="5467350"/>
            <a:ext cx="3457575" cy="476250"/>
          </a:xfrm>
          <a:prstGeom prst="rect">
            <a:avLst/>
          </a:prstGeom>
          <a:noFill/>
          <a:ln w="9525">
            <a:noFill/>
            <a:miter lim="800000"/>
            <a:headEnd/>
            <a:tailEnd/>
          </a:ln>
        </p:spPr>
        <p:txBody>
          <a:bodyPr/>
          <a:lstStyle/>
          <a:p>
            <a:r>
              <a:rPr lang="en-US" b="1"/>
              <a:t>10-07-10</a:t>
            </a:r>
          </a:p>
        </p:txBody>
      </p:sp>
      <p:sp>
        <p:nvSpPr>
          <p:cNvPr id="21507" name="Rectangle 15"/>
          <p:cNvSpPr txBox="1">
            <a:spLocks noGrp="1" noChangeArrowheads="1"/>
          </p:cNvSpPr>
          <p:nvPr/>
        </p:nvSpPr>
        <p:spPr bwMode="auto">
          <a:xfrm>
            <a:off x="1981200" y="5067300"/>
            <a:ext cx="4067175" cy="419100"/>
          </a:xfrm>
          <a:prstGeom prst="rect">
            <a:avLst/>
          </a:prstGeom>
          <a:noFill/>
          <a:ln w="9525">
            <a:noFill/>
            <a:miter lim="800000"/>
            <a:headEnd/>
            <a:tailEnd/>
          </a:ln>
        </p:spPr>
        <p:txBody>
          <a:bodyPr/>
          <a:lstStyle/>
          <a:p>
            <a:r>
              <a:rPr lang="en-US" b="1"/>
              <a:t>Technical Advisory Committee</a:t>
            </a:r>
          </a:p>
        </p:txBody>
      </p:sp>
      <p:sp>
        <p:nvSpPr>
          <p:cNvPr id="21508" name="Rectangle 18"/>
          <p:cNvSpPr>
            <a:spLocks noGrp="1" noChangeArrowheads="1"/>
          </p:cNvSpPr>
          <p:nvPr>
            <p:ph type="ctrTitle" idx="4294967295"/>
          </p:nvPr>
        </p:nvSpPr>
        <p:spPr>
          <a:xfrm>
            <a:off x="1905000" y="1752600"/>
            <a:ext cx="5486400" cy="1238250"/>
          </a:xfrm>
        </p:spPr>
        <p:txBody>
          <a:bodyPr/>
          <a:lstStyle/>
          <a:p>
            <a:pPr eaLnBrk="1" hangingPunct="1"/>
            <a:r>
              <a:rPr lang="en-US" sz="2800" smtClean="0"/>
              <a:t>COPs Update to TAC</a:t>
            </a:r>
          </a:p>
        </p:txBody>
      </p:sp>
      <p:sp>
        <p:nvSpPr>
          <p:cNvPr id="21509" name="Rectangle 20"/>
          <p:cNvSpPr>
            <a:spLocks noGrp="1" noChangeArrowheads="1"/>
          </p:cNvSpPr>
          <p:nvPr>
            <p:ph type="subTitle" idx="4294967295"/>
          </p:nvPr>
        </p:nvSpPr>
        <p:spPr>
          <a:xfrm>
            <a:off x="1981200" y="3581400"/>
            <a:ext cx="5943600" cy="1143000"/>
          </a:xfrm>
        </p:spPr>
        <p:txBody>
          <a:bodyPr/>
          <a:lstStyle/>
          <a:p>
            <a:pPr marL="0" indent="0" eaLnBrk="1" hangingPunct="1">
              <a:buFontTx/>
              <a:buNone/>
            </a:pPr>
            <a:r>
              <a:rPr lang="en-US" b="0" smtClean="0">
                <a:latin typeface="Arial Black" pitchFamily="34" charset="0"/>
              </a:rPr>
              <a:t>Debbie McKeever</a:t>
            </a:r>
          </a:p>
          <a:p>
            <a:pPr marL="0" indent="0" eaLnBrk="1" hangingPunct="1">
              <a:buFontTx/>
              <a:buNone/>
            </a:pPr>
            <a:r>
              <a:rPr lang="en-US" b="0" smtClean="0">
                <a:latin typeface="Arial Black" pitchFamily="34" charset="0"/>
              </a:rPr>
              <a:t>COPs Chair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152400" y="152400"/>
            <a:ext cx="8686800" cy="685800"/>
          </a:xfrm>
        </p:spPr>
        <p:txBody>
          <a:bodyPr/>
          <a:lstStyle/>
          <a:p>
            <a:r>
              <a:rPr lang="en-US" smtClean="0"/>
              <a:t>PWG </a:t>
            </a:r>
            <a:r>
              <a:rPr lang="en-US" smtClean="0">
                <a:solidFill>
                  <a:schemeClr val="tx2"/>
                </a:solidFill>
              </a:rPr>
              <a:t>LPGRRs in progress</a:t>
            </a:r>
            <a:endParaRPr lang="en-US" smtClean="0"/>
          </a:p>
        </p:txBody>
      </p:sp>
      <p:sp>
        <p:nvSpPr>
          <p:cNvPr id="23555" name="Rectangle 3"/>
          <p:cNvSpPr>
            <a:spLocks noGrp="1" noChangeArrowheads="1"/>
          </p:cNvSpPr>
          <p:nvPr>
            <p:ph type="body" idx="4294967295"/>
          </p:nvPr>
        </p:nvSpPr>
        <p:spPr>
          <a:xfrm>
            <a:off x="381000" y="1295400"/>
            <a:ext cx="8382000" cy="4800600"/>
          </a:xfrm>
        </p:spPr>
        <p:txBody>
          <a:bodyPr/>
          <a:lstStyle/>
          <a:p>
            <a:pPr marL="990600" lvl="1" indent="-533400" eaLnBrk="1" hangingPunct="1">
              <a:lnSpc>
                <a:spcPct val="80000"/>
              </a:lnSpc>
              <a:buFontTx/>
              <a:buAutoNum type="arabicParenR"/>
            </a:pPr>
            <a:r>
              <a:rPr lang="en-US" sz="1800" smtClean="0"/>
              <a:t>LPGRR040 - Administrative Changes for October 1, 2010 Load Profiling Guide; Submitted by Market Rules shall be effective Oct. 1 with no comments from interested parties.</a:t>
            </a:r>
            <a:endParaRPr lang="en-US" sz="1800" b="1" smtClean="0">
              <a:solidFill>
                <a:srgbClr val="FF0000"/>
              </a:solidFill>
            </a:endParaRPr>
          </a:p>
          <a:p>
            <a:pPr marL="990600" lvl="1" indent="-533400" eaLnBrk="1" hangingPunct="1">
              <a:lnSpc>
                <a:spcPct val="80000"/>
              </a:lnSpc>
              <a:buFontTx/>
              <a:buAutoNum type="arabicParenR"/>
            </a:pPr>
            <a:endParaRPr lang="en-US" sz="1800" b="1" smtClean="0">
              <a:solidFill>
                <a:srgbClr val="FF0000"/>
              </a:solidFill>
            </a:endParaRPr>
          </a:p>
          <a:p>
            <a:pPr marL="990600" lvl="1" indent="-533400" eaLnBrk="1" hangingPunct="1">
              <a:lnSpc>
                <a:spcPct val="80000"/>
              </a:lnSpc>
              <a:buFontTx/>
              <a:buAutoNum type="arabicParenR"/>
            </a:pPr>
            <a:r>
              <a:rPr lang="en-US" sz="1800" smtClean="0"/>
              <a:t>LPGRR draft submitted to Market Rules on Distributed Generation (DG)  to Sync with NPRR208 Language Effective on Nodal Go-Live (shall be LPGRR041).</a:t>
            </a:r>
          </a:p>
          <a:p>
            <a:pPr marL="990600" lvl="1" indent="-533400" eaLnBrk="1" hangingPunct="1">
              <a:lnSpc>
                <a:spcPct val="80000"/>
              </a:lnSpc>
              <a:buFontTx/>
              <a:buAutoNum type="arabicParenR"/>
            </a:pPr>
            <a:endParaRPr lang="en-US" sz="1800" b="1" smtClean="0"/>
          </a:p>
          <a:p>
            <a:pPr marL="990600" lvl="1" indent="-533400" eaLnBrk="1" hangingPunct="1">
              <a:lnSpc>
                <a:spcPct val="80000"/>
              </a:lnSpc>
              <a:buFontTx/>
              <a:buAutoNum type="arabicParenR"/>
            </a:pPr>
            <a:r>
              <a:rPr lang="en-US" sz="1800" smtClean="0"/>
              <a:t>LPGRR draft in process to place the LRS TDSP CSV Operations Guide in Appendix A of the Load Profiling Guide (LPG), to clarify IDR and AMS weather sensitive type code assignment in the Decision Tree, to comply with NPRR250 Suspension of Annual Profile Id validation with Advance Meter Deployment, and to remove unused TOU codes to improve settlement system processing time (shall be LPGRR042).</a:t>
            </a:r>
          </a:p>
          <a:p>
            <a:pPr marL="990600" lvl="1" indent="-533400" eaLnBrk="1" hangingPunct="1">
              <a:lnSpc>
                <a:spcPct val="80000"/>
              </a:lnSpc>
              <a:buFontTx/>
              <a:buAutoNum type="arabicParenR"/>
            </a:pPr>
            <a:endParaRPr lang="en-US" sz="1800" smtClean="0"/>
          </a:p>
          <a:p>
            <a:pPr marL="990600" lvl="1" indent="-533400" eaLnBrk="1" hangingPunct="1">
              <a:lnSpc>
                <a:spcPct val="80000"/>
              </a:lnSpc>
              <a:buFontTx/>
              <a:buAutoNum type="arabicParenR"/>
            </a:pPr>
            <a:r>
              <a:rPr lang="en-US" sz="1800" smtClean="0"/>
              <a:t>LPGRR draft in process to build Appendix D language for Distributive Generation (DG) Load Profile Models per NPRR208, Registration and Settlement of Distributed Generation (DG) Less Than One MW (PWG Goal 6 shall be LPGRR043).</a:t>
            </a:r>
          </a:p>
          <a:p>
            <a:pPr marL="990600" lvl="1" indent="-533400" eaLnBrk="1" hangingPunct="1">
              <a:lnSpc>
                <a:spcPct val="80000"/>
              </a:lnSpc>
              <a:buFontTx/>
              <a:buNone/>
            </a:pPr>
            <a:r>
              <a:rPr lang="en-US" sz="1600" smtClean="0"/>
              <a:t>	</a:t>
            </a:r>
            <a:endParaRPr lang="en-US" smtClean="0"/>
          </a:p>
          <a:p>
            <a:pPr>
              <a:lnSpc>
                <a:spcPct val="80000"/>
              </a:lnSpc>
              <a:buFontTx/>
              <a:buNone/>
            </a:pPr>
            <a:endParaRPr lang="en-US" b="0" smtClean="0"/>
          </a:p>
          <a:p>
            <a:pPr>
              <a:lnSpc>
                <a:spcPct val="80000"/>
              </a:lnSpc>
              <a:buFontTx/>
              <a:buNone/>
            </a:pPr>
            <a:endParaRPr lang="en-US" b="0" smtClean="0"/>
          </a:p>
          <a:p>
            <a:pPr>
              <a:lnSpc>
                <a:spcPct val="80000"/>
              </a:lnSpc>
            </a:pPr>
            <a:endParaRPr lang="en-US" sz="800" b="0" smtClean="0"/>
          </a:p>
        </p:txBody>
      </p:sp>
      <p:sp>
        <p:nvSpPr>
          <p:cNvPr id="23556"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0A93E8AA-5F4E-474E-8D7C-31C09DE3B449}" type="slidenum">
              <a:rPr lang="en-US" sz="1200">
                <a:cs typeface="Arial" charset="0"/>
              </a:rPr>
              <a:pPr algn="ctr"/>
              <a:t>10</a:t>
            </a:fld>
            <a:endParaRPr lang="en-US" sz="120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52400" y="228600"/>
            <a:ext cx="8686800" cy="685800"/>
          </a:xfrm>
        </p:spPr>
        <p:txBody>
          <a:bodyPr/>
          <a:lstStyle/>
          <a:p>
            <a:r>
              <a:rPr lang="en-US" sz="1800" smtClean="0"/>
              <a:t>No Consensus reached at PWG - COPs Approve PWG Voting Item</a:t>
            </a:r>
          </a:p>
        </p:txBody>
      </p:sp>
      <p:sp>
        <p:nvSpPr>
          <p:cNvPr id="24579" name="Rectangle 3"/>
          <p:cNvSpPr>
            <a:spLocks noGrp="1" noChangeArrowheads="1"/>
          </p:cNvSpPr>
          <p:nvPr>
            <p:ph type="body" idx="4294967295"/>
          </p:nvPr>
        </p:nvSpPr>
        <p:spPr>
          <a:xfrm>
            <a:off x="457200" y="1219200"/>
            <a:ext cx="8229600" cy="5181600"/>
          </a:xfrm>
        </p:spPr>
        <p:txBody>
          <a:bodyPr/>
          <a:lstStyle/>
          <a:p>
            <a:pPr>
              <a:buFont typeface="Wingdings" pitchFamily="2" charset="2"/>
              <a:buNone/>
            </a:pPr>
            <a:r>
              <a:rPr lang="en-US" b="0" smtClean="0"/>
              <a:t>Based on Majority of responses received, </a:t>
            </a:r>
          </a:p>
          <a:p>
            <a:pPr>
              <a:buFont typeface="Wingdings" pitchFamily="2" charset="2"/>
              <a:buNone/>
            </a:pPr>
            <a:r>
              <a:rPr lang="en-US" b="0" smtClean="0"/>
              <a:t>COPS voted unanimously to leave current ERCOT Load Profile</a:t>
            </a:r>
          </a:p>
          <a:p>
            <a:pPr>
              <a:buFont typeface="Wingdings" pitchFamily="2" charset="2"/>
              <a:buNone/>
            </a:pPr>
            <a:r>
              <a:rPr lang="en-US" b="0" smtClean="0"/>
              <a:t>Models “As Is” after no consensus in the PWG. </a:t>
            </a:r>
          </a:p>
          <a:p>
            <a:pPr>
              <a:buFont typeface="Wingdings" pitchFamily="2" charset="2"/>
              <a:buNone/>
            </a:pPr>
            <a:endParaRPr lang="en-US" b="0" smtClean="0"/>
          </a:p>
          <a:p>
            <a:pPr>
              <a:buFont typeface="Wingdings" pitchFamily="2" charset="2"/>
              <a:buNone/>
            </a:pPr>
            <a:r>
              <a:rPr lang="en-US" b="0" smtClean="0"/>
              <a:t>Basis for vote:</a:t>
            </a:r>
          </a:p>
          <a:p>
            <a:pPr>
              <a:buFont typeface="Wingdings" pitchFamily="2" charset="2"/>
              <a:buNone/>
            </a:pPr>
            <a:r>
              <a:rPr lang="en-US" b="0" smtClean="0"/>
              <a:t>Saturation of AMS meters, the use of non-IDR profiles is diminishing</a:t>
            </a:r>
          </a:p>
          <a:p>
            <a:pPr>
              <a:buFont typeface="Wingdings" pitchFamily="2" charset="2"/>
              <a:buNone/>
            </a:pPr>
            <a:r>
              <a:rPr lang="en-US" b="0" smtClean="0"/>
              <a:t>rapidly. Instead, ERCOT and MP resources are better allocated to the </a:t>
            </a:r>
          </a:p>
          <a:p>
            <a:pPr>
              <a:buFont typeface="Wingdings" pitchFamily="2" charset="2"/>
              <a:buNone/>
            </a:pPr>
            <a:r>
              <a:rPr lang="en-US" b="0" smtClean="0"/>
              <a:t>Nodal Go Live implementation.</a:t>
            </a:r>
          </a:p>
          <a:p>
            <a:pPr>
              <a:lnSpc>
                <a:spcPct val="90000"/>
              </a:lnSpc>
              <a:buFontTx/>
              <a:buNone/>
            </a:pPr>
            <a:endParaRPr lang="en-US"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endParaRPr lang="en-US" smtClean="0"/>
          </a:p>
        </p:txBody>
      </p:sp>
      <p:sp>
        <p:nvSpPr>
          <p:cNvPr id="29699" name="Rectangle 3"/>
          <p:cNvSpPr>
            <a:spLocks noGrp="1" noChangeArrowheads="1"/>
          </p:cNvSpPr>
          <p:nvPr>
            <p:ph type="body" idx="4294967295"/>
          </p:nvPr>
        </p:nvSpPr>
        <p:spPr/>
        <p:txBody>
          <a:bodyPr/>
          <a:lstStyle/>
          <a:p>
            <a:pPr algn="ctr">
              <a:buFontTx/>
              <a:buNone/>
            </a:pPr>
            <a:r>
              <a:rPr lang="en-US" sz="4000" smtClean="0"/>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r>
              <a:rPr lang="en-US" smtClean="0"/>
              <a:t>COPs Voted to Approve 3 Voting Items </a:t>
            </a:r>
          </a:p>
        </p:txBody>
      </p:sp>
      <p:sp>
        <p:nvSpPr>
          <p:cNvPr id="26627" name="Rectangle 3"/>
          <p:cNvSpPr>
            <a:spLocks noGrp="1" noChangeArrowheads="1"/>
          </p:cNvSpPr>
          <p:nvPr>
            <p:ph type="body" idx="4294967295"/>
          </p:nvPr>
        </p:nvSpPr>
        <p:spPr>
          <a:xfrm>
            <a:off x="228600" y="1295400"/>
            <a:ext cx="8229600" cy="4724400"/>
          </a:xfrm>
        </p:spPr>
        <p:txBody>
          <a:bodyPr/>
          <a:lstStyle/>
          <a:p>
            <a:r>
              <a:rPr lang="en-US" sz="2400" b="0" smtClean="0"/>
              <a:t>NPRR253 – was remanded back to COPs by PRS </a:t>
            </a:r>
          </a:p>
          <a:p>
            <a:endParaRPr lang="en-US" sz="2400" b="0" smtClean="0"/>
          </a:p>
          <a:p>
            <a:r>
              <a:rPr lang="en-US" sz="2400" b="0" smtClean="0"/>
              <a:t>Sunset of NOIE DRG TF</a:t>
            </a:r>
          </a:p>
          <a:p>
            <a:endParaRPr lang="en-US" sz="2400" b="0" smtClean="0"/>
          </a:p>
          <a:p>
            <a:r>
              <a:rPr lang="en-US" sz="2400" b="0" smtClean="0"/>
              <a:t>COPS voted unanimously to leave current ERCOT Load Profile Models “As Is” </a:t>
            </a:r>
          </a:p>
          <a:p>
            <a:endParaRPr lang="en-US" sz="2400" b="0" smtClean="0"/>
          </a:p>
          <a:p>
            <a:endParaRPr lang="en-US" sz="2400" b="0" smtClean="0"/>
          </a:p>
          <a:p>
            <a:endParaRPr lang="en-US" sz="2400" b="0" smtClean="0"/>
          </a:p>
          <a:p>
            <a:endParaRPr lang="en-US" sz="2400" b="0" smtClean="0"/>
          </a:p>
          <a:p>
            <a:pPr>
              <a:buFont typeface="Wingdings" pitchFamily="2" charset="2"/>
              <a:buChar char="•"/>
            </a:pPr>
            <a:endParaRPr lang="en-US" sz="24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lstStyle/>
          <a:p>
            <a:endParaRPr lang="en-US" smtClean="0"/>
          </a:p>
        </p:txBody>
      </p:sp>
      <p:sp>
        <p:nvSpPr>
          <p:cNvPr id="27651" name="Rectangle 3"/>
          <p:cNvSpPr>
            <a:spLocks noGrp="1" noChangeArrowheads="1"/>
          </p:cNvSpPr>
          <p:nvPr>
            <p:ph type="body" idx="4294967295"/>
          </p:nvPr>
        </p:nvSpPr>
        <p:spPr/>
        <p:txBody>
          <a:bodyPr/>
          <a:lstStyle/>
          <a:p>
            <a:pPr algn="ctr">
              <a:buFontTx/>
              <a:buNone/>
            </a:pPr>
            <a:r>
              <a:rPr lang="en-US" sz="4000" smtClean="0"/>
              <a:t>CCWG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idx="4294967295"/>
          </p:nvPr>
        </p:nvSpPr>
        <p:spPr>
          <a:xfrm>
            <a:off x="152400" y="152400"/>
            <a:ext cx="8686800" cy="685800"/>
          </a:xfrm>
        </p:spPr>
        <p:txBody>
          <a:bodyPr/>
          <a:lstStyle/>
          <a:p>
            <a:r>
              <a:rPr lang="en-US" smtClean="0"/>
              <a:t>COPS Communications Working Group (CCWG) </a:t>
            </a:r>
            <a:br>
              <a:rPr lang="en-US" smtClean="0"/>
            </a:br>
            <a:r>
              <a:rPr lang="en-US" smtClean="0"/>
              <a:t>	Activities in Progress</a:t>
            </a:r>
          </a:p>
        </p:txBody>
      </p:sp>
      <p:sp>
        <p:nvSpPr>
          <p:cNvPr id="15362" name="Rectangle 3"/>
          <p:cNvSpPr>
            <a:spLocks noGrp="1" noChangeArrowheads="1"/>
          </p:cNvSpPr>
          <p:nvPr>
            <p:ph type="body" idx="4294967295"/>
          </p:nvPr>
        </p:nvSpPr>
        <p:spPr>
          <a:xfrm>
            <a:off x="381000" y="1295400"/>
            <a:ext cx="8382000" cy="5257800"/>
          </a:xfrm>
        </p:spPr>
        <p:txBody>
          <a:bodyPr/>
          <a:lstStyle/>
          <a:p>
            <a:pPr>
              <a:lnSpc>
                <a:spcPct val="80000"/>
              </a:lnSpc>
              <a:buFontTx/>
              <a:buNone/>
            </a:pPr>
            <a:r>
              <a:rPr lang="en-US" sz="3200" b="0" smtClean="0"/>
              <a:t>CCWG</a:t>
            </a:r>
          </a:p>
          <a:p>
            <a:pPr>
              <a:lnSpc>
                <a:spcPct val="80000"/>
              </a:lnSpc>
              <a:buFontTx/>
              <a:buNone/>
            </a:pPr>
            <a:endParaRPr lang="en-US" sz="1400" b="0" smtClean="0"/>
          </a:p>
          <a:p>
            <a:pPr>
              <a:lnSpc>
                <a:spcPct val="80000"/>
              </a:lnSpc>
            </a:pPr>
            <a:r>
              <a:rPr lang="en-US" sz="2400" b="0" smtClean="0"/>
              <a:t>CCWG met August  26, 2010 and August 31, 2010</a:t>
            </a:r>
          </a:p>
          <a:p>
            <a:pPr>
              <a:lnSpc>
                <a:spcPct val="80000"/>
              </a:lnSpc>
            </a:pPr>
            <a:endParaRPr lang="en-US" sz="2400" b="0" smtClean="0"/>
          </a:p>
          <a:p>
            <a:pPr>
              <a:lnSpc>
                <a:spcPct val="80000"/>
              </a:lnSpc>
            </a:pPr>
            <a:r>
              <a:rPr lang="en-US" sz="2400" b="0" smtClean="0"/>
              <a:t>Submitted comments for NPRR253, CRR Balancing Account Invoice and Settlement and Billing </a:t>
            </a:r>
          </a:p>
          <a:p>
            <a:pPr>
              <a:lnSpc>
                <a:spcPct val="80000"/>
              </a:lnSpc>
            </a:pPr>
            <a:endParaRPr lang="en-US" sz="2400" b="0" smtClean="0"/>
          </a:p>
          <a:p>
            <a:pPr>
              <a:lnSpc>
                <a:spcPct val="80000"/>
              </a:lnSpc>
            </a:pPr>
            <a:r>
              <a:rPr lang="en-US" sz="2400" b="0" smtClean="0"/>
              <a:t>Reviewed COPMGRR022, Updating Section 10, Extracts and Reports, and submitted to Market Rules for 21 day comment period</a:t>
            </a:r>
          </a:p>
          <a:p>
            <a:pPr>
              <a:lnSpc>
                <a:spcPct val="80000"/>
              </a:lnSpc>
            </a:pPr>
            <a:endParaRPr lang="en-US" sz="2400" b="0" smtClean="0"/>
          </a:p>
          <a:p>
            <a:pPr>
              <a:lnSpc>
                <a:spcPct val="80000"/>
              </a:lnSpc>
            </a:pPr>
            <a:r>
              <a:rPr lang="en-US" sz="2400" b="0" smtClean="0"/>
              <a:t>Worked on COPMG Sections 6,  Commercial System Model</a:t>
            </a:r>
          </a:p>
          <a:p>
            <a:pPr>
              <a:lnSpc>
                <a:spcPct val="80000"/>
              </a:lnSpc>
            </a:pPr>
            <a:endParaRPr lang="en-US" sz="2400" b="0" smtClean="0"/>
          </a:p>
          <a:p>
            <a:pPr>
              <a:lnSpc>
                <a:spcPct val="80000"/>
              </a:lnSpc>
            </a:pPr>
            <a:r>
              <a:rPr lang="en-US" sz="2400" b="0" smtClean="0"/>
              <a:t>Worked on COPMG Section 8.3, Settlement Detail</a:t>
            </a:r>
          </a:p>
          <a:p>
            <a:pPr>
              <a:lnSpc>
                <a:spcPct val="80000"/>
              </a:lnSpc>
            </a:pPr>
            <a:endParaRPr lang="en-US" b="0" smtClean="0"/>
          </a:p>
          <a:p>
            <a:pPr>
              <a:lnSpc>
                <a:spcPct val="80000"/>
              </a:lnSpc>
            </a:pPr>
            <a:endParaRPr lang="en-US" b="0" smtClean="0"/>
          </a:p>
          <a:p>
            <a:pPr>
              <a:lnSpc>
                <a:spcPct val="80000"/>
              </a:lnSpc>
              <a:buFontTx/>
              <a:buNone/>
            </a:pPr>
            <a:endParaRPr lang="en-US" b="0" smtClean="0"/>
          </a:p>
          <a:p>
            <a:pPr>
              <a:lnSpc>
                <a:spcPct val="80000"/>
              </a:lnSpc>
              <a:buFontTx/>
              <a:buNone/>
            </a:pPr>
            <a:endParaRPr lang="en-US" b="0" smtClean="0"/>
          </a:p>
          <a:p>
            <a:pPr>
              <a:lnSpc>
                <a:spcPct val="80000"/>
              </a:lnSpc>
              <a:buFontTx/>
              <a:buNone/>
            </a:pPr>
            <a:endParaRPr lang="en-US" b="0" smtClean="0"/>
          </a:p>
          <a:p>
            <a:pPr>
              <a:lnSpc>
                <a:spcPct val="80000"/>
              </a:lnSpc>
              <a:buFontTx/>
              <a:buNone/>
            </a:pPr>
            <a:endParaRPr lang="en-US" b="0" smtClean="0"/>
          </a:p>
          <a:p>
            <a:pPr>
              <a:lnSpc>
                <a:spcPct val="80000"/>
              </a:lnSpc>
            </a:pPr>
            <a:endParaRPr lang="en-US" sz="800" b="0" smtClean="0"/>
          </a:p>
        </p:txBody>
      </p:sp>
      <p:sp>
        <p:nvSpPr>
          <p:cNvPr id="15363"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62652F44-D6D6-48FA-A1D2-A86463816CE6}" type="slidenum">
              <a:rPr lang="en-US" sz="1200">
                <a:cs typeface="Arial" charset="0"/>
              </a:rPr>
              <a:pPr algn="ctr"/>
              <a:t>4</a:t>
            </a:fld>
            <a:endParaRPr lang="en-US" sz="120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endParaRPr lang="en-US" smtClean="0"/>
          </a:p>
        </p:txBody>
      </p:sp>
      <p:sp>
        <p:nvSpPr>
          <p:cNvPr id="28675" name="Rectangle 3"/>
          <p:cNvSpPr>
            <a:spLocks noGrp="1" noChangeArrowheads="1"/>
          </p:cNvSpPr>
          <p:nvPr>
            <p:ph type="body" idx="4294967295"/>
          </p:nvPr>
        </p:nvSpPr>
        <p:spPr/>
        <p:txBody>
          <a:bodyPr/>
          <a:lstStyle/>
          <a:p>
            <a:pPr algn="ctr">
              <a:buFontTx/>
              <a:buNone/>
            </a:pPr>
            <a:r>
              <a:rPr lang="en-US" sz="4000" smtClean="0"/>
              <a:t>SEWG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52400" y="152400"/>
            <a:ext cx="8686800" cy="838200"/>
          </a:xfrm>
        </p:spPr>
        <p:txBody>
          <a:bodyPr/>
          <a:lstStyle/>
          <a:p>
            <a:r>
              <a:rPr lang="en-US" sz="2400" smtClean="0"/>
              <a:t>SEWG </a:t>
            </a:r>
            <a:br>
              <a:rPr lang="en-US" sz="2400" smtClean="0"/>
            </a:br>
            <a:r>
              <a:rPr lang="en-US" sz="2400" smtClean="0"/>
              <a:t>Current Focus</a:t>
            </a:r>
          </a:p>
        </p:txBody>
      </p:sp>
      <p:sp>
        <p:nvSpPr>
          <p:cNvPr id="18435" name="Rectangle 3"/>
          <p:cNvSpPr>
            <a:spLocks noGrp="1" noChangeArrowheads="1"/>
          </p:cNvSpPr>
          <p:nvPr>
            <p:ph type="body" idx="4294967295"/>
          </p:nvPr>
        </p:nvSpPr>
        <p:spPr>
          <a:xfrm>
            <a:off x="228600" y="1295400"/>
            <a:ext cx="8229600" cy="4724400"/>
          </a:xfrm>
        </p:spPr>
        <p:txBody>
          <a:bodyPr/>
          <a:lstStyle/>
          <a:p>
            <a:r>
              <a:rPr lang="en-US" sz="2600" smtClean="0"/>
              <a:t>Primary focus on Nodal market issues</a:t>
            </a:r>
          </a:p>
          <a:p>
            <a:r>
              <a:rPr lang="en-US" sz="2600" smtClean="0"/>
              <a:t>SEWG continues to review issues related to reports and extracts for current Zonal market</a:t>
            </a:r>
          </a:p>
          <a:p>
            <a:r>
              <a:rPr lang="en-US" sz="2600" smtClean="0"/>
              <a:t>Recent issues in October have identified an increase in issue events</a:t>
            </a:r>
          </a:p>
          <a:p>
            <a:r>
              <a:rPr lang="en-US" sz="2600" smtClean="0"/>
              <a:t>SEWG will continue to review with ERCOT the causes of extract and report issues hoping to keep ERCOT’s focus on current environment and the transition to Nodal environment</a:t>
            </a:r>
          </a:p>
          <a:p>
            <a:pPr>
              <a:buFontTx/>
              <a:buNone/>
            </a:pPr>
            <a:endParaRPr lang="en-US" sz="2600" smtClean="0"/>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52400" y="152400"/>
            <a:ext cx="8686800" cy="1066800"/>
          </a:xfrm>
        </p:spPr>
        <p:txBody>
          <a:bodyPr/>
          <a:lstStyle/>
          <a:p>
            <a:r>
              <a:rPr lang="en-US" sz="2400" smtClean="0"/>
              <a:t>SEWG </a:t>
            </a:r>
            <a:br>
              <a:rPr lang="en-US" sz="2400" smtClean="0"/>
            </a:br>
            <a:r>
              <a:rPr lang="en-US" sz="2400" smtClean="0"/>
              <a:t>Nodal Preparation</a:t>
            </a:r>
          </a:p>
        </p:txBody>
      </p:sp>
      <p:sp>
        <p:nvSpPr>
          <p:cNvPr id="17411" name="Rectangle 3"/>
          <p:cNvSpPr>
            <a:spLocks noGrp="1" noChangeArrowheads="1"/>
          </p:cNvSpPr>
          <p:nvPr>
            <p:ph type="body" idx="4294967295"/>
          </p:nvPr>
        </p:nvSpPr>
        <p:spPr>
          <a:xfrm>
            <a:off x="457200" y="1371600"/>
            <a:ext cx="8229600" cy="4724400"/>
          </a:xfrm>
        </p:spPr>
        <p:txBody>
          <a:bodyPr/>
          <a:lstStyle/>
          <a:p>
            <a:pPr>
              <a:lnSpc>
                <a:spcPct val="90000"/>
              </a:lnSpc>
            </a:pPr>
            <a:r>
              <a:rPr lang="en-US" sz="2200" smtClean="0"/>
              <a:t>SEWG has completed a draft of a Settlements Algorithms document and will look to add more detail to develop the document as a Settlements Guide</a:t>
            </a:r>
          </a:p>
          <a:p>
            <a:pPr>
              <a:lnSpc>
                <a:spcPct val="90000"/>
              </a:lnSpc>
            </a:pPr>
            <a:r>
              <a:rPr lang="en-US" sz="2200" smtClean="0"/>
              <a:t>SEWG is conducting Webex reviews of all Nodal Settlement Charges focusing on the algorithms and associated bill determinants</a:t>
            </a:r>
          </a:p>
          <a:p>
            <a:pPr lvl="1">
              <a:lnSpc>
                <a:spcPct val="90000"/>
              </a:lnSpc>
            </a:pPr>
            <a:r>
              <a:rPr lang="en-US" sz="2300" smtClean="0"/>
              <a:t>Using actual market trial data to educate on settlements as well as extracts supporting settlements</a:t>
            </a:r>
          </a:p>
          <a:p>
            <a:pPr lvl="1">
              <a:lnSpc>
                <a:spcPct val="90000"/>
              </a:lnSpc>
            </a:pPr>
            <a:r>
              <a:rPr lang="en-US" sz="2300" smtClean="0"/>
              <a:t>Weekly discussion will continue despite the market trial completion</a:t>
            </a:r>
          </a:p>
          <a:p>
            <a:pPr>
              <a:lnSpc>
                <a:spcPct val="90000"/>
              </a:lnSpc>
            </a:pPr>
            <a:r>
              <a:rPr lang="en-US" sz="2200" smtClean="0"/>
              <a:t>SEWG will work with ERCOT to review and recommend solutions to Base Point Deviation Charge issues</a:t>
            </a:r>
          </a:p>
          <a:p>
            <a:endParaRPr lang="en-US" sz="1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lstStyle/>
          <a:p>
            <a:endParaRPr lang="en-US" smtClean="0"/>
          </a:p>
        </p:txBody>
      </p:sp>
      <p:sp>
        <p:nvSpPr>
          <p:cNvPr id="25603" name="Rectangle 3"/>
          <p:cNvSpPr>
            <a:spLocks noGrp="1" noChangeArrowheads="1"/>
          </p:cNvSpPr>
          <p:nvPr>
            <p:ph type="body" idx="4294967295"/>
          </p:nvPr>
        </p:nvSpPr>
        <p:spPr/>
        <p:txBody>
          <a:bodyPr/>
          <a:lstStyle/>
          <a:p>
            <a:pPr algn="ctr">
              <a:buFontTx/>
              <a:buNone/>
            </a:pPr>
            <a:r>
              <a:rPr lang="en-US" sz="3600" smtClean="0"/>
              <a:t>PWG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152400" y="152400"/>
            <a:ext cx="8686800" cy="685800"/>
          </a:xfrm>
        </p:spPr>
        <p:txBody>
          <a:bodyPr/>
          <a:lstStyle/>
          <a:p>
            <a:pPr algn="ctr"/>
            <a:r>
              <a:rPr lang="en-US" b="1" smtClean="0">
                <a:latin typeface="Verdana" pitchFamily="34" charset="0"/>
              </a:rPr>
              <a:t>UFE STATISTICAL SUMMARY - 2009</a:t>
            </a:r>
            <a:endParaRPr lang="en-US" smtClean="0"/>
          </a:p>
        </p:txBody>
      </p:sp>
      <p:sp>
        <p:nvSpPr>
          <p:cNvPr id="22531"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711F6AE0-DF5D-4608-A248-ABB583FDD3C3}" type="slidenum">
              <a:rPr lang="en-US" sz="1200">
                <a:cs typeface="Arial" charset="0"/>
              </a:rPr>
              <a:pPr algn="ctr"/>
              <a:t>9</a:t>
            </a:fld>
            <a:endParaRPr lang="en-US" sz="1200">
              <a:cs typeface="Arial" charset="0"/>
            </a:endParaRPr>
          </a:p>
        </p:txBody>
      </p:sp>
      <p:pic>
        <p:nvPicPr>
          <p:cNvPr id="22532" name="Picture 6"/>
          <p:cNvPicPr>
            <a:picLocks noChangeAspect="1" noChangeArrowheads="1"/>
          </p:cNvPicPr>
          <p:nvPr/>
        </p:nvPicPr>
        <p:blipFill>
          <a:blip r:embed="rId2" cstate="print"/>
          <a:srcRect/>
          <a:stretch>
            <a:fillRect/>
          </a:stretch>
        </p:blipFill>
        <p:spPr bwMode="ltGray">
          <a:xfrm>
            <a:off x="457200" y="1295400"/>
            <a:ext cx="4754563" cy="5022850"/>
          </a:xfrm>
          <a:prstGeom prst="rect">
            <a:avLst/>
          </a:prstGeom>
          <a:noFill/>
          <a:ln w="9525">
            <a:noFill/>
            <a:miter lim="800000"/>
            <a:headEnd/>
            <a:tailEnd/>
          </a:ln>
        </p:spPr>
      </p:pic>
      <p:sp>
        <p:nvSpPr>
          <p:cNvPr id="22533" name="TextBox 8"/>
          <p:cNvSpPr txBox="1">
            <a:spLocks noChangeArrowheads="1"/>
          </p:cNvSpPr>
          <p:nvPr/>
        </p:nvSpPr>
        <p:spPr bwMode="auto">
          <a:xfrm>
            <a:off x="5410200" y="1371600"/>
            <a:ext cx="3581400" cy="923925"/>
          </a:xfrm>
          <a:prstGeom prst="rect">
            <a:avLst/>
          </a:prstGeom>
          <a:solidFill>
            <a:schemeClr val="bg1"/>
          </a:solidFill>
          <a:ln w="9525">
            <a:noFill/>
            <a:miter lim="800000"/>
            <a:headEnd/>
            <a:tailEnd/>
          </a:ln>
        </p:spPr>
        <p:txBody>
          <a:bodyPr>
            <a:spAutoFit/>
          </a:bodyPr>
          <a:lstStyle/>
          <a:p>
            <a:pPr>
              <a:buFontTx/>
              <a:buChar char="-"/>
            </a:pPr>
            <a:r>
              <a:rPr lang="en-US" b="1">
                <a:solidFill>
                  <a:srgbClr val="00B050"/>
                </a:solidFill>
              </a:rPr>
              <a:t> Lowest STD DEV</a:t>
            </a:r>
          </a:p>
          <a:p>
            <a:pPr>
              <a:buFontTx/>
              <a:buChar char="-"/>
            </a:pPr>
            <a:r>
              <a:rPr lang="en-US" b="1">
                <a:solidFill>
                  <a:srgbClr val="00B050"/>
                </a:solidFill>
              </a:rPr>
              <a:t> Lowest Mean</a:t>
            </a:r>
          </a:p>
          <a:p>
            <a:pPr>
              <a:buFontTx/>
              <a:buChar char="-"/>
            </a:pPr>
            <a:r>
              <a:rPr lang="en-US" b="1">
                <a:solidFill>
                  <a:srgbClr val="00B050"/>
                </a:solidFill>
              </a:rPr>
              <a:t> Lowest Median</a:t>
            </a:r>
          </a:p>
        </p:txBody>
      </p:sp>
      <p:sp>
        <p:nvSpPr>
          <p:cNvPr id="7" name="Rectangle 6"/>
          <p:cNvSpPr/>
          <p:nvPr/>
        </p:nvSpPr>
        <p:spPr>
          <a:xfrm>
            <a:off x="5334000" y="2514600"/>
            <a:ext cx="3429000" cy="3786188"/>
          </a:xfrm>
          <a:prstGeom prst="rect">
            <a:avLst/>
          </a:prstGeom>
          <a:solidFill>
            <a:schemeClr val="accent1"/>
          </a:solidFill>
        </p:spPr>
        <p:txBody>
          <a:bodyPr>
            <a:spAutoFit/>
          </a:bodyPr>
          <a:lstStyle/>
          <a:p>
            <a:pPr algn="ctr">
              <a:buFont typeface="Wingdings" pitchFamily="2" charset="2"/>
              <a:buNone/>
              <a:defRPr/>
            </a:pPr>
            <a:r>
              <a:rPr lang="en-US" sz="1600" b="1" i="1" dirty="0"/>
              <a:t>Protocols 18.2.1	</a:t>
            </a:r>
          </a:p>
          <a:p>
            <a:pPr algn="ctr">
              <a:buFont typeface="Wingdings" pitchFamily="2" charset="2"/>
              <a:buNone/>
              <a:defRPr/>
            </a:pPr>
            <a:r>
              <a:rPr lang="en-US" sz="1600" b="1" i="1" dirty="0"/>
              <a:t>Guidelines for Development of Load Profiles</a:t>
            </a:r>
          </a:p>
          <a:p>
            <a:pPr algn="ctr">
              <a:buFont typeface="Wingdings" pitchFamily="2" charset="2"/>
              <a:buNone/>
              <a:defRPr/>
            </a:pPr>
            <a:endParaRPr lang="en-US" sz="1600" b="1" i="1" dirty="0"/>
          </a:p>
          <a:p>
            <a:pPr>
              <a:buFont typeface="Wingdings" pitchFamily="2" charset="2"/>
              <a:buNone/>
              <a:defRPr/>
            </a:pPr>
            <a:r>
              <a:rPr lang="en-US" sz="1600" dirty="0"/>
              <a:t>In developing Load Profiles, ERCOT shall strive to achieve an optimal combination of the following:</a:t>
            </a:r>
          </a:p>
          <a:p>
            <a:pPr>
              <a:buFont typeface="Wingdings" pitchFamily="2" charset="2"/>
              <a:buNone/>
              <a:defRPr/>
            </a:pPr>
            <a:r>
              <a:rPr lang="en-US" sz="1600" dirty="0"/>
              <a:t>…</a:t>
            </a:r>
          </a:p>
          <a:p>
            <a:pPr marL="457200" indent="-457200">
              <a:buFont typeface="Wingdings" pitchFamily="2" charset="2"/>
              <a:buAutoNum type="arabicParenBoth" startAt="3"/>
              <a:defRPr/>
            </a:pPr>
            <a:r>
              <a:rPr lang="en-US" sz="1600" dirty="0"/>
              <a:t>Minimize the Load Profiles’ contribution to Unaccounted for Energy (UFE) over all Settlement Intervals, paying particular attention to higher cost periods;</a:t>
            </a:r>
            <a:endParaRPr lang="en-US" sz="1600" dirty="0">
              <a:solidFill>
                <a:srgbClr val="00808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2189</TotalTime>
  <Words>533</Words>
  <Application>Microsoft Office PowerPoint</Application>
  <PresentationFormat>On-screen Show (4:3)</PresentationFormat>
  <Paragraphs>78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COPs Update to TAC</vt:lpstr>
      <vt:lpstr>COPs Voted to Approve 3 Voting Items </vt:lpstr>
      <vt:lpstr>Slide 3</vt:lpstr>
      <vt:lpstr>COPS Communications Working Group (CCWG)   Activities in Progress</vt:lpstr>
      <vt:lpstr>Slide 5</vt:lpstr>
      <vt:lpstr>SEWG  Current Focus</vt:lpstr>
      <vt:lpstr>SEWG  Nodal Preparation</vt:lpstr>
      <vt:lpstr>Slide 8</vt:lpstr>
      <vt:lpstr>UFE STATISTICAL SUMMARY - 2009</vt:lpstr>
      <vt:lpstr>PWG LPGRRs in progress</vt:lpstr>
      <vt:lpstr>No Consensus reached at PWG - COPs Approve PWG Voting Item</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balbracht</cp:lastModifiedBy>
  <cp:revision>102</cp:revision>
  <dcterms:created xsi:type="dcterms:W3CDTF">2005-04-21T14:28:35Z</dcterms:created>
  <dcterms:modified xsi:type="dcterms:W3CDTF">2010-10-05T16:01:08Z</dcterms:modified>
</cp:coreProperties>
</file>