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6"/>
  </p:notesMasterIdLst>
  <p:sldIdLst>
    <p:sldId id="367" r:id="rId2"/>
    <p:sldId id="368" r:id="rId3"/>
    <p:sldId id="357" r:id="rId4"/>
    <p:sldId id="354" r:id="rId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40949A"/>
    <a:srgbClr val="0000CC"/>
    <a:srgbClr val="FF3300"/>
    <a:srgbClr val="FF9900"/>
    <a:srgbClr val="5469A2"/>
    <a:srgbClr val="29417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96" y="-126"/>
      </p:cViewPr>
      <p:guideLst>
        <p:guide orient="horz" pos="4224"/>
        <p:guide pos="1536"/>
      </p:guideLst>
    </p:cSldViewPr>
  </p:slideViewPr>
  <p:notesTextViewPr>
    <p:cViewPr>
      <p:scale>
        <a:sx n="100" d="100"/>
        <a:sy n="100" d="100"/>
      </p:scale>
      <p:origin x="0" y="0"/>
    </p:cViewPr>
  </p:notesTextViewPr>
  <p:sorterViewPr>
    <p:cViewPr>
      <p:scale>
        <a:sx n="75" d="100"/>
        <a:sy n="75"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CEFB126-162A-48A5-B0F1-BFB42B94CA35}"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7A129E3-6EBD-4167-96DB-998E99018744}" type="slidenum">
              <a:rPr lang="en-US" sz="1200"/>
              <a:pPr algn="r"/>
              <a:t>3</a:t>
            </a:fld>
            <a:endParaRPr lang="en-US" sz="1200" dirty="0"/>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C65BE4B-668F-4073-8154-D8761C961129}" type="slidenum">
              <a:rPr lang="en-US" sz="1200"/>
              <a:pPr algn="r"/>
              <a:t>4</a:t>
            </a:fld>
            <a:endParaRPr lang="en-US" sz="1200" dirty="0"/>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a:t>Date</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a:t>Meeting Title (optional)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16D969B1-0818-404A-A5BB-CB108D1322D6}"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4D4DC9C-5796-4B38-B3BF-6CBE44563F5C}"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dirty="0"/>
          </a:p>
        </p:txBody>
      </p:sp>
      <p:sp>
        <p:nvSpPr>
          <p:cNvPr id="4" name="Rectangle 6"/>
          <p:cNvSpPr>
            <a:spLocks noGrp="1" noChangeArrowheads="1"/>
          </p:cNvSpPr>
          <p:nvPr>
            <p:ph type="sldNum" sz="quarter" idx="10"/>
          </p:nvPr>
        </p:nvSpPr>
        <p:spPr>
          <a:ln/>
        </p:spPr>
        <p:txBody>
          <a:bodyPr/>
          <a:lstStyle>
            <a:lvl1pPr>
              <a:defRPr/>
            </a:lvl1pPr>
          </a:lstStyle>
          <a:p>
            <a:pPr>
              <a:defRPr/>
            </a:pPr>
            <a:fld id="{DF84FF02-1468-4D1E-8DAC-4201B732FE31}"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FB2D26C-B0F0-4474-9AE5-A420F473EA02}"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89E90FA6-E780-41EB-AF5E-6BC0BC206B3F}"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15DCE4DE-A3A8-4A19-973A-7B7A140DFA27}"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a:t>Date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328F731E-FBB1-470C-8399-3EC9A39D9320}" type="slidenum">
              <a:rPr lang="en-US"/>
              <a:pPr>
                <a:defRPr/>
              </a:pPr>
              <a:t>‹#›</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9" name="Rectangle 4"/>
          <p:cNvSpPr>
            <a:spLocks noGrp="1" noChangeArrowheads="1"/>
          </p:cNvSpPr>
          <p:nvPr>
            <p:ph type="dt" sz="half" idx="12"/>
          </p:nvPr>
        </p:nvSpPr>
        <p:spPr>
          <a:ln/>
        </p:spPr>
        <p:txBody>
          <a:bodyPr/>
          <a:lstStyle>
            <a:lvl1pPr>
              <a:defRPr/>
            </a:lvl1pPr>
          </a:lstStyle>
          <a:p>
            <a:pPr>
              <a:defRPr/>
            </a:pPr>
            <a:r>
              <a:rPr lang="en-US" dirty="0"/>
              <a:t>Date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5806E74A-587F-4936-9E24-C972B61F86B9}" type="slidenum">
              <a:rPr lang="en-US"/>
              <a:pPr>
                <a:defRPr/>
              </a:pPr>
              <a:t>‹#›</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5" name="Rectangle 4"/>
          <p:cNvSpPr>
            <a:spLocks noGrp="1" noChangeArrowheads="1"/>
          </p:cNvSpPr>
          <p:nvPr>
            <p:ph type="dt" sz="half" idx="12"/>
          </p:nvPr>
        </p:nvSpPr>
        <p:spPr>
          <a:ln/>
        </p:spPr>
        <p:txBody>
          <a:bodyPr/>
          <a:lstStyle>
            <a:lvl1pPr>
              <a:defRPr/>
            </a:lvl1pPr>
          </a:lstStyle>
          <a:p>
            <a:pPr>
              <a:defRPr/>
            </a:pPr>
            <a:r>
              <a:rPr lang="en-US" dirty="0"/>
              <a:t>Date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DB10A40D-4DDD-4DF5-B6E6-0C2C349FE799}" type="slidenum">
              <a:rPr lang="en-US"/>
              <a:pPr>
                <a:defRPr/>
              </a:pPr>
              <a:t>‹#›</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4" name="Rectangle 4"/>
          <p:cNvSpPr>
            <a:spLocks noGrp="1" noChangeArrowheads="1"/>
          </p:cNvSpPr>
          <p:nvPr>
            <p:ph type="dt" sz="half" idx="12"/>
          </p:nvPr>
        </p:nvSpPr>
        <p:spPr>
          <a:ln/>
        </p:spPr>
        <p:txBody>
          <a:bodyPr/>
          <a:lstStyle>
            <a:lvl1pPr>
              <a:defRPr/>
            </a:lvl1pPr>
          </a:lstStyle>
          <a:p>
            <a:pPr>
              <a:defRPr/>
            </a:pPr>
            <a:r>
              <a:rPr lang="en-US" dirty="0"/>
              <a:t>Date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1FC120A-DF0A-431F-8DDF-5FC25AA0265B}"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a:t>Date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01425B6-C898-40A3-8DF6-7C4D29133992}"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a:t>Date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46619F99-EB12-47BA-B337-5411C46AB812}" type="slidenum">
              <a:rPr lang="en-US"/>
              <a:pPr>
                <a:defRPr/>
              </a:pPr>
              <a:t>‹#›</a:t>
            </a:fld>
            <a:endParaRPr lang="en-US" dirty="0"/>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dirty="0"/>
              <a:t>Meeting Title (optional)</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dirty="0"/>
              <a:t>Date</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C9EB62B4-783D-4528-849E-5EF29A55F952}" type="slidenum">
              <a:rPr lang="en-US" sz="1200"/>
              <a:pPr algn="ctr">
                <a:defRPr/>
              </a:pPr>
              <a:t>‹#›</a:t>
            </a:fld>
            <a:endParaRPr lang="en-US" sz="1200" dirty="0"/>
          </a:p>
        </p:txBody>
      </p:sp>
    </p:spTree>
  </p:cSld>
  <p:clrMap bg1="lt1" tx1="dk1" bg2="lt2" tx2="dk2" accent1="accent1" accent2="accent2" accent3="accent3" accent4="accent4" accent5="accent5" accent6="accent6" hlink="hlink" folHlink="folHlink"/>
  <p:sldLayoutIdLst>
    <p:sldLayoutId id="2147483662" r:id="rId1"/>
    <p:sldLayoutId id="2147483661" r:id="rId2"/>
    <p:sldLayoutId id="2147483660" r:id="rId3"/>
    <p:sldLayoutId id="2147483659" r:id="rId4"/>
    <p:sldLayoutId id="2147483658" r:id="rId5"/>
    <p:sldLayoutId id="2147483657" r:id="rId6"/>
    <p:sldLayoutId id="2147483656" r:id="rId7"/>
    <p:sldLayoutId id="2147483655" r:id="rId8"/>
    <p:sldLayoutId id="2147483654" r:id="rId9"/>
    <p:sldLayoutId id="2147483653" r:id="rId10"/>
    <p:sldLayoutId id="2147483652" r:id="rId11"/>
    <p:sldLayoutId id="2147483651" r:id="rId1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a:xfrm>
            <a:off x="152400" y="152400"/>
            <a:ext cx="8686800" cy="685800"/>
          </a:xfrm>
        </p:spPr>
        <p:txBody>
          <a:bodyPr/>
          <a:lstStyle/>
          <a:p>
            <a:r>
              <a:rPr lang="en-US" dirty="0" smtClean="0"/>
              <a:t>COPS Communications Working Group (CCWG) Activities in Progress</a:t>
            </a:r>
          </a:p>
        </p:txBody>
      </p:sp>
      <p:sp>
        <p:nvSpPr>
          <p:cNvPr id="52227" name="Rectangle 3"/>
          <p:cNvSpPr>
            <a:spLocks noGrp="1" noChangeArrowheads="1"/>
          </p:cNvSpPr>
          <p:nvPr>
            <p:ph type="body" idx="4294967295"/>
          </p:nvPr>
        </p:nvSpPr>
        <p:spPr>
          <a:xfrm>
            <a:off x="381000" y="1295400"/>
            <a:ext cx="8382000" cy="5257800"/>
          </a:xfrm>
        </p:spPr>
        <p:txBody>
          <a:bodyPr/>
          <a:lstStyle/>
          <a:p>
            <a:pPr>
              <a:lnSpc>
                <a:spcPct val="80000"/>
              </a:lnSpc>
              <a:buFontTx/>
              <a:buNone/>
            </a:pPr>
            <a:endParaRPr lang="en-US" b="0" dirty="0" smtClean="0"/>
          </a:p>
          <a:p>
            <a:pPr>
              <a:lnSpc>
                <a:spcPct val="80000"/>
              </a:lnSpc>
            </a:pPr>
            <a:r>
              <a:rPr lang="en-US" sz="2400" b="0" dirty="0" smtClean="0"/>
              <a:t>CCWG met September 27, 2010, October 4, 2010, and October 5, 2010</a:t>
            </a:r>
          </a:p>
          <a:p>
            <a:pPr>
              <a:lnSpc>
                <a:spcPct val="80000"/>
              </a:lnSpc>
            </a:pPr>
            <a:endParaRPr lang="en-US" sz="2400" b="0" dirty="0" smtClean="0"/>
          </a:p>
          <a:p>
            <a:pPr>
              <a:lnSpc>
                <a:spcPct val="80000"/>
              </a:lnSpc>
            </a:pPr>
            <a:r>
              <a:rPr lang="en-US" sz="2400" b="0" dirty="0" smtClean="0"/>
              <a:t>COPMG Section 6, Commercial System Model</a:t>
            </a:r>
          </a:p>
          <a:p>
            <a:pPr lvl="1">
              <a:lnSpc>
                <a:spcPct val="80000"/>
              </a:lnSpc>
            </a:pPr>
            <a:r>
              <a:rPr lang="en-US" sz="2400" b="0" dirty="0" smtClean="0"/>
              <a:t>SEWG Review</a:t>
            </a:r>
          </a:p>
          <a:p>
            <a:pPr lvl="1">
              <a:lnSpc>
                <a:spcPct val="80000"/>
              </a:lnSpc>
            </a:pPr>
            <a:r>
              <a:rPr lang="en-US" sz="2400" dirty="0" smtClean="0"/>
              <a:t>Will r</a:t>
            </a:r>
            <a:r>
              <a:rPr lang="en-US" sz="2400" dirty="0" smtClean="0"/>
              <a:t>equest URGENT status vote</a:t>
            </a:r>
            <a:endParaRPr lang="en-US" sz="2400" b="0" dirty="0" smtClean="0"/>
          </a:p>
          <a:p>
            <a:pPr lvl="1">
              <a:lnSpc>
                <a:spcPct val="80000"/>
              </a:lnSpc>
            </a:pPr>
            <a:r>
              <a:rPr lang="en-US" sz="2400" dirty="0" smtClean="0"/>
              <a:t>Target </a:t>
            </a:r>
            <a:r>
              <a:rPr lang="en-US" sz="2400" b="0" dirty="0" smtClean="0"/>
              <a:t>COPS </a:t>
            </a:r>
            <a:r>
              <a:rPr lang="en-US" sz="2400" b="0" dirty="0" smtClean="0"/>
              <a:t>in November</a:t>
            </a:r>
          </a:p>
          <a:p>
            <a:pPr lvl="1">
              <a:lnSpc>
                <a:spcPct val="80000"/>
              </a:lnSpc>
            </a:pPr>
            <a:endParaRPr lang="en-US" sz="2400" b="0" dirty="0" smtClean="0"/>
          </a:p>
          <a:p>
            <a:pPr>
              <a:lnSpc>
                <a:spcPct val="80000"/>
              </a:lnSpc>
            </a:pPr>
            <a:r>
              <a:rPr lang="en-US" sz="2400" b="0" dirty="0" smtClean="0"/>
              <a:t>COPMG Section 8.3, Settlement Detail</a:t>
            </a:r>
          </a:p>
          <a:p>
            <a:pPr lvl="1">
              <a:lnSpc>
                <a:spcPct val="80000"/>
              </a:lnSpc>
            </a:pPr>
            <a:r>
              <a:rPr lang="en-US" sz="2400" dirty="0" smtClean="0"/>
              <a:t>SEWG Review</a:t>
            </a:r>
          </a:p>
          <a:p>
            <a:pPr lvl="1">
              <a:lnSpc>
                <a:spcPct val="80000"/>
              </a:lnSpc>
            </a:pPr>
            <a:r>
              <a:rPr lang="en-US" sz="2400" dirty="0" smtClean="0"/>
              <a:t>Will request URGENT status vote</a:t>
            </a:r>
          </a:p>
          <a:p>
            <a:pPr lvl="1">
              <a:lnSpc>
                <a:spcPct val="80000"/>
              </a:lnSpc>
            </a:pPr>
            <a:r>
              <a:rPr lang="en-US" sz="2400" dirty="0" smtClean="0"/>
              <a:t>Target COPS </a:t>
            </a:r>
            <a:r>
              <a:rPr lang="en-US" sz="2400" dirty="0" smtClean="0"/>
              <a:t>in November</a:t>
            </a:r>
          </a:p>
          <a:p>
            <a:pPr>
              <a:lnSpc>
                <a:spcPct val="80000"/>
              </a:lnSpc>
            </a:pPr>
            <a:endParaRPr lang="en-US" b="0" dirty="0" smtClean="0"/>
          </a:p>
          <a:p>
            <a:pPr>
              <a:lnSpc>
                <a:spcPct val="80000"/>
              </a:lnSpc>
              <a:buFontTx/>
              <a:buNone/>
            </a:pPr>
            <a:endParaRPr lang="en-US" b="0" dirty="0" smtClean="0"/>
          </a:p>
          <a:p>
            <a:pPr>
              <a:lnSpc>
                <a:spcPct val="80000"/>
              </a:lnSpc>
              <a:buFontTx/>
              <a:buNone/>
            </a:pPr>
            <a:endParaRPr lang="en-US" b="0" dirty="0" smtClean="0"/>
          </a:p>
          <a:p>
            <a:pPr>
              <a:lnSpc>
                <a:spcPct val="80000"/>
              </a:lnSpc>
              <a:buFontTx/>
              <a:buNone/>
            </a:pPr>
            <a:endParaRPr lang="en-US" b="0" dirty="0" smtClean="0"/>
          </a:p>
          <a:p>
            <a:pPr>
              <a:lnSpc>
                <a:spcPct val="80000"/>
              </a:lnSpc>
              <a:buFontTx/>
              <a:buNone/>
            </a:pPr>
            <a:endParaRPr lang="en-US" b="0" dirty="0" smtClean="0"/>
          </a:p>
          <a:p>
            <a:pPr>
              <a:lnSpc>
                <a:spcPct val="80000"/>
              </a:lnSpc>
            </a:pPr>
            <a:endParaRPr lang="en-US" sz="800" b="0" dirty="0" smtClean="0"/>
          </a:p>
        </p:txBody>
      </p:sp>
      <p:sp>
        <p:nvSpPr>
          <p:cNvPr id="52228" name="Footer Placeholder 3"/>
          <p:cNvSpPr txBox="1">
            <a:spLocks noGrp="1"/>
          </p:cNvSpPr>
          <p:nvPr/>
        </p:nvSpPr>
        <p:spPr bwMode="auto">
          <a:xfrm>
            <a:off x="3124200" y="6248400"/>
            <a:ext cx="2895600" cy="457200"/>
          </a:xfrm>
          <a:prstGeom prst="rect">
            <a:avLst/>
          </a:prstGeom>
          <a:noFill/>
          <a:ln w="9525">
            <a:noFill/>
            <a:miter lim="800000"/>
            <a:headEnd/>
            <a:tailEnd/>
          </a:ln>
        </p:spPr>
        <p:txBody>
          <a:bodyPr anchor="b"/>
          <a:lstStyle/>
          <a:p>
            <a:pPr algn="ctr"/>
            <a:fld id="{3A2D1D3C-E929-459D-8C3C-C8F68BBBC0CC}" type="slidenum">
              <a:rPr lang="en-US" sz="1200">
                <a:cs typeface="Arial" charset="0"/>
              </a:rPr>
              <a:pPr algn="ctr"/>
              <a:t>1</a:t>
            </a:fld>
            <a:endParaRPr lang="en-US" sz="1200" dirty="0">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a:xfrm>
            <a:off x="152400" y="152400"/>
            <a:ext cx="8686800" cy="685800"/>
          </a:xfrm>
        </p:spPr>
        <p:txBody>
          <a:bodyPr/>
          <a:lstStyle/>
          <a:p>
            <a:r>
              <a:rPr lang="en-US" dirty="0" smtClean="0"/>
              <a:t>COPS Communications Working Group (CCWG) Activities in Progress</a:t>
            </a:r>
          </a:p>
        </p:txBody>
      </p:sp>
      <p:sp>
        <p:nvSpPr>
          <p:cNvPr id="52227" name="Rectangle 3"/>
          <p:cNvSpPr>
            <a:spLocks noGrp="1" noChangeArrowheads="1"/>
          </p:cNvSpPr>
          <p:nvPr>
            <p:ph type="body" idx="4294967295"/>
          </p:nvPr>
        </p:nvSpPr>
        <p:spPr>
          <a:xfrm>
            <a:off x="381000" y="1295400"/>
            <a:ext cx="8382000" cy="5257800"/>
          </a:xfrm>
        </p:spPr>
        <p:txBody>
          <a:bodyPr/>
          <a:lstStyle/>
          <a:p>
            <a:pPr>
              <a:lnSpc>
                <a:spcPct val="80000"/>
              </a:lnSpc>
            </a:pPr>
            <a:endParaRPr lang="en-US" b="0" dirty="0" smtClean="0"/>
          </a:p>
          <a:p>
            <a:pPr>
              <a:lnSpc>
                <a:spcPct val="80000"/>
              </a:lnSpc>
            </a:pPr>
            <a:r>
              <a:rPr lang="en-US" sz="2400" b="0" dirty="0" smtClean="0"/>
              <a:t>Voting Item:</a:t>
            </a:r>
          </a:p>
          <a:p>
            <a:pPr lvl="1">
              <a:lnSpc>
                <a:spcPct val="80000"/>
              </a:lnSpc>
              <a:buNone/>
            </a:pPr>
            <a:r>
              <a:rPr lang="en-US" sz="2400" b="0" dirty="0" smtClean="0"/>
              <a:t>COPMGRR022, Update Section 10, Extracts and Reports</a:t>
            </a:r>
          </a:p>
          <a:p>
            <a:pPr lvl="1">
              <a:lnSpc>
                <a:spcPct val="80000"/>
              </a:lnSpc>
            </a:pPr>
            <a:r>
              <a:rPr lang="en-US" sz="2400" b="0" dirty="0" smtClean="0"/>
              <a:t>Impact </a:t>
            </a:r>
            <a:r>
              <a:rPr lang="en-US" sz="2400" b="0" dirty="0" smtClean="0"/>
              <a:t>Analysis</a:t>
            </a:r>
            <a:endParaRPr lang="en-US" sz="2400" b="0" dirty="0" smtClean="0"/>
          </a:p>
          <a:p>
            <a:pPr lvl="1">
              <a:lnSpc>
                <a:spcPct val="80000"/>
              </a:lnSpc>
            </a:pPr>
            <a:r>
              <a:rPr lang="en-US" sz="2400" dirty="0" smtClean="0"/>
              <a:t>CEO </a:t>
            </a:r>
            <a:r>
              <a:rPr lang="en-US" sz="2400" dirty="0" smtClean="0"/>
              <a:t>Recommendation </a:t>
            </a:r>
            <a:endParaRPr lang="en-US" sz="2400" b="0" dirty="0" smtClean="0"/>
          </a:p>
          <a:p>
            <a:pPr lvl="1">
              <a:lnSpc>
                <a:spcPct val="80000"/>
              </a:lnSpc>
            </a:pPr>
            <a:r>
              <a:rPr lang="en-US" sz="2400" b="0" dirty="0" smtClean="0"/>
              <a:t>CCWG Recommendation</a:t>
            </a:r>
          </a:p>
          <a:p>
            <a:pPr lvl="1">
              <a:lnSpc>
                <a:spcPct val="80000"/>
              </a:lnSpc>
            </a:pPr>
            <a:endParaRPr lang="en-US" sz="2400" b="0" dirty="0" smtClean="0"/>
          </a:p>
          <a:p>
            <a:pPr marL="342900" lvl="1" indent="-342900">
              <a:lnSpc>
                <a:spcPct val="80000"/>
              </a:lnSpc>
              <a:buChar char="•"/>
            </a:pPr>
            <a:r>
              <a:rPr lang="en-US" sz="2400" dirty="0" smtClean="0">
                <a:ea typeface="+mn-ea"/>
                <a:cs typeface="+mn-cs"/>
              </a:rPr>
              <a:t>Next Meeting:</a:t>
            </a:r>
          </a:p>
          <a:p>
            <a:pPr lvl="1">
              <a:lnSpc>
                <a:spcPct val="80000"/>
              </a:lnSpc>
            </a:pPr>
            <a:r>
              <a:rPr lang="en-US" sz="2400" dirty="0" smtClean="0"/>
              <a:t>October 28, 2010</a:t>
            </a:r>
          </a:p>
          <a:p>
            <a:pPr lvl="1">
              <a:lnSpc>
                <a:spcPct val="80000"/>
              </a:lnSpc>
            </a:pPr>
            <a:r>
              <a:rPr lang="en-US" sz="2400" dirty="0" smtClean="0"/>
              <a:t>Section 6, Commercial System Model</a:t>
            </a:r>
          </a:p>
          <a:p>
            <a:pPr lvl="1">
              <a:lnSpc>
                <a:spcPct val="80000"/>
              </a:lnSpc>
            </a:pPr>
            <a:r>
              <a:rPr lang="en-US" sz="2400" dirty="0" smtClean="0"/>
              <a:t>Section 8.3, Settlement Detail</a:t>
            </a:r>
          </a:p>
          <a:p>
            <a:pPr lvl="1">
              <a:lnSpc>
                <a:spcPct val="80000"/>
              </a:lnSpc>
            </a:pPr>
            <a:r>
              <a:rPr lang="en-US" sz="2400" dirty="0" smtClean="0"/>
              <a:t>Review and Update of Section 8.1, Invoice Process</a:t>
            </a:r>
          </a:p>
          <a:p>
            <a:pPr lvl="1">
              <a:lnSpc>
                <a:spcPct val="80000"/>
              </a:lnSpc>
            </a:pPr>
            <a:endParaRPr lang="en-US" dirty="0" smtClean="0"/>
          </a:p>
          <a:p>
            <a:pPr lvl="1">
              <a:lnSpc>
                <a:spcPct val="80000"/>
              </a:lnSpc>
            </a:pPr>
            <a:endParaRPr lang="en-US" b="0" dirty="0" smtClean="0"/>
          </a:p>
          <a:p>
            <a:pPr lvl="1">
              <a:lnSpc>
                <a:spcPct val="80000"/>
              </a:lnSpc>
            </a:pPr>
            <a:endParaRPr lang="en-US" b="0" dirty="0" smtClean="0"/>
          </a:p>
          <a:p>
            <a:pPr>
              <a:lnSpc>
                <a:spcPct val="80000"/>
              </a:lnSpc>
            </a:pPr>
            <a:endParaRPr lang="en-US" b="0" dirty="0" smtClean="0"/>
          </a:p>
          <a:p>
            <a:pPr>
              <a:lnSpc>
                <a:spcPct val="80000"/>
              </a:lnSpc>
            </a:pPr>
            <a:endParaRPr lang="en-US" b="0" dirty="0" smtClean="0"/>
          </a:p>
          <a:p>
            <a:pPr>
              <a:lnSpc>
                <a:spcPct val="80000"/>
              </a:lnSpc>
            </a:pPr>
            <a:endParaRPr lang="en-US" b="0" dirty="0" smtClean="0"/>
          </a:p>
          <a:p>
            <a:pPr>
              <a:lnSpc>
                <a:spcPct val="80000"/>
              </a:lnSpc>
              <a:buFontTx/>
              <a:buNone/>
            </a:pPr>
            <a:endParaRPr lang="en-US" b="0" dirty="0" smtClean="0"/>
          </a:p>
          <a:p>
            <a:pPr>
              <a:lnSpc>
                <a:spcPct val="80000"/>
              </a:lnSpc>
              <a:buFontTx/>
              <a:buNone/>
            </a:pPr>
            <a:endParaRPr lang="en-US" b="0" dirty="0" smtClean="0"/>
          </a:p>
          <a:p>
            <a:pPr>
              <a:lnSpc>
                <a:spcPct val="80000"/>
              </a:lnSpc>
              <a:buFontTx/>
              <a:buNone/>
            </a:pPr>
            <a:endParaRPr lang="en-US" b="0" dirty="0" smtClean="0"/>
          </a:p>
          <a:p>
            <a:pPr>
              <a:lnSpc>
                <a:spcPct val="80000"/>
              </a:lnSpc>
              <a:buFontTx/>
              <a:buNone/>
            </a:pPr>
            <a:endParaRPr lang="en-US" b="0" dirty="0" smtClean="0"/>
          </a:p>
          <a:p>
            <a:pPr>
              <a:lnSpc>
                <a:spcPct val="80000"/>
              </a:lnSpc>
            </a:pPr>
            <a:endParaRPr lang="en-US" sz="800" b="0" dirty="0" smtClean="0"/>
          </a:p>
        </p:txBody>
      </p:sp>
      <p:sp>
        <p:nvSpPr>
          <p:cNvPr id="52228" name="Footer Placeholder 3"/>
          <p:cNvSpPr txBox="1">
            <a:spLocks noGrp="1"/>
          </p:cNvSpPr>
          <p:nvPr/>
        </p:nvSpPr>
        <p:spPr bwMode="auto">
          <a:xfrm>
            <a:off x="3124200" y="6248400"/>
            <a:ext cx="2895600" cy="457200"/>
          </a:xfrm>
          <a:prstGeom prst="rect">
            <a:avLst/>
          </a:prstGeom>
          <a:noFill/>
          <a:ln w="9525">
            <a:noFill/>
            <a:miter lim="800000"/>
            <a:headEnd/>
            <a:tailEnd/>
          </a:ln>
        </p:spPr>
        <p:txBody>
          <a:bodyPr anchor="b"/>
          <a:lstStyle/>
          <a:p>
            <a:pPr algn="ctr"/>
            <a:fld id="{3A2D1D3C-E929-459D-8C3C-C8F68BBBC0CC}" type="slidenum">
              <a:rPr lang="en-US" sz="1200">
                <a:cs typeface="Arial" charset="0"/>
              </a:rPr>
              <a:pPr algn="ctr"/>
              <a:t>2</a:t>
            </a:fld>
            <a:endParaRPr lang="en-US" sz="1200" dirty="0">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rrowheads="1"/>
          </p:cNvSpPr>
          <p:nvPr>
            <p:ph type="title" idx="4294967295"/>
          </p:nvPr>
        </p:nvSpPr>
        <p:spPr>
          <a:xfrm>
            <a:off x="381000" y="152400"/>
            <a:ext cx="8763000" cy="990600"/>
          </a:xfrm>
        </p:spPr>
        <p:txBody>
          <a:bodyPr/>
          <a:lstStyle/>
          <a:p>
            <a:r>
              <a:rPr lang="en-US" sz="1800" dirty="0" smtClean="0"/>
              <a:t>COPMGRR022, </a:t>
            </a:r>
            <a:br>
              <a:rPr lang="en-US" sz="1800" dirty="0" smtClean="0"/>
            </a:br>
            <a:r>
              <a:rPr lang="en-US" sz="1800" dirty="0" smtClean="0"/>
              <a:t>Updates to Section 10, Extracts and Reports</a:t>
            </a:r>
          </a:p>
        </p:txBody>
      </p:sp>
      <p:graphicFrame>
        <p:nvGraphicFramePr>
          <p:cNvPr id="15388" name="Group 28"/>
          <p:cNvGraphicFramePr>
            <a:graphicFrameLocks noGrp="1"/>
          </p:cNvGraphicFramePr>
          <p:nvPr>
            <p:ph idx="4294967295"/>
          </p:nvPr>
        </p:nvGraphicFramePr>
        <p:xfrm>
          <a:off x="228601" y="1371600"/>
          <a:ext cx="8686799" cy="5304108"/>
        </p:xfrm>
        <a:graphic>
          <a:graphicData uri="http://schemas.openxmlformats.org/drawingml/2006/table">
            <a:tbl>
              <a:tblPr/>
              <a:tblGrid>
                <a:gridCol w="2376354"/>
                <a:gridCol w="1589873"/>
                <a:gridCol w="4720572"/>
              </a:tblGrid>
              <a:tr h="191655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Submitted by the COPS Communications Working Group (CCWG)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800" kern="1200" dirty="0" smtClean="0">
                          <a:solidFill>
                            <a:schemeClr val="tx1"/>
                          </a:solidFill>
                          <a:latin typeface="+mn-lt"/>
                          <a:ea typeface="+mn-ea"/>
                          <a:cs typeface="+mn-cs"/>
                        </a:rPr>
                        <a:t>This Commercial Operations Market Guide Revision Request (COMPGRR) updates Section 10, Extracts and Reports.  The update does not include Section 10.3, Unregistered Distribution Generation Reports, because it is included in COPMGRR020, Creating Subsection 10.3, Unregistered Distribution Generation Reports, which was approved at the 9/21/10 ERCOT Board meeting.</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6298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517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0825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COPS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9928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opinion on the need for Go-Live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427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Upon TAC approval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a:spLocks noChangeArrowheads="1"/>
          </p:cNvSpPr>
          <p:nvPr/>
        </p:nvSpPr>
        <p:spPr bwMode="auto">
          <a:xfrm>
            <a:off x="533400" y="1600200"/>
            <a:ext cx="8229600" cy="4191000"/>
          </a:xfrm>
          <a:prstGeom prst="rect">
            <a:avLst/>
          </a:prstGeom>
          <a:noFill/>
          <a:ln w="38100">
            <a:solidFill>
              <a:srgbClr val="99CCFF"/>
            </a:solidFill>
            <a:miter lim="800000"/>
            <a:headEnd/>
            <a:tailEnd/>
          </a:ln>
        </p:spPr>
        <p:txBody>
          <a:bodyPr wrap="none" anchor="ctr"/>
          <a:lstStyle/>
          <a:p>
            <a:pPr eaLnBrk="0" hangingPunct="0"/>
            <a:endParaRPr lang="en-US" sz="1600" dirty="0"/>
          </a:p>
        </p:txBody>
      </p:sp>
      <p:sp>
        <p:nvSpPr>
          <p:cNvPr id="17410"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dirty="0"/>
          </a:p>
        </p:txBody>
      </p:sp>
      <p:sp>
        <p:nvSpPr>
          <p:cNvPr id="17411"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dirty="0"/>
          </a:p>
        </p:txBody>
      </p:sp>
      <p:sp>
        <p:nvSpPr>
          <p:cNvPr id="17412"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dirty="0"/>
          </a:p>
        </p:txBody>
      </p:sp>
      <p:sp>
        <p:nvSpPr>
          <p:cNvPr id="17413"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dirty="0"/>
          </a:p>
        </p:txBody>
      </p:sp>
      <p:sp>
        <p:nvSpPr>
          <p:cNvPr id="17414"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dirty="0"/>
          </a:p>
        </p:txBody>
      </p:sp>
      <p:sp>
        <p:nvSpPr>
          <p:cNvPr id="17415"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dirty="0"/>
          </a:p>
        </p:txBody>
      </p:sp>
      <p:sp>
        <p:nvSpPr>
          <p:cNvPr id="17416"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dirty="0"/>
          </a:p>
        </p:txBody>
      </p:sp>
      <p:sp>
        <p:nvSpPr>
          <p:cNvPr id="17417"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dirty="0"/>
          </a:p>
        </p:txBody>
      </p:sp>
      <p:sp>
        <p:nvSpPr>
          <p:cNvPr id="17418"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dirty="0"/>
          </a:p>
        </p:txBody>
      </p:sp>
      <p:sp>
        <p:nvSpPr>
          <p:cNvPr id="17419"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dirty="0"/>
              <a:t>Item Reviewed</a:t>
            </a:r>
          </a:p>
        </p:txBody>
      </p:sp>
      <p:sp>
        <p:nvSpPr>
          <p:cNvPr id="17420"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dirty="0"/>
              <a:t>Description</a:t>
            </a:r>
          </a:p>
        </p:txBody>
      </p:sp>
      <p:sp>
        <p:nvSpPr>
          <p:cNvPr id="17421"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dirty="0"/>
              <a:t>No</a:t>
            </a:r>
          </a:p>
          <a:p>
            <a:pPr algn="ctr" eaLnBrk="0" hangingPunct="0"/>
            <a:r>
              <a:rPr lang="en-US" sz="1600" b="1" dirty="0"/>
              <a:t>Impac</a:t>
            </a:r>
            <a:r>
              <a:rPr lang="en-US" sz="1600" dirty="0"/>
              <a:t>t</a:t>
            </a:r>
          </a:p>
        </p:txBody>
      </p:sp>
      <p:sp>
        <p:nvSpPr>
          <p:cNvPr id="17422"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dirty="0"/>
              <a:t>Credit Monitoring/</a:t>
            </a:r>
          </a:p>
          <a:p>
            <a:pPr eaLnBrk="0" hangingPunct="0"/>
            <a:r>
              <a:rPr lang="en-US" sz="1600" b="1" dirty="0"/>
              <a:t>Liability</a:t>
            </a:r>
          </a:p>
        </p:txBody>
      </p:sp>
      <p:sp>
        <p:nvSpPr>
          <p:cNvPr id="17423"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dirty="0"/>
              <a:t>Budget</a:t>
            </a:r>
          </a:p>
        </p:txBody>
      </p:sp>
      <p:sp>
        <p:nvSpPr>
          <p:cNvPr id="17424"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dirty="0"/>
              <a:t>Staffing</a:t>
            </a:r>
          </a:p>
        </p:txBody>
      </p:sp>
      <p:sp>
        <p:nvSpPr>
          <p:cNvPr id="17425"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dirty="0"/>
              <a:t>Computer Systems</a:t>
            </a:r>
          </a:p>
        </p:txBody>
      </p:sp>
      <p:sp>
        <p:nvSpPr>
          <p:cNvPr id="17426"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dirty="0"/>
              <a:t>Business Functions</a:t>
            </a:r>
          </a:p>
        </p:txBody>
      </p:sp>
      <p:sp>
        <p:nvSpPr>
          <p:cNvPr id="17427"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dirty="0"/>
              <a:t>Grid Operations</a:t>
            </a:r>
          </a:p>
        </p:txBody>
      </p:sp>
      <p:sp>
        <p:nvSpPr>
          <p:cNvPr id="17428"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dirty="0"/>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dirty="0">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dirty="0">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dirty="0">
              <a:latin typeface="Arial" pitchFamily="34" charset="0"/>
            </a:endParaRPr>
          </a:p>
        </p:txBody>
      </p:sp>
      <p:sp>
        <p:nvSpPr>
          <p:cNvPr id="17432"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dirty="0"/>
          </a:p>
        </p:txBody>
      </p:sp>
      <p:sp>
        <p:nvSpPr>
          <p:cNvPr id="17433" name="Text Box 31"/>
          <p:cNvSpPr txBox="1">
            <a:spLocks noChangeArrowheads="1"/>
          </p:cNvSpPr>
          <p:nvPr/>
        </p:nvSpPr>
        <p:spPr bwMode="auto">
          <a:xfrm>
            <a:off x="4800600" y="5181600"/>
            <a:ext cx="3505200" cy="584200"/>
          </a:xfrm>
          <a:prstGeom prst="rect">
            <a:avLst/>
          </a:prstGeom>
          <a:noFill/>
          <a:ln w="9525">
            <a:noFill/>
            <a:miter lim="800000"/>
            <a:headEnd/>
            <a:tailEnd/>
          </a:ln>
        </p:spPr>
        <p:txBody>
          <a:bodyPr>
            <a:spAutoFit/>
          </a:bodyPr>
          <a:lstStyle/>
          <a:p>
            <a:pPr eaLnBrk="0" hangingPunct="0"/>
            <a:r>
              <a:rPr lang="en-US" sz="1600" dirty="0"/>
              <a:t>This item is not applicable to Guide </a:t>
            </a:r>
            <a:r>
              <a:rPr lang="en-US" sz="1600" dirty="0" smtClean="0"/>
              <a:t>Revision Requests.</a:t>
            </a:r>
            <a:endParaRPr lang="en-US" sz="1600" dirty="0"/>
          </a:p>
        </p:txBody>
      </p:sp>
      <p:sp>
        <p:nvSpPr>
          <p:cNvPr id="32" name="Rectangle 2"/>
          <p:cNvSpPr txBox="1">
            <a:spLocks noRot="1" noChangeArrowheads="1"/>
          </p:cNvSpPr>
          <p:nvPr/>
        </p:nvSpPr>
        <p:spPr bwMode="auto">
          <a:xfrm>
            <a:off x="381000" y="76200"/>
            <a:ext cx="8763000" cy="1143000"/>
          </a:xfrm>
          <a:prstGeom prst="rect">
            <a:avLst/>
          </a:prstGeom>
          <a:noFill/>
          <a:ln w="9525">
            <a:noFill/>
            <a:miter lim="800000"/>
            <a:headEnd/>
            <a:tailEnd/>
          </a:ln>
        </p:spPr>
        <p:txBody>
          <a:bodyPr anchor="ctr"/>
          <a:lstStyle/>
          <a:p>
            <a:pPr eaLnBrk="0" hangingPunct="0"/>
            <a:r>
              <a:rPr lang="en-US" dirty="0" smtClean="0">
                <a:latin typeface="+mj-lt"/>
              </a:rPr>
              <a:t>COPMGRR022, </a:t>
            </a:r>
            <a:br>
              <a:rPr lang="en-US" dirty="0" smtClean="0">
                <a:latin typeface="+mj-lt"/>
              </a:rPr>
            </a:br>
            <a:r>
              <a:rPr lang="en-US" dirty="0" smtClean="0">
                <a:latin typeface="+mj-lt"/>
              </a:rPr>
              <a:t>Updates to Section 10, Extracts and Reports</a:t>
            </a:r>
            <a:endParaRPr lang="en-US" dirty="0">
              <a:latin typeface="+mj-lt"/>
            </a:endParaRPr>
          </a:p>
        </p:txBody>
      </p:sp>
      <p:sp>
        <p:nvSpPr>
          <p:cNvPr id="34" name="AutoShape 24"/>
          <p:cNvSpPr>
            <a:spLocks noChangeArrowheads="1"/>
          </p:cNvSpPr>
          <p:nvPr/>
        </p:nvSpPr>
        <p:spPr bwMode="auto">
          <a:xfrm>
            <a:off x="3200400" y="2590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dirty="0">
              <a:latin typeface="Arial" pitchFamily="34" charset="0"/>
            </a:endParaRPr>
          </a:p>
        </p:txBody>
      </p:sp>
      <p:sp>
        <p:nvSpPr>
          <p:cNvPr id="17438" name="Text Box 30"/>
          <p:cNvSpPr txBox="1">
            <a:spLocks noChangeArrowheads="1"/>
          </p:cNvSpPr>
          <p:nvPr/>
        </p:nvSpPr>
        <p:spPr bwMode="auto">
          <a:xfrm>
            <a:off x="533400" y="1219200"/>
            <a:ext cx="2406650" cy="369332"/>
          </a:xfrm>
          <a:prstGeom prst="rect">
            <a:avLst/>
          </a:prstGeom>
          <a:noFill/>
          <a:ln w="9525">
            <a:noFill/>
            <a:miter lim="800000"/>
            <a:headEnd/>
            <a:tailEnd/>
          </a:ln>
          <a:effectLst/>
        </p:spPr>
        <p:txBody>
          <a:bodyPr wrap="square">
            <a:spAutoFit/>
          </a:bodyPr>
          <a:lstStyle/>
          <a:p>
            <a:r>
              <a:rPr lang="en-US" b="1" dirty="0"/>
              <a:t>Impacts to ERCOT</a:t>
            </a:r>
            <a:r>
              <a:rPr lang="en-US" dirty="0"/>
              <a:t> </a:t>
            </a:r>
          </a:p>
        </p:txBody>
      </p:sp>
      <p:sp>
        <p:nvSpPr>
          <p:cNvPr id="31"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dirty="0">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34"/>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2187</TotalTime>
  <Words>248</Words>
  <Application>Microsoft Office PowerPoint</Application>
  <PresentationFormat>On-screen Show (4:3)</PresentationFormat>
  <Paragraphs>72</Paragraphs>
  <Slides>4</Slides>
  <Notes>2</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Custom Design</vt:lpstr>
      <vt:lpstr>COPS Communications Working Group (CCWG) Activities in Progress</vt:lpstr>
      <vt:lpstr>COPS Communications Working Group (CCWG) Activities in Progress</vt:lpstr>
      <vt:lpstr>COPMGRR022,  Updates to Section 10, Extracts and Reports</vt:lpstr>
      <vt:lpstr>Slide 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CCWG-MT</cp:lastModifiedBy>
  <cp:revision>107</cp:revision>
  <dcterms:created xsi:type="dcterms:W3CDTF">2005-04-21T14:28:35Z</dcterms:created>
  <dcterms:modified xsi:type="dcterms:W3CDTF">2010-10-05T21:16:46Z</dcterms:modified>
</cp:coreProperties>
</file>