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58" r:id="rId2"/>
    <p:sldId id="293" r:id="rId3"/>
    <p:sldId id="294" r:id="rId4"/>
    <p:sldId id="295" r:id="rId5"/>
    <p:sldId id="296" r:id="rId6"/>
    <p:sldId id="268" r:id="rId7"/>
    <p:sldId id="275" r:id="rId8"/>
    <p:sldId id="267" r:id="rId9"/>
    <p:sldId id="266" r:id="rId10"/>
    <p:sldId id="265" r:id="rId11"/>
    <p:sldId id="264"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94171"/>
    <a:srgbClr val="5469A2"/>
    <a:srgbClr val="40949A"/>
    <a:srgbClr val="0000CC"/>
    <a:srgbClr val="FF3300"/>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8" autoAdjust="0"/>
  </p:normalViewPr>
  <p:slideViewPr>
    <p:cSldViewPr>
      <p:cViewPr>
        <p:scale>
          <a:sx n="80" d="100"/>
          <a:sy n="80" d="100"/>
        </p:scale>
        <p:origin x="-870" y="-360"/>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35" tIns="45718" rIns="91435" bIns="45718" rtlCol="0"/>
          <a:lstStyle>
            <a:lvl1pPr algn="r">
              <a:defRPr sz="1200"/>
            </a:lvl1pPr>
          </a:lstStyle>
          <a:p>
            <a:fld id="{CB423ECE-8006-4418-BE1A-CFF94AACB917}" type="datetimeFigureOut">
              <a:rPr lang="en-US" smtClean="0"/>
              <a:pPr/>
              <a:t>10/8/2010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35" tIns="45718" rIns="91435" bIns="45718"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35" tIns="45718" rIns="91435" bIns="45718" rtlCol="0" anchor="b"/>
          <a:lstStyle>
            <a:lvl1pPr algn="r">
              <a:defRPr sz="1200"/>
            </a:lvl1pPr>
          </a:lstStyle>
          <a:p>
            <a:fld id="{29F81862-A099-4391-AA9E-20D62B32A03F}" type="slidenum">
              <a:rPr lang="en-US" smtClean="0"/>
              <a:pPr/>
              <a:t>‹#›</a:t>
            </a:fld>
            <a:endParaRPr lang="en-US"/>
          </a:p>
        </p:txBody>
      </p:sp>
    </p:spTree>
    <p:extLst>
      <p:ext uri="{BB962C8B-B14F-4D97-AF65-F5344CB8AC3E}">
        <p14:creationId xmlns="" xmlns:p14="http://schemas.microsoft.com/office/powerpoint/2010/main" val="3024766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2" y="1"/>
            <a:ext cx="2972421" cy="457513"/>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028" y="1"/>
            <a:ext cx="2972421" cy="457513"/>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lgn="r">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6421" y="4344025"/>
            <a:ext cx="5485158" cy="4114488"/>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2" y="8684926"/>
            <a:ext cx="2972421" cy="457513"/>
          </a:xfrm>
          <a:prstGeom prst="rect">
            <a:avLst/>
          </a:prstGeom>
          <a:noFill/>
          <a:ln w="9525">
            <a:noFill/>
            <a:miter lim="800000"/>
            <a:headEnd/>
            <a:tailEnd/>
          </a:ln>
          <a:effectLst/>
        </p:spPr>
        <p:txBody>
          <a:bodyPr vert="horz" wrap="square" lIns="91430" tIns="45716" rIns="91430" bIns="45716"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028" y="8684926"/>
            <a:ext cx="2972421" cy="457513"/>
          </a:xfrm>
          <a:prstGeom prst="rect">
            <a:avLst/>
          </a:prstGeom>
          <a:noFill/>
          <a:ln w="9525">
            <a:noFill/>
            <a:miter lim="800000"/>
            <a:headEnd/>
            <a:tailEnd/>
          </a:ln>
          <a:effectLst/>
        </p:spPr>
        <p:txBody>
          <a:bodyPr vert="horz" wrap="square" lIns="91430" tIns="45716" rIns="91430" bIns="45716" numCol="1" anchor="b" anchorCtr="0" compatLnSpc="1">
            <a:prstTxWarp prst="textNoShape">
              <a:avLst/>
            </a:prstTxWarp>
          </a:bodyPr>
          <a:lstStyle>
            <a:lvl1pPr algn="r">
              <a:defRPr sz="1200"/>
            </a:lvl1pPr>
          </a:lstStyle>
          <a:p>
            <a:pPr>
              <a:defRPr/>
            </a:pPr>
            <a:fld id="{76CFE663-AAB4-4044-8E31-597E4F9F0B53}" type="slidenum">
              <a:rPr lang="en-US"/>
              <a:pPr>
                <a:defRPr/>
              </a:pPr>
              <a:t>‹#›</a:t>
            </a:fld>
            <a:endParaRPr lang="en-US"/>
          </a:p>
        </p:txBody>
      </p:sp>
    </p:spTree>
    <p:extLst>
      <p:ext uri="{BB962C8B-B14F-4D97-AF65-F5344CB8AC3E}">
        <p14:creationId xmlns="" xmlns:p14="http://schemas.microsoft.com/office/powerpoint/2010/main" val="18108781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October 19, 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ERCOT Board of Directors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smtClean="0"/>
              <a:t>October 19, 2010</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EA109CD-0CE8-4E67-A0F2-82C2605B44D6}"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ERCOT Board of Directors</a:t>
            </a: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October 19, 2010</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D2989BAF-C2AA-45EC-8156-C20218F5086D}"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56"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dt" sz="quarter" idx="10"/>
          </p:nvPr>
        </p:nvSpPr>
        <p:spPr>
          <a:noFill/>
        </p:spPr>
        <p:txBody>
          <a:bodyPr/>
          <a:lstStyle/>
          <a:p>
            <a:r>
              <a:rPr lang="en-US" dirty="0" smtClean="0"/>
              <a:t>October 2010</a:t>
            </a:r>
          </a:p>
        </p:txBody>
      </p:sp>
      <p:sp>
        <p:nvSpPr>
          <p:cNvPr id="3075" name="Rectangle 15"/>
          <p:cNvSpPr>
            <a:spLocks noGrp="1" noChangeArrowheads="1"/>
          </p:cNvSpPr>
          <p:nvPr>
            <p:ph type="ftr" sz="quarter" idx="11"/>
          </p:nvPr>
        </p:nvSpPr>
        <p:spPr>
          <a:noFill/>
        </p:spPr>
        <p:txBody>
          <a:bodyPr/>
          <a:lstStyle/>
          <a:p>
            <a:r>
              <a:rPr lang="en-US" dirty="0" smtClean="0"/>
              <a:t>COPS/RMS</a:t>
            </a:r>
          </a:p>
        </p:txBody>
      </p:sp>
      <p:sp>
        <p:nvSpPr>
          <p:cNvPr id="3076" name="Rectangle 18"/>
          <p:cNvSpPr>
            <a:spLocks noGrp="1" noChangeArrowheads="1"/>
          </p:cNvSpPr>
          <p:nvPr>
            <p:ph type="ctrTitle"/>
          </p:nvPr>
        </p:nvSpPr>
        <p:spPr>
          <a:xfrm>
            <a:off x="2333625" y="1905000"/>
            <a:ext cx="6019800" cy="1238250"/>
          </a:xfrm>
        </p:spPr>
        <p:txBody>
          <a:bodyPr/>
          <a:lstStyle/>
          <a:p>
            <a:pPr eaLnBrk="1" hangingPunct="1"/>
            <a:r>
              <a:rPr lang="en-US" dirty="0" smtClean="0"/>
              <a:t>Information Technology Report</a:t>
            </a:r>
          </a:p>
        </p:txBody>
      </p:sp>
      <p:sp>
        <p:nvSpPr>
          <p:cNvPr id="3077" name="Rectangle 20"/>
          <p:cNvSpPr>
            <a:spLocks noGrp="1" noChangeArrowheads="1"/>
          </p:cNvSpPr>
          <p:nvPr>
            <p:ph type="subTitle" idx="1"/>
          </p:nvPr>
        </p:nvSpPr>
        <p:spPr/>
        <p:txBody>
          <a:bodyPr/>
          <a:lstStyle/>
          <a:p>
            <a:pPr eaLnBrk="1" hangingPunct="1"/>
            <a:r>
              <a:rPr lang="en-US" dirty="0" smtClean="0"/>
              <a:t>Trey Felton</a:t>
            </a:r>
          </a:p>
          <a:p>
            <a:pPr eaLnBrk="1" hangingPunct="1"/>
            <a:r>
              <a:rPr lang="en-US" dirty="0" smtClean="0"/>
              <a:t>Manager, IT Administration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p>
            <a:r>
              <a:rPr lang="en-US" smtClean="0"/>
              <a:t>ERCOT Board of Directors</a:t>
            </a:r>
          </a:p>
        </p:txBody>
      </p:sp>
      <p:sp>
        <p:nvSpPr>
          <p:cNvPr id="12292" name="Rectangle 2"/>
          <p:cNvSpPr>
            <a:spLocks noGrp="1" noChangeArrowheads="1"/>
          </p:cNvSpPr>
          <p:nvPr>
            <p:ph type="title"/>
          </p:nvPr>
        </p:nvSpPr>
        <p:spPr/>
        <p:txBody>
          <a:bodyPr/>
          <a:lstStyle/>
          <a:p>
            <a:pPr eaLnBrk="1" hangingPunct="1"/>
            <a:r>
              <a:rPr lang="en-US" smtClean="0"/>
              <a:t>TML Report Explorer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6146" name="Picture 2"/>
          <p:cNvPicPr>
            <a:picLocks noChangeAspect="1" noChangeArrowheads="1"/>
          </p:cNvPicPr>
          <p:nvPr/>
        </p:nvPicPr>
        <p:blipFill>
          <a:blip r:embed="rId2" cstate="print"/>
          <a:srcRect/>
          <a:stretch>
            <a:fillRect/>
          </a:stretch>
        </p:blipFill>
        <p:spPr bwMode="auto">
          <a:xfrm>
            <a:off x="1295400" y="838200"/>
            <a:ext cx="6959600" cy="5325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p>
            <a:r>
              <a:rPr lang="en-US" smtClean="0"/>
              <a:t>ERCOT Board of Directors</a:t>
            </a:r>
          </a:p>
        </p:txBody>
      </p:sp>
      <p:sp>
        <p:nvSpPr>
          <p:cNvPr id="13316" name="Rectangle 2"/>
          <p:cNvSpPr>
            <a:spLocks noGrp="1" noChangeArrowheads="1"/>
          </p:cNvSpPr>
          <p:nvPr>
            <p:ph type="title"/>
          </p:nvPr>
        </p:nvSpPr>
        <p:spPr/>
        <p:txBody>
          <a:bodyPr/>
          <a:lstStyle/>
          <a:p>
            <a:pPr eaLnBrk="1" hangingPunct="1"/>
            <a:r>
              <a:rPr lang="en-US" smtClean="0"/>
              <a:t>Retail API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1027" name="Picture 3"/>
          <p:cNvPicPr>
            <a:picLocks noChangeAspect="1" noChangeArrowheads="1"/>
          </p:cNvPicPr>
          <p:nvPr/>
        </p:nvPicPr>
        <p:blipFill>
          <a:blip r:embed="rId2" cstate="print"/>
          <a:srcRect/>
          <a:stretch>
            <a:fillRect/>
          </a:stretch>
        </p:blipFill>
        <p:spPr bwMode="auto">
          <a:xfrm>
            <a:off x="1600200" y="1143000"/>
            <a:ext cx="6413500" cy="49106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p:spPr>
        <p:txBody>
          <a:bodyPr/>
          <a:lstStyle/>
          <a:p>
            <a:r>
              <a:rPr lang="en-US" dirty="0" smtClean="0"/>
              <a:t>ERCOT Board of Directors</a:t>
            </a:r>
          </a:p>
        </p:txBody>
      </p:sp>
      <p:sp>
        <p:nvSpPr>
          <p:cNvPr id="4099" name="Date Placeholder 5"/>
          <p:cNvSpPr>
            <a:spLocks noGrp="1"/>
          </p:cNvSpPr>
          <p:nvPr>
            <p:ph type="dt" sz="quarter" idx="12"/>
          </p:nvPr>
        </p:nvSpPr>
        <p:spPr>
          <a:noFill/>
        </p:spPr>
        <p:txBody>
          <a:bodyPr/>
          <a:lstStyle/>
          <a:p>
            <a:r>
              <a:rPr lang="en-US" smtClean="0"/>
              <a:t>October 19, 2010</a:t>
            </a:r>
            <a:endParaRPr lang="en-US" dirty="0" smtClean="0"/>
          </a:p>
        </p:txBody>
      </p:sp>
      <p:sp>
        <p:nvSpPr>
          <p:cNvPr id="4100" name="Rectangle 2"/>
          <p:cNvSpPr>
            <a:spLocks noGrp="1" noChangeArrowheads="1"/>
          </p:cNvSpPr>
          <p:nvPr>
            <p:ph type="title"/>
          </p:nvPr>
        </p:nvSpPr>
        <p:spPr/>
        <p:txBody>
          <a:bodyPr/>
          <a:lstStyle/>
          <a:p>
            <a:pPr eaLnBrk="1" hangingPunct="1"/>
            <a:r>
              <a:rPr lang="en-US" dirty="0" smtClean="0"/>
              <a:t>Highlights</a:t>
            </a:r>
          </a:p>
        </p:txBody>
      </p:sp>
      <p:sp>
        <p:nvSpPr>
          <p:cNvPr id="4101" name="Rectangle 3"/>
          <p:cNvSpPr>
            <a:spLocks noGrp="1" noChangeArrowheads="1"/>
          </p:cNvSpPr>
          <p:nvPr>
            <p:ph type="body" idx="1"/>
          </p:nvPr>
        </p:nvSpPr>
        <p:spPr>
          <a:xfrm>
            <a:off x="457200" y="685800"/>
            <a:ext cx="8229600" cy="5334000"/>
          </a:xfrm>
        </p:spPr>
        <p:txBody>
          <a:bodyPr/>
          <a:lstStyle/>
          <a:p>
            <a:pPr>
              <a:spcBef>
                <a:spcPts val="400"/>
              </a:spcBef>
              <a:spcAft>
                <a:spcPts val="0"/>
              </a:spcAft>
            </a:pPr>
            <a:r>
              <a:rPr lang="en-US" sz="1400" dirty="0" smtClean="0"/>
              <a:t>Service Availability:  </a:t>
            </a:r>
          </a:p>
          <a:p>
            <a:pPr lvl="1"/>
            <a:r>
              <a:rPr lang="en-US" sz="1400" dirty="0" smtClean="0"/>
              <a:t>SLA targets were not met for retail systems, attributable to a 12 hour emergency outage on 9/6 to resolve storage area network (SAN) issues</a:t>
            </a:r>
          </a:p>
          <a:p>
            <a:pPr lvl="2"/>
            <a:r>
              <a:rPr lang="en-US" sz="1200" dirty="0" smtClean="0"/>
              <a:t>ERCOT declared an emergency outage over Labor Day weekend to correct the SAN issue, but the required market notice could not be given 10 days in advance to be counted as a planned outage</a:t>
            </a:r>
          </a:p>
          <a:p>
            <a:pPr lvl="2"/>
            <a:r>
              <a:rPr lang="en-US" sz="1200" dirty="0" smtClean="0"/>
              <a:t>TML, Commercial API, and Retail (non-business hours) did not meet targets for the month</a:t>
            </a:r>
          </a:p>
          <a:p>
            <a:pPr>
              <a:spcBef>
                <a:spcPts val="400"/>
              </a:spcBef>
              <a:spcAft>
                <a:spcPts val="0"/>
              </a:spcAft>
            </a:pPr>
            <a:endParaRPr lang="en-US" sz="1400" dirty="0" smtClean="0"/>
          </a:p>
          <a:p>
            <a:pPr>
              <a:spcBef>
                <a:spcPts val="400"/>
              </a:spcBef>
              <a:spcAft>
                <a:spcPts val="0"/>
              </a:spcAft>
            </a:pPr>
            <a:r>
              <a:rPr lang="en-US" sz="1400" dirty="0" smtClean="0"/>
              <a:t>Renewal and update of Service Level Agreements for 2011:</a:t>
            </a:r>
          </a:p>
          <a:p>
            <a:pPr lvl="1">
              <a:spcBef>
                <a:spcPts val="400"/>
              </a:spcBef>
              <a:spcAft>
                <a:spcPts val="0"/>
              </a:spcAft>
            </a:pPr>
            <a:r>
              <a:rPr lang="en-US" sz="1400" dirty="0" smtClean="0"/>
              <a:t>New SLA reporting will include application performance in addition to service availability</a:t>
            </a:r>
          </a:p>
          <a:p>
            <a:pPr lvl="2">
              <a:spcBef>
                <a:spcPts val="400"/>
              </a:spcBef>
              <a:spcAft>
                <a:spcPts val="0"/>
              </a:spcAft>
            </a:pPr>
            <a:r>
              <a:rPr lang="en-US" sz="1200" dirty="0" smtClean="0"/>
              <a:t>Retail SLA updates will released this month</a:t>
            </a:r>
          </a:p>
          <a:p>
            <a:pPr lvl="2">
              <a:spcBef>
                <a:spcPts val="400"/>
              </a:spcBef>
              <a:spcAft>
                <a:spcPts val="0"/>
              </a:spcAft>
            </a:pPr>
            <a:r>
              <a:rPr lang="en-US" sz="1200" dirty="0" smtClean="0"/>
              <a:t>Data Extracts and Reports SLA will become the Market Data Transparency SLA</a:t>
            </a:r>
          </a:p>
          <a:p>
            <a:pPr>
              <a:spcBef>
                <a:spcPts val="400"/>
              </a:spcBef>
            </a:pPr>
            <a:endParaRPr lang="en-US" sz="1400" dirty="0" smtClean="0"/>
          </a:p>
          <a:p>
            <a:pPr>
              <a:spcBef>
                <a:spcPts val="400"/>
              </a:spcBef>
              <a:spcAft>
                <a:spcPts val="0"/>
              </a:spcAft>
            </a:pPr>
            <a:endParaRPr lang="en-US" sz="1400" dirty="0" smtClean="0"/>
          </a:p>
          <a:p>
            <a:pPr>
              <a:spcBef>
                <a:spcPts val="400"/>
              </a:spcBef>
              <a:spcAft>
                <a:spcPts val="0"/>
              </a:spcAft>
            </a:pPr>
            <a:endParaRPr lang="en-US" sz="1400" dirty="0" smtClean="0"/>
          </a:p>
          <a:p>
            <a:pPr lvl="1">
              <a:spcBef>
                <a:spcPts val="400"/>
              </a:spcBef>
              <a:spcAft>
                <a:spcPts val="0"/>
              </a:spcAft>
              <a:buFont typeface="Wingdings" pitchFamily="2" charset="2"/>
              <a:buChar char="§"/>
            </a:pPr>
            <a:endParaRPr lang="en-US" sz="1400" dirty="0" smtClean="0"/>
          </a:p>
          <a:p>
            <a:pPr lvl="0">
              <a:spcBef>
                <a:spcPts val="400"/>
              </a:spcBef>
              <a:spcAft>
                <a:spcPts val="0"/>
              </a:spcAft>
              <a:buFont typeface="Wingdings" pitchFamily="2" charset="2"/>
              <a:buChar char="§"/>
            </a:pPr>
            <a:endParaRPr lang="en-US" sz="1400" dirty="0" smtClean="0"/>
          </a:p>
          <a:p>
            <a:pPr>
              <a:spcBef>
                <a:spcPts val="400"/>
              </a:spcBef>
              <a:spcAft>
                <a:spcPts val="0"/>
              </a:spcAft>
              <a:buFont typeface="Wingdings" pitchFamily="2" charset="2"/>
              <a:buChar char="§"/>
            </a:pPr>
            <a:endParaRPr lang="en-US" sz="1400" dirty="0" smtClean="0"/>
          </a:p>
          <a:p>
            <a:pPr lvl="0">
              <a:spcBef>
                <a:spcPts val="400"/>
              </a:spcBef>
              <a:spcAft>
                <a:spcPts val="0"/>
              </a:spcAft>
              <a:buFont typeface="Wingdings" pitchFamily="2" charset="2"/>
              <a:buChar char="§"/>
            </a:pPr>
            <a:endParaRPr lang="en-US" sz="1400" b="0" dirty="0" smtClean="0"/>
          </a:p>
          <a:p>
            <a:pPr>
              <a:buFont typeface="Wingdings" pitchFamily="2" charset="2"/>
              <a:buChar char="§"/>
            </a:pPr>
            <a:endParaRPr lang="en-US" sz="1400" dirty="0" smtClean="0"/>
          </a:p>
          <a:p>
            <a:pPr lvl="0">
              <a:spcBef>
                <a:spcPts val="400"/>
              </a:spcBef>
              <a:spcAft>
                <a:spcPts val="0"/>
              </a:spcAft>
              <a:buFont typeface="Wingdings" pitchFamily="2" charset="2"/>
              <a:buChar char="§"/>
            </a:pPr>
            <a:endParaRPr lang="en-US" sz="1400" dirty="0" smtClean="0"/>
          </a:p>
          <a:p>
            <a:pPr lvl="1">
              <a:buNone/>
            </a:pPr>
            <a:endParaRPr lang="en-US" sz="1400" dirty="0" smtClean="0"/>
          </a:p>
          <a:p>
            <a:pPr lvl="0">
              <a:spcBef>
                <a:spcPts val="400"/>
              </a:spcBef>
              <a:spcAft>
                <a:spcPts val="0"/>
              </a:spcAft>
              <a:buFont typeface="Wingdings" pitchFamily="2" charset="2"/>
              <a:buChar char="§"/>
            </a:pPr>
            <a:endParaRPr lang="en-US" sz="1400" b="0" dirty="0" smtClean="0"/>
          </a:p>
          <a:p>
            <a:pPr>
              <a:spcBef>
                <a:spcPts val="400"/>
              </a:spcBef>
              <a:spcAft>
                <a:spcPts val="0"/>
              </a:spcAft>
              <a:buNone/>
            </a:pPr>
            <a:endParaRPr lang="en-US" sz="1400" b="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p:spPr>
        <p:txBody>
          <a:bodyPr/>
          <a:lstStyle/>
          <a:p>
            <a:r>
              <a:rPr lang="en-US" dirty="0" smtClean="0"/>
              <a:t>ERCOT Board of Directors</a:t>
            </a:r>
          </a:p>
        </p:txBody>
      </p:sp>
      <p:sp>
        <p:nvSpPr>
          <p:cNvPr id="4099" name="Date Placeholder 5"/>
          <p:cNvSpPr>
            <a:spLocks noGrp="1"/>
          </p:cNvSpPr>
          <p:nvPr>
            <p:ph type="dt" sz="quarter" idx="12"/>
          </p:nvPr>
        </p:nvSpPr>
        <p:spPr>
          <a:noFill/>
        </p:spPr>
        <p:txBody>
          <a:bodyPr/>
          <a:lstStyle/>
          <a:p>
            <a:r>
              <a:rPr lang="en-US" smtClean="0"/>
              <a:t>October 19, 2010</a:t>
            </a:r>
            <a:endParaRPr lang="en-US" dirty="0" smtClean="0"/>
          </a:p>
        </p:txBody>
      </p:sp>
      <p:sp>
        <p:nvSpPr>
          <p:cNvPr id="4100" name="Rectangle 2"/>
          <p:cNvSpPr>
            <a:spLocks noGrp="1" noChangeArrowheads="1"/>
          </p:cNvSpPr>
          <p:nvPr>
            <p:ph type="title"/>
          </p:nvPr>
        </p:nvSpPr>
        <p:spPr/>
        <p:txBody>
          <a:bodyPr/>
          <a:lstStyle/>
          <a:p>
            <a:pPr eaLnBrk="1" hangingPunct="1"/>
            <a:r>
              <a:rPr lang="en-US" dirty="0" smtClean="0"/>
              <a:t>Highlights</a:t>
            </a:r>
          </a:p>
        </p:txBody>
      </p:sp>
      <p:sp>
        <p:nvSpPr>
          <p:cNvPr id="4101" name="Rectangle 3"/>
          <p:cNvSpPr>
            <a:spLocks noGrp="1" noChangeArrowheads="1"/>
          </p:cNvSpPr>
          <p:nvPr>
            <p:ph type="body" idx="1"/>
          </p:nvPr>
        </p:nvSpPr>
        <p:spPr>
          <a:xfrm>
            <a:off x="457200" y="838200"/>
            <a:ext cx="8229600" cy="5334000"/>
          </a:xfrm>
        </p:spPr>
        <p:txBody>
          <a:bodyPr/>
          <a:lstStyle/>
          <a:p>
            <a:pPr>
              <a:spcBef>
                <a:spcPts val="400"/>
              </a:spcBef>
            </a:pPr>
            <a:r>
              <a:rPr lang="en-US" sz="1400" dirty="0" smtClean="0"/>
              <a:t>Hardware Failure on 9/4: </a:t>
            </a:r>
          </a:p>
          <a:p>
            <a:pPr lvl="1">
              <a:spcBef>
                <a:spcPts val="400"/>
              </a:spcBef>
            </a:pPr>
            <a:r>
              <a:rPr lang="en-US" sz="1400" dirty="0" smtClean="0"/>
              <a:t>ERCOT experienced a storage area network (SAN) hardware failure in the Taylor Datacenter</a:t>
            </a:r>
          </a:p>
          <a:p>
            <a:pPr lvl="1">
              <a:spcBef>
                <a:spcPts val="400"/>
              </a:spcBef>
            </a:pPr>
            <a:r>
              <a:rPr lang="en-US" sz="1400" dirty="0" smtClean="0"/>
              <a:t>Required a site failover for Nodal systems to the Austin Datacenter on 9/5 and a 12 hour emergency outage on 9/6 for system repairs</a:t>
            </a:r>
          </a:p>
          <a:p>
            <a:pPr lvl="1">
              <a:spcBef>
                <a:spcPts val="400"/>
              </a:spcBef>
            </a:pPr>
            <a:r>
              <a:rPr lang="en-US" sz="1400" dirty="0" smtClean="0"/>
              <a:t>Portions of ERCOT’s data warehouse were unavailable during the outage</a:t>
            </a:r>
          </a:p>
          <a:p>
            <a:pPr lvl="1">
              <a:spcBef>
                <a:spcPts val="400"/>
              </a:spcBef>
            </a:pPr>
            <a:r>
              <a:rPr lang="en-US" sz="1400" dirty="0" smtClean="0"/>
              <a:t>System transaction processing backlog caused delay from 2 hours to 3 days for data extracts and reports</a:t>
            </a:r>
          </a:p>
          <a:p>
            <a:pPr lvl="2">
              <a:spcBef>
                <a:spcPts val="400"/>
              </a:spcBef>
            </a:pPr>
            <a:r>
              <a:rPr lang="en-US" sz="1200" dirty="0" smtClean="0"/>
              <a:t>Settlement Input Data, Market Shadow Price, Day-Ahead Report, Weekly Siebel Service Order, ESI ID Service History and Usage and Ancillary Service Bid Stack were affected</a:t>
            </a:r>
            <a:endParaRPr lang="en-US" sz="1200" dirty="0" smtClean="0">
              <a:solidFill>
                <a:srgbClr val="FF0000"/>
              </a:solidFill>
            </a:endParaRPr>
          </a:p>
          <a:p>
            <a:pPr>
              <a:spcBef>
                <a:spcPts val="400"/>
              </a:spcBef>
              <a:spcAft>
                <a:spcPts val="0"/>
              </a:spcAft>
            </a:pPr>
            <a:endParaRPr lang="en-US" sz="1400" dirty="0" smtClean="0"/>
          </a:p>
          <a:p>
            <a:pPr>
              <a:spcBef>
                <a:spcPts val="400"/>
              </a:spcBef>
              <a:spcAft>
                <a:spcPts val="0"/>
              </a:spcAft>
            </a:pPr>
            <a:r>
              <a:rPr lang="en-US" sz="1400" dirty="0" smtClean="0"/>
              <a:t>Commercial API outage 9/19-9/20:</a:t>
            </a:r>
          </a:p>
          <a:p>
            <a:pPr lvl="1">
              <a:spcBef>
                <a:spcPts val="400"/>
              </a:spcBef>
              <a:spcAft>
                <a:spcPts val="0"/>
              </a:spcAft>
            </a:pPr>
            <a:r>
              <a:rPr lang="en-US" sz="1400" dirty="0" smtClean="0"/>
              <a:t>An API component did not properly restart following maintenance activities, which resulted in a 20-hour outage of the Commercial API</a:t>
            </a:r>
          </a:p>
          <a:p>
            <a:pPr lvl="1">
              <a:spcBef>
                <a:spcPts val="400"/>
              </a:spcBef>
              <a:spcAft>
                <a:spcPts val="0"/>
              </a:spcAft>
            </a:pPr>
            <a:r>
              <a:rPr lang="en-US" sz="1400" dirty="0" smtClean="0"/>
              <a:t>The alerting mechanism was improperly restarted which extended the duration of the outage</a:t>
            </a:r>
          </a:p>
          <a:p>
            <a:pPr lvl="1">
              <a:spcBef>
                <a:spcPts val="400"/>
              </a:spcBef>
              <a:spcAft>
                <a:spcPts val="0"/>
              </a:spcAft>
            </a:pPr>
            <a:r>
              <a:rPr lang="en-US" sz="1400" dirty="0" smtClean="0"/>
              <a:t>Market participants could still download extracts via TML, and Retail API was not affected</a:t>
            </a:r>
          </a:p>
          <a:p>
            <a:pPr lvl="1">
              <a:spcBef>
                <a:spcPts val="400"/>
              </a:spcBef>
              <a:spcAft>
                <a:spcPts val="0"/>
              </a:spcAft>
            </a:pPr>
            <a:r>
              <a:rPr lang="en-US" sz="1400" dirty="0" smtClean="0"/>
              <a:t>Only market participants using the Commercial API were impacted</a:t>
            </a:r>
          </a:p>
          <a:p>
            <a:pPr>
              <a:spcBef>
                <a:spcPts val="400"/>
              </a:spcBef>
              <a:spcAft>
                <a:spcPts val="0"/>
              </a:spcAft>
            </a:pPr>
            <a:endParaRPr lang="en-US" sz="1400" dirty="0" smtClean="0"/>
          </a:p>
          <a:p>
            <a:pPr>
              <a:spcBef>
                <a:spcPts val="400"/>
              </a:spcBef>
              <a:spcAft>
                <a:spcPts val="0"/>
              </a:spcAft>
            </a:pPr>
            <a:r>
              <a:rPr lang="en-US" sz="1400" dirty="0" smtClean="0"/>
              <a:t>Retail processing outage on 9/22: </a:t>
            </a:r>
          </a:p>
          <a:p>
            <a:pPr lvl="1">
              <a:spcBef>
                <a:spcPts val="400"/>
              </a:spcBef>
              <a:spcAft>
                <a:spcPts val="0"/>
              </a:spcAft>
            </a:pPr>
            <a:r>
              <a:rPr lang="en-US" sz="1400" dirty="0" smtClean="0"/>
              <a:t>43 minute outage caused by an EDI processor engine failure that required an application restart</a:t>
            </a:r>
          </a:p>
          <a:p>
            <a:pPr>
              <a:spcBef>
                <a:spcPts val="400"/>
              </a:spcBef>
            </a:pPr>
            <a:endParaRPr lang="en-US" sz="1400" dirty="0" smtClean="0"/>
          </a:p>
          <a:p>
            <a:pPr>
              <a:spcBef>
                <a:spcPts val="400"/>
              </a:spcBef>
              <a:buFont typeface="Wingdings" pitchFamily="2" charset="2"/>
              <a:buChar char="§"/>
            </a:pPr>
            <a:endParaRPr lang="en-US" sz="1400" dirty="0" smtClean="0">
              <a:solidFill>
                <a:srgbClr val="FF0000"/>
              </a:solidFill>
            </a:endParaRPr>
          </a:p>
          <a:p>
            <a:pPr lvl="1">
              <a:buNone/>
            </a:pPr>
            <a:endParaRPr lang="en-US" sz="1400" dirty="0" smtClean="0"/>
          </a:p>
          <a:p>
            <a:pPr>
              <a:spcBef>
                <a:spcPts val="400"/>
              </a:spcBef>
              <a:spcAft>
                <a:spcPts val="0"/>
              </a:spcAft>
              <a:buNone/>
            </a:pPr>
            <a:endParaRPr lang="en-US" sz="1400" b="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p>
            <a:r>
              <a:rPr lang="en-US" smtClean="0"/>
              <a:t>ERCOT Board of Directors</a:t>
            </a:r>
          </a:p>
        </p:txBody>
      </p:sp>
      <p:sp>
        <p:nvSpPr>
          <p:cNvPr id="6148" name="Rectangle 2"/>
          <p:cNvSpPr>
            <a:spLocks noGrp="1" noChangeArrowheads="1"/>
          </p:cNvSpPr>
          <p:nvPr>
            <p:ph type="title"/>
          </p:nvPr>
        </p:nvSpPr>
        <p:spPr/>
        <p:txBody>
          <a:bodyPr/>
          <a:lstStyle/>
          <a:p>
            <a:pPr eaLnBrk="1" hangingPunct="1"/>
            <a:r>
              <a:rPr lang="en-US" dirty="0" smtClean="0"/>
              <a:t>2010 Net Service Availability (Retail and Market Ops)</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7" name="Picture 2"/>
          <p:cNvPicPr>
            <a:picLocks noChangeAspect="1" noChangeArrowheads="1"/>
          </p:cNvPicPr>
          <p:nvPr/>
        </p:nvPicPr>
        <p:blipFill>
          <a:blip r:embed="rId2" cstate="print"/>
          <a:srcRect/>
          <a:stretch>
            <a:fillRect/>
          </a:stretch>
        </p:blipFill>
        <p:spPr bwMode="auto">
          <a:xfrm>
            <a:off x="1330880" y="914400"/>
            <a:ext cx="5984320" cy="523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p>
            <a:r>
              <a:rPr lang="en-US" smtClean="0"/>
              <a:t>ERCOT Board of Directors</a:t>
            </a:r>
          </a:p>
        </p:txBody>
      </p:sp>
      <p:sp>
        <p:nvSpPr>
          <p:cNvPr id="7172" name="Rectangle 2"/>
          <p:cNvSpPr>
            <a:spLocks noGrp="1" noChangeArrowheads="1"/>
          </p:cNvSpPr>
          <p:nvPr>
            <p:ph type="title"/>
          </p:nvPr>
        </p:nvSpPr>
        <p:spPr/>
        <p:txBody>
          <a:bodyPr/>
          <a:lstStyle/>
          <a:p>
            <a:pPr eaLnBrk="1" hangingPunct="1"/>
            <a:r>
              <a:rPr lang="en-US" dirty="0" smtClean="0"/>
              <a:t>September 2010 Net Service Availability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7" name="Picture 2"/>
          <p:cNvPicPr>
            <a:picLocks noChangeAspect="1" noChangeArrowheads="1"/>
          </p:cNvPicPr>
          <p:nvPr/>
        </p:nvPicPr>
        <p:blipFill>
          <a:blip r:embed="rId2" cstate="print"/>
          <a:srcRect/>
          <a:stretch>
            <a:fillRect/>
          </a:stretch>
        </p:blipFill>
        <p:spPr bwMode="auto">
          <a:xfrm>
            <a:off x="1143000" y="685800"/>
            <a:ext cx="6344864" cy="553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p>
            <a:r>
              <a:rPr lang="en-US" smtClean="0"/>
              <a:t>ERCOT Board of Directors</a:t>
            </a:r>
          </a:p>
        </p:txBody>
      </p:sp>
      <p:sp>
        <p:nvSpPr>
          <p:cNvPr id="8196" name="Rectangle 2"/>
          <p:cNvSpPr>
            <a:spLocks noGrp="1" noChangeArrowheads="1"/>
          </p:cNvSpPr>
          <p:nvPr>
            <p:ph type="title"/>
          </p:nvPr>
        </p:nvSpPr>
        <p:spPr/>
        <p:txBody>
          <a:bodyPr/>
          <a:lstStyle/>
          <a:p>
            <a:pPr eaLnBrk="1" hangingPunct="1"/>
            <a:r>
              <a:rPr lang="en-US" dirty="0" smtClean="0"/>
              <a:t>Retail Transaction Processing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838200" y="1066800"/>
            <a:ext cx="7931150" cy="50371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p>
            <a:r>
              <a:rPr lang="en-US" smtClean="0"/>
              <a:t>ERCOT Board of Directors</a:t>
            </a:r>
          </a:p>
        </p:txBody>
      </p:sp>
      <p:sp>
        <p:nvSpPr>
          <p:cNvPr id="9220" name="Rectangle 2"/>
          <p:cNvSpPr>
            <a:spLocks noGrp="1" noChangeArrowheads="1"/>
          </p:cNvSpPr>
          <p:nvPr>
            <p:ph type="title"/>
          </p:nvPr>
        </p:nvSpPr>
        <p:spPr>
          <a:xfrm>
            <a:off x="152400" y="0"/>
            <a:ext cx="8839200" cy="685800"/>
          </a:xfrm>
        </p:spPr>
        <p:txBody>
          <a:bodyPr/>
          <a:lstStyle/>
          <a:p>
            <a:pPr eaLnBrk="1" hangingPunct="1"/>
            <a:r>
              <a:rPr lang="en-US" dirty="0" smtClean="0"/>
              <a:t>Retail Transaction Processing Availability Summary (cont’d.)</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654050" y="844009"/>
            <a:ext cx="7880350" cy="54043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p>
            <a:r>
              <a:rPr lang="en-US" dirty="0" smtClean="0"/>
              <a:t>ERCOT Board of Directors</a:t>
            </a:r>
          </a:p>
        </p:txBody>
      </p:sp>
      <p:sp>
        <p:nvSpPr>
          <p:cNvPr id="10244" name="Rectangle 2"/>
          <p:cNvSpPr>
            <a:spLocks noGrp="1" noChangeArrowheads="1"/>
          </p:cNvSpPr>
          <p:nvPr>
            <p:ph type="title"/>
          </p:nvPr>
        </p:nvSpPr>
        <p:spPr/>
        <p:txBody>
          <a:bodyPr/>
          <a:lstStyle/>
          <a:p>
            <a:pPr eaLnBrk="1" hangingPunct="1"/>
            <a:r>
              <a:rPr lang="en-US" smtClean="0"/>
              <a:t>TML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3075" name="Picture 3"/>
          <p:cNvPicPr>
            <a:picLocks noChangeAspect="1" noChangeArrowheads="1"/>
          </p:cNvPicPr>
          <p:nvPr/>
        </p:nvPicPr>
        <p:blipFill>
          <a:blip r:embed="rId2" cstate="print"/>
          <a:srcRect/>
          <a:stretch>
            <a:fillRect/>
          </a:stretch>
        </p:blipFill>
        <p:spPr bwMode="auto">
          <a:xfrm>
            <a:off x="1295400" y="914400"/>
            <a:ext cx="6773863" cy="53657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p>
            <a:r>
              <a:rPr lang="en-US" smtClean="0"/>
              <a:t>ERCOT Board of Directors</a:t>
            </a:r>
          </a:p>
        </p:txBody>
      </p:sp>
      <p:sp>
        <p:nvSpPr>
          <p:cNvPr id="11268" name="Rectangle 2"/>
          <p:cNvSpPr>
            <a:spLocks noGrp="1" noChangeArrowheads="1"/>
          </p:cNvSpPr>
          <p:nvPr>
            <p:ph type="title"/>
          </p:nvPr>
        </p:nvSpPr>
        <p:spPr/>
        <p:txBody>
          <a:bodyPr/>
          <a:lstStyle/>
          <a:p>
            <a:pPr eaLnBrk="1" hangingPunct="1"/>
            <a:r>
              <a:rPr lang="en-US" dirty="0" smtClean="0"/>
              <a:t>MarkeTrak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smtClean="0"/>
              <a:t>October 19, 2010</a:t>
            </a:r>
            <a:endParaRPr lang="en-US" dirty="0" smtClean="0"/>
          </a:p>
        </p:txBody>
      </p:sp>
      <p:pic>
        <p:nvPicPr>
          <p:cNvPr id="2" name="Picture 2"/>
          <p:cNvPicPr>
            <a:picLocks noChangeAspect="1" noChangeArrowheads="1"/>
          </p:cNvPicPr>
          <p:nvPr/>
        </p:nvPicPr>
        <p:blipFill>
          <a:blip r:embed="rId2" cstate="print"/>
          <a:srcRect/>
          <a:stretch>
            <a:fillRect/>
          </a:stretch>
        </p:blipFill>
        <p:spPr bwMode="auto">
          <a:xfrm>
            <a:off x="1223963" y="738188"/>
            <a:ext cx="6696075" cy="5387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8673</TotalTime>
  <Words>445</Words>
  <Application>Microsoft Office PowerPoint</Application>
  <PresentationFormat>On-screen Show (4:3)</PresentationFormat>
  <Paragraphs>71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Information Technology Report</vt:lpstr>
      <vt:lpstr>Highlights</vt:lpstr>
      <vt:lpstr>Highlights</vt:lpstr>
      <vt:lpstr>2010 Net Service Availability (Retail and Market Ops)</vt:lpstr>
      <vt:lpstr>September 2010 Net Service Availability</vt:lpstr>
      <vt:lpstr>Retail Transaction Processing Availability Summary</vt:lpstr>
      <vt:lpstr>Retail Transaction Processing Availability Summary (cont’d.)</vt:lpstr>
      <vt:lpstr>TML Availability Summary</vt:lpstr>
      <vt:lpstr>MarkeTrak Availability Summary</vt:lpstr>
      <vt:lpstr>TML Report Explorer Availability Summary</vt:lpstr>
      <vt:lpstr>Retail API Availability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Forfia, David</dc:creator>
  <cp:lastModifiedBy>tfelton</cp:lastModifiedBy>
  <cp:revision>599</cp:revision>
  <dcterms:created xsi:type="dcterms:W3CDTF">2005-04-21T14:28:35Z</dcterms:created>
  <dcterms:modified xsi:type="dcterms:W3CDTF">2010-10-08T17:23:24Z</dcterms:modified>
</cp:coreProperties>
</file>