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5"/>
  </p:notesMasterIdLst>
  <p:sldIdLst>
    <p:sldId id="342" r:id="rId2"/>
    <p:sldId id="355" r:id="rId3"/>
    <p:sldId id="339" r:id="rId4"/>
    <p:sldId id="351" r:id="rId5"/>
    <p:sldId id="352" r:id="rId6"/>
    <p:sldId id="353" r:id="rId7"/>
    <p:sldId id="354" r:id="rId8"/>
    <p:sldId id="357" r:id="rId9"/>
    <p:sldId id="350" r:id="rId10"/>
    <p:sldId id="344" r:id="rId11"/>
    <p:sldId id="345" r:id="rId12"/>
    <p:sldId id="356" r:id="rId13"/>
    <p:sldId id="347" r:id="rId14"/>
  </p:sldIdLst>
  <p:sldSz cx="9144000" cy="6858000" type="screen4x3"/>
  <p:notesSz cx="7010400" cy="9296400"/>
  <p:defaultTextStyle>
    <a:defPPr>
      <a:defRPr lang="en-US"/>
    </a:defPPr>
    <a:lvl1pPr algn="ctr" rtl="0" fontAlgn="base">
      <a:lnSpc>
        <a:spcPct val="80000"/>
      </a:lnSpc>
      <a:spcBef>
        <a:spcPct val="20000"/>
      </a:spcBef>
      <a:spcAft>
        <a:spcPct val="0"/>
      </a:spcAft>
      <a:defRPr sz="1600" b="1" kern="1200">
        <a:solidFill>
          <a:schemeClr val="tx1"/>
        </a:solidFill>
        <a:latin typeface="Arial" charset="0"/>
        <a:ea typeface="+mn-ea"/>
        <a:cs typeface="+mn-cs"/>
      </a:defRPr>
    </a:lvl1pPr>
    <a:lvl2pPr marL="457200" algn="ctr" rtl="0" fontAlgn="base">
      <a:lnSpc>
        <a:spcPct val="80000"/>
      </a:lnSpc>
      <a:spcBef>
        <a:spcPct val="20000"/>
      </a:spcBef>
      <a:spcAft>
        <a:spcPct val="0"/>
      </a:spcAft>
      <a:defRPr sz="1600" b="1" kern="1200">
        <a:solidFill>
          <a:schemeClr val="tx1"/>
        </a:solidFill>
        <a:latin typeface="Arial" charset="0"/>
        <a:ea typeface="+mn-ea"/>
        <a:cs typeface="+mn-cs"/>
      </a:defRPr>
    </a:lvl2pPr>
    <a:lvl3pPr marL="914400" algn="ctr" rtl="0" fontAlgn="base">
      <a:lnSpc>
        <a:spcPct val="80000"/>
      </a:lnSpc>
      <a:spcBef>
        <a:spcPct val="20000"/>
      </a:spcBef>
      <a:spcAft>
        <a:spcPct val="0"/>
      </a:spcAft>
      <a:defRPr sz="1600" b="1" kern="1200">
        <a:solidFill>
          <a:schemeClr val="tx1"/>
        </a:solidFill>
        <a:latin typeface="Arial" charset="0"/>
        <a:ea typeface="+mn-ea"/>
        <a:cs typeface="+mn-cs"/>
      </a:defRPr>
    </a:lvl3pPr>
    <a:lvl4pPr marL="1371600" algn="ctr" rtl="0" fontAlgn="base">
      <a:lnSpc>
        <a:spcPct val="80000"/>
      </a:lnSpc>
      <a:spcBef>
        <a:spcPct val="20000"/>
      </a:spcBef>
      <a:spcAft>
        <a:spcPct val="0"/>
      </a:spcAft>
      <a:defRPr sz="1600" b="1" kern="1200">
        <a:solidFill>
          <a:schemeClr val="tx1"/>
        </a:solidFill>
        <a:latin typeface="Arial" charset="0"/>
        <a:ea typeface="+mn-ea"/>
        <a:cs typeface="+mn-cs"/>
      </a:defRPr>
    </a:lvl4pPr>
    <a:lvl5pPr marL="1828800" algn="ctr" rtl="0" fontAlgn="base">
      <a:lnSpc>
        <a:spcPct val="80000"/>
      </a:lnSpc>
      <a:spcBef>
        <a:spcPct val="20000"/>
      </a:spcBef>
      <a:spcAft>
        <a:spcPct val="0"/>
      </a:spcAft>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40949A"/>
    <a:srgbClr val="0000CC"/>
    <a:srgbClr val="FF3300"/>
    <a:srgbClr val="FF9900"/>
    <a:srgbClr val="5469A2"/>
    <a:srgbClr val="294171"/>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320" autoAdjust="0"/>
    <p:restoredTop sz="98826" autoAdjust="0"/>
  </p:normalViewPr>
  <p:slideViewPr>
    <p:cSldViewPr>
      <p:cViewPr varScale="1">
        <p:scale>
          <a:sx n="113" d="100"/>
          <a:sy n="113" d="100"/>
        </p:scale>
        <p:origin x="-216" y="-96"/>
      </p:cViewPr>
      <p:guideLst>
        <p:guide orient="horz" pos="4224"/>
        <p:guide pos="1536"/>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l" defTabSz="931863">
              <a:lnSpc>
                <a:spcPct val="100000"/>
              </a:lnSpc>
              <a:spcBef>
                <a:spcPct val="0"/>
              </a:spcBef>
              <a:defRPr sz="1200" b="0"/>
            </a:lvl1pPr>
          </a:lstStyle>
          <a:p>
            <a:pPr>
              <a:defRPr/>
            </a:pPr>
            <a:endParaRPr lang="en-US"/>
          </a:p>
        </p:txBody>
      </p:sp>
      <p:sp>
        <p:nvSpPr>
          <p:cNvPr id="27651" name="Rectangle 3"/>
          <p:cNvSpPr>
            <a:spLocks noGrp="1" noChangeArrowheads="1"/>
          </p:cNvSpPr>
          <p:nvPr>
            <p:ph type="dt" idx="1"/>
          </p:nvPr>
        </p:nvSpPr>
        <p:spPr bwMode="auto">
          <a:xfrm>
            <a:off x="3970338"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a:lnSpc>
                <a:spcPct val="100000"/>
              </a:lnSpc>
              <a:spcBef>
                <a:spcPct val="0"/>
              </a:spcBef>
              <a:defRPr sz="1200" b="0"/>
            </a:lvl1pPr>
          </a:lstStyle>
          <a:p>
            <a:pPr>
              <a:defRPr/>
            </a:pPr>
            <a:endParaRPr lang="en-US"/>
          </a:p>
        </p:txBody>
      </p:sp>
      <p:sp>
        <p:nvSpPr>
          <p:cNvPr id="16388"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27653" name="Rectangle 5"/>
          <p:cNvSpPr>
            <a:spLocks noGrp="1" noChangeArrowheads="1"/>
          </p:cNvSpPr>
          <p:nvPr>
            <p:ph type="body" sz="quarter" idx="3"/>
          </p:nvPr>
        </p:nvSpPr>
        <p:spPr bwMode="auto">
          <a:xfrm>
            <a:off x="701675" y="4416425"/>
            <a:ext cx="5607050" cy="4183063"/>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0"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l" defTabSz="931863">
              <a:lnSpc>
                <a:spcPct val="100000"/>
              </a:lnSpc>
              <a:spcBef>
                <a:spcPct val="0"/>
              </a:spcBef>
              <a:defRPr sz="1200" b="0"/>
            </a:lvl1pPr>
          </a:lstStyle>
          <a:p>
            <a:pPr>
              <a:defRPr/>
            </a:pPr>
            <a:endParaRPr lang="en-US"/>
          </a:p>
        </p:txBody>
      </p:sp>
      <p:sp>
        <p:nvSpPr>
          <p:cNvPr id="27655" name="Rectangle 7"/>
          <p:cNvSpPr>
            <a:spLocks noGrp="1" noChangeArrowheads="1"/>
          </p:cNvSpPr>
          <p:nvPr>
            <p:ph type="sldNum" sz="quarter" idx="5"/>
          </p:nvPr>
        </p:nvSpPr>
        <p:spPr bwMode="auto">
          <a:xfrm>
            <a:off x="3970338"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a:lnSpc>
                <a:spcPct val="100000"/>
              </a:lnSpc>
              <a:spcBef>
                <a:spcPct val="0"/>
              </a:spcBef>
              <a:defRPr sz="1200" b="0"/>
            </a:lvl1pPr>
          </a:lstStyle>
          <a:p>
            <a:pPr>
              <a:defRPr/>
            </a:pPr>
            <a:fld id="{E462C34E-B17F-4110-A009-8240720EAE9D}"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195448EB-F4B1-4DE3-8A6D-964578682A87}" type="slidenum">
              <a:rPr lang="en-US" smtClean="0"/>
              <a:pPr/>
              <a:t>1</a:t>
            </a:fld>
            <a:endParaRPr lang="en-US" smtClean="0"/>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43761796-34C5-415F-9F89-D184C1DB8EA9}" type="slidenum">
              <a:rPr lang="en-US" smtClean="0"/>
              <a:pPr/>
              <a:t>9</a:t>
            </a:fld>
            <a:endParaRPr lang="en-US" smtClean="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5884AED5-90AA-4F3E-AF1D-848EDBEE5CB1}" type="slidenum">
              <a:rPr lang="en-US" smtClean="0"/>
              <a:pPr/>
              <a:t>11</a:t>
            </a:fld>
            <a:endParaRPr lang="en-US" smtClean="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4362956A-9AA4-4C65-88CA-5143F2279C10}" type="slidenum">
              <a:rPr lang="en-US" smtClean="0"/>
              <a:pPr/>
              <a:t>13</a:t>
            </a:fld>
            <a:endParaRPr lang="en-US" smtClean="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Rectangle 13"/>
          <p:cNvSpPr>
            <a:spLocks noChangeArrowheads="1"/>
          </p:cNvSpPr>
          <p:nvPr userDrawn="1"/>
        </p:nvSpPr>
        <p:spPr bwMode="auto">
          <a:xfrm>
            <a:off x="0" y="1143000"/>
            <a:ext cx="9144000" cy="5715000"/>
          </a:xfrm>
          <a:prstGeom prst="rect">
            <a:avLst/>
          </a:prstGeom>
          <a:solidFill>
            <a:srgbClr val="5469A2"/>
          </a:solidFill>
          <a:ln w="9525">
            <a:noFill/>
            <a:miter lim="800000"/>
            <a:headEnd/>
            <a:tailEnd/>
          </a:ln>
          <a:effectLst/>
        </p:spPr>
        <p:txBody>
          <a:bodyPr wrap="none" anchor="ctr"/>
          <a:lstStyle/>
          <a:p>
            <a:pPr>
              <a:defRPr/>
            </a:pPr>
            <a:endParaRPr lang="en-US"/>
          </a:p>
        </p:txBody>
      </p:sp>
      <p:sp>
        <p:nvSpPr>
          <p:cNvPr id="6"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a:defRPr/>
            </a:pPr>
            <a:endParaRPr lang="en-US"/>
          </a:p>
        </p:txBody>
      </p:sp>
      <p:sp>
        <p:nvSpPr>
          <p:cNvPr id="43010" name="Rectangle 2"/>
          <p:cNvSpPr>
            <a:spLocks noGrp="1" noChangeArrowheads="1"/>
          </p:cNvSpPr>
          <p:nvPr>
            <p:ph type="subTitle" idx="1"/>
          </p:nvPr>
        </p:nvSpPr>
        <p:spPr>
          <a:xfrm>
            <a:off x="2343150" y="3581400"/>
            <a:ext cx="5334000" cy="1143000"/>
          </a:xfrm>
        </p:spPr>
        <p:txBody>
          <a:bodyPr/>
          <a:lstStyle>
            <a:lvl1pPr marL="0" indent="0">
              <a:buFontTx/>
              <a:buNone/>
              <a:defRPr b="0">
                <a:solidFill>
                  <a:schemeClr val="bg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lvl1pPr>
          </a:lstStyle>
          <a:p>
            <a:r>
              <a:rPr lang="en-US"/>
              <a:t>Click to edit Master title style</a:t>
            </a:r>
          </a:p>
        </p:txBody>
      </p:sp>
      <p:sp>
        <p:nvSpPr>
          <p:cNvPr id="7" name="Rectangle 10"/>
          <p:cNvSpPr>
            <a:spLocks noGrp="1" noChangeArrowheads="1"/>
          </p:cNvSpPr>
          <p:nvPr>
            <p:ph type="dt" sz="half" idx="10"/>
          </p:nvPr>
        </p:nvSpPr>
        <p:spPr>
          <a:xfrm>
            <a:off x="2333625" y="5467350"/>
            <a:ext cx="2133600" cy="476250"/>
          </a:xfrm>
        </p:spPr>
        <p:txBody>
          <a:bodyPr/>
          <a:lstStyle>
            <a:lvl1pPr>
              <a:defRPr sz="1800" b="1">
                <a:solidFill>
                  <a:schemeClr val="bg1"/>
                </a:solidFill>
              </a:defRPr>
            </a:lvl1pPr>
          </a:lstStyle>
          <a:p>
            <a:pPr>
              <a:defRPr/>
            </a:pPr>
            <a:r>
              <a:rPr lang="en-US"/>
              <a:t>Date</a:t>
            </a:r>
          </a:p>
        </p:txBody>
      </p:sp>
      <p:sp>
        <p:nvSpPr>
          <p:cNvPr id="8" name="Footer Placeholder 7"/>
          <p:cNvSpPr>
            <a:spLocks noGrp="1" noChangeArrowheads="1"/>
          </p:cNvSpPr>
          <p:nvPr>
            <p:ph type="ftr" sz="quarter" idx="11"/>
          </p:nvPr>
        </p:nvSpPr>
        <p:spPr bwMode="auto">
          <a:xfrm>
            <a:off x="2333625" y="5067300"/>
            <a:ext cx="2895600" cy="4191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l">
              <a:lnSpc>
                <a:spcPct val="100000"/>
              </a:lnSpc>
              <a:spcBef>
                <a:spcPct val="0"/>
              </a:spcBef>
              <a:defRPr sz="1800">
                <a:solidFill>
                  <a:schemeClr val="bg1"/>
                </a:solidFill>
              </a:defRPr>
            </a:lvl1pPr>
          </a:lstStyle>
          <a:p>
            <a:pPr>
              <a:defRPr/>
            </a:pPr>
            <a:r>
              <a:rPr lang="en-US"/>
              <a:t>Meeting Title (optional)</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D714CF30-A79B-4E7A-8BD8-A853046BE83D}" type="slidenum">
              <a:rPr lang="en-US"/>
              <a:pPr>
                <a:defRPr/>
              </a:pPr>
              <a:t>‹#›</a:t>
            </a:fld>
            <a:endParaRPr lang="en-US"/>
          </a:p>
        </p:txBody>
      </p:sp>
      <p:sp>
        <p:nvSpPr>
          <p:cNvPr id="5"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1A37F2A0-66EE-4A3A-BBF0-3B47F9F0E2C0}" type="slidenum">
              <a:rPr lang="en-US"/>
              <a:pPr>
                <a:defRPr/>
              </a:pPr>
              <a:t>‹#›</a:t>
            </a:fld>
            <a:endParaRPr lang="en-US"/>
          </a:p>
        </p:txBody>
      </p:sp>
      <p:sp>
        <p:nvSpPr>
          <p:cNvPr id="5"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0668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B189B6D3-8F87-41EA-B95C-390072578AEC}" type="slidenum">
              <a:rPr lang="en-US"/>
              <a:pPr>
                <a:defRPr/>
              </a:pPr>
              <a:t>‹#›</a:t>
            </a:fld>
            <a:endParaRPr lang="en-US"/>
          </a:p>
        </p:txBody>
      </p:sp>
      <p:sp>
        <p:nvSpPr>
          <p:cNvPr id="6"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p:txBody>
          <a:bodyPr/>
          <a:lstStyle>
            <a:lvl1pPr>
              <a:defRPr/>
            </a:lvl1pPr>
          </a:lstStyle>
          <a:p>
            <a:pPr>
              <a:defRPr/>
            </a:pPr>
            <a:fld id="{111D32BC-0D3D-4414-A043-76DF9F938667}" type="slidenum">
              <a:rPr lang="en-US"/>
              <a:pPr>
                <a:defRPr/>
              </a:pPr>
              <a:t>‹#›</a:t>
            </a:fld>
            <a:endParaRPr lang="en-US"/>
          </a:p>
        </p:txBody>
      </p:sp>
      <p:sp>
        <p:nvSpPr>
          <p:cNvPr id="4" name="Rectangle 5"/>
          <p:cNvSpPr>
            <a:spLocks noGrp="1" noChangeArrowheads="1"/>
          </p:cNvSpPr>
          <p:nvPr>
            <p:ph type="ftr" sz="quarter" idx="11"/>
          </p:nvPr>
        </p:nvSpPr>
        <p:spPr>
          <a:xfrm>
            <a:off x="3124200" y="6248400"/>
            <a:ext cx="2895600" cy="476250"/>
          </a:xfrm>
          <a:prstGeom prst="rect">
            <a:avLst/>
          </a:prstGeom>
        </p:spPr>
        <p:txBody>
          <a:bodyPr/>
          <a:lstStyle>
            <a:lvl1pPr>
              <a:defRPr/>
            </a:lvl1pPr>
          </a:lstStyle>
          <a:p>
            <a:pPr>
              <a:defRPr/>
            </a:pPr>
            <a:r>
              <a:rPr lang="en-US"/>
              <a:t>Meeting Title (optional)</a:t>
            </a:r>
          </a:p>
        </p:txBody>
      </p:sp>
      <p:sp>
        <p:nvSpPr>
          <p:cNvPr id="5" name="Rectangle 4"/>
          <p:cNvSpPr>
            <a:spLocks noGrp="1" noChangeArrowheads="1"/>
          </p:cNvSpPr>
          <p:nvPr>
            <p:ph type="dt" sz="half" idx="12"/>
          </p:nvPr>
        </p:nvSpPr>
        <p:spPr/>
        <p:txBody>
          <a:bodyPr/>
          <a:lstStyle>
            <a:lvl1pPr>
              <a:defRPr/>
            </a:lvl1pPr>
          </a:lstStyle>
          <a:p>
            <a:pPr>
              <a:defRPr/>
            </a:pPr>
            <a:r>
              <a:rPr lang="en-US"/>
              <a:t>Date</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p:txBody>
          <a:bodyPr/>
          <a:lstStyle>
            <a:lvl1pPr>
              <a:defRPr/>
            </a:lvl1pPr>
          </a:lstStyle>
          <a:p>
            <a:pPr>
              <a:defRPr/>
            </a:pPr>
            <a:fld id="{87C131E3-DFBE-4DEC-A0CA-892E27373B79}" type="slidenum">
              <a:rPr lang="en-US"/>
              <a:pPr>
                <a:defRPr/>
              </a:pPr>
              <a:t>‹#›</a:t>
            </a:fld>
            <a:endParaRPr lang="en-US"/>
          </a:p>
        </p:txBody>
      </p:sp>
      <p:sp>
        <p:nvSpPr>
          <p:cNvPr id="4" name="Rectangle 5"/>
          <p:cNvSpPr>
            <a:spLocks noGrp="1" noChangeArrowheads="1"/>
          </p:cNvSpPr>
          <p:nvPr>
            <p:ph type="ftr" sz="quarter" idx="11"/>
          </p:nvPr>
        </p:nvSpPr>
        <p:spPr>
          <a:xfrm>
            <a:off x="3124200" y="6248400"/>
            <a:ext cx="2895600" cy="476250"/>
          </a:xfrm>
          <a:prstGeom prst="rect">
            <a:avLst/>
          </a:prstGeom>
        </p:spPr>
        <p:txBody>
          <a:bodyPr/>
          <a:lstStyle>
            <a:lvl1pPr>
              <a:defRPr/>
            </a:lvl1pPr>
          </a:lstStyle>
          <a:p>
            <a:pPr>
              <a:defRPr/>
            </a:pPr>
            <a:r>
              <a:rPr lang="en-US"/>
              <a:t>Meeting Title (optional)</a:t>
            </a:r>
          </a:p>
        </p:txBody>
      </p:sp>
      <p:sp>
        <p:nvSpPr>
          <p:cNvPr id="5" name="Rectangle 4"/>
          <p:cNvSpPr>
            <a:spLocks noGrp="1" noChangeArrowheads="1"/>
          </p:cNvSpPr>
          <p:nvPr>
            <p:ph type="dt" sz="half" idx="12"/>
          </p:nvPr>
        </p:nvSpPr>
        <p:spPr/>
        <p:txBody>
          <a:bodyPr/>
          <a:lstStyle>
            <a:lvl1pPr>
              <a:defRPr/>
            </a:lvl1pPr>
          </a:lstStyle>
          <a:p>
            <a:pPr>
              <a:defRPr/>
            </a:pPr>
            <a:r>
              <a:rPr lang="en-US"/>
              <a:t>Date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59A92FBE-5176-4F4A-BBF5-7683B306CA10}" type="slidenum">
              <a:rPr lang="en-US"/>
              <a:pPr>
                <a:defRPr/>
              </a:pPr>
              <a:t>‹#›</a:t>
            </a:fld>
            <a:endParaRPr lang="en-US"/>
          </a:p>
        </p:txBody>
      </p:sp>
      <p:sp>
        <p:nvSpPr>
          <p:cNvPr id="5"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AAE3FF7E-DDD3-43FB-A13B-7094379B0F74}" type="slidenum">
              <a:rPr lang="en-US"/>
              <a:pPr>
                <a:defRPr/>
              </a:pPr>
              <a:t>‹#›</a:t>
            </a:fld>
            <a:endParaRPr lang="en-US"/>
          </a:p>
        </p:txBody>
      </p:sp>
      <p:sp>
        <p:nvSpPr>
          <p:cNvPr id="5"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636704D6-C288-4D51-BCCA-E71135B25D31}" type="slidenum">
              <a:rPr lang="en-US"/>
              <a:pPr>
                <a:defRPr/>
              </a:pPr>
              <a:t>‹#›</a:t>
            </a:fld>
            <a:endParaRPr lang="en-US"/>
          </a:p>
        </p:txBody>
      </p:sp>
      <p:sp>
        <p:nvSpPr>
          <p:cNvPr id="6"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D2B7DC2C-FA94-47D6-93E1-700EC66FF233}" type="slidenum">
              <a:rPr lang="en-US"/>
              <a:pPr>
                <a:defRPr/>
              </a:pPr>
              <a:t>‹#›</a:t>
            </a:fld>
            <a:endParaRPr lang="en-US"/>
          </a:p>
        </p:txBody>
      </p:sp>
      <p:sp>
        <p:nvSpPr>
          <p:cNvPr id="8"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04B5CB6B-5BCE-47F4-B766-04153B51165B}" type="slidenum">
              <a:rPr lang="en-US"/>
              <a:pPr>
                <a:defRPr/>
              </a:pPr>
              <a:t>‹#›</a:t>
            </a:fld>
            <a:endParaRPr lang="en-US"/>
          </a:p>
        </p:txBody>
      </p:sp>
      <p:sp>
        <p:nvSpPr>
          <p:cNvPr id="4"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2D600ACB-752F-4BC6-9ABD-DDCA1DE919A2}" type="slidenum">
              <a:rPr lang="en-US"/>
              <a:pPr>
                <a:defRPr/>
              </a:pPr>
              <a:t>‹#›</a:t>
            </a:fld>
            <a:endParaRPr lang="en-US"/>
          </a:p>
        </p:txBody>
      </p:sp>
      <p:sp>
        <p:nvSpPr>
          <p:cNvPr id="3"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DCC719B8-C876-41AA-A287-FC5554A5C7AF}" type="slidenum">
              <a:rPr lang="en-US"/>
              <a:pPr>
                <a:defRPr/>
              </a:pPr>
              <a:t>‹#›</a:t>
            </a:fld>
            <a:endParaRPr lang="en-US"/>
          </a:p>
        </p:txBody>
      </p:sp>
      <p:sp>
        <p:nvSpPr>
          <p:cNvPr id="6"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64C8E0FA-E909-4579-B82F-AF3D36E6560B}" type="slidenum">
              <a:rPr lang="en-US"/>
              <a:pPr>
                <a:defRPr/>
              </a:pPr>
              <a:t>‹#›</a:t>
            </a:fld>
            <a:endParaRPr lang="en-US"/>
          </a:p>
        </p:txBody>
      </p:sp>
      <p:sp>
        <p:nvSpPr>
          <p:cNvPr id="6" name="Rectangle 4"/>
          <p:cNvSpPr>
            <a:spLocks noGrp="1" noChangeArrowheads="1"/>
          </p:cNvSpPr>
          <p:nvPr>
            <p:ph type="dt" sz="half" idx="11"/>
          </p:nvPr>
        </p:nvSpPr>
        <p:spPr>
          <a:ln/>
        </p:spPr>
        <p:txBody>
          <a:bodyPr/>
          <a:lstStyle>
            <a:lvl1pPr>
              <a:defRPr/>
            </a:lvl1pPr>
          </a:lstStyle>
          <a:p>
            <a:pPr>
              <a:defRPr/>
            </a:pPr>
            <a:r>
              <a:rPr lang="en-US"/>
              <a:t>Date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b="0"/>
            </a:lvl1pPr>
          </a:lstStyle>
          <a:p>
            <a:pPr>
              <a:defRPr/>
            </a:pPr>
            <a:fld id="{A365C8C8-F823-46A7-BBDA-B801DED14646}" type="slidenum">
              <a:rPr lang="en-US"/>
              <a:pPr>
                <a:defRPr/>
              </a:pPr>
              <a:t>‹#›</a:t>
            </a:fld>
            <a:endParaRPr lang="en-US"/>
          </a:p>
        </p:txBody>
      </p:sp>
      <p:sp>
        <p:nvSpPr>
          <p:cNvPr id="23559" name="Rectangle 7"/>
          <p:cNvSpPr>
            <a:spLocks noChangeArrowheads="1"/>
          </p:cNvSpPr>
          <p:nvPr userDrawn="1"/>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a:defRPr/>
            </a:pPr>
            <a:endParaRPr lang="en-US"/>
          </a:p>
        </p:txBody>
      </p:sp>
      <p:pic>
        <p:nvPicPr>
          <p:cNvPr id="1029" name="Picture 8" descr="logo_C"/>
          <p:cNvPicPr>
            <a:picLocks noChangeAspect="1" noChangeArrowheads="1"/>
          </p:cNvPicPr>
          <p:nvPr userDrawn="1"/>
        </p:nvPicPr>
        <p:blipFill>
          <a:blip r:embed="rId16" cstate="print"/>
          <a:srcRect/>
          <a:stretch>
            <a:fillRect/>
          </a:stretch>
        </p:blipFill>
        <p:spPr bwMode="auto">
          <a:xfrm>
            <a:off x="63500" y="6289675"/>
            <a:ext cx="854075" cy="479425"/>
          </a:xfrm>
          <a:prstGeom prst="rect">
            <a:avLst/>
          </a:prstGeom>
          <a:noFill/>
          <a:ln w="9525">
            <a:noFill/>
            <a:miter lim="800000"/>
            <a:headEnd/>
            <a:tailEnd/>
          </a:ln>
        </p:spPr>
      </p:pic>
      <p:sp>
        <p:nvSpPr>
          <p:cNvPr id="23561" name="Rectangle 9"/>
          <p:cNvSpPr>
            <a:spLocks noChangeArrowheads="1"/>
          </p:cNvSpPr>
          <p:nvPr userDrawn="1"/>
        </p:nvSpPr>
        <p:spPr bwMode="auto">
          <a:xfrm>
            <a:off x="0" y="0"/>
            <a:ext cx="9144000" cy="685800"/>
          </a:xfrm>
          <a:prstGeom prst="rect">
            <a:avLst/>
          </a:prstGeom>
          <a:solidFill>
            <a:srgbClr val="5469A2"/>
          </a:solidFill>
          <a:ln w="9525">
            <a:noFill/>
            <a:miter lim="800000"/>
            <a:headEnd/>
            <a:tailEnd/>
          </a:ln>
          <a:effectLst/>
        </p:spPr>
        <p:txBody>
          <a:bodyPr wrap="none" anchor="ctr"/>
          <a:lstStyle/>
          <a:p>
            <a:pPr>
              <a:defRPr/>
            </a:pPr>
            <a:endParaRPr lang="en-US"/>
          </a:p>
        </p:txBody>
      </p:sp>
      <p:sp>
        <p:nvSpPr>
          <p:cNvPr id="1031"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63" name="Line 11"/>
          <p:cNvSpPr>
            <a:spLocks noChangeShapeType="1"/>
          </p:cNvSpPr>
          <p:nvPr userDrawn="1"/>
        </p:nvSpPr>
        <p:spPr bwMode="auto">
          <a:xfrm>
            <a:off x="1069975" y="6457950"/>
            <a:ext cx="0" cy="219075"/>
          </a:xfrm>
          <a:prstGeom prst="line">
            <a:avLst/>
          </a:prstGeom>
          <a:noFill/>
          <a:ln w="9525">
            <a:solidFill>
              <a:schemeClr val="tx1"/>
            </a:solidFill>
            <a:round/>
            <a:headEnd/>
            <a:tailEnd/>
          </a:ln>
          <a:effectLst/>
        </p:spPr>
        <p:txBody>
          <a:bodyPr/>
          <a:lstStyle/>
          <a:p>
            <a:pPr>
              <a:defRPr/>
            </a:pPr>
            <a:endParaRPr lang="en-US"/>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lnSpc>
                <a:spcPct val="100000"/>
              </a:lnSpc>
              <a:spcBef>
                <a:spcPct val="0"/>
              </a:spcBef>
              <a:defRPr sz="1200" b="0"/>
            </a:lvl1pPr>
          </a:lstStyle>
          <a:p>
            <a:pPr>
              <a:defRPr/>
            </a:pPr>
            <a:r>
              <a:rPr lang="en-US"/>
              <a:t>Date</a:t>
            </a:r>
          </a:p>
        </p:txBody>
      </p:sp>
      <p:sp>
        <p:nvSpPr>
          <p:cNvPr id="23564" name="Line 12"/>
          <p:cNvSpPr>
            <a:spLocks noChangeShapeType="1"/>
          </p:cNvSpPr>
          <p:nvPr userDrawn="1"/>
        </p:nvSpPr>
        <p:spPr bwMode="auto">
          <a:xfrm>
            <a:off x="0" y="673100"/>
            <a:ext cx="9144000" cy="0"/>
          </a:xfrm>
          <a:prstGeom prst="line">
            <a:avLst/>
          </a:prstGeom>
          <a:noFill/>
          <a:ln w="57150">
            <a:solidFill>
              <a:schemeClr val="hlink"/>
            </a:solidFill>
            <a:round/>
            <a:headEnd/>
            <a:tailEnd/>
          </a:ln>
          <a:effectLst/>
        </p:spPr>
        <p:txBody>
          <a:bodyPr/>
          <a:lstStyle/>
          <a:p>
            <a:pPr>
              <a:defRPr/>
            </a:pPr>
            <a:endParaRPr lang="en-US"/>
          </a:p>
        </p:txBody>
      </p:sp>
      <p:sp>
        <p:nvSpPr>
          <p:cNvPr id="23565" name="Rectangle 13"/>
          <p:cNvSpPr>
            <a:spLocks noChangeArrowheads="1"/>
          </p:cNvSpPr>
          <p:nvPr userDrawn="1"/>
        </p:nvSpPr>
        <p:spPr bwMode="auto">
          <a:xfrm>
            <a:off x="8229600" y="6248400"/>
            <a:ext cx="533400" cy="304800"/>
          </a:xfrm>
          <a:prstGeom prst="rect">
            <a:avLst/>
          </a:prstGeom>
          <a:noFill/>
          <a:ln w="9525">
            <a:noFill/>
            <a:miter lim="800000"/>
            <a:headEnd/>
            <a:tailEnd/>
          </a:ln>
          <a:effectLst/>
        </p:spPr>
        <p:txBody>
          <a:bodyPr/>
          <a:lstStyle/>
          <a:p>
            <a:pPr>
              <a:lnSpc>
                <a:spcPct val="100000"/>
              </a:lnSpc>
              <a:spcBef>
                <a:spcPct val="0"/>
              </a:spcBef>
              <a:defRPr/>
            </a:pPr>
            <a:fld id="{A034B18D-8F2F-4B73-AFAD-BA33426C959F}" type="slidenum">
              <a:rPr lang="en-US" sz="1200" b="0"/>
              <a:pPr>
                <a:lnSpc>
                  <a:spcPct val="100000"/>
                </a:lnSpc>
                <a:spcBef>
                  <a:spcPct val="0"/>
                </a:spcBef>
                <a:defRPr/>
              </a:pPr>
              <a:t>‹#›</a:t>
            </a:fld>
            <a:endParaRPr lang="en-US" sz="1200" b="0" dirty="0"/>
          </a:p>
        </p:txBody>
      </p:sp>
    </p:spTree>
  </p:cSld>
  <p:clrMap bg1="lt1" tx1="dk1" bg2="lt2" tx2="dk2" accent1="accent1" accent2="accent2" accent3="accent3" accent4="accent4" accent5="accent5" accent6="accent6" hlink="hlink" folHlink="folHlink"/>
  <p:sldLayoutIdLst>
    <p:sldLayoutId id="2147484117" r:id="rId1"/>
    <p:sldLayoutId id="2147484106" r:id="rId2"/>
    <p:sldLayoutId id="2147484107" r:id="rId3"/>
    <p:sldLayoutId id="2147484108" r:id="rId4"/>
    <p:sldLayoutId id="2147484109" r:id="rId5"/>
    <p:sldLayoutId id="2147484110" r:id="rId6"/>
    <p:sldLayoutId id="2147484111" r:id="rId7"/>
    <p:sldLayoutId id="2147484112" r:id="rId8"/>
    <p:sldLayoutId id="2147484113" r:id="rId9"/>
    <p:sldLayoutId id="2147484114" r:id="rId10"/>
    <p:sldLayoutId id="2147484115" r:id="rId11"/>
    <p:sldLayoutId id="2147484116" r:id="rId12"/>
    <p:sldLayoutId id="2147484118" r:id="rId13"/>
    <p:sldLayoutId id="2147484119" r:id="rId14"/>
  </p:sldLayoutIdLst>
  <p:hf hdr="0" ftr="0" dt="0"/>
  <p:txStyles>
    <p:titleStyle>
      <a:lvl1pPr algn="l" rtl="0" eaLnBrk="0" fontAlgn="base" hangingPunct="0">
        <a:spcBef>
          <a:spcPct val="0"/>
        </a:spcBef>
        <a:spcAft>
          <a:spcPct val="0"/>
        </a:spcAft>
        <a:defRPr sz="2000">
          <a:solidFill>
            <a:schemeClr val="bg1"/>
          </a:solidFill>
          <a:latin typeface="+mj-lt"/>
          <a:ea typeface="+mj-ea"/>
          <a:cs typeface="+mj-cs"/>
        </a:defRPr>
      </a:lvl1pPr>
      <a:lvl2pPr algn="l" rtl="0" eaLnBrk="0" fontAlgn="base" hangingPunct="0">
        <a:spcBef>
          <a:spcPct val="0"/>
        </a:spcBef>
        <a:spcAft>
          <a:spcPct val="0"/>
        </a:spcAft>
        <a:defRPr sz="2000">
          <a:solidFill>
            <a:schemeClr val="bg1"/>
          </a:solidFill>
          <a:latin typeface="Arial Black" pitchFamily="34" charset="0"/>
        </a:defRPr>
      </a:lvl2pPr>
      <a:lvl3pPr algn="l" rtl="0" eaLnBrk="0" fontAlgn="base" hangingPunct="0">
        <a:spcBef>
          <a:spcPct val="0"/>
        </a:spcBef>
        <a:spcAft>
          <a:spcPct val="0"/>
        </a:spcAft>
        <a:defRPr sz="2000">
          <a:solidFill>
            <a:schemeClr val="bg1"/>
          </a:solidFill>
          <a:latin typeface="Arial Black" pitchFamily="34" charset="0"/>
        </a:defRPr>
      </a:lvl3pPr>
      <a:lvl4pPr algn="l" rtl="0" eaLnBrk="0" fontAlgn="base" hangingPunct="0">
        <a:spcBef>
          <a:spcPct val="0"/>
        </a:spcBef>
        <a:spcAft>
          <a:spcPct val="0"/>
        </a:spcAft>
        <a:defRPr sz="2000">
          <a:solidFill>
            <a:schemeClr val="bg1"/>
          </a:solidFill>
          <a:latin typeface="Arial Black" pitchFamily="34" charset="0"/>
        </a:defRPr>
      </a:lvl4pPr>
      <a:lvl5pPr algn="l" rtl="0" eaLnBrk="0" fontAlgn="base" hangingPunct="0">
        <a:spcBef>
          <a:spcPct val="0"/>
        </a:spcBef>
        <a:spcAft>
          <a:spcPct val="0"/>
        </a:spcAft>
        <a:defRPr sz="2000">
          <a:solidFill>
            <a:schemeClr val="bg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1905000" y="1981200"/>
            <a:ext cx="6200775" cy="1238250"/>
          </a:xfrm>
        </p:spPr>
        <p:txBody>
          <a:bodyPr/>
          <a:lstStyle/>
          <a:p>
            <a:pPr eaLnBrk="1" hangingPunct="1"/>
            <a:r>
              <a:rPr lang="en-US" sz="3200" smtClean="0"/>
              <a:t>2011 Project Prioritization</a:t>
            </a:r>
          </a:p>
        </p:txBody>
      </p:sp>
      <p:sp>
        <p:nvSpPr>
          <p:cNvPr id="5123" name="Rectangle 3"/>
          <p:cNvSpPr>
            <a:spLocks noGrp="1" noChangeArrowheads="1"/>
          </p:cNvSpPr>
          <p:nvPr>
            <p:ph type="subTitle" idx="1"/>
          </p:nvPr>
        </p:nvSpPr>
        <p:spPr>
          <a:xfrm>
            <a:off x="1914525" y="3657600"/>
            <a:ext cx="6496050" cy="1143000"/>
          </a:xfrm>
        </p:spPr>
        <p:txBody>
          <a:bodyPr/>
          <a:lstStyle/>
          <a:p>
            <a:pPr eaLnBrk="1" hangingPunct="1">
              <a:lnSpc>
                <a:spcPct val="80000"/>
              </a:lnSpc>
            </a:pPr>
            <a:r>
              <a:rPr lang="en-US" sz="2400" smtClean="0"/>
              <a:t>Troy Anderson</a:t>
            </a:r>
          </a:p>
          <a:p>
            <a:pPr eaLnBrk="1" hangingPunct="1">
              <a:lnSpc>
                <a:spcPct val="80000"/>
              </a:lnSpc>
            </a:pPr>
            <a:r>
              <a:rPr lang="en-US" sz="2400" smtClean="0"/>
              <a:t>ERCOT Program Management Office</a:t>
            </a:r>
          </a:p>
          <a:p>
            <a:pPr eaLnBrk="1" hangingPunct="1">
              <a:lnSpc>
                <a:spcPct val="80000"/>
              </a:lnSpc>
            </a:pPr>
            <a:endParaRPr lang="en-US" sz="2400" smtClean="0"/>
          </a:p>
          <a:p>
            <a:pPr eaLnBrk="1" hangingPunct="1">
              <a:lnSpc>
                <a:spcPct val="80000"/>
              </a:lnSpc>
            </a:pPr>
            <a:r>
              <a:rPr lang="en-US" sz="2400" smtClean="0"/>
              <a:t>September 2010</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52400" y="0"/>
            <a:ext cx="8001000" cy="685800"/>
          </a:xfrm>
        </p:spPr>
        <p:txBody>
          <a:bodyPr/>
          <a:lstStyle/>
          <a:p>
            <a:r>
              <a:rPr lang="en-US" dirty="0" smtClean="0"/>
              <a:t>2011 Project Prioritization – Stabilization</a:t>
            </a:r>
          </a:p>
        </p:txBody>
      </p:sp>
      <p:sp>
        <p:nvSpPr>
          <p:cNvPr id="13315" name="Rectangle 3"/>
          <p:cNvSpPr>
            <a:spLocks noGrp="1" noChangeArrowheads="1"/>
          </p:cNvSpPr>
          <p:nvPr>
            <p:ph type="body" sz="half" idx="1"/>
          </p:nvPr>
        </p:nvSpPr>
        <p:spPr>
          <a:xfrm>
            <a:off x="381000" y="1143000"/>
            <a:ext cx="8382000" cy="5029200"/>
          </a:xfrm>
        </p:spPr>
        <p:txBody>
          <a:bodyPr/>
          <a:lstStyle/>
          <a:p>
            <a:pPr>
              <a:buFontTx/>
              <a:buNone/>
              <a:tabLst>
                <a:tab pos="1143000" algn="l"/>
                <a:tab pos="2514600" algn="l"/>
              </a:tabLst>
            </a:pPr>
            <a:r>
              <a:rPr lang="en-US" sz="2400" dirty="0" smtClean="0"/>
              <a:t>Nodal System Stabilization is the primary focus in 2011</a:t>
            </a:r>
          </a:p>
          <a:p>
            <a:pPr lvl="1">
              <a:tabLst>
                <a:tab pos="1143000" algn="l"/>
                <a:tab pos="2514600" algn="l"/>
              </a:tabLst>
            </a:pPr>
            <a:r>
              <a:rPr lang="en-US" dirty="0" smtClean="0"/>
              <a:t>Stabilization is the period after Nodal go-live where additional resources are allocated to address urgent issues and increased levels of business activity</a:t>
            </a:r>
          </a:p>
          <a:p>
            <a:pPr lvl="1">
              <a:tabLst>
                <a:tab pos="1143000" algn="l"/>
                <a:tab pos="2514600" algn="l"/>
              </a:tabLst>
            </a:pPr>
            <a:r>
              <a:rPr lang="en-US" dirty="0" smtClean="0"/>
              <a:t>Stabilization funding is being re-evaluated in the overall context of the 2011 ERCOT budget submission</a:t>
            </a:r>
          </a:p>
          <a:p>
            <a:pPr lvl="2">
              <a:tabLst>
                <a:tab pos="1143000" algn="l"/>
                <a:tab pos="2514600" algn="l"/>
              </a:tabLst>
            </a:pPr>
            <a:r>
              <a:rPr lang="en-US" dirty="0" smtClean="0"/>
              <a:t>Work components to be included in Stabilization</a:t>
            </a:r>
          </a:p>
          <a:p>
            <a:pPr lvl="2">
              <a:tabLst>
                <a:tab pos="1143000" algn="l"/>
                <a:tab pos="2514600" algn="l"/>
              </a:tabLst>
            </a:pPr>
            <a:r>
              <a:rPr lang="en-US" dirty="0" smtClean="0"/>
              <a:t>Duration of Stabilization (6-12 months)</a:t>
            </a:r>
          </a:p>
          <a:p>
            <a:pPr lvl="1">
              <a:tabLst>
                <a:tab pos="1143000" algn="l"/>
                <a:tab pos="2514600" algn="l"/>
              </a:tabLst>
            </a:pPr>
            <a:r>
              <a:rPr lang="en-US" dirty="0" smtClean="0"/>
              <a:t>Release planning funding is also being re-evaluated</a:t>
            </a:r>
          </a:p>
          <a:p>
            <a:pPr lvl="2">
              <a:tabLst>
                <a:tab pos="1143000" algn="l"/>
                <a:tab pos="2514600" algn="l"/>
              </a:tabLst>
            </a:pPr>
            <a:r>
              <a:rPr lang="en-US" dirty="0" smtClean="0"/>
              <a:t>Potential component of Stabilization</a:t>
            </a:r>
          </a:p>
          <a:p>
            <a:pPr lvl="2">
              <a:tabLst>
                <a:tab pos="1143000" algn="l"/>
                <a:tab pos="2514600" algn="l"/>
              </a:tabLst>
            </a:pPr>
            <a:r>
              <a:rPr lang="en-US" dirty="0" smtClean="0"/>
              <a:t>This is the item that was originally planned for ROS consideration</a:t>
            </a:r>
          </a:p>
          <a:p>
            <a:pPr lvl="1">
              <a:tabLst>
                <a:tab pos="1143000" algn="l"/>
                <a:tab pos="2514600" algn="l"/>
              </a:tabLst>
            </a:pPr>
            <a:r>
              <a:rPr lang="en-US" dirty="0" smtClean="0"/>
              <a:t>The above items will be a topic of discussion at the Board meeting next week</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52400" y="0"/>
            <a:ext cx="8001000" cy="685800"/>
          </a:xfrm>
        </p:spPr>
        <p:txBody>
          <a:bodyPr/>
          <a:lstStyle/>
          <a:p>
            <a:r>
              <a:rPr lang="en-US" dirty="0" smtClean="0"/>
              <a:t>2011 Project Prioritization – Nodal System Support</a:t>
            </a:r>
          </a:p>
        </p:txBody>
      </p:sp>
      <p:sp>
        <p:nvSpPr>
          <p:cNvPr id="14339" name="Rectangle 3"/>
          <p:cNvSpPr>
            <a:spLocks noGrp="1" noChangeArrowheads="1"/>
          </p:cNvSpPr>
          <p:nvPr>
            <p:ph type="body" sz="half" idx="1"/>
          </p:nvPr>
        </p:nvSpPr>
        <p:spPr>
          <a:xfrm>
            <a:off x="381000" y="1143000"/>
            <a:ext cx="8534400" cy="533400"/>
          </a:xfrm>
        </p:spPr>
        <p:txBody>
          <a:bodyPr/>
          <a:lstStyle/>
          <a:p>
            <a:pPr marL="228600" indent="-228600" algn="ctr">
              <a:buFontTx/>
              <a:buNone/>
              <a:tabLst>
                <a:tab pos="1143000" algn="l"/>
                <a:tab pos="2514600" algn="l"/>
              </a:tabLst>
            </a:pPr>
            <a:r>
              <a:rPr lang="en-US" dirty="0" smtClean="0"/>
              <a:t>Major work categories being planned to support the Nodal systems</a:t>
            </a:r>
          </a:p>
        </p:txBody>
      </p:sp>
      <p:sp>
        <p:nvSpPr>
          <p:cNvPr id="14340" name="TextBox 4"/>
          <p:cNvSpPr txBox="1">
            <a:spLocks noChangeArrowheads="1"/>
          </p:cNvSpPr>
          <p:nvPr/>
        </p:nvSpPr>
        <p:spPr bwMode="auto">
          <a:xfrm>
            <a:off x="914400" y="5378450"/>
            <a:ext cx="773113" cy="239713"/>
          </a:xfrm>
          <a:prstGeom prst="rect">
            <a:avLst/>
          </a:prstGeom>
          <a:noFill/>
          <a:ln w="9525">
            <a:noFill/>
            <a:miter lim="800000"/>
            <a:headEnd/>
            <a:tailEnd/>
          </a:ln>
        </p:spPr>
        <p:txBody>
          <a:bodyPr wrap="none">
            <a:spAutoFit/>
          </a:bodyPr>
          <a:lstStyle/>
          <a:p>
            <a:r>
              <a:rPr lang="en-US" sz="1200"/>
              <a:t>1/1/2011</a:t>
            </a:r>
            <a:endParaRPr lang="en-US"/>
          </a:p>
        </p:txBody>
      </p:sp>
      <p:sp>
        <p:nvSpPr>
          <p:cNvPr id="14341" name="TextBox 5"/>
          <p:cNvSpPr txBox="1">
            <a:spLocks noChangeArrowheads="1"/>
          </p:cNvSpPr>
          <p:nvPr/>
        </p:nvSpPr>
        <p:spPr bwMode="auto">
          <a:xfrm>
            <a:off x="4114800" y="5378450"/>
            <a:ext cx="773113" cy="239713"/>
          </a:xfrm>
          <a:prstGeom prst="rect">
            <a:avLst/>
          </a:prstGeom>
          <a:noFill/>
          <a:ln w="9525">
            <a:noFill/>
            <a:miter lim="800000"/>
            <a:headEnd/>
            <a:tailEnd/>
          </a:ln>
        </p:spPr>
        <p:txBody>
          <a:bodyPr wrap="none">
            <a:spAutoFit/>
          </a:bodyPr>
          <a:lstStyle/>
          <a:p>
            <a:r>
              <a:rPr lang="en-US" sz="1200"/>
              <a:t>7/1/2011</a:t>
            </a:r>
            <a:endParaRPr lang="en-US"/>
          </a:p>
        </p:txBody>
      </p:sp>
      <p:sp>
        <p:nvSpPr>
          <p:cNvPr id="14342" name="TextBox 6"/>
          <p:cNvSpPr txBox="1">
            <a:spLocks noChangeArrowheads="1"/>
          </p:cNvSpPr>
          <p:nvPr/>
        </p:nvSpPr>
        <p:spPr bwMode="auto">
          <a:xfrm>
            <a:off x="7086600" y="5375275"/>
            <a:ext cx="781050" cy="241300"/>
          </a:xfrm>
          <a:prstGeom prst="rect">
            <a:avLst/>
          </a:prstGeom>
          <a:noFill/>
          <a:ln w="9525">
            <a:noFill/>
            <a:miter lim="800000"/>
            <a:headEnd/>
            <a:tailEnd/>
          </a:ln>
        </p:spPr>
        <p:txBody>
          <a:bodyPr wrap="none">
            <a:spAutoFit/>
          </a:bodyPr>
          <a:lstStyle/>
          <a:p>
            <a:r>
              <a:rPr lang="en-US" sz="1200"/>
              <a:t>1/1/2012</a:t>
            </a:r>
            <a:endParaRPr lang="en-US"/>
          </a:p>
        </p:txBody>
      </p:sp>
      <p:cxnSp>
        <p:nvCxnSpPr>
          <p:cNvPr id="14343" name="Straight Arrow Connector 8"/>
          <p:cNvCxnSpPr>
            <a:cxnSpLocks noChangeShapeType="1"/>
          </p:cNvCxnSpPr>
          <p:nvPr/>
        </p:nvCxnSpPr>
        <p:spPr bwMode="auto">
          <a:xfrm>
            <a:off x="1905000" y="5486400"/>
            <a:ext cx="1981200" cy="1588"/>
          </a:xfrm>
          <a:prstGeom prst="straightConnector1">
            <a:avLst/>
          </a:prstGeom>
          <a:noFill/>
          <a:ln w="9525" algn="ctr">
            <a:solidFill>
              <a:schemeClr val="tx1"/>
            </a:solidFill>
            <a:round/>
            <a:headEnd/>
            <a:tailEnd type="arrow" w="med" len="med"/>
          </a:ln>
        </p:spPr>
      </p:cxnSp>
      <p:cxnSp>
        <p:nvCxnSpPr>
          <p:cNvPr id="14344" name="Straight Arrow Connector 9"/>
          <p:cNvCxnSpPr>
            <a:cxnSpLocks noChangeShapeType="1"/>
          </p:cNvCxnSpPr>
          <p:nvPr/>
        </p:nvCxnSpPr>
        <p:spPr bwMode="auto">
          <a:xfrm>
            <a:off x="4953000" y="5486400"/>
            <a:ext cx="1981200" cy="1588"/>
          </a:xfrm>
          <a:prstGeom prst="straightConnector1">
            <a:avLst/>
          </a:prstGeom>
          <a:noFill/>
          <a:ln w="9525" algn="ctr">
            <a:solidFill>
              <a:schemeClr val="tx1"/>
            </a:solidFill>
            <a:round/>
            <a:headEnd/>
            <a:tailEnd type="arrow" w="med" len="med"/>
          </a:ln>
        </p:spPr>
      </p:cxnSp>
      <p:cxnSp>
        <p:nvCxnSpPr>
          <p:cNvPr id="14345" name="Straight Connector 12"/>
          <p:cNvCxnSpPr>
            <a:cxnSpLocks noChangeShapeType="1"/>
          </p:cNvCxnSpPr>
          <p:nvPr/>
        </p:nvCxnSpPr>
        <p:spPr bwMode="auto">
          <a:xfrm rot="5400000" flipH="1" flipV="1">
            <a:off x="114300" y="3086100"/>
            <a:ext cx="2362200" cy="0"/>
          </a:xfrm>
          <a:prstGeom prst="line">
            <a:avLst/>
          </a:prstGeom>
          <a:noFill/>
          <a:ln w="9525" algn="ctr">
            <a:solidFill>
              <a:schemeClr val="tx1"/>
            </a:solidFill>
            <a:round/>
            <a:headEnd/>
            <a:tailEnd/>
          </a:ln>
        </p:spPr>
      </p:cxnSp>
      <p:cxnSp>
        <p:nvCxnSpPr>
          <p:cNvPr id="14346" name="Straight Connector 14"/>
          <p:cNvCxnSpPr>
            <a:cxnSpLocks noChangeShapeType="1"/>
          </p:cNvCxnSpPr>
          <p:nvPr/>
        </p:nvCxnSpPr>
        <p:spPr bwMode="auto">
          <a:xfrm rot="5400000" flipH="1" flipV="1">
            <a:off x="6896100" y="3086100"/>
            <a:ext cx="2362200" cy="0"/>
          </a:xfrm>
          <a:prstGeom prst="line">
            <a:avLst/>
          </a:prstGeom>
          <a:noFill/>
          <a:ln w="9525" algn="ctr">
            <a:solidFill>
              <a:schemeClr val="tx1"/>
            </a:solidFill>
            <a:round/>
            <a:headEnd/>
            <a:tailEnd/>
          </a:ln>
        </p:spPr>
      </p:cxnSp>
      <p:sp>
        <p:nvSpPr>
          <p:cNvPr id="21" name="TextBox 20"/>
          <p:cNvSpPr txBox="1"/>
          <p:nvPr/>
        </p:nvSpPr>
        <p:spPr>
          <a:xfrm>
            <a:off x="762000" y="2362200"/>
            <a:ext cx="381643" cy="2259080"/>
          </a:xfrm>
          <a:prstGeom prst="rect">
            <a:avLst/>
          </a:prstGeom>
          <a:noFill/>
        </p:spPr>
        <p:txBody>
          <a:bodyPr vert="vert270">
            <a:spAutoFit/>
          </a:bodyPr>
          <a:lstStyle/>
          <a:p>
            <a:pPr>
              <a:defRPr/>
            </a:pPr>
            <a:r>
              <a:rPr lang="en-US" dirty="0"/>
              <a:t>Resource Level</a:t>
            </a:r>
          </a:p>
        </p:txBody>
      </p:sp>
      <p:sp>
        <p:nvSpPr>
          <p:cNvPr id="14348" name="Rectangle 3"/>
          <p:cNvSpPr>
            <a:spLocks noChangeArrowheads="1"/>
          </p:cNvSpPr>
          <p:nvPr/>
        </p:nvSpPr>
        <p:spPr bwMode="auto">
          <a:xfrm>
            <a:off x="1295400" y="4267200"/>
            <a:ext cx="6781800" cy="990600"/>
          </a:xfrm>
          <a:prstGeom prst="rect">
            <a:avLst/>
          </a:prstGeom>
          <a:solidFill>
            <a:schemeClr val="accent1"/>
          </a:solidFill>
          <a:ln w="9525" algn="ctr">
            <a:solidFill>
              <a:schemeClr val="tx1"/>
            </a:solidFill>
            <a:round/>
            <a:headEnd/>
            <a:tailEnd/>
          </a:ln>
        </p:spPr>
        <p:txBody>
          <a:bodyPr/>
          <a:lstStyle/>
          <a:p>
            <a:pPr marL="228600" indent="-228600">
              <a:tabLst>
                <a:tab pos="1033463" algn="l"/>
                <a:tab pos="1143000" algn="l"/>
                <a:tab pos="2624138" algn="l"/>
              </a:tabLst>
            </a:pPr>
            <a:endParaRPr lang="en-US" dirty="0"/>
          </a:p>
        </p:txBody>
      </p:sp>
      <p:sp>
        <p:nvSpPr>
          <p:cNvPr id="23" name="Freeform 22"/>
          <p:cNvSpPr/>
          <p:nvPr/>
        </p:nvSpPr>
        <p:spPr bwMode="auto">
          <a:xfrm>
            <a:off x="1295400" y="2675467"/>
            <a:ext cx="6163733" cy="1591733"/>
          </a:xfrm>
          <a:custGeom>
            <a:avLst/>
            <a:gdLst>
              <a:gd name="connsiteX0" fmla="*/ 0 w 6163733"/>
              <a:gd name="connsiteY0" fmla="*/ 0 h 1591733"/>
              <a:gd name="connsiteX1" fmla="*/ 0 w 6163733"/>
              <a:gd name="connsiteY1" fmla="*/ 0 h 1591733"/>
              <a:gd name="connsiteX2" fmla="*/ 1430867 w 6163733"/>
              <a:gd name="connsiteY2" fmla="*/ 8466 h 1591733"/>
              <a:gd name="connsiteX3" fmla="*/ 1862667 w 6163733"/>
              <a:gd name="connsiteY3" fmla="*/ 0 h 1591733"/>
              <a:gd name="connsiteX4" fmla="*/ 2006600 w 6163733"/>
              <a:gd name="connsiteY4" fmla="*/ 8466 h 1591733"/>
              <a:gd name="connsiteX5" fmla="*/ 2396067 w 6163733"/>
              <a:gd name="connsiteY5" fmla="*/ 8466 h 1591733"/>
              <a:gd name="connsiteX6" fmla="*/ 3750733 w 6163733"/>
              <a:gd name="connsiteY6" fmla="*/ 728133 h 1591733"/>
              <a:gd name="connsiteX7" fmla="*/ 6163733 w 6163733"/>
              <a:gd name="connsiteY7" fmla="*/ 745066 h 1591733"/>
              <a:gd name="connsiteX8" fmla="*/ 6163733 w 6163733"/>
              <a:gd name="connsiteY8" fmla="*/ 1591733 h 1591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63733" h="1591733">
                <a:moveTo>
                  <a:pt x="0" y="0"/>
                </a:moveTo>
                <a:lnTo>
                  <a:pt x="0" y="0"/>
                </a:lnTo>
                <a:lnTo>
                  <a:pt x="1430867" y="8466"/>
                </a:lnTo>
                <a:cubicBezTo>
                  <a:pt x="1574828" y="8466"/>
                  <a:pt x="1718706" y="0"/>
                  <a:pt x="1862667" y="0"/>
                </a:cubicBezTo>
                <a:cubicBezTo>
                  <a:pt x="1910728" y="0"/>
                  <a:pt x="1958545" y="7703"/>
                  <a:pt x="2006600" y="8466"/>
                </a:cubicBezTo>
                <a:cubicBezTo>
                  <a:pt x="2136406" y="10526"/>
                  <a:pt x="2266245" y="8466"/>
                  <a:pt x="2396067" y="8466"/>
                </a:cubicBezTo>
                <a:lnTo>
                  <a:pt x="3750733" y="728133"/>
                </a:lnTo>
                <a:lnTo>
                  <a:pt x="6163733" y="745066"/>
                </a:lnTo>
                <a:lnTo>
                  <a:pt x="6163733" y="1591733"/>
                </a:lnTo>
              </a:path>
            </a:pathLst>
          </a:custGeom>
          <a:solidFill>
            <a:srgbClr val="FFFF66"/>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28600" marR="0" indent="-228600" algn="ctr" defTabSz="914400" rtl="0" eaLnBrk="1" fontAlgn="base" latinLnBrk="0" hangingPunct="1">
              <a:lnSpc>
                <a:spcPct val="80000"/>
              </a:lnSpc>
              <a:spcBef>
                <a:spcPct val="20000"/>
              </a:spcBef>
              <a:spcAft>
                <a:spcPct val="0"/>
              </a:spcAft>
              <a:buClrTx/>
              <a:buSzTx/>
              <a:buFontTx/>
              <a:buNone/>
              <a:tabLst>
                <a:tab pos="1033463" algn="l"/>
                <a:tab pos="1143000" algn="l"/>
                <a:tab pos="2624138" algn="l"/>
              </a:tabLst>
            </a:pPr>
            <a:endParaRPr kumimoji="0" lang="en-US" sz="1600" b="1" i="0" u="none" strike="noStrike" cap="none" normalizeH="0" baseline="0" smtClean="0">
              <a:ln>
                <a:noFill/>
              </a:ln>
              <a:solidFill>
                <a:schemeClr val="tx1"/>
              </a:solidFill>
              <a:effectLst/>
              <a:latin typeface="Arial" charset="0"/>
            </a:endParaRPr>
          </a:p>
        </p:txBody>
      </p:sp>
      <p:sp>
        <p:nvSpPr>
          <p:cNvPr id="24" name="Rectangle 23"/>
          <p:cNvSpPr/>
          <p:nvPr/>
        </p:nvSpPr>
        <p:spPr bwMode="auto">
          <a:xfrm>
            <a:off x="1303867" y="3429000"/>
            <a:ext cx="5943600" cy="838200"/>
          </a:xfrm>
          <a:prstGeom prst="rect">
            <a:avLst/>
          </a:prstGeom>
          <a:solidFill>
            <a:srgbClr val="FFFF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28600" marR="0" indent="-228600" algn="ctr" defTabSz="914400" rtl="0" eaLnBrk="1" fontAlgn="base" latinLnBrk="0" hangingPunct="1">
              <a:lnSpc>
                <a:spcPct val="80000"/>
              </a:lnSpc>
              <a:spcBef>
                <a:spcPct val="20000"/>
              </a:spcBef>
              <a:spcAft>
                <a:spcPct val="0"/>
              </a:spcAft>
              <a:buClrTx/>
              <a:buSzTx/>
              <a:buFontTx/>
              <a:buNone/>
              <a:tabLst>
                <a:tab pos="1033463" algn="l"/>
                <a:tab pos="1143000" algn="l"/>
                <a:tab pos="2624138" algn="l"/>
              </a:tabLst>
            </a:pPr>
            <a:endParaRPr kumimoji="0" lang="en-US" sz="1600" b="1" i="0" u="none" strike="noStrike" cap="none" normalizeH="0" baseline="0" smtClean="0">
              <a:ln>
                <a:noFill/>
              </a:ln>
              <a:solidFill>
                <a:schemeClr val="tx1"/>
              </a:solidFill>
              <a:effectLst/>
              <a:latin typeface="Arial" charset="0"/>
            </a:endParaRPr>
          </a:p>
        </p:txBody>
      </p:sp>
      <p:sp>
        <p:nvSpPr>
          <p:cNvPr id="25" name="Rectangle 24"/>
          <p:cNvSpPr/>
          <p:nvPr/>
        </p:nvSpPr>
        <p:spPr bwMode="auto">
          <a:xfrm>
            <a:off x="1303867" y="2692401"/>
            <a:ext cx="2362200" cy="838200"/>
          </a:xfrm>
          <a:prstGeom prst="rect">
            <a:avLst/>
          </a:prstGeom>
          <a:solidFill>
            <a:srgbClr val="FFFF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28600" marR="0" indent="-228600" algn="ctr" defTabSz="914400" rtl="0" eaLnBrk="1" fontAlgn="base" latinLnBrk="0" hangingPunct="1">
              <a:lnSpc>
                <a:spcPct val="80000"/>
              </a:lnSpc>
              <a:spcBef>
                <a:spcPct val="20000"/>
              </a:spcBef>
              <a:spcAft>
                <a:spcPct val="0"/>
              </a:spcAft>
              <a:buClrTx/>
              <a:buSzTx/>
              <a:buFontTx/>
              <a:buNone/>
              <a:tabLst>
                <a:tab pos="1033463" algn="l"/>
                <a:tab pos="1143000" algn="l"/>
                <a:tab pos="2624138" algn="l"/>
              </a:tabLst>
            </a:pPr>
            <a:endParaRPr kumimoji="0" lang="en-US" sz="1600" b="1" i="0" u="none" strike="noStrike" cap="none" normalizeH="0" baseline="0" smtClean="0">
              <a:ln>
                <a:noFill/>
              </a:ln>
              <a:solidFill>
                <a:schemeClr val="tx1"/>
              </a:solidFill>
              <a:effectLst/>
              <a:latin typeface="Arial" charset="0"/>
            </a:endParaRPr>
          </a:p>
        </p:txBody>
      </p:sp>
      <p:sp>
        <p:nvSpPr>
          <p:cNvPr id="14349" name="TextBox 19"/>
          <p:cNvSpPr txBox="1">
            <a:spLocks noChangeArrowheads="1"/>
          </p:cNvSpPr>
          <p:nvPr/>
        </p:nvSpPr>
        <p:spPr bwMode="auto">
          <a:xfrm>
            <a:off x="1371600" y="2743200"/>
            <a:ext cx="2238113" cy="289310"/>
          </a:xfrm>
          <a:prstGeom prst="rect">
            <a:avLst/>
          </a:prstGeom>
          <a:noFill/>
          <a:ln w="9525">
            <a:noFill/>
            <a:miter lim="800000"/>
            <a:headEnd/>
            <a:tailEnd/>
          </a:ln>
        </p:spPr>
        <p:txBody>
          <a:bodyPr wrap="none">
            <a:spAutoFit/>
          </a:bodyPr>
          <a:lstStyle/>
          <a:p>
            <a:r>
              <a:rPr lang="en-US" dirty="0" smtClean="0"/>
              <a:t>Stabilization Support</a:t>
            </a:r>
            <a:endParaRPr lang="en-US" dirty="0"/>
          </a:p>
        </p:txBody>
      </p:sp>
      <p:sp>
        <p:nvSpPr>
          <p:cNvPr id="26" name="Rectangle 25"/>
          <p:cNvSpPr/>
          <p:nvPr/>
        </p:nvSpPr>
        <p:spPr bwMode="auto">
          <a:xfrm>
            <a:off x="3505200" y="3124200"/>
            <a:ext cx="762000" cy="533400"/>
          </a:xfrm>
          <a:prstGeom prst="rect">
            <a:avLst/>
          </a:prstGeom>
          <a:solidFill>
            <a:srgbClr val="FFFF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28600" marR="0" indent="-228600" algn="ctr" defTabSz="914400" rtl="0" eaLnBrk="1" fontAlgn="base" latinLnBrk="0" hangingPunct="1">
              <a:lnSpc>
                <a:spcPct val="80000"/>
              </a:lnSpc>
              <a:spcBef>
                <a:spcPct val="20000"/>
              </a:spcBef>
              <a:spcAft>
                <a:spcPct val="0"/>
              </a:spcAft>
              <a:buClrTx/>
              <a:buSzTx/>
              <a:buFontTx/>
              <a:buNone/>
              <a:tabLst>
                <a:tab pos="1033463" algn="l"/>
                <a:tab pos="1143000" algn="l"/>
                <a:tab pos="2624138" algn="l"/>
              </a:tabLst>
            </a:pPr>
            <a:endParaRPr kumimoji="0" lang="en-US" sz="1600" b="1" i="0" u="none" strike="noStrike" cap="none" normalizeH="0" baseline="0" smtClean="0">
              <a:ln>
                <a:noFill/>
              </a:ln>
              <a:solidFill>
                <a:schemeClr val="tx1"/>
              </a:solidFill>
              <a:effectLst/>
              <a:latin typeface="Arial" charset="0"/>
            </a:endParaRPr>
          </a:p>
        </p:txBody>
      </p:sp>
      <p:sp>
        <p:nvSpPr>
          <p:cNvPr id="28" name="Freeform 27"/>
          <p:cNvSpPr/>
          <p:nvPr/>
        </p:nvSpPr>
        <p:spPr bwMode="auto">
          <a:xfrm>
            <a:off x="7459133" y="2929467"/>
            <a:ext cx="618067" cy="1337733"/>
          </a:xfrm>
          <a:custGeom>
            <a:avLst/>
            <a:gdLst>
              <a:gd name="connsiteX0" fmla="*/ 0 w 618067"/>
              <a:gd name="connsiteY0" fmla="*/ 499533 h 1337733"/>
              <a:gd name="connsiteX1" fmla="*/ 618067 w 618067"/>
              <a:gd name="connsiteY1" fmla="*/ 0 h 1337733"/>
              <a:gd name="connsiteX2" fmla="*/ 609600 w 618067"/>
              <a:gd name="connsiteY2" fmla="*/ 1337733 h 1337733"/>
              <a:gd name="connsiteX3" fmla="*/ 8467 w 618067"/>
              <a:gd name="connsiteY3" fmla="*/ 1329266 h 1337733"/>
              <a:gd name="connsiteX4" fmla="*/ 0 w 618067"/>
              <a:gd name="connsiteY4" fmla="*/ 499533 h 1337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8067" h="1337733">
                <a:moveTo>
                  <a:pt x="0" y="499533"/>
                </a:moveTo>
                <a:lnTo>
                  <a:pt x="618067" y="0"/>
                </a:lnTo>
                <a:cubicBezTo>
                  <a:pt x="615245" y="445911"/>
                  <a:pt x="612422" y="891822"/>
                  <a:pt x="609600" y="1337733"/>
                </a:cubicBezTo>
                <a:lnTo>
                  <a:pt x="8467" y="1329266"/>
                </a:lnTo>
                <a:cubicBezTo>
                  <a:pt x="5645" y="1052688"/>
                  <a:pt x="2822" y="776111"/>
                  <a:pt x="0" y="499533"/>
                </a:cubicBezTo>
                <a:close/>
              </a:path>
            </a:pathLst>
          </a:custGeom>
          <a:solidFill>
            <a:srgbClr val="92D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28600" marR="0" indent="-228600" algn="ctr" defTabSz="914400" rtl="0" eaLnBrk="1" fontAlgn="base" latinLnBrk="0" hangingPunct="1">
              <a:lnSpc>
                <a:spcPct val="80000"/>
              </a:lnSpc>
              <a:spcBef>
                <a:spcPct val="20000"/>
              </a:spcBef>
              <a:spcAft>
                <a:spcPct val="0"/>
              </a:spcAft>
              <a:buClrTx/>
              <a:buSzTx/>
              <a:buFontTx/>
              <a:buNone/>
              <a:tabLst>
                <a:tab pos="1033463" algn="l"/>
                <a:tab pos="1143000" algn="l"/>
                <a:tab pos="2624138" algn="l"/>
              </a:tabLst>
            </a:pPr>
            <a:endParaRPr kumimoji="0" lang="en-US" sz="1600" b="1" i="0" u="none" strike="noStrike" cap="none" normalizeH="0" baseline="0" smtClean="0">
              <a:ln>
                <a:noFill/>
              </a:ln>
              <a:solidFill>
                <a:schemeClr val="tx1"/>
              </a:solidFill>
              <a:effectLst/>
              <a:latin typeface="Arial" charset="0"/>
            </a:endParaRPr>
          </a:p>
        </p:txBody>
      </p:sp>
      <p:sp>
        <p:nvSpPr>
          <p:cNvPr id="29" name="TextBox 19"/>
          <p:cNvSpPr txBox="1">
            <a:spLocks noChangeArrowheads="1"/>
          </p:cNvSpPr>
          <p:nvPr/>
        </p:nvSpPr>
        <p:spPr bwMode="auto">
          <a:xfrm>
            <a:off x="1676400" y="3048000"/>
            <a:ext cx="2971800" cy="1218795"/>
          </a:xfrm>
          <a:prstGeom prst="rect">
            <a:avLst/>
          </a:prstGeom>
          <a:noFill/>
          <a:ln w="9525">
            <a:noFill/>
            <a:miter lim="800000"/>
            <a:headEnd/>
            <a:tailEnd/>
          </a:ln>
        </p:spPr>
        <p:txBody>
          <a:bodyPr wrap="square">
            <a:spAutoFit/>
          </a:bodyPr>
          <a:lstStyle/>
          <a:p>
            <a:pPr algn="l"/>
            <a:r>
              <a:rPr lang="en-US" sz="1400" i="1" dirty="0" smtClean="0"/>
              <a:t>Components</a:t>
            </a:r>
            <a:r>
              <a:rPr lang="en-US" sz="1400" dirty="0" smtClean="0"/>
              <a:t>:</a:t>
            </a:r>
          </a:p>
          <a:p>
            <a:pPr algn="l">
              <a:buFont typeface="Arial" pitchFamily="34" charset="0"/>
              <a:buChar char="•"/>
            </a:pPr>
            <a:r>
              <a:rPr lang="en-US" sz="1400" dirty="0" smtClean="0"/>
              <a:t> </a:t>
            </a:r>
            <a:r>
              <a:rPr lang="en-US" sz="1200" dirty="0" smtClean="0"/>
              <a:t>Supplemental staff</a:t>
            </a:r>
          </a:p>
          <a:p>
            <a:pPr algn="l">
              <a:buFont typeface="Arial" pitchFamily="34" charset="0"/>
              <a:buChar char="•"/>
            </a:pPr>
            <a:r>
              <a:rPr lang="en-US" sz="1200" dirty="0" smtClean="0"/>
              <a:t> Emergency fixes/enhancements</a:t>
            </a:r>
          </a:p>
          <a:p>
            <a:pPr algn="l">
              <a:buFont typeface="Arial" pitchFamily="34" charset="0"/>
              <a:buChar char="•"/>
            </a:pPr>
            <a:r>
              <a:rPr lang="en-US" sz="1200" dirty="0" smtClean="0"/>
              <a:t> High priority deferred defects</a:t>
            </a:r>
          </a:p>
          <a:p>
            <a:pPr algn="l">
              <a:buFont typeface="Arial" pitchFamily="34" charset="0"/>
              <a:buChar char="•"/>
            </a:pPr>
            <a:r>
              <a:rPr lang="en-US" sz="1200" dirty="0" smtClean="0"/>
              <a:t> Decommissioning efforts</a:t>
            </a:r>
          </a:p>
          <a:p>
            <a:pPr algn="l">
              <a:buFont typeface="Arial" pitchFamily="34" charset="0"/>
              <a:buChar char="•"/>
            </a:pPr>
            <a:r>
              <a:rPr lang="en-US" sz="1200" dirty="0" smtClean="0"/>
              <a:t> Release Planning </a:t>
            </a:r>
            <a:endParaRPr lang="en-US" sz="1400" dirty="0"/>
          </a:p>
        </p:txBody>
      </p:sp>
      <p:sp>
        <p:nvSpPr>
          <p:cNvPr id="30" name="TextBox 19"/>
          <p:cNvSpPr txBox="1">
            <a:spLocks noChangeArrowheads="1"/>
          </p:cNvSpPr>
          <p:nvPr/>
        </p:nvSpPr>
        <p:spPr bwMode="auto">
          <a:xfrm>
            <a:off x="4648200" y="3699935"/>
            <a:ext cx="2743200" cy="289310"/>
          </a:xfrm>
          <a:prstGeom prst="rect">
            <a:avLst/>
          </a:prstGeom>
          <a:noFill/>
          <a:ln w="9525">
            <a:noFill/>
            <a:miter lim="800000"/>
            <a:headEnd/>
            <a:tailEnd/>
          </a:ln>
        </p:spPr>
        <p:txBody>
          <a:bodyPr wrap="square">
            <a:spAutoFit/>
          </a:bodyPr>
          <a:lstStyle/>
          <a:p>
            <a:r>
              <a:rPr lang="en-US" dirty="0" smtClean="0"/>
              <a:t>Cost estimate in progress</a:t>
            </a:r>
            <a:endParaRPr lang="en-US" dirty="0"/>
          </a:p>
        </p:txBody>
      </p:sp>
      <p:sp>
        <p:nvSpPr>
          <p:cNvPr id="31" name="TextBox 19"/>
          <p:cNvSpPr txBox="1">
            <a:spLocks noChangeArrowheads="1"/>
          </p:cNvSpPr>
          <p:nvPr/>
        </p:nvSpPr>
        <p:spPr bwMode="auto">
          <a:xfrm>
            <a:off x="1371600" y="4419600"/>
            <a:ext cx="3786614" cy="289310"/>
          </a:xfrm>
          <a:prstGeom prst="rect">
            <a:avLst/>
          </a:prstGeom>
          <a:noFill/>
          <a:ln w="9525">
            <a:noFill/>
            <a:miter lim="800000"/>
            <a:headEnd/>
            <a:tailEnd/>
          </a:ln>
        </p:spPr>
        <p:txBody>
          <a:bodyPr wrap="none">
            <a:spAutoFit/>
          </a:bodyPr>
          <a:lstStyle/>
          <a:p>
            <a:pPr marL="228600" indent="-228600">
              <a:tabLst>
                <a:tab pos="1033463" algn="l"/>
                <a:tab pos="1143000" algn="l"/>
                <a:tab pos="2624138" algn="l"/>
              </a:tabLst>
            </a:pPr>
            <a:r>
              <a:rPr lang="en-US" dirty="0" smtClean="0"/>
              <a:t>Steady State Nodal Systems Support</a:t>
            </a:r>
            <a:endParaRPr lang="en-US" dirty="0"/>
          </a:p>
        </p:txBody>
      </p:sp>
      <p:sp>
        <p:nvSpPr>
          <p:cNvPr id="32" name="TextBox 19"/>
          <p:cNvSpPr txBox="1">
            <a:spLocks noChangeArrowheads="1"/>
          </p:cNvSpPr>
          <p:nvPr/>
        </p:nvSpPr>
        <p:spPr bwMode="auto">
          <a:xfrm>
            <a:off x="5797956" y="4622802"/>
            <a:ext cx="2077813" cy="289310"/>
          </a:xfrm>
          <a:prstGeom prst="rect">
            <a:avLst/>
          </a:prstGeom>
          <a:noFill/>
          <a:ln w="9525">
            <a:noFill/>
            <a:miter lim="800000"/>
            <a:headEnd/>
            <a:tailEnd/>
          </a:ln>
        </p:spPr>
        <p:txBody>
          <a:bodyPr wrap="none">
            <a:spAutoFit/>
          </a:bodyPr>
          <a:lstStyle/>
          <a:p>
            <a:r>
              <a:rPr lang="en-US" dirty="0" smtClean="0"/>
              <a:t>Ongoing O&amp;M Cost</a:t>
            </a:r>
            <a:endParaRPr lang="en-US" dirty="0"/>
          </a:p>
        </p:txBody>
      </p:sp>
      <p:sp>
        <p:nvSpPr>
          <p:cNvPr id="33" name="TextBox 19"/>
          <p:cNvSpPr txBox="1">
            <a:spLocks noChangeArrowheads="1"/>
          </p:cNvSpPr>
          <p:nvPr/>
        </p:nvSpPr>
        <p:spPr bwMode="auto">
          <a:xfrm>
            <a:off x="6629400" y="2362200"/>
            <a:ext cx="1395413" cy="387798"/>
          </a:xfrm>
          <a:prstGeom prst="rect">
            <a:avLst/>
          </a:prstGeom>
          <a:noFill/>
          <a:ln w="9525">
            <a:noFill/>
            <a:miter lim="800000"/>
            <a:headEnd/>
            <a:tailEnd/>
          </a:ln>
        </p:spPr>
        <p:txBody>
          <a:bodyPr wrap="square">
            <a:spAutoFit/>
          </a:bodyPr>
          <a:lstStyle/>
          <a:p>
            <a:r>
              <a:rPr lang="en-US" sz="1200" dirty="0" smtClean="0"/>
              <a:t>2012 Release Execution</a:t>
            </a:r>
            <a:endParaRPr lang="en-US" sz="1200" dirty="0"/>
          </a:p>
        </p:txBody>
      </p:sp>
      <p:cxnSp>
        <p:nvCxnSpPr>
          <p:cNvPr id="35" name="Straight Arrow Connector 34"/>
          <p:cNvCxnSpPr>
            <a:stCxn id="33" idx="2"/>
          </p:cNvCxnSpPr>
          <p:nvPr/>
        </p:nvCxnSpPr>
        <p:spPr bwMode="auto">
          <a:xfrm rot="16200000" flipH="1">
            <a:off x="7286452" y="2790652"/>
            <a:ext cx="450402" cy="369093"/>
          </a:xfrm>
          <a:prstGeom prst="straightConnector1">
            <a:avLst/>
          </a:prstGeom>
          <a:noFill/>
          <a:ln w="9525" cap="flat" cmpd="sng" algn="ctr">
            <a:solidFill>
              <a:schemeClr val="tx1"/>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52400" y="0"/>
            <a:ext cx="8001000" cy="685800"/>
          </a:xfrm>
        </p:spPr>
        <p:txBody>
          <a:bodyPr/>
          <a:lstStyle/>
          <a:p>
            <a:r>
              <a:rPr lang="en-US" dirty="0" smtClean="0"/>
              <a:t>2011 Project Prioritization – Current Questions</a:t>
            </a:r>
          </a:p>
        </p:txBody>
      </p:sp>
      <p:sp>
        <p:nvSpPr>
          <p:cNvPr id="13315" name="Rectangle 3"/>
          <p:cNvSpPr>
            <a:spLocks noGrp="1" noChangeArrowheads="1"/>
          </p:cNvSpPr>
          <p:nvPr>
            <p:ph type="body" sz="half" idx="1"/>
          </p:nvPr>
        </p:nvSpPr>
        <p:spPr>
          <a:xfrm>
            <a:off x="457200" y="914400"/>
            <a:ext cx="8229600" cy="5257800"/>
          </a:xfrm>
        </p:spPr>
        <p:txBody>
          <a:bodyPr/>
          <a:lstStyle/>
          <a:p>
            <a:pPr>
              <a:buNone/>
              <a:tabLst>
                <a:tab pos="1143000" algn="l"/>
                <a:tab pos="2514600" algn="l"/>
              </a:tabLst>
            </a:pPr>
            <a:r>
              <a:rPr lang="en-US" sz="2400" dirty="0" smtClean="0"/>
              <a:t>Q – How can a change be considered in Stabilization?</a:t>
            </a:r>
          </a:p>
          <a:p>
            <a:pPr lvl="1">
              <a:tabLst>
                <a:tab pos="1143000" algn="l"/>
                <a:tab pos="2514600" algn="l"/>
              </a:tabLst>
            </a:pPr>
            <a:r>
              <a:rPr lang="en-US" sz="2400" dirty="0" smtClean="0"/>
              <a:t>See slide 8.  More details forthcoming.</a:t>
            </a:r>
          </a:p>
          <a:p>
            <a:pPr>
              <a:buFontTx/>
              <a:buNone/>
              <a:tabLst>
                <a:tab pos="1143000" algn="l"/>
                <a:tab pos="2514600" algn="l"/>
              </a:tabLst>
            </a:pPr>
            <a:endParaRPr lang="en-US" sz="2400" dirty="0" smtClean="0"/>
          </a:p>
          <a:p>
            <a:pPr>
              <a:buFontTx/>
              <a:buNone/>
              <a:tabLst>
                <a:tab pos="1143000" algn="l"/>
                <a:tab pos="2514600" algn="l"/>
              </a:tabLst>
            </a:pPr>
            <a:r>
              <a:rPr lang="en-US" sz="2400" dirty="0" smtClean="0"/>
              <a:t>Q – Define steps to prioritize items for Stabilization</a:t>
            </a:r>
          </a:p>
          <a:p>
            <a:pPr lvl="1">
              <a:tabLst>
                <a:tab pos="1143000" algn="l"/>
                <a:tab pos="2514600" algn="l"/>
              </a:tabLst>
            </a:pPr>
            <a:r>
              <a:rPr lang="en-US" sz="2400" dirty="0" smtClean="0"/>
              <a:t>Still under development</a:t>
            </a:r>
          </a:p>
          <a:p>
            <a:pPr>
              <a:buNone/>
              <a:tabLst>
                <a:tab pos="1143000" algn="l"/>
                <a:tab pos="2514600" algn="l"/>
              </a:tabLst>
            </a:pPr>
            <a:endParaRPr lang="en-US" sz="2400" dirty="0" smtClean="0"/>
          </a:p>
          <a:p>
            <a:pPr>
              <a:buNone/>
              <a:tabLst>
                <a:tab pos="1143000" algn="l"/>
                <a:tab pos="2514600" algn="l"/>
              </a:tabLst>
            </a:pPr>
            <a:r>
              <a:rPr lang="en-US" sz="2400" dirty="0" smtClean="0"/>
              <a:t>Q – How can the market have confidence that ERCOT is appropriately staffed for post-Go-Live activities?</a:t>
            </a:r>
          </a:p>
          <a:p>
            <a:pPr marL="742950" lvl="2" indent="-342900">
              <a:tabLst>
                <a:tab pos="1143000" algn="l"/>
                <a:tab pos="2514600" algn="l"/>
              </a:tabLst>
            </a:pPr>
            <a:r>
              <a:rPr lang="en-US" sz="2000" dirty="0" smtClean="0"/>
              <a:t>See slide 11</a:t>
            </a:r>
          </a:p>
          <a:p>
            <a:pPr marL="1200150" lvl="3" indent="-342900">
              <a:tabLst>
                <a:tab pos="1143000" algn="l"/>
                <a:tab pos="2514600" algn="l"/>
              </a:tabLst>
            </a:pPr>
            <a:r>
              <a:rPr lang="en-US" sz="2000" dirty="0" smtClean="0"/>
              <a:t>Steady state staffing levels are budgeted in department O&amp;M budgets</a:t>
            </a:r>
          </a:p>
          <a:p>
            <a:pPr marL="1200150" lvl="3" indent="-342900">
              <a:tabLst>
                <a:tab pos="1143000" algn="l"/>
                <a:tab pos="2514600" algn="l"/>
              </a:tabLst>
            </a:pPr>
            <a:r>
              <a:rPr lang="en-US" sz="2000" dirty="0" smtClean="0"/>
              <a:t>Incremental resources are being budgeted for Stabilization</a:t>
            </a:r>
            <a:endParaRPr lang="en-US" sz="2400" dirty="0" smtClean="0"/>
          </a:p>
          <a:p>
            <a:pPr>
              <a:buFontTx/>
              <a:buNone/>
              <a:tabLst>
                <a:tab pos="1143000" algn="l"/>
                <a:tab pos="2514600" algn="l"/>
              </a:tabLst>
            </a:pPr>
            <a:endParaRPr lang="en-US" sz="180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152400" y="0"/>
            <a:ext cx="6781800" cy="685800"/>
          </a:xfrm>
        </p:spPr>
        <p:txBody>
          <a:bodyPr/>
          <a:lstStyle/>
          <a:p>
            <a:r>
              <a:rPr lang="en-US" smtClean="0"/>
              <a:t>2011 Project Prioritization</a:t>
            </a:r>
          </a:p>
        </p:txBody>
      </p:sp>
      <p:sp>
        <p:nvSpPr>
          <p:cNvPr id="15363" name="Rectangle 3"/>
          <p:cNvSpPr>
            <a:spLocks noGrp="1" noChangeArrowheads="1"/>
          </p:cNvSpPr>
          <p:nvPr>
            <p:ph type="body" sz="half" idx="1"/>
          </p:nvPr>
        </p:nvSpPr>
        <p:spPr>
          <a:xfrm>
            <a:off x="381000" y="1219200"/>
            <a:ext cx="8382000" cy="4800600"/>
          </a:xfrm>
        </p:spPr>
        <p:txBody>
          <a:bodyPr/>
          <a:lstStyle/>
          <a:p>
            <a:pPr marL="228600" indent="-228600">
              <a:buFontTx/>
              <a:buNone/>
              <a:tabLst>
                <a:tab pos="1143000" algn="l"/>
                <a:tab pos="2514600" algn="l"/>
              </a:tabLst>
            </a:pPr>
            <a:r>
              <a:rPr lang="en-US" sz="2800" dirty="0" smtClean="0"/>
              <a:t>Summary</a:t>
            </a:r>
          </a:p>
          <a:p>
            <a:pPr marL="228600" indent="-228600">
              <a:tabLst>
                <a:tab pos="1143000" algn="l"/>
                <a:tab pos="2514600" algn="l"/>
              </a:tabLst>
            </a:pPr>
            <a:endParaRPr lang="en-US" sz="2800" dirty="0" smtClean="0"/>
          </a:p>
          <a:p>
            <a:pPr marL="228600" indent="-228600">
              <a:buFontTx/>
              <a:buNone/>
              <a:tabLst>
                <a:tab pos="1143000" algn="l"/>
                <a:tab pos="2514600" algn="l"/>
              </a:tabLst>
            </a:pPr>
            <a:r>
              <a:rPr lang="en-US" dirty="0" smtClean="0"/>
              <a:t>	</a:t>
            </a:r>
            <a:r>
              <a:rPr lang="en-US" b="0" i="1" dirty="0" smtClean="0"/>
              <a:t>No action is being requested of </a:t>
            </a:r>
            <a:r>
              <a:rPr lang="en-US" b="0" i="1" dirty="0" smtClean="0"/>
              <a:t>WMS </a:t>
            </a:r>
            <a:r>
              <a:rPr lang="en-US" b="0" i="1" dirty="0" smtClean="0"/>
              <a:t>at this time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52400" y="0"/>
            <a:ext cx="8001000" cy="685800"/>
          </a:xfrm>
        </p:spPr>
        <p:txBody>
          <a:bodyPr/>
          <a:lstStyle/>
          <a:p>
            <a:r>
              <a:rPr lang="en-US" smtClean="0"/>
              <a:t>2011 Project Prioritization – Agenda</a:t>
            </a:r>
          </a:p>
        </p:txBody>
      </p:sp>
      <p:sp>
        <p:nvSpPr>
          <p:cNvPr id="6147" name="Rectangle 3"/>
          <p:cNvSpPr>
            <a:spLocks noGrp="1" noChangeArrowheads="1"/>
          </p:cNvSpPr>
          <p:nvPr>
            <p:ph type="body" sz="half" idx="1"/>
          </p:nvPr>
        </p:nvSpPr>
        <p:spPr>
          <a:xfrm>
            <a:off x="457200" y="1066800"/>
            <a:ext cx="8077200" cy="5029200"/>
          </a:xfrm>
        </p:spPr>
        <p:txBody>
          <a:bodyPr/>
          <a:lstStyle/>
          <a:p>
            <a:pPr>
              <a:tabLst>
                <a:tab pos="1143000" algn="l"/>
                <a:tab pos="2514600" algn="l"/>
              </a:tabLst>
            </a:pPr>
            <a:r>
              <a:rPr lang="en-US" sz="2400" dirty="0" smtClean="0"/>
              <a:t>Parking Deck Overview</a:t>
            </a:r>
          </a:p>
          <a:p>
            <a:pPr>
              <a:tabLst>
                <a:tab pos="1143000" algn="l"/>
                <a:tab pos="2514600" algn="l"/>
              </a:tabLst>
            </a:pPr>
            <a:r>
              <a:rPr lang="en-US" sz="2400" dirty="0" smtClean="0"/>
              <a:t>2011 Project Prioritization</a:t>
            </a:r>
          </a:p>
          <a:p>
            <a:pPr lvl="1">
              <a:tabLst>
                <a:tab pos="1143000" algn="l"/>
                <a:tab pos="2514600" algn="l"/>
              </a:tabLst>
            </a:pPr>
            <a:r>
              <a:rPr lang="en-US" sz="2400" dirty="0" smtClean="0"/>
              <a:t>Schedule</a:t>
            </a:r>
          </a:p>
          <a:p>
            <a:pPr lvl="1">
              <a:tabLst>
                <a:tab pos="1143000" algn="l"/>
                <a:tab pos="2514600" algn="l"/>
              </a:tabLst>
            </a:pPr>
            <a:r>
              <a:rPr lang="en-US" sz="2400" dirty="0" smtClean="0"/>
              <a:t>Stabilization</a:t>
            </a:r>
          </a:p>
          <a:p>
            <a:pPr lvl="1">
              <a:tabLst>
                <a:tab pos="1143000" algn="l"/>
                <a:tab pos="2514600" algn="l"/>
              </a:tabLst>
            </a:pPr>
            <a:r>
              <a:rPr lang="en-US" sz="2400" dirty="0" smtClean="0"/>
              <a:t>Nodal Systems Support</a:t>
            </a:r>
          </a:p>
          <a:p>
            <a:pPr lvl="1">
              <a:tabLst>
                <a:tab pos="1143000" algn="l"/>
                <a:tab pos="2514600" algn="l"/>
              </a:tabLst>
            </a:pPr>
            <a:r>
              <a:rPr lang="en-US" sz="2400" dirty="0" smtClean="0"/>
              <a:t>Current Questions</a:t>
            </a:r>
          </a:p>
          <a:p>
            <a:pPr>
              <a:tabLst>
                <a:tab pos="1143000" algn="l"/>
                <a:tab pos="2514600" algn="l"/>
              </a:tabLst>
            </a:pPr>
            <a:r>
              <a:rPr lang="en-US" sz="2400" dirty="0" smtClean="0"/>
              <a:t>Summary</a:t>
            </a:r>
          </a:p>
          <a:p>
            <a:pPr lvl="1">
              <a:tabLst>
                <a:tab pos="1143000" algn="l"/>
                <a:tab pos="2514600" algn="l"/>
              </a:tabLst>
            </a:pPr>
            <a:r>
              <a:rPr lang="en-US" sz="2400" dirty="0" smtClean="0"/>
              <a:t>No action requested of </a:t>
            </a:r>
            <a:r>
              <a:rPr lang="en-US" sz="2400" dirty="0" smtClean="0"/>
              <a:t>WMS </a:t>
            </a:r>
            <a:r>
              <a:rPr lang="en-US" sz="2400" dirty="0" smtClean="0"/>
              <a:t>at this time</a:t>
            </a:r>
          </a:p>
          <a:p>
            <a:pPr>
              <a:buFontTx/>
              <a:buNone/>
              <a:tabLst>
                <a:tab pos="1143000" algn="l"/>
                <a:tab pos="2514600" algn="l"/>
              </a:tabLst>
            </a:pPr>
            <a:endParaRPr lang="en-US" sz="18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0" y="0"/>
            <a:ext cx="8915400" cy="685800"/>
          </a:xfrm>
        </p:spPr>
        <p:txBody>
          <a:bodyPr/>
          <a:lstStyle/>
          <a:p>
            <a:r>
              <a:rPr lang="en-US" smtClean="0"/>
              <a:t>Nodal Parking Deck – Prioritization Guidelines</a:t>
            </a:r>
          </a:p>
        </p:txBody>
      </p:sp>
      <p:graphicFrame>
        <p:nvGraphicFramePr>
          <p:cNvPr id="6" name="Table 5"/>
          <p:cNvGraphicFramePr>
            <a:graphicFrameLocks noGrp="1"/>
          </p:cNvGraphicFramePr>
          <p:nvPr/>
        </p:nvGraphicFramePr>
        <p:xfrm>
          <a:off x="304800" y="914400"/>
          <a:ext cx="8534400" cy="4474602"/>
        </p:xfrm>
        <a:graphic>
          <a:graphicData uri="http://schemas.openxmlformats.org/drawingml/2006/table">
            <a:tbl>
              <a:tblPr firstRow="1" bandRow="1">
                <a:tableStyleId>{793D81CF-94F2-401A-BA57-92F5A7B2D0C5}</a:tableStyleId>
              </a:tblPr>
              <a:tblGrid>
                <a:gridCol w="1905000"/>
                <a:gridCol w="6629400"/>
              </a:tblGrid>
              <a:tr h="421736">
                <a:tc>
                  <a:txBody>
                    <a:bodyPr/>
                    <a:lstStyle/>
                    <a:p>
                      <a:pPr algn="ctr"/>
                      <a:r>
                        <a:rPr lang="en-US" sz="1600" dirty="0" smtClean="0">
                          <a:effectLst>
                            <a:outerShdw blurRad="38100" dist="38100" dir="2700000" algn="tl">
                              <a:srgbClr val="000000">
                                <a:alpha val="43137"/>
                              </a:srgbClr>
                            </a:outerShdw>
                          </a:effectLst>
                        </a:rPr>
                        <a:t>Priority</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Definition</a:t>
                      </a:r>
                      <a:endParaRPr lang="en-US" sz="1600" dirty="0">
                        <a:effectLst>
                          <a:outerShdw blurRad="38100" dist="38100" dir="2700000" algn="tl">
                            <a:srgbClr val="000000">
                              <a:alpha val="43137"/>
                            </a:srgbClr>
                          </a:outerShdw>
                        </a:effectLst>
                      </a:endParaRPr>
                    </a:p>
                  </a:txBody>
                  <a:tcPr anchor="ctr">
                    <a:solidFill>
                      <a:srgbClr val="40949A"/>
                    </a:solidFill>
                  </a:tcPr>
                </a:tc>
              </a:tr>
              <a:tr h="1178464">
                <a:tc>
                  <a:txBody>
                    <a:bodyPr/>
                    <a:lstStyle/>
                    <a:p>
                      <a:pPr algn="ctr"/>
                      <a:r>
                        <a:rPr lang="en-US" sz="1600" b="0" dirty="0" smtClean="0"/>
                        <a:t>Critical</a:t>
                      </a:r>
                      <a:endParaRPr lang="en-US" sz="1600" b="0" dirty="0"/>
                    </a:p>
                  </a:txBody>
                  <a:tcPr anchor="ctr"/>
                </a:tc>
                <a:tc>
                  <a:txBody>
                    <a:bodyPr/>
                    <a:lstStyle/>
                    <a:p>
                      <a:pPr algn="l"/>
                      <a:r>
                        <a:rPr lang="en-US" sz="1500" b="0" dirty="0" smtClean="0"/>
                        <a:t>Required by Statute, PUCT Order, NERC compliance or </a:t>
                      </a:r>
                      <a:r>
                        <a:rPr lang="en-US" sz="1500" b="0" u="sng" dirty="0" smtClean="0"/>
                        <a:t>critical</a:t>
                      </a:r>
                      <a:r>
                        <a:rPr lang="en-US" sz="1500" b="0" dirty="0" smtClean="0"/>
                        <a:t> reliability</a:t>
                      </a:r>
                      <a:r>
                        <a:rPr lang="en-US" sz="1500" b="0" baseline="0" dirty="0" smtClean="0"/>
                        <a:t> of:</a:t>
                      </a:r>
                    </a:p>
                    <a:p>
                      <a:pPr lvl="1" algn="l">
                        <a:buFont typeface="Arial" pitchFamily="34" charset="0"/>
                        <a:buChar char="•"/>
                      </a:pPr>
                      <a:r>
                        <a:rPr lang="en-US" sz="1500" b="0" baseline="0" dirty="0" smtClean="0"/>
                        <a:t> Grid Operations</a:t>
                      </a:r>
                    </a:p>
                    <a:p>
                      <a:pPr lvl="1" algn="l">
                        <a:buFont typeface="Arial" pitchFamily="34" charset="0"/>
                        <a:buChar char="•"/>
                      </a:pPr>
                      <a:r>
                        <a:rPr lang="en-US" sz="1500" b="0" baseline="0" dirty="0" smtClean="0"/>
                        <a:t> IT Infrastructure</a:t>
                      </a:r>
                    </a:p>
                    <a:p>
                      <a:pPr lvl="1" algn="l">
                        <a:buFont typeface="Arial" pitchFamily="34" charset="0"/>
                        <a:buChar char="•"/>
                      </a:pPr>
                      <a:r>
                        <a:rPr lang="en-US" sz="1500" b="0" baseline="0" dirty="0" smtClean="0"/>
                        <a:t> Commercial Settlement</a:t>
                      </a:r>
                      <a:endParaRPr lang="en-US" sz="1500" b="0" dirty="0"/>
                    </a:p>
                  </a:txBody>
                  <a:tcPr anchor="ctr"/>
                </a:tc>
              </a:tr>
              <a:tr h="782224">
                <a:tc>
                  <a:txBody>
                    <a:bodyPr/>
                    <a:lstStyle/>
                    <a:p>
                      <a:pPr algn="ctr"/>
                      <a:r>
                        <a:rPr lang="en-US" sz="1600" b="0" dirty="0" smtClean="0"/>
                        <a:t>High</a:t>
                      </a:r>
                      <a:endParaRPr lang="en-US" sz="160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u="sng" dirty="0" smtClean="0"/>
                        <a:t>High</a:t>
                      </a:r>
                      <a:r>
                        <a:rPr lang="en-US" sz="1400" b="0" dirty="0" smtClean="0"/>
                        <a:t> value for a majority of market segments or ERCOT</a:t>
                      </a:r>
                    </a:p>
                  </a:txBody>
                  <a:tcPr anchor="ctr"/>
                </a:tc>
              </a:tr>
              <a:tr h="1094262">
                <a:tc>
                  <a:txBody>
                    <a:bodyPr/>
                    <a:lstStyle/>
                    <a:p>
                      <a:pPr algn="ctr"/>
                      <a:r>
                        <a:rPr lang="en-US" sz="1600" b="0" dirty="0" smtClean="0"/>
                        <a:t>High / Medium</a:t>
                      </a:r>
                      <a:endParaRPr lang="en-US" sz="1600" b="0" dirty="0"/>
                    </a:p>
                  </a:txBody>
                  <a:tcPr anchor="ctr"/>
                </a:tc>
                <a:tc>
                  <a:txBody>
                    <a:bodyPr/>
                    <a:lstStyle/>
                    <a:p>
                      <a:pPr algn="l"/>
                      <a:r>
                        <a:rPr lang="en-US" sz="1400" b="0" u="sng" dirty="0" smtClean="0"/>
                        <a:t>High</a:t>
                      </a:r>
                      <a:r>
                        <a:rPr lang="en-US" sz="1400" b="0" dirty="0" smtClean="0"/>
                        <a:t> value to one or two segments, or</a:t>
                      </a:r>
                    </a:p>
                    <a:p>
                      <a:pPr algn="l"/>
                      <a:r>
                        <a:rPr lang="en-US" sz="1400" b="0" u="sng" dirty="0" smtClean="0"/>
                        <a:t>Medium</a:t>
                      </a:r>
                      <a:r>
                        <a:rPr lang="en-US" sz="1400" b="0" dirty="0" smtClean="0"/>
                        <a:t> value for a majority of market segments or ERCOT</a:t>
                      </a:r>
                      <a:endParaRPr lang="en-US" sz="1400" b="0" dirty="0"/>
                    </a:p>
                  </a:txBody>
                  <a:tcPr anchor="ctr"/>
                </a:tc>
              </a:tr>
              <a:tr h="997916">
                <a:tc>
                  <a:txBody>
                    <a:bodyPr/>
                    <a:lstStyle/>
                    <a:p>
                      <a:pPr algn="ctr"/>
                      <a:r>
                        <a:rPr lang="en-US" sz="1600" b="0" dirty="0" smtClean="0"/>
                        <a:t>Medium</a:t>
                      </a:r>
                      <a:endParaRPr lang="en-US" sz="160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u="sng" dirty="0" smtClean="0"/>
                        <a:t>Medium</a:t>
                      </a:r>
                      <a:r>
                        <a:rPr lang="en-US" sz="1400" b="0" baseline="0" dirty="0" smtClean="0"/>
                        <a:t> value for only one segment</a:t>
                      </a:r>
                      <a:endParaRPr lang="en-US" sz="1400" b="0" dirty="0" smtClean="0"/>
                    </a:p>
                  </a:txBody>
                  <a:tcPr anchor="ctr"/>
                </a:tc>
              </a:tr>
            </a:tbl>
          </a:graphicData>
        </a:graphic>
      </p:graphicFrame>
      <p:sp>
        <p:nvSpPr>
          <p:cNvPr id="7190" name="Rectangle 3"/>
          <p:cNvSpPr>
            <a:spLocks noChangeArrowheads="1"/>
          </p:cNvSpPr>
          <p:nvPr/>
        </p:nvSpPr>
        <p:spPr bwMode="auto">
          <a:xfrm>
            <a:off x="990600" y="5638800"/>
            <a:ext cx="7239000" cy="338138"/>
          </a:xfrm>
          <a:prstGeom prst="rect">
            <a:avLst/>
          </a:prstGeom>
          <a:noFill/>
          <a:ln w="9525">
            <a:noFill/>
            <a:miter lim="800000"/>
            <a:headEnd/>
            <a:tailEnd/>
          </a:ln>
        </p:spPr>
        <p:txBody>
          <a:bodyPr>
            <a:spAutoFit/>
          </a:bodyPr>
          <a:lstStyle/>
          <a:p>
            <a:r>
              <a:rPr lang="en-US" sz="2000"/>
              <a:t>http://nodal.ercot.com/docs/po/index.html</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228600" y="76200"/>
            <a:ext cx="4572000" cy="533400"/>
          </a:xfrm>
        </p:spPr>
        <p:txBody>
          <a:bodyPr/>
          <a:lstStyle/>
          <a:p>
            <a:r>
              <a:rPr lang="en-US" smtClean="0"/>
              <a:t>Nodal Parking Deck – Approved</a:t>
            </a:r>
          </a:p>
        </p:txBody>
      </p:sp>
      <p:graphicFrame>
        <p:nvGraphicFramePr>
          <p:cNvPr id="6" name="Table 5"/>
          <p:cNvGraphicFramePr>
            <a:graphicFrameLocks noGrp="1"/>
          </p:cNvGraphicFramePr>
          <p:nvPr/>
        </p:nvGraphicFramePr>
        <p:xfrm>
          <a:off x="228600" y="771525"/>
          <a:ext cx="8686800" cy="5368252"/>
        </p:xfrm>
        <a:graphic>
          <a:graphicData uri="http://schemas.openxmlformats.org/drawingml/2006/table">
            <a:tbl>
              <a:tblPr firstRow="1" bandRow="1">
                <a:tableStyleId>{793D81CF-94F2-401A-BA57-92F5A7B2D0C5}</a:tableStyleId>
              </a:tblPr>
              <a:tblGrid>
                <a:gridCol w="1219200"/>
                <a:gridCol w="4191000"/>
                <a:gridCol w="1143000"/>
                <a:gridCol w="2133600"/>
              </a:tblGrid>
              <a:tr h="407771">
                <a:tc>
                  <a:txBody>
                    <a:bodyPr/>
                    <a:lstStyle/>
                    <a:p>
                      <a:pPr algn="ctr"/>
                      <a:r>
                        <a:rPr lang="en-US" sz="1600" dirty="0" smtClean="0">
                          <a:effectLst>
                            <a:outerShdw blurRad="38100" dist="38100" dir="2700000" algn="tl">
                              <a:srgbClr val="000000">
                                <a:alpha val="43137"/>
                              </a:srgbClr>
                            </a:outerShdw>
                          </a:effectLst>
                        </a:rPr>
                        <a:t>Source</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Title</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Priority</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Approval Date</a:t>
                      </a:r>
                      <a:endParaRPr lang="en-US" sz="1600" dirty="0">
                        <a:effectLst>
                          <a:outerShdw blurRad="38100" dist="38100" dir="2700000" algn="tl">
                            <a:srgbClr val="000000">
                              <a:alpha val="43137"/>
                            </a:srgbClr>
                          </a:outerShdw>
                        </a:effectLst>
                      </a:endParaRPr>
                    </a:p>
                  </a:txBody>
                  <a:tcPr anchor="ctr">
                    <a:solidFill>
                      <a:srgbClr val="40949A"/>
                    </a:solidFill>
                  </a:tcPr>
                </a:tc>
              </a:tr>
              <a:tr h="445540">
                <a:tc>
                  <a:txBody>
                    <a:bodyPr/>
                    <a:lstStyle/>
                    <a:p>
                      <a:pPr algn="ctr"/>
                      <a:r>
                        <a:rPr lang="en-US" sz="1400" dirty="0" smtClean="0"/>
                        <a:t>NPRR208</a:t>
                      </a:r>
                      <a:endParaRPr lang="en-US" sz="1400" dirty="0"/>
                    </a:p>
                  </a:txBody>
                  <a:tcPr anchor="ctr"/>
                </a:tc>
                <a:tc>
                  <a:txBody>
                    <a:bodyPr/>
                    <a:lstStyle/>
                    <a:p>
                      <a:r>
                        <a:rPr lang="en-US" sz="1200" dirty="0" smtClean="0"/>
                        <a:t>Registration and Settlement</a:t>
                      </a:r>
                      <a:r>
                        <a:rPr lang="en-US" sz="1200" baseline="0" dirty="0" smtClean="0"/>
                        <a:t> </a:t>
                      </a:r>
                      <a:r>
                        <a:rPr lang="en-US" sz="1200" dirty="0" smtClean="0"/>
                        <a:t>of Distributed Generation (DG) Less Than One MW</a:t>
                      </a:r>
                      <a:endParaRPr lang="en-US" sz="1200" dirty="0"/>
                    </a:p>
                  </a:txBody>
                  <a:tcPr anchor="ctr"/>
                </a:tc>
                <a:tc>
                  <a:txBody>
                    <a:bodyPr/>
                    <a:lstStyle/>
                    <a:p>
                      <a:pPr algn="ctr"/>
                      <a:r>
                        <a:rPr lang="en-US" sz="1400" dirty="0" smtClean="0"/>
                        <a:t>Critical</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7/20/2010</a:t>
                      </a:r>
                    </a:p>
                  </a:txBody>
                  <a:tcPr anchor="ctr"/>
                </a:tc>
              </a:tr>
              <a:tr h="327107">
                <a:tc>
                  <a:txBody>
                    <a:bodyPr/>
                    <a:lstStyle/>
                    <a:p>
                      <a:pPr algn="ctr"/>
                      <a:r>
                        <a:rPr lang="en-US" sz="1400" dirty="0" smtClean="0"/>
                        <a:t>SCR756</a:t>
                      </a:r>
                      <a:endParaRPr lang="en-US" sz="1400" dirty="0"/>
                    </a:p>
                  </a:txBody>
                  <a:tcPr anchor="ctr"/>
                </a:tc>
                <a:tc>
                  <a:txBody>
                    <a:bodyPr/>
                    <a:lstStyle/>
                    <a:p>
                      <a:r>
                        <a:rPr lang="en-US" sz="1400" dirty="0" smtClean="0"/>
                        <a:t>Enhancements to</a:t>
                      </a:r>
                      <a:r>
                        <a:rPr lang="en-US" sz="1400" baseline="0" dirty="0" smtClean="0"/>
                        <a:t> the</a:t>
                      </a:r>
                      <a:r>
                        <a:rPr lang="en-US" sz="1400" dirty="0" smtClean="0"/>
                        <a:t> MarkeTrak Application</a:t>
                      </a:r>
                      <a:endParaRPr lang="en-US" sz="1400" dirty="0"/>
                    </a:p>
                  </a:txBody>
                  <a:tcPr anchor="ctr"/>
                </a:tc>
                <a:tc>
                  <a:txBody>
                    <a:bodyPr/>
                    <a:lstStyle/>
                    <a:p>
                      <a:pPr algn="ctr"/>
                      <a:r>
                        <a:rPr lang="en-US" sz="1400" dirty="0" smtClean="0"/>
                        <a:t>Critical</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7/20/2010</a:t>
                      </a:r>
                    </a:p>
                  </a:txBody>
                  <a:tcPr anchor="ctr"/>
                </a:tc>
              </a:tr>
              <a:tr h="439513">
                <a:tc>
                  <a:txBody>
                    <a:bodyPr/>
                    <a:lstStyle/>
                    <a:p>
                      <a:pPr algn="ctr"/>
                      <a:r>
                        <a:rPr lang="en-US" sz="1400" dirty="0" smtClean="0"/>
                        <a:t>NPRR131</a:t>
                      </a:r>
                      <a:endParaRPr lang="en-US" sz="1400" dirty="0"/>
                    </a:p>
                  </a:txBody>
                  <a:tcPr anchor="ctr"/>
                </a:tc>
                <a:tc>
                  <a:txBody>
                    <a:bodyPr/>
                    <a:lstStyle/>
                    <a:p>
                      <a:r>
                        <a:rPr lang="en-US" sz="1400" dirty="0" smtClean="0"/>
                        <a:t>Ancillary Service Trades with ERCOT</a:t>
                      </a:r>
                      <a:endParaRPr lang="en-US" sz="1400" dirty="0"/>
                    </a:p>
                  </a:txBody>
                  <a:tcPr anchor="ctr"/>
                </a:tc>
                <a:tc>
                  <a:txBody>
                    <a:bodyPr/>
                    <a:lstStyle/>
                    <a:p>
                      <a:pPr algn="ctr"/>
                      <a:r>
                        <a:rPr lang="en-US" sz="1400" dirty="0" smtClean="0"/>
                        <a:t>High</a:t>
                      </a:r>
                      <a:endParaRPr lang="en-US" sz="1400" dirty="0"/>
                    </a:p>
                  </a:txBody>
                  <a:tcPr anchor="ctr"/>
                </a:tc>
                <a:tc>
                  <a:txBody>
                    <a:bodyPr/>
                    <a:lstStyle/>
                    <a:p>
                      <a:pPr algn="ctr"/>
                      <a:r>
                        <a:rPr lang="en-US" sz="1200" dirty="0" smtClean="0"/>
                        <a:t>BoD Approved 1/19/2010</a:t>
                      </a:r>
                      <a:endParaRPr lang="en-US" sz="1200" dirty="0"/>
                    </a:p>
                  </a:txBody>
                  <a:tcPr anchor="ctr"/>
                </a:tc>
              </a:tr>
              <a:tr h="439513">
                <a:tc>
                  <a:txBody>
                    <a:bodyPr/>
                    <a:lstStyle/>
                    <a:p>
                      <a:pPr algn="ctr"/>
                      <a:r>
                        <a:rPr lang="en-US" sz="1400" dirty="0" smtClean="0"/>
                        <a:t>NPRR146</a:t>
                      </a:r>
                      <a:endParaRPr lang="en-US" sz="1400" dirty="0"/>
                    </a:p>
                  </a:txBody>
                  <a:tcPr anchor="ctr"/>
                </a:tc>
                <a:tc>
                  <a:txBody>
                    <a:bodyPr/>
                    <a:lstStyle/>
                    <a:p>
                      <a:r>
                        <a:rPr lang="en-US" sz="1400" dirty="0" smtClean="0"/>
                        <a:t>ICCP Telemetry</a:t>
                      </a:r>
                      <a:r>
                        <a:rPr lang="en-US" sz="1400" baseline="0" dirty="0" smtClean="0"/>
                        <a:t> Information Submittals</a:t>
                      </a:r>
                      <a:endParaRPr lang="en-US" sz="1400" dirty="0"/>
                    </a:p>
                  </a:txBody>
                  <a:tcPr anchor="ctr"/>
                </a:tc>
                <a:tc>
                  <a:txBody>
                    <a:bodyPr/>
                    <a:lstStyle/>
                    <a:p>
                      <a:pPr algn="ctr"/>
                      <a:r>
                        <a:rPr lang="en-US" sz="1400" dirty="0" smtClean="0"/>
                        <a:t>High</a:t>
                      </a:r>
                      <a:endParaRPr lang="en-US" sz="1400" dirty="0"/>
                    </a:p>
                  </a:txBody>
                  <a:tcPr anchor="ctr"/>
                </a:tc>
                <a:tc>
                  <a:txBody>
                    <a:bodyPr/>
                    <a:lstStyle/>
                    <a:p>
                      <a:pPr algn="ctr"/>
                      <a:r>
                        <a:rPr lang="en-US" sz="1200" dirty="0" smtClean="0"/>
                        <a:t>BoD Approved 6/15/2010</a:t>
                      </a:r>
                      <a:endParaRPr lang="en-US" sz="1200" dirty="0"/>
                    </a:p>
                  </a:txBody>
                  <a:tcPr anchor="ctr"/>
                </a:tc>
              </a:tr>
              <a:tr h="439513">
                <a:tc>
                  <a:txBody>
                    <a:bodyPr/>
                    <a:lstStyle/>
                    <a:p>
                      <a:pPr algn="ctr"/>
                      <a:r>
                        <a:rPr lang="en-US" sz="1400" dirty="0" smtClean="0"/>
                        <a:t>NPRR181</a:t>
                      </a:r>
                      <a:endParaRPr lang="en-US" sz="1400" dirty="0"/>
                    </a:p>
                  </a:txBody>
                  <a:tcPr anchor="ctr"/>
                </a:tc>
                <a:tc>
                  <a:txBody>
                    <a:bodyPr/>
                    <a:lstStyle/>
                    <a:p>
                      <a:r>
                        <a:rPr lang="en-US" sz="1400" dirty="0" smtClean="0"/>
                        <a:t>FIP Definition Revision</a:t>
                      </a:r>
                      <a:endParaRPr lang="en-US" sz="1400" dirty="0"/>
                    </a:p>
                  </a:txBody>
                  <a:tcPr anchor="ctr"/>
                </a:tc>
                <a:tc>
                  <a:txBody>
                    <a:bodyPr/>
                    <a:lstStyle/>
                    <a:p>
                      <a:pPr algn="ctr"/>
                      <a:r>
                        <a:rPr lang="en-US" sz="1400" dirty="0" smtClean="0"/>
                        <a:t>High</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1/19/2010</a:t>
                      </a:r>
                    </a:p>
                  </a:txBody>
                  <a:tcPr anchor="ctr"/>
                </a:tc>
              </a:tr>
              <a:tr h="439513">
                <a:tc>
                  <a:txBody>
                    <a:bodyPr/>
                    <a:lstStyle/>
                    <a:p>
                      <a:pPr algn="ctr"/>
                      <a:r>
                        <a:rPr lang="en-US" sz="1400" dirty="0" smtClean="0"/>
                        <a:t>NPRR207</a:t>
                      </a:r>
                      <a:endParaRPr lang="en-US" sz="1400" dirty="0"/>
                    </a:p>
                  </a:txBody>
                  <a:tcPr anchor="ctr"/>
                </a:tc>
                <a:tc>
                  <a:txBody>
                    <a:bodyPr/>
                    <a:lstStyle/>
                    <a:p>
                      <a:r>
                        <a:rPr lang="en-US" sz="1400" dirty="0" smtClean="0"/>
                        <a:t>Unit </a:t>
                      </a:r>
                      <a:r>
                        <a:rPr lang="en-US" sz="1400" dirty="0" err="1" smtClean="0"/>
                        <a:t>Deselection</a:t>
                      </a:r>
                      <a:endParaRPr lang="en-US" sz="1400" dirty="0"/>
                    </a:p>
                  </a:txBody>
                  <a:tcPr anchor="ctr"/>
                </a:tc>
                <a:tc>
                  <a:txBody>
                    <a:bodyPr/>
                    <a:lstStyle/>
                    <a:p>
                      <a:pPr algn="ctr"/>
                      <a:r>
                        <a:rPr lang="en-US" sz="1400" dirty="0" smtClean="0"/>
                        <a:t>High</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7/20/2010</a:t>
                      </a:r>
                    </a:p>
                  </a:txBody>
                  <a:tcPr anchor="ctr"/>
                </a:tc>
              </a:tr>
              <a:tr h="504946">
                <a:tc>
                  <a:txBody>
                    <a:bodyPr/>
                    <a:lstStyle/>
                    <a:p>
                      <a:pPr algn="ctr"/>
                      <a:r>
                        <a:rPr lang="en-US" sz="1400" dirty="0" smtClean="0"/>
                        <a:t>NPRR210</a:t>
                      </a:r>
                      <a:endParaRPr lang="en-US" sz="1400" dirty="0"/>
                    </a:p>
                  </a:txBody>
                  <a:tcPr anchor="ctr"/>
                </a:tc>
                <a:tc>
                  <a:txBody>
                    <a:bodyPr/>
                    <a:lstStyle/>
                    <a:p>
                      <a:r>
                        <a:rPr lang="en-US" sz="1400" dirty="0" smtClean="0"/>
                        <a:t>Wind Forecasting Change</a:t>
                      </a:r>
                      <a:r>
                        <a:rPr lang="en-US" sz="1400" baseline="0" dirty="0" smtClean="0"/>
                        <a:t> to P50, Synch PRR841</a:t>
                      </a:r>
                    </a:p>
                  </a:txBody>
                  <a:tcPr anchor="ctr"/>
                </a:tc>
                <a:tc>
                  <a:txBody>
                    <a:bodyPr/>
                    <a:lstStyle/>
                    <a:p>
                      <a:pPr algn="ctr"/>
                      <a:r>
                        <a:rPr lang="en-US" sz="1400" dirty="0" smtClean="0"/>
                        <a:t>High</a:t>
                      </a:r>
                      <a:endParaRPr lang="en-US" sz="1400" dirty="0"/>
                    </a:p>
                  </a:txBody>
                  <a:tcPr anchor="ctr"/>
                </a:tc>
                <a:tc>
                  <a:txBody>
                    <a:bodyPr/>
                    <a:lstStyle/>
                    <a:p>
                      <a:pPr algn="ctr"/>
                      <a:r>
                        <a:rPr lang="en-US" sz="1200" dirty="0" smtClean="0"/>
                        <a:t>BoD Approved 6/15/2010</a:t>
                      </a:r>
                      <a:endParaRPr lang="en-US" sz="1200" dirty="0"/>
                    </a:p>
                  </a:txBody>
                  <a:tcPr anchor="ctr"/>
                </a:tc>
              </a:tr>
              <a:tr h="491221">
                <a:tc>
                  <a:txBody>
                    <a:bodyPr/>
                    <a:lstStyle/>
                    <a:p>
                      <a:pPr algn="ctr"/>
                      <a:r>
                        <a:rPr lang="en-US" sz="1400" dirty="0" smtClean="0"/>
                        <a:t>NPRR222</a:t>
                      </a:r>
                      <a:endParaRPr lang="en-US" sz="1400" dirty="0"/>
                    </a:p>
                  </a:txBody>
                  <a:tcPr anchor="ctr"/>
                </a:tc>
                <a:tc>
                  <a:txBody>
                    <a:bodyPr/>
                    <a:lstStyle/>
                    <a:p>
                      <a:r>
                        <a:rPr lang="en-US" sz="1400" dirty="0" smtClean="0"/>
                        <a:t>Half-Hour Start Unit RUC Clawback</a:t>
                      </a:r>
                      <a:endParaRPr lang="en-US" sz="1400" dirty="0"/>
                    </a:p>
                  </a:txBody>
                  <a:tcPr anchor="ctr"/>
                </a:tc>
                <a:tc>
                  <a:txBody>
                    <a:bodyPr/>
                    <a:lstStyle/>
                    <a:p>
                      <a:pPr algn="ctr"/>
                      <a:r>
                        <a:rPr lang="en-US" sz="1400" dirty="0" smtClean="0"/>
                        <a:t>High</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7/20/2010</a:t>
                      </a:r>
                    </a:p>
                  </a:txBody>
                  <a:tcPr anchor="ctr"/>
                </a:tc>
              </a:tr>
              <a:tr h="491221">
                <a:tc>
                  <a:txBody>
                    <a:bodyPr/>
                    <a:lstStyle/>
                    <a:p>
                      <a:pPr algn="ctr"/>
                      <a:r>
                        <a:rPr lang="en-US" sz="1400" dirty="0" smtClean="0"/>
                        <a:t>NPRR153</a:t>
                      </a:r>
                      <a:endParaRPr lang="en-US" sz="1400" dirty="0"/>
                    </a:p>
                  </a:txBody>
                  <a:tcPr anchor="ctr"/>
                </a:tc>
                <a:tc>
                  <a:txBody>
                    <a:bodyPr/>
                    <a:lstStyle/>
                    <a:p>
                      <a:r>
                        <a:rPr lang="en-US" sz="1400" dirty="0" smtClean="0"/>
                        <a:t>Generation Resource Fixed Quantity Block Offer</a:t>
                      </a:r>
                      <a:endParaRPr lang="en-US" sz="1400" dirty="0"/>
                    </a:p>
                  </a:txBody>
                  <a:tcPr anchor="ctr"/>
                </a:tc>
                <a:tc>
                  <a:txBody>
                    <a:bodyPr/>
                    <a:lstStyle/>
                    <a:p>
                      <a:pPr algn="ctr"/>
                      <a:r>
                        <a:rPr lang="en-US" sz="1400" dirty="0" smtClean="0"/>
                        <a:t>Medium</a:t>
                      </a:r>
                      <a:endParaRPr lang="en-US" sz="1400" dirty="0"/>
                    </a:p>
                  </a:txBody>
                  <a:tcPr anchor="ctr"/>
                </a:tc>
                <a:tc>
                  <a:txBody>
                    <a:bodyPr/>
                    <a:lstStyle/>
                    <a:p>
                      <a:pPr algn="ctr"/>
                      <a:r>
                        <a:rPr lang="en-US" sz="1200" dirty="0" smtClean="0"/>
                        <a:t>BoD Approved 1/19/2010</a:t>
                      </a:r>
                      <a:endParaRPr lang="en-US" sz="1200" dirty="0"/>
                    </a:p>
                  </a:txBody>
                  <a:tcPr anchor="ctr"/>
                </a:tc>
              </a:tr>
              <a:tr h="491221">
                <a:tc>
                  <a:txBody>
                    <a:bodyPr/>
                    <a:lstStyle/>
                    <a:p>
                      <a:pPr algn="ctr"/>
                      <a:r>
                        <a:rPr lang="en-US" sz="1400" dirty="0" smtClean="0"/>
                        <a:t>NPRR164</a:t>
                      </a:r>
                      <a:endParaRPr lang="en-US" sz="1400" dirty="0"/>
                    </a:p>
                  </a:txBody>
                  <a:tcPr anchor="ctr"/>
                </a:tc>
                <a:tc>
                  <a:txBody>
                    <a:bodyPr/>
                    <a:lstStyle/>
                    <a:p>
                      <a:r>
                        <a:rPr lang="en-US" sz="1400" dirty="0" smtClean="0"/>
                        <a:t>Resubmitting Ancillary Service offers in SASM</a:t>
                      </a:r>
                      <a:endParaRPr lang="en-US" sz="1400" dirty="0"/>
                    </a:p>
                  </a:txBody>
                  <a:tcPr anchor="ctr"/>
                </a:tc>
                <a:tc>
                  <a:txBody>
                    <a:bodyPr/>
                    <a:lstStyle/>
                    <a:p>
                      <a:pPr algn="ctr"/>
                      <a:r>
                        <a:rPr lang="en-US" sz="1400" dirty="0" smtClean="0"/>
                        <a:t>Medium</a:t>
                      </a:r>
                      <a:endParaRPr lang="en-US" sz="1400" dirty="0"/>
                    </a:p>
                  </a:txBody>
                  <a:tcPr anchor="ctr"/>
                </a:tc>
                <a:tc>
                  <a:txBody>
                    <a:bodyPr/>
                    <a:lstStyle/>
                    <a:p>
                      <a:pPr algn="ctr"/>
                      <a:r>
                        <a:rPr lang="en-US" sz="1200" dirty="0" smtClean="0"/>
                        <a:t>BoD Approved 1/19/2010</a:t>
                      </a:r>
                      <a:endParaRPr lang="en-US" sz="1200" dirty="0"/>
                    </a:p>
                  </a:txBody>
                  <a:tcPr anchor="ctr"/>
                </a:tc>
              </a:tr>
              <a:tr h="439513">
                <a:tc>
                  <a:txBody>
                    <a:bodyPr/>
                    <a:lstStyle/>
                    <a:p>
                      <a:pPr algn="ctr"/>
                      <a:r>
                        <a:rPr lang="en-US" sz="1400" dirty="0" smtClean="0"/>
                        <a:t>SCR755</a:t>
                      </a:r>
                      <a:endParaRPr lang="en-US" sz="1400" dirty="0"/>
                    </a:p>
                  </a:txBody>
                  <a:tcPr anchor="ctr"/>
                </a:tc>
                <a:tc>
                  <a:txBody>
                    <a:bodyPr/>
                    <a:lstStyle/>
                    <a:p>
                      <a:r>
                        <a:rPr lang="en-US" sz="1400" dirty="0" smtClean="0"/>
                        <a:t>ERCOT.com Website Enhancements</a:t>
                      </a:r>
                      <a:endParaRPr lang="en-US" sz="1400" dirty="0"/>
                    </a:p>
                  </a:txBody>
                  <a:tcPr anchor="ctr"/>
                </a:tc>
                <a:tc>
                  <a:txBody>
                    <a:bodyPr/>
                    <a:lstStyle/>
                    <a:p>
                      <a:pPr algn="ctr"/>
                      <a:r>
                        <a:rPr lang="en-US" sz="1400" dirty="0" smtClean="0"/>
                        <a:t>Medium</a:t>
                      </a:r>
                      <a:endParaRPr lang="en-US" sz="1400" dirty="0"/>
                    </a:p>
                  </a:txBody>
                  <a:tcPr anchor="ctr"/>
                </a:tc>
                <a:tc>
                  <a:txBody>
                    <a:bodyPr/>
                    <a:lstStyle/>
                    <a:p>
                      <a:pPr algn="ctr"/>
                      <a:r>
                        <a:rPr lang="en-US" sz="1200" dirty="0" smtClean="0"/>
                        <a:t>BoD Approved 2/16/2010</a:t>
                      </a:r>
                      <a:endParaRPr lang="en-US" sz="1200" dirty="0"/>
                    </a:p>
                  </a:txBody>
                  <a:tcPr anchor="ctr"/>
                </a:tc>
              </a:tr>
            </a:tbl>
          </a:graphicData>
        </a:graphic>
      </p:graphicFrame>
      <p:sp>
        <p:nvSpPr>
          <p:cNvPr id="4" name="Title 1"/>
          <p:cNvSpPr txBox="1">
            <a:spLocks/>
          </p:cNvSpPr>
          <p:nvPr/>
        </p:nvSpPr>
        <p:spPr bwMode="auto">
          <a:xfrm>
            <a:off x="5562600" y="76200"/>
            <a:ext cx="3352800" cy="533400"/>
          </a:xfrm>
          <a:prstGeom prst="rect">
            <a:avLst/>
          </a:prstGeom>
          <a:noFill/>
          <a:ln w="9525">
            <a:noFill/>
            <a:miter lim="800000"/>
            <a:headEnd/>
            <a:tailEnd/>
          </a:ln>
        </p:spPr>
        <p:txBody>
          <a:bodyPr anchor="ctr"/>
          <a:lstStyle/>
          <a:p>
            <a:pPr algn="r" eaLnBrk="0" hangingPunct="0">
              <a:lnSpc>
                <a:spcPct val="100000"/>
              </a:lnSpc>
              <a:spcBef>
                <a:spcPct val="0"/>
              </a:spcBef>
              <a:defRPr/>
            </a:pPr>
            <a:r>
              <a:rPr lang="en-US" b="0" kern="0" dirty="0">
                <a:solidFill>
                  <a:schemeClr val="bg1"/>
                </a:solidFill>
                <a:latin typeface="+mj-lt"/>
                <a:ea typeface="+mj-ea"/>
                <a:cs typeface="+mj-cs"/>
              </a:rPr>
              <a:t>Total Approved = 11</a:t>
            </a:r>
          </a:p>
        </p:txBody>
      </p:sp>
      <p:sp>
        <p:nvSpPr>
          <p:cNvPr id="8260" name="Rectangle 2"/>
          <p:cNvSpPr>
            <a:spLocks noChangeArrowheads="1"/>
          </p:cNvSpPr>
          <p:nvPr/>
        </p:nvSpPr>
        <p:spPr bwMode="auto">
          <a:xfrm>
            <a:off x="1371600" y="6324600"/>
            <a:ext cx="3276600" cy="304800"/>
          </a:xfrm>
          <a:prstGeom prst="rect">
            <a:avLst/>
          </a:prstGeom>
          <a:solidFill>
            <a:srgbClr val="FFFF99"/>
          </a:solidFill>
          <a:ln w="9525">
            <a:solidFill>
              <a:schemeClr val="tx1"/>
            </a:solidFill>
            <a:miter lim="800000"/>
            <a:headEnd/>
            <a:tailEnd/>
          </a:ln>
        </p:spPr>
        <p:txBody>
          <a:bodyPr wrap="none" anchor="ctr"/>
          <a:lstStyle/>
          <a:p>
            <a:pPr marL="228600" indent="-228600" algn="l">
              <a:tabLst>
                <a:tab pos="1033463" algn="l"/>
                <a:tab pos="1143000" algn="l"/>
                <a:tab pos="2624138" algn="l"/>
              </a:tabLst>
            </a:pPr>
            <a:r>
              <a:rPr lang="en-US" sz="1100" b="0"/>
              <a:t>The items above are sorted by Priority then Source</a:t>
            </a:r>
          </a:p>
        </p:txBody>
      </p:sp>
      <p:sp>
        <p:nvSpPr>
          <p:cNvPr id="8261" name="Rectangle 8"/>
          <p:cNvSpPr>
            <a:spLocks noChangeArrowheads="1"/>
          </p:cNvSpPr>
          <p:nvPr/>
        </p:nvSpPr>
        <p:spPr bwMode="auto">
          <a:xfrm>
            <a:off x="152400" y="1676400"/>
            <a:ext cx="366713" cy="288925"/>
          </a:xfrm>
          <a:prstGeom prst="rect">
            <a:avLst/>
          </a:prstGeom>
          <a:noFill/>
          <a:ln w="9525">
            <a:noFill/>
            <a:miter lim="800000"/>
            <a:headEnd/>
            <a:tailEnd/>
          </a:ln>
        </p:spPr>
        <p:txBody>
          <a:bodyPr wrap="none">
            <a:spAutoFit/>
          </a:bodyPr>
          <a:lstStyle/>
          <a:p>
            <a:r>
              <a:rPr lang="en-US">
                <a:latin typeface="Wingdings" pitchFamily="2" charset="2"/>
              </a:rPr>
              <a:t>µ</a:t>
            </a:r>
          </a:p>
        </p:txBody>
      </p:sp>
      <p:sp>
        <p:nvSpPr>
          <p:cNvPr id="8262" name="Rectangle 9"/>
          <p:cNvSpPr>
            <a:spLocks noChangeArrowheads="1"/>
          </p:cNvSpPr>
          <p:nvPr/>
        </p:nvSpPr>
        <p:spPr bwMode="auto">
          <a:xfrm>
            <a:off x="4953000" y="6340475"/>
            <a:ext cx="366713" cy="288925"/>
          </a:xfrm>
          <a:prstGeom prst="rect">
            <a:avLst/>
          </a:prstGeom>
          <a:noFill/>
          <a:ln w="9525">
            <a:noFill/>
            <a:miter lim="800000"/>
            <a:headEnd/>
            <a:tailEnd/>
          </a:ln>
        </p:spPr>
        <p:txBody>
          <a:bodyPr>
            <a:spAutoFit/>
          </a:bodyPr>
          <a:lstStyle/>
          <a:p>
            <a:r>
              <a:rPr lang="en-US">
                <a:latin typeface="Wingdings" pitchFamily="2" charset="2"/>
              </a:rPr>
              <a:t>µ</a:t>
            </a:r>
          </a:p>
        </p:txBody>
      </p:sp>
      <p:sp>
        <p:nvSpPr>
          <p:cNvPr id="8263" name="TextBox 10"/>
          <p:cNvSpPr txBox="1">
            <a:spLocks noChangeArrowheads="1"/>
          </p:cNvSpPr>
          <p:nvPr/>
        </p:nvSpPr>
        <p:spPr bwMode="auto">
          <a:xfrm>
            <a:off x="5257800" y="6324600"/>
            <a:ext cx="3124200" cy="363538"/>
          </a:xfrm>
          <a:prstGeom prst="rect">
            <a:avLst/>
          </a:prstGeom>
          <a:noFill/>
          <a:ln w="9525">
            <a:solidFill>
              <a:schemeClr val="tx1">
                <a:alpha val="0"/>
              </a:schemeClr>
            </a:solidFill>
            <a:miter lim="800000"/>
            <a:headEnd/>
            <a:tailEnd/>
          </a:ln>
        </p:spPr>
        <p:txBody>
          <a:bodyPr>
            <a:spAutoFit/>
          </a:bodyPr>
          <a:lstStyle/>
          <a:p>
            <a:pPr algn="l"/>
            <a:r>
              <a:rPr lang="en-US" sz="1100" b="0"/>
              <a:t>On Parking Deck due to resource impact only.  Separately funded on 2011 PPL.</a:t>
            </a:r>
          </a:p>
        </p:txBody>
      </p:sp>
      <p:sp>
        <p:nvSpPr>
          <p:cNvPr id="8264" name="Rectangle 11"/>
          <p:cNvSpPr>
            <a:spLocks noChangeArrowheads="1"/>
          </p:cNvSpPr>
          <p:nvPr/>
        </p:nvSpPr>
        <p:spPr bwMode="auto">
          <a:xfrm>
            <a:off x="4953000" y="6248400"/>
            <a:ext cx="3352800" cy="457200"/>
          </a:xfrm>
          <a:prstGeom prst="rect">
            <a:avLst/>
          </a:prstGeom>
          <a:noFill/>
          <a:ln w="9525" algn="ctr">
            <a:solidFill>
              <a:schemeClr val="tx1"/>
            </a:solidFill>
            <a:round/>
            <a:headEnd/>
            <a:tailEnd/>
          </a:ln>
        </p:spPr>
        <p:txBody>
          <a:bodyPr/>
          <a:lstStyle/>
          <a:p>
            <a:pPr marL="228600" indent="-228600">
              <a:tabLst>
                <a:tab pos="1033463" algn="l"/>
                <a:tab pos="1143000" algn="l"/>
                <a:tab pos="2624138" algn="l"/>
              </a:tabLst>
            </a:pP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304800" y="0"/>
            <a:ext cx="4724400" cy="685800"/>
          </a:xfrm>
        </p:spPr>
        <p:txBody>
          <a:bodyPr/>
          <a:lstStyle/>
          <a:p>
            <a:r>
              <a:rPr lang="en-US" smtClean="0"/>
              <a:t>Nodal Parking Deck – Pending</a:t>
            </a:r>
          </a:p>
        </p:txBody>
      </p:sp>
      <p:graphicFrame>
        <p:nvGraphicFramePr>
          <p:cNvPr id="6" name="Table 5"/>
          <p:cNvGraphicFramePr>
            <a:graphicFrameLocks noGrp="1"/>
          </p:cNvGraphicFramePr>
          <p:nvPr/>
        </p:nvGraphicFramePr>
        <p:xfrm>
          <a:off x="152400" y="609600"/>
          <a:ext cx="8839199" cy="5821680"/>
        </p:xfrm>
        <a:graphic>
          <a:graphicData uri="http://schemas.openxmlformats.org/drawingml/2006/table">
            <a:tbl>
              <a:tblPr firstRow="1" bandRow="1">
                <a:tableStyleId>{793D81CF-94F2-401A-BA57-92F5A7B2D0C5}</a:tableStyleId>
              </a:tblPr>
              <a:tblGrid>
                <a:gridCol w="1306664"/>
                <a:gridCol w="4027336"/>
                <a:gridCol w="1199321"/>
                <a:gridCol w="2305878"/>
              </a:tblGrid>
              <a:tr h="533400">
                <a:tc>
                  <a:txBody>
                    <a:bodyPr/>
                    <a:lstStyle/>
                    <a:p>
                      <a:pPr algn="ctr"/>
                      <a:r>
                        <a:rPr lang="en-US" sz="1600" dirty="0" smtClean="0">
                          <a:effectLst>
                            <a:outerShdw blurRad="38100" dist="38100" dir="2700000" algn="tl">
                              <a:srgbClr val="000000">
                                <a:alpha val="43137"/>
                              </a:srgbClr>
                            </a:outerShdw>
                          </a:effectLst>
                        </a:rPr>
                        <a:t>Source</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Title</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500" dirty="0" smtClean="0">
                          <a:effectLst>
                            <a:outerShdw blurRad="38100" dist="38100" dir="2700000" algn="tl">
                              <a:srgbClr val="000000">
                                <a:alpha val="43137"/>
                              </a:srgbClr>
                            </a:outerShdw>
                          </a:effectLst>
                        </a:rPr>
                        <a:t>Suggested</a:t>
                      </a:r>
                      <a:r>
                        <a:rPr lang="en-US" sz="1600" dirty="0" smtClean="0">
                          <a:effectLst>
                            <a:outerShdw blurRad="38100" dist="38100" dir="2700000" algn="tl">
                              <a:srgbClr val="000000">
                                <a:alpha val="43137"/>
                              </a:srgbClr>
                            </a:outerShdw>
                          </a:effectLst>
                        </a:rPr>
                        <a:t> Priority</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Current Status</a:t>
                      </a:r>
                      <a:endParaRPr lang="en-US" sz="1600" dirty="0">
                        <a:effectLst>
                          <a:outerShdw blurRad="38100" dist="38100" dir="2700000" algn="tl">
                            <a:srgbClr val="000000">
                              <a:alpha val="43137"/>
                            </a:srgbClr>
                          </a:outerShdw>
                        </a:effectLst>
                      </a:endParaRPr>
                    </a:p>
                  </a:txBody>
                  <a:tcPr anchor="ctr">
                    <a:solidFill>
                      <a:srgbClr val="40949A"/>
                    </a:solidFill>
                  </a:tcPr>
                </a:tc>
              </a:tr>
              <a:tr h="501701">
                <a:tc>
                  <a:txBody>
                    <a:bodyPr/>
                    <a:lstStyle/>
                    <a:p>
                      <a:pPr algn="ctr"/>
                      <a:r>
                        <a:rPr lang="en-US" sz="1400" dirty="0" smtClean="0"/>
                        <a:t>NPRR240</a:t>
                      </a:r>
                      <a:endParaRPr lang="en-US" sz="1400" dirty="0"/>
                    </a:p>
                  </a:txBody>
                  <a:tcPr anchor="ctr"/>
                </a:tc>
                <a:tc>
                  <a:txBody>
                    <a:bodyPr/>
                    <a:lstStyle/>
                    <a:p>
                      <a:r>
                        <a:rPr lang="en-US" sz="1400" dirty="0" smtClean="0"/>
                        <a:t>Proxy Energy Offer Curve</a:t>
                      </a:r>
                      <a:endParaRPr lang="en-US" sz="1400" dirty="0"/>
                    </a:p>
                  </a:txBody>
                  <a:tcPr anchor="ctr"/>
                </a:tc>
                <a:tc>
                  <a:txBody>
                    <a:bodyPr/>
                    <a:lstStyle/>
                    <a:p>
                      <a:pPr algn="ctr"/>
                      <a:r>
                        <a:rPr lang="en-US" sz="1200" dirty="0" smtClean="0"/>
                        <a:t>High / Medium</a:t>
                      </a:r>
                      <a:endParaRPr lang="en-US" sz="1200" dirty="0"/>
                    </a:p>
                  </a:txBody>
                  <a:tcPr anchor="ctr"/>
                </a:tc>
                <a:tc>
                  <a:txBody>
                    <a:bodyPr/>
                    <a:lstStyle/>
                    <a:p>
                      <a:pPr algn="ctr"/>
                      <a:r>
                        <a:rPr lang="en-US" sz="1400" dirty="0" smtClean="0"/>
                        <a:t>Pending at Board</a:t>
                      </a:r>
                    </a:p>
                    <a:p>
                      <a:pPr algn="ctr"/>
                      <a:r>
                        <a:rPr lang="en-US" sz="1400" dirty="0" smtClean="0"/>
                        <a:t>TAC approved 9/2/2010</a:t>
                      </a:r>
                    </a:p>
                  </a:txBody>
                  <a:tcPr anchor="ctr"/>
                </a:tc>
              </a:tr>
              <a:tr h="501701">
                <a:tc>
                  <a:txBody>
                    <a:bodyPr/>
                    <a:lstStyle/>
                    <a:p>
                      <a:pPr algn="ctr"/>
                      <a:r>
                        <a:rPr lang="en-US" sz="1400" dirty="0" smtClean="0"/>
                        <a:t>NPRR241</a:t>
                      </a:r>
                      <a:endParaRPr lang="en-US" sz="1400" dirty="0"/>
                    </a:p>
                  </a:txBody>
                  <a:tcPr anchor="ctr"/>
                </a:tc>
                <a:tc>
                  <a:txBody>
                    <a:bodyPr/>
                    <a:lstStyle/>
                    <a:p>
                      <a:r>
                        <a:rPr lang="en-US" sz="1400" dirty="0" smtClean="0"/>
                        <a:t>Aggregate Incremental Liability (AIL) Calculation and Credit</a:t>
                      </a:r>
                      <a:r>
                        <a:rPr lang="en-US" sz="1400" baseline="0" dirty="0" smtClean="0"/>
                        <a:t> Reports Publish Corrections</a:t>
                      </a:r>
                      <a:endParaRPr lang="en-US" sz="1400" dirty="0"/>
                    </a:p>
                  </a:txBody>
                  <a:tcPr anchor="ctr"/>
                </a:tc>
                <a:tc>
                  <a:txBody>
                    <a:bodyPr/>
                    <a:lstStyle/>
                    <a:p>
                      <a:pPr algn="ctr"/>
                      <a:r>
                        <a:rPr lang="en-US" sz="1400" dirty="0" smtClean="0"/>
                        <a:t>Medium</a:t>
                      </a:r>
                      <a:endParaRPr lang="en-US" sz="1400" dirty="0"/>
                    </a:p>
                  </a:txBody>
                  <a:tcPr anchor="ctr"/>
                </a:tc>
                <a:tc>
                  <a:txBody>
                    <a:bodyPr/>
                    <a:lstStyle/>
                    <a:p>
                      <a:pPr algn="ctr"/>
                      <a:r>
                        <a:rPr lang="en-US" sz="1400" dirty="0" smtClean="0"/>
                        <a:t>Pending at Board</a:t>
                      </a:r>
                    </a:p>
                    <a:p>
                      <a:pPr algn="ctr"/>
                      <a:r>
                        <a:rPr lang="en-US" sz="1400" dirty="0" smtClean="0"/>
                        <a:t>TAC approved 9/2/2010</a:t>
                      </a:r>
                    </a:p>
                  </a:txBody>
                  <a:tcPr anchor="ctr"/>
                </a:tc>
              </a:tr>
              <a:tr h="619748">
                <a:tc>
                  <a:txBody>
                    <a:bodyPr/>
                    <a:lstStyle/>
                    <a:p>
                      <a:pPr algn="ctr"/>
                      <a:r>
                        <a:rPr lang="en-US" sz="1400" dirty="0" smtClean="0"/>
                        <a:t>NPRR251</a:t>
                      </a:r>
                      <a:endParaRPr lang="en-US" sz="1400" dirty="0"/>
                    </a:p>
                  </a:txBody>
                  <a:tcPr anchor="ctr"/>
                </a:tc>
                <a:tc>
                  <a:txBody>
                    <a:bodyPr/>
                    <a:lstStyle/>
                    <a:p>
                      <a:r>
                        <a:rPr lang="en-US" sz="1200" dirty="0" smtClean="0"/>
                        <a:t>Sync of PRR845, Definition for IDR Meters and Optional Removal of IDR Meters at a Premise Where an Advanced Meter Can be Provisioned</a:t>
                      </a:r>
                      <a:endParaRPr lang="en-US" sz="1200" dirty="0"/>
                    </a:p>
                  </a:txBody>
                  <a:tcPr anchor="ctr"/>
                </a:tc>
                <a:tc>
                  <a:txBody>
                    <a:bodyPr/>
                    <a:lstStyle/>
                    <a:p>
                      <a:pPr algn="ctr"/>
                      <a:r>
                        <a:rPr lang="en-US" sz="1400" dirty="0" smtClean="0"/>
                        <a:t>High</a:t>
                      </a:r>
                      <a:endParaRPr lang="en-US" sz="1400" dirty="0"/>
                    </a:p>
                  </a:txBody>
                  <a:tcPr anchor="ctr"/>
                </a:tc>
                <a:tc>
                  <a:txBody>
                    <a:bodyPr/>
                    <a:lstStyle/>
                    <a:p>
                      <a:pPr algn="ctr"/>
                      <a:r>
                        <a:rPr lang="en-US" sz="1400" dirty="0" smtClean="0"/>
                        <a:t>Pending at Board</a:t>
                      </a:r>
                    </a:p>
                    <a:p>
                      <a:pPr algn="ctr"/>
                      <a:r>
                        <a:rPr lang="en-US" sz="1400" dirty="0" smtClean="0"/>
                        <a:t>TAC approved 9/2/2010</a:t>
                      </a:r>
                    </a:p>
                  </a:txBody>
                  <a:tcPr anchor="ctr"/>
                </a:tc>
              </a:tr>
              <a:tr h="444718">
                <a:tc>
                  <a:txBody>
                    <a:bodyPr/>
                    <a:lstStyle/>
                    <a:p>
                      <a:pPr algn="ctr"/>
                      <a:r>
                        <a:rPr lang="en-US" sz="1400" dirty="0" smtClean="0"/>
                        <a:t>NPRR256</a:t>
                      </a:r>
                      <a:endParaRPr lang="en-US" sz="1400" dirty="0"/>
                    </a:p>
                  </a:txBody>
                  <a:tcPr anchor="ctr"/>
                </a:tc>
                <a:tc>
                  <a:txBody>
                    <a:bodyPr/>
                    <a:lstStyle/>
                    <a:p>
                      <a:r>
                        <a:rPr lang="en-US" sz="1200" kern="1200" dirty="0" smtClean="0">
                          <a:solidFill>
                            <a:schemeClr val="dk1"/>
                          </a:solidFill>
                          <a:latin typeface="+mn-lt"/>
                          <a:ea typeface="+mn-ea"/>
                          <a:cs typeface="+mn-cs"/>
                        </a:rPr>
                        <a:t>Sync Nodal Protocols with PRR787, Add Non-Compliance Language to QSE Performance Standards</a:t>
                      </a:r>
                      <a:endParaRPr lang="en-US" sz="1200" dirty="0"/>
                    </a:p>
                  </a:txBody>
                  <a:tcPr anchor="ctr"/>
                </a:tc>
                <a:tc>
                  <a:txBody>
                    <a:bodyPr/>
                    <a:lstStyle/>
                    <a:p>
                      <a:pPr algn="ctr"/>
                      <a:r>
                        <a:rPr lang="en-US" sz="1400" dirty="0" smtClean="0"/>
                        <a:t>TBD</a:t>
                      </a:r>
                      <a:endParaRPr lang="en-US" sz="1400" dirty="0"/>
                    </a:p>
                  </a:txBody>
                  <a:tcPr anchor="ctr"/>
                </a:tc>
                <a:tc>
                  <a:txBody>
                    <a:bodyPr/>
                    <a:lstStyle/>
                    <a:p>
                      <a:pPr algn="ctr"/>
                      <a:r>
                        <a:rPr lang="en-US" sz="1400" dirty="0" smtClean="0"/>
                        <a:t>Pending at NATF</a:t>
                      </a:r>
                      <a:endParaRPr lang="en-US" sz="1400" dirty="0"/>
                    </a:p>
                  </a:txBody>
                  <a:tcPr anchor="ctr"/>
                </a:tc>
              </a:tr>
              <a:tr h="501701">
                <a:tc>
                  <a:txBody>
                    <a:bodyPr/>
                    <a:lstStyle/>
                    <a:p>
                      <a:pPr algn="ctr"/>
                      <a:r>
                        <a:rPr lang="en-US" sz="1400" dirty="0" smtClean="0"/>
                        <a:t>NPRR257</a:t>
                      </a:r>
                      <a:endParaRPr lang="en-US" sz="1400" dirty="0"/>
                    </a:p>
                  </a:txBody>
                  <a:tcPr anchor="ctr"/>
                </a:tc>
                <a:tc>
                  <a:txBody>
                    <a:bodyPr/>
                    <a:lstStyle/>
                    <a:p>
                      <a:r>
                        <a:rPr lang="en-US" sz="1400" dirty="0" smtClean="0"/>
                        <a:t>Synchronization with Nodal Operating Guide Section 9, Monitoring Programs</a:t>
                      </a:r>
                      <a:endParaRPr lang="en-US" sz="1400" dirty="0"/>
                    </a:p>
                  </a:txBody>
                  <a:tcPr anchor="ctr"/>
                </a:tc>
                <a:tc>
                  <a:txBody>
                    <a:bodyPr/>
                    <a:lstStyle/>
                    <a:p>
                      <a:pPr algn="ctr"/>
                      <a:r>
                        <a:rPr lang="en-US" sz="1400" dirty="0" smtClean="0"/>
                        <a:t>TBD</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Pending at PRS</a:t>
                      </a:r>
                    </a:p>
                  </a:txBody>
                  <a:tcPr anchor="ctr"/>
                </a:tc>
              </a:tr>
              <a:tr h="501701">
                <a:tc>
                  <a:txBody>
                    <a:bodyPr/>
                    <a:lstStyle/>
                    <a:p>
                      <a:pPr algn="ctr"/>
                      <a:r>
                        <a:rPr lang="en-US" sz="1400" dirty="0" smtClean="0"/>
                        <a:t>NPRR258</a:t>
                      </a:r>
                      <a:endParaRPr lang="en-US" sz="1400" dirty="0"/>
                    </a:p>
                  </a:txBody>
                  <a:tcPr anchor="ctr"/>
                </a:tc>
                <a:tc>
                  <a:txBody>
                    <a:bodyPr/>
                    <a:lstStyle/>
                    <a:p>
                      <a:r>
                        <a:rPr lang="en-US" sz="1400" dirty="0" smtClean="0"/>
                        <a:t>Sync with PRR824 and PRR833 and Additional Clarifications</a:t>
                      </a:r>
                      <a:endParaRPr lang="en-US" sz="1400" dirty="0"/>
                    </a:p>
                  </a:txBody>
                  <a:tcPr anchor="ctr"/>
                </a:tc>
                <a:tc>
                  <a:txBody>
                    <a:bodyPr/>
                    <a:lstStyle/>
                    <a:p>
                      <a:pPr algn="ctr"/>
                      <a:r>
                        <a:rPr lang="en-US" sz="1400" dirty="0" smtClean="0"/>
                        <a:t>TBD</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Pending at PRS</a:t>
                      </a:r>
                    </a:p>
                  </a:txBody>
                  <a:tcPr anchor="ctr"/>
                </a:tc>
              </a:tr>
              <a:tr h="501701">
                <a:tc>
                  <a:txBody>
                    <a:bodyPr/>
                    <a:lstStyle/>
                    <a:p>
                      <a:pPr algn="ctr"/>
                      <a:r>
                        <a:rPr lang="en-US" sz="1400" dirty="0" smtClean="0"/>
                        <a:t>NPRR260</a:t>
                      </a:r>
                      <a:endParaRPr lang="en-US" sz="1400" dirty="0"/>
                    </a:p>
                  </a:txBody>
                  <a:tcPr anchor="ctr"/>
                </a:tc>
                <a:tc>
                  <a:txBody>
                    <a:bodyPr/>
                    <a:lstStyle/>
                    <a:p>
                      <a:r>
                        <a:rPr lang="en-US" sz="1400" dirty="0" smtClean="0"/>
                        <a:t>Providing Access to MIS Secure Area to MIS Registered Users</a:t>
                      </a:r>
                      <a:endParaRPr lang="en-US" sz="1400" dirty="0"/>
                    </a:p>
                  </a:txBody>
                  <a:tcPr anchor="ctr"/>
                </a:tc>
                <a:tc>
                  <a:txBody>
                    <a:bodyPr/>
                    <a:lstStyle/>
                    <a:p>
                      <a:pPr algn="ctr"/>
                      <a:r>
                        <a:rPr lang="en-US" sz="1400" dirty="0" smtClean="0"/>
                        <a:t>TBD</a:t>
                      </a:r>
                      <a:endParaRPr lang="en-US" sz="1400" dirty="0"/>
                    </a:p>
                  </a:txBody>
                  <a:tcPr anchor="ctr"/>
                </a:tc>
                <a:tc>
                  <a:txBody>
                    <a:bodyPr/>
                    <a:lstStyle/>
                    <a:p>
                      <a:pPr algn="ctr"/>
                      <a:r>
                        <a:rPr lang="en-US" sz="1400" dirty="0" smtClean="0"/>
                        <a:t>Tabled at PRS</a:t>
                      </a:r>
                      <a:endParaRPr lang="en-US" sz="1400" dirty="0"/>
                    </a:p>
                  </a:txBody>
                  <a:tcPr anchor="ctr"/>
                </a:tc>
              </a:tr>
              <a:tr h="501701">
                <a:tc>
                  <a:txBody>
                    <a:bodyPr/>
                    <a:lstStyle/>
                    <a:p>
                      <a:pPr algn="ctr"/>
                      <a:r>
                        <a:rPr lang="en-US" sz="1400" dirty="0" smtClean="0"/>
                        <a:t>NOGRR034</a:t>
                      </a:r>
                      <a:endParaRPr lang="en-US" sz="1400" dirty="0"/>
                    </a:p>
                  </a:txBody>
                  <a:tcPr anchor="ctr"/>
                </a:tc>
                <a:tc>
                  <a:txBody>
                    <a:bodyPr/>
                    <a:lstStyle/>
                    <a:p>
                      <a:r>
                        <a:rPr lang="en-US" sz="1400" dirty="0" smtClean="0"/>
                        <a:t>Rescind Telemetry Performance Calculation Exclusions</a:t>
                      </a:r>
                      <a:endParaRPr lang="en-US" sz="1400" dirty="0"/>
                    </a:p>
                  </a:txBody>
                  <a:tcPr anchor="ctr"/>
                </a:tc>
                <a:tc>
                  <a:txBody>
                    <a:bodyPr/>
                    <a:lstStyle/>
                    <a:p>
                      <a:pPr algn="ctr"/>
                      <a:r>
                        <a:rPr lang="en-US" sz="1400" dirty="0" smtClean="0"/>
                        <a:t>Medium</a:t>
                      </a:r>
                      <a:endParaRPr lang="en-US" sz="1400" dirty="0"/>
                    </a:p>
                  </a:txBody>
                  <a:tcPr anchor="ctr"/>
                </a:tc>
                <a:tc>
                  <a:txBody>
                    <a:bodyPr/>
                    <a:lstStyle/>
                    <a:p>
                      <a:pPr algn="ctr"/>
                      <a:r>
                        <a:rPr lang="en-US" sz="1400" dirty="0" smtClean="0"/>
                        <a:t>Pending at Board</a:t>
                      </a:r>
                    </a:p>
                    <a:p>
                      <a:pPr algn="ctr"/>
                      <a:r>
                        <a:rPr lang="en-US" sz="1400" dirty="0" smtClean="0"/>
                        <a:t>TAC approved 8/5/2010</a:t>
                      </a:r>
                      <a:endParaRPr lang="en-US" sz="1400" dirty="0"/>
                    </a:p>
                  </a:txBody>
                  <a:tcPr anchor="ctr"/>
                </a:tc>
              </a:tr>
              <a:tr h="501701">
                <a:tc>
                  <a:txBody>
                    <a:bodyPr/>
                    <a:lstStyle/>
                    <a:p>
                      <a:pPr algn="ctr"/>
                      <a:r>
                        <a:rPr lang="en-US" sz="1400" dirty="0" smtClean="0"/>
                        <a:t>NOGRR050</a:t>
                      </a:r>
                      <a:endParaRPr lang="en-US" sz="1400" dirty="0"/>
                    </a:p>
                  </a:txBody>
                  <a:tcPr anchor="ctr"/>
                </a:tc>
                <a:tc>
                  <a:txBody>
                    <a:bodyPr/>
                    <a:lstStyle/>
                    <a:p>
                      <a:r>
                        <a:rPr lang="en-US" sz="1400" dirty="0" smtClean="0"/>
                        <a:t>Resolution of Reporting Issues Related to NPRR219</a:t>
                      </a:r>
                      <a:endParaRPr lang="en-US" sz="1400" dirty="0"/>
                    </a:p>
                  </a:txBody>
                  <a:tcPr anchor="ctr"/>
                </a:tc>
                <a:tc>
                  <a:txBody>
                    <a:bodyPr/>
                    <a:lstStyle/>
                    <a:p>
                      <a:pPr algn="ctr"/>
                      <a:r>
                        <a:rPr lang="en-US" sz="1400" dirty="0" smtClean="0"/>
                        <a:t>TBD</a:t>
                      </a:r>
                      <a:endParaRPr lang="en-US" sz="1400" dirty="0"/>
                    </a:p>
                  </a:txBody>
                  <a:tcPr anchor="ctr"/>
                </a:tc>
                <a:tc>
                  <a:txBody>
                    <a:bodyPr/>
                    <a:lstStyle/>
                    <a:p>
                      <a:pPr algn="ctr"/>
                      <a:r>
                        <a:rPr lang="en-US" sz="1400" dirty="0" smtClean="0"/>
                        <a:t>Pending at PRS</a:t>
                      </a:r>
                      <a:endParaRPr lang="en-US" sz="1200" dirty="0" smtClean="0"/>
                    </a:p>
                    <a:p>
                      <a:pPr algn="ctr"/>
                      <a:r>
                        <a:rPr lang="en-US" sz="1400" dirty="0" smtClean="0"/>
                        <a:t>ROS approved 8/12/2010</a:t>
                      </a:r>
                      <a:endParaRPr lang="en-US" sz="1400" dirty="0"/>
                    </a:p>
                  </a:txBody>
                  <a:tcPr anchor="ctr"/>
                </a:tc>
              </a:tr>
              <a:tr h="501701">
                <a:tc>
                  <a:txBody>
                    <a:bodyPr/>
                    <a:lstStyle/>
                    <a:p>
                      <a:pPr algn="ctr"/>
                      <a:r>
                        <a:rPr lang="en-US" sz="1400" dirty="0" smtClean="0"/>
                        <a:t>SCR759</a:t>
                      </a:r>
                      <a:endParaRPr lang="en-US" sz="1400" dirty="0"/>
                    </a:p>
                  </a:txBody>
                  <a:tcPr anchor="ctr"/>
                </a:tc>
                <a:tc>
                  <a:txBody>
                    <a:bodyPr/>
                    <a:lstStyle/>
                    <a:p>
                      <a:r>
                        <a:rPr lang="en-US" sz="1400" dirty="0" err="1" smtClean="0"/>
                        <a:t>acLineSegment</a:t>
                      </a:r>
                      <a:r>
                        <a:rPr lang="en-US" sz="1400" dirty="0" smtClean="0"/>
                        <a:t> Name Length Increase in Information Model Manager</a:t>
                      </a:r>
                      <a:endParaRPr lang="en-US" sz="1400" dirty="0"/>
                    </a:p>
                  </a:txBody>
                  <a:tcPr anchor="ctr"/>
                </a:tc>
                <a:tc>
                  <a:txBody>
                    <a:bodyPr/>
                    <a:lstStyle/>
                    <a:p>
                      <a:pPr algn="ctr"/>
                      <a:r>
                        <a:rPr lang="en-US" sz="1400" dirty="0" smtClean="0"/>
                        <a:t>High</a:t>
                      </a:r>
                      <a:endParaRPr lang="en-US" sz="1400" dirty="0"/>
                    </a:p>
                  </a:txBody>
                  <a:tcPr anchor="ctr"/>
                </a:tc>
                <a:tc>
                  <a:txBody>
                    <a:bodyPr/>
                    <a:lstStyle/>
                    <a:p>
                      <a:pPr algn="ctr"/>
                      <a:r>
                        <a:rPr lang="en-US" sz="1400" dirty="0" smtClean="0"/>
                        <a:t>Pending at Board</a:t>
                      </a:r>
                    </a:p>
                    <a:p>
                      <a:pPr algn="ctr"/>
                      <a:r>
                        <a:rPr lang="en-US" sz="1400" dirty="0" smtClean="0"/>
                        <a:t>TAC approved 9/2/2010</a:t>
                      </a:r>
                      <a:endParaRPr lang="en-US" sz="1400" dirty="0"/>
                    </a:p>
                  </a:txBody>
                  <a:tcPr anchor="ctr"/>
                </a:tc>
              </a:tr>
            </a:tbl>
          </a:graphicData>
        </a:graphic>
      </p:graphicFrame>
      <p:sp>
        <p:nvSpPr>
          <p:cNvPr id="5" name="Title 1"/>
          <p:cNvSpPr txBox="1">
            <a:spLocks/>
          </p:cNvSpPr>
          <p:nvPr/>
        </p:nvSpPr>
        <p:spPr bwMode="auto">
          <a:xfrm>
            <a:off x="5562600" y="76200"/>
            <a:ext cx="3352800" cy="533400"/>
          </a:xfrm>
          <a:prstGeom prst="rect">
            <a:avLst/>
          </a:prstGeom>
          <a:noFill/>
          <a:ln w="9525">
            <a:noFill/>
            <a:miter lim="800000"/>
            <a:headEnd/>
            <a:tailEnd/>
          </a:ln>
        </p:spPr>
        <p:txBody>
          <a:bodyPr anchor="ctr"/>
          <a:lstStyle/>
          <a:p>
            <a:pPr algn="r" eaLnBrk="0" hangingPunct="0">
              <a:lnSpc>
                <a:spcPct val="100000"/>
              </a:lnSpc>
              <a:spcBef>
                <a:spcPct val="0"/>
              </a:spcBef>
              <a:defRPr/>
            </a:pPr>
            <a:r>
              <a:rPr lang="en-US" b="0" kern="0" dirty="0">
                <a:solidFill>
                  <a:schemeClr val="bg1"/>
                </a:solidFill>
                <a:latin typeface="+mj-lt"/>
                <a:ea typeface="+mj-ea"/>
                <a:cs typeface="+mj-cs"/>
              </a:rPr>
              <a:t>Total Pending = 10</a:t>
            </a:r>
          </a:p>
        </p:txBody>
      </p:sp>
      <p:sp>
        <p:nvSpPr>
          <p:cNvPr id="9279" name="Rectangle 2"/>
          <p:cNvSpPr>
            <a:spLocks noChangeArrowheads="1"/>
          </p:cNvSpPr>
          <p:nvPr/>
        </p:nvSpPr>
        <p:spPr bwMode="auto">
          <a:xfrm>
            <a:off x="3200400" y="6477000"/>
            <a:ext cx="2819400" cy="304800"/>
          </a:xfrm>
          <a:prstGeom prst="rect">
            <a:avLst/>
          </a:prstGeom>
          <a:solidFill>
            <a:srgbClr val="FFFF99"/>
          </a:solidFill>
          <a:ln w="9525">
            <a:solidFill>
              <a:schemeClr val="tx1"/>
            </a:solidFill>
            <a:miter lim="800000"/>
            <a:headEnd/>
            <a:tailEnd/>
          </a:ln>
        </p:spPr>
        <p:txBody>
          <a:bodyPr wrap="none" anchor="ctr"/>
          <a:lstStyle/>
          <a:p>
            <a:pPr marL="228600" indent="-228600" algn="l">
              <a:tabLst>
                <a:tab pos="1033463" algn="l"/>
                <a:tab pos="1143000" algn="l"/>
                <a:tab pos="2624138" algn="l"/>
              </a:tabLst>
            </a:pPr>
            <a:r>
              <a:rPr lang="en-US" sz="1200" b="0"/>
              <a:t>The items above are sorted by Source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0" y="0"/>
            <a:ext cx="8915400" cy="685800"/>
          </a:xfrm>
        </p:spPr>
        <p:txBody>
          <a:bodyPr/>
          <a:lstStyle/>
          <a:p>
            <a:r>
              <a:rPr lang="en-US" smtClean="0"/>
              <a:t>Nodal Parking Deck – Additional Items for Consideration</a:t>
            </a:r>
          </a:p>
        </p:txBody>
      </p:sp>
      <p:graphicFrame>
        <p:nvGraphicFramePr>
          <p:cNvPr id="6" name="Table 5"/>
          <p:cNvGraphicFramePr>
            <a:graphicFrameLocks noGrp="1"/>
          </p:cNvGraphicFramePr>
          <p:nvPr/>
        </p:nvGraphicFramePr>
        <p:xfrm>
          <a:off x="304800" y="903554"/>
          <a:ext cx="8534400" cy="5116246"/>
        </p:xfrm>
        <a:graphic>
          <a:graphicData uri="http://schemas.openxmlformats.org/drawingml/2006/table">
            <a:tbl>
              <a:tblPr firstRow="1" bandRow="1">
                <a:tableStyleId>{793D81CF-94F2-401A-BA57-92F5A7B2D0C5}</a:tableStyleId>
              </a:tblPr>
              <a:tblGrid>
                <a:gridCol w="2869975"/>
                <a:gridCol w="5664425"/>
              </a:tblGrid>
              <a:tr h="474093">
                <a:tc>
                  <a:txBody>
                    <a:bodyPr/>
                    <a:lstStyle/>
                    <a:p>
                      <a:pPr algn="ctr"/>
                      <a:r>
                        <a:rPr lang="en-US" sz="1600" dirty="0" smtClean="0">
                          <a:effectLst>
                            <a:outerShdw blurRad="38100" dist="38100" dir="2700000" algn="tl">
                              <a:srgbClr val="000000">
                                <a:alpha val="43137"/>
                              </a:srgbClr>
                            </a:outerShdw>
                          </a:effectLst>
                        </a:rPr>
                        <a:t>Title</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Current Status / Description</a:t>
                      </a:r>
                      <a:endParaRPr lang="en-US" sz="1600" dirty="0">
                        <a:effectLst>
                          <a:outerShdw blurRad="38100" dist="38100" dir="2700000" algn="tl">
                            <a:srgbClr val="000000">
                              <a:alpha val="43137"/>
                            </a:srgbClr>
                          </a:outerShdw>
                        </a:effectLst>
                      </a:endParaRPr>
                    </a:p>
                  </a:txBody>
                  <a:tcPr anchor="ctr">
                    <a:solidFill>
                      <a:srgbClr val="40949A"/>
                    </a:solidFill>
                  </a:tcPr>
                </a:tc>
              </a:tr>
              <a:tr h="425687">
                <a:tc>
                  <a:txBody>
                    <a:bodyPr/>
                    <a:lstStyle/>
                    <a:p>
                      <a:r>
                        <a:rPr lang="en-US" sz="1050" b="0" dirty="0" smtClean="0"/>
                        <a:t>Deferred</a:t>
                      </a:r>
                      <a:r>
                        <a:rPr lang="en-US" sz="1050" b="0" baseline="0" dirty="0" smtClean="0"/>
                        <a:t> NOGRR025 Reports</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Draft NPRR in progress to gray-box reports planned for delivery</a:t>
                      </a:r>
                      <a:r>
                        <a:rPr lang="en-US" sz="1050" b="0" baseline="0" dirty="0" smtClean="0"/>
                        <a:t> after Nodal go-live</a:t>
                      </a:r>
                      <a:endParaRPr lang="en-US" sz="1050" b="0" dirty="0" smtClean="0"/>
                    </a:p>
                  </a:txBody>
                  <a:tcPr anchor="ctr"/>
                </a:tc>
              </a:tr>
              <a:tr h="475767">
                <a:tc>
                  <a:txBody>
                    <a:bodyPr/>
                    <a:lstStyle/>
                    <a:p>
                      <a:r>
                        <a:rPr lang="en-US" sz="1050" b="0" dirty="0" smtClean="0"/>
                        <a:t>NMMS API</a:t>
                      </a:r>
                      <a:endParaRPr lang="en-US" sz="1050" b="0" dirty="0"/>
                    </a:p>
                  </a:txBody>
                  <a:tcPr anchor="ctr"/>
                </a:tc>
                <a:tc>
                  <a:txBody>
                    <a:bodyPr/>
                    <a:lstStyle/>
                    <a:p>
                      <a:pPr algn="l"/>
                      <a:r>
                        <a:rPr lang="en-US" sz="1050" b="0" dirty="0" smtClean="0"/>
                        <a:t>Functionality to be considered for post-go-live development</a:t>
                      </a:r>
                      <a:endParaRPr lang="en-US" sz="1050" b="0" dirty="0"/>
                    </a:p>
                  </a:txBody>
                  <a:tcPr anchor="ctr"/>
                </a:tc>
              </a:tr>
              <a:tr h="475767">
                <a:tc>
                  <a:txBody>
                    <a:bodyPr/>
                    <a:lstStyle/>
                    <a:p>
                      <a:r>
                        <a:rPr lang="en-US" sz="1050" b="0" dirty="0" smtClean="0"/>
                        <a:t>CRR API</a:t>
                      </a:r>
                      <a:endParaRPr lang="en-US" sz="1050" b="0" dirty="0"/>
                    </a:p>
                  </a:txBody>
                  <a:tcPr anchor="ctr"/>
                </a:tc>
                <a:tc>
                  <a:txBody>
                    <a:bodyPr/>
                    <a:lstStyle/>
                    <a:p>
                      <a:pPr algn="l"/>
                      <a:r>
                        <a:rPr lang="en-US" sz="1050" b="0" dirty="0" smtClean="0"/>
                        <a:t>Functionality to be considered for post-go-live development</a:t>
                      </a:r>
                      <a:endParaRPr lang="en-US" sz="1050" b="0" dirty="0"/>
                    </a:p>
                  </a:txBody>
                  <a:tcPr anchor="ctr"/>
                </a:tc>
              </a:tr>
              <a:tr h="425687">
                <a:tc>
                  <a:txBody>
                    <a:bodyPr/>
                    <a:lstStyle/>
                    <a:p>
                      <a:r>
                        <a:rPr lang="en-US" sz="1050" b="0" dirty="0" smtClean="0"/>
                        <a:t>MMS</a:t>
                      </a:r>
                      <a:r>
                        <a:rPr lang="en-US" sz="1050" b="0" baseline="0" dirty="0" smtClean="0"/>
                        <a:t> Multiple Network Models</a:t>
                      </a:r>
                      <a:endParaRPr lang="en-US" sz="1050" b="0" dirty="0"/>
                    </a:p>
                  </a:txBody>
                  <a:tcPr anchor="ctr"/>
                </a:tc>
                <a:tc>
                  <a:txBody>
                    <a:bodyPr/>
                    <a:lstStyle/>
                    <a:p>
                      <a:pPr algn="l"/>
                      <a:r>
                        <a:rPr lang="en-US" sz="1050" b="0" dirty="0" smtClean="0"/>
                        <a:t>Functionality to be considered for post-go-live development</a:t>
                      </a:r>
                      <a:endParaRPr lang="en-US" sz="1050" b="0" dirty="0"/>
                    </a:p>
                  </a:txBody>
                  <a:tcPr anchor="ctr"/>
                </a:tc>
              </a:tr>
              <a:tr h="457885">
                <a:tc>
                  <a:txBody>
                    <a:bodyPr/>
                    <a:lstStyle/>
                    <a:p>
                      <a:r>
                        <a:rPr lang="en-US" sz="1050" b="0" dirty="0" smtClean="0"/>
                        <a:t>Add PSS Status to RARF</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baseline="0" dirty="0" smtClean="0"/>
                        <a:t>Automation of manual process as a result of NPRR156</a:t>
                      </a:r>
                      <a:endParaRPr lang="en-US" sz="1050" b="0" dirty="0"/>
                    </a:p>
                  </a:txBody>
                  <a:tcPr anchor="ctr"/>
                </a:tc>
              </a:tr>
              <a:tr h="452465">
                <a:tc>
                  <a:txBody>
                    <a:bodyPr/>
                    <a:lstStyle/>
                    <a:p>
                      <a:r>
                        <a:rPr lang="en-US" sz="1050" b="0" dirty="0" smtClean="0"/>
                        <a:t>Automated Default Uplift Invoice</a:t>
                      </a:r>
                      <a:endParaRPr lang="en-US" sz="1050" b="0" dirty="0"/>
                    </a:p>
                  </a:txBody>
                  <a:tcPr anchor="ctr"/>
                </a:tc>
                <a:tc>
                  <a:txBody>
                    <a:bodyPr/>
                    <a:lstStyle/>
                    <a:p>
                      <a:pPr algn="l"/>
                      <a:r>
                        <a:rPr lang="en-US" sz="1050" b="0" baseline="0" dirty="0" smtClean="0"/>
                        <a:t>Automation of manual process as a result of NPRR221</a:t>
                      </a:r>
                      <a:endParaRPr lang="en-US" sz="1050" b="0" dirty="0"/>
                    </a:p>
                  </a:txBody>
                  <a:tcPr anchor="ctr"/>
                </a:tc>
              </a:tr>
              <a:tr h="452465">
                <a:tc>
                  <a:txBody>
                    <a:bodyPr/>
                    <a:lstStyle/>
                    <a:p>
                      <a:r>
                        <a:rPr lang="en-US" sz="1050" b="0" dirty="0" smtClean="0"/>
                        <a:t>EILS Enhancements</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baseline="0" dirty="0" smtClean="0"/>
                        <a:t>Automation of manual process</a:t>
                      </a:r>
                      <a:endParaRPr lang="en-US" sz="1050" b="0" dirty="0" smtClean="0"/>
                    </a:p>
                  </a:txBody>
                  <a:tcPr anchor="ctr"/>
                </a:tc>
              </a:tr>
              <a:tr h="452465">
                <a:tc>
                  <a:txBody>
                    <a:bodyPr/>
                    <a:lstStyle/>
                    <a:p>
                      <a:r>
                        <a:rPr lang="en-US" sz="1050" b="0" dirty="0" smtClean="0"/>
                        <a:t>Load</a:t>
                      </a:r>
                      <a:r>
                        <a:rPr lang="en-US" sz="1050" b="0" baseline="0" dirty="0" smtClean="0"/>
                        <a:t> Participation in SCED</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Functionality to be considered for post-go-live development</a:t>
                      </a:r>
                    </a:p>
                  </a:txBody>
                  <a:tcPr anchor="ctr"/>
                </a:tc>
              </a:tr>
              <a:tr h="452465">
                <a:tc>
                  <a:txBody>
                    <a:bodyPr/>
                    <a:lstStyle/>
                    <a:p>
                      <a:r>
                        <a:rPr lang="en-US" sz="1050" b="0" dirty="0" smtClean="0"/>
                        <a:t>EMS Upgrade</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Upgrade EMS system from v2.3 to v2.5/v2.6</a:t>
                      </a:r>
                    </a:p>
                  </a:txBody>
                  <a:tcPr anchor="ctr"/>
                </a:tc>
              </a:tr>
              <a:tr h="452465">
                <a:tc>
                  <a:txBody>
                    <a:bodyPr/>
                    <a:lstStyle/>
                    <a:p>
                      <a:r>
                        <a:rPr lang="en-US" sz="1050" b="0" dirty="0" smtClean="0"/>
                        <a:t>Deferred Defects</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Defects not addressed prior to go-live</a:t>
                      </a:r>
                      <a:r>
                        <a:rPr lang="en-US" sz="1050" b="0" baseline="0" dirty="0" smtClean="0"/>
                        <a:t> or </a:t>
                      </a:r>
                      <a:r>
                        <a:rPr lang="en-US" sz="1050" b="0" dirty="0" smtClean="0"/>
                        <a:t>during Nodal stabilization period</a:t>
                      </a:r>
                    </a:p>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Approximately 700 deferred defects as of July 2010</a:t>
                      </a:r>
                    </a:p>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Review underway to confirm issues and confirm</a:t>
                      </a:r>
                      <a:r>
                        <a:rPr lang="en-US" sz="1050" b="0" baseline="0" dirty="0" smtClean="0"/>
                        <a:t> acceptable workarounds</a:t>
                      </a:r>
                      <a:endParaRPr lang="en-US" sz="1050" b="0" dirty="0" smtClean="0"/>
                    </a:p>
                  </a:txBody>
                  <a:tcPr anchor="ctr"/>
                </a:tc>
              </a:tr>
            </a:tbl>
          </a:graphicData>
        </a:graphic>
      </p:graphicFrame>
      <p:sp>
        <p:nvSpPr>
          <p:cNvPr id="4" name="Title 1"/>
          <p:cNvSpPr txBox="1">
            <a:spLocks/>
          </p:cNvSpPr>
          <p:nvPr/>
        </p:nvSpPr>
        <p:spPr bwMode="auto">
          <a:xfrm>
            <a:off x="6934200" y="381000"/>
            <a:ext cx="1981200" cy="381000"/>
          </a:xfrm>
          <a:prstGeom prst="rect">
            <a:avLst/>
          </a:prstGeom>
          <a:noFill/>
          <a:ln w="9525">
            <a:noFill/>
            <a:miter lim="800000"/>
            <a:headEnd/>
            <a:tailEnd/>
          </a:ln>
        </p:spPr>
        <p:txBody>
          <a:bodyPr anchor="ctr"/>
          <a:lstStyle/>
          <a:p>
            <a:pPr algn="r" eaLnBrk="0" hangingPunct="0">
              <a:lnSpc>
                <a:spcPct val="100000"/>
              </a:lnSpc>
              <a:spcBef>
                <a:spcPct val="0"/>
              </a:spcBef>
              <a:defRPr/>
            </a:pPr>
            <a:r>
              <a:rPr lang="en-US" sz="1400" b="0" kern="0" dirty="0">
                <a:solidFill>
                  <a:schemeClr val="bg1"/>
                </a:solidFill>
                <a:latin typeface="+mj-lt"/>
                <a:ea typeface="+mj-ea"/>
                <a:cs typeface="+mj-cs"/>
              </a:rPr>
              <a:t>Total “Other” = 19</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0" y="0"/>
            <a:ext cx="8915400" cy="685800"/>
          </a:xfrm>
        </p:spPr>
        <p:txBody>
          <a:bodyPr/>
          <a:lstStyle/>
          <a:p>
            <a:r>
              <a:rPr lang="en-US" smtClean="0"/>
              <a:t>Nodal Parking Deck – Additional Items for Consideration</a:t>
            </a:r>
          </a:p>
        </p:txBody>
      </p:sp>
      <p:graphicFrame>
        <p:nvGraphicFramePr>
          <p:cNvPr id="6" name="Table 5"/>
          <p:cNvGraphicFramePr>
            <a:graphicFrameLocks noGrp="1"/>
          </p:cNvGraphicFramePr>
          <p:nvPr/>
        </p:nvGraphicFramePr>
        <p:xfrm>
          <a:off x="304800" y="749300"/>
          <a:ext cx="8534400" cy="5486100"/>
        </p:xfrm>
        <a:graphic>
          <a:graphicData uri="http://schemas.openxmlformats.org/drawingml/2006/table">
            <a:tbl>
              <a:tblPr firstRow="1" bandRow="1">
                <a:tableStyleId>{793D81CF-94F2-401A-BA57-92F5A7B2D0C5}</a:tableStyleId>
              </a:tblPr>
              <a:tblGrid>
                <a:gridCol w="2869975"/>
                <a:gridCol w="5664425"/>
              </a:tblGrid>
              <a:tr h="442707">
                <a:tc>
                  <a:txBody>
                    <a:bodyPr/>
                    <a:lstStyle/>
                    <a:p>
                      <a:pPr algn="ctr"/>
                      <a:r>
                        <a:rPr lang="en-US" sz="1600" dirty="0" smtClean="0">
                          <a:effectLst>
                            <a:outerShdw blurRad="38100" dist="38100" dir="2700000" algn="tl">
                              <a:srgbClr val="000000">
                                <a:alpha val="43137"/>
                              </a:srgbClr>
                            </a:outerShdw>
                          </a:effectLst>
                        </a:rPr>
                        <a:t>Title</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Current Status / Description</a:t>
                      </a:r>
                      <a:endParaRPr lang="en-US" sz="1600" dirty="0">
                        <a:effectLst>
                          <a:outerShdw blurRad="38100" dist="38100" dir="2700000" algn="tl">
                            <a:srgbClr val="000000">
                              <a:alpha val="43137"/>
                            </a:srgbClr>
                          </a:outerShdw>
                        </a:effectLst>
                      </a:endParaRPr>
                    </a:p>
                  </a:txBody>
                  <a:tcPr anchor="ctr">
                    <a:solidFill>
                      <a:srgbClr val="40949A"/>
                    </a:solidFill>
                  </a:tcPr>
                </a:tc>
              </a:tr>
              <a:tr h="397506">
                <a:tc>
                  <a:txBody>
                    <a:bodyPr/>
                    <a:lstStyle/>
                    <a:p>
                      <a:r>
                        <a:rPr lang="en-US" sz="1050" b="0" dirty="0" smtClean="0"/>
                        <a:t>Large</a:t>
                      </a:r>
                      <a:r>
                        <a:rPr lang="en-US" sz="1050" b="0" baseline="0" dirty="0" smtClean="0"/>
                        <a:t> Wind Power Production Ramp Forecasting Phase 2</a:t>
                      </a:r>
                      <a:endParaRPr lang="en-US" sz="1050" b="0" dirty="0"/>
                    </a:p>
                  </a:txBody>
                  <a:tcPr anchor="ctr"/>
                </a:tc>
                <a:tc>
                  <a:txBody>
                    <a:bodyPr/>
                    <a:lstStyle/>
                    <a:p>
                      <a:pPr algn="l"/>
                      <a:r>
                        <a:rPr lang="en-US" sz="1050" b="0" dirty="0" smtClean="0"/>
                        <a:t>Phase 2 of the project that</a:t>
                      </a:r>
                      <a:r>
                        <a:rPr lang="en-US" sz="1050" b="0" baseline="0" dirty="0" smtClean="0"/>
                        <a:t> built a display for ERCOT operators to indicate periods of time within the next 6 hours during which there is a high risk for a large wind power production ramp to occur</a:t>
                      </a:r>
                      <a:endParaRPr lang="en-US" sz="1050" b="0" dirty="0"/>
                    </a:p>
                  </a:txBody>
                  <a:tcPr anchor="ctr"/>
                </a:tc>
              </a:tr>
              <a:tr h="397506">
                <a:tc>
                  <a:txBody>
                    <a:bodyPr/>
                    <a:lstStyle/>
                    <a:p>
                      <a:r>
                        <a:rPr lang="en-US" sz="1050" b="0" smtClean="0"/>
                        <a:t>TML Transition to MIS</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kern="1200" baseline="0" dirty="0" smtClean="0">
                          <a:solidFill>
                            <a:schemeClr val="dk1"/>
                          </a:solidFill>
                          <a:latin typeface="+mn-lt"/>
                          <a:ea typeface="+mn-ea"/>
                          <a:cs typeface="+mn-cs"/>
                        </a:rPr>
                        <a:t>Upon go live, most applications that are currently available through TML will migrate to MIS and will only be accessible to MPs through the MIS portal.  RMS has requested that Zonal Reports, Find ESI ID, Find Transactions, and Transaction submission be accessed through TML until MIS has had sufficient time to stabilize.</a:t>
                      </a:r>
                    </a:p>
                  </a:txBody>
                  <a:tcPr anchor="ctr"/>
                </a:tc>
              </a:tr>
              <a:tr h="444270">
                <a:tc>
                  <a:txBody>
                    <a:bodyPr/>
                    <a:lstStyle/>
                    <a:p>
                      <a:r>
                        <a:rPr lang="en-US" sz="1050" b="0" dirty="0" smtClean="0"/>
                        <a:t>Decommission of Zonal Wholesale</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kern="1200" baseline="0" dirty="0" smtClean="0">
                          <a:solidFill>
                            <a:schemeClr val="dk1"/>
                          </a:solidFill>
                          <a:latin typeface="+mn-lt"/>
                          <a:ea typeface="+mn-ea"/>
                          <a:cs typeface="+mn-cs"/>
                        </a:rPr>
                        <a:t>After go-live of the redesigned ERCOT wholesale market, certain ERCOT systems and components that were only applicable to zonal wholesale operations will become disposable and need to be decommissioned. </a:t>
                      </a:r>
                    </a:p>
                  </a:txBody>
                  <a:tcPr anchor="ctr"/>
                </a:tc>
              </a:tr>
              <a:tr h="444270">
                <a:tc>
                  <a:txBody>
                    <a:bodyPr/>
                    <a:lstStyle/>
                    <a:p>
                      <a:r>
                        <a:rPr lang="en-US" sz="1050" b="0" dirty="0" smtClean="0"/>
                        <a:t>Nodal Cutover Cleanup</a:t>
                      </a:r>
                      <a:endParaRPr lang="en-US" sz="1050" b="0" dirty="0"/>
                    </a:p>
                  </a:txBody>
                  <a:tcPr anchor="ctr"/>
                </a:tc>
                <a:tc>
                  <a:txBody>
                    <a:bodyPr/>
                    <a:lstStyle/>
                    <a:p>
                      <a:pPr algn="l"/>
                      <a:r>
                        <a:rPr lang="en-US" sz="1050" b="0" dirty="0" smtClean="0"/>
                        <a:t>Remove pre-go-live data from Nodal systems </a:t>
                      </a:r>
                      <a:endParaRPr lang="en-US" sz="1050" b="0" dirty="0"/>
                    </a:p>
                  </a:txBody>
                  <a:tcPr anchor="ctr"/>
                </a:tc>
              </a:tr>
              <a:tr h="397506">
                <a:tc>
                  <a:txBody>
                    <a:bodyPr/>
                    <a:lstStyle/>
                    <a:p>
                      <a:r>
                        <a:rPr lang="en-US" sz="1050" b="0" dirty="0" smtClean="0"/>
                        <a:t>Move Price Validation Tool (PVT) </a:t>
                      </a:r>
                      <a:r>
                        <a:rPr lang="en-US" sz="1050" b="0" baseline="0" dirty="0" smtClean="0"/>
                        <a:t>to a Server Application</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Functionality to be considered for post-go-live development</a:t>
                      </a:r>
                    </a:p>
                  </a:txBody>
                  <a:tcPr anchor="ctr"/>
                </a:tc>
              </a:tr>
              <a:tr h="427572">
                <a:tc>
                  <a:txBody>
                    <a:bodyPr/>
                    <a:lstStyle/>
                    <a:p>
                      <a:r>
                        <a:rPr lang="en-US" sz="1050" b="0" dirty="0" smtClean="0"/>
                        <a:t>PVT Enhancements</a:t>
                      </a:r>
                      <a:endParaRPr lang="en-US" sz="1050" b="0" dirty="0"/>
                    </a:p>
                  </a:txBody>
                  <a:tcPr anchor="ctr"/>
                </a:tc>
                <a:tc>
                  <a:txBody>
                    <a:bodyPr/>
                    <a:lstStyle/>
                    <a:p>
                      <a:pPr algn="l"/>
                      <a:r>
                        <a:rPr lang="en-US" sz="1050" b="0" baseline="0" dirty="0" smtClean="0"/>
                        <a:t>Enhancements to be identified during market testing and Nodal implementation</a:t>
                      </a:r>
                      <a:endParaRPr lang="en-US" sz="1050" b="0" dirty="0"/>
                    </a:p>
                  </a:txBody>
                  <a:tcPr anchor="ctr"/>
                </a:tc>
              </a:tr>
              <a:tr h="422511">
                <a:tc>
                  <a:txBody>
                    <a:bodyPr/>
                    <a:lstStyle/>
                    <a:p>
                      <a:r>
                        <a:rPr lang="en-US" sz="1050" b="0" dirty="0" smtClean="0"/>
                        <a:t>PVT Reporting Tools</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Functionality to be considered for post-go-live development</a:t>
                      </a:r>
                    </a:p>
                  </a:txBody>
                  <a:tcPr anchor="ctr"/>
                </a:tc>
              </a:tr>
              <a:tr h="422511">
                <a:tc>
                  <a:txBody>
                    <a:bodyPr/>
                    <a:lstStyle/>
                    <a:p>
                      <a:r>
                        <a:rPr lang="en-US" sz="1050" b="0" dirty="0" smtClean="0"/>
                        <a:t>Update Credit PFE Model</a:t>
                      </a:r>
                    </a:p>
                    <a:p>
                      <a:r>
                        <a:rPr lang="en-US" sz="1050" b="0" dirty="0" smtClean="0"/>
                        <a:t>(Potential Future Exposure)</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Enhance PFE model to include the following risk factors:</a:t>
                      </a:r>
                    </a:p>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 Price volatility analysis for the Day Ahead Market,</a:t>
                      </a:r>
                    </a:p>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 Bid and offer volume analysis in the Day Ahead Market, and</a:t>
                      </a:r>
                    </a:p>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 Value of Congestion Revenue Rights</a:t>
                      </a:r>
                    </a:p>
                  </a:txBody>
                  <a:tcPr anchor="ctr"/>
                </a:tc>
              </a:tr>
              <a:tr h="422511">
                <a:tc>
                  <a:txBody>
                    <a:bodyPr/>
                    <a:lstStyle/>
                    <a:p>
                      <a:r>
                        <a:rPr lang="en-US" sz="1050" b="0" dirty="0" smtClean="0"/>
                        <a:t>Automate</a:t>
                      </a:r>
                      <a:r>
                        <a:rPr lang="en-US" sz="1050" b="0" baseline="0" dirty="0" smtClean="0"/>
                        <a:t> Identification of PUNs for Reporting</a:t>
                      </a:r>
                      <a:endParaRPr lang="en-US" sz="105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NPRR202 required that Private</a:t>
                      </a:r>
                      <a:r>
                        <a:rPr lang="en-US" sz="1050" b="0" baseline="0" dirty="0" smtClean="0"/>
                        <a:t> Use Networks (PUNs) be excluded from State Estimator  postings of transmission flows and voltages.  This requirement is being met by adding a static table to the reporting infrastructure  to store the list of known PUNs.  This Parking Deck item would create a method to dynamically derive the population of PUNs for this reporting.</a:t>
                      </a:r>
                      <a:endParaRPr lang="en-US" sz="1050" b="0" dirty="0" smtClean="0"/>
                    </a:p>
                  </a:txBody>
                  <a:tcPr anchor="ct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52400" y="0"/>
            <a:ext cx="8001000" cy="685800"/>
          </a:xfrm>
        </p:spPr>
        <p:txBody>
          <a:bodyPr/>
          <a:lstStyle/>
          <a:p>
            <a:r>
              <a:rPr lang="en-US" dirty="0" smtClean="0"/>
              <a:t>2011 Project Prioritization – Parking Deck Prioritization</a:t>
            </a:r>
          </a:p>
        </p:txBody>
      </p:sp>
      <p:sp>
        <p:nvSpPr>
          <p:cNvPr id="13315" name="Rectangle 3"/>
          <p:cNvSpPr>
            <a:spLocks noGrp="1" noChangeArrowheads="1"/>
          </p:cNvSpPr>
          <p:nvPr>
            <p:ph type="body" sz="half" idx="1"/>
          </p:nvPr>
        </p:nvSpPr>
        <p:spPr>
          <a:xfrm>
            <a:off x="304800" y="914400"/>
            <a:ext cx="8610600" cy="5334000"/>
          </a:xfrm>
        </p:spPr>
        <p:txBody>
          <a:bodyPr/>
          <a:lstStyle/>
          <a:p>
            <a:pPr>
              <a:buNone/>
              <a:tabLst>
                <a:tab pos="1143000" algn="l"/>
                <a:tab pos="2514600" algn="l"/>
              </a:tabLst>
            </a:pPr>
            <a:r>
              <a:rPr lang="en-US" sz="2400" dirty="0" smtClean="0"/>
              <a:t>High Level Steps to Assess Parking Deck Items</a:t>
            </a:r>
          </a:p>
          <a:p>
            <a:pPr>
              <a:buNone/>
              <a:tabLst>
                <a:tab pos="1143000" algn="l"/>
                <a:tab pos="2514600" algn="l"/>
              </a:tabLst>
            </a:pPr>
            <a:endParaRPr lang="en-US" sz="1400" dirty="0" smtClean="0"/>
          </a:p>
          <a:p>
            <a:pPr>
              <a:tabLst>
                <a:tab pos="1143000" algn="l"/>
                <a:tab pos="2514600" algn="l"/>
              </a:tabLst>
            </a:pPr>
            <a:r>
              <a:rPr lang="en-US" dirty="0" smtClean="0"/>
              <a:t>In the first half of 2011, Parking Deck items will be assessed for impact and evaluated for implementation timing</a:t>
            </a:r>
          </a:p>
          <a:p>
            <a:pPr lvl="1">
              <a:tabLst>
                <a:tab pos="1143000" algn="l"/>
                <a:tab pos="2514600" algn="l"/>
              </a:tabLst>
            </a:pPr>
            <a:r>
              <a:rPr lang="en-US" sz="1800" dirty="0" smtClean="0"/>
              <a:t>Some items will be considered for implementation in the Stabilization period </a:t>
            </a:r>
          </a:p>
          <a:p>
            <a:pPr lvl="1">
              <a:tabLst>
                <a:tab pos="1143000" algn="l"/>
                <a:tab pos="2514600" algn="l"/>
              </a:tabLst>
            </a:pPr>
            <a:r>
              <a:rPr lang="en-US" sz="1800" dirty="0" smtClean="0"/>
              <a:t>Others will be targeted for the 1</a:t>
            </a:r>
            <a:r>
              <a:rPr lang="en-US" sz="1800" baseline="30000" dirty="0" smtClean="0"/>
              <a:t>st</a:t>
            </a:r>
            <a:r>
              <a:rPr lang="en-US" sz="1800" dirty="0" smtClean="0"/>
              <a:t> major release (or future releases)</a:t>
            </a:r>
          </a:p>
          <a:p>
            <a:pPr lvl="1">
              <a:tabLst>
                <a:tab pos="1143000" algn="l"/>
                <a:tab pos="2514600" algn="l"/>
              </a:tabLst>
            </a:pPr>
            <a:r>
              <a:rPr lang="en-US" sz="1800" dirty="0" smtClean="0"/>
              <a:t>The market will be included in these prioritization discussions</a:t>
            </a:r>
          </a:p>
          <a:p>
            <a:pPr>
              <a:tabLst>
                <a:tab pos="1143000" algn="l"/>
                <a:tab pos="2514600" algn="l"/>
              </a:tabLst>
            </a:pPr>
            <a:r>
              <a:rPr lang="en-US" dirty="0" smtClean="0"/>
              <a:t>Release planning is targeted to begin in July 2011</a:t>
            </a:r>
          </a:p>
          <a:p>
            <a:pPr lvl="1">
              <a:tabLst>
                <a:tab pos="1143000" algn="l"/>
                <a:tab pos="2514600" algn="l"/>
              </a:tabLst>
            </a:pPr>
            <a:r>
              <a:rPr lang="en-US" sz="1800" dirty="0" smtClean="0"/>
              <a:t>Specific items in the release must be identified at this point</a:t>
            </a:r>
          </a:p>
          <a:p>
            <a:pPr>
              <a:tabLst>
                <a:tab pos="1143000" algn="l"/>
                <a:tab pos="2514600" algn="l"/>
              </a:tabLst>
            </a:pPr>
            <a:r>
              <a:rPr lang="en-US" dirty="0" smtClean="0"/>
              <a:t>1</a:t>
            </a:r>
            <a:r>
              <a:rPr lang="en-US" baseline="30000" dirty="0" smtClean="0"/>
              <a:t>st</a:t>
            </a:r>
            <a:r>
              <a:rPr lang="en-US" dirty="0" smtClean="0"/>
              <a:t> major release is planned to go live in 2012</a:t>
            </a:r>
          </a:p>
          <a:p>
            <a:pPr>
              <a:tabLst>
                <a:tab pos="1143000" algn="l"/>
                <a:tab pos="2514600" algn="l"/>
              </a:tabLst>
            </a:pPr>
            <a:r>
              <a:rPr lang="en-US" dirty="0" smtClean="0"/>
              <a:t>During the Execution phase of the 1</a:t>
            </a:r>
            <a:r>
              <a:rPr lang="en-US" baseline="30000" dirty="0" smtClean="0"/>
              <a:t>st</a:t>
            </a:r>
            <a:r>
              <a:rPr lang="en-US" dirty="0" smtClean="0"/>
              <a:t> release, a separate effort to plan the 2</a:t>
            </a:r>
            <a:r>
              <a:rPr lang="en-US" baseline="30000" dirty="0" smtClean="0"/>
              <a:t>nd</a:t>
            </a:r>
            <a:r>
              <a:rPr lang="en-US" dirty="0" smtClean="0"/>
              <a:t> release will begin</a:t>
            </a:r>
          </a:p>
          <a:p>
            <a:pPr>
              <a:buNone/>
              <a:tabLst>
                <a:tab pos="1143000" algn="l"/>
                <a:tab pos="2514600" algn="l"/>
              </a:tabLst>
            </a:pPr>
            <a:endParaRPr lang="en-US" dirty="0" smtClean="0"/>
          </a:p>
          <a:p>
            <a:pPr>
              <a:tabLst>
                <a:tab pos="1143000" algn="l"/>
                <a:tab pos="2514600" algn="l"/>
              </a:tabLst>
            </a:pPr>
            <a:r>
              <a:rPr lang="en-US" dirty="0" smtClean="0"/>
              <a:t>The details of this process are still under development</a:t>
            </a:r>
          </a:p>
          <a:p>
            <a:pPr>
              <a:buFontTx/>
              <a:buNone/>
              <a:tabLst>
                <a:tab pos="1143000" algn="l"/>
                <a:tab pos="2514600" algn="l"/>
              </a:tabLst>
            </a:pPr>
            <a:endParaRPr lang="en-US" sz="18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304800" y="3886200"/>
            <a:ext cx="8229600" cy="1447800"/>
          </a:xfrm>
          <a:prstGeom prst="rect">
            <a:avLst/>
          </a:prstGeom>
          <a:solidFill>
            <a:srgbClr val="FFFF99"/>
          </a:solidFill>
          <a:ln w="9525">
            <a:solidFill>
              <a:schemeClr val="tx1"/>
            </a:solidFill>
            <a:miter lim="800000"/>
            <a:headEnd/>
            <a:tailEnd/>
          </a:ln>
        </p:spPr>
        <p:txBody>
          <a:bodyPr wrap="none" anchor="ctr"/>
          <a:lstStyle/>
          <a:p>
            <a:pPr marL="228600" indent="-228600">
              <a:tabLst>
                <a:tab pos="1033463" algn="l"/>
                <a:tab pos="1143000" algn="l"/>
                <a:tab pos="2624138" algn="l"/>
              </a:tabLst>
            </a:pPr>
            <a:endParaRPr lang="en-US"/>
          </a:p>
        </p:txBody>
      </p:sp>
      <p:sp>
        <p:nvSpPr>
          <p:cNvPr id="12291" name="Rectangle 2"/>
          <p:cNvSpPr>
            <a:spLocks noGrp="1" noChangeArrowheads="1"/>
          </p:cNvSpPr>
          <p:nvPr>
            <p:ph type="title"/>
          </p:nvPr>
        </p:nvSpPr>
        <p:spPr>
          <a:xfrm>
            <a:off x="152400" y="0"/>
            <a:ext cx="7391400" cy="685800"/>
          </a:xfrm>
        </p:spPr>
        <p:txBody>
          <a:bodyPr/>
          <a:lstStyle/>
          <a:p>
            <a:r>
              <a:rPr lang="en-US" smtClean="0"/>
              <a:t>2011 Project Prioritization Schedule – Revised</a:t>
            </a:r>
          </a:p>
        </p:txBody>
      </p:sp>
      <p:sp>
        <p:nvSpPr>
          <p:cNvPr id="13316" name="Rectangle 3"/>
          <p:cNvSpPr>
            <a:spLocks noGrp="1" noChangeArrowheads="1"/>
          </p:cNvSpPr>
          <p:nvPr>
            <p:ph type="body" sz="half" idx="1"/>
          </p:nvPr>
        </p:nvSpPr>
        <p:spPr>
          <a:xfrm>
            <a:off x="457200" y="762000"/>
            <a:ext cx="8077200" cy="5562600"/>
          </a:xfrm>
        </p:spPr>
        <p:txBody>
          <a:bodyPr/>
          <a:lstStyle/>
          <a:p>
            <a:pPr marL="228600" indent="-228600">
              <a:lnSpc>
                <a:spcPct val="90000"/>
              </a:lnSpc>
              <a:tabLst>
                <a:tab pos="1143000" algn="l"/>
                <a:tab pos="2514600" algn="l"/>
                <a:tab pos="2743200" algn="l"/>
                <a:tab pos="4800600" algn="l"/>
              </a:tabLst>
              <a:defRPr/>
            </a:pPr>
            <a:r>
              <a:rPr lang="en-US" sz="1800" dirty="0" smtClean="0"/>
              <a:t>April 2010 </a:t>
            </a:r>
            <a:r>
              <a:rPr lang="en-US" sz="1800" b="0" dirty="0" smtClean="0"/>
              <a:t>- CARTs develop draft 2011 project lists</a:t>
            </a:r>
            <a:endParaRPr lang="en-US" sz="800" b="0" dirty="0" smtClean="0"/>
          </a:p>
          <a:p>
            <a:pPr marL="228600" indent="-228600">
              <a:lnSpc>
                <a:spcPct val="90000"/>
              </a:lnSpc>
              <a:tabLst>
                <a:tab pos="1143000" algn="l"/>
                <a:tab pos="2514600" algn="l"/>
                <a:tab pos="2743200" algn="l"/>
                <a:tab pos="4800600" algn="l"/>
              </a:tabLst>
              <a:defRPr/>
            </a:pPr>
            <a:r>
              <a:rPr lang="en-US" sz="1800" dirty="0" smtClean="0"/>
              <a:t>May 2010</a:t>
            </a:r>
          </a:p>
          <a:p>
            <a:pPr marL="571500" lvl="1" indent="-228600">
              <a:lnSpc>
                <a:spcPct val="90000"/>
              </a:lnSpc>
              <a:tabLst>
                <a:tab pos="1143000" algn="l"/>
                <a:tab pos="2514600" algn="l"/>
                <a:tab pos="2743200" algn="l"/>
                <a:tab pos="4800600" algn="l"/>
              </a:tabLst>
              <a:defRPr/>
            </a:pPr>
            <a:r>
              <a:rPr lang="en-US" sz="1800" dirty="0" smtClean="0"/>
              <a:t>Initial review at market subcommittees</a:t>
            </a:r>
          </a:p>
          <a:p>
            <a:pPr lvl="2">
              <a:lnSpc>
                <a:spcPct val="90000"/>
              </a:lnSpc>
              <a:tabLst>
                <a:tab pos="1143000" algn="l"/>
                <a:tab pos="2514600" algn="l"/>
                <a:tab pos="2743200" algn="l"/>
                <a:tab pos="4800600" algn="l"/>
              </a:tabLst>
              <a:defRPr/>
            </a:pPr>
            <a:r>
              <a:rPr lang="en-US" sz="1600" dirty="0" smtClean="0"/>
              <a:t>MO	-	COPS	(May 11)</a:t>
            </a:r>
          </a:p>
          <a:p>
            <a:pPr lvl="2">
              <a:lnSpc>
                <a:spcPct val="90000"/>
              </a:lnSpc>
              <a:tabLst>
                <a:tab pos="1143000" algn="l"/>
                <a:tab pos="2514600" algn="l"/>
                <a:tab pos="2743200" algn="l"/>
                <a:tab pos="4800600" algn="l"/>
              </a:tabLst>
              <a:defRPr/>
            </a:pPr>
            <a:r>
              <a:rPr lang="en-US" sz="1600" dirty="0" smtClean="0"/>
              <a:t>RO	-	RMS	(May 12)</a:t>
            </a:r>
          </a:p>
          <a:p>
            <a:pPr lvl="2">
              <a:lnSpc>
                <a:spcPct val="90000"/>
              </a:lnSpc>
              <a:tabLst>
                <a:tab pos="1143000" algn="l"/>
                <a:tab pos="2514600" algn="l"/>
                <a:tab pos="2743200" algn="l"/>
                <a:tab pos="4800600" algn="l"/>
              </a:tabLst>
              <a:defRPr/>
            </a:pPr>
            <a:r>
              <a:rPr lang="en-US" sz="1600" dirty="0" smtClean="0"/>
              <a:t>SO	-	ROS, WMS	(May 13 / May 19)</a:t>
            </a:r>
            <a:endParaRPr lang="en-US" sz="1600" b="1" dirty="0" smtClean="0">
              <a:solidFill>
                <a:srgbClr val="0000CC"/>
              </a:solidFill>
            </a:endParaRPr>
          </a:p>
          <a:p>
            <a:pPr marL="228600" indent="-228600">
              <a:lnSpc>
                <a:spcPct val="90000"/>
              </a:lnSpc>
              <a:tabLst>
                <a:tab pos="1143000" algn="l"/>
                <a:tab pos="2514600" algn="l"/>
                <a:tab pos="2743200" algn="l"/>
                <a:tab pos="4800600" algn="l"/>
              </a:tabLst>
              <a:defRPr/>
            </a:pPr>
            <a:r>
              <a:rPr lang="en-US" sz="1800" dirty="0" smtClean="0"/>
              <a:t>June 2010</a:t>
            </a:r>
          </a:p>
          <a:p>
            <a:pPr marL="571500" lvl="1" indent="-228600">
              <a:lnSpc>
                <a:spcPct val="90000"/>
              </a:lnSpc>
              <a:tabLst>
                <a:tab pos="1143000" algn="l"/>
                <a:tab pos="2514600" algn="l"/>
                <a:tab pos="2743200" algn="l"/>
                <a:tab pos="4800600" algn="l"/>
              </a:tabLst>
              <a:defRPr/>
            </a:pPr>
            <a:r>
              <a:rPr lang="en-US" sz="1800" dirty="0" smtClean="0"/>
              <a:t>Approval/endorsement by market subcommittees</a:t>
            </a:r>
          </a:p>
          <a:p>
            <a:pPr lvl="2">
              <a:lnSpc>
                <a:spcPct val="90000"/>
              </a:lnSpc>
              <a:tabLst>
                <a:tab pos="1143000" algn="l"/>
                <a:tab pos="2514600" algn="l"/>
                <a:tab pos="2743200" algn="l"/>
                <a:tab pos="4800600" algn="l"/>
              </a:tabLst>
              <a:defRPr/>
            </a:pPr>
            <a:r>
              <a:rPr lang="en-US" sz="1600" dirty="0" smtClean="0"/>
              <a:t>MO	-	COPS	(June 8)</a:t>
            </a:r>
          </a:p>
          <a:p>
            <a:pPr lvl="2">
              <a:lnSpc>
                <a:spcPct val="90000"/>
              </a:lnSpc>
              <a:tabLst>
                <a:tab pos="1143000" algn="l"/>
                <a:tab pos="2514600" algn="l"/>
                <a:tab pos="2743200" algn="l"/>
                <a:tab pos="4800600" algn="l"/>
              </a:tabLst>
              <a:defRPr/>
            </a:pPr>
            <a:r>
              <a:rPr lang="en-US" sz="1600" dirty="0" smtClean="0"/>
              <a:t>RO	-	RMS	(June 9)</a:t>
            </a:r>
          </a:p>
          <a:p>
            <a:pPr marL="228600" indent="-228600">
              <a:lnSpc>
                <a:spcPct val="90000"/>
              </a:lnSpc>
              <a:tabLst>
                <a:tab pos="1143000" algn="l"/>
                <a:tab pos="2514600" algn="l"/>
                <a:tab pos="2743200" algn="l"/>
                <a:tab pos="4800600" algn="l"/>
              </a:tabLst>
              <a:defRPr/>
            </a:pPr>
            <a:r>
              <a:rPr lang="en-US" sz="1800" dirty="0" smtClean="0"/>
              <a:t>July / August 2010 </a:t>
            </a:r>
            <a:r>
              <a:rPr lang="en-US" sz="1800" b="0" dirty="0" smtClean="0"/>
              <a:t>– status updates</a:t>
            </a:r>
          </a:p>
          <a:p>
            <a:pPr marL="228600" indent="-228600">
              <a:lnSpc>
                <a:spcPct val="90000"/>
              </a:lnSpc>
              <a:tabLst>
                <a:tab pos="1143000" algn="l"/>
                <a:tab pos="2514600" algn="l"/>
                <a:tab pos="2743200" algn="l"/>
                <a:tab pos="4800600" algn="l"/>
              </a:tabLst>
              <a:defRPr/>
            </a:pPr>
            <a:r>
              <a:rPr lang="en-US" sz="1800" dirty="0" smtClean="0"/>
              <a:t>September 2010</a:t>
            </a:r>
          </a:p>
          <a:p>
            <a:pPr marL="571500" lvl="1" indent="-228600">
              <a:lnSpc>
                <a:spcPct val="90000"/>
              </a:lnSpc>
              <a:tabLst>
                <a:tab pos="1143000" algn="l"/>
                <a:tab pos="2514600" algn="l"/>
                <a:tab pos="2743200" algn="l"/>
                <a:tab pos="4800600" algn="l"/>
              </a:tabLst>
              <a:defRPr/>
            </a:pPr>
            <a:r>
              <a:rPr lang="en-US" sz="1800" dirty="0" smtClean="0"/>
              <a:t>TAC preview			</a:t>
            </a:r>
            <a:r>
              <a:rPr lang="en-US" sz="1600" dirty="0" smtClean="0"/>
              <a:t>(September 2)</a:t>
            </a:r>
            <a:endParaRPr lang="en-US" sz="1800" dirty="0" smtClean="0"/>
          </a:p>
          <a:p>
            <a:pPr marL="571500" lvl="1" indent="-228600">
              <a:lnSpc>
                <a:spcPct val="90000"/>
              </a:lnSpc>
              <a:tabLst>
                <a:tab pos="1143000" algn="l"/>
                <a:tab pos="2514600" algn="l"/>
                <a:tab pos="2743200" algn="l"/>
                <a:tab pos="4800600" algn="l"/>
              </a:tabLst>
              <a:defRPr/>
            </a:pPr>
            <a:r>
              <a:rPr lang="en-US" sz="1800" dirty="0" smtClean="0"/>
              <a:t>Update remaining market subcommittees</a:t>
            </a:r>
          </a:p>
          <a:p>
            <a:pPr lvl="2">
              <a:lnSpc>
                <a:spcPct val="90000"/>
              </a:lnSpc>
              <a:tabLst>
                <a:tab pos="1143000" algn="l"/>
                <a:tab pos="2514600" algn="l"/>
                <a:tab pos="2743200" algn="l"/>
                <a:tab pos="4800600" algn="l"/>
              </a:tabLst>
              <a:defRPr/>
            </a:pPr>
            <a:r>
              <a:rPr lang="en-US" sz="1600" dirty="0" smtClean="0"/>
              <a:t>SO	-	ROS, WMS	(September 16 / September 22)</a:t>
            </a:r>
          </a:p>
          <a:p>
            <a:pPr lvl="2">
              <a:lnSpc>
                <a:spcPct val="90000"/>
              </a:lnSpc>
              <a:tabLst>
                <a:tab pos="1143000" algn="l"/>
                <a:tab pos="2514600" algn="l"/>
                <a:tab pos="2743200" algn="l"/>
                <a:tab pos="4800600" algn="l"/>
              </a:tabLst>
              <a:defRPr/>
            </a:pPr>
            <a:r>
              <a:rPr lang="en-US" sz="1600" dirty="0" smtClean="0"/>
              <a:t>CO, IO, MO, RO, SO – PRS	(September 23)</a:t>
            </a:r>
            <a:endParaRPr lang="en-US" dirty="0" smtClean="0"/>
          </a:p>
          <a:p>
            <a:pPr marL="171450" indent="-228600">
              <a:lnSpc>
                <a:spcPct val="90000"/>
              </a:lnSpc>
              <a:tabLst>
                <a:tab pos="1143000" algn="l"/>
                <a:tab pos="2514600" algn="l"/>
                <a:tab pos="2743200" algn="l"/>
                <a:tab pos="4800600" algn="l"/>
              </a:tabLst>
              <a:defRPr/>
            </a:pPr>
            <a:r>
              <a:rPr lang="en-US" sz="1800" dirty="0" smtClean="0"/>
              <a:t>October 2010</a:t>
            </a:r>
          </a:p>
          <a:p>
            <a:pPr marL="571500" lvl="1" indent="-228600">
              <a:lnSpc>
                <a:spcPct val="90000"/>
              </a:lnSpc>
              <a:tabLst>
                <a:tab pos="1143000" algn="l"/>
                <a:tab pos="2514600" algn="l"/>
                <a:tab pos="2743200" algn="l"/>
                <a:tab pos="4800600" algn="l"/>
              </a:tabLst>
              <a:defRPr/>
            </a:pPr>
            <a:r>
              <a:rPr lang="en-US" sz="1800" dirty="0" smtClean="0"/>
              <a:t>Approval/endorsement by TAC	</a:t>
            </a:r>
            <a:r>
              <a:rPr lang="en-US" sz="1600" dirty="0" smtClean="0"/>
              <a:t>(October 7)</a:t>
            </a:r>
            <a:endParaRPr lang="en-US" sz="1800" dirty="0" smtClean="0"/>
          </a:p>
          <a:p>
            <a:pPr marL="571500" lvl="1" indent="-228600">
              <a:lnSpc>
                <a:spcPct val="90000"/>
              </a:lnSpc>
              <a:tabLst>
                <a:tab pos="1143000" algn="l"/>
                <a:tab pos="2514600" algn="l"/>
                <a:tab pos="2743200" algn="l"/>
                <a:tab pos="4800600" algn="l"/>
              </a:tabLst>
              <a:defRPr/>
            </a:pPr>
            <a:r>
              <a:rPr lang="en-US" sz="1800" dirty="0" smtClean="0"/>
              <a:t>Available for F&amp;A and Board review	</a:t>
            </a:r>
            <a:r>
              <a:rPr lang="en-US" sz="1600" dirty="0" smtClean="0"/>
              <a:t>(October 19)</a:t>
            </a:r>
            <a:endParaRPr lang="en-US" sz="1400" dirty="0" smtClean="0"/>
          </a:p>
          <a:p>
            <a:pPr lvl="2">
              <a:lnSpc>
                <a:spcPct val="90000"/>
              </a:lnSpc>
              <a:buFontTx/>
              <a:buNone/>
              <a:tabLst>
                <a:tab pos="1143000" algn="l"/>
                <a:tab pos="2514600" algn="l"/>
                <a:tab pos="2743200" algn="l"/>
                <a:tab pos="4800600" algn="l"/>
              </a:tabLst>
              <a:defRPr/>
            </a:pPr>
            <a:endParaRPr lang="en-US" sz="12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228600" marR="0" indent="-228600" algn="ctr" defTabSz="914400" rtl="0" eaLnBrk="1" fontAlgn="base" latinLnBrk="0" hangingPunct="1">
          <a:lnSpc>
            <a:spcPct val="80000"/>
          </a:lnSpc>
          <a:spcBef>
            <a:spcPct val="20000"/>
          </a:spcBef>
          <a:spcAft>
            <a:spcPct val="0"/>
          </a:spcAft>
          <a:buClrTx/>
          <a:buSzTx/>
          <a:buFontTx/>
          <a:buNone/>
          <a:tabLst>
            <a:tab pos="1033463" algn="l"/>
            <a:tab pos="1143000" algn="l"/>
            <a:tab pos="2624138" algn="l"/>
          </a:tabLst>
          <a:defRPr kumimoji="0" lang="en-US" sz="16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228600" marR="0" indent="-228600" algn="ctr" defTabSz="914400" rtl="0" eaLnBrk="1" fontAlgn="base" latinLnBrk="0" hangingPunct="1">
          <a:lnSpc>
            <a:spcPct val="80000"/>
          </a:lnSpc>
          <a:spcBef>
            <a:spcPct val="20000"/>
          </a:spcBef>
          <a:spcAft>
            <a:spcPct val="0"/>
          </a:spcAft>
          <a:buClrTx/>
          <a:buSzTx/>
          <a:buFontTx/>
          <a:buNone/>
          <a:tabLst>
            <a:tab pos="1033463" algn="l"/>
            <a:tab pos="1143000" algn="l"/>
            <a:tab pos="2624138" algn="l"/>
          </a:tabLst>
          <a:defRPr kumimoji="0" lang="en-US" sz="1600" b="1" i="0" u="none" strike="noStrike" cap="none" normalizeH="0" baseline="0" smtClean="0">
            <a:ln>
              <a:noFill/>
            </a:ln>
            <a:solidFill>
              <a:schemeClr val="tx1"/>
            </a:solidFill>
            <a:effectLst/>
            <a:latin typeface="Arial"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24307</TotalTime>
  <Words>1321</Words>
  <Application>Microsoft Office PowerPoint</Application>
  <PresentationFormat>On-screen Show (4:3)</PresentationFormat>
  <Paragraphs>267</Paragraphs>
  <Slides>13</Slides>
  <Notes>4</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Custom Design</vt:lpstr>
      <vt:lpstr>2011 Project Prioritization</vt:lpstr>
      <vt:lpstr>2011 Project Prioritization – Agenda</vt:lpstr>
      <vt:lpstr>Nodal Parking Deck – Prioritization Guidelines</vt:lpstr>
      <vt:lpstr>Nodal Parking Deck – Approved</vt:lpstr>
      <vt:lpstr>Nodal Parking Deck – Pending</vt:lpstr>
      <vt:lpstr>Nodal Parking Deck – Additional Items for Consideration</vt:lpstr>
      <vt:lpstr>Nodal Parking Deck – Additional Items for Consideration</vt:lpstr>
      <vt:lpstr>2011 Project Prioritization – Parking Deck Prioritization</vt:lpstr>
      <vt:lpstr>2011 Project Prioritization Schedule – Revised</vt:lpstr>
      <vt:lpstr>2011 Project Prioritization – Stabilization</vt:lpstr>
      <vt:lpstr>2011 Project Prioritization – Nodal System Support</vt:lpstr>
      <vt:lpstr>2011 Project Prioritization – Current Questions</vt:lpstr>
      <vt:lpstr>2011 Project Prioritization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
  <cp:lastModifiedBy>tanderson</cp:lastModifiedBy>
  <cp:revision>701</cp:revision>
  <dcterms:created xsi:type="dcterms:W3CDTF">2005-04-21T14:28:35Z</dcterms:created>
  <dcterms:modified xsi:type="dcterms:W3CDTF">2010-09-17T20:49:42Z</dcterms:modified>
</cp:coreProperties>
</file>