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handoutMasterIdLst>
    <p:handoutMasterId r:id="rId10"/>
  </p:handoutMasterIdLst>
  <p:sldIdLst>
    <p:sldId id="256" r:id="rId2"/>
    <p:sldId id="267" r:id="rId3"/>
    <p:sldId id="307" r:id="rId4"/>
    <p:sldId id="309" r:id="rId5"/>
    <p:sldId id="313" r:id="rId6"/>
    <p:sldId id="327" r:id="rId7"/>
    <p:sldId id="266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2B9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8" autoAdjust="0"/>
    <p:restoredTop sz="94737" autoAdjust="0"/>
  </p:normalViewPr>
  <p:slideViewPr>
    <p:cSldViewPr>
      <p:cViewPr varScale="1">
        <p:scale>
          <a:sx n="69" d="100"/>
          <a:sy n="69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4D184F3-918D-495D-B4C8-9D4E4F25E6C6}" type="datetimeFigureOut">
              <a:rPr lang="en-US"/>
              <a:pPr>
                <a:defRPr/>
              </a:pPr>
              <a:t>9/17/2010</a:t>
            </a:fld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B954665-ECC4-49B7-A742-82A50A9CC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fld id="{E36E3463-FE7A-40B3-89E4-26B7AC343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110659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0660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FA357-E0EF-4884-9A44-DBB0BA5B7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359C7-B92A-4CD8-9DC9-3ABDE58FA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7FD41-CF31-45F1-8A6C-D9E045A0D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AC956-A108-4B65-8DDF-116E66DE3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044C5-FB45-4B9C-BD59-51E46E9A1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B3D68-19FB-44EE-8FD5-195680691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D945-6681-4AA8-84DF-40463A709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E7128-5DEE-4EF3-B1A9-BED8EFBDD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D4665-A00E-420D-972A-7E06C4CDE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B0A71-D71F-41B4-ABE7-D7706B860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4BCB0-87BF-48E1-8EEC-A73E598D2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9571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2057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09573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74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75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76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77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78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79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0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1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2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3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4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5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6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7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8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89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0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1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2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3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4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5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6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597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grpSp>
            <p:nvGrpSpPr>
              <p:cNvPr id="2083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09599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0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1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2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3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4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5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6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7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8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09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10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11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12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13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2084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09615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16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grpSp>
            <p:nvGrpSpPr>
              <p:cNvPr id="208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09618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19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20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21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22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23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24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25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  <p:sp>
              <p:nvSpPr>
                <p:cNvPr id="109626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US"/>
                </a:p>
              </p:txBody>
            </p:sp>
          </p:grpSp>
          <p:sp>
            <p:nvSpPr>
              <p:cNvPr id="109627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628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629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630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631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632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633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109634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1096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9636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63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63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2CA8D81-FB35-4980-B44E-759A78D40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9639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QSE Managers Working Group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 smtClean="0"/>
              <a:t>Meeting Notes</a:t>
            </a:r>
          </a:p>
          <a:p>
            <a:pPr>
              <a:defRPr/>
            </a:pPr>
            <a:r>
              <a:rPr lang="en-US" sz="2000" dirty="0" smtClean="0"/>
              <a:t>7 September, 2010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Report to WMS </a:t>
            </a:r>
          </a:p>
          <a:p>
            <a:pPr>
              <a:defRPr/>
            </a:pPr>
            <a:r>
              <a:rPr lang="en-US" sz="2000" dirty="0" smtClean="0"/>
              <a:t>22 September, 2010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David Detelich - Chairperson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QMWG Topics 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Wind-powered Generation Resource (WGR) / Intermittent Renewable Resource (IRR) Base Point Deviation</a:t>
            </a:r>
          </a:p>
          <a:p>
            <a:pPr lvl="1"/>
            <a:r>
              <a:rPr lang="en-US" sz="2400" dirty="0" smtClean="0"/>
              <a:t>Mr. Goff moved to direct QMWG to draft an NPRR with grey box language for the use of </a:t>
            </a:r>
            <a:r>
              <a:rPr lang="en-US" sz="2400" dirty="0" err="1" smtClean="0"/>
              <a:t>telemetered</a:t>
            </a:r>
            <a:r>
              <a:rPr lang="en-US" sz="2400" dirty="0" smtClean="0"/>
              <a:t> HSL in calculating Base Point deviation, to correct the negative price issue, and to recommend interim options.  Mr. Greer seconded the motion.  The motion carried unanimously.</a:t>
            </a:r>
          </a:p>
          <a:p>
            <a:pPr lvl="1"/>
            <a:r>
              <a:rPr lang="en-US" sz="2400" dirty="0" smtClean="0"/>
              <a:t>Draft NPRR: IRR Generation Resource Base Point Deviation Charge 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QMWG Recommends 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Flag indicating SCED has dispatched a Generation Resource below HDL used by SCED; </a:t>
            </a:r>
          </a:p>
          <a:p>
            <a:r>
              <a:rPr lang="en-US" dirty="0" smtClean="0"/>
              <a:t>Provides a clear curtailment signal to the IRR </a:t>
            </a:r>
          </a:p>
          <a:p>
            <a:r>
              <a:rPr lang="en-US" dirty="0" smtClean="0"/>
              <a:t>Eliminates a time delay from the 5 minute update of HSL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Settlement system will use the flag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Correct the Negative Price Issue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Revision charges based on absolute value of RTSPP</a:t>
            </a:r>
          </a:p>
          <a:p>
            <a:r>
              <a:rPr lang="en-US" smtClean="0"/>
              <a:t>Applies to all generation</a:t>
            </a:r>
          </a:p>
          <a:p>
            <a:r>
              <a:rPr lang="en-US" smtClean="0"/>
              <a:t>Charge is small around zer</a:t>
            </a:r>
            <a:r>
              <a:rPr lang="en-US" smtClean="0"/>
              <a:t>o RTSPP; is BPD charge a claw back or a penalty?</a:t>
            </a:r>
            <a:r>
              <a:rPr lang="en-US" smtClean="0"/>
              <a:t> </a:t>
            </a:r>
          </a:p>
          <a:p>
            <a:r>
              <a:rPr lang="en-US" smtClean="0"/>
              <a:t>Alternative is to pick a minimum value; MAX (RTSPP, Penalty value)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Suspend the charge until the correct solution can be programmed.</a:t>
            </a:r>
          </a:p>
          <a:p>
            <a:r>
              <a:rPr lang="en-US" dirty="0" smtClean="0"/>
              <a:t>QMWG developed no alternate method for a charge</a:t>
            </a:r>
          </a:p>
          <a:p>
            <a:r>
              <a:rPr lang="en-US" dirty="0" smtClean="0"/>
              <a:t>The 2 MW trigger shall remain in effect</a:t>
            </a:r>
          </a:p>
          <a:p>
            <a:r>
              <a:rPr lang="en-US" dirty="0" smtClean="0"/>
              <a:t>GREDP calculation remains in effect.  </a:t>
            </a:r>
          </a:p>
          <a:p>
            <a:r>
              <a:rPr lang="en-US" dirty="0" smtClean="0"/>
              <a:t>IMM can monitor offer behavior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When is charge Effective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IRR BPDAMT = 0 when the flag is not set for all SCED intervals in the Settlement Interval</a:t>
            </a:r>
          </a:p>
          <a:p>
            <a:r>
              <a:rPr lang="en-US" dirty="0" smtClean="0"/>
              <a:t>Charge could still be incorrect if applied to Settlement intervals that the flag is set for part of it.</a:t>
            </a:r>
          </a:p>
          <a:p>
            <a:r>
              <a:rPr lang="en-US" dirty="0" smtClean="0"/>
              <a:t>There was not agreement on this issue</a:t>
            </a:r>
          </a:p>
          <a:p>
            <a:r>
              <a:rPr lang="en-US" dirty="0" smtClean="0"/>
              <a:t>ERCOT Settlements </a:t>
            </a:r>
            <a:r>
              <a:rPr lang="en-US" dirty="0" smtClean="0"/>
              <a:t>could see no way around this in the meeting.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meeting</a:t>
            </a:r>
            <a:endParaRPr lang="en-US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12, </a:t>
            </a:r>
            <a:r>
              <a:rPr lang="en-US" dirty="0" smtClean="0"/>
              <a:t>2010</a:t>
            </a:r>
          </a:p>
          <a:p>
            <a:pPr lvl="1"/>
            <a:r>
              <a:rPr lang="en-US" dirty="0" smtClean="0"/>
              <a:t>GREDP </a:t>
            </a:r>
            <a:r>
              <a:rPr lang="en-US" dirty="0" smtClean="0"/>
              <a:t>and </a:t>
            </a:r>
            <a:r>
              <a:rPr lang="en-US" dirty="0" smtClean="0"/>
              <a:t>other Nodal Reliability Performance </a:t>
            </a:r>
            <a:r>
              <a:rPr lang="en-US" dirty="0" smtClean="0"/>
              <a:t>Metrics</a:t>
            </a:r>
          </a:p>
          <a:p>
            <a:pPr lvl="2"/>
            <a:r>
              <a:rPr lang="en-US" dirty="0" smtClean="0"/>
              <a:t>Posting of GREDP scores</a:t>
            </a:r>
          </a:p>
          <a:p>
            <a:pPr lvl="2"/>
            <a:r>
              <a:rPr lang="en-US" dirty="0" smtClean="0"/>
              <a:t>Setting the X, Y and Z values</a:t>
            </a:r>
          </a:p>
          <a:p>
            <a:pPr lvl="2"/>
            <a:r>
              <a:rPr lang="en-US" dirty="0" smtClean="0"/>
              <a:t>Comparing to Adjusted </a:t>
            </a:r>
            <a:r>
              <a:rPr lang="en-US" dirty="0" smtClean="0"/>
              <a:t>Aggregated Base </a:t>
            </a:r>
            <a:r>
              <a:rPr lang="en-US" dirty="0" smtClean="0"/>
              <a:t>Point</a:t>
            </a:r>
          </a:p>
          <a:p>
            <a:pPr lvl="2"/>
            <a:r>
              <a:rPr lang="en-US" dirty="0" smtClean="0"/>
              <a:t>Publishing of intervals excluded from GREDP</a:t>
            </a:r>
          </a:p>
          <a:p>
            <a:pPr lvl="2"/>
            <a:r>
              <a:rPr lang="en-US" smtClean="0"/>
              <a:t>Exemptions</a:t>
            </a:r>
            <a:endParaRPr lang="en-US" dirty="0" smtClean="0"/>
          </a:p>
          <a:p>
            <a:pPr lvl="1"/>
            <a:r>
              <a:rPr lang="en-US" dirty="0" smtClean="0"/>
              <a:t>AWS </a:t>
            </a:r>
            <a:r>
              <a:rPr lang="en-US" dirty="0" err="1" smtClean="0"/>
              <a:t>Truewind</a:t>
            </a:r>
            <a:r>
              <a:rPr lang="en-US" dirty="0" smtClean="0"/>
              <a:t> forecasts and data requirements. 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8885</TotalTime>
  <Words>341</Words>
  <Application>Microsoft Office PowerPoint</Application>
  <PresentationFormat>On-screen Show (4:3)</PresentationFormat>
  <Paragraphs>42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Fading Grid</vt:lpstr>
      <vt:lpstr>QSE Managers Working Group</vt:lpstr>
      <vt:lpstr>QMWG Topics </vt:lpstr>
      <vt:lpstr>QMWG Recommends Flag</vt:lpstr>
      <vt:lpstr>Correct the Negative Price Issue</vt:lpstr>
      <vt:lpstr>Interim Options</vt:lpstr>
      <vt:lpstr>When is charge Effective</vt:lpstr>
      <vt:lpstr>Next meeting</vt:lpstr>
    </vt:vector>
  </TitlesOfParts>
  <Company>dblap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QSE Managers Working Group</dc:title>
  <dc:creator>Brandon Whittle</dc:creator>
  <cp:lastModifiedBy>QMWG</cp:lastModifiedBy>
  <cp:revision>280</cp:revision>
  <cp:lastPrinted>1601-01-01T00:00:00Z</cp:lastPrinted>
  <dcterms:created xsi:type="dcterms:W3CDTF">2008-05-13T15:02:42Z</dcterms:created>
  <dcterms:modified xsi:type="dcterms:W3CDTF">2010-09-17T16:21:32Z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