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0"/>
  </p:notesMasterIdLst>
  <p:sldIdLst>
    <p:sldId id="266" r:id="rId2"/>
    <p:sldId id="302" r:id="rId3"/>
    <p:sldId id="327" r:id="rId4"/>
    <p:sldId id="352" r:id="rId5"/>
    <p:sldId id="353" r:id="rId6"/>
    <p:sldId id="354" r:id="rId7"/>
    <p:sldId id="355" r:id="rId8"/>
    <p:sldId id="356" r:id="rId9"/>
    <p:sldId id="283" r:id="rId10"/>
    <p:sldId id="330" r:id="rId11"/>
    <p:sldId id="357" r:id="rId12"/>
    <p:sldId id="358" r:id="rId13"/>
    <p:sldId id="359" r:id="rId14"/>
    <p:sldId id="360" r:id="rId15"/>
    <p:sldId id="345" r:id="rId16"/>
    <p:sldId id="348" r:id="rId17"/>
    <p:sldId id="351" r:id="rId18"/>
    <p:sldId id="347" r:id="rId19"/>
  </p:sldIdLst>
  <p:sldSz cx="9144000" cy="6858000" type="screen4x3"/>
  <p:notesSz cx="7010400" cy="9296400"/>
  <p:defaultTextStyle>
    <a:defPPr>
      <a:defRPr lang="en-US"/>
    </a:defPPr>
    <a:lvl1pPr algn="ctr" rtl="0" fontAlgn="base">
      <a:lnSpc>
        <a:spcPct val="80000"/>
      </a:lnSpc>
      <a:spcBef>
        <a:spcPct val="20000"/>
      </a:spcBef>
      <a:spcAft>
        <a:spcPct val="0"/>
      </a:spcAft>
      <a:defRPr sz="1600" b="1" kern="1200">
        <a:solidFill>
          <a:schemeClr val="tx1"/>
        </a:solidFill>
        <a:latin typeface="Arial" charset="0"/>
        <a:ea typeface="+mn-ea"/>
        <a:cs typeface="+mn-cs"/>
      </a:defRPr>
    </a:lvl1pPr>
    <a:lvl2pPr marL="457200" algn="ctr" rtl="0" fontAlgn="base">
      <a:lnSpc>
        <a:spcPct val="80000"/>
      </a:lnSpc>
      <a:spcBef>
        <a:spcPct val="20000"/>
      </a:spcBef>
      <a:spcAft>
        <a:spcPct val="0"/>
      </a:spcAft>
      <a:defRPr sz="1600" b="1" kern="1200">
        <a:solidFill>
          <a:schemeClr val="tx1"/>
        </a:solidFill>
        <a:latin typeface="Arial" charset="0"/>
        <a:ea typeface="+mn-ea"/>
        <a:cs typeface="+mn-cs"/>
      </a:defRPr>
    </a:lvl2pPr>
    <a:lvl3pPr marL="914400" algn="ctr" rtl="0" fontAlgn="base">
      <a:lnSpc>
        <a:spcPct val="80000"/>
      </a:lnSpc>
      <a:spcBef>
        <a:spcPct val="20000"/>
      </a:spcBef>
      <a:spcAft>
        <a:spcPct val="0"/>
      </a:spcAft>
      <a:defRPr sz="1600" b="1" kern="1200">
        <a:solidFill>
          <a:schemeClr val="tx1"/>
        </a:solidFill>
        <a:latin typeface="Arial" charset="0"/>
        <a:ea typeface="+mn-ea"/>
        <a:cs typeface="+mn-cs"/>
      </a:defRPr>
    </a:lvl3pPr>
    <a:lvl4pPr marL="1371600" algn="ctr" rtl="0" fontAlgn="base">
      <a:lnSpc>
        <a:spcPct val="80000"/>
      </a:lnSpc>
      <a:spcBef>
        <a:spcPct val="20000"/>
      </a:spcBef>
      <a:spcAft>
        <a:spcPct val="0"/>
      </a:spcAft>
      <a:defRPr sz="1600" b="1" kern="1200">
        <a:solidFill>
          <a:schemeClr val="tx1"/>
        </a:solidFill>
        <a:latin typeface="Arial" charset="0"/>
        <a:ea typeface="+mn-ea"/>
        <a:cs typeface="+mn-cs"/>
      </a:defRPr>
    </a:lvl4pPr>
    <a:lvl5pPr marL="1828800" algn="ctr" rtl="0" fontAlgn="base">
      <a:lnSpc>
        <a:spcPct val="80000"/>
      </a:lnSpc>
      <a:spcBef>
        <a:spcPct val="2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40949A"/>
    <a:srgbClr val="0000CC"/>
    <a:srgbClr val="FF3300"/>
    <a:srgbClr val="FF9900"/>
    <a:srgbClr val="5469A2"/>
    <a:srgbClr val="294171"/>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965" autoAdjust="0"/>
    <p:restoredTop sz="98826" autoAdjust="0"/>
  </p:normalViewPr>
  <p:slideViewPr>
    <p:cSldViewPr>
      <p:cViewPr varScale="1">
        <p:scale>
          <a:sx n="77" d="100"/>
          <a:sy n="77" d="100"/>
        </p:scale>
        <p:origin x="-1326" y="-102"/>
      </p:cViewPr>
      <p:guideLst>
        <p:guide orient="horz" pos="4224"/>
        <p:guide pos="153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l" defTabSz="931863">
              <a:lnSpc>
                <a:spcPct val="100000"/>
              </a:lnSpc>
              <a:spcBef>
                <a:spcPct val="0"/>
              </a:spcBef>
              <a:defRPr sz="1200" b="0"/>
            </a:lvl1pPr>
          </a:lstStyle>
          <a:p>
            <a:pPr>
              <a:defRPr/>
            </a:pPr>
            <a:endParaRPr lang="en-US"/>
          </a:p>
        </p:txBody>
      </p:sp>
      <p:sp>
        <p:nvSpPr>
          <p:cNvPr id="27651"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lnSpc>
                <a:spcPct val="100000"/>
              </a:lnSpc>
              <a:spcBef>
                <a:spcPct val="0"/>
              </a:spcBef>
              <a:defRPr sz="1200" b="0"/>
            </a:lvl1pPr>
          </a:lstStyle>
          <a:p>
            <a:pPr>
              <a:defRPr/>
            </a:pPr>
            <a:endParaRPr lang="en-US"/>
          </a:p>
        </p:txBody>
      </p:sp>
      <p:sp>
        <p:nvSpPr>
          <p:cNvPr id="2355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l" defTabSz="931863">
              <a:lnSpc>
                <a:spcPct val="100000"/>
              </a:lnSpc>
              <a:spcBef>
                <a:spcPct val="0"/>
              </a:spcBef>
              <a:defRPr sz="1200" b="0"/>
            </a:lvl1pPr>
          </a:lstStyle>
          <a:p>
            <a:pPr>
              <a:defRPr/>
            </a:pPr>
            <a:endParaRPr lang="en-US"/>
          </a:p>
        </p:txBody>
      </p:sp>
      <p:sp>
        <p:nvSpPr>
          <p:cNvPr id="27655"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lnSpc>
                <a:spcPct val="100000"/>
              </a:lnSpc>
              <a:spcBef>
                <a:spcPct val="0"/>
              </a:spcBef>
              <a:defRPr sz="1200" b="0"/>
            </a:lvl1pPr>
          </a:lstStyle>
          <a:p>
            <a:pPr>
              <a:defRPr/>
            </a:pPr>
            <a:fld id="{4E03D523-1322-47BE-9BE1-B2B28F7D579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581F441A-61F2-4FD6-A5AA-9F14BBE6643C}" type="slidenum">
              <a:rPr lang="en-US" smtClean="0"/>
              <a:pPr/>
              <a:t>1</a:t>
            </a:fld>
            <a:endParaRPr 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081D4FED-D5F9-4044-96E7-A3FB1773F5FC}" type="slidenum">
              <a:rPr lang="en-US" smtClean="0"/>
              <a:pPr/>
              <a:t>2</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00F31A1-FFA3-41BD-AEED-A986A83F9ECA}" type="slidenum">
              <a:rPr lang="en-US" smtClean="0"/>
              <a:pPr/>
              <a:t>9</a:t>
            </a:fld>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5B943A19-2E0E-4306-B32B-2223DB9CA120}" type="slidenum">
              <a:rPr lang="en-US" smtClean="0"/>
              <a:pPr/>
              <a:t>10</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43761796-34C5-415F-9F89-D184C1DB8EA9}" type="slidenum">
              <a:rPr lang="en-US" smtClean="0"/>
              <a:pPr/>
              <a:t>11</a:t>
            </a:fld>
            <a:endParaRPr lang="en-US"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5884AED5-90AA-4F3E-AF1D-848EDBEE5CB1}" type="slidenum">
              <a:rPr lang="en-US" smtClean="0"/>
              <a:pPr/>
              <a:t>13</a:t>
            </a:fld>
            <a:endParaRPr lang="en-US"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DC63403F-5EAC-4B7D-A447-76E12E09A810}" type="slidenum">
              <a:rPr lang="en-US" smtClean="0"/>
              <a:pPr/>
              <a:t>15</a:t>
            </a:fld>
            <a:endParaRPr lang="en-US"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F14701F8-2643-40D0-8F1E-8F33AEF1F9BF}" type="slidenum">
              <a:rPr lang="en-US" smtClean="0"/>
              <a:pPr/>
              <a:t>18</a:t>
            </a:fld>
            <a:endParaRPr lang="en-US"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13"/>
          <p:cNvSpPr>
            <a:spLocks noChangeArrowheads="1"/>
          </p:cNvSpPr>
          <p:nvPr userDrawn="1"/>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pPr>
              <a:defRPr/>
            </a:pPr>
            <a:endParaRPr lang="en-US"/>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a:solidFill>
                  <a:schemeClr val="bg1"/>
                </a:solidFill>
              </a:defRPr>
            </a:lvl1pPr>
          </a:lstStyle>
          <a:p>
            <a:pPr>
              <a:defRPr/>
            </a:pPr>
            <a:r>
              <a:rPr lang="en-US"/>
              <a:t>Date</a:t>
            </a:r>
          </a:p>
        </p:txBody>
      </p:sp>
      <p:sp>
        <p:nvSpPr>
          <p:cNvPr id="8" name="Footer Placeholder 7"/>
          <p:cNvSpPr>
            <a:spLocks noGrp="1" noChangeArrowheads="1"/>
          </p:cNvSpPr>
          <p:nvPr>
            <p:ph type="ftr" sz="quarter" idx="11"/>
          </p:nvPr>
        </p:nvSpPr>
        <p:spPr bwMode="auto">
          <a:xfrm>
            <a:off x="2333625" y="5067300"/>
            <a:ext cx="2895600" cy="4191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a:lnSpc>
                <a:spcPct val="100000"/>
              </a:lnSpc>
              <a:spcBef>
                <a:spcPct val="0"/>
              </a:spcBef>
              <a:defRPr sz="1800">
                <a:solidFill>
                  <a:schemeClr val="bg1"/>
                </a:solidFill>
              </a:defRPr>
            </a:lvl1pPr>
          </a:lstStyle>
          <a:p>
            <a:pPr>
              <a:defRPr/>
            </a:pPr>
            <a:r>
              <a:rPr lang="en-US"/>
              <a:t>Meeting Title (optional)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7E33091-8852-4C1C-AC0A-564769AB8A78}"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908AAB71-E940-4F1A-BF3A-FD70ED9C555F}"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9EB51B00-EA83-490E-AB34-D62C71039A59}"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p:txBody>
          <a:bodyPr/>
          <a:lstStyle>
            <a:lvl1pPr>
              <a:defRPr/>
            </a:lvl1pPr>
          </a:lstStyle>
          <a:p>
            <a:pPr>
              <a:defRPr/>
            </a:pPr>
            <a:fld id="{C000E22C-B1B3-4862-9435-DC13DC2D64EC}" type="slidenum">
              <a:rPr lang="en-US"/>
              <a:pPr>
                <a:defRPr/>
              </a:pPr>
              <a:t>‹#›</a:t>
            </a:fld>
            <a:endParaRPr lang="en-US"/>
          </a:p>
        </p:txBody>
      </p:sp>
      <p:sp>
        <p:nvSpPr>
          <p:cNvPr id="4" name="Rectangle 5"/>
          <p:cNvSpPr>
            <a:spLocks noGrp="1" noChangeArrowheads="1"/>
          </p:cNvSpPr>
          <p:nvPr>
            <p:ph type="ftr" sz="quarter" idx="11"/>
          </p:nvPr>
        </p:nvSpPr>
        <p:spPr>
          <a:xfrm>
            <a:off x="3124200" y="6248400"/>
            <a:ext cx="2895600" cy="476250"/>
          </a:xfrm>
          <a:prstGeom prst="rect">
            <a:avLst/>
          </a:prstGeom>
        </p:spPr>
        <p:txBody>
          <a:bodyPr/>
          <a:lstStyle>
            <a:lvl1pPr>
              <a:defRPr/>
            </a:lvl1pPr>
          </a:lstStyle>
          <a:p>
            <a:pPr>
              <a:defRPr/>
            </a:pPr>
            <a:r>
              <a:rPr lang="en-US"/>
              <a:t>Meeting Title (optional)</a:t>
            </a:r>
          </a:p>
        </p:txBody>
      </p:sp>
      <p:sp>
        <p:nvSpPr>
          <p:cNvPr id="5" name="Rectangle 4"/>
          <p:cNvSpPr>
            <a:spLocks noGrp="1" noChangeArrowheads="1"/>
          </p:cNvSpPr>
          <p:nvPr>
            <p:ph type="dt" sz="half" idx="12"/>
          </p:nvPr>
        </p:nvSpPr>
        <p:spPr/>
        <p:txBody>
          <a:bodyPr/>
          <a:lstStyle>
            <a:lvl1pPr>
              <a:defRPr/>
            </a:lvl1pPr>
          </a:lstStyle>
          <a:p>
            <a:pPr>
              <a:defRPr/>
            </a:pPr>
            <a:r>
              <a:rPr lang="en-US"/>
              <a:t>Date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p:txBody>
          <a:bodyPr/>
          <a:lstStyle>
            <a:lvl1pPr>
              <a:defRPr/>
            </a:lvl1pPr>
          </a:lstStyle>
          <a:p>
            <a:pPr>
              <a:defRPr/>
            </a:pPr>
            <a:fld id="{C253737C-462A-4B96-9050-8DAB29A2DB74}" type="slidenum">
              <a:rPr lang="en-US"/>
              <a:pPr>
                <a:defRPr/>
              </a:pPr>
              <a:t>‹#›</a:t>
            </a:fld>
            <a:endParaRPr lang="en-US"/>
          </a:p>
        </p:txBody>
      </p:sp>
      <p:sp>
        <p:nvSpPr>
          <p:cNvPr id="4" name="Rectangle 5"/>
          <p:cNvSpPr>
            <a:spLocks noGrp="1" noChangeArrowheads="1"/>
          </p:cNvSpPr>
          <p:nvPr>
            <p:ph type="ftr" sz="quarter" idx="11"/>
          </p:nvPr>
        </p:nvSpPr>
        <p:spPr>
          <a:xfrm>
            <a:off x="3124200" y="6248400"/>
            <a:ext cx="2895600" cy="476250"/>
          </a:xfrm>
          <a:prstGeom prst="rect">
            <a:avLst/>
          </a:prstGeom>
        </p:spPr>
        <p:txBody>
          <a:bodyPr/>
          <a:lstStyle>
            <a:lvl1pPr>
              <a:defRPr/>
            </a:lvl1pPr>
          </a:lstStyle>
          <a:p>
            <a:pPr>
              <a:defRPr/>
            </a:pPr>
            <a:r>
              <a:rPr lang="en-US"/>
              <a:t>Meeting Title (optional)</a:t>
            </a:r>
          </a:p>
        </p:txBody>
      </p:sp>
      <p:sp>
        <p:nvSpPr>
          <p:cNvPr id="5" name="Rectangle 4"/>
          <p:cNvSpPr>
            <a:spLocks noGrp="1" noChangeArrowheads="1"/>
          </p:cNvSpPr>
          <p:nvPr>
            <p:ph type="dt" sz="half" idx="12"/>
          </p:nvPr>
        </p:nvSpPr>
        <p:spPr/>
        <p:txBody>
          <a:bodyPr/>
          <a:lstStyle>
            <a:lvl1pPr>
              <a:defRPr/>
            </a:lvl1pPr>
          </a:lstStyle>
          <a:p>
            <a:pPr>
              <a:defRPr/>
            </a:pPr>
            <a:r>
              <a:rPr lang="en-US"/>
              <a:t>Date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866146EC-F1A6-4A55-9DDC-528A842ED033}"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6FAAC688-4E33-4450-B075-DDB774931E74}"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9438AE77-A129-40AA-AEF8-9323B51A75A3}"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9349D00A-D425-466F-8164-7485AA5B8079}" type="slidenum">
              <a:rPr lang="en-US"/>
              <a:pPr>
                <a:defRPr/>
              </a:pPr>
              <a:t>‹#›</a:t>
            </a:fld>
            <a:endParaRPr lang="en-US"/>
          </a:p>
        </p:txBody>
      </p:sp>
      <p:sp>
        <p:nvSpPr>
          <p:cNvPr id="8"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AC370C6F-2F00-4354-ABF8-C03CE149F415}" type="slidenum">
              <a:rPr lang="en-US"/>
              <a:pPr>
                <a:defRPr/>
              </a:pPr>
              <a:t>‹#›</a:t>
            </a:fld>
            <a:endParaRPr lang="en-US"/>
          </a:p>
        </p:txBody>
      </p:sp>
      <p:sp>
        <p:nvSpPr>
          <p:cNvPr id="4"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40A14972-822C-43C5-8500-1E02D94DE102}" type="slidenum">
              <a:rPr lang="en-US"/>
              <a:pPr>
                <a:defRPr/>
              </a:pPr>
              <a:t>‹#›</a:t>
            </a:fld>
            <a:endParaRPr lang="en-US"/>
          </a:p>
        </p:txBody>
      </p:sp>
      <p:sp>
        <p:nvSpPr>
          <p:cNvPr id="3"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10E700F-8700-4B37-ACB6-8BCF8AF4E150}"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AB66DCD2-B23A-4619-A8CB-007B7F2E4EF2}"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b="0"/>
            </a:lvl1pPr>
          </a:lstStyle>
          <a:p>
            <a:pPr>
              <a:defRPr/>
            </a:pPr>
            <a:fld id="{900526E4-0951-4CE7-A472-2878D838B86C}" type="slidenum">
              <a:rPr lang="en-US"/>
              <a:pPr>
                <a:defRPr/>
              </a:pPr>
              <a:t>‹#›</a:t>
            </a:fld>
            <a:endParaRPr lang="en-US"/>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pic>
        <p:nvPicPr>
          <p:cNvPr id="1029" name="Picture 8" descr="logo_C"/>
          <p:cNvPicPr>
            <a:picLocks noChangeAspect="1" noChangeArrowheads="1"/>
          </p:cNvPicPr>
          <p:nvPr userDrawn="1"/>
        </p:nvPicPr>
        <p:blipFill>
          <a:blip r:embed="rId16" cstate="print"/>
          <a:srcRect/>
          <a:stretch>
            <a:fillRect/>
          </a:stretch>
        </p:blipFill>
        <p:spPr bwMode="auto">
          <a:xfrm>
            <a:off x="63500" y="6289675"/>
            <a:ext cx="854075" cy="479425"/>
          </a:xfrm>
          <a:prstGeom prst="rect">
            <a:avLst/>
          </a:prstGeom>
          <a:noFill/>
          <a:ln w="9525">
            <a:noFill/>
            <a:miter lim="800000"/>
            <a:headEnd/>
            <a:tailEnd/>
          </a:ln>
        </p:spPr>
      </p:pic>
      <p:sp>
        <p:nvSpPr>
          <p:cNvPr id="23561" name="Rectangle 9"/>
          <p:cNvSpPr>
            <a:spLocks noChangeArrowheads="1"/>
          </p:cNvSpPr>
          <p:nvPr userDrawn="1"/>
        </p:nvSpPr>
        <p:spPr bwMode="auto">
          <a:xfrm>
            <a:off x="0" y="0"/>
            <a:ext cx="9144000" cy="685800"/>
          </a:xfrm>
          <a:prstGeom prst="rect">
            <a:avLst/>
          </a:prstGeom>
          <a:solidFill>
            <a:srgbClr val="5469A2"/>
          </a:solidFill>
          <a:ln w="9525">
            <a:noFill/>
            <a:miter lim="800000"/>
            <a:headEnd/>
            <a:tailEnd/>
          </a:ln>
          <a:effectLst/>
        </p:spPr>
        <p:txBody>
          <a:bodyPr wrap="none" anchor="ctr"/>
          <a:lstStyle/>
          <a:p>
            <a:pPr>
              <a:defRPr/>
            </a:pPr>
            <a:endParaRPr lang="en-US"/>
          </a:p>
        </p:txBody>
      </p:sp>
      <p:sp>
        <p:nvSpPr>
          <p:cNvPr id="1031"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defRPr sz="1200" b="0"/>
            </a:lvl1pPr>
          </a:lstStyle>
          <a:p>
            <a:pPr>
              <a:defRPr/>
            </a:pPr>
            <a:r>
              <a:rPr lang="en-US"/>
              <a:t>Date</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userDrawn="1"/>
        </p:nvSpPr>
        <p:spPr bwMode="auto">
          <a:xfrm>
            <a:off x="8229600" y="6248400"/>
            <a:ext cx="533400" cy="304800"/>
          </a:xfrm>
          <a:prstGeom prst="rect">
            <a:avLst/>
          </a:prstGeom>
          <a:noFill/>
          <a:ln w="9525">
            <a:noFill/>
            <a:miter lim="800000"/>
            <a:headEnd/>
            <a:tailEnd/>
          </a:ln>
          <a:effectLst/>
        </p:spPr>
        <p:txBody>
          <a:bodyPr/>
          <a:lstStyle/>
          <a:p>
            <a:pPr>
              <a:lnSpc>
                <a:spcPct val="100000"/>
              </a:lnSpc>
              <a:spcBef>
                <a:spcPct val="0"/>
              </a:spcBef>
              <a:defRPr/>
            </a:pPr>
            <a:fld id="{A87F0BC0-9305-4FEC-9ED2-6D3023917AF5}" type="slidenum">
              <a:rPr lang="en-US" sz="1200" b="0"/>
              <a:pPr>
                <a:lnSpc>
                  <a:spcPct val="100000"/>
                </a:lnSpc>
                <a:spcBef>
                  <a:spcPct val="0"/>
                </a:spcBef>
                <a:defRPr/>
              </a:pPr>
              <a:t>‹#›</a:t>
            </a:fld>
            <a:endParaRPr lang="en-US" sz="1200" b="0" dirty="0"/>
          </a:p>
        </p:txBody>
      </p:sp>
    </p:spTree>
  </p:cSld>
  <p:clrMap bg1="lt1" tx1="dk1" bg2="lt2" tx2="dk2" accent1="accent1" accent2="accent2" accent3="accent3" accent4="accent4" accent5="accent5" accent6="accent6" hlink="hlink" folHlink="folHlink"/>
  <p:sldLayoutIdLst>
    <p:sldLayoutId id="2147484016" r:id="rId1"/>
    <p:sldLayoutId id="2147484005" r:id="rId2"/>
    <p:sldLayoutId id="2147484006" r:id="rId3"/>
    <p:sldLayoutId id="2147484007" r:id="rId4"/>
    <p:sldLayoutId id="2147484008" r:id="rId5"/>
    <p:sldLayoutId id="2147484009" r:id="rId6"/>
    <p:sldLayoutId id="2147484010" r:id="rId7"/>
    <p:sldLayoutId id="2147484011" r:id="rId8"/>
    <p:sldLayoutId id="2147484012" r:id="rId9"/>
    <p:sldLayoutId id="2147484013" r:id="rId10"/>
    <p:sldLayoutId id="2147484014" r:id="rId11"/>
    <p:sldLayoutId id="2147484015" r:id="rId12"/>
    <p:sldLayoutId id="2147484017" r:id="rId13"/>
    <p:sldLayoutId id="2147484018" r:id="rId14"/>
  </p:sldLayoutIdLst>
  <p:hf hdr="0" ftr="0" dt="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333625" y="1905000"/>
            <a:ext cx="6019800" cy="1238250"/>
          </a:xfrm>
        </p:spPr>
        <p:txBody>
          <a:bodyPr/>
          <a:lstStyle/>
          <a:p>
            <a:pPr eaLnBrk="1" hangingPunct="1"/>
            <a:r>
              <a:rPr lang="en-US" sz="3200" smtClean="0"/>
              <a:t>PMO Update to PRS</a:t>
            </a:r>
          </a:p>
        </p:txBody>
      </p:sp>
      <p:sp>
        <p:nvSpPr>
          <p:cNvPr id="5123" name="Rectangle 3"/>
          <p:cNvSpPr>
            <a:spLocks noGrp="1" noChangeArrowheads="1"/>
          </p:cNvSpPr>
          <p:nvPr>
            <p:ph type="subTitle" idx="1"/>
          </p:nvPr>
        </p:nvSpPr>
        <p:spPr>
          <a:xfrm>
            <a:off x="2343150" y="3581400"/>
            <a:ext cx="6496050" cy="1143000"/>
          </a:xfrm>
        </p:spPr>
        <p:txBody>
          <a:bodyPr/>
          <a:lstStyle/>
          <a:p>
            <a:pPr eaLnBrk="1" hangingPunct="1">
              <a:lnSpc>
                <a:spcPct val="80000"/>
              </a:lnSpc>
            </a:pPr>
            <a:r>
              <a:rPr lang="en-US" sz="2400" smtClean="0"/>
              <a:t>Troy Anderson</a:t>
            </a:r>
          </a:p>
          <a:p>
            <a:pPr eaLnBrk="1" hangingPunct="1">
              <a:lnSpc>
                <a:spcPct val="80000"/>
              </a:lnSpc>
            </a:pPr>
            <a:r>
              <a:rPr lang="en-US" sz="2400" smtClean="0"/>
              <a:t>ERCOT Program Management Office</a:t>
            </a:r>
          </a:p>
          <a:p>
            <a:pPr eaLnBrk="1" hangingPunct="1">
              <a:lnSpc>
                <a:spcPct val="80000"/>
              </a:lnSpc>
            </a:pPr>
            <a:endParaRPr lang="en-US" sz="2400" smtClean="0"/>
          </a:p>
          <a:p>
            <a:pPr eaLnBrk="1" hangingPunct="1">
              <a:lnSpc>
                <a:spcPct val="80000"/>
              </a:lnSpc>
            </a:pPr>
            <a:r>
              <a:rPr lang="en-US" sz="2400" smtClean="0"/>
              <a:t>September 23, 2010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228600" y="914400"/>
            <a:ext cx="8001000" cy="838200"/>
          </a:xfrm>
          <a:prstGeom prst="rect">
            <a:avLst/>
          </a:prstGeom>
          <a:solidFill>
            <a:srgbClr val="FFFF99"/>
          </a:solidFill>
          <a:ln w="9525">
            <a:solidFill>
              <a:schemeClr val="tx1"/>
            </a:solidFill>
            <a:miter lim="800000"/>
            <a:headEnd/>
            <a:tailEnd/>
          </a:ln>
        </p:spPr>
        <p:txBody>
          <a:bodyPr wrap="none" anchor="ctr"/>
          <a:lstStyle/>
          <a:p>
            <a:pPr marL="228600" indent="-228600">
              <a:tabLst>
                <a:tab pos="1033463" algn="l"/>
                <a:tab pos="1143000" algn="l"/>
                <a:tab pos="2624138" algn="l"/>
              </a:tabLst>
            </a:pPr>
            <a:endParaRPr lang="en-US"/>
          </a:p>
        </p:txBody>
      </p:sp>
      <p:sp>
        <p:nvSpPr>
          <p:cNvPr id="15363" name="Rectangle 2"/>
          <p:cNvSpPr>
            <a:spLocks noGrp="1" noChangeArrowheads="1"/>
          </p:cNvSpPr>
          <p:nvPr>
            <p:ph type="title"/>
          </p:nvPr>
        </p:nvSpPr>
        <p:spPr>
          <a:xfrm>
            <a:off x="152400" y="0"/>
            <a:ext cx="7696200" cy="685800"/>
          </a:xfrm>
        </p:spPr>
        <p:txBody>
          <a:bodyPr/>
          <a:lstStyle/>
          <a:p>
            <a:pPr eaLnBrk="1" hangingPunct="1"/>
            <a:r>
              <a:rPr lang="en-US" smtClean="0"/>
              <a:t>PMO Update – YTD 2010 Project Implementations</a:t>
            </a:r>
          </a:p>
        </p:txBody>
      </p:sp>
      <p:sp>
        <p:nvSpPr>
          <p:cNvPr id="13316" name="Rectangle 3"/>
          <p:cNvSpPr>
            <a:spLocks noGrp="1" noChangeArrowheads="1"/>
          </p:cNvSpPr>
          <p:nvPr>
            <p:ph type="body" sz="half" idx="1"/>
          </p:nvPr>
        </p:nvSpPr>
        <p:spPr>
          <a:xfrm>
            <a:off x="304800" y="990600"/>
            <a:ext cx="8001000" cy="5160963"/>
          </a:xfrm>
        </p:spPr>
        <p:txBody>
          <a:bodyPr/>
          <a:lstStyle/>
          <a:p>
            <a:pPr marL="228600" indent="-228600" eaLnBrk="1" hangingPunct="1">
              <a:lnSpc>
                <a:spcPct val="90000"/>
              </a:lnSpc>
              <a:tabLst>
                <a:tab pos="1033463" algn="l"/>
                <a:tab pos="1143000" algn="l"/>
                <a:tab pos="2624138" algn="l"/>
              </a:tabLst>
              <a:defRPr/>
            </a:pPr>
            <a:r>
              <a:rPr lang="en-US" sz="1800" dirty="0" smtClean="0"/>
              <a:t>July / August 2010</a:t>
            </a:r>
          </a:p>
          <a:p>
            <a:pPr marL="628650" lvl="1" indent="-228600" eaLnBrk="1" hangingPunct="1">
              <a:lnSpc>
                <a:spcPct val="90000"/>
              </a:lnSpc>
              <a:tabLst>
                <a:tab pos="1033463" algn="l"/>
                <a:tab pos="1143000" algn="l"/>
                <a:tab pos="2624138" algn="l"/>
              </a:tabLst>
              <a:defRPr/>
            </a:pPr>
            <a:r>
              <a:rPr lang="en-US" sz="1800" dirty="0" smtClean="0"/>
              <a:t>None</a:t>
            </a:r>
          </a:p>
          <a:p>
            <a:pPr marL="628650" lvl="1" indent="-228600" eaLnBrk="1" hangingPunct="1">
              <a:lnSpc>
                <a:spcPct val="90000"/>
              </a:lnSpc>
              <a:tabLst>
                <a:tab pos="1033463" algn="l"/>
                <a:tab pos="1143000" algn="l"/>
                <a:tab pos="2624138" algn="l"/>
              </a:tabLst>
              <a:defRPr/>
            </a:pPr>
            <a:endParaRPr lang="en-US" sz="1800" dirty="0" smtClean="0"/>
          </a:p>
          <a:p>
            <a:pPr marL="228600" indent="-228600" eaLnBrk="1" hangingPunct="1">
              <a:lnSpc>
                <a:spcPct val="90000"/>
              </a:lnSpc>
              <a:tabLst>
                <a:tab pos="1033463" algn="l"/>
                <a:tab pos="1143000" algn="l"/>
                <a:tab pos="2624138" algn="l"/>
              </a:tabLst>
              <a:defRPr/>
            </a:pPr>
            <a:r>
              <a:rPr lang="en-US" sz="1800" dirty="0" smtClean="0"/>
              <a:t>September 2010  (projected)</a:t>
            </a:r>
          </a:p>
          <a:p>
            <a:pPr marL="571500" lvl="1" indent="-228600" eaLnBrk="1" hangingPunct="1">
              <a:lnSpc>
                <a:spcPct val="90000"/>
              </a:lnSpc>
              <a:tabLst>
                <a:tab pos="1033463" algn="l"/>
                <a:tab pos="1143000" algn="l"/>
                <a:tab pos="2624138" algn="l"/>
              </a:tabLst>
              <a:defRPr/>
            </a:pPr>
            <a:r>
              <a:rPr lang="en-US" sz="1800" dirty="0" smtClean="0"/>
              <a:t>IO	PR-80001_01	Met Center Disposition</a:t>
            </a:r>
          </a:p>
          <a:p>
            <a:pPr marL="571500" lvl="1" indent="-228600" eaLnBrk="1" hangingPunct="1">
              <a:lnSpc>
                <a:spcPct val="90000"/>
              </a:lnSpc>
              <a:tabLst>
                <a:tab pos="1033463" algn="l"/>
                <a:tab pos="1143000" algn="l"/>
                <a:tab pos="2624138" algn="l"/>
              </a:tabLst>
              <a:defRPr/>
            </a:pPr>
            <a:r>
              <a:rPr lang="en-US" sz="1800" dirty="0" smtClean="0"/>
              <a:t>CO	PR-10028_01	Physical Security project</a:t>
            </a:r>
          </a:p>
          <a:p>
            <a:pPr marL="571500" lvl="1" indent="-228600" eaLnBrk="1" hangingPunct="1">
              <a:lnSpc>
                <a:spcPct val="90000"/>
              </a:lnSpc>
              <a:buFontTx/>
              <a:buNone/>
              <a:tabLst>
                <a:tab pos="1033463" algn="l"/>
                <a:tab pos="1143000" algn="l"/>
                <a:tab pos="2624138" algn="l"/>
              </a:tabLst>
              <a:defRPr/>
            </a:pPr>
            <a:endParaRPr lang="it-IT" sz="1200" dirty="0" smtClean="0"/>
          </a:p>
          <a:p>
            <a:pPr marL="228600" indent="-228600" eaLnBrk="1" hangingPunct="1">
              <a:lnSpc>
                <a:spcPct val="90000"/>
              </a:lnSpc>
              <a:tabLst>
                <a:tab pos="1033463" algn="l"/>
                <a:tab pos="1143000" algn="l"/>
                <a:tab pos="2624138" algn="l"/>
              </a:tabLst>
              <a:defRPr/>
            </a:pPr>
            <a:r>
              <a:rPr lang="en-US" sz="1800" dirty="0" smtClean="0"/>
              <a:t>October 2010  (projected)</a:t>
            </a:r>
          </a:p>
          <a:p>
            <a:pPr marL="571500" lvl="1" indent="-228600" eaLnBrk="1" hangingPunct="1">
              <a:lnSpc>
                <a:spcPct val="90000"/>
              </a:lnSpc>
              <a:tabLst>
                <a:tab pos="1033463" algn="l"/>
                <a:tab pos="1143000" algn="l"/>
                <a:tab pos="2624138" algn="l"/>
              </a:tabLst>
              <a:defRPr/>
            </a:pPr>
            <a:r>
              <a:rPr lang="en-US" sz="1800" dirty="0" smtClean="0"/>
              <a:t>DC	PR-10016_02	Network Gear (Phase 2)</a:t>
            </a:r>
          </a:p>
          <a:p>
            <a:pPr marL="571500" lvl="1" indent="-228600" eaLnBrk="1" hangingPunct="1">
              <a:lnSpc>
                <a:spcPct val="90000"/>
              </a:lnSpc>
              <a:tabLst>
                <a:tab pos="1033463" algn="l"/>
                <a:tab pos="1143000" algn="l"/>
                <a:tab pos="2624138" algn="l"/>
              </a:tabLst>
              <a:defRPr/>
            </a:pPr>
            <a:endParaRPr lang="it-IT" sz="1200" dirty="0" smtClean="0"/>
          </a:p>
          <a:p>
            <a:pPr marL="228600" indent="-228600" eaLnBrk="1" hangingPunct="1">
              <a:lnSpc>
                <a:spcPct val="90000"/>
              </a:lnSpc>
              <a:tabLst>
                <a:tab pos="1033463" algn="l"/>
                <a:tab pos="1143000" algn="l"/>
                <a:tab pos="2624138" algn="l"/>
              </a:tabLst>
              <a:defRPr/>
            </a:pPr>
            <a:r>
              <a:rPr lang="en-US" sz="1800" dirty="0" smtClean="0"/>
              <a:t>November 2010 (projected)</a:t>
            </a:r>
          </a:p>
          <a:p>
            <a:pPr marL="628650" lvl="1" indent="-228600" eaLnBrk="1" hangingPunct="1">
              <a:lnSpc>
                <a:spcPct val="90000"/>
              </a:lnSpc>
              <a:tabLst>
                <a:tab pos="1033463" algn="l"/>
                <a:tab pos="1143000" algn="l"/>
                <a:tab pos="2624138" algn="l"/>
              </a:tabLst>
              <a:defRPr/>
            </a:pPr>
            <a:r>
              <a:rPr lang="en-US" sz="1800" dirty="0" smtClean="0"/>
              <a:t>None planned</a:t>
            </a:r>
            <a:endParaRPr lang="it-IT" sz="1200" dirty="0" smtClean="0"/>
          </a:p>
          <a:p>
            <a:pPr marL="571500" lvl="1" indent="-228600" eaLnBrk="1" hangingPunct="1">
              <a:lnSpc>
                <a:spcPct val="90000"/>
              </a:lnSpc>
              <a:tabLst>
                <a:tab pos="1033463" algn="l"/>
                <a:tab pos="1143000" algn="l"/>
                <a:tab pos="2624138" algn="l"/>
              </a:tabLst>
              <a:defRPr/>
            </a:pPr>
            <a:endParaRPr lang="it-IT" sz="1200" dirty="0" smtClean="0"/>
          </a:p>
          <a:p>
            <a:pPr marL="228600" indent="-228600" eaLnBrk="1" hangingPunct="1">
              <a:lnSpc>
                <a:spcPct val="90000"/>
              </a:lnSpc>
              <a:tabLst>
                <a:tab pos="1033463" algn="l"/>
                <a:tab pos="1143000" algn="l"/>
                <a:tab pos="2624138" algn="l"/>
              </a:tabLst>
              <a:defRPr/>
            </a:pPr>
            <a:r>
              <a:rPr lang="en-US" sz="1800" dirty="0" smtClean="0"/>
              <a:t>December 2010  (projected)</a:t>
            </a:r>
          </a:p>
          <a:p>
            <a:pPr marL="571500" lvl="1" indent="-228600" eaLnBrk="1" hangingPunct="1">
              <a:lnSpc>
                <a:spcPct val="90000"/>
              </a:lnSpc>
              <a:tabLst>
                <a:tab pos="1033463" algn="l"/>
                <a:tab pos="1143000" algn="l"/>
                <a:tab pos="2624138" algn="l"/>
              </a:tabLst>
              <a:defRPr/>
            </a:pPr>
            <a:r>
              <a:rPr lang="en-US" sz="1800" dirty="0" smtClean="0"/>
              <a:t>DC	PR-10015_01	Telcom Equipment (Phase 1)</a:t>
            </a:r>
          </a:p>
          <a:p>
            <a:pPr marL="571500" lvl="1" indent="-228600" eaLnBrk="1" hangingPunct="1">
              <a:lnSpc>
                <a:spcPct val="90000"/>
              </a:lnSpc>
              <a:tabLst>
                <a:tab pos="1033463" algn="l"/>
                <a:tab pos="1143000" algn="l"/>
                <a:tab pos="2624138" algn="l"/>
              </a:tabLst>
              <a:defRPr/>
            </a:pPr>
            <a:r>
              <a:rPr lang="en-US" sz="1800" dirty="0" smtClean="0"/>
              <a:t>DC	PR-10016_01	Network Gear (Phase 1)</a:t>
            </a:r>
          </a:p>
          <a:p>
            <a:pPr marL="571500" lvl="1" indent="-228600" eaLnBrk="1" hangingPunct="1">
              <a:lnSpc>
                <a:spcPct val="90000"/>
              </a:lnSpc>
              <a:tabLst>
                <a:tab pos="1033463" algn="l"/>
                <a:tab pos="1143000" algn="l"/>
                <a:tab pos="2624138" algn="l"/>
              </a:tabLst>
              <a:defRPr/>
            </a:pPr>
            <a:r>
              <a:rPr lang="en-US" sz="1800" dirty="0" smtClean="0"/>
              <a:t>IO	PR-10018_01	Annual Storage Growth</a:t>
            </a:r>
            <a:endParaRPr lang="it-IT" sz="1000" dirty="0" smtClean="0"/>
          </a:p>
          <a:p>
            <a:pPr marL="571500" lvl="1" indent="-228600" eaLnBrk="1" hangingPunct="1">
              <a:lnSpc>
                <a:spcPct val="90000"/>
              </a:lnSpc>
              <a:tabLst>
                <a:tab pos="1033463" algn="l"/>
                <a:tab pos="1143000" algn="l"/>
                <a:tab pos="2624138" algn="l"/>
              </a:tabLst>
              <a:defRPr/>
            </a:pPr>
            <a:endParaRPr lang="it-IT" sz="1000" dirty="0" smtClean="0"/>
          </a:p>
        </p:txBody>
      </p:sp>
      <p:sp>
        <p:nvSpPr>
          <p:cNvPr id="15365" name="Rectangle 2"/>
          <p:cNvSpPr>
            <a:spLocks noChangeArrowheads="1"/>
          </p:cNvSpPr>
          <p:nvPr/>
        </p:nvSpPr>
        <p:spPr bwMode="auto">
          <a:xfrm>
            <a:off x="2057400" y="6324600"/>
            <a:ext cx="5257800" cy="304800"/>
          </a:xfrm>
          <a:prstGeom prst="rect">
            <a:avLst/>
          </a:prstGeom>
          <a:solidFill>
            <a:srgbClr val="FFFF99"/>
          </a:solidFill>
          <a:ln w="9525">
            <a:solidFill>
              <a:schemeClr val="tx1"/>
            </a:solidFill>
            <a:miter lim="800000"/>
            <a:headEnd/>
            <a:tailEnd/>
          </a:ln>
        </p:spPr>
        <p:txBody>
          <a:bodyPr wrap="none" anchor="ctr"/>
          <a:lstStyle/>
          <a:p>
            <a:pPr marL="228600" indent="-228600">
              <a:tabLst>
                <a:tab pos="1033463" algn="l"/>
                <a:tab pos="1143000" algn="l"/>
                <a:tab pos="2624138" algn="l"/>
              </a:tabLst>
            </a:pPr>
            <a:r>
              <a:rPr lang="en-US" sz="1200" b="0" dirty="0" smtClean="0"/>
              <a:t>Months represent </a:t>
            </a:r>
            <a:r>
              <a:rPr lang="en-US" sz="1200" b="0" dirty="0"/>
              <a:t>project go-live dates, not project completion </a:t>
            </a:r>
            <a:r>
              <a:rPr lang="en-US" sz="1200" b="0" dirty="0" smtClean="0"/>
              <a:t>dates</a:t>
            </a:r>
            <a:endParaRPr lang="en-US" sz="1200" b="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304800" y="4077729"/>
            <a:ext cx="8229600" cy="1180071"/>
          </a:xfrm>
          <a:prstGeom prst="rect">
            <a:avLst/>
          </a:prstGeom>
          <a:solidFill>
            <a:srgbClr val="FFFF99"/>
          </a:solidFill>
          <a:ln w="9525">
            <a:solidFill>
              <a:schemeClr val="tx1"/>
            </a:solidFill>
            <a:miter lim="800000"/>
            <a:headEnd/>
            <a:tailEnd/>
          </a:ln>
        </p:spPr>
        <p:txBody>
          <a:bodyPr wrap="none" anchor="ctr"/>
          <a:lstStyle/>
          <a:p>
            <a:pPr marL="228600" indent="-228600">
              <a:tabLst>
                <a:tab pos="1033463" algn="l"/>
                <a:tab pos="1143000" algn="l"/>
                <a:tab pos="2624138" algn="l"/>
              </a:tabLst>
            </a:pPr>
            <a:endParaRPr lang="en-US"/>
          </a:p>
        </p:txBody>
      </p:sp>
      <p:sp>
        <p:nvSpPr>
          <p:cNvPr id="12291" name="Rectangle 2"/>
          <p:cNvSpPr>
            <a:spLocks noGrp="1" noChangeArrowheads="1"/>
          </p:cNvSpPr>
          <p:nvPr>
            <p:ph type="title"/>
          </p:nvPr>
        </p:nvSpPr>
        <p:spPr>
          <a:xfrm>
            <a:off x="152400" y="0"/>
            <a:ext cx="7391400" cy="685800"/>
          </a:xfrm>
        </p:spPr>
        <p:txBody>
          <a:bodyPr/>
          <a:lstStyle/>
          <a:p>
            <a:r>
              <a:rPr lang="en-US" smtClean="0"/>
              <a:t>2011 Project Prioritization Schedule – Revised</a:t>
            </a:r>
          </a:p>
        </p:txBody>
      </p:sp>
      <p:sp>
        <p:nvSpPr>
          <p:cNvPr id="13316" name="Rectangle 3"/>
          <p:cNvSpPr>
            <a:spLocks noGrp="1" noChangeArrowheads="1"/>
          </p:cNvSpPr>
          <p:nvPr>
            <p:ph type="body" sz="half" idx="1"/>
          </p:nvPr>
        </p:nvSpPr>
        <p:spPr>
          <a:xfrm>
            <a:off x="457200" y="914400"/>
            <a:ext cx="8077200" cy="5562600"/>
          </a:xfrm>
        </p:spPr>
        <p:txBody>
          <a:bodyPr/>
          <a:lstStyle/>
          <a:p>
            <a:pPr marL="228600" indent="-228600">
              <a:lnSpc>
                <a:spcPct val="90000"/>
              </a:lnSpc>
              <a:tabLst>
                <a:tab pos="1143000" algn="l"/>
                <a:tab pos="2514600" algn="l"/>
                <a:tab pos="2743200" algn="l"/>
                <a:tab pos="4800600" algn="l"/>
              </a:tabLst>
              <a:defRPr/>
            </a:pPr>
            <a:r>
              <a:rPr lang="en-US" sz="1800" dirty="0" smtClean="0"/>
              <a:t>April 2010 </a:t>
            </a:r>
            <a:r>
              <a:rPr lang="en-US" sz="1800" b="0" dirty="0" smtClean="0"/>
              <a:t>- CARTs develop draft 2011 project lists</a:t>
            </a:r>
            <a:endParaRPr lang="en-US" sz="800" b="0" dirty="0" smtClean="0"/>
          </a:p>
          <a:p>
            <a:pPr marL="228600" indent="-228600">
              <a:lnSpc>
                <a:spcPct val="90000"/>
              </a:lnSpc>
              <a:tabLst>
                <a:tab pos="1143000" algn="l"/>
                <a:tab pos="2514600" algn="l"/>
                <a:tab pos="2743200" algn="l"/>
                <a:tab pos="4800600" algn="l"/>
              </a:tabLst>
              <a:defRPr/>
            </a:pPr>
            <a:r>
              <a:rPr lang="en-US" sz="1800" dirty="0" smtClean="0"/>
              <a:t>May 2010</a:t>
            </a:r>
          </a:p>
          <a:p>
            <a:pPr marL="571500" lvl="1" indent="-228600">
              <a:lnSpc>
                <a:spcPct val="90000"/>
              </a:lnSpc>
              <a:tabLst>
                <a:tab pos="1143000" algn="l"/>
                <a:tab pos="2514600" algn="l"/>
                <a:tab pos="2743200" algn="l"/>
                <a:tab pos="4800600" algn="l"/>
              </a:tabLst>
              <a:defRPr/>
            </a:pPr>
            <a:r>
              <a:rPr lang="en-US" sz="1800" dirty="0" smtClean="0"/>
              <a:t>Initial review at market subcommittees</a:t>
            </a:r>
          </a:p>
          <a:p>
            <a:pPr lvl="2">
              <a:lnSpc>
                <a:spcPct val="90000"/>
              </a:lnSpc>
              <a:tabLst>
                <a:tab pos="1143000" algn="l"/>
                <a:tab pos="2514600" algn="l"/>
                <a:tab pos="2743200" algn="l"/>
                <a:tab pos="4800600" algn="l"/>
              </a:tabLst>
              <a:defRPr/>
            </a:pPr>
            <a:r>
              <a:rPr lang="en-US" sz="1600" dirty="0" smtClean="0"/>
              <a:t>MO	-	COPS	(May 11)</a:t>
            </a:r>
          </a:p>
          <a:p>
            <a:pPr lvl="2">
              <a:lnSpc>
                <a:spcPct val="90000"/>
              </a:lnSpc>
              <a:tabLst>
                <a:tab pos="1143000" algn="l"/>
                <a:tab pos="2514600" algn="l"/>
                <a:tab pos="2743200" algn="l"/>
                <a:tab pos="4800600" algn="l"/>
              </a:tabLst>
              <a:defRPr/>
            </a:pPr>
            <a:r>
              <a:rPr lang="en-US" sz="1600" dirty="0" smtClean="0"/>
              <a:t>RO	-	RMS	(May 12)</a:t>
            </a:r>
          </a:p>
          <a:p>
            <a:pPr lvl="2">
              <a:lnSpc>
                <a:spcPct val="90000"/>
              </a:lnSpc>
              <a:tabLst>
                <a:tab pos="1143000" algn="l"/>
                <a:tab pos="2514600" algn="l"/>
                <a:tab pos="2743200" algn="l"/>
                <a:tab pos="4800600" algn="l"/>
              </a:tabLst>
              <a:defRPr/>
            </a:pPr>
            <a:r>
              <a:rPr lang="en-US" sz="1600" dirty="0" smtClean="0"/>
              <a:t>SO	-	ROS, WMS	(May 13 / May 19)</a:t>
            </a:r>
            <a:endParaRPr lang="en-US" sz="1600" b="1" dirty="0" smtClean="0">
              <a:solidFill>
                <a:srgbClr val="0000CC"/>
              </a:solidFill>
            </a:endParaRPr>
          </a:p>
          <a:p>
            <a:pPr marL="228600" indent="-228600">
              <a:lnSpc>
                <a:spcPct val="90000"/>
              </a:lnSpc>
              <a:tabLst>
                <a:tab pos="1143000" algn="l"/>
                <a:tab pos="2514600" algn="l"/>
                <a:tab pos="2743200" algn="l"/>
                <a:tab pos="4800600" algn="l"/>
              </a:tabLst>
              <a:defRPr/>
            </a:pPr>
            <a:r>
              <a:rPr lang="en-US" sz="1800" dirty="0" smtClean="0"/>
              <a:t>June 2010</a:t>
            </a:r>
          </a:p>
          <a:p>
            <a:pPr marL="571500" lvl="1" indent="-228600">
              <a:lnSpc>
                <a:spcPct val="90000"/>
              </a:lnSpc>
              <a:tabLst>
                <a:tab pos="1143000" algn="l"/>
                <a:tab pos="2514600" algn="l"/>
                <a:tab pos="2743200" algn="l"/>
                <a:tab pos="4800600" algn="l"/>
              </a:tabLst>
              <a:defRPr/>
            </a:pPr>
            <a:r>
              <a:rPr lang="en-US" sz="1800" dirty="0" smtClean="0"/>
              <a:t>Approval/endorsement by market subcommittees</a:t>
            </a:r>
          </a:p>
          <a:p>
            <a:pPr lvl="2">
              <a:lnSpc>
                <a:spcPct val="90000"/>
              </a:lnSpc>
              <a:tabLst>
                <a:tab pos="1143000" algn="l"/>
                <a:tab pos="2514600" algn="l"/>
                <a:tab pos="2743200" algn="l"/>
                <a:tab pos="4800600" algn="l"/>
              </a:tabLst>
              <a:defRPr/>
            </a:pPr>
            <a:r>
              <a:rPr lang="en-US" sz="1600" dirty="0" smtClean="0"/>
              <a:t>MO	-	COPS	(June 8)</a:t>
            </a:r>
          </a:p>
          <a:p>
            <a:pPr lvl="2">
              <a:lnSpc>
                <a:spcPct val="90000"/>
              </a:lnSpc>
              <a:tabLst>
                <a:tab pos="1143000" algn="l"/>
                <a:tab pos="2514600" algn="l"/>
                <a:tab pos="2743200" algn="l"/>
                <a:tab pos="4800600" algn="l"/>
              </a:tabLst>
              <a:defRPr/>
            </a:pPr>
            <a:r>
              <a:rPr lang="en-US" sz="1600" dirty="0" smtClean="0"/>
              <a:t>RO	-	RMS	(June 9)</a:t>
            </a:r>
          </a:p>
          <a:p>
            <a:pPr marL="228600" indent="-228600">
              <a:lnSpc>
                <a:spcPct val="90000"/>
              </a:lnSpc>
              <a:tabLst>
                <a:tab pos="1143000" algn="l"/>
                <a:tab pos="2514600" algn="l"/>
                <a:tab pos="2743200" algn="l"/>
                <a:tab pos="4800600" algn="l"/>
              </a:tabLst>
              <a:defRPr/>
            </a:pPr>
            <a:r>
              <a:rPr lang="en-US" sz="1800" dirty="0" smtClean="0"/>
              <a:t>July / August 2010 </a:t>
            </a:r>
            <a:r>
              <a:rPr lang="en-US" sz="1800" b="0" dirty="0" smtClean="0"/>
              <a:t>– status updates</a:t>
            </a:r>
          </a:p>
          <a:p>
            <a:pPr marL="228600" indent="-228600">
              <a:lnSpc>
                <a:spcPct val="90000"/>
              </a:lnSpc>
              <a:tabLst>
                <a:tab pos="1143000" algn="l"/>
                <a:tab pos="2514600" algn="l"/>
                <a:tab pos="2743200" algn="l"/>
                <a:tab pos="4800600" algn="l"/>
              </a:tabLst>
              <a:defRPr/>
            </a:pPr>
            <a:r>
              <a:rPr lang="en-US" sz="1800" dirty="0" smtClean="0"/>
              <a:t>September 2010</a:t>
            </a:r>
          </a:p>
          <a:p>
            <a:pPr marL="571500" lvl="1" indent="-228600">
              <a:lnSpc>
                <a:spcPct val="90000"/>
              </a:lnSpc>
              <a:tabLst>
                <a:tab pos="1143000" algn="l"/>
                <a:tab pos="2514600" algn="l"/>
                <a:tab pos="2743200" algn="l"/>
                <a:tab pos="4800600" algn="l"/>
              </a:tabLst>
              <a:defRPr/>
            </a:pPr>
            <a:r>
              <a:rPr lang="en-US" sz="1800" dirty="0" smtClean="0"/>
              <a:t>Update remaining market subcommittees</a:t>
            </a:r>
          </a:p>
          <a:p>
            <a:pPr lvl="2">
              <a:lnSpc>
                <a:spcPct val="90000"/>
              </a:lnSpc>
              <a:tabLst>
                <a:tab pos="1143000" algn="l"/>
                <a:tab pos="2514600" algn="l"/>
                <a:tab pos="2743200" algn="l"/>
                <a:tab pos="4800600" algn="l"/>
              </a:tabLst>
              <a:defRPr/>
            </a:pPr>
            <a:r>
              <a:rPr lang="en-US" sz="1600" dirty="0" smtClean="0"/>
              <a:t>SO	-	ROS, WMS	(September 16 / September 22)</a:t>
            </a:r>
          </a:p>
          <a:p>
            <a:pPr lvl="2">
              <a:lnSpc>
                <a:spcPct val="90000"/>
              </a:lnSpc>
              <a:tabLst>
                <a:tab pos="1143000" algn="l"/>
                <a:tab pos="2514600" algn="l"/>
                <a:tab pos="2743200" algn="l"/>
                <a:tab pos="4800600" algn="l"/>
              </a:tabLst>
              <a:defRPr/>
            </a:pPr>
            <a:r>
              <a:rPr lang="en-US" sz="1600" dirty="0" smtClean="0"/>
              <a:t>CO, IO, MO, RO, SO – PRS	(September 23)</a:t>
            </a:r>
            <a:endParaRPr lang="en-US" dirty="0" smtClean="0"/>
          </a:p>
          <a:p>
            <a:pPr marL="171450" indent="-228600">
              <a:lnSpc>
                <a:spcPct val="90000"/>
              </a:lnSpc>
              <a:tabLst>
                <a:tab pos="1143000" algn="l"/>
                <a:tab pos="2514600" algn="l"/>
                <a:tab pos="2743200" algn="l"/>
                <a:tab pos="4800600" algn="l"/>
              </a:tabLst>
              <a:defRPr/>
            </a:pPr>
            <a:r>
              <a:rPr lang="en-US" sz="1800" dirty="0" smtClean="0"/>
              <a:t>October 2010</a:t>
            </a:r>
          </a:p>
          <a:p>
            <a:pPr marL="571500" lvl="1" indent="-228600">
              <a:lnSpc>
                <a:spcPct val="90000"/>
              </a:lnSpc>
              <a:tabLst>
                <a:tab pos="1143000" algn="l"/>
                <a:tab pos="2514600" algn="l"/>
                <a:tab pos="2743200" algn="l"/>
                <a:tab pos="4800600" algn="l"/>
              </a:tabLst>
              <a:defRPr/>
            </a:pPr>
            <a:r>
              <a:rPr lang="en-US" sz="1800" dirty="0" smtClean="0"/>
              <a:t>Approval/endorsement by TAC	</a:t>
            </a:r>
            <a:r>
              <a:rPr lang="en-US" sz="1600" dirty="0" smtClean="0"/>
              <a:t>(October 7)</a:t>
            </a:r>
            <a:endParaRPr lang="en-US" sz="1800" dirty="0" smtClean="0"/>
          </a:p>
          <a:p>
            <a:pPr marL="571500" lvl="1" indent="-228600">
              <a:lnSpc>
                <a:spcPct val="90000"/>
              </a:lnSpc>
              <a:tabLst>
                <a:tab pos="1143000" algn="l"/>
                <a:tab pos="2514600" algn="l"/>
                <a:tab pos="2743200" algn="l"/>
                <a:tab pos="4800600" algn="l"/>
              </a:tabLst>
              <a:defRPr/>
            </a:pPr>
            <a:r>
              <a:rPr lang="en-US" sz="1800" dirty="0" smtClean="0"/>
              <a:t>Available for F&amp;A and Board review	</a:t>
            </a:r>
            <a:r>
              <a:rPr lang="en-US" sz="1600" dirty="0" smtClean="0"/>
              <a:t>(October 19)</a:t>
            </a:r>
            <a:endParaRPr lang="en-US" sz="1400" dirty="0" smtClean="0"/>
          </a:p>
          <a:p>
            <a:pPr lvl="2">
              <a:lnSpc>
                <a:spcPct val="90000"/>
              </a:lnSpc>
              <a:buFontTx/>
              <a:buNone/>
              <a:tabLst>
                <a:tab pos="1143000" algn="l"/>
                <a:tab pos="2514600" algn="l"/>
                <a:tab pos="2743200" algn="l"/>
                <a:tab pos="4800600" algn="l"/>
              </a:tabLst>
              <a:defRPr/>
            </a:pPr>
            <a:endParaRPr lang="en-US" sz="12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52400" y="0"/>
            <a:ext cx="8001000" cy="685800"/>
          </a:xfrm>
        </p:spPr>
        <p:txBody>
          <a:bodyPr/>
          <a:lstStyle/>
          <a:p>
            <a:r>
              <a:rPr lang="en-US" dirty="0" smtClean="0"/>
              <a:t>2011 Project Prioritization – Stabilization</a:t>
            </a:r>
          </a:p>
        </p:txBody>
      </p:sp>
      <p:sp>
        <p:nvSpPr>
          <p:cNvPr id="13315" name="Rectangle 3"/>
          <p:cNvSpPr>
            <a:spLocks noGrp="1" noChangeArrowheads="1"/>
          </p:cNvSpPr>
          <p:nvPr>
            <p:ph type="body" sz="half" idx="1"/>
          </p:nvPr>
        </p:nvSpPr>
        <p:spPr>
          <a:xfrm>
            <a:off x="381000" y="1143000"/>
            <a:ext cx="8382000" cy="5029200"/>
          </a:xfrm>
        </p:spPr>
        <p:txBody>
          <a:bodyPr/>
          <a:lstStyle/>
          <a:p>
            <a:pPr>
              <a:buFontTx/>
              <a:buNone/>
              <a:tabLst>
                <a:tab pos="1143000" algn="l"/>
                <a:tab pos="2514600" algn="l"/>
              </a:tabLst>
            </a:pPr>
            <a:r>
              <a:rPr lang="en-US" sz="2400" dirty="0" smtClean="0"/>
              <a:t>Nodal System Stabilization is the primary focus in 2011</a:t>
            </a:r>
          </a:p>
          <a:p>
            <a:pPr lvl="1">
              <a:tabLst>
                <a:tab pos="1143000" algn="l"/>
                <a:tab pos="2514600" algn="l"/>
              </a:tabLst>
            </a:pPr>
            <a:r>
              <a:rPr lang="en-US" dirty="0" smtClean="0"/>
              <a:t>Stabilization is the period after Nodal go-live where additional resources are allocated to address urgent issues and increased levels of business activity</a:t>
            </a:r>
          </a:p>
          <a:p>
            <a:pPr lvl="1">
              <a:tabLst>
                <a:tab pos="1143000" algn="l"/>
                <a:tab pos="2514600" algn="l"/>
              </a:tabLst>
            </a:pPr>
            <a:r>
              <a:rPr lang="en-US" dirty="0" smtClean="0"/>
              <a:t>Stabilization funding is being re-evaluated in the overall context of the 2011 ERCOT budget submission</a:t>
            </a:r>
          </a:p>
          <a:p>
            <a:pPr lvl="2">
              <a:tabLst>
                <a:tab pos="1143000" algn="l"/>
                <a:tab pos="2514600" algn="l"/>
              </a:tabLst>
            </a:pPr>
            <a:r>
              <a:rPr lang="en-US" dirty="0" smtClean="0"/>
              <a:t>Work components to be included in Stabilization</a:t>
            </a:r>
          </a:p>
          <a:p>
            <a:pPr lvl="2">
              <a:tabLst>
                <a:tab pos="1143000" algn="l"/>
                <a:tab pos="2514600" algn="l"/>
              </a:tabLst>
            </a:pPr>
            <a:r>
              <a:rPr lang="en-US" dirty="0" smtClean="0"/>
              <a:t>Duration of Stabilization (6-12 months)</a:t>
            </a:r>
          </a:p>
          <a:p>
            <a:pPr lvl="1">
              <a:tabLst>
                <a:tab pos="1143000" algn="l"/>
                <a:tab pos="2514600" algn="l"/>
              </a:tabLst>
            </a:pPr>
            <a:r>
              <a:rPr lang="en-US" dirty="0" smtClean="0"/>
              <a:t>Release planning funding is also being re-evaluated</a:t>
            </a:r>
          </a:p>
          <a:p>
            <a:pPr lvl="2">
              <a:tabLst>
                <a:tab pos="1143000" algn="l"/>
                <a:tab pos="2514600" algn="l"/>
              </a:tabLst>
            </a:pPr>
            <a:r>
              <a:rPr lang="en-US" dirty="0" smtClean="0"/>
              <a:t>Potential component of Stabilization</a:t>
            </a:r>
          </a:p>
          <a:p>
            <a:pPr lvl="2">
              <a:tabLst>
                <a:tab pos="1143000" algn="l"/>
                <a:tab pos="2514600" algn="l"/>
              </a:tabLst>
            </a:pPr>
            <a:r>
              <a:rPr lang="en-US" dirty="0" smtClean="0"/>
              <a:t>This is the item that was originally planned for </a:t>
            </a:r>
            <a:r>
              <a:rPr lang="en-US" dirty="0" smtClean="0"/>
              <a:t>consideration as an item on the PPL</a:t>
            </a:r>
            <a:endParaRPr lang="en-US" dirty="0" smtClean="0"/>
          </a:p>
          <a:p>
            <a:pPr lvl="1">
              <a:tabLst>
                <a:tab pos="1143000" algn="l"/>
                <a:tab pos="2514600" algn="l"/>
              </a:tabLst>
            </a:pPr>
            <a:r>
              <a:rPr lang="en-US" dirty="0" smtClean="0"/>
              <a:t>The above items will be a topic of discussion at the </a:t>
            </a:r>
            <a:r>
              <a:rPr lang="en-US" dirty="0" smtClean="0"/>
              <a:t>September </a:t>
            </a:r>
            <a:r>
              <a:rPr lang="en-US" dirty="0" smtClean="0"/>
              <a:t>Board meeting</a:t>
            </a: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52400" y="0"/>
            <a:ext cx="8001000" cy="685800"/>
          </a:xfrm>
        </p:spPr>
        <p:txBody>
          <a:bodyPr/>
          <a:lstStyle/>
          <a:p>
            <a:r>
              <a:rPr lang="en-US" dirty="0" smtClean="0"/>
              <a:t>2011 Project Prioritization – Nodal System Support</a:t>
            </a:r>
          </a:p>
        </p:txBody>
      </p:sp>
      <p:sp>
        <p:nvSpPr>
          <p:cNvPr id="14339" name="Rectangle 3"/>
          <p:cNvSpPr>
            <a:spLocks noGrp="1" noChangeArrowheads="1"/>
          </p:cNvSpPr>
          <p:nvPr>
            <p:ph type="body" sz="half" idx="1"/>
          </p:nvPr>
        </p:nvSpPr>
        <p:spPr>
          <a:xfrm>
            <a:off x="381000" y="1143000"/>
            <a:ext cx="8534400" cy="533400"/>
          </a:xfrm>
        </p:spPr>
        <p:txBody>
          <a:bodyPr/>
          <a:lstStyle/>
          <a:p>
            <a:pPr marL="228600" indent="-228600" algn="ctr">
              <a:buFontTx/>
              <a:buNone/>
              <a:tabLst>
                <a:tab pos="1143000" algn="l"/>
                <a:tab pos="2514600" algn="l"/>
              </a:tabLst>
            </a:pPr>
            <a:r>
              <a:rPr lang="en-US" dirty="0" smtClean="0"/>
              <a:t>Major work categories being planned to support the Nodal systems</a:t>
            </a:r>
          </a:p>
        </p:txBody>
      </p:sp>
      <p:sp>
        <p:nvSpPr>
          <p:cNvPr id="14340" name="TextBox 4"/>
          <p:cNvSpPr txBox="1">
            <a:spLocks noChangeArrowheads="1"/>
          </p:cNvSpPr>
          <p:nvPr/>
        </p:nvSpPr>
        <p:spPr bwMode="auto">
          <a:xfrm>
            <a:off x="914400" y="5378450"/>
            <a:ext cx="773113" cy="239713"/>
          </a:xfrm>
          <a:prstGeom prst="rect">
            <a:avLst/>
          </a:prstGeom>
          <a:noFill/>
          <a:ln w="9525">
            <a:noFill/>
            <a:miter lim="800000"/>
            <a:headEnd/>
            <a:tailEnd/>
          </a:ln>
        </p:spPr>
        <p:txBody>
          <a:bodyPr wrap="none">
            <a:spAutoFit/>
          </a:bodyPr>
          <a:lstStyle/>
          <a:p>
            <a:r>
              <a:rPr lang="en-US" sz="1200"/>
              <a:t>1/1/2011</a:t>
            </a:r>
            <a:endParaRPr lang="en-US"/>
          </a:p>
        </p:txBody>
      </p:sp>
      <p:sp>
        <p:nvSpPr>
          <p:cNvPr id="14341" name="TextBox 5"/>
          <p:cNvSpPr txBox="1">
            <a:spLocks noChangeArrowheads="1"/>
          </p:cNvSpPr>
          <p:nvPr/>
        </p:nvSpPr>
        <p:spPr bwMode="auto">
          <a:xfrm>
            <a:off x="4114800" y="5378450"/>
            <a:ext cx="773113" cy="239713"/>
          </a:xfrm>
          <a:prstGeom prst="rect">
            <a:avLst/>
          </a:prstGeom>
          <a:noFill/>
          <a:ln w="9525">
            <a:noFill/>
            <a:miter lim="800000"/>
            <a:headEnd/>
            <a:tailEnd/>
          </a:ln>
        </p:spPr>
        <p:txBody>
          <a:bodyPr wrap="none">
            <a:spAutoFit/>
          </a:bodyPr>
          <a:lstStyle/>
          <a:p>
            <a:r>
              <a:rPr lang="en-US" sz="1200"/>
              <a:t>7/1/2011</a:t>
            </a:r>
            <a:endParaRPr lang="en-US"/>
          </a:p>
        </p:txBody>
      </p:sp>
      <p:sp>
        <p:nvSpPr>
          <p:cNvPr id="14342" name="TextBox 6"/>
          <p:cNvSpPr txBox="1">
            <a:spLocks noChangeArrowheads="1"/>
          </p:cNvSpPr>
          <p:nvPr/>
        </p:nvSpPr>
        <p:spPr bwMode="auto">
          <a:xfrm>
            <a:off x="7086600" y="5375275"/>
            <a:ext cx="781050" cy="241300"/>
          </a:xfrm>
          <a:prstGeom prst="rect">
            <a:avLst/>
          </a:prstGeom>
          <a:noFill/>
          <a:ln w="9525">
            <a:noFill/>
            <a:miter lim="800000"/>
            <a:headEnd/>
            <a:tailEnd/>
          </a:ln>
        </p:spPr>
        <p:txBody>
          <a:bodyPr wrap="none">
            <a:spAutoFit/>
          </a:bodyPr>
          <a:lstStyle/>
          <a:p>
            <a:r>
              <a:rPr lang="en-US" sz="1200"/>
              <a:t>1/1/2012</a:t>
            </a:r>
            <a:endParaRPr lang="en-US"/>
          </a:p>
        </p:txBody>
      </p:sp>
      <p:cxnSp>
        <p:nvCxnSpPr>
          <p:cNvPr id="14343" name="Straight Arrow Connector 8"/>
          <p:cNvCxnSpPr>
            <a:cxnSpLocks noChangeShapeType="1"/>
          </p:cNvCxnSpPr>
          <p:nvPr/>
        </p:nvCxnSpPr>
        <p:spPr bwMode="auto">
          <a:xfrm>
            <a:off x="1905000" y="5486400"/>
            <a:ext cx="1981200" cy="1588"/>
          </a:xfrm>
          <a:prstGeom prst="straightConnector1">
            <a:avLst/>
          </a:prstGeom>
          <a:noFill/>
          <a:ln w="9525" algn="ctr">
            <a:solidFill>
              <a:schemeClr val="tx1"/>
            </a:solidFill>
            <a:round/>
            <a:headEnd/>
            <a:tailEnd type="arrow" w="med" len="med"/>
          </a:ln>
        </p:spPr>
      </p:cxnSp>
      <p:cxnSp>
        <p:nvCxnSpPr>
          <p:cNvPr id="14344" name="Straight Arrow Connector 9"/>
          <p:cNvCxnSpPr>
            <a:cxnSpLocks noChangeShapeType="1"/>
          </p:cNvCxnSpPr>
          <p:nvPr/>
        </p:nvCxnSpPr>
        <p:spPr bwMode="auto">
          <a:xfrm>
            <a:off x="4953000" y="5486400"/>
            <a:ext cx="1981200" cy="1588"/>
          </a:xfrm>
          <a:prstGeom prst="straightConnector1">
            <a:avLst/>
          </a:prstGeom>
          <a:noFill/>
          <a:ln w="9525" algn="ctr">
            <a:solidFill>
              <a:schemeClr val="tx1"/>
            </a:solidFill>
            <a:round/>
            <a:headEnd/>
            <a:tailEnd type="arrow" w="med" len="med"/>
          </a:ln>
        </p:spPr>
      </p:cxnSp>
      <p:cxnSp>
        <p:nvCxnSpPr>
          <p:cNvPr id="14345" name="Straight Connector 12"/>
          <p:cNvCxnSpPr>
            <a:cxnSpLocks noChangeShapeType="1"/>
          </p:cNvCxnSpPr>
          <p:nvPr/>
        </p:nvCxnSpPr>
        <p:spPr bwMode="auto">
          <a:xfrm rot="5400000" flipH="1" flipV="1">
            <a:off x="114300" y="3086100"/>
            <a:ext cx="2362200" cy="0"/>
          </a:xfrm>
          <a:prstGeom prst="line">
            <a:avLst/>
          </a:prstGeom>
          <a:noFill/>
          <a:ln w="9525" algn="ctr">
            <a:solidFill>
              <a:schemeClr val="tx1"/>
            </a:solidFill>
            <a:round/>
            <a:headEnd/>
            <a:tailEnd/>
          </a:ln>
        </p:spPr>
      </p:cxnSp>
      <p:cxnSp>
        <p:nvCxnSpPr>
          <p:cNvPr id="14346" name="Straight Connector 14"/>
          <p:cNvCxnSpPr>
            <a:cxnSpLocks noChangeShapeType="1"/>
          </p:cNvCxnSpPr>
          <p:nvPr/>
        </p:nvCxnSpPr>
        <p:spPr bwMode="auto">
          <a:xfrm rot="5400000" flipH="1" flipV="1">
            <a:off x="6896100" y="3086100"/>
            <a:ext cx="2362200" cy="0"/>
          </a:xfrm>
          <a:prstGeom prst="line">
            <a:avLst/>
          </a:prstGeom>
          <a:noFill/>
          <a:ln w="9525" algn="ctr">
            <a:solidFill>
              <a:schemeClr val="tx1"/>
            </a:solidFill>
            <a:round/>
            <a:headEnd/>
            <a:tailEnd/>
          </a:ln>
        </p:spPr>
      </p:cxnSp>
      <p:sp>
        <p:nvSpPr>
          <p:cNvPr id="21" name="TextBox 20"/>
          <p:cNvSpPr txBox="1"/>
          <p:nvPr/>
        </p:nvSpPr>
        <p:spPr>
          <a:xfrm>
            <a:off x="762000" y="2362200"/>
            <a:ext cx="381643" cy="2259080"/>
          </a:xfrm>
          <a:prstGeom prst="rect">
            <a:avLst/>
          </a:prstGeom>
          <a:noFill/>
        </p:spPr>
        <p:txBody>
          <a:bodyPr vert="vert270">
            <a:spAutoFit/>
          </a:bodyPr>
          <a:lstStyle/>
          <a:p>
            <a:pPr>
              <a:defRPr/>
            </a:pPr>
            <a:r>
              <a:rPr lang="en-US" dirty="0"/>
              <a:t>Resource Level</a:t>
            </a:r>
          </a:p>
        </p:txBody>
      </p:sp>
      <p:sp>
        <p:nvSpPr>
          <p:cNvPr id="14348" name="Rectangle 3"/>
          <p:cNvSpPr>
            <a:spLocks noChangeArrowheads="1"/>
          </p:cNvSpPr>
          <p:nvPr/>
        </p:nvSpPr>
        <p:spPr bwMode="auto">
          <a:xfrm>
            <a:off x="1295400" y="4267200"/>
            <a:ext cx="6781800" cy="990600"/>
          </a:xfrm>
          <a:prstGeom prst="rect">
            <a:avLst/>
          </a:prstGeom>
          <a:solidFill>
            <a:schemeClr val="accent1"/>
          </a:solidFill>
          <a:ln w="9525" algn="ctr">
            <a:solidFill>
              <a:schemeClr val="tx1"/>
            </a:solidFill>
            <a:round/>
            <a:headEnd/>
            <a:tailEnd/>
          </a:ln>
        </p:spPr>
        <p:txBody>
          <a:bodyPr/>
          <a:lstStyle/>
          <a:p>
            <a:pPr marL="228600" indent="-228600">
              <a:tabLst>
                <a:tab pos="1033463" algn="l"/>
                <a:tab pos="1143000" algn="l"/>
                <a:tab pos="2624138" algn="l"/>
              </a:tabLst>
            </a:pPr>
            <a:endParaRPr lang="en-US" dirty="0"/>
          </a:p>
        </p:txBody>
      </p:sp>
      <p:sp>
        <p:nvSpPr>
          <p:cNvPr id="23" name="Freeform 22"/>
          <p:cNvSpPr/>
          <p:nvPr/>
        </p:nvSpPr>
        <p:spPr bwMode="auto">
          <a:xfrm>
            <a:off x="1295400" y="2675467"/>
            <a:ext cx="6163733" cy="1591733"/>
          </a:xfrm>
          <a:custGeom>
            <a:avLst/>
            <a:gdLst>
              <a:gd name="connsiteX0" fmla="*/ 0 w 6163733"/>
              <a:gd name="connsiteY0" fmla="*/ 0 h 1591733"/>
              <a:gd name="connsiteX1" fmla="*/ 0 w 6163733"/>
              <a:gd name="connsiteY1" fmla="*/ 0 h 1591733"/>
              <a:gd name="connsiteX2" fmla="*/ 1430867 w 6163733"/>
              <a:gd name="connsiteY2" fmla="*/ 8466 h 1591733"/>
              <a:gd name="connsiteX3" fmla="*/ 1862667 w 6163733"/>
              <a:gd name="connsiteY3" fmla="*/ 0 h 1591733"/>
              <a:gd name="connsiteX4" fmla="*/ 2006600 w 6163733"/>
              <a:gd name="connsiteY4" fmla="*/ 8466 h 1591733"/>
              <a:gd name="connsiteX5" fmla="*/ 2396067 w 6163733"/>
              <a:gd name="connsiteY5" fmla="*/ 8466 h 1591733"/>
              <a:gd name="connsiteX6" fmla="*/ 3750733 w 6163733"/>
              <a:gd name="connsiteY6" fmla="*/ 728133 h 1591733"/>
              <a:gd name="connsiteX7" fmla="*/ 6163733 w 6163733"/>
              <a:gd name="connsiteY7" fmla="*/ 745066 h 1591733"/>
              <a:gd name="connsiteX8" fmla="*/ 6163733 w 6163733"/>
              <a:gd name="connsiteY8" fmla="*/ 1591733 h 1591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63733" h="1591733">
                <a:moveTo>
                  <a:pt x="0" y="0"/>
                </a:moveTo>
                <a:lnTo>
                  <a:pt x="0" y="0"/>
                </a:lnTo>
                <a:lnTo>
                  <a:pt x="1430867" y="8466"/>
                </a:lnTo>
                <a:cubicBezTo>
                  <a:pt x="1574828" y="8466"/>
                  <a:pt x="1718706" y="0"/>
                  <a:pt x="1862667" y="0"/>
                </a:cubicBezTo>
                <a:cubicBezTo>
                  <a:pt x="1910728" y="0"/>
                  <a:pt x="1958545" y="7703"/>
                  <a:pt x="2006600" y="8466"/>
                </a:cubicBezTo>
                <a:cubicBezTo>
                  <a:pt x="2136406" y="10526"/>
                  <a:pt x="2266245" y="8466"/>
                  <a:pt x="2396067" y="8466"/>
                </a:cubicBezTo>
                <a:lnTo>
                  <a:pt x="3750733" y="728133"/>
                </a:lnTo>
                <a:lnTo>
                  <a:pt x="6163733" y="745066"/>
                </a:lnTo>
                <a:lnTo>
                  <a:pt x="6163733" y="1591733"/>
                </a:lnTo>
              </a:path>
            </a:pathLst>
          </a:custGeom>
          <a:solidFill>
            <a:srgbClr val="FF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pPr>
            <a:endParaRPr kumimoji="0" lang="en-US" sz="1600" b="1" i="0" u="none" strike="noStrike" cap="none" normalizeH="0" baseline="0" smtClean="0">
              <a:ln>
                <a:noFill/>
              </a:ln>
              <a:solidFill>
                <a:schemeClr val="tx1"/>
              </a:solidFill>
              <a:effectLst/>
              <a:latin typeface="Arial" charset="0"/>
            </a:endParaRPr>
          </a:p>
        </p:txBody>
      </p:sp>
      <p:sp>
        <p:nvSpPr>
          <p:cNvPr id="24" name="Rectangle 23"/>
          <p:cNvSpPr/>
          <p:nvPr/>
        </p:nvSpPr>
        <p:spPr bwMode="auto">
          <a:xfrm>
            <a:off x="1303867" y="3429000"/>
            <a:ext cx="5943600" cy="838200"/>
          </a:xfrm>
          <a:prstGeom prst="rect">
            <a:avLst/>
          </a:prstGeom>
          <a:solidFill>
            <a:srgbClr val="FFFF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pPr>
            <a:endParaRPr kumimoji="0" lang="en-US" sz="1600" b="1" i="0" u="none" strike="noStrike" cap="none" normalizeH="0" baseline="0" smtClean="0">
              <a:ln>
                <a:noFill/>
              </a:ln>
              <a:solidFill>
                <a:schemeClr val="tx1"/>
              </a:solidFill>
              <a:effectLst/>
              <a:latin typeface="Arial" charset="0"/>
            </a:endParaRPr>
          </a:p>
        </p:txBody>
      </p:sp>
      <p:sp>
        <p:nvSpPr>
          <p:cNvPr id="25" name="Rectangle 24"/>
          <p:cNvSpPr/>
          <p:nvPr/>
        </p:nvSpPr>
        <p:spPr bwMode="auto">
          <a:xfrm>
            <a:off x="1303867" y="2692401"/>
            <a:ext cx="2362200" cy="838200"/>
          </a:xfrm>
          <a:prstGeom prst="rect">
            <a:avLst/>
          </a:prstGeom>
          <a:solidFill>
            <a:srgbClr val="FFFF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pPr>
            <a:endParaRPr kumimoji="0" lang="en-US" sz="1600" b="1" i="0" u="none" strike="noStrike" cap="none" normalizeH="0" baseline="0" smtClean="0">
              <a:ln>
                <a:noFill/>
              </a:ln>
              <a:solidFill>
                <a:schemeClr val="tx1"/>
              </a:solidFill>
              <a:effectLst/>
              <a:latin typeface="Arial" charset="0"/>
            </a:endParaRPr>
          </a:p>
        </p:txBody>
      </p:sp>
      <p:sp>
        <p:nvSpPr>
          <p:cNvPr id="14349" name="TextBox 19"/>
          <p:cNvSpPr txBox="1">
            <a:spLocks noChangeArrowheads="1"/>
          </p:cNvSpPr>
          <p:nvPr/>
        </p:nvSpPr>
        <p:spPr bwMode="auto">
          <a:xfrm>
            <a:off x="1371600" y="2743200"/>
            <a:ext cx="2238113" cy="289310"/>
          </a:xfrm>
          <a:prstGeom prst="rect">
            <a:avLst/>
          </a:prstGeom>
          <a:noFill/>
          <a:ln w="9525">
            <a:noFill/>
            <a:miter lim="800000"/>
            <a:headEnd/>
            <a:tailEnd/>
          </a:ln>
        </p:spPr>
        <p:txBody>
          <a:bodyPr wrap="none">
            <a:spAutoFit/>
          </a:bodyPr>
          <a:lstStyle/>
          <a:p>
            <a:r>
              <a:rPr lang="en-US" dirty="0" smtClean="0"/>
              <a:t>Stabilization Support</a:t>
            </a:r>
            <a:endParaRPr lang="en-US" dirty="0"/>
          </a:p>
        </p:txBody>
      </p:sp>
      <p:sp>
        <p:nvSpPr>
          <p:cNvPr id="26" name="Rectangle 25"/>
          <p:cNvSpPr/>
          <p:nvPr/>
        </p:nvSpPr>
        <p:spPr bwMode="auto">
          <a:xfrm>
            <a:off x="3505200" y="3124200"/>
            <a:ext cx="762000" cy="533400"/>
          </a:xfrm>
          <a:prstGeom prst="rect">
            <a:avLst/>
          </a:prstGeom>
          <a:solidFill>
            <a:srgbClr val="FFFF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pPr>
            <a:endParaRPr kumimoji="0" lang="en-US" sz="1600" b="1" i="0" u="none" strike="noStrike" cap="none" normalizeH="0" baseline="0" smtClean="0">
              <a:ln>
                <a:noFill/>
              </a:ln>
              <a:solidFill>
                <a:schemeClr val="tx1"/>
              </a:solidFill>
              <a:effectLst/>
              <a:latin typeface="Arial" charset="0"/>
            </a:endParaRPr>
          </a:p>
        </p:txBody>
      </p:sp>
      <p:sp>
        <p:nvSpPr>
          <p:cNvPr id="28" name="Freeform 27"/>
          <p:cNvSpPr/>
          <p:nvPr/>
        </p:nvSpPr>
        <p:spPr bwMode="auto">
          <a:xfrm>
            <a:off x="7459133" y="2929467"/>
            <a:ext cx="618067" cy="1337733"/>
          </a:xfrm>
          <a:custGeom>
            <a:avLst/>
            <a:gdLst>
              <a:gd name="connsiteX0" fmla="*/ 0 w 618067"/>
              <a:gd name="connsiteY0" fmla="*/ 499533 h 1337733"/>
              <a:gd name="connsiteX1" fmla="*/ 618067 w 618067"/>
              <a:gd name="connsiteY1" fmla="*/ 0 h 1337733"/>
              <a:gd name="connsiteX2" fmla="*/ 609600 w 618067"/>
              <a:gd name="connsiteY2" fmla="*/ 1337733 h 1337733"/>
              <a:gd name="connsiteX3" fmla="*/ 8467 w 618067"/>
              <a:gd name="connsiteY3" fmla="*/ 1329266 h 1337733"/>
              <a:gd name="connsiteX4" fmla="*/ 0 w 618067"/>
              <a:gd name="connsiteY4" fmla="*/ 499533 h 1337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8067" h="1337733">
                <a:moveTo>
                  <a:pt x="0" y="499533"/>
                </a:moveTo>
                <a:lnTo>
                  <a:pt x="618067" y="0"/>
                </a:lnTo>
                <a:cubicBezTo>
                  <a:pt x="615245" y="445911"/>
                  <a:pt x="612422" y="891822"/>
                  <a:pt x="609600" y="1337733"/>
                </a:cubicBezTo>
                <a:lnTo>
                  <a:pt x="8467" y="1329266"/>
                </a:lnTo>
                <a:cubicBezTo>
                  <a:pt x="5645" y="1052688"/>
                  <a:pt x="2822" y="776111"/>
                  <a:pt x="0" y="499533"/>
                </a:cubicBezTo>
                <a:close/>
              </a:path>
            </a:pathLst>
          </a:cu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pPr>
            <a:endParaRPr kumimoji="0" lang="en-US" sz="1600" b="1" i="0" u="none" strike="noStrike" cap="none" normalizeH="0" baseline="0" smtClean="0">
              <a:ln>
                <a:noFill/>
              </a:ln>
              <a:solidFill>
                <a:schemeClr val="tx1"/>
              </a:solidFill>
              <a:effectLst/>
              <a:latin typeface="Arial" charset="0"/>
            </a:endParaRPr>
          </a:p>
        </p:txBody>
      </p:sp>
      <p:sp>
        <p:nvSpPr>
          <p:cNvPr id="29" name="TextBox 19"/>
          <p:cNvSpPr txBox="1">
            <a:spLocks noChangeArrowheads="1"/>
          </p:cNvSpPr>
          <p:nvPr/>
        </p:nvSpPr>
        <p:spPr bwMode="auto">
          <a:xfrm>
            <a:off x="1676400" y="3048000"/>
            <a:ext cx="2971800" cy="1218795"/>
          </a:xfrm>
          <a:prstGeom prst="rect">
            <a:avLst/>
          </a:prstGeom>
          <a:noFill/>
          <a:ln w="9525">
            <a:noFill/>
            <a:miter lim="800000"/>
            <a:headEnd/>
            <a:tailEnd/>
          </a:ln>
        </p:spPr>
        <p:txBody>
          <a:bodyPr wrap="square">
            <a:spAutoFit/>
          </a:bodyPr>
          <a:lstStyle/>
          <a:p>
            <a:pPr algn="l"/>
            <a:r>
              <a:rPr lang="en-US" sz="1400" i="1" dirty="0" smtClean="0"/>
              <a:t>Components</a:t>
            </a:r>
            <a:r>
              <a:rPr lang="en-US" sz="1400" dirty="0" smtClean="0"/>
              <a:t>:</a:t>
            </a:r>
          </a:p>
          <a:p>
            <a:pPr algn="l">
              <a:buFont typeface="Arial" pitchFamily="34" charset="0"/>
              <a:buChar char="•"/>
            </a:pPr>
            <a:r>
              <a:rPr lang="en-US" sz="1400" dirty="0" smtClean="0"/>
              <a:t> </a:t>
            </a:r>
            <a:r>
              <a:rPr lang="en-US" sz="1200" dirty="0" smtClean="0"/>
              <a:t>Supplemental staff</a:t>
            </a:r>
          </a:p>
          <a:p>
            <a:pPr algn="l">
              <a:buFont typeface="Arial" pitchFamily="34" charset="0"/>
              <a:buChar char="•"/>
            </a:pPr>
            <a:r>
              <a:rPr lang="en-US" sz="1200" dirty="0" smtClean="0"/>
              <a:t> Emergency fixes/enhancements</a:t>
            </a:r>
          </a:p>
          <a:p>
            <a:pPr algn="l">
              <a:buFont typeface="Arial" pitchFamily="34" charset="0"/>
              <a:buChar char="•"/>
            </a:pPr>
            <a:r>
              <a:rPr lang="en-US" sz="1200" dirty="0" smtClean="0"/>
              <a:t> High priority deferred defects</a:t>
            </a:r>
          </a:p>
          <a:p>
            <a:pPr algn="l">
              <a:buFont typeface="Arial" pitchFamily="34" charset="0"/>
              <a:buChar char="•"/>
            </a:pPr>
            <a:r>
              <a:rPr lang="en-US" sz="1200" dirty="0" smtClean="0"/>
              <a:t> Decommissioning efforts</a:t>
            </a:r>
          </a:p>
          <a:p>
            <a:pPr algn="l">
              <a:buFont typeface="Arial" pitchFamily="34" charset="0"/>
              <a:buChar char="•"/>
            </a:pPr>
            <a:r>
              <a:rPr lang="en-US" sz="1200" dirty="0" smtClean="0"/>
              <a:t> Release Planning </a:t>
            </a:r>
            <a:endParaRPr lang="en-US" sz="1400" dirty="0"/>
          </a:p>
        </p:txBody>
      </p:sp>
      <p:sp>
        <p:nvSpPr>
          <p:cNvPr id="30" name="TextBox 19"/>
          <p:cNvSpPr txBox="1">
            <a:spLocks noChangeArrowheads="1"/>
          </p:cNvSpPr>
          <p:nvPr/>
        </p:nvSpPr>
        <p:spPr bwMode="auto">
          <a:xfrm>
            <a:off x="4648200" y="3699935"/>
            <a:ext cx="2743200" cy="289310"/>
          </a:xfrm>
          <a:prstGeom prst="rect">
            <a:avLst/>
          </a:prstGeom>
          <a:noFill/>
          <a:ln w="9525">
            <a:noFill/>
            <a:miter lim="800000"/>
            <a:headEnd/>
            <a:tailEnd/>
          </a:ln>
        </p:spPr>
        <p:txBody>
          <a:bodyPr wrap="square">
            <a:spAutoFit/>
          </a:bodyPr>
          <a:lstStyle/>
          <a:p>
            <a:r>
              <a:rPr lang="en-US" dirty="0" smtClean="0"/>
              <a:t>Cost estimate in progress</a:t>
            </a:r>
            <a:endParaRPr lang="en-US" dirty="0"/>
          </a:p>
        </p:txBody>
      </p:sp>
      <p:sp>
        <p:nvSpPr>
          <p:cNvPr id="31" name="TextBox 19"/>
          <p:cNvSpPr txBox="1">
            <a:spLocks noChangeArrowheads="1"/>
          </p:cNvSpPr>
          <p:nvPr/>
        </p:nvSpPr>
        <p:spPr bwMode="auto">
          <a:xfrm>
            <a:off x="1371600" y="4419600"/>
            <a:ext cx="3786614" cy="289310"/>
          </a:xfrm>
          <a:prstGeom prst="rect">
            <a:avLst/>
          </a:prstGeom>
          <a:noFill/>
          <a:ln w="9525">
            <a:noFill/>
            <a:miter lim="800000"/>
            <a:headEnd/>
            <a:tailEnd/>
          </a:ln>
        </p:spPr>
        <p:txBody>
          <a:bodyPr wrap="none">
            <a:spAutoFit/>
          </a:bodyPr>
          <a:lstStyle/>
          <a:p>
            <a:pPr marL="228600" indent="-228600">
              <a:tabLst>
                <a:tab pos="1033463" algn="l"/>
                <a:tab pos="1143000" algn="l"/>
                <a:tab pos="2624138" algn="l"/>
              </a:tabLst>
            </a:pPr>
            <a:r>
              <a:rPr lang="en-US" dirty="0" smtClean="0"/>
              <a:t>Steady State Nodal Systems Support</a:t>
            </a:r>
            <a:endParaRPr lang="en-US" dirty="0"/>
          </a:p>
        </p:txBody>
      </p:sp>
      <p:sp>
        <p:nvSpPr>
          <p:cNvPr id="32" name="TextBox 19"/>
          <p:cNvSpPr txBox="1">
            <a:spLocks noChangeArrowheads="1"/>
          </p:cNvSpPr>
          <p:nvPr/>
        </p:nvSpPr>
        <p:spPr bwMode="auto">
          <a:xfrm>
            <a:off x="5797956" y="4622802"/>
            <a:ext cx="2077813" cy="289310"/>
          </a:xfrm>
          <a:prstGeom prst="rect">
            <a:avLst/>
          </a:prstGeom>
          <a:noFill/>
          <a:ln w="9525">
            <a:noFill/>
            <a:miter lim="800000"/>
            <a:headEnd/>
            <a:tailEnd/>
          </a:ln>
        </p:spPr>
        <p:txBody>
          <a:bodyPr wrap="none">
            <a:spAutoFit/>
          </a:bodyPr>
          <a:lstStyle/>
          <a:p>
            <a:r>
              <a:rPr lang="en-US" dirty="0" smtClean="0"/>
              <a:t>Ongoing O&amp;M Cost</a:t>
            </a:r>
            <a:endParaRPr lang="en-US" dirty="0"/>
          </a:p>
        </p:txBody>
      </p:sp>
      <p:sp>
        <p:nvSpPr>
          <p:cNvPr id="33" name="TextBox 19"/>
          <p:cNvSpPr txBox="1">
            <a:spLocks noChangeArrowheads="1"/>
          </p:cNvSpPr>
          <p:nvPr/>
        </p:nvSpPr>
        <p:spPr bwMode="auto">
          <a:xfrm>
            <a:off x="6629400" y="2362200"/>
            <a:ext cx="1395413" cy="387798"/>
          </a:xfrm>
          <a:prstGeom prst="rect">
            <a:avLst/>
          </a:prstGeom>
          <a:noFill/>
          <a:ln w="9525">
            <a:noFill/>
            <a:miter lim="800000"/>
            <a:headEnd/>
            <a:tailEnd/>
          </a:ln>
        </p:spPr>
        <p:txBody>
          <a:bodyPr wrap="square">
            <a:spAutoFit/>
          </a:bodyPr>
          <a:lstStyle/>
          <a:p>
            <a:r>
              <a:rPr lang="en-US" sz="1200" dirty="0" smtClean="0"/>
              <a:t>2012 Release Execution</a:t>
            </a:r>
            <a:endParaRPr lang="en-US" sz="1200" dirty="0"/>
          </a:p>
        </p:txBody>
      </p:sp>
      <p:cxnSp>
        <p:nvCxnSpPr>
          <p:cNvPr id="35" name="Straight Arrow Connector 34"/>
          <p:cNvCxnSpPr>
            <a:stCxn id="33" idx="2"/>
          </p:cNvCxnSpPr>
          <p:nvPr/>
        </p:nvCxnSpPr>
        <p:spPr bwMode="auto">
          <a:xfrm rot="16200000" flipH="1">
            <a:off x="7286452" y="2790652"/>
            <a:ext cx="450402" cy="369093"/>
          </a:xfrm>
          <a:prstGeom prst="straightConnector1">
            <a:avLst/>
          </a:prstGeom>
          <a:no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52400" y="0"/>
            <a:ext cx="8001000" cy="685800"/>
          </a:xfrm>
        </p:spPr>
        <p:txBody>
          <a:bodyPr/>
          <a:lstStyle/>
          <a:p>
            <a:r>
              <a:rPr lang="en-US" dirty="0" smtClean="0"/>
              <a:t>2011 Project Prioritization – Current Questions</a:t>
            </a:r>
          </a:p>
        </p:txBody>
      </p:sp>
      <p:sp>
        <p:nvSpPr>
          <p:cNvPr id="13315" name="Rectangle 3"/>
          <p:cNvSpPr>
            <a:spLocks noGrp="1" noChangeArrowheads="1"/>
          </p:cNvSpPr>
          <p:nvPr>
            <p:ph type="body" sz="half" idx="1"/>
          </p:nvPr>
        </p:nvSpPr>
        <p:spPr>
          <a:xfrm>
            <a:off x="457200" y="914400"/>
            <a:ext cx="8229600" cy="5257800"/>
          </a:xfrm>
        </p:spPr>
        <p:txBody>
          <a:bodyPr/>
          <a:lstStyle/>
          <a:p>
            <a:pPr>
              <a:buNone/>
              <a:tabLst>
                <a:tab pos="1143000" algn="l"/>
                <a:tab pos="2514600" algn="l"/>
              </a:tabLst>
            </a:pPr>
            <a:r>
              <a:rPr lang="en-US" sz="2400" dirty="0" smtClean="0"/>
              <a:t>Q – How can a change be considered in Stabilization?</a:t>
            </a:r>
          </a:p>
          <a:p>
            <a:pPr lvl="1">
              <a:tabLst>
                <a:tab pos="1143000" algn="l"/>
                <a:tab pos="2514600" algn="l"/>
              </a:tabLst>
            </a:pPr>
            <a:r>
              <a:rPr lang="en-US" sz="2400" dirty="0" smtClean="0"/>
              <a:t>See slide 8.  More details forthcoming.</a:t>
            </a:r>
          </a:p>
          <a:p>
            <a:pPr>
              <a:buFontTx/>
              <a:buNone/>
              <a:tabLst>
                <a:tab pos="1143000" algn="l"/>
                <a:tab pos="2514600" algn="l"/>
              </a:tabLst>
            </a:pPr>
            <a:endParaRPr lang="en-US" sz="2400" dirty="0" smtClean="0"/>
          </a:p>
          <a:p>
            <a:pPr>
              <a:buFontTx/>
              <a:buNone/>
              <a:tabLst>
                <a:tab pos="1143000" algn="l"/>
                <a:tab pos="2514600" algn="l"/>
              </a:tabLst>
            </a:pPr>
            <a:r>
              <a:rPr lang="en-US" sz="2400" dirty="0" smtClean="0"/>
              <a:t>Q – Define steps to prioritize items for Stabilization</a:t>
            </a:r>
          </a:p>
          <a:p>
            <a:pPr lvl="1">
              <a:tabLst>
                <a:tab pos="1143000" algn="l"/>
                <a:tab pos="2514600" algn="l"/>
              </a:tabLst>
            </a:pPr>
            <a:r>
              <a:rPr lang="en-US" sz="2400" dirty="0" smtClean="0"/>
              <a:t>Still under development</a:t>
            </a:r>
          </a:p>
          <a:p>
            <a:pPr>
              <a:buNone/>
              <a:tabLst>
                <a:tab pos="1143000" algn="l"/>
                <a:tab pos="2514600" algn="l"/>
              </a:tabLst>
            </a:pPr>
            <a:endParaRPr lang="en-US" sz="2400" dirty="0" smtClean="0"/>
          </a:p>
          <a:p>
            <a:pPr>
              <a:buNone/>
              <a:tabLst>
                <a:tab pos="1143000" algn="l"/>
                <a:tab pos="2514600" algn="l"/>
              </a:tabLst>
            </a:pPr>
            <a:r>
              <a:rPr lang="en-US" sz="2400" dirty="0" smtClean="0"/>
              <a:t>Q – How can the market have confidence that ERCOT is appropriately staffed for post-Go-Live activities?</a:t>
            </a:r>
          </a:p>
          <a:p>
            <a:pPr marL="742950" lvl="2" indent="-342900">
              <a:tabLst>
                <a:tab pos="1143000" algn="l"/>
                <a:tab pos="2514600" algn="l"/>
              </a:tabLst>
            </a:pPr>
            <a:r>
              <a:rPr lang="en-US" sz="2000" dirty="0" smtClean="0"/>
              <a:t>See slide 13</a:t>
            </a:r>
          </a:p>
          <a:p>
            <a:pPr marL="1200150" lvl="3" indent="-342900">
              <a:tabLst>
                <a:tab pos="1143000" algn="l"/>
                <a:tab pos="2514600" algn="l"/>
              </a:tabLst>
            </a:pPr>
            <a:r>
              <a:rPr lang="en-US" sz="2000" dirty="0" smtClean="0"/>
              <a:t>Steady state staffing levels are budgeted in department O&amp;M budgets</a:t>
            </a:r>
          </a:p>
          <a:p>
            <a:pPr marL="1200150" lvl="3" indent="-342900">
              <a:tabLst>
                <a:tab pos="1143000" algn="l"/>
                <a:tab pos="2514600" algn="l"/>
              </a:tabLst>
            </a:pPr>
            <a:r>
              <a:rPr lang="en-US" sz="2000" dirty="0" smtClean="0"/>
              <a:t>Incremental resources are being budgeted for Stabilization</a:t>
            </a:r>
            <a:endParaRPr lang="en-US" sz="2400" dirty="0" smtClean="0"/>
          </a:p>
          <a:p>
            <a:pPr>
              <a:buFontTx/>
              <a:buNone/>
              <a:tabLst>
                <a:tab pos="1143000" algn="l"/>
                <a:tab pos="2514600" algn="l"/>
              </a:tabLst>
            </a:pPr>
            <a:endParaRPr lang="en-US" sz="18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52400" y="0"/>
            <a:ext cx="7848600" cy="685800"/>
          </a:xfrm>
        </p:spPr>
        <p:txBody>
          <a:bodyPr/>
          <a:lstStyle/>
          <a:p>
            <a:r>
              <a:rPr lang="en-US" smtClean="0"/>
              <a:t>2011 Project Prioritization – Primary Components</a:t>
            </a:r>
          </a:p>
        </p:txBody>
      </p:sp>
      <p:sp>
        <p:nvSpPr>
          <p:cNvPr id="18435" name="Rectangle 3"/>
          <p:cNvSpPr>
            <a:spLocks noGrp="1" noChangeArrowheads="1"/>
          </p:cNvSpPr>
          <p:nvPr>
            <p:ph type="body" sz="half" idx="1"/>
          </p:nvPr>
        </p:nvSpPr>
        <p:spPr>
          <a:xfrm>
            <a:off x="381000" y="838200"/>
            <a:ext cx="8382000" cy="5334000"/>
          </a:xfrm>
        </p:spPr>
        <p:txBody>
          <a:bodyPr/>
          <a:lstStyle/>
          <a:p>
            <a:pPr marL="228600" indent="-228600">
              <a:buFontTx/>
              <a:buNone/>
              <a:tabLst>
                <a:tab pos="1143000" algn="l"/>
                <a:tab pos="2514600" algn="l"/>
              </a:tabLst>
            </a:pPr>
            <a:r>
              <a:rPr lang="en-US" sz="2400" dirty="0" smtClean="0"/>
              <a:t>   There are now 2 components to ERCOT’s 2011 project funding request:</a:t>
            </a:r>
          </a:p>
          <a:p>
            <a:pPr marL="228600" indent="-228600">
              <a:tabLst>
                <a:tab pos="1143000" algn="l"/>
                <a:tab pos="2514600" algn="l"/>
              </a:tabLst>
            </a:pPr>
            <a:endParaRPr lang="en-US" sz="1800" dirty="0" smtClean="0"/>
          </a:p>
          <a:p>
            <a:pPr marL="228600" indent="-228600">
              <a:buFontTx/>
              <a:buNone/>
              <a:tabLst>
                <a:tab pos="1143000" algn="l"/>
                <a:tab pos="2514600" algn="l"/>
              </a:tabLst>
            </a:pPr>
            <a:r>
              <a:rPr lang="en-US" b="0" dirty="0" smtClean="0"/>
              <a:t>1 – Data Center Hardware Purchase and Installation	$</a:t>
            </a:r>
            <a:r>
              <a:rPr lang="en-US" b="0" dirty="0" smtClean="0"/>
              <a:t>37.0M</a:t>
            </a:r>
            <a:r>
              <a:rPr lang="en-US" b="0" dirty="0" smtClean="0"/>
              <a:t>*</a:t>
            </a:r>
          </a:p>
          <a:p>
            <a:pPr marL="228600" indent="-228600">
              <a:buFontTx/>
              <a:buNone/>
              <a:tabLst>
                <a:tab pos="1143000" algn="l"/>
                <a:tab pos="2514600" algn="l"/>
              </a:tabLst>
            </a:pPr>
            <a:endParaRPr lang="en-US" sz="1200" b="0" dirty="0" smtClean="0"/>
          </a:p>
          <a:p>
            <a:pPr marL="228600" indent="-228600">
              <a:buFontTx/>
              <a:buNone/>
              <a:tabLst>
                <a:tab pos="1143000" algn="l"/>
                <a:tab pos="2514600" algn="l"/>
              </a:tabLst>
            </a:pPr>
            <a:r>
              <a:rPr lang="en-US" b="0" dirty="0" smtClean="0"/>
              <a:t>2 – Other critical and high priority projects that have </a:t>
            </a:r>
          </a:p>
          <a:p>
            <a:pPr marL="228600" indent="-228600">
              <a:buFontTx/>
              <a:buNone/>
              <a:tabLst>
                <a:tab pos="1143000" algn="l"/>
                <a:tab pos="2514600" algn="l"/>
              </a:tabLst>
            </a:pPr>
            <a:r>
              <a:rPr lang="en-US" b="0" dirty="0" smtClean="0"/>
              <a:t>	   limited resource impacts on items 1 and 2</a:t>
            </a:r>
            <a:r>
              <a:rPr lang="en-US" dirty="0" smtClean="0"/>
              <a:t>		</a:t>
            </a:r>
            <a:r>
              <a:rPr lang="en-US" b="0" u="sng" dirty="0" smtClean="0"/>
              <a:t>$  </a:t>
            </a:r>
            <a:r>
              <a:rPr lang="en-US" b="0" u="sng" dirty="0" smtClean="0"/>
              <a:t>8.2M</a:t>
            </a:r>
            <a:endParaRPr lang="en-US" b="0" u="sng" dirty="0" smtClean="0"/>
          </a:p>
          <a:p>
            <a:pPr marL="228600" indent="-228600">
              <a:buFontTx/>
              <a:buNone/>
              <a:tabLst>
                <a:tab pos="1143000" algn="l"/>
                <a:tab pos="2514600" algn="l"/>
              </a:tabLst>
            </a:pPr>
            <a:endParaRPr lang="en-US" sz="1200" b="0" dirty="0" smtClean="0"/>
          </a:p>
          <a:p>
            <a:pPr marL="228600" indent="-228600">
              <a:buFontTx/>
              <a:buNone/>
              <a:tabLst>
                <a:tab pos="1143000" algn="l"/>
                <a:tab pos="2514600" algn="l"/>
              </a:tabLst>
            </a:pPr>
            <a:r>
              <a:rPr lang="en-US" dirty="0" smtClean="0"/>
              <a:t>		Total						</a:t>
            </a:r>
            <a:r>
              <a:rPr lang="en-US" dirty="0" smtClean="0"/>
              <a:t>$45.2M</a:t>
            </a:r>
            <a:endParaRPr lang="en-US" dirty="0" smtClean="0"/>
          </a:p>
          <a:p>
            <a:pPr marL="228600" indent="-228600">
              <a:buFontTx/>
              <a:buNone/>
              <a:tabLst>
                <a:tab pos="1143000" algn="l"/>
                <a:tab pos="2514600" algn="l"/>
              </a:tabLst>
            </a:pPr>
            <a:endParaRPr lang="en-US" dirty="0" smtClean="0"/>
          </a:p>
          <a:p>
            <a:pPr marL="228600" indent="-228600">
              <a:tabLst>
                <a:tab pos="1143000" algn="l"/>
                <a:tab pos="2514600" algn="l"/>
              </a:tabLst>
            </a:pPr>
            <a:r>
              <a:rPr lang="en-US" sz="1800" b="0" dirty="0" smtClean="0"/>
              <a:t>ERCOT is reviewing options to reduce the funding requirement for Data Center Hardware (potentially as much as $20M)</a:t>
            </a:r>
          </a:p>
          <a:p>
            <a:pPr lvl="1" indent="-342900">
              <a:buFont typeface="Arial Black" pitchFamily="34" charset="0"/>
              <a:buAutoNum type="arabicPeriod"/>
              <a:tabLst>
                <a:tab pos="1143000" algn="l"/>
                <a:tab pos="2514600" algn="l"/>
              </a:tabLst>
            </a:pPr>
            <a:r>
              <a:rPr lang="en-US" sz="1400" dirty="0" smtClean="0"/>
              <a:t>Authorize carryover of excess 2010 ERCOT revenue to 2011</a:t>
            </a:r>
          </a:p>
          <a:p>
            <a:pPr lvl="1" indent="-342900">
              <a:buFont typeface="Arial Black" pitchFamily="34" charset="0"/>
              <a:buAutoNum type="arabicPeriod"/>
              <a:tabLst>
                <a:tab pos="1143000" algn="l"/>
                <a:tab pos="2514600" algn="l"/>
              </a:tabLst>
            </a:pPr>
            <a:r>
              <a:rPr lang="en-US" sz="1400" dirty="0" smtClean="0"/>
              <a:t>Accelerate purchases to Q4 2010 and fund with excess 2010 ERCOT revenue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2011 Project Priority List / Funding Level Review</a:t>
            </a:r>
          </a:p>
        </p:txBody>
      </p:sp>
      <p:sp>
        <p:nvSpPr>
          <p:cNvPr id="20483" name="Rectangle 3"/>
          <p:cNvSpPr>
            <a:spLocks noGrp="1" noChangeArrowheads="1"/>
          </p:cNvSpPr>
          <p:nvPr>
            <p:ph type="body" sz="half" idx="1"/>
          </p:nvPr>
        </p:nvSpPr>
        <p:spPr>
          <a:xfrm>
            <a:off x="228600" y="914400"/>
            <a:ext cx="8077200" cy="381000"/>
          </a:xfrm>
        </p:spPr>
        <p:txBody>
          <a:bodyPr/>
          <a:lstStyle/>
          <a:p>
            <a:pPr eaLnBrk="1" hangingPunct="1">
              <a:tabLst>
                <a:tab pos="1143000" algn="l"/>
                <a:tab pos="2514600" algn="l"/>
              </a:tabLst>
            </a:pPr>
            <a:r>
              <a:rPr lang="en-US" sz="1800" smtClean="0"/>
              <a:t>2011 Project Budgets and Project Counts by Program Area</a:t>
            </a:r>
            <a:r>
              <a:rPr lang="en-US" sz="1400" smtClean="0"/>
              <a:t>	</a:t>
            </a:r>
            <a:endParaRPr lang="en-US" sz="1400" u="sng" smtClean="0"/>
          </a:p>
        </p:txBody>
      </p:sp>
      <p:graphicFrame>
        <p:nvGraphicFramePr>
          <p:cNvPr id="229445" name="Group 69"/>
          <p:cNvGraphicFramePr>
            <a:graphicFrameLocks noGrp="1"/>
          </p:cNvGraphicFramePr>
          <p:nvPr>
            <p:ph sz="half" idx="2"/>
          </p:nvPr>
        </p:nvGraphicFramePr>
        <p:xfrm>
          <a:off x="609600" y="1447800"/>
          <a:ext cx="8077200" cy="4617721"/>
        </p:xfrm>
        <a:graphic>
          <a:graphicData uri="http://schemas.openxmlformats.org/drawingml/2006/table">
            <a:tbl>
              <a:tblPr/>
              <a:tblGrid>
                <a:gridCol w="2017713"/>
                <a:gridCol w="2225675"/>
                <a:gridCol w="2085975"/>
                <a:gridCol w="1747837"/>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Program Area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Budget Request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Projects Started in 2008/2009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New 2010 Projects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CO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    </a:t>
                      </a:r>
                      <a:r>
                        <a:rPr kumimoji="0" lang="en-US" sz="1800" b="1" i="0" u="none" strike="noStrike" cap="none" normalizeH="0" baseline="0" dirty="0" smtClean="0">
                          <a:ln>
                            <a:noFill/>
                          </a:ln>
                          <a:solidFill>
                            <a:schemeClr val="tx1"/>
                          </a:solidFill>
                          <a:effectLst/>
                          <a:latin typeface="Courier New" pitchFamily="49" charset="0"/>
                        </a:rPr>
                        <a:t>375,000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25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IO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  </a:t>
                      </a:r>
                      <a:r>
                        <a:rPr kumimoji="0" lang="en-US" sz="1800" b="1" i="0" u="none" strike="noStrike" cap="none" normalizeH="0" baseline="0" dirty="0" smtClean="0">
                          <a:ln>
                            <a:noFill/>
                          </a:ln>
                          <a:solidFill>
                            <a:schemeClr val="tx1"/>
                          </a:solidFill>
                          <a:effectLst/>
                          <a:latin typeface="Courier New" pitchFamily="49" charset="0"/>
                        </a:rPr>
                        <a:t>  765,000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Courier New" pitchFamily="49"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2</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MO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  </a:t>
                      </a:r>
                      <a:r>
                        <a:rPr kumimoji="0" lang="en-US" sz="1800" b="1" i="0" u="none" strike="noStrike" cap="none" normalizeH="0" baseline="0" dirty="0" smtClean="0">
                          <a:ln>
                            <a:noFill/>
                          </a:ln>
                          <a:solidFill>
                            <a:schemeClr val="tx1"/>
                          </a:solidFill>
                          <a:effectLst/>
                          <a:latin typeface="Courier New" pitchFamily="49" charset="0"/>
                        </a:rPr>
                        <a:t>3,360,000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3</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RO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  2,700,000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SO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          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Minor Cap</a:t>
                      </a:r>
                      <a:endParaRPr kumimoji="0" lang="en-US" sz="1200" b="1"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  </a:t>
                      </a:r>
                      <a:r>
                        <a:rPr kumimoji="0" lang="en-US" sz="1800" b="1" i="0" u="none" strike="noStrike" cap="none" normalizeH="0" baseline="0" dirty="0" smtClean="0">
                          <a:ln>
                            <a:noFill/>
                          </a:ln>
                          <a:solidFill>
                            <a:schemeClr val="tx1"/>
                          </a:solidFill>
                          <a:effectLst/>
                          <a:latin typeface="Courier New" pitchFamily="49" charset="0"/>
                        </a:rPr>
                        <a:t>1,000,000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Subtotal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  </a:t>
                      </a:r>
                      <a:r>
                        <a:rPr kumimoji="0" lang="en-US" sz="1800" b="1" i="0" u="none" strike="noStrike" cap="none" normalizeH="0" baseline="0" dirty="0" smtClean="0">
                          <a:ln>
                            <a:noFill/>
                          </a:ln>
                          <a:solidFill>
                            <a:schemeClr val="tx1"/>
                          </a:solidFill>
                          <a:effectLst/>
                          <a:latin typeface="Courier New" pitchFamily="49" charset="0"/>
                        </a:rPr>
                        <a:t>8,200,000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5</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6</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Nodal </a:t>
                      </a:r>
                      <a:r>
                        <a:rPr kumimoji="0" lang="en-US" sz="1600" b="1" i="0" u="none" strike="noStrike" cap="none" normalizeH="0" baseline="0" dirty="0" smtClean="0">
                          <a:ln>
                            <a:noFill/>
                          </a:ln>
                          <a:solidFill>
                            <a:schemeClr val="tx1"/>
                          </a:solidFill>
                          <a:effectLst/>
                          <a:latin typeface="Arial" charset="0"/>
                        </a:rPr>
                        <a:t>Release Planning</a:t>
                      </a:r>
                      <a:endParaRPr kumimoji="0" lang="en-US" sz="1200" b="1"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  </a:t>
                      </a:r>
                      <a:r>
                        <a:rPr kumimoji="0" lang="en-US" sz="1800" b="1" i="0" u="none" strike="noStrike" cap="none" normalizeH="0" baseline="0" dirty="0" smtClean="0">
                          <a:ln>
                            <a:noFill/>
                          </a:ln>
                          <a:solidFill>
                            <a:schemeClr val="tx1"/>
                          </a:solidFill>
                          <a:effectLst/>
                          <a:latin typeface="Courier New" pitchFamily="49" charset="0"/>
                        </a:rPr>
                        <a:t>        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Data Center Refresh  </a:t>
                      </a:r>
                      <a:r>
                        <a:rPr kumimoji="0" lang="en-US" sz="1100" b="1" i="0" u="none" strike="noStrike" cap="none" normalizeH="0" baseline="0" smtClean="0">
                          <a:ln>
                            <a:noFill/>
                          </a:ln>
                          <a:solidFill>
                            <a:schemeClr val="tx1"/>
                          </a:solidFill>
                          <a:effectLst/>
                          <a:latin typeface="Arial" charset="0"/>
                        </a:rPr>
                        <a:t>(IO)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$ 37,000,000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Grand Total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 </a:t>
                      </a:r>
                      <a:r>
                        <a:rPr kumimoji="0" lang="en-US" sz="1800" b="1" i="0" u="none" strike="noStrike" cap="none" normalizeH="0" baseline="0" dirty="0" smtClean="0">
                          <a:ln>
                            <a:noFill/>
                          </a:ln>
                          <a:solidFill>
                            <a:schemeClr val="tx1"/>
                          </a:solidFill>
                          <a:effectLst/>
                          <a:latin typeface="Courier New" pitchFamily="49" charset="0"/>
                        </a:rPr>
                        <a:t>45,200,000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6</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ourier New" pitchFamily="49" charset="0"/>
                        </a:rPr>
                        <a:t>6</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r>
            </a:tbl>
          </a:graphicData>
        </a:graphic>
      </p:graphicFrame>
      <p:sp>
        <p:nvSpPr>
          <p:cNvPr id="20546" name="Rectangle 2"/>
          <p:cNvSpPr>
            <a:spLocks noChangeArrowheads="1"/>
          </p:cNvSpPr>
          <p:nvPr/>
        </p:nvSpPr>
        <p:spPr bwMode="auto">
          <a:xfrm>
            <a:off x="1600200" y="6172200"/>
            <a:ext cx="6477000" cy="457200"/>
          </a:xfrm>
          <a:prstGeom prst="rect">
            <a:avLst/>
          </a:prstGeom>
          <a:solidFill>
            <a:srgbClr val="FFFF99"/>
          </a:solidFill>
          <a:ln w="9525">
            <a:solidFill>
              <a:schemeClr val="tx1"/>
            </a:solidFill>
            <a:miter lim="800000"/>
            <a:headEnd/>
            <a:tailEnd/>
          </a:ln>
        </p:spPr>
        <p:txBody>
          <a:bodyPr wrap="none" anchor="ctr"/>
          <a:lstStyle/>
          <a:p>
            <a:pPr marL="228600" indent="-228600">
              <a:tabLst>
                <a:tab pos="1033463" algn="l"/>
                <a:tab pos="1143000" algn="l"/>
                <a:tab pos="2624138" algn="l"/>
              </a:tabLst>
            </a:pPr>
            <a:r>
              <a:rPr lang="en-US" sz="1200" b="0" dirty="0"/>
              <a:t>Nodal Release Planning replaces the estimate from SO in </a:t>
            </a:r>
            <a:r>
              <a:rPr lang="en-US" sz="1200" b="0" dirty="0" smtClean="0"/>
              <a:t>2011</a:t>
            </a:r>
          </a:p>
          <a:p>
            <a:pPr marL="228600" indent="-228600">
              <a:tabLst>
                <a:tab pos="1033463" algn="l"/>
                <a:tab pos="1143000" algn="l"/>
                <a:tab pos="2624138" algn="l"/>
              </a:tabLst>
            </a:pPr>
            <a:r>
              <a:rPr lang="en-US" sz="1200" b="0" dirty="0" smtClean="0"/>
              <a:t>Nodal Release Planning is now being budgeted as part of Nodal Stabilization</a:t>
            </a:r>
            <a:endParaRPr lang="en-US" sz="1200" b="0" dirty="0"/>
          </a:p>
        </p:txBody>
      </p:sp>
      <p:sp>
        <p:nvSpPr>
          <p:cNvPr id="7" name="Rectangle 3"/>
          <p:cNvSpPr txBox="1">
            <a:spLocks noChangeArrowheads="1"/>
          </p:cNvSpPr>
          <p:nvPr/>
        </p:nvSpPr>
        <p:spPr bwMode="auto">
          <a:xfrm>
            <a:off x="1828800" y="6173915"/>
            <a:ext cx="381000" cy="381000"/>
          </a:xfrm>
          <a:prstGeom prst="rect">
            <a:avLst/>
          </a:prstGeom>
          <a:noFill/>
          <a:ln w="9525">
            <a:noFill/>
            <a:miter lim="800000"/>
            <a:headEnd/>
            <a:tailEnd/>
          </a:ln>
        </p:spPr>
        <p:txBody>
          <a:bodyPr/>
          <a:lstStyle/>
          <a:p>
            <a:pPr marL="342900" indent="-342900" algn="l">
              <a:lnSpc>
                <a:spcPct val="100000"/>
              </a:lnSpc>
              <a:tabLst>
                <a:tab pos="1143000" algn="l"/>
                <a:tab pos="2514600" algn="l"/>
              </a:tabLst>
              <a:defRPr/>
            </a:pPr>
            <a:r>
              <a:rPr lang="en-US" sz="2000" kern="0" dirty="0">
                <a:latin typeface="+mn-lt"/>
              </a:rPr>
              <a:t>*</a:t>
            </a:r>
            <a:endParaRPr lang="en-US" u="sng" kern="0" dirty="0">
              <a:latin typeface="+mn-lt"/>
            </a:endParaRPr>
          </a:p>
        </p:txBody>
      </p:sp>
      <p:sp>
        <p:nvSpPr>
          <p:cNvPr id="8" name="Rectangle 3"/>
          <p:cNvSpPr txBox="1">
            <a:spLocks noChangeArrowheads="1"/>
          </p:cNvSpPr>
          <p:nvPr/>
        </p:nvSpPr>
        <p:spPr bwMode="auto">
          <a:xfrm>
            <a:off x="685800" y="3581400"/>
            <a:ext cx="381000" cy="381000"/>
          </a:xfrm>
          <a:prstGeom prst="rect">
            <a:avLst/>
          </a:prstGeom>
          <a:noFill/>
          <a:ln w="9525">
            <a:noFill/>
            <a:miter lim="800000"/>
            <a:headEnd/>
            <a:tailEnd/>
          </a:ln>
        </p:spPr>
        <p:txBody>
          <a:bodyPr/>
          <a:lstStyle/>
          <a:p>
            <a:pPr marL="342900" indent="-342900" algn="l">
              <a:lnSpc>
                <a:spcPct val="100000"/>
              </a:lnSpc>
              <a:tabLst>
                <a:tab pos="1143000" algn="l"/>
                <a:tab pos="2514600" algn="l"/>
              </a:tabLst>
              <a:defRPr/>
            </a:pPr>
            <a:r>
              <a:rPr lang="en-US" sz="2000" kern="0" dirty="0">
                <a:latin typeface="+mn-lt"/>
              </a:rPr>
              <a:t>*</a:t>
            </a:r>
            <a:endParaRPr lang="en-US" u="sng" kern="0" dirty="0">
              <a:latin typeface="+mn-lt"/>
            </a:endParaRPr>
          </a:p>
        </p:txBody>
      </p:sp>
      <p:sp>
        <p:nvSpPr>
          <p:cNvPr id="9" name="Rectangle 3"/>
          <p:cNvSpPr txBox="1">
            <a:spLocks noChangeArrowheads="1"/>
          </p:cNvSpPr>
          <p:nvPr/>
        </p:nvSpPr>
        <p:spPr bwMode="auto">
          <a:xfrm>
            <a:off x="609600" y="4953000"/>
            <a:ext cx="381000" cy="381000"/>
          </a:xfrm>
          <a:prstGeom prst="rect">
            <a:avLst/>
          </a:prstGeom>
          <a:noFill/>
          <a:ln w="9525">
            <a:noFill/>
            <a:miter lim="800000"/>
            <a:headEnd/>
            <a:tailEnd/>
          </a:ln>
        </p:spPr>
        <p:txBody>
          <a:bodyPr/>
          <a:lstStyle/>
          <a:p>
            <a:pPr marL="342900" indent="-342900" algn="l">
              <a:lnSpc>
                <a:spcPct val="100000"/>
              </a:lnSpc>
              <a:tabLst>
                <a:tab pos="1143000" algn="l"/>
                <a:tab pos="2514600" algn="l"/>
              </a:tabLst>
              <a:defRPr/>
            </a:pPr>
            <a:r>
              <a:rPr lang="en-US" sz="2000" kern="0" dirty="0" smtClean="0">
                <a:latin typeface="+mn-lt"/>
              </a:rPr>
              <a:t>**</a:t>
            </a:r>
            <a:endParaRPr lang="en-US" u="sng" kern="0" dirty="0">
              <a:latin typeface="+mn-lt"/>
            </a:endParaRPr>
          </a:p>
        </p:txBody>
      </p:sp>
      <p:sp>
        <p:nvSpPr>
          <p:cNvPr id="10" name="Rectangle 3"/>
          <p:cNvSpPr txBox="1">
            <a:spLocks noChangeArrowheads="1"/>
          </p:cNvSpPr>
          <p:nvPr/>
        </p:nvSpPr>
        <p:spPr bwMode="auto">
          <a:xfrm>
            <a:off x="1828800" y="6324600"/>
            <a:ext cx="381000" cy="381000"/>
          </a:xfrm>
          <a:prstGeom prst="rect">
            <a:avLst/>
          </a:prstGeom>
          <a:noFill/>
          <a:ln w="9525">
            <a:noFill/>
            <a:miter lim="800000"/>
            <a:headEnd/>
            <a:tailEnd/>
          </a:ln>
        </p:spPr>
        <p:txBody>
          <a:bodyPr/>
          <a:lstStyle/>
          <a:p>
            <a:pPr marL="342900" indent="-342900" algn="l">
              <a:lnSpc>
                <a:spcPct val="100000"/>
              </a:lnSpc>
              <a:tabLst>
                <a:tab pos="1143000" algn="l"/>
                <a:tab pos="2514600" algn="l"/>
              </a:tabLst>
              <a:defRPr/>
            </a:pPr>
            <a:r>
              <a:rPr lang="en-US" sz="2000" kern="0" dirty="0" smtClean="0">
                <a:latin typeface="+mn-lt"/>
              </a:rPr>
              <a:t>**</a:t>
            </a:r>
            <a:endParaRPr lang="en-US" u="sng" kern="0" dirty="0">
              <a:latin typeface="+mn-l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mtClean="0"/>
              <a:t>2011 Project Priority List / Funding Level Review</a:t>
            </a:r>
          </a:p>
        </p:txBody>
      </p:sp>
      <p:sp>
        <p:nvSpPr>
          <p:cNvPr id="21507" name="Rectangle 3"/>
          <p:cNvSpPr>
            <a:spLocks noGrp="1" noChangeArrowheads="1"/>
          </p:cNvSpPr>
          <p:nvPr>
            <p:ph type="body" sz="half" idx="1"/>
          </p:nvPr>
        </p:nvSpPr>
        <p:spPr>
          <a:xfrm>
            <a:off x="457200" y="762000"/>
            <a:ext cx="8382000" cy="5562600"/>
          </a:xfrm>
        </p:spPr>
        <p:txBody>
          <a:bodyPr/>
          <a:lstStyle/>
          <a:p>
            <a:pPr>
              <a:tabLst>
                <a:tab pos="1143000" algn="l"/>
                <a:tab pos="2514600" algn="l"/>
              </a:tabLst>
            </a:pPr>
            <a:r>
              <a:rPr lang="en-US" sz="1800" dirty="0" smtClean="0"/>
              <a:t>2011 Project Prioritization Notes by Program Area</a:t>
            </a:r>
          </a:p>
          <a:p>
            <a:pPr>
              <a:buFontTx/>
              <a:buNone/>
              <a:tabLst>
                <a:tab pos="1143000" algn="l"/>
                <a:tab pos="2514600" algn="l"/>
              </a:tabLst>
            </a:pPr>
            <a:endParaRPr lang="en-US" sz="800" dirty="0" smtClean="0"/>
          </a:p>
          <a:p>
            <a:pPr lvl="1">
              <a:tabLst>
                <a:tab pos="1143000" algn="l"/>
                <a:tab pos="2514600" algn="l"/>
              </a:tabLst>
            </a:pPr>
            <a:r>
              <a:rPr lang="en-US" sz="1800" dirty="0" smtClean="0"/>
              <a:t>Nodal Release Planning	($ </a:t>
            </a:r>
            <a:r>
              <a:rPr lang="en-US" sz="1800" dirty="0" smtClean="0"/>
              <a:t>                0</a:t>
            </a:r>
            <a:r>
              <a:rPr lang="en-US" sz="1800" dirty="0" smtClean="0"/>
              <a:t>)</a:t>
            </a:r>
          </a:p>
          <a:p>
            <a:pPr lvl="2">
              <a:tabLst>
                <a:tab pos="1143000" algn="l"/>
                <a:tab pos="2514600" algn="l"/>
              </a:tabLst>
            </a:pPr>
            <a:r>
              <a:rPr lang="en-US" sz="1600" dirty="0" smtClean="0"/>
              <a:t>Planning funds for Parking Deck and other Nodal </a:t>
            </a:r>
            <a:r>
              <a:rPr lang="en-US" sz="1600" dirty="0" smtClean="0"/>
              <a:t>enhancements</a:t>
            </a:r>
          </a:p>
          <a:p>
            <a:pPr lvl="2">
              <a:tabLst>
                <a:tab pos="1143000" algn="l"/>
                <a:tab pos="2514600" algn="l"/>
              </a:tabLst>
            </a:pPr>
            <a:r>
              <a:rPr lang="en-US" sz="1600" dirty="0" smtClean="0"/>
              <a:t>Now a component of Nodal Stabilization</a:t>
            </a:r>
            <a:endParaRPr lang="en-US" sz="1600" dirty="0" smtClean="0"/>
          </a:p>
          <a:p>
            <a:pPr lvl="1">
              <a:tabLst>
                <a:tab pos="1143000" algn="l"/>
                <a:tab pos="2514600" algn="l"/>
              </a:tabLst>
            </a:pPr>
            <a:r>
              <a:rPr lang="en-US" sz="1800" dirty="0" smtClean="0"/>
              <a:t>Data Center Refresh </a:t>
            </a:r>
            <a:r>
              <a:rPr lang="en-US" sz="1200" dirty="0" smtClean="0"/>
              <a:t>(IO)</a:t>
            </a:r>
            <a:r>
              <a:rPr lang="en-US" sz="1800" dirty="0" smtClean="0"/>
              <a:t>	($37,000,000)</a:t>
            </a:r>
          </a:p>
          <a:p>
            <a:pPr lvl="2">
              <a:tabLst>
                <a:tab pos="1143000" algn="l"/>
                <a:tab pos="2514600" algn="l"/>
              </a:tabLst>
            </a:pPr>
            <a:r>
              <a:rPr lang="en-US" sz="1600" dirty="0" smtClean="0"/>
              <a:t>Continuing effort to purchase and install hardware in new data centers</a:t>
            </a:r>
          </a:p>
          <a:p>
            <a:pPr lvl="2">
              <a:tabLst>
                <a:tab pos="1143000" algn="l"/>
                <a:tab pos="2514600" algn="l"/>
              </a:tabLst>
            </a:pPr>
            <a:r>
              <a:rPr lang="en-US" sz="1600" dirty="0" smtClean="0"/>
              <a:t>Effort underway to reduce 2011 funding need</a:t>
            </a:r>
          </a:p>
          <a:p>
            <a:pPr lvl="1">
              <a:tabLst>
                <a:tab pos="1143000" algn="l"/>
                <a:tab pos="2514600" algn="l"/>
              </a:tabLst>
            </a:pPr>
            <a:r>
              <a:rPr lang="en-US" sz="1800" dirty="0" smtClean="0"/>
              <a:t>CO				($    </a:t>
            </a:r>
            <a:r>
              <a:rPr lang="en-US" sz="1800" dirty="0" smtClean="0"/>
              <a:t>375,000</a:t>
            </a:r>
            <a:r>
              <a:rPr lang="en-US" sz="1800" dirty="0" smtClean="0"/>
              <a:t>)</a:t>
            </a:r>
          </a:p>
          <a:p>
            <a:pPr lvl="2">
              <a:tabLst>
                <a:tab pos="1143000" algn="l"/>
                <a:tab pos="2514600" algn="l"/>
              </a:tabLst>
            </a:pPr>
            <a:r>
              <a:rPr lang="en-US" sz="1600" dirty="0" smtClean="0"/>
              <a:t>1 carryover project and 1 security project</a:t>
            </a:r>
          </a:p>
          <a:p>
            <a:pPr lvl="1">
              <a:tabLst>
                <a:tab pos="1143000" algn="l"/>
                <a:tab pos="2514600" algn="l"/>
              </a:tabLst>
            </a:pPr>
            <a:r>
              <a:rPr lang="en-US" sz="1800" dirty="0" smtClean="0"/>
              <a:t>IO				($ </a:t>
            </a:r>
            <a:r>
              <a:rPr lang="en-US" sz="1800" dirty="0" smtClean="0"/>
              <a:t>   765,000</a:t>
            </a:r>
            <a:r>
              <a:rPr lang="en-US" sz="1800" dirty="0" smtClean="0"/>
              <a:t>)</a:t>
            </a:r>
          </a:p>
          <a:p>
            <a:pPr lvl="2">
              <a:tabLst>
                <a:tab pos="1143000" algn="l"/>
                <a:tab pos="2514600" algn="l"/>
              </a:tabLst>
            </a:pPr>
            <a:r>
              <a:rPr lang="en-US" sz="1600" dirty="0" smtClean="0"/>
              <a:t>1 </a:t>
            </a:r>
            <a:r>
              <a:rPr lang="en-US" sz="1600" dirty="0" smtClean="0"/>
              <a:t>infrastructure </a:t>
            </a:r>
            <a:r>
              <a:rPr lang="en-US" sz="1600" dirty="0" smtClean="0"/>
              <a:t>project </a:t>
            </a:r>
            <a:r>
              <a:rPr lang="en-US" sz="1600" dirty="0" smtClean="0"/>
              <a:t>and 1 security project</a:t>
            </a:r>
          </a:p>
          <a:p>
            <a:pPr lvl="1">
              <a:tabLst>
                <a:tab pos="1143000" algn="l"/>
                <a:tab pos="2514600" algn="l"/>
              </a:tabLst>
            </a:pPr>
            <a:r>
              <a:rPr lang="en-US" sz="1800" dirty="0" smtClean="0"/>
              <a:t>MO				($ </a:t>
            </a:r>
            <a:r>
              <a:rPr lang="en-US" sz="1800" dirty="0" smtClean="0"/>
              <a:t>3,360,000</a:t>
            </a:r>
            <a:r>
              <a:rPr lang="en-US" sz="1800" dirty="0" smtClean="0"/>
              <a:t>)</a:t>
            </a:r>
          </a:p>
          <a:p>
            <a:pPr lvl="2">
              <a:tabLst>
                <a:tab pos="1143000" algn="l"/>
                <a:tab pos="2514600" algn="l"/>
              </a:tabLst>
            </a:pPr>
            <a:r>
              <a:rPr lang="en-US" sz="1600" dirty="0" smtClean="0"/>
              <a:t>Continuation of Information Lifecycle Management project</a:t>
            </a:r>
          </a:p>
          <a:p>
            <a:pPr lvl="2">
              <a:tabLst>
                <a:tab pos="1143000" algn="l"/>
                <a:tab pos="2514600" algn="l"/>
              </a:tabLst>
            </a:pPr>
            <a:r>
              <a:rPr lang="en-US" sz="1600" dirty="0" smtClean="0"/>
              <a:t>2 internal software enhancement projects that recently initiated</a:t>
            </a:r>
            <a:endParaRPr lang="en-US" sz="1600" dirty="0" smtClean="0"/>
          </a:p>
          <a:p>
            <a:pPr lvl="1">
              <a:tabLst>
                <a:tab pos="1143000" algn="l"/>
                <a:tab pos="2514600" algn="l"/>
              </a:tabLst>
            </a:pPr>
            <a:r>
              <a:rPr lang="en-US" sz="1800" dirty="0" smtClean="0"/>
              <a:t>RO				($ 2,700,000)</a:t>
            </a:r>
          </a:p>
          <a:p>
            <a:pPr lvl="2">
              <a:tabLst>
                <a:tab pos="1143000" algn="l"/>
                <a:tab pos="2514600" algn="l"/>
              </a:tabLst>
            </a:pPr>
            <a:r>
              <a:rPr lang="en-US" sz="1600" dirty="0" smtClean="0"/>
              <a:t>2 PUCT/market projects and Data Research &amp; Reporting project</a:t>
            </a:r>
          </a:p>
          <a:p>
            <a:pPr lvl="1">
              <a:tabLst>
                <a:tab pos="1143000" algn="l"/>
                <a:tab pos="2514600" algn="l"/>
              </a:tabLst>
            </a:pPr>
            <a:r>
              <a:rPr lang="en-US" sz="1800" dirty="0" smtClean="0"/>
              <a:t>Minor Cap			($ </a:t>
            </a:r>
            <a:r>
              <a:rPr lang="en-US" sz="1800" dirty="0" smtClean="0"/>
              <a:t>1,000,000</a:t>
            </a:r>
            <a:r>
              <a:rPr lang="en-US" sz="1800" dirty="0" smtClean="0"/>
              <a: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52400" y="0"/>
            <a:ext cx="7772400" cy="685800"/>
          </a:xfrm>
        </p:spPr>
        <p:txBody>
          <a:bodyPr/>
          <a:lstStyle/>
          <a:p>
            <a:r>
              <a:rPr lang="en-US" smtClean="0"/>
              <a:t>2011 Project Prioritization – Motion</a:t>
            </a:r>
          </a:p>
        </p:txBody>
      </p:sp>
      <p:sp>
        <p:nvSpPr>
          <p:cNvPr id="22531" name="Rectangle 3"/>
          <p:cNvSpPr>
            <a:spLocks noGrp="1" noChangeArrowheads="1"/>
          </p:cNvSpPr>
          <p:nvPr>
            <p:ph type="body" sz="half" idx="1"/>
          </p:nvPr>
        </p:nvSpPr>
        <p:spPr>
          <a:xfrm>
            <a:off x="381000" y="1066800"/>
            <a:ext cx="8382000" cy="4953000"/>
          </a:xfrm>
        </p:spPr>
        <p:txBody>
          <a:bodyPr/>
          <a:lstStyle/>
          <a:p>
            <a:pPr marL="228600" indent="-228600">
              <a:buFontTx/>
              <a:buNone/>
              <a:tabLst>
                <a:tab pos="1143000" algn="l"/>
                <a:tab pos="2514600" algn="l"/>
              </a:tabLst>
            </a:pPr>
            <a:r>
              <a:rPr lang="en-US" sz="2800" dirty="0" smtClean="0"/>
              <a:t>Suggested Motion</a:t>
            </a:r>
          </a:p>
          <a:p>
            <a:pPr marL="228600" indent="-228600">
              <a:tabLst>
                <a:tab pos="1143000" algn="l"/>
                <a:tab pos="2514600" algn="l"/>
              </a:tabLst>
            </a:pPr>
            <a:endParaRPr lang="en-US" sz="2800" dirty="0" smtClean="0"/>
          </a:p>
          <a:p>
            <a:pPr marL="228600" indent="-228600">
              <a:buFontTx/>
              <a:buNone/>
              <a:tabLst>
                <a:tab pos="1143000" algn="l"/>
                <a:tab pos="2514600" algn="l"/>
              </a:tabLst>
            </a:pPr>
            <a:r>
              <a:rPr lang="en-US" dirty="0" smtClean="0"/>
              <a:t>	</a:t>
            </a:r>
            <a:r>
              <a:rPr lang="en-US" b="0" i="1" dirty="0" smtClean="0"/>
              <a:t>Motion to approve/endorse ERCOT’s proposal to fund 2011 projects in the amount of </a:t>
            </a:r>
            <a:r>
              <a:rPr lang="en-US" b="0" i="1" dirty="0" smtClean="0"/>
              <a:t>$45.2M</a:t>
            </a:r>
            <a:r>
              <a:rPr lang="en-US" b="0" i="1" dirty="0" smtClean="0"/>
              <a:t>.  </a:t>
            </a:r>
          </a:p>
          <a:p>
            <a:pPr marL="228600" indent="-228600">
              <a:buFontTx/>
              <a:buNone/>
              <a:tabLst>
                <a:tab pos="1143000" algn="l"/>
                <a:tab pos="2514600" algn="l"/>
              </a:tabLst>
            </a:pPr>
            <a:endParaRPr lang="en-US" b="0" i="1" dirty="0" smtClean="0"/>
          </a:p>
          <a:p>
            <a:pPr marL="228600" indent="-228600">
              <a:buFontTx/>
              <a:buNone/>
              <a:tabLst>
                <a:tab pos="1143000" algn="l"/>
                <a:tab pos="2514600" algn="l"/>
              </a:tabLst>
            </a:pPr>
            <a:r>
              <a:rPr lang="en-US" b="0" i="1" dirty="0" smtClean="0"/>
              <a:t>	This includes </a:t>
            </a:r>
            <a:r>
              <a:rPr lang="en-US" b="0" i="1" dirty="0" smtClean="0"/>
              <a:t>$</a:t>
            </a:r>
            <a:r>
              <a:rPr lang="en-US" b="0" i="1" dirty="0" smtClean="0"/>
              <a:t>1M-$2M to support PUCT and Market requests.  </a:t>
            </a:r>
          </a:p>
          <a:p>
            <a:pPr marL="228600" indent="-228600">
              <a:buFontTx/>
              <a:buNone/>
              <a:tabLst>
                <a:tab pos="1143000" algn="l"/>
                <a:tab pos="2514600" algn="l"/>
              </a:tabLst>
            </a:pPr>
            <a:endParaRPr lang="en-US" b="0" i="1" dirty="0" smtClean="0"/>
          </a:p>
          <a:p>
            <a:pPr marL="228600" indent="-228600">
              <a:buFontTx/>
              <a:buNone/>
              <a:tabLst>
                <a:tab pos="1143000" algn="l"/>
                <a:tab pos="2514600" algn="l"/>
              </a:tabLst>
            </a:pPr>
            <a:r>
              <a:rPr lang="en-US" b="0" i="1" dirty="0" smtClean="0"/>
              <a:t>	It is understood that requested amounts for the Data Center Hardware projects may be revised based on a change in funding approach.  Other ERCOT projects are also subject to change as the ERCOT budget process nears completion.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52400" y="0"/>
            <a:ext cx="6019800" cy="685800"/>
          </a:xfrm>
        </p:spPr>
        <p:txBody>
          <a:bodyPr/>
          <a:lstStyle/>
          <a:p>
            <a:pPr eaLnBrk="1" hangingPunct="1"/>
            <a:r>
              <a:rPr lang="en-US" smtClean="0"/>
              <a:t>PMO Update – Agenda</a:t>
            </a:r>
          </a:p>
        </p:txBody>
      </p:sp>
      <p:sp>
        <p:nvSpPr>
          <p:cNvPr id="6147" name="Rectangle 3"/>
          <p:cNvSpPr>
            <a:spLocks noGrp="1" noChangeArrowheads="1"/>
          </p:cNvSpPr>
          <p:nvPr>
            <p:ph type="body" sz="half" idx="1"/>
          </p:nvPr>
        </p:nvSpPr>
        <p:spPr>
          <a:xfrm>
            <a:off x="457200" y="914400"/>
            <a:ext cx="8229600" cy="5181600"/>
          </a:xfrm>
        </p:spPr>
        <p:txBody>
          <a:bodyPr/>
          <a:lstStyle/>
          <a:p>
            <a:pPr marL="571500" lvl="1" indent="-228600" eaLnBrk="1" hangingPunct="1">
              <a:tabLst>
                <a:tab pos="1143000" algn="l"/>
                <a:tab pos="2514600" algn="l"/>
              </a:tabLst>
            </a:pPr>
            <a:r>
              <a:rPr lang="en-US" sz="2400" dirty="0" smtClean="0"/>
              <a:t>2010 Project Spending </a:t>
            </a:r>
            <a:r>
              <a:rPr lang="en-US" sz="2400" dirty="0" smtClean="0"/>
              <a:t>Update			</a:t>
            </a:r>
            <a:r>
              <a:rPr lang="en-US" sz="1800" dirty="0" smtClean="0"/>
              <a:t>3</a:t>
            </a:r>
            <a:endParaRPr lang="en-US" sz="2400" dirty="0" smtClean="0"/>
          </a:p>
          <a:p>
            <a:pPr lvl="2" eaLnBrk="1" hangingPunct="1">
              <a:tabLst>
                <a:tab pos="1143000" algn="l"/>
                <a:tab pos="2514600" algn="l"/>
              </a:tabLst>
            </a:pPr>
            <a:r>
              <a:rPr lang="en-US" sz="2000" dirty="0" smtClean="0"/>
              <a:t>As of 9/17/2010</a:t>
            </a:r>
          </a:p>
          <a:p>
            <a:pPr lvl="2" eaLnBrk="1" hangingPunct="1">
              <a:buFontTx/>
              <a:buNone/>
              <a:tabLst>
                <a:tab pos="1143000" algn="l"/>
                <a:tab pos="2514600" algn="l"/>
              </a:tabLst>
            </a:pPr>
            <a:endParaRPr lang="en-US" sz="1200" dirty="0" smtClean="0"/>
          </a:p>
          <a:p>
            <a:pPr marL="571500" lvl="1" indent="-228600" eaLnBrk="1" hangingPunct="1">
              <a:tabLst>
                <a:tab pos="1143000" algn="l"/>
                <a:tab pos="2514600" algn="l"/>
              </a:tabLst>
            </a:pPr>
            <a:r>
              <a:rPr lang="en-US" sz="2400" dirty="0" smtClean="0"/>
              <a:t>Nodal Parking </a:t>
            </a:r>
            <a:r>
              <a:rPr lang="en-US" sz="2400" dirty="0" smtClean="0"/>
              <a:t>Deck					</a:t>
            </a:r>
            <a:r>
              <a:rPr lang="en-US" sz="1800" dirty="0" smtClean="0"/>
              <a:t>4-8</a:t>
            </a:r>
            <a:endParaRPr lang="en-US" sz="2400" dirty="0" smtClean="0"/>
          </a:p>
          <a:p>
            <a:pPr lvl="2" eaLnBrk="1" hangingPunct="1">
              <a:tabLst>
                <a:tab pos="1143000" algn="l"/>
                <a:tab pos="2514600" algn="l"/>
              </a:tabLst>
            </a:pPr>
            <a:r>
              <a:rPr lang="en-US" sz="2000" dirty="0" smtClean="0"/>
              <a:t>As of 9/5/2010</a:t>
            </a:r>
          </a:p>
          <a:p>
            <a:pPr lvl="2" eaLnBrk="1" hangingPunct="1">
              <a:buFontTx/>
              <a:buNone/>
              <a:tabLst>
                <a:tab pos="1143000" algn="l"/>
                <a:tab pos="2514600" algn="l"/>
              </a:tabLst>
            </a:pPr>
            <a:endParaRPr lang="en-US" sz="1200" dirty="0" smtClean="0"/>
          </a:p>
          <a:p>
            <a:pPr marL="571500" lvl="1" indent="-228600" eaLnBrk="1" hangingPunct="1">
              <a:tabLst>
                <a:tab pos="1143000" algn="l"/>
                <a:tab pos="2514600" algn="l"/>
              </a:tabLst>
            </a:pPr>
            <a:r>
              <a:rPr lang="en-US" sz="2400" dirty="0" smtClean="0"/>
              <a:t>Project </a:t>
            </a:r>
            <a:r>
              <a:rPr lang="en-US" sz="2400" dirty="0" smtClean="0"/>
              <a:t>Implementations				</a:t>
            </a:r>
            <a:r>
              <a:rPr lang="en-US" sz="1800" dirty="0" smtClean="0"/>
              <a:t>9-10</a:t>
            </a:r>
            <a:endParaRPr lang="en-US" sz="2400" dirty="0" smtClean="0"/>
          </a:p>
          <a:p>
            <a:pPr lvl="2" eaLnBrk="1" hangingPunct="1">
              <a:tabLst>
                <a:tab pos="1143000" algn="l"/>
                <a:tab pos="2514600" algn="l"/>
              </a:tabLst>
            </a:pPr>
            <a:r>
              <a:rPr lang="en-US" sz="2000" dirty="0" smtClean="0"/>
              <a:t>August 2010</a:t>
            </a:r>
          </a:p>
          <a:p>
            <a:pPr lvl="2" eaLnBrk="1" hangingPunct="1">
              <a:tabLst>
                <a:tab pos="1143000" algn="l"/>
                <a:tab pos="2514600" algn="l"/>
              </a:tabLst>
            </a:pPr>
            <a:endParaRPr lang="en-US" sz="1200" dirty="0" smtClean="0"/>
          </a:p>
          <a:p>
            <a:pPr marL="571500" lvl="1" indent="-228600" eaLnBrk="1" hangingPunct="1">
              <a:tabLst>
                <a:tab pos="1143000" algn="l"/>
                <a:tab pos="2514600" algn="l"/>
              </a:tabLst>
            </a:pPr>
            <a:r>
              <a:rPr lang="en-US" sz="2400" dirty="0" smtClean="0"/>
              <a:t>2011 Project </a:t>
            </a:r>
            <a:r>
              <a:rPr lang="en-US" sz="2400" dirty="0" smtClean="0"/>
              <a:t>Prioritization				</a:t>
            </a:r>
            <a:r>
              <a:rPr lang="en-US" sz="1800" dirty="0" smtClean="0"/>
              <a:t>11-18</a:t>
            </a:r>
            <a:endParaRPr lang="en-US" sz="2400" dirty="0" smtClean="0"/>
          </a:p>
          <a:p>
            <a:pPr lvl="2" eaLnBrk="1" hangingPunct="1">
              <a:tabLst>
                <a:tab pos="1143000" algn="l"/>
                <a:tab pos="2514600" algn="l"/>
              </a:tabLst>
            </a:pPr>
            <a:r>
              <a:rPr lang="en-US" sz="2000" dirty="0" smtClean="0"/>
              <a:t>Approval schedule</a:t>
            </a:r>
          </a:p>
          <a:p>
            <a:pPr lvl="2" eaLnBrk="1" hangingPunct="1">
              <a:tabLst>
                <a:tab pos="1143000" algn="l"/>
                <a:tab pos="2514600" algn="l"/>
              </a:tabLst>
            </a:pPr>
            <a:r>
              <a:rPr lang="en-US" sz="2000" dirty="0" smtClean="0"/>
              <a:t>Recent </a:t>
            </a:r>
            <a:r>
              <a:rPr lang="en-US" sz="2000" dirty="0" smtClean="0"/>
              <a:t>changes in overall funding approach</a:t>
            </a:r>
          </a:p>
          <a:p>
            <a:pPr lvl="2" eaLnBrk="1" hangingPunct="1">
              <a:tabLst>
                <a:tab pos="1143000" algn="l"/>
                <a:tab pos="2514600" algn="l"/>
              </a:tabLst>
            </a:pPr>
            <a:r>
              <a:rPr lang="en-US" sz="2000" dirty="0" smtClean="0"/>
              <a:t>Summary of 2011 Project Priority List (PPL)</a:t>
            </a:r>
          </a:p>
          <a:p>
            <a:pPr lvl="2" eaLnBrk="1" hangingPunct="1">
              <a:tabLst>
                <a:tab pos="1143000" algn="l"/>
                <a:tab pos="2514600" algn="l"/>
              </a:tabLst>
            </a:pPr>
            <a:r>
              <a:rPr lang="en-US" sz="2000" dirty="0" smtClean="0"/>
              <a:t>Request for </a:t>
            </a:r>
            <a:r>
              <a:rPr lang="en-US" sz="2000" dirty="0" smtClean="0"/>
              <a:t>approval/endorsement</a:t>
            </a:r>
            <a:endParaRPr lang="en-US" sz="20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52400" y="0"/>
            <a:ext cx="6553200" cy="685800"/>
          </a:xfrm>
        </p:spPr>
        <p:txBody>
          <a:bodyPr/>
          <a:lstStyle/>
          <a:p>
            <a:pPr eaLnBrk="1" hangingPunct="1"/>
            <a:r>
              <a:rPr lang="en-US" dirty="0" smtClean="0"/>
              <a:t>2010 Project Spending Update – 9/17/2010</a:t>
            </a:r>
          </a:p>
        </p:txBody>
      </p:sp>
      <p:graphicFrame>
        <p:nvGraphicFramePr>
          <p:cNvPr id="224259" name="Group 3"/>
          <p:cNvGraphicFramePr>
            <a:graphicFrameLocks noGrp="1"/>
          </p:cNvGraphicFramePr>
          <p:nvPr>
            <p:ph sz="half" idx="2"/>
          </p:nvPr>
        </p:nvGraphicFramePr>
        <p:xfrm>
          <a:off x="228600" y="762000"/>
          <a:ext cx="8763000" cy="5069016"/>
        </p:xfrm>
        <a:graphic>
          <a:graphicData uri="http://schemas.openxmlformats.org/drawingml/2006/table">
            <a:tbl>
              <a:tblPr/>
              <a:tblGrid>
                <a:gridCol w="1828801"/>
                <a:gridCol w="1600200"/>
                <a:gridCol w="1828800"/>
                <a:gridCol w="1828800"/>
                <a:gridCol w="1676399"/>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Program Area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Initial Budget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Current Budget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Forecast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YTD Actual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CO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1,150,000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1,150,000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1,063,712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457,019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751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IO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1,450,000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765,000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882,137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693,412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MO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1,500,000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1,297,649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1,029,607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600,508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RO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1,900,000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1,892,118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1,491,896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1,204,111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SO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150,000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144,068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101,223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81,373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Minor Cap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500" b="1" i="0" u="none" strike="noStrike" cap="none" normalizeH="0" baseline="0" dirty="0" smtClean="0">
                          <a:ln>
                            <a:noFill/>
                          </a:ln>
                          <a:solidFill>
                            <a:schemeClr val="tx1"/>
                          </a:solidFill>
                          <a:effectLst/>
                          <a:latin typeface="Courier New" pitchFamily="49" charset="0"/>
                        </a:rPr>
                        <a:t>$    750,000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1,435,000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1,435,000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1,012,450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Released but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Not Yet Reallocated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5,932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Subtotals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6,900,000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6,689,767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6,003,575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4,048,873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r>
              <a:tr h="4381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Met Center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Replacement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$ 31,900,000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$ 37,600,000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$ 36,556,194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$ 29,854,119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Data Center Hardware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7,500,000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7,900,000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8,226,440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2,542,415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Grand Totals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$ 46,300,000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$ 52,189,767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$ 50,786,209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$ 36,445,407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r>
            </a:tbl>
          </a:graphicData>
        </a:graphic>
      </p:graphicFrame>
      <p:sp>
        <p:nvSpPr>
          <p:cNvPr id="7251" name="Text Box 70"/>
          <p:cNvSpPr txBox="1">
            <a:spLocks noChangeArrowheads="1"/>
          </p:cNvSpPr>
          <p:nvPr/>
        </p:nvSpPr>
        <p:spPr bwMode="auto">
          <a:xfrm>
            <a:off x="2752725" y="6037263"/>
            <a:ext cx="227013" cy="238125"/>
          </a:xfrm>
          <a:prstGeom prst="rect">
            <a:avLst/>
          </a:prstGeom>
          <a:noFill/>
          <a:ln w="9525" algn="ctr">
            <a:noFill/>
            <a:miter lim="800000"/>
            <a:headEnd/>
            <a:tailEnd/>
          </a:ln>
        </p:spPr>
        <p:txBody>
          <a:bodyPr wrap="none">
            <a:spAutoFit/>
          </a:bodyPr>
          <a:lstStyle/>
          <a:p>
            <a:pPr marL="228600" indent="-228600">
              <a:tabLst>
                <a:tab pos="1033463" algn="l"/>
                <a:tab pos="1143000" algn="l"/>
                <a:tab pos="2624138" algn="l"/>
              </a:tabLst>
            </a:pPr>
            <a:r>
              <a:rPr lang="en-US" sz="1200" b="0"/>
              <a:t> </a:t>
            </a:r>
          </a:p>
        </p:txBody>
      </p:sp>
      <p:sp>
        <p:nvSpPr>
          <p:cNvPr id="7252" name="Rectangle 71"/>
          <p:cNvSpPr>
            <a:spLocks noChangeArrowheads="1"/>
          </p:cNvSpPr>
          <p:nvPr/>
        </p:nvSpPr>
        <p:spPr bwMode="auto">
          <a:xfrm>
            <a:off x="304800" y="5943600"/>
            <a:ext cx="8305800" cy="304800"/>
          </a:xfrm>
          <a:prstGeom prst="rect">
            <a:avLst/>
          </a:prstGeom>
          <a:noFill/>
          <a:ln w="9525" algn="ctr">
            <a:solidFill>
              <a:schemeClr val="tx1"/>
            </a:solidFill>
            <a:miter lim="800000"/>
            <a:headEnd/>
            <a:tailEnd/>
          </a:ln>
        </p:spPr>
        <p:txBody>
          <a:bodyPr wrap="none" anchor="ctr"/>
          <a:lstStyle/>
          <a:p>
            <a:endParaRPr lang="en-US"/>
          </a:p>
        </p:txBody>
      </p:sp>
      <p:sp>
        <p:nvSpPr>
          <p:cNvPr id="7253" name="Text Box 94"/>
          <p:cNvSpPr txBox="1">
            <a:spLocks noChangeArrowheads="1"/>
          </p:cNvSpPr>
          <p:nvPr/>
        </p:nvSpPr>
        <p:spPr bwMode="auto">
          <a:xfrm>
            <a:off x="4603750" y="6019800"/>
            <a:ext cx="271463" cy="239713"/>
          </a:xfrm>
          <a:prstGeom prst="rect">
            <a:avLst/>
          </a:prstGeom>
          <a:noFill/>
          <a:ln w="9525" algn="ctr">
            <a:noFill/>
            <a:miter lim="800000"/>
            <a:headEnd/>
            <a:tailEnd/>
          </a:ln>
        </p:spPr>
        <p:txBody>
          <a:bodyPr wrap="none">
            <a:spAutoFit/>
          </a:bodyPr>
          <a:lstStyle/>
          <a:p>
            <a:pPr marL="228600" indent="-228600">
              <a:tabLst>
                <a:tab pos="1033463" algn="l"/>
                <a:tab pos="1143000" algn="l"/>
                <a:tab pos="2624138" algn="l"/>
              </a:tabLst>
            </a:pPr>
            <a:r>
              <a:rPr lang="en-US" sz="1200" b="0"/>
              <a:t>  </a:t>
            </a:r>
          </a:p>
        </p:txBody>
      </p:sp>
      <p:sp>
        <p:nvSpPr>
          <p:cNvPr id="7254" name="TextBox 6"/>
          <p:cNvSpPr txBox="1">
            <a:spLocks noChangeArrowheads="1"/>
          </p:cNvSpPr>
          <p:nvPr/>
        </p:nvSpPr>
        <p:spPr bwMode="auto">
          <a:xfrm>
            <a:off x="211138" y="5943600"/>
            <a:ext cx="8477250" cy="288925"/>
          </a:xfrm>
          <a:prstGeom prst="rect">
            <a:avLst/>
          </a:prstGeom>
          <a:noFill/>
          <a:ln w="9525">
            <a:noFill/>
            <a:miter lim="800000"/>
            <a:headEnd/>
            <a:tailEnd/>
          </a:ln>
        </p:spPr>
        <p:txBody>
          <a:bodyPr>
            <a:spAutoFit/>
          </a:bodyPr>
          <a:lstStyle/>
          <a:p>
            <a:r>
              <a:rPr lang="en-US"/>
              <a:t>* </a:t>
            </a:r>
            <a:r>
              <a:rPr lang="en-US" sz="1200" b="0"/>
              <a:t>$685k from IO to Minor Cap for software licenses     </a:t>
            </a:r>
            <a:r>
              <a:rPr lang="en-US"/>
              <a:t>**</a:t>
            </a:r>
            <a:r>
              <a:rPr lang="en-US" sz="1200" b="0"/>
              <a:t> $400k from Met Center to DC Hardware for telecom equip.</a:t>
            </a:r>
            <a:endParaRPr lang="en-US" b="0"/>
          </a:p>
        </p:txBody>
      </p:sp>
      <p:sp>
        <p:nvSpPr>
          <p:cNvPr id="7255" name="TextBox 6"/>
          <p:cNvSpPr txBox="1">
            <a:spLocks noChangeArrowheads="1"/>
          </p:cNvSpPr>
          <p:nvPr/>
        </p:nvSpPr>
        <p:spPr bwMode="auto">
          <a:xfrm>
            <a:off x="1752600" y="6248400"/>
            <a:ext cx="5867400" cy="288925"/>
          </a:xfrm>
          <a:prstGeom prst="rect">
            <a:avLst/>
          </a:prstGeom>
          <a:solidFill>
            <a:schemeClr val="bg1"/>
          </a:solidFill>
          <a:ln w="9525">
            <a:solidFill>
              <a:schemeClr val="tx1"/>
            </a:solidFill>
            <a:miter lim="800000"/>
            <a:headEnd/>
            <a:tailEnd/>
          </a:ln>
        </p:spPr>
        <p:txBody>
          <a:bodyPr>
            <a:spAutoFit/>
          </a:bodyPr>
          <a:lstStyle/>
          <a:p>
            <a:r>
              <a:rPr lang="en-US"/>
              <a:t>***</a:t>
            </a:r>
            <a:r>
              <a:rPr lang="en-US" sz="1200" b="0"/>
              <a:t> Includes Board-authorized carryover of $5.9M in unspent 2009 funds</a:t>
            </a:r>
            <a:endParaRPr lang="en-US" b="0"/>
          </a:p>
        </p:txBody>
      </p:sp>
      <p:sp>
        <p:nvSpPr>
          <p:cNvPr id="7256" name="TextBox 8"/>
          <p:cNvSpPr txBox="1">
            <a:spLocks noChangeArrowheads="1"/>
          </p:cNvSpPr>
          <p:nvPr/>
        </p:nvSpPr>
        <p:spPr bwMode="auto">
          <a:xfrm>
            <a:off x="3544888" y="4724400"/>
            <a:ext cx="609600" cy="249238"/>
          </a:xfrm>
          <a:prstGeom prst="rect">
            <a:avLst/>
          </a:prstGeom>
          <a:noFill/>
          <a:ln w="9525">
            <a:noFill/>
            <a:miter lim="800000"/>
            <a:headEnd/>
            <a:tailEnd/>
          </a:ln>
        </p:spPr>
        <p:txBody>
          <a:bodyPr>
            <a:spAutoFit/>
          </a:bodyPr>
          <a:lstStyle/>
          <a:p>
            <a:r>
              <a:rPr lang="en-US" sz="1200">
                <a:latin typeface="Courier New" pitchFamily="49" charset="0"/>
                <a:cs typeface="Courier New" pitchFamily="49" charset="0"/>
              </a:rPr>
              <a:t>***</a:t>
            </a:r>
          </a:p>
        </p:txBody>
      </p:sp>
      <p:sp>
        <p:nvSpPr>
          <p:cNvPr id="7257" name="TextBox 8"/>
          <p:cNvSpPr txBox="1">
            <a:spLocks noChangeArrowheads="1"/>
          </p:cNvSpPr>
          <p:nvPr/>
        </p:nvSpPr>
        <p:spPr bwMode="auto">
          <a:xfrm>
            <a:off x="3505200" y="4572000"/>
            <a:ext cx="609600" cy="249238"/>
          </a:xfrm>
          <a:prstGeom prst="rect">
            <a:avLst/>
          </a:prstGeom>
          <a:noFill/>
          <a:ln w="9525">
            <a:noFill/>
            <a:miter lim="800000"/>
            <a:headEnd/>
            <a:tailEnd/>
          </a:ln>
        </p:spPr>
        <p:txBody>
          <a:bodyPr>
            <a:spAutoFit/>
          </a:bodyPr>
          <a:lstStyle/>
          <a:p>
            <a:r>
              <a:rPr lang="en-US" sz="1200">
                <a:latin typeface="Courier New" pitchFamily="49" charset="0"/>
                <a:cs typeface="Courier New" pitchFamily="49" charset="0"/>
              </a:rPr>
              <a:t>**</a:t>
            </a:r>
          </a:p>
        </p:txBody>
      </p:sp>
      <p:sp>
        <p:nvSpPr>
          <p:cNvPr id="7258" name="TextBox 8"/>
          <p:cNvSpPr txBox="1">
            <a:spLocks noChangeArrowheads="1"/>
          </p:cNvSpPr>
          <p:nvPr/>
        </p:nvSpPr>
        <p:spPr bwMode="auto">
          <a:xfrm>
            <a:off x="3505200" y="5084763"/>
            <a:ext cx="609600" cy="249237"/>
          </a:xfrm>
          <a:prstGeom prst="rect">
            <a:avLst/>
          </a:prstGeom>
          <a:noFill/>
          <a:ln w="9525">
            <a:noFill/>
            <a:miter lim="800000"/>
            <a:headEnd/>
            <a:tailEnd/>
          </a:ln>
        </p:spPr>
        <p:txBody>
          <a:bodyPr>
            <a:spAutoFit/>
          </a:bodyPr>
          <a:lstStyle/>
          <a:p>
            <a:r>
              <a:rPr lang="en-US" sz="1200">
                <a:latin typeface="Courier New" pitchFamily="49" charset="0"/>
                <a:cs typeface="Courier New" pitchFamily="49" charset="0"/>
              </a:rPr>
              <a:t>**</a:t>
            </a:r>
          </a:p>
        </p:txBody>
      </p:sp>
      <p:sp>
        <p:nvSpPr>
          <p:cNvPr id="7259" name="TextBox 8"/>
          <p:cNvSpPr txBox="1">
            <a:spLocks noChangeArrowheads="1"/>
          </p:cNvSpPr>
          <p:nvPr/>
        </p:nvSpPr>
        <p:spPr bwMode="auto">
          <a:xfrm>
            <a:off x="3505200" y="1655763"/>
            <a:ext cx="609600" cy="249237"/>
          </a:xfrm>
          <a:prstGeom prst="rect">
            <a:avLst/>
          </a:prstGeom>
          <a:noFill/>
          <a:ln w="9525">
            <a:noFill/>
            <a:miter lim="800000"/>
            <a:headEnd/>
            <a:tailEnd/>
          </a:ln>
        </p:spPr>
        <p:txBody>
          <a:bodyPr>
            <a:spAutoFit/>
          </a:bodyPr>
          <a:lstStyle/>
          <a:p>
            <a:r>
              <a:rPr lang="en-US" sz="1200">
                <a:latin typeface="Courier New" pitchFamily="49" charset="0"/>
                <a:cs typeface="Courier New" pitchFamily="49" charset="0"/>
              </a:rPr>
              <a:t>*</a:t>
            </a:r>
          </a:p>
        </p:txBody>
      </p:sp>
      <p:sp>
        <p:nvSpPr>
          <p:cNvPr id="7260" name="TextBox 8"/>
          <p:cNvSpPr txBox="1">
            <a:spLocks noChangeArrowheads="1"/>
          </p:cNvSpPr>
          <p:nvPr/>
        </p:nvSpPr>
        <p:spPr bwMode="auto">
          <a:xfrm>
            <a:off x="3505200" y="3332163"/>
            <a:ext cx="609600" cy="249237"/>
          </a:xfrm>
          <a:prstGeom prst="rect">
            <a:avLst/>
          </a:prstGeom>
          <a:noFill/>
          <a:ln w="9525">
            <a:noFill/>
            <a:miter lim="800000"/>
            <a:headEnd/>
            <a:tailEnd/>
          </a:ln>
        </p:spPr>
        <p:txBody>
          <a:bodyPr>
            <a:spAutoFit/>
          </a:bodyPr>
          <a:lstStyle/>
          <a:p>
            <a:r>
              <a:rPr lang="en-US" sz="1200">
                <a:latin typeface="Courier New" pitchFamily="49" charset="0"/>
                <a:cs typeface="Courier New" pitchFamily="49" charset="0"/>
              </a:rPr>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228600" y="76200"/>
            <a:ext cx="4572000" cy="533400"/>
          </a:xfrm>
        </p:spPr>
        <p:txBody>
          <a:bodyPr/>
          <a:lstStyle/>
          <a:p>
            <a:r>
              <a:rPr lang="en-US" smtClean="0"/>
              <a:t>Nodal Parking Deck – Approved</a:t>
            </a:r>
          </a:p>
        </p:txBody>
      </p:sp>
      <p:graphicFrame>
        <p:nvGraphicFramePr>
          <p:cNvPr id="6" name="Table 5"/>
          <p:cNvGraphicFramePr>
            <a:graphicFrameLocks noGrp="1"/>
          </p:cNvGraphicFramePr>
          <p:nvPr/>
        </p:nvGraphicFramePr>
        <p:xfrm>
          <a:off x="228600" y="771525"/>
          <a:ext cx="8686800" cy="5368252"/>
        </p:xfrm>
        <a:graphic>
          <a:graphicData uri="http://schemas.openxmlformats.org/drawingml/2006/table">
            <a:tbl>
              <a:tblPr firstRow="1" bandRow="1">
                <a:tableStyleId>{793D81CF-94F2-401A-BA57-92F5A7B2D0C5}</a:tableStyleId>
              </a:tblPr>
              <a:tblGrid>
                <a:gridCol w="1219200"/>
                <a:gridCol w="4191000"/>
                <a:gridCol w="1143000"/>
                <a:gridCol w="2133600"/>
              </a:tblGrid>
              <a:tr h="407771">
                <a:tc>
                  <a:txBody>
                    <a:bodyPr/>
                    <a:lstStyle/>
                    <a:p>
                      <a:pPr algn="ctr"/>
                      <a:r>
                        <a:rPr lang="en-US" sz="1600" dirty="0" smtClean="0">
                          <a:effectLst>
                            <a:outerShdw blurRad="38100" dist="38100" dir="2700000" algn="tl">
                              <a:srgbClr val="000000">
                                <a:alpha val="43137"/>
                              </a:srgbClr>
                            </a:outerShdw>
                          </a:effectLst>
                        </a:rPr>
                        <a:t>Source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Priority</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Approval Date</a:t>
                      </a:r>
                      <a:endParaRPr lang="en-US" sz="1600" dirty="0">
                        <a:effectLst>
                          <a:outerShdw blurRad="38100" dist="38100" dir="2700000" algn="tl">
                            <a:srgbClr val="000000">
                              <a:alpha val="43137"/>
                            </a:srgbClr>
                          </a:outerShdw>
                        </a:effectLst>
                      </a:endParaRPr>
                    </a:p>
                  </a:txBody>
                  <a:tcPr anchor="ctr">
                    <a:solidFill>
                      <a:srgbClr val="40949A"/>
                    </a:solidFill>
                  </a:tcPr>
                </a:tc>
              </a:tr>
              <a:tr h="445540">
                <a:tc>
                  <a:txBody>
                    <a:bodyPr/>
                    <a:lstStyle/>
                    <a:p>
                      <a:pPr algn="ctr"/>
                      <a:r>
                        <a:rPr lang="en-US" sz="1400" dirty="0" smtClean="0"/>
                        <a:t>NPRR208</a:t>
                      </a:r>
                      <a:endParaRPr lang="en-US" sz="1400" dirty="0"/>
                    </a:p>
                  </a:txBody>
                  <a:tcPr anchor="ctr"/>
                </a:tc>
                <a:tc>
                  <a:txBody>
                    <a:bodyPr/>
                    <a:lstStyle/>
                    <a:p>
                      <a:r>
                        <a:rPr lang="en-US" sz="1200" dirty="0" smtClean="0"/>
                        <a:t>Registration and Settlement</a:t>
                      </a:r>
                      <a:r>
                        <a:rPr lang="en-US" sz="1200" baseline="0" dirty="0" smtClean="0"/>
                        <a:t> </a:t>
                      </a:r>
                      <a:r>
                        <a:rPr lang="en-US" sz="1200" dirty="0" smtClean="0"/>
                        <a:t>of Distributed Generation (DG) Less Than One MW</a:t>
                      </a:r>
                      <a:endParaRPr lang="en-US" sz="1200" dirty="0"/>
                    </a:p>
                  </a:txBody>
                  <a:tcPr anchor="ctr"/>
                </a:tc>
                <a:tc>
                  <a:txBody>
                    <a:bodyPr/>
                    <a:lstStyle/>
                    <a:p>
                      <a:pPr algn="ctr"/>
                      <a:r>
                        <a:rPr lang="en-US" sz="1400" dirty="0" smtClean="0"/>
                        <a:t>Critical</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327107">
                <a:tc>
                  <a:txBody>
                    <a:bodyPr/>
                    <a:lstStyle/>
                    <a:p>
                      <a:pPr algn="ctr"/>
                      <a:r>
                        <a:rPr lang="en-US" sz="1400" dirty="0" smtClean="0"/>
                        <a:t>SCR756</a:t>
                      </a:r>
                      <a:endParaRPr lang="en-US" sz="1400" dirty="0"/>
                    </a:p>
                  </a:txBody>
                  <a:tcPr anchor="ctr"/>
                </a:tc>
                <a:tc>
                  <a:txBody>
                    <a:bodyPr/>
                    <a:lstStyle/>
                    <a:p>
                      <a:r>
                        <a:rPr lang="en-US" sz="1400" dirty="0" smtClean="0"/>
                        <a:t>Enhancements to</a:t>
                      </a:r>
                      <a:r>
                        <a:rPr lang="en-US" sz="1400" baseline="0" dirty="0" smtClean="0"/>
                        <a:t> the</a:t>
                      </a:r>
                      <a:r>
                        <a:rPr lang="en-US" sz="1400" dirty="0" smtClean="0"/>
                        <a:t> MarkeTrak Application</a:t>
                      </a:r>
                      <a:endParaRPr lang="en-US" sz="1400" dirty="0"/>
                    </a:p>
                  </a:txBody>
                  <a:tcPr anchor="ctr"/>
                </a:tc>
                <a:tc>
                  <a:txBody>
                    <a:bodyPr/>
                    <a:lstStyle/>
                    <a:p>
                      <a:pPr algn="ctr"/>
                      <a:r>
                        <a:rPr lang="en-US" sz="1400" dirty="0" smtClean="0"/>
                        <a:t>Critical</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439513">
                <a:tc>
                  <a:txBody>
                    <a:bodyPr/>
                    <a:lstStyle/>
                    <a:p>
                      <a:pPr algn="ctr"/>
                      <a:r>
                        <a:rPr lang="en-US" sz="1400" dirty="0" smtClean="0"/>
                        <a:t>NPRR131</a:t>
                      </a:r>
                      <a:endParaRPr lang="en-US" sz="1400" dirty="0"/>
                    </a:p>
                  </a:txBody>
                  <a:tcPr anchor="ctr"/>
                </a:tc>
                <a:tc>
                  <a:txBody>
                    <a:bodyPr/>
                    <a:lstStyle/>
                    <a:p>
                      <a:r>
                        <a:rPr lang="en-US" sz="1400" dirty="0" smtClean="0"/>
                        <a:t>Ancillary Service Trades with ERCOT</a:t>
                      </a:r>
                      <a:endParaRPr lang="en-US" sz="1400" dirty="0"/>
                    </a:p>
                  </a:txBody>
                  <a:tcPr anchor="ctr"/>
                </a:tc>
                <a:tc>
                  <a:txBody>
                    <a:bodyPr/>
                    <a:lstStyle/>
                    <a:p>
                      <a:pPr algn="ctr"/>
                      <a:r>
                        <a:rPr lang="en-US" sz="1400" dirty="0" smtClean="0"/>
                        <a:t>High</a:t>
                      </a:r>
                      <a:endParaRPr lang="en-US" sz="1400" dirty="0"/>
                    </a:p>
                  </a:txBody>
                  <a:tcPr anchor="ctr"/>
                </a:tc>
                <a:tc>
                  <a:txBody>
                    <a:bodyPr/>
                    <a:lstStyle/>
                    <a:p>
                      <a:pPr algn="ctr"/>
                      <a:r>
                        <a:rPr lang="en-US" sz="1200" dirty="0" smtClean="0"/>
                        <a:t>BoD Approved 1/19/2010</a:t>
                      </a:r>
                      <a:endParaRPr lang="en-US" sz="1200" dirty="0"/>
                    </a:p>
                  </a:txBody>
                  <a:tcPr anchor="ctr"/>
                </a:tc>
              </a:tr>
              <a:tr h="439513">
                <a:tc>
                  <a:txBody>
                    <a:bodyPr/>
                    <a:lstStyle/>
                    <a:p>
                      <a:pPr algn="ctr"/>
                      <a:r>
                        <a:rPr lang="en-US" sz="1400" dirty="0" smtClean="0"/>
                        <a:t>NPRR146</a:t>
                      </a:r>
                      <a:endParaRPr lang="en-US" sz="1400" dirty="0"/>
                    </a:p>
                  </a:txBody>
                  <a:tcPr anchor="ctr"/>
                </a:tc>
                <a:tc>
                  <a:txBody>
                    <a:bodyPr/>
                    <a:lstStyle/>
                    <a:p>
                      <a:r>
                        <a:rPr lang="en-US" sz="1400" dirty="0" smtClean="0"/>
                        <a:t>ICCP Telemetry</a:t>
                      </a:r>
                      <a:r>
                        <a:rPr lang="en-US" sz="1400" baseline="0" dirty="0" smtClean="0"/>
                        <a:t> Information Submittals</a:t>
                      </a:r>
                      <a:endParaRPr lang="en-US" sz="1400" dirty="0"/>
                    </a:p>
                  </a:txBody>
                  <a:tcPr anchor="ctr"/>
                </a:tc>
                <a:tc>
                  <a:txBody>
                    <a:bodyPr/>
                    <a:lstStyle/>
                    <a:p>
                      <a:pPr algn="ctr"/>
                      <a:r>
                        <a:rPr lang="en-US" sz="1400" dirty="0" smtClean="0"/>
                        <a:t>High</a:t>
                      </a:r>
                      <a:endParaRPr lang="en-US" sz="1400" dirty="0"/>
                    </a:p>
                  </a:txBody>
                  <a:tcPr anchor="ctr"/>
                </a:tc>
                <a:tc>
                  <a:txBody>
                    <a:bodyPr/>
                    <a:lstStyle/>
                    <a:p>
                      <a:pPr algn="ctr"/>
                      <a:r>
                        <a:rPr lang="en-US" sz="1200" dirty="0" smtClean="0"/>
                        <a:t>BoD Approved 6/15/2010</a:t>
                      </a:r>
                      <a:endParaRPr lang="en-US" sz="1200" dirty="0"/>
                    </a:p>
                  </a:txBody>
                  <a:tcPr anchor="ctr"/>
                </a:tc>
              </a:tr>
              <a:tr h="439513">
                <a:tc>
                  <a:txBody>
                    <a:bodyPr/>
                    <a:lstStyle/>
                    <a:p>
                      <a:pPr algn="ctr"/>
                      <a:r>
                        <a:rPr lang="en-US" sz="1400" dirty="0" smtClean="0"/>
                        <a:t>NPRR181</a:t>
                      </a:r>
                      <a:endParaRPr lang="en-US" sz="1400" dirty="0"/>
                    </a:p>
                  </a:txBody>
                  <a:tcPr anchor="ctr"/>
                </a:tc>
                <a:tc>
                  <a:txBody>
                    <a:bodyPr/>
                    <a:lstStyle/>
                    <a:p>
                      <a:r>
                        <a:rPr lang="en-US" sz="1400" dirty="0" smtClean="0"/>
                        <a:t>FIP Definition Revision</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1/19/2010</a:t>
                      </a:r>
                    </a:p>
                  </a:txBody>
                  <a:tcPr anchor="ctr"/>
                </a:tc>
              </a:tr>
              <a:tr h="439513">
                <a:tc>
                  <a:txBody>
                    <a:bodyPr/>
                    <a:lstStyle/>
                    <a:p>
                      <a:pPr algn="ctr"/>
                      <a:r>
                        <a:rPr lang="en-US" sz="1400" dirty="0" smtClean="0"/>
                        <a:t>NPRR207</a:t>
                      </a:r>
                      <a:endParaRPr lang="en-US" sz="1400" dirty="0"/>
                    </a:p>
                  </a:txBody>
                  <a:tcPr anchor="ctr"/>
                </a:tc>
                <a:tc>
                  <a:txBody>
                    <a:bodyPr/>
                    <a:lstStyle/>
                    <a:p>
                      <a:r>
                        <a:rPr lang="en-US" sz="1400" dirty="0" smtClean="0"/>
                        <a:t>Unit </a:t>
                      </a:r>
                      <a:r>
                        <a:rPr lang="en-US" sz="1400" dirty="0" err="1" smtClean="0"/>
                        <a:t>Deselection</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504946">
                <a:tc>
                  <a:txBody>
                    <a:bodyPr/>
                    <a:lstStyle/>
                    <a:p>
                      <a:pPr algn="ctr"/>
                      <a:r>
                        <a:rPr lang="en-US" sz="1400" dirty="0" smtClean="0"/>
                        <a:t>NPRR210</a:t>
                      </a:r>
                      <a:endParaRPr lang="en-US" sz="1400" dirty="0"/>
                    </a:p>
                  </a:txBody>
                  <a:tcPr anchor="ctr"/>
                </a:tc>
                <a:tc>
                  <a:txBody>
                    <a:bodyPr/>
                    <a:lstStyle/>
                    <a:p>
                      <a:r>
                        <a:rPr lang="en-US" sz="1400" dirty="0" smtClean="0"/>
                        <a:t>Wind Forecasting Change</a:t>
                      </a:r>
                      <a:r>
                        <a:rPr lang="en-US" sz="1400" baseline="0" dirty="0" smtClean="0"/>
                        <a:t> to P50, Synch PRR841</a:t>
                      </a:r>
                    </a:p>
                  </a:txBody>
                  <a:tcPr anchor="ctr"/>
                </a:tc>
                <a:tc>
                  <a:txBody>
                    <a:bodyPr/>
                    <a:lstStyle/>
                    <a:p>
                      <a:pPr algn="ctr"/>
                      <a:r>
                        <a:rPr lang="en-US" sz="1400" dirty="0" smtClean="0"/>
                        <a:t>High</a:t>
                      </a:r>
                      <a:endParaRPr lang="en-US" sz="1400" dirty="0"/>
                    </a:p>
                  </a:txBody>
                  <a:tcPr anchor="ctr"/>
                </a:tc>
                <a:tc>
                  <a:txBody>
                    <a:bodyPr/>
                    <a:lstStyle/>
                    <a:p>
                      <a:pPr algn="ctr"/>
                      <a:r>
                        <a:rPr lang="en-US" sz="1200" dirty="0" smtClean="0"/>
                        <a:t>BoD Approved 6/15/2010</a:t>
                      </a:r>
                      <a:endParaRPr lang="en-US" sz="1200" dirty="0"/>
                    </a:p>
                  </a:txBody>
                  <a:tcPr anchor="ctr"/>
                </a:tc>
              </a:tr>
              <a:tr h="491221">
                <a:tc>
                  <a:txBody>
                    <a:bodyPr/>
                    <a:lstStyle/>
                    <a:p>
                      <a:pPr algn="ctr"/>
                      <a:r>
                        <a:rPr lang="en-US" sz="1400" dirty="0" smtClean="0"/>
                        <a:t>NPRR222</a:t>
                      </a:r>
                      <a:endParaRPr lang="en-US" sz="1400" dirty="0"/>
                    </a:p>
                  </a:txBody>
                  <a:tcPr anchor="ctr"/>
                </a:tc>
                <a:tc>
                  <a:txBody>
                    <a:bodyPr/>
                    <a:lstStyle/>
                    <a:p>
                      <a:r>
                        <a:rPr lang="en-US" sz="1400" dirty="0" smtClean="0"/>
                        <a:t>Half-Hour Start Unit RUC Clawback</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491221">
                <a:tc>
                  <a:txBody>
                    <a:bodyPr/>
                    <a:lstStyle/>
                    <a:p>
                      <a:pPr algn="ctr"/>
                      <a:r>
                        <a:rPr lang="en-US" sz="1400" dirty="0" smtClean="0"/>
                        <a:t>NPRR153</a:t>
                      </a:r>
                      <a:endParaRPr lang="en-US" sz="1400" dirty="0"/>
                    </a:p>
                  </a:txBody>
                  <a:tcPr anchor="ctr"/>
                </a:tc>
                <a:tc>
                  <a:txBody>
                    <a:bodyPr/>
                    <a:lstStyle/>
                    <a:p>
                      <a:r>
                        <a:rPr lang="en-US" sz="1400" dirty="0" smtClean="0"/>
                        <a:t>Generation Resource Fixed Quantity Block Offer</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BoD Approved 1/19/2010</a:t>
                      </a:r>
                      <a:endParaRPr lang="en-US" sz="1200" dirty="0"/>
                    </a:p>
                  </a:txBody>
                  <a:tcPr anchor="ctr"/>
                </a:tc>
              </a:tr>
              <a:tr h="491221">
                <a:tc>
                  <a:txBody>
                    <a:bodyPr/>
                    <a:lstStyle/>
                    <a:p>
                      <a:pPr algn="ctr"/>
                      <a:r>
                        <a:rPr lang="en-US" sz="1400" dirty="0" smtClean="0"/>
                        <a:t>NPRR164</a:t>
                      </a:r>
                      <a:endParaRPr lang="en-US" sz="1400" dirty="0"/>
                    </a:p>
                  </a:txBody>
                  <a:tcPr anchor="ctr"/>
                </a:tc>
                <a:tc>
                  <a:txBody>
                    <a:bodyPr/>
                    <a:lstStyle/>
                    <a:p>
                      <a:r>
                        <a:rPr lang="en-US" sz="1400" dirty="0" smtClean="0"/>
                        <a:t>Resubmitting Ancillary Service offers in SASM</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BoD Approved 1/19/2010</a:t>
                      </a:r>
                      <a:endParaRPr lang="en-US" sz="1200" dirty="0"/>
                    </a:p>
                  </a:txBody>
                  <a:tcPr anchor="ctr"/>
                </a:tc>
              </a:tr>
              <a:tr h="439513">
                <a:tc>
                  <a:txBody>
                    <a:bodyPr/>
                    <a:lstStyle/>
                    <a:p>
                      <a:pPr algn="ctr"/>
                      <a:r>
                        <a:rPr lang="en-US" sz="1400" dirty="0" smtClean="0"/>
                        <a:t>SCR755</a:t>
                      </a:r>
                      <a:endParaRPr lang="en-US" sz="1400" dirty="0"/>
                    </a:p>
                  </a:txBody>
                  <a:tcPr anchor="ctr"/>
                </a:tc>
                <a:tc>
                  <a:txBody>
                    <a:bodyPr/>
                    <a:lstStyle/>
                    <a:p>
                      <a:r>
                        <a:rPr lang="en-US" sz="1400" dirty="0" smtClean="0"/>
                        <a:t>ERCOT.com Website Enhancements</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BoD Approved 2/16/2010</a:t>
                      </a:r>
                      <a:endParaRPr lang="en-US" sz="1200" dirty="0"/>
                    </a:p>
                  </a:txBody>
                  <a:tcPr anchor="ctr"/>
                </a:tc>
              </a:tr>
            </a:tbl>
          </a:graphicData>
        </a:graphic>
      </p:graphicFrame>
      <p:sp>
        <p:nvSpPr>
          <p:cNvPr id="4" name="Title 1"/>
          <p:cNvSpPr txBox="1">
            <a:spLocks/>
          </p:cNvSpPr>
          <p:nvPr/>
        </p:nvSpPr>
        <p:spPr bwMode="auto">
          <a:xfrm>
            <a:off x="5562600" y="76200"/>
            <a:ext cx="3352800" cy="533400"/>
          </a:xfrm>
          <a:prstGeom prst="rect">
            <a:avLst/>
          </a:prstGeom>
          <a:noFill/>
          <a:ln w="9525">
            <a:noFill/>
            <a:miter lim="800000"/>
            <a:headEnd/>
            <a:tailEnd/>
          </a:ln>
        </p:spPr>
        <p:txBody>
          <a:bodyPr anchor="ctr"/>
          <a:lstStyle/>
          <a:p>
            <a:pPr algn="r" eaLnBrk="0" hangingPunct="0">
              <a:lnSpc>
                <a:spcPct val="100000"/>
              </a:lnSpc>
              <a:spcBef>
                <a:spcPct val="0"/>
              </a:spcBef>
              <a:defRPr/>
            </a:pPr>
            <a:r>
              <a:rPr lang="en-US" b="0" kern="0" dirty="0">
                <a:solidFill>
                  <a:schemeClr val="bg1"/>
                </a:solidFill>
                <a:latin typeface="+mj-lt"/>
                <a:ea typeface="+mj-ea"/>
                <a:cs typeface="+mj-cs"/>
              </a:rPr>
              <a:t>Total Approved = 11</a:t>
            </a:r>
          </a:p>
        </p:txBody>
      </p:sp>
      <p:sp>
        <p:nvSpPr>
          <p:cNvPr id="7236" name="Rectangle 2"/>
          <p:cNvSpPr>
            <a:spLocks noChangeArrowheads="1"/>
          </p:cNvSpPr>
          <p:nvPr/>
        </p:nvSpPr>
        <p:spPr bwMode="auto">
          <a:xfrm>
            <a:off x="1143000" y="6172200"/>
            <a:ext cx="3810000" cy="304800"/>
          </a:xfrm>
          <a:prstGeom prst="rect">
            <a:avLst/>
          </a:prstGeom>
          <a:solidFill>
            <a:srgbClr val="FFFF99"/>
          </a:solidFill>
          <a:ln w="9525">
            <a:solidFill>
              <a:schemeClr val="tx1"/>
            </a:solidFill>
            <a:miter lim="800000"/>
            <a:headEnd/>
            <a:tailEnd/>
          </a:ln>
        </p:spPr>
        <p:txBody>
          <a:bodyPr wrap="none" anchor="ctr"/>
          <a:lstStyle/>
          <a:p>
            <a:pPr marL="228600" indent="-228600" algn="l">
              <a:tabLst>
                <a:tab pos="1033463" algn="l"/>
                <a:tab pos="1143000" algn="l"/>
                <a:tab pos="2624138" algn="l"/>
              </a:tabLst>
            </a:pPr>
            <a:r>
              <a:rPr lang="en-US" sz="1200" b="0"/>
              <a:t>The items above are sorted by Priority then by Source</a:t>
            </a:r>
          </a:p>
        </p:txBody>
      </p:sp>
      <p:sp>
        <p:nvSpPr>
          <p:cNvPr id="7237" name="Rectangle 8"/>
          <p:cNvSpPr>
            <a:spLocks noChangeArrowheads="1"/>
          </p:cNvSpPr>
          <p:nvPr/>
        </p:nvSpPr>
        <p:spPr bwMode="auto">
          <a:xfrm>
            <a:off x="152400" y="1676400"/>
            <a:ext cx="366713" cy="288925"/>
          </a:xfrm>
          <a:prstGeom prst="rect">
            <a:avLst/>
          </a:prstGeom>
          <a:noFill/>
          <a:ln w="9525">
            <a:noFill/>
            <a:miter lim="800000"/>
            <a:headEnd/>
            <a:tailEnd/>
          </a:ln>
        </p:spPr>
        <p:txBody>
          <a:bodyPr wrap="none">
            <a:spAutoFit/>
          </a:bodyPr>
          <a:lstStyle/>
          <a:p>
            <a:r>
              <a:rPr lang="en-US">
                <a:latin typeface="Wingdings" pitchFamily="2" charset="2"/>
              </a:rPr>
              <a:t>µ</a:t>
            </a:r>
          </a:p>
        </p:txBody>
      </p:sp>
      <p:sp>
        <p:nvSpPr>
          <p:cNvPr id="7238" name="Rectangle 9"/>
          <p:cNvSpPr>
            <a:spLocks noChangeArrowheads="1"/>
          </p:cNvSpPr>
          <p:nvPr/>
        </p:nvSpPr>
        <p:spPr bwMode="auto">
          <a:xfrm>
            <a:off x="4953000" y="6264275"/>
            <a:ext cx="366713" cy="288925"/>
          </a:xfrm>
          <a:prstGeom prst="rect">
            <a:avLst/>
          </a:prstGeom>
          <a:noFill/>
          <a:ln w="9525">
            <a:noFill/>
            <a:miter lim="800000"/>
            <a:headEnd/>
            <a:tailEnd/>
          </a:ln>
        </p:spPr>
        <p:txBody>
          <a:bodyPr>
            <a:spAutoFit/>
          </a:bodyPr>
          <a:lstStyle/>
          <a:p>
            <a:r>
              <a:rPr lang="en-US">
                <a:latin typeface="Wingdings" pitchFamily="2" charset="2"/>
              </a:rPr>
              <a:t>µ</a:t>
            </a:r>
          </a:p>
        </p:txBody>
      </p:sp>
      <p:sp>
        <p:nvSpPr>
          <p:cNvPr id="7239" name="TextBox 10"/>
          <p:cNvSpPr txBox="1">
            <a:spLocks noChangeArrowheads="1"/>
          </p:cNvSpPr>
          <p:nvPr/>
        </p:nvSpPr>
        <p:spPr bwMode="auto">
          <a:xfrm>
            <a:off x="5257800" y="6248400"/>
            <a:ext cx="3124200" cy="363538"/>
          </a:xfrm>
          <a:prstGeom prst="rect">
            <a:avLst/>
          </a:prstGeom>
          <a:noFill/>
          <a:ln w="9525">
            <a:solidFill>
              <a:schemeClr val="tx1">
                <a:alpha val="0"/>
              </a:schemeClr>
            </a:solidFill>
            <a:miter lim="800000"/>
            <a:headEnd/>
            <a:tailEnd/>
          </a:ln>
        </p:spPr>
        <p:txBody>
          <a:bodyPr>
            <a:spAutoFit/>
          </a:bodyPr>
          <a:lstStyle/>
          <a:p>
            <a:pPr algn="l"/>
            <a:r>
              <a:rPr lang="en-US" sz="1100" b="0"/>
              <a:t>On Parking Deck due to resource impact only.  Separately funded on 2011 PPL.</a:t>
            </a:r>
          </a:p>
        </p:txBody>
      </p:sp>
      <p:sp>
        <p:nvSpPr>
          <p:cNvPr id="7240" name="Rectangle 11"/>
          <p:cNvSpPr>
            <a:spLocks noChangeArrowheads="1"/>
          </p:cNvSpPr>
          <p:nvPr/>
        </p:nvSpPr>
        <p:spPr bwMode="auto">
          <a:xfrm>
            <a:off x="4953000" y="6172200"/>
            <a:ext cx="3352800" cy="457200"/>
          </a:xfrm>
          <a:prstGeom prst="rect">
            <a:avLst/>
          </a:prstGeom>
          <a:noFill/>
          <a:ln w="9525" algn="ctr">
            <a:solidFill>
              <a:schemeClr val="tx1"/>
            </a:solidFill>
            <a:round/>
            <a:headEnd/>
            <a:tailEnd/>
          </a:ln>
        </p:spPr>
        <p:txBody>
          <a:bodyPr/>
          <a:lstStyle/>
          <a:p>
            <a:pPr marL="228600" indent="-228600">
              <a:tabLst>
                <a:tab pos="1033463" algn="l"/>
                <a:tab pos="1143000" algn="l"/>
                <a:tab pos="2624138" algn="l"/>
              </a:tabLst>
            </a:pP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04800" y="0"/>
            <a:ext cx="4724400" cy="685800"/>
          </a:xfrm>
        </p:spPr>
        <p:txBody>
          <a:bodyPr/>
          <a:lstStyle/>
          <a:p>
            <a:r>
              <a:rPr lang="en-US" smtClean="0"/>
              <a:t>Nodal Parking Deck – Pending</a:t>
            </a:r>
          </a:p>
        </p:txBody>
      </p:sp>
      <p:graphicFrame>
        <p:nvGraphicFramePr>
          <p:cNvPr id="6" name="Table 5"/>
          <p:cNvGraphicFramePr>
            <a:graphicFrameLocks noGrp="1"/>
          </p:cNvGraphicFramePr>
          <p:nvPr/>
        </p:nvGraphicFramePr>
        <p:xfrm>
          <a:off x="152400" y="609600"/>
          <a:ext cx="8839199" cy="5821680"/>
        </p:xfrm>
        <a:graphic>
          <a:graphicData uri="http://schemas.openxmlformats.org/drawingml/2006/table">
            <a:tbl>
              <a:tblPr firstRow="1" bandRow="1">
                <a:tableStyleId>{793D81CF-94F2-401A-BA57-92F5A7B2D0C5}</a:tableStyleId>
              </a:tblPr>
              <a:tblGrid>
                <a:gridCol w="1306664"/>
                <a:gridCol w="4027336"/>
                <a:gridCol w="1199321"/>
                <a:gridCol w="2305878"/>
              </a:tblGrid>
              <a:tr h="533400">
                <a:tc>
                  <a:txBody>
                    <a:bodyPr/>
                    <a:lstStyle/>
                    <a:p>
                      <a:pPr algn="ctr"/>
                      <a:r>
                        <a:rPr lang="en-US" sz="1600" dirty="0" smtClean="0">
                          <a:effectLst>
                            <a:outerShdw blurRad="38100" dist="38100" dir="2700000" algn="tl">
                              <a:srgbClr val="000000">
                                <a:alpha val="43137"/>
                              </a:srgbClr>
                            </a:outerShdw>
                          </a:effectLst>
                        </a:rPr>
                        <a:t>Source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500" dirty="0" smtClean="0">
                          <a:effectLst>
                            <a:outerShdw blurRad="38100" dist="38100" dir="2700000" algn="tl">
                              <a:srgbClr val="000000">
                                <a:alpha val="43137"/>
                              </a:srgbClr>
                            </a:outerShdw>
                          </a:effectLst>
                        </a:rPr>
                        <a:t>Suggested</a:t>
                      </a:r>
                      <a:r>
                        <a:rPr lang="en-US" sz="1600" dirty="0" smtClean="0">
                          <a:effectLst>
                            <a:outerShdw blurRad="38100" dist="38100" dir="2700000" algn="tl">
                              <a:srgbClr val="000000">
                                <a:alpha val="43137"/>
                              </a:srgbClr>
                            </a:outerShdw>
                          </a:effectLst>
                        </a:rPr>
                        <a:t> Priority</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Current Status</a:t>
                      </a:r>
                      <a:endParaRPr lang="en-US" sz="1600" dirty="0">
                        <a:effectLst>
                          <a:outerShdw blurRad="38100" dist="38100" dir="2700000" algn="tl">
                            <a:srgbClr val="000000">
                              <a:alpha val="43137"/>
                            </a:srgbClr>
                          </a:outerShdw>
                        </a:effectLst>
                      </a:endParaRPr>
                    </a:p>
                  </a:txBody>
                  <a:tcPr anchor="ctr">
                    <a:solidFill>
                      <a:srgbClr val="40949A"/>
                    </a:solidFill>
                  </a:tcPr>
                </a:tc>
              </a:tr>
              <a:tr h="501701">
                <a:tc>
                  <a:txBody>
                    <a:bodyPr/>
                    <a:lstStyle/>
                    <a:p>
                      <a:pPr algn="ctr"/>
                      <a:r>
                        <a:rPr lang="en-US" sz="1400" dirty="0" smtClean="0"/>
                        <a:t>NPRR240</a:t>
                      </a:r>
                      <a:endParaRPr lang="en-US" sz="1400" dirty="0"/>
                    </a:p>
                  </a:txBody>
                  <a:tcPr anchor="ctr"/>
                </a:tc>
                <a:tc>
                  <a:txBody>
                    <a:bodyPr/>
                    <a:lstStyle/>
                    <a:p>
                      <a:r>
                        <a:rPr lang="en-US" sz="1400" dirty="0" smtClean="0"/>
                        <a:t>Proxy Energy Offer Curve</a:t>
                      </a:r>
                      <a:endParaRPr lang="en-US" sz="1400" dirty="0"/>
                    </a:p>
                  </a:txBody>
                  <a:tcPr anchor="ctr"/>
                </a:tc>
                <a:tc>
                  <a:txBody>
                    <a:bodyPr/>
                    <a:lstStyle/>
                    <a:p>
                      <a:pPr algn="ctr"/>
                      <a:r>
                        <a:rPr lang="en-US" sz="1200" dirty="0" smtClean="0"/>
                        <a:t>High / Medium</a:t>
                      </a:r>
                      <a:endParaRPr lang="en-US" sz="1200" dirty="0"/>
                    </a:p>
                  </a:txBody>
                  <a:tcPr anchor="ctr"/>
                </a:tc>
                <a:tc>
                  <a:txBody>
                    <a:bodyPr/>
                    <a:lstStyle/>
                    <a:p>
                      <a:pPr algn="ctr"/>
                      <a:r>
                        <a:rPr lang="en-US" sz="1400" dirty="0" smtClean="0"/>
                        <a:t>Pending at Board</a:t>
                      </a:r>
                    </a:p>
                    <a:p>
                      <a:pPr algn="ctr"/>
                      <a:r>
                        <a:rPr lang="en-US" sz="1400" dirty="0" smtClean="0"/>
                        <a:t>TAC approved 9/2/2010</a:t>
                      </a:r>
                    </a:p>
                  </a:txBody>
                  <a:tcPr anchor="ctr"/>
                </a:tc>
              </a:tr>
              <a:tr h="501701">
                <a:tc>
                  <a:txBody>
                    <a:bodyPr/>
                    <a:lstStyle/>
                    <a:p>
                      <a:pPr algn="ctr"/>
                      <a:r>
                        <a:rPr lang="en-US" sz="1400" dirty="0" smtClean="0"/>
                        <a:t>NPRR241</a:t>
                      </a:r>
                      <a:endParaRPr lang="en-US" sz="1400" dirty="0"/>
                    </a:p>
                  </a:txBody>
                  <a:tcPr anchor="ctr"/>
                </a:tc>
                <a:tc>
                  <a:txBody>
                    <a:bodyPr/>
                    <a:lstStyle/>
                    <a:p>
                      <a:r>
                        <a:rPr lang="en-US" sz="1400" dirty="0" smtClean="0"/>
                        <a:t>Aggregate Incremental Liability (AIL) Calculation and Credit</a:t>
                      </a:r>
                      <a:r>
                        <a:rPr lang="en-US" sz="1400" baseline="0" dirty="0" smtClean="0"/>
                        <a:t> Reports Publish Corrections</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400" dirty="0" smtClean="0"/>
                        <a:t>Pending at Board</a:t>
                      </a:r>
                    </a:p>
                    <a:p>
                      <a:pPr algn="ctr"/>
                      <a:r>
                        <a:rPr lang="en-US" sz="1400" dirty="0" smtClean="0"/>
                        <a:t>TAC approved 9/2/2010</a:t>
                      </a:r>
                    </a:p>
                  </a:txBody>
                  <a:tcPr anchor="ctr"/>
                </a:tc>
              </a:tr>
              <a:tr h="619748">
                <a:tc>
                  <a:txBody>
                    <a:bodyPr/>
                    <a:lstStyle/>
                    <a:p>
                      <a:pPr algn="ctr"/>
                      <a:r>
                        <a:rPr lang="en-US" sz="1400" dirty="0" smtClean="0"/>
                        <a:t>NPRR251</a:t>
                      </a:r>
                      <a:endParaRPr lang="en-US" sz="1400" dirty="0"/>
                    </a:p>
                  </a:txBody>
                  <a:tcPr anchor="ctr"/>
                </a:tc>
                <a:tc>
                  <a:txBody>
                    <a:bodyPr/>
                    <a:lstStyle/>
                    <a:p>
                      <a:r>
                        <a:rPr lang="en-US" sz="1200" dirty="0" smtClean="0"/>
                        <a:t>Sync of PRR845, Definition for IDR Meters and Optional Removal of IDR Meters at a Premise Where an Advanced Meter Can be Provisioned</a:t>
                      </a:r>
                      <a:endParaRPr lang="en-US" sz="1200" dirty="0"/>
                    </a:p>
                  </a:txBody>
                  <a:tcPr anchor="ctr"/>
                </a:tc>
                <a:tc>
                  <a:txBody>
                    <a:bodyPr/>
                    <a:lstStyle/>
                    <a:p>
                      <a:pPr algn="ctr"/>
                      <a:r>
                        <a:rPr lang="en-US" sz="1400" dirty="0" smtClean="0"/>
                        <a:t>High</a:t>
                      </a:r>
                      <a:endParaRPr lang="en-US" sz="1400" dirty="0"/>
                    </a:p>
                  </a:txBody>
                  <a:tcPr anchor="ctr"/>
                </a:tc>
                <a:tc>
                  <a:txBody>
                    <a:bodyPr/>
                    <a:lstStyle/>
                    <a:p>
                      <a:pPr algn="ctr"/>
                      <a:r>
                        <a:rPr lang="en-US" sz="1400" dirty="0" smtClean="0"/>
                        <a:t>Pending at Board</a:t>
                      </a:r>
                    </a:p>
                    <a:p>
                      <a:pPr algn="ctr"/>
                      <a:r>
                        <a:rPr lang="en-US" sz="1400" dirty="0" smtClean="0"/>
                        <a:t>TAC approved 9/2/2010</a:t>
                      </a:r>
                    </a:p>
                  </a:txBody>
                  <a:tcPr anchor="ctr"/>
                </a:tc>
              </a:tr>
              <a:tr h="444718">
                <a:tc>
                  <a:txBody>
                    <a:bodyPr/>
                    <a:lstStyle/>
                    <a:p>
                      <a:pPr algn="ctr"/>
                      <a:r>
                        <a:rPr lang="en-US" sz="1400" dirty="0" smtClean="0"/>
                        <a:t>NPRR256</a:t>
                      </a:r>
                      <a:endParaRPr lang="en-US" sz="1400" dirty="0"/>
                    </a:p>
                  </a:txBody>
                  <a:tcPr anchor="ctr"/>
                </a:tc>
                <a:tc>
                  <a:txBody>
                    <a:bodyPr/>
                    <a:lstStyle/>
                    <a:p>
                      <a:r>
                        <a:rPr lang="en-US" sz="1200" kern="1200" dirty="0" smtClean="0">
                          <a:solidFill>
                            <a:schemeClr val="dk1"/>
                          </a:solidFill>
                          <a:latin typeface="+mn-lt"/>
                          <a:ea typeface="+mn-ea"/>
                          <a:cs typeface="+mn-cs"/>
                        </a:rPr>
                        <a:t>Sync Nodal Protocols with PRR787, Add Non-Compliance Language to QSE Performance Standards</a:t>
                      </a:r>
                      <a:endParaRPr lang="en-US" sz="1200" dirty="0"/>
                    </a:p>
                  </a:txBody>
                  <a:tcPr anchor="ctr"/>
                </a:tc>
                <a:tc>
                  <a:txBody>
                    <a:bodyPr/>
                    <a:lstStyle/>
                    <a:p>
                      <a:pPr algn="ctr"/>
                      <a:r>
                        <a:rPr lang="en-US" sz="1400" dirty="0" smtClean="0"/>
                        <a:t>TBD</a:t>
                      </a:r>
                      <a:endParaRPr lang="en-US" sz="1400" dirty="0"/>
                    </a:p>
                  </a:txBody>
                  <a:tcPr anchor="ctr"/>
                </a:tc>
                <a:tc>
                  <a:txBody>
                    <a:bodyPr/>
                    <a:lstStyle/>
                    <a:p>
                      <a:pPr algn="ctr"/>
                      <a:r>
                        <a:rPr lang="en-US" sz="1400" dirty="0" smtClean="0"/>
                        <a:t>Pending at NATF</a:t>
                      </a:r>
                      <a:endParaRPr lang="en-US" sz="1400" dirty="0"/>
                    </a:p>
                  </a:txBody>
                  <a:tcPr anchor="ctr"/>
                </a:tc>
              </a:tr>
              <a:tr h="501701">
                <a:tc>
                  <a:txBody>
                    <a:bodyPr/>
                    <a:lstStyle/>
                    <a:p>
                      <a:pPr algn="ctr"/>
                      <a:r>
                        <a:rPr lang="en-US" sz="1400" dirty="0" smtClean="0"/>
                        <a:t>NPRR257</a:t>
                      </a:r>
                      <a:endParaRPr lang="en-US" sz="1400" dirty="0"/>
                    </a:p>
                  </a:txBody>
                  <a:tcPr anchor="ctr"/>
                </a:tc>
                <a:tc>
                  <a:txBody>
                    <a:bodyPr/>
                    <a:lstStyle/>
                    <a:p>
                      <a:r>
                        <a:rPr lang="en-US" sz="1400" dirty="0" smtClean="0"/>
                        <a:t>Synchronization with Nodal Operating Guide Section 9, Monitoring Programs</a:t>
                      </a:r>
                      <a:endParaRPr lang="en-US" sz="1400" dirty="0"/>
                    </a:p>
                  </a:txBody>
                  <a:tcPr anchor="ctr"/>
                </a:tc>
                <a:tc>
                  <a:txBody>
                    <a:bodyPr/>
                    <a:lstStyle/>
                    <a:p>
                      <a:pPr algn="ctr"/>
                      <a:r>
                        <a:rPr lang="en-US" sz="1400" dirty="0" smtClean="0"/>
                        <a:t>TBD</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Pending at PRS</a:t>
                      </a:r>
                    </a:p>
                  </a:txBody>
                  <a:tcPr anchor="ctr"/>
                </a:tc>
              </a:tr>
              <a:tr h="501701">
                <a:tc>
                  <a:txBody>
                    <a:bodyPr/>
                    <a:lstStyle/>
                    <a:p>
                      <a:pPr algn="ctr"/>
                      <a:r>
                        <a:rPr lang="en-US" sz="1400" dirty="0" smtClean="0"/>
                        <a:t>NPRR258</a:t>
                      </a:r>
                      <a:endParaRPr lang="en-US" sz="1400" dirty="0"/>
                    </a:p>
                  </a:txBody>
                  <a:tcPr anchor="ctr"/>
                </a:tc>
                <a:tc>
                  <a:txBody>
                    <a:bodyPr/>
                    <a:lstStyle/>
                    <a:p>
                      <a:r>
                        <a:rPr lang="en-US" sz="1400" dirty="0" smtClean="0"/>
                        <a:t>Sync with PRR824 and PRR833 and Additional Clarifications</a:t>
                      </a:r>
                      <a:endParaRPr lang="en-US" sz="1400" dirty="0"/>
                    </a:p>
                  </a:txBody>
                  <a:tcPr anchor="ctr"/>
                </a:tc>
                <a:tc>
                  <a:txBody>
                    <a:bodyPr/>
                    <a:lstStyle/>
                    <a:p>
                      <a:pPr algn="ctr"/>
                      <a:r>
                        <a:rPr lang="en-US" sz="1400" dirty="0" smtClean="0"/>
                        <a:t>TBD</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Pending at PRS</a:t>
                      </a:r>
                    </a:p>
                  </a:txBody>
                  <a:tcPr anchor="ctr"/>
                </a:tc>
              </a:tr>
              <a:tr h="501701">
                <a:tc>
                  <a:txBody>
                    <a:bodyPr/>
                    <a:lstStyle/>
                    <a:p>
                      <a:pPr algn="ctr"/>
                      <a:r>
                        <a:rPr lang="en-US" sz="1400" dirty="0" smtClean="0"/>
                        <a:t>NPRR260</a:t>
                      </a:r>
                      <a:endParaRPr lang="en-US" sz="1400" dirty="0"/>
                    </a:p>
                  </a:txBody>
                  <a:tcPr anchor="ctr"/>
                </a:tc>
                <a:tc>
                  <a:txBody>
                    <a:bodyPr/>
                    <a:lstStyle/>
                    <a:p>
                      <a:r>
                        <a:rPr lang="en-US" sz="1400" dirty="0" smtClean="0"/>
                        <a:t>Providing Access to MIS Secure Area to MIS Registered Users</a:t>
                      </a:r>
                      <a:endParaRPr lang="en-US" sz="1400" dirty="0"/>
                    </a:p>
                  </a:txBody>
                  <a:tcPr anchor="ctr"/>
                </a:tc>
                <a:tc>
                  <a:txBody>
                    <a:bodyPr/>
                    <a:lstStyle/>
                    <a:p>
                      <a:pPr algn="ctr"/>
                      <a:r>
                        <a:rPr lang="en-US" sz="1400" dirty="0" smtClean="0"/>
                        <a:t>TBD</a:t>
                      </a:r>
                      <a:endParaRPr lang="en-US" sz="1400" dirty="0"/>
                    </a:p>
                  </a:txBody>
                  <a:tcPr anchor="ctr"/>
                </a:tc>
                <a:tc>
                  <a:txBody>
                    <a:bodyPr/>
                    <a:lstStyle/>
                    <a:p>
                      <a:pPr algn="ctr"/>
                      <a:r>
                        <a:rPr lang="en-US" sz="1400" dirty="0" smtClean="0"/>
                        <a:t>Tabled at PRS</a:t>
                      </a:r>
                      <a:endParaRPr lang="en-US" sz="1400" dirty="0"/>
                    </a:p>
                  </a:txBody>
                  <a:tcPr anchor="ctr"/>
                </a:tc>
              </a:tr>
              <a:tr h="501701">
                <a:tc>
                  <a:txBody>
                    <a:bodyPr/>
                    <a:lstStyle/>
                    <a:p>
                      <a:pPr algn="ctr"/>
                      <a:r>
                        <a:rPr lang="en-US" sz="1400" dirty="0" smtClean="0"/>
                        <a:t>NOGRR034</a:t>
                      </a:r>
                      <a:endParaRPr lang="en-US" sz="1400" dirty="0"/>
                    </a:p>
                  </a:txBody>
                  <a:tcPr anchor="ctr"/>
                </a:tc>
                <a:tc>
                  <a:txBody>
                    <a:bodyPr/>
                    <a:lstStyle/>
                    <a:p>
                      <a:r>
                        <a:rPr lang="en-US" sz="1400" dirty="0" smtClean="0"/>
                        <a:t>Rescind Telemetry Performance Calculation Exclusions</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400" dirty="0" smtClean="0"/>
                        <a:t>Pending at Board</a:t>
                      </a:r>
                    </a:p>
                    <a:p>
                      <a:pPr algn="ctr"/>
                      <a:r>
                        <a:rPr lang="en-US" sz="1400" dirty="0" smtClean="0"/>
                        <a:t>TAC approved 8/5/2010</a:t>
                      </a:r>
                      <a:endParaRPr lang="en-US" sz="1400" dirty="0"/>
                    </a:p>
                  </a:txBody>
                  <a:tcPr anchor="ctr"/>
                </a:tc>
              </a:tr>
              <a:tr h="501701">
                <a:tc>
                  <a:txBody>
                    <a:bodyPr/>
                    <a:lstStyle/>
                    <a:p>
                      <a:pPr algn="ctr"/>
                      <a:r>
                        <a:rPr lang="en-US" sz="1400" dirty="0" smtClean="0"/>
                        <a:t>NOGRR050</a:t>
                      </a:r>
                      <a:endParaRPr lang="en-US" sz="1400" dirty="0"/>
                    </a:p>
                  </a:txBody>
                  <a:tcPr anchor="ctr"/>
                </a:tc>
                <a:tc>
                  <a:txBody>
                    <a:bodyPr/>
                    <a:lstStyle/>
                    <a:p>
                      <a:r>
                        <a:rPr lang="en-US" sz="1400" dirty="0" smtClean="0"/>
                        <a:t>Resolution of Reporting Issues Related to NPRR219</a:t>
                      </a:r>
                      <a:endParaRPr lang="en-US" sz="1400" dirty="0"/>
                    </a:p>
                  </a:txBody>
                  <a:tcPr anchor="ctr"/>
                </a:tc>
                <a:tc>
                  <a:txBody>
                    <a:bodyPr/>
                    <a:lstStyle/>
                    <a:p>
                      <a:pPr algn="ctr"/>
                      <a:r>
                        <a:rPr lang="en-US" sz="1400" dirty="0" smtClean="0"/>
                        <a:t>TBD</a:t>
                      </a:r>
                      <a:endParaRPr lang="en-US" sz="1400" dirty="0"/>
                    </a:p>
                  </a:txBody>
                  <a:tcPr anchor="ctr"/>
                </a:tc>
                <a:tc>
                  <a:txBody>
                    <a:bodyPr/>
                    <a:lstStyle/>
                    <a:p>
                      <a:pPr algn="ctr"/>
                      <a:r>
                        <a:rPr lang="en-US" sz="1400" dirty="0" smtClean="0"/>
                        <a:t>Pending at PRS</a:t>
                      </a:r>
                      <a:endParaRPr lang="en-US" sz="1200" dirty="0" smtClean="0"/>
                    </a:p>
                    <a:p>
                      <a:pPr algn="ctr"/>
                      <a:r>
                        <a:rPr lang="en-US" sz="1400" dirty="0" smtClean="0"/>
                        <a:t>ROS approved 8/12/2010</a:t>
                      </a:r>
                      <a:endParaRPr lang="en-US" sz="1400" dirty="0"/>
                    </a:p>
                  </a:txBody>
                  <a:tcPr anchor="ctr"/>
                </a:tc>
              </a:tr>
              <a:tr h="501701">
                <a:tc>
                  <a:txBody>
                    <a:bodyPr/>
                    <a:lstStyle/>
                    <a:p>
                      <a:pPr algn="ctr"/>
                      <a:r>
                        <a:rPr lang="en-US" sz="1400" dirty="0" smtClean="0"/>
                        <a:t>SCR759</a:t>
                      </a:r>
                      <a:endParaRPr lang="en-US" sz="1400" dirty="0"/>
                    </a:p>
                  </a:txBody>
                  <a:tcPr anchor="ctr"/>
                </a:tc>
                <a:tc>
                  <a:txBody>
                    <a:bodyPr/>
                    <a:lstStyle/>
                    <a:p>
                      <a:r>
                        <a:rPr lang="en-US" sz="1400" dirty="0" err="1" smtClean="0"/>
                        <a:t>acLineSegment</a:t>
                      </a:r>
                      <a:r>
                        <a:rPr lang="en-US" sz="1400" dirty="0" smtClean="0"/>
                        <a:t> Name Length Increase in Information Model Manager</a:t>
                      </a:r>
                      <a:endParaRPr lang="en-US" sz="1400" dirty="0"/>
                    </a:p>
                  </a:txBody>
                  <a:tcPr anchor="ctr"/>
                </a:tc>
                <a:tc>
                  <a:txBody>
                    <a:bodyPr/>
                    <a:lstStyle/>
                    <a:p>
                      <a:pPr algn="ctr"/>
                      <a:r>
                        <a:rPr lang="en-US" sz="1400" dirty="0" smtClean="0"/>
                        <a:t>High</a:t>
                      </a:r>
                      <a:endParaRPr lang="en-US" sz="1400" dirty="0"/>
                    </a:p>
                  </a:txBody>
                  <a:tcPr anchor="ctr"/>
                </a:tc>
                <a:tc>
                  <a:txBody>
                    <a:bodyPr/>
                    <a:lstStyle/>
                    <a:p>
                      <a:pPr algn="ctr"/>
                      <a:r>
                        <a:rPr lang="en-US" sz="1400" dirty="0" smtClean="0"/>
                        <a:t>Pending at Board</a:t>
                      </a:r>
                    </a:p>
                    <a:p>
                      <a:pPr algn="ctr"/>
                      <a:r>
                        <a:rPr lang="en-US" sz="1400" dirty="0" smtClean="0"/>
                        <a:t>TAC approved 9/2/2010</a:t>
                      </a:r>
                      <a:endParaRPr lang="en-US" sz="1400" dirty="0"/>
                    </a:p>
                  </a:txBody>
                  <a:tcPr anchor="ctr"/>
                </a:tc>
              </a:tr>
            </a:tbl>
          </a:graphicData>
        </a:graphic>
      </p:graphicFrame>
      <p:sp>
        <p:nvSpPr>
          <p:cNvPr id="5" name="Title 1"/>
          <p:cNvSpPr txBox="1">
            <a:spLocks/>
          </p:cNvSpPr>
          <p:nvPr/>
        </p:nvSpPr>
        <p:spPr bwMode="auto">
          <a:xfrm>
            <a:off x="5562600" y="76200"/>
            <a:ext cx="3352800" cy="533400"/>
          </a:xfrm>
          <a:prstGeom prst="rect">
            <a:avLst/>
          </a:prstGeom>
          <a:noFill/>
          <a:ln w="9525">
            <a:noFill/>
            <a:miter lim="800000"/>
            <a:headEnd/>
            <a:tailEnd/>
          </a:ln>
        </p:spPr>
        <p:txBody>
          <a:bodyPr anchor="ctr"/>
          <a:lstStyle/>
          <a:p>
            <a:pPr algn="r" eaLnBrk="0" hangingPunct="0">
              <a:lnSpc>
                <a:spcPct val="100000"/>
              </a:lnSpc>
              <a:spcBef>
                <a:spcPct val="0"/>
              </a:spcBef>
              <a:defRPr/>
            </a:pPr>
            <a:r>
              <a:rPr lang="en-US" b="0" kern="0" dirty="0">
                <a:solidFill>
                  <a:schemeClr val="bg1"/>
                </a:solidFill>
                <a:latin typeface="+mj-lt"/>
                <a:ea typeface="+mj-ea"/>
                <a:cs typeface="+mj-cs"/>
              </a:rPr>
              <a:t>Total Pending = 10</a:t>
            </a:r>
          </a:p>
        </p:txBody>
      </p:sp>
      <p:sp>
        <p:nvSpPr>
          <p:cNvPr id="8255" name="Rectangle 2"/>
          <p:cNvSpPr>
            <a:spLocks noChangeArrowheads="1"/>
          </p:cNvSpPr>
          <p:nvPr/>
        </p:nvSpPr>
        <p:spPr bwMode="auto">
          <a:xfrm>
            <a:off x="3200400" y="6477000"/>
            <a:ext cx="2819400" cy="304800"/>
          </a:xfrm>
          <a:prstGeom prst="rect">
            <a:avLst/>
          </a:prstGeom>
          <a:solidFill>
            <a:srgbClr val="FFFF99"/>
          </a:solidFill>
          <a:ln w="9525">
            <a:solidFill>
              <a:schemeClr val="tx1"/>
            </a:solidFill>
            <a:miter lim="800000"/>
            <a:headEnd/>
            <a:tailEnd/>
          </a:ln>
        </p:spPr>
        <p:txBody>
          <a:bodyPr wrap="none" anchor="ctr"/>
          <a:lstStyle/>
          <a:p>
            <a:pPr marL="228600" indent="-228600" algn="l">
              <a:tabLst>
                <a:tab pos="1033463" algn="l"/>
                <a:tab pos="1143000" algn="l"/>
                <a:tab pos="2624138" algn="l"/>
              </a:tabLst>
            </a:pPr>
            <a:r>
              <a:rPr lang="en-US" sz="1200" b="0"/>
              <a:t>The items above are sorted by Source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0" y="0"/>
            <a:ext cx="8915400" cy="685800"/>
          </a:xfrm>
        </p:spPr>
        <p:txBody>
          <a:bodyPr/>
          <a:lstStyle/>
          <a:p>
            <a:r>
              <a:rPr lang="en-US" smtClean="0"/>
              <a:t>Nodal Parking Deck – Additional Items for Consideration</a:t>
            </a:r>
          </a:p>
        </p:txBody>
      </p:sp>
      <p:graphicFrame>
        <p:nvGraphicFramePr>
          <p:cNvPr id="6" name="Table 5"/>
          <p:cNvGraphicFramePr>
            <a:graphicFrameLocks noGrp="1"/>
          </p:cNvGraphicFramePr>
          <p:nvPr/>
        </p:nvGraphicFramePr>
        <p:xfrm>
          <a:off x="304800" y="749300"/>
          <a:ext cx="8534400" cy="5116246"/>
        </p:xfrm>
        <a:graphic>
          <a:graphicData uri="http://schemas.openxmlformats.org/drawingml/2006/table">
            <a:tbl>
              <a:tblPr firstRow="1" bandRow="1">
                <a:tableStyleId>{793D81CF-94F2-401A-BA57-92F5A7B2D0C5}</a:tableStyleId>
              </a:tblPr>
              <a:tblGrid>
                <a:gridCol w="2869975"/>
                <a:gridCol w="5664425"/>
              </a:tblGrid>
              <a:tr h="474093">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Current Status / Description</a:t>
                      </a:r>
                      <a:endParaRPr lang="en-US" sz="1600" dirty="0">
                        <a:effectLst>
                          <a:outerShdw blurRad="38100" dist="38100" dir="2700000" algn="tl">
                            <a:srgbClr val="000000">
                              <a:alpha val="43137"/>
                            </a:srgbClr>
                          </a:outerShdw>
                        </a:effectLst>
                      </a:endParaRPr>
                    </a:p>
                  </a:txBody>
                  <a:tcPr anchor="ctr">
                    <a:solidFill>
                      <a:srgbClr val="40949A"/>
                    </a:solidFill>
                  </a:tcPr>
                </a:tc>
              </a:tr>
              <a:tr h="425687">
                <a:tc>
                  <a:txBody>
                    <a:bodyPr/>
                    <a:lstStyle/>
                    <a:p>
                      <a:r>
                        <a:rPr lang="en-US" sz="1050" b="0" dirty="0" smtClean="0"/>
                        <a:t>Deferred</a:t>
                      </a:r>
                      <a:r>
                        <a:rPr lang="en-US" sz="1050" b="0" baseline="0" dirty="0" smtClean="0"/>
                        <a:t> NOGRR025 Reports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Draft NPRR in progress to gray-box reports planned for delivery</a:t>
                      </a:r>
                      <a:r>
                        <a:rPr lang="en-US" sz="1050" b="0" baseline="0" dirty="0" smtClean="0"/>
                        <a:t> after Nodal go-live</a:t>
                      </a:r>
                      <a:endParaRPr lang="en-US" sz="1050" b="0" dirty="0" smtClean="0"/>
                    </a:p>
                  </a:txBody>
                  <a:tcPr anchor="ctr"/>
                </a:tc>
              </a:tr>
              <a:tr h="475767">
                <a:tc>
                  <a:txBody>
                    <a:bodyPr/>
                    <a:lstStyle/>
                    <a:p>
                      <a:r>
                        <a:rPr lang="en-US" sz="1050" b="0" dirty="0" smtClean="0"/>
                        <a:t>NMMS API</a:t>
                      </a:r>
                      <a:endParaRPr lang="en-US" sz="1050" b="0" dirty="0"/>
                    </a:p>
                  </a:txBody>
                  <a:tcPr anchor="ctr"/>
                </a:tc>
                <a:tc>
                  <a:txBody>
                    <a:bodyPr/>
                    <a:lstStyle/>
                    <a:p>
                      <a:pPr algn="l"/>
                      <a:r>
                        <a:rPr lang="en-US" sz="1050" b="0" dirty="0" smtClean="0"/>
                        <a:t>Functionality to be considered for post-go-live development</a:t>
                      </a:r>
                      <a:endParaRPr lang="en-US" sz="1050" b="0" dirty="0"/>
                    </a:p>
                  </a:txBody>
                  <a:tcPr anchor="ctr"/>
                </a:tc>
              </a:tr>
              <a:tr h="475767">
                <a:tc>
                  <a:txBody>
                    <a:bodyPr/>
                    <a:lstStyle/>
                    <a:p>
                      <a:r>
                        <a:rPr lang="en-US" sz="1050" b="0" dirty="0" smtClean="0"/>
                        <a:t>CRR API</a:t>
                      </a:r>
                      <a:endParaRPr lang="en-US" sz="1050" b="0" dirty="0"/>
                    </a:p>
                  </a:txBody>
                  <a:tcPr anchor="ctr"/>
                </a:tc>
                <a:tc>
                  <a:txBody>
                    <a:bodyPr/>
                    <a:lstStyle/>
                    <a:p>
                      <a:pPr algn="l"/>
                      <a:r>
                        <a:rPr lang="en-US" sz="1050" b="0" dirty="0" smtClean="0"/>
                        <a:t>Functionality to be considered for post-go-live development</a:t>
                      </a:r>
                      <a:endParaRPr lang="en-US" sz="1050" b="0" dirty="0"/>
                    </a:p>
                  </a:txBody>
                  <a:tcPr anchor="ctr"/>
                </a:tc>
              </a:tr>
              <a:tr h="425687">
                <a:tc>
                  <a:txBody>
                    <a:bodyPr/>
                    <a:lstStyle/>
                    <a:p>
                      <a:r>
                        <a:rPr lang="en-US" sz="1050" b="0" dirty="0" smtClean="0"/>
                        <a:t>MMS</a:t>
                      </a:r>
                      <a:r>
                        <a:rPr lang="en-US" sz="1050" b="0" baseline="0" dirty="0" smtClean="0"/>
                        <a:t> Multiple Network Models</a:t>
                      </a:r>
                      <a:endParaRPr lang="en-US" sz="1050" b="0" dirty="0"/>
                    </a:p>
                  </a:txBody>
                  <a:tcPr anchor="ctr"/>
                </a:tc>
                <a:tc>
                  <a:txBody>
                    <a:bodyPr/>
                    <a:lstStyle/>
                    <a:p>
                      <a:pPr algn="l"/>
                      <a:r>
                        <a:rPr lang="en-US" sz="1050" b="0" dirty="0" smtClean="0"/>
                        <a:t>Functionality to be considered for post-go-live development</a:t>
                      </a:r>
                      <a:endParaRPr lang="en-US" sz="1050" b="0" dirty="0"/>
                    </a:p>
                  </a:txBody>
                  <a:tcPr anchor="ctr"/>
                </a:tc>
              </a:tr>
              <a:tr h="457885">
                <a:tc>
                  <a:txBody>
                    <a:bodyPr/>
                    <a:lstStyle/>
                    <a:p>
                      <a:r>
                        <a:rPr lang="en-US" sz="1050" b="0" dirty="0" smtClean="0"/>
                        <a:t>Add PSS Status to RARF</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t>Automation of manual process as a result of NPRR156</a:t>
                      </a:r>
                      <a:endParaRPr lang="en-US" sz="1050" b="0" dirty="0"/>
                    </a:p>
                  </a:txBody>
                  <a:tcPr anchor="ctr"/>
                </a:tc>
              </a:tr>
              <a:tr h="452465">
                <a:tc>
                  <a:txBody>
                    <a:bodyPr/>
                    <a:lstStyle/>
                    <a:p>
                      <a:r>
                        <a:rPr lang="en-US" sz="1050" b="0" dirty="0" smtClean="0"/>
                        <a:t>Automated Default Uplift Invoice</a:t>
                      </a:r>
                      <a:endParaRPr lang="en-US" sz="1050" b="0" dirty="0"/>
                    </a:p>
                  </a:txBody>
                  <a:tcPr anchor="ctr"/>
                </a:tc>
                <a:tc>
                  <a:txBody>
                    <a:bodyPr/>
                    <a:lstStyle/>
                    <a:p>
                      <a:pPr algn="l"/>
                      <a:r>
                        <a:rPr lang="en-US" sz="1050" b="0" baseline="0" dirty="0" smtClean="0"/>
                        <a:t>Automation of manual process as a result of NPRR221</a:t>
                      </a:r>
                      <a:endParaRPr lang="en-US" sz="1050" b="0" dirty="0"/>
                    </a:p>
                  </a:txBody>
                  <a:tcPr anchor="ctr"/>
                </a:tc>
              </a:tr>
              <a:tr h="452465">
                <a:tc>
                  <a:txBody>
                    <a:bodyPr/>
                    <a:lstStyle/>
                    <a:p>
                      <a:r>
                        <a:rPr lang="en-US" sz="1050" b="0" dirty="0" smtClean="0"/>
                        <a:t>EILS Enhancements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t>Automation of manual process</a:t>
                      </a:r>
                      <a:endParaRPr lang="en-US" sz="1050" b="0" dirty="0" smtClean="0"/>
                    </a:p>
                  </a:txBody>
                  <a:tcPr anchor="ctr"/>
                </a:tc>
              </a:tr>
              <a:tr h="452465">
                <a:tc>
                  <a:txBody>
                    <a:bodyPr/>
                    <a:lstStyle/>
                    <a:p>
                      <a:r>
                        <a:rPr lang="en-US" sz="1050" b="0" dirty="0" smtClean="0"/>
                        <a:t>Load</a:t>
                      </a:r>
                      <a:r>
                        <a:rPr lang="en-US" sz="1050" b="0" baseline="0" dirty="0" smtClean="0"/>
                        <a:t> Participation in SCED</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Functionality to be considered for post-go-live development</a:t>
                      </a:r>
                    </a:p>
                  </a:txBody>
                  <a:tcPr anchor="ctr"/>
                </a:tc>
              </a:tr>
              <a:tr h="452465">
                <a:tc>
                  <a:txBody>
                    <a:bodyPr/>
                    <a:lstStyle/>
                    <a:p>
                      <a:r>
                        <a:rPr lang="en-US" sz="1050" b="0" dirty="0" smtClean="0"/>
                        <a:t>EMS Upgrade</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Upgrade EMS system from v2.3 to v2.5/v2.6</a:t>
                      </a:r>
                    </a:p>
                  </a:txBody>
                  <a:tcPr anchor="ctr"/>
                </a:tc>
              </a:tr>
              <a:tr h="452465">
                <a:tc>
                  <a:txBody>
                    <a:bodyPr/>
                    <a:lstStyle/>
                    <a:p>
                      <a:r>
                        <a:rPr lang="en-US" sz="1050" b="0" dirty="0" smtClean="0"/>
                        <a:t>Deferred Defects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Defects not addressed prior to go-live</a:t>
                      </a:r>
                      <a:r>
                        <a:rPr lang="en-US" sz="1050" b="0" baseline="0" dirty="0" smtClean="0"/>
                        <a:t> or </a:t>
                      </a:r>
                      <a:r>
                        <a:rPr lang="en-US" sz="1050" b="0" dirty="0" smtClean="0"/>
                        <a:t>during Nodal stabilization period</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Approximately 700 deferred defects as of July 2010</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Review underway to confirm issues and confirm</a:t>
                      </a:r>
                      <a:r>
                        <a:rPr lang="en-US" sz="1050" b="0" baseline="0" dirty="0" smtClean="0"/>
                        <a:t> acceptable workarounds</a:t>
                      </a:r>
                      <a:endParaRPr lang="en-US" sz="1050" b="0" dirty="0" smtClean="0"/>
                    </a:p>
                  </a:txBody>
                  <a:tcPr anchor="ctr"/>
                </a:tc>
              </a:tr>
            </a:tbl>
          </a:graphicData>
        </a:graphic>
      </p:graphicFrame>
      <p:sp>
        <p:nvSpPr>
          <p:cNvPr id="4" name="Title 1"/>
          <p:cNvSpPr txBox="1">
            <a:spLocks/>
          </p:cNvSpPr>
          <p:nvPr/>
        </p:nvSpPr>
        <p:spPr bwMode="auto">
          <a:xfrm>
            <a:off x="6934200" y="381000"/>
            <a:ext cx="1981200" cy="381000"/>
          </a:xfrm>
          <a:prstGeom prst="rect">
            <a:avLst/>
          </a:prstGeom>
          <a:noFill/>
          <a:ln w="9525">
            <a:noFill/>
            <a:miter lim="800000"/>
            <a:headEnd/>
            <a:tailEnd/>
          </a:ln>
        </p:spPr>
        <p:txBody>
          <a:bodyPr anchor="ctr"/>
          <a:lstStyle/>
          <a:p>
            <a:pPr algn="r" eaLnBrk="0" hangingPunct="0">
              <a:lnSpc>
                <a:spcPct val="100000"/>
              </a:lnSpc>
              <a:spcBef>
                <a:spcPct val="0"/>
              </a:spcBef>
              <a:defRPr/>
            </a:pPr>
            <a:r>
              <a:rPr lang="en-US" sz="1400" b="0" kern="0" dirty="0">
                <a:solidFill>
                  <a:schemeClr val="bg1"/>
                </a:solidFill>
                <a:latin typeface="+mj-lt"/>
                <a:ea typeface="+mj-ea"/>
                <a:cs typeface="+mj-cs"/>
              </a:rPr>
              <a:t>Total “Other” = 19</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0" y="0"/>
            <a:ext cx="8915400" cy="685800"/>
          </a:xfrm>
        </p:spPr>
        <p:txBody>
          <a:bodyPr/>
          <a:lstStyle/>
          <a:p>
            <a:r>
              <a:rPr lang="en-US" smtClean="0"/>
              <a:t>Nodal Parking Deck – Additional Items for Consideration</a:t>
            </a:r>
          </a:p>
        </p:txBody>
      </p:sp>
      <p:graphicFrame>
        <p:nvGraphicFramePr>
          <p:cNvPr id="6" name="Table 5"/>
          <p:cNvGraphicFramePr>
            <a:graphicFrameLocks noGrp="1"/>
          </p:cNvGraphicFramePr>
          <p:nvPr/>
        </p:nvGraphicFramePr>
        <p:xfrm>
          <a:off x="304800" y="749300"/>
          <a:ext cx="8534400" cy="5486100"/>
        </p:xfrm>
        <a:graphic>
          <a:graphicData uri="http://schemas.openxmlformats.org/drawingml/2006/table">
            <a:tbl>
              <a:tblPr firstRow="1" bandRow="1">
                <a:tableStyleId>{793D81CF-94F2-401A-BA57-92F5A7B2D0C5}</a:tableStyleId>
              </a:tblPr>
              <a:tblGrid>
                <a:gridCol w="2869975"/>
                <a:gridCol w="5664425"/>
              </a:tblGrid>
              <a:tr h="442707">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Current Status / Description</a:t>
                      </a:r>
                      <a:endParaRPr lang="en-US" sz="1600" dirty="0">
                        <a:effectLst>
                          <a:outerShdw blurRad="38100" dist="38100" dir="2700000" algn="tl">
                            <a:srgbClr val="000000">
                              <a:alpha val="43137"/>
                            </a:srgbClr>
                          </a:outerShdw>
                        </a:effectLst>
                      </a:endParaRPr>
                    </a:p>
                  </a:txBody>
                  <a:tcPr anchor="ctr">
                    <a:solidFill>
                      <a:srgbClr val="40949A"/>
                    </a:solidFill>
                  </a:tcPr>
                </a:tc>
              </a:tr>
              <a:tr h="397506">
                <a:tc>
                  <a:txBody>
                    <a:bodyPr/>
                    <a:lstStyle/>
                    <a:p>
                      <a:r>
                        <a:rPr lang="en-US" sz="1050" b="0" dirty="0" smtClean="0"/>
                        <a:t>Large</a:t>
                      </a:r>
                      <a:r>
                        <a:rPr lang="en-US" sz="1050" b="0" baseline="0" dirty="0" smtClean="0"/>
                        <a:t> Wind Power Production Ramp Forecasting Phase 2</a:t>
                      </a:r>
                      <a:endParaRPr lang="en-US" sz="1050" b="0" dirty="0"/>
                    </a:p>
                  </a:txBody>
                  <a:tcPr anchor="ctr"/>
                </a:tc>
                <a:tc>
                  <a:txBody>
                    <a:bodyPr/>
                    <a:lstStyle/>
                    <a:p>
                      <a:pPr algn="l"/>
                      <a:r>
                        <a:rPr lang="en-US" sz="1050" b="0" dirty="0" smtClean="0"/>
                        <a:t>Phase 2 of the project that</a:t>
                      </a:r>
                      <a:r>
                        <a:rPr lang="en-US" sz="1050" b="0" baseline="0" dirty="0" smtClean="0"/>
                        <a:t> built a display for ERCOT operators to indicate periods of time within the next 6 hours during which there is a high risk for a large wind power production ramp to occur</a:t>
                      </a:r>
                      <a:endParaRPr lang="en-US" sz="1050" b="0" dirty="0"/>
                    </a:p>
                  </a:txBody>
                  <a:tcPr anchor="ctr"/>
                </a:tc>
              </a:tr>
              <a:tr h="397506">
                <a:tc>
                  <a:txBody>
                    <a:bodyPr/>
                    <a:lstStyle/>
                    <a:p>
                      <a:r>
                        <a:rPr lang="en-US" sz="1050" b="0" smtClean="0"/>
                        <a:t>TML Transition to MIS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kern="1200" baseline="0" dirty="0" smtClean="0">
                          <a:solidFill>
                            <a:schemeClr val="dk1"/>
                          </a:solidFill>
                          <a:latin typeface="+mn-lt"/>
                          <a:ea typeface="+mn-ea"/>
                          <a:cs typeface="+mn-cs"/>
                        </a:rPr>
                        <a:t>Upon go live, most applications that are currently available through TML will migrate to MIS and will only be accessible to MPs through the MIS portal.  RMS has requested that Zonal Reports, Find ESI ID, Find Transactions, and Transaction submission be accessed through TML until MIS has had sufficient time to stabilize.</a:t>
                      </a:r>
                    </a:p>
                  </a:txBody>
                  <a:tcPr anchor="ctr"/>
                </a:tc>
              </a:tr>
              <a:tr h="444270">
                <a:tc>
                  <a:txBody>
                    <a:bodyPr/>
                    <a:lstStyle/>
                    <a:p>
                      <a:r>
                        <a:rPr lang="en-US" sz="1050" b="0" dirty="0" smtClean="0"/>
                        <a:t>Decommission of Zonal Wholesale</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kern="1200" baseline="0" dirty="0" smtClean="0">
                          <a:solidFill>
                            <a:schemeClr val="dk1"/>
                          </a:solidFill>
                          <a:latin typeface="+mn-lt"/>
                          <a:ea typeface="+mn-ea"/>
                          <a:cs typeface="+mn-cs"/>
                        </a:rPr>
                        <a:t>After go-live of the redesigned ERCOT wholesale market, certain ERCOT systems and components that were only applicable to zonal wholesale operations will become disposable and need to be decommissioned. </a:t>
                      </a:r>
                    </a:p>
                  </a:txBody>
                  <a:tcPr anchor="ctr"/>
                </a:tc>
              </a:tr>
              <a:tr h="444270">
                <a:tc>
                  <a:txBody>
                    <a:bodyPr/>
                    <a:lstStyle/>
                    <a:p>
                      <a:r>
                        <a:rPr lang="en-US" sz="1050" b="0" dirty="0" smtClean="0"/>
                        <a:t>Nodal Cutover Cleanup</a:t>
                      </a:r>
                      <a:endParaRPr lang="en-US" sz="1050" b="0" dirty="0"/>
                    </a:p>
                  </a:txBody>
                  <a:tcPr anchor="ctr"/>
                </a:tc>
                <a:tc>
                  <a:txBody>
                    <a:bodyPr/>
                    <a:lstStyle/>
                    <a:p>
                      <a:pPr algn="l"/>
                      <a:r>
                        <a:rPr lang="en-US" sz="1050" b="0" dirty="0" smtClean="0"/>
                        <a:t>Remove pre-go-live data from Nodal systems </a:t>
                      </a:r>
                      <a:endParaRPr lang="en-US" sz="1050" b="0" dirty="0"/>
                    </a:p>
                  </a:txBody>
                  <a:tcPr anchor="ctr"/>
                </a:tc>
              </a:tr>
              <a:tr h="397506">
                <a:tc>
                  <a:txBody>
                    <a:bodyPr/>
                    <a:lstStyle/>
                    <a:p>
                      <a:r>
                        <a:rPr lang="en-US" sz="1050" b="0" dirty="0" smtClean="0"/>
                        <a:t>Move Price Validation Tool (PVT) </a:t>
                      </a:r>
                      <a:r>
                        <a:rPr lang="en-US" sz="1050" b="0" baseline="0" dirty="0" smtClean="0"/>
                        <a:t>to a Server Application</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Functionality to be considered for post-go-live development</a:t>
                      </a:r>
                    </a:p>
                  </a:txBody>
                  <a:tcPr anchor="ctr"/>
                </a:tc>
              </a:tr>
              <a:tr h="427572">
                <a:tc>
                  <a:txBody>
                    <a:bodyPr/>
                    <a:lstStyle/>
                    <a:p>
                      <a:r>
                        <a:rPr lang="en-US" sz="1050" b="0" dirty="0" smtClean="0"/>
                        <a:t>PVT Enhancements</a:t>
                      </a:r>
                      <a:endParaRPr lang="en-US" sz="1050" b="0" dirty="0"/>
                    </a:p>
                  </a:txBody>
                  <a:tcPr anchor="ctr"/>
                </a:tc>
                <a:tc>
                  <a:txBody>
                    <a:bodyPr/>
                    <a:lstStyle/>
                    <a:p>
                      <a:pPr algn="l"/>
                      <a:r>
                        <a:rPr lang="en-US" sz="1050" b="0" baseline="0" dirty="0" smtClean="0"/>
                        <a:t>Enhancements to be identified during market testing and Nodal implementation</a:t>
                      </a:r>
                      <a:endParaRPr lang="en-US" sz="1050" b="0" dirty="0"/>
                    </a:p>
                  </a:txBody>
                  <a:tcPr anchor="ctr"/>
                </a:tc>
              </a:tr>
              <a:tr h="422511">
                <a:tc>
                  <a:txBody>
                    <a:bodyPr/>
                    <a:lstStyle/>
                    <a:p>
                      <a:r>
                        <a:rPr lang="en-US" sz="1050" b="0" dirty="0" smtClean="0"/>
                        <a:t>PVT Reporting Tools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Functionality to be considered for post-go-live development</a:t>
                      </a:r>
                    </a:p>
                  </a:txBody>
                  <a:tcPr anchor="ctr"/>
                </a:tc>
              </a:tr>
              <a:tr h="422511">
                <a:tc>
                  <a:txBody>
                    <a:bodyPr/>
                    <a:lstStyle/>
                    <a:p>
                      <a:r>
                        <a:rPr lang="en-US" sz="1050" b="0" dirty="0" smtClean="0"/>
                        <a:t>Update Credit PFE Model</a:t>
                      </a:r>
                    </a:p>
                    <a:p>
                      <a:r>
                        <a:rPr lang="en-US" sz="1050" b="0" dirty="0" smtClean="0"/>
                        <a:t>(Potential Future Exposure)</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Enhance PFE model to include the following risk factors:</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 Price volatility analysis for the Day Ahead Market,</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 Bid and offer volume analysis in the Day Ahead Market, and</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 Value of Congestion Revenue Rights</a:t>
                      </a:r>
                    </a:p>
                  </a:txBody>
                  <a:tcPr anchor="ctr"/>
                </a:tc>
              </a:tr>
              <a:tr h="422511">
                <a:tc>
                  <a:txBody>
                    <a:bodyPr/>
                    <a:lstStyle/>
                    <a:p>
                      <a:r>
                        <a:rPr lang="en-US" sz="1050" b="0" dirty="0" smtClean="0"/>
                        <a:t>Automate</a:t>
                      </a:r>
                      <a:r>
                        <a:rPr lang="en-US" sz="1050" b="0" baseline="0" dirty="0" smtClean="0"/>
                        <a:t> Identification of PUNs for Reporting</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NPRR202 required that Private</a:t>
                      </a:r>
                      <a:r>
                        <a:rPr lang="en-US" sz="1050" b="0" baseline="0" dirty="0" smtClean="0"/>
                        <a:t> Use Networks (PUNs) be excluded from State Estimator  postings of transmission flows and voltages.  This requirement is being met by adding a static table to the reporting infrastructure  to store the list of known PUNs.  This Parking Deck item would create a method to dynamically derive the population of PUNs for this reporting.</a:t>
                      </a:r>
                      <a:endParaRPr lang="en-US" sz="1050" b="0" dirty="0" smtClean="0"/>
                    </a:p>
                  </a:txBody>
                  <a:tcPr anchor="ct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52400" y="0"/>
            <a:ext cx="8001000" cy="685800"/>
          </a:xfrm>
        </p:spPr>
        <p:txBody>
          <a:bodyPr/>
          <a:lstStyle/>
          <a:p>
            <a:r>
              <a:rPr lang="en-US" dirty="0" smtClean="0"/>
              <a:t>2011 Project Prioritization – Parking Deck Prioritization</a:t>
            </a:r>
          </a:p>
        </p:txBody>
      </p:sp>
      <p:sp>
        <p:nvSpPr>
          <p:cNvPr id="13315" name="Rectangle 3"/>
          <p:cNvSpPr>
            <a:spLocks noGrp="1" noChangeArrowheads="1"/>
          </p:cNvSpPr>
          <p:nvPr>
            <p:ph type="body" sz="half" idx="1"/>
          </p:nvPr>
        </p:nvSpPr>
        <p:spPr>
          <a:xfrm>
            <a:off x="304800" y="914400"/>
            <a:ext cx="8610600" cy="5334000"/>
          </a:xfrm>
        </p:spPr>
        <p:txBody>
          <a:bodyPr/>
          <a:lstStyle/>
          <a:p>
            <a:pPr>
              <a:buNone/>
              <a:tabLst>
                <a:tab pos="1143000" algn="l"/>
                <a:tab pos="2514600" algn="l"/>
              </a:tabLst>
            </a:pPr>
            <a:r>
              <a:rPr lang="en-US" sz="2400" dirty="0" smtClean="0"/>
              <a:t>High Level Steps to Assess Parking Deck Items</a:t>
            </a:r>
          </a:p>
          <a:p>
            <a:pPr>
              <a:buNone/>
              <a:tabLst>
                <a:tab pos="1143000" algn="l"/>
                <a:tab pos="2514600" algn="l"/>
              </a:tabLst>
            </a:pPr>
            <a:endParaRPr lang="en-US" sz="1400" dirty="0" smtClean="0"/>
          </a:p>
          <a:p>
            <a:pPr>
              <a:tabLst>
                <a:tab pos="1143000" algn="l"/>
                <a:tab pos="2514600" algn="l"/>
              </a:tabLst>
            </a:pPr>
            <a:r>
              <a:rPr lang="en-US" dirty="0" smtClean="0"/>
              <a:t>In the first half of 2011, Parking Deck items will be assessed for impact and evaluated for implementation timing</a:t>
            </a:r>
          </a:p>
          <a:p>
            <a:pPr lvl="1">
              <a:tabLst>
                <a:tab pos="1143000" algn="l"/>
                <a:tab pos="2514600" algn="l"/>
              </a:tabLst>
            </a:pPr>
            <a:r>
              <a:rPr lang="en-US" sz="1800" dirty="0" smtClean="0"/>
              <a:t>Some items will be considered for implementation in the Stabilization period </a:t>
            </a:r>
          </a:p>
          <a:p>
            <a:pPr lvl="1">
              <a:tabLst>
                <a:tab pos="1143000" algn="l"/>
                <a:tab pos="2514600" algn="l"/>
              </a:tabLst>
            </a:pPr>
            <a:r>
              <a:rPr lang="en-US" sz="1800" dirty="0" smtClean="0"/>
              <a:t>Others will be targeted for the 1</a:t>
            </a:r>
            <a:r>
              <a:rPr lang="en-US" sz="1800" baseline="30000" dirty="0" smtClean="0"/>
              <a:t>st</a:t>
            </a:r>
            <a:r>
              <a:rPr lang="en-US" sz="1800" dirty="0" smtClean="0"/>
              <a:t> major release (or future releases)</a:t>
            </a:r>
          </a:p>
          <a:p>
            <a:pPr lvl="1">
              <a:tabLst>
                <a:tab pos="1143000" algn="l"/>
                <a:tab pos="2514600" algn="l"/>
              </a:tabLst>
            </a:pPr>
            <a:r>
              <a:rPr lang="en-US" sz="1800" dirty="0" smtClean="0"/>
              <a:t>The market will be included in these prioritization discussions</a:t>
            </a:r>
          </a:p>
          <a:p>
            <a:pPr>
              <a:tabLst>
                <a:tab pos="1143000" algn="l"/>
                <a:tab pos="2514600" algn="l"/>
              </a:tabLst>
            </a:pPr>
            <a:r>
              <a:rPr lang="en-US" dirty="0" smtClean="0"/>
              <a:t>Release planning is targeted to begin in July 2011</a:t>
            </a:r>
          </a:p>
          <a:p>
            <a:pPr lvl="1">
              <a:tabLst>
                <a:tab pos="1143000" algn="l"/>
                <a:tab pos="2514600" algn="l"/>
              </a:tabLst>
            </a:pPr>
            <a:r>
              <a:rPr lang="en-US" sz="1800" dirty="0" smtClean="0"/>
              <a:t>Specific items in the release must be identified at this point</a:t>
            </a:r>
          </a:p>
          <a:p>
            <a:pPr>
              <a:tabLst>
                <a:tab pos="1143000" algn="l"/>
                <a:tab pos="2514600" algn="l"/>
              </a:tabLst>
            </a:pPr>
            <a:r>
              <a:rPr lang="en-US" dirty="0" smtClean="0"/>
              <a:t>1</a:t>
            </a:r>
            <a:r>
              <a:rPr lang="en-US" baseline="30000" dirty="0" smtClean="0"/>
              <a:t>st</a:t>
            </a:r>
            <a:r>
              <a:rPr lang="en-US" dirty="0" smtClean="0"/>
              <a:t> major release is planned to go live in 2012</a:t>
            </a:r>
          </a:p>
          <a:p>
            <a:pPr>
              <a:tabLst>
                <a:tab pos="1143000" algn="l"/>
                <a:tab pos="2514600" algn="l"/>
              </a:tabLst>
            </a:pPr>
            <a:r>
              <a:rPr lang="en-US" dirty="0" smtClean="0"/>
              <a:t>During the Execution phase of the 1</a:t>
            </a:r>
            <a:r>
              <a:rPr lang="en-US" baseline="30000" dirty="0" smtClean="0"/>
              <a:t>st</a:t>
            </a:r>
            <a:r>
              <a:rPr lang="en-US" dirty="0" smtClean="0"/>
              <a:t> release, a separate effort to plan the 2</a:t>
            </a:r>
            <a:r>
              <a:rPr lang="en-US" baseline="30000" dirty="0" smtClean="0"/>
              <a:t>nd</a:t>
            </a:r>
            <a:r>
              <a:rPr lang="en-US" dirty="0" smtClean="0"/>
              <a:t> release will begin</a:t>
            </a:r>
          </a:p>
          <a:p>
            <a:pPr>
              <a:buNone/>
              <a:tabLst>
                <a:tab pos="1143000" algn="l"/>
                <a:tab pos="2514600" algn="l"/>
              </a:tabLst>
            </a:pPr>
            <a:endParaRPr lang="en-US" dirty="0" smtClean="0"/>
          </a:p>
          <a:p>
            <a:pPr>
              <a:tabLst>
                <a:tab pos="1143000" algn="l"/>
                <a:tab pos="2514600" algn="l"/>
              </a:tabLst>
            </a:pPr>
            <a:r>
              <a:rPr lang="en-US" dirty="0" smtClean="0"/>
              <a:t>The details of this process are still under development</a:t>
            </a:r>
          </a:p>
          <a:p>
            <a:pPr>
              <a:buFontTx/>
              <a:buNone/>
              <a:tabLst>
                <a:tab pos="1143000" algn="l"/>
                <a:tab pos="2514600" algn="l"/>
              </a:tabLst>
            </a:pPr>
            <a:endParaRPr lang="en-US" sz="18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52400" y="0"/>
            <a:ext cx="7696200" cy="685800"/>
          </a:xfrm>
        </p:spPr>
        <p:txBody>
          <a:bodyPr/>
          <a:lstStyle/>
          <a:p>
            <a:pPr eaLnBrk="1" hangingPunct="1"/>
            <a:r>
              <a:rPr lang="en-US" smtClean="0"/>
              <a:t>PMO Update – YTD 2010 Project Implementations</a:t>
            </a:r>
          </a:p>
        </p:txBody>
      </p:sp>
      <p:sp>
        <p:nvSpPr>
          <p:cNvPr id="14339" name="Rectangle 3"/>
          <p:cNvSpPr>
            <a:spLocks noGrp="1" noChangeArrowheads="1"/>
          </p:cNvSpPr>
          <p:nvPr>
            <p:ph type="body" sz="half" idx="1"/>
          </p:nvPr>
        </p:nvSpPr>
        <p:spPr>
          <a:xfrm>
            <a:off x="304800" y="762000"/>
            <a:ext cx="8458200" cy="5389563"/>
          </a:xfrm>
        </p:spPr>
        <p:txBody>
          <a:bodyPr/>
          <a:lstStyle/>
          <a:p>
            <a:pPr marL="228600" indent="-228600" eaLnBrk="1" hangingPunct="1">
              <a:lnSpc>
                <a:spcPct val="90000"/>
              </a:lnSpc>
              <a:tabLst>
                <a:tab pos="1033463" algn="l"/>
                <a:tab pos="1143000" algn="l"/>
                <a:tab pos="2624138" algn="l"/>
              </a:tabLst>
            </a:pPr>
            <a:r>
              <a:rPr lang="en-US" sz="1600" dirty="0" smtClean="0"/>
              <a:t>January 2010 </a:t>
            </a:r>
            <a:r>
              <a:rPr lang="en-US" sz="1600" b="0" dirty="0" smtClean="0"/>
              <a:t>– None</a:t>
            </a:r>
            <a:endParaRPr lang="it-IT" sz="1100" dirty="0" smtClean="0"/>
          </a:p>
          <a:p>
            <a:pPr marL="228600" indent="-228600" eaLnBrk="1" hangingPunct="1">
              <a:lnSpc>
                <a:spcPct val="90000"/>
              </a:lnSpc>
              <a:tabLst>
                <a:tab pos="1033463" algn="l"/>
                <a:tab pos="1143000" algn="l"/>
                <a:tab pos="2624138" algn="l"/>
              </a:tabLst>
            </a:pPr>
            <a:endParaRPr lang="en-US" sz="800" dirty="0" smtClean="0"/>
          </a:p>
          <a:p>
            <a:pPr marL="228600" indent="-228600" eaLnBrk="1" hangingPunct="1">
              <a:lnSpc>
                <a:spcPct val="90000"/>
              </a:lnSpc>
              <a:tabLst>
                <a:tab pos="1033463" algn="l"/>
                <a:tab pos="1143000" algn="l"/>
                <a:tab pos="2624138" algn="l"/>
              </a:tabLst>
            </a:pPr>
            <a:r>
              <a:rPr lang="en-US" sz="1600" dirty="0" smtClean="0"/>
              <a:t>February 2010</a:t>
            </a:r>
          </a:p>
          <a:p>
            <a:pPr marL="571500" lvl="1" indent="-228600" eaLnBrk="1" hangingPunct="1">
              <a:tabLst>
                <a:tab pos="1033463" algn="l"/>
                <a:tab pos="1143000" algn="l"/>
                <a:tab pos="2624138" algn="l"/>
              </a:tabLst>
            </a:pPr>
            <a:r>
              <a:rPr lang="en-US" sz="1600" dirty="0" smtClean="0"/>
              <a:t>CO	PR-80047_02 	DAM Control Center</a:t>
            </a:r>
          </a:p>
          <a:p>
            <a:pPr marL="571500" lvl="1" indent="-228600" eaLnBrk="1" hangingPunct="1">
              <a:tabLst>
                <a:tab pos="1033463" algn="l"/>
                <a:tab pos="1143000" algn="l"/>
                <a:tab pos="2624138" algn="l"/>
              </a:tabLst>
            </a:pPr>
            <a:r>
              <a:rPr lang="en-US" sz="1600" dirty="0" smtClean="0"/>
              <a:t>IO	PR-90009_01 	Infrastructure Monitoring Enhancement </a:t>
            </a:r>
            <a:r>
              <a:rPr lang="en-US" sz="1200" dirty="0" smtClean="0"/>
              <a:t>(Remedy Phase 3)</a:t>
            </a:r>
            <a:endParaRPr lang="en-US" sz="1600" dirty="0" smtClean="0"/>
          </a:p>
          <a:p>
            <a:pPr marL="228600" indent="-228600" eaLnBrk="1" hangingPunct="1">
              <a:lnSpc>
                <a:spcPct val="90000"/>
              </a:lnSpc>
              <a:buFontTx/>
              <a:buNone/>
              <a:tabLst>
                <a:tab pos="1033463" algn="l"/>
                <a:tab pos="1143000" algn="l"/>
                <a:tab pos="2624138" algn="l"/>
              </a:tabLst>
            </a:pPr>
            <a:endParaRPr lang="en-US" sz="800" dirty="0" smtClean="0"/>
          </a:p>
          <a:p>
            <a:pPr marL="228600" indent="-228600" eaLnBrk="1" hangingPunct="1">
              <a:lnSpc>
                <a:spcPct val="90000"/>
              </a:lnSpc>
              <a:tabLst>
                <a:tab pos="1033463" algn="l"/>
                <a:tab pos="1143000" algn="l"/>
                <a:tab pos="2624138" algn="l"/>
              </a:tabLst>
            </a:pPr>
            <a:r>
              <a:rPr lang="en-US" sz="1600" dirty="0" smtClean="0"/>
              <a:t>March 2010</a:t>
            </a:r>
          </a:p>
          <a:p>
            <a:pPr marL="571500" lvl="1" indent="-228600" eaLnBrk="1" hangingPunct="1">
              <a:lnSpc>
                <a:spcPct val="90000"/>
              </a:lnSpc>
              <a:tabLst>
                <a:tab pos="1033463" algn="l"/>
                <a:tab pos="1143000" algn="l"/>
                <a:tab pos="2624138" algn="l"/>
              </a:tabLst>
            </a:pPr>
            <a:r>
              <a:rPr lang="en-US" sz="1600" dirty="0" smtClean="0"/>
              <a:t>RO	PR-90024_01	POLR Rule and Expedited Switch</a:t>
            </a:r>
          </a:p>
          <a:p>
            <a:pPr marL="1428750" lvl="3" eaLnBrk="1" hangingPunct="1">
              <a:lnSpc>
                <a:spcPct val="90000"/>
              </a:lnSpc>
              <a:tabLst>
                <a:tab pos="1033463" algn="l"/>
                <a:tab pos="1143000" algn="l"/>
                <a:tab pos="2624138" algn="l"/>
              </a:tabLst>
            </a:pPr>
            <a:r>
              <a:rPr lang="en-US" sz="1400" dirty="0" smtClean="0"/>
              <a:t>POLR Rule portion</a:t>
            </a:r>
          </a:p>
          <a:p>
            <a:pPr marL="1428750" lvl="3" eaLnBrk="1" hangingPunct="1">
              <a:lnSpc>
                <a:spcPct val="90000"/>
              </a:lnSpc>
              <a:tabLst>
                <a:tab pos="1033463" algn="l"/>
                <a:tab pos="1143000" algn="l"/>
                <a:tab pos="2624138" algn="l"/>
              </a:tabLst>
            </a:pPr>
            <a:r>
              <a:rPr lang="en-US" sz="1400" dirty="0" smtClean="0"/>
              <a:t>Expedited Switch delivered in August 2009</a:t>
            </a:r>
          </a:p>
          <a:p>
            <a:pPr marL="571500" lvl="1" indent="-228600" eaLnBrk="1" hangingPunct="1">
              <a:lnSpc>
                <a:spcPct val="90000"/>
              </a:lnSpc>
              <a:tabLst>
                <a:tab pos="1033463" algn="l"/>
                <a:tab pos="1143000" algn="l"/>
                <a:tab pos="2624138" algn="l"/>
              </a:tabLst>
            </a:pPr>
            <a:r>
              <a:rPr lang="en-US" sz="1600" dirty="0" smtClean="0"/>
              <a:t>SO	PR-90002_01	Large Wind Power Production Ramp Forecasting</a:t>
            </a:r>
            <a:endParaRPr lang="it-IT" sz="900" dirty="0" smtClean="0"/>
          </a:p>
          <a:p>
            <a:pPr marL="228600" indent="-228600" eaLnBrk="1" hangingPunct="1">
              <a:lnSpc>
                <a:spcPct val="90000"/>
              </a:lnSpc>
              <a:tabLst>
                <a:tab pos="1033463" algn="l"/>
                <a:tab pos="1143000" algn="l"/>
                <a:tab pos="2624138" algn="l"/>
              </a:tabLst>
            </a:pPr>
            <a:endParaRPr lang="en-US" sz="800" dirty="0" smtClean="0"/>
          </a:p>
          <a:p>
            <a:pPr marL="228600" indent="-228600" eaLnBrk="1" hangingPunct="1">
              <a:lnSpc>
                <a:spcPct val="90000"/>
              </a:lnSpc>
              <a:tabLst>
                <a:tab pos="1033463" algn="l"/>
                <a:tab pos="1143000" algn="l"/>
                <a:tab pos="2624138" algn="l"/>
              </a:tabLst>
            </a:pPr>
            <a:r>
              <a:rPr lang="en-US" sz="1600" dirty="0" smtClean="0"/>
              <a:t>April 2010</a:t>
            </a:r>
          </a:p>
          <a:p>
            <a:pPr marL="571500" lvl="1" indent="-228600" eaLnBrk="1" hangingPunct="1">
              <a:lnSpc>
                <a:spcPct val="90000"/>
              </a:lnSpc>
              <a:tabLst>
                <a:tab pos="1033463" algn="l"/>
                <a:tab pos="1143000" algn="l"/>
                <a:tab pos="2624138" algn="l"/>
              </a:tabLst>
            </a:pPr>
            <a:r>
              <a:rPr lang="en-US" sz="1600" dirty="0" smtClean="0"/>
              <a:t>RO	PR-90011_01	AMS Meter Flag</a:t>
            </a:r>
          </a:p>
          <a:p>
            <a:pPr marL="571500" lvl="1" indent="-228600" eaLnBrk="1" hangingPunct="1">
              <a:lnSpc>
                <a:spcPct val="90000"/>
              </a:lnSpc>
              <a:tabLst>
                <a:tab pos="1033463" algn="l"/>
                <a:tab pos="1143000" algn="l"/>
                <a:tab pos="2624138" algn="l"/>
              </a:tabLst>
            </a:pPr>
            <a:r>
              <a:rPr lang="en-US" sz="1600" dirty="0" smtClean="0"/>
              <a:t>RO	PR-50088_01	Data Research and Reporting (Phase 1)</a:t>
            </a:r>
          </a:p>
          <a:p>
            <a:pPr marL="571500" lvl="1" indent="-228600" eaLnBrk="1" hangingPunct="1">
              <a:lnSpc>
                <a:spcPct val="90000"/>
              </a:lnSpc>
              <a:tabLst>
                <a:tab pos="1033463" algn="l"/>
                <a:tab pos="1143000" algn="l"/>
                <a:tab pos="2624138" algn="l"/>
              </a:tabLst>
            </a:pPr>
            <a:r>
              <a:rPr lang="en-US" sz="1600" dirty="0" smtClean="0"/>
              <a:t>SO	PR-50029_01	Improvements to VSA/DSA Phase II</a:t>
            </a:r>
          </a:p>
          <a:p>
            <a:pPr marL="571500" lvl="1" indent="-228600" eaLnBrk="1" hangingPunct="1">
              <a:lnSpc>
                <a:spcPct val="90000"/>
              </a:lnSpc>
              <a:tabLst>
                <a:tab pos="1033463" algn="l"/>
                <a:tab pos="1143000" algn="l"/>
                <a:tab pos="2624138" algn="l"/>
              </a:tabLst>
            </a:pPr>
            <a:r>
              <a:rPr lang="en-US" sz="1600" dirty="0" smtClean="0"/>
              <a:t>CO	PR-60029_01	Enterprise Records Management Framework</a:t>
            </a:r>
            <a:endParaRPr lang="it-IT" sz="1600" dirty="0" smtClean="0"/>
          </a:p>
          <a:p>
            <a:pPr marL="571500" lvl="1" indent="-228600" eaLnBrk="1" hangingPunct="1">
              <a:lnSpc>
                <a:spcPct val="90000"/>
              </a:lnSpc>
              <a:tabLst>
                <a:tab pos="1033463" algn="l"/>
                <a:tab pos="1143000" algn="l"/>
                <a:tab pos="2624138" algn="l"/>
              </a:tabLst>
            </a:pPr>
            <a:endParaRPr lang="it-IT" sz="800" dirty="0" smtClean="0"/>
          </a:p>
          <a:p>
            <a:pPr marL="228600" indent="-228600" eaLnBrk="1" hangingPunct="1">
              <a:lnSpc>
                <a:spcPct val="90000"/>
              </a:lnSpc>
              <a:tabLst>
                <a:tab pos="1033463" algn="l"/>
                <a:tab pos="1143000" algn="l"/>
                <a:tab pos="2624138" algn="l"/>
              </a:tabLst>
            </a:pPr>
            <a:r>
              <a:rPr lang="en-US" sz="1600" dirty="0" smtClean="0"/>
              <a:t>May 2010 </a:t>
            </a:r>
            <a:r>
              <a:rPr lang="en-US" sz="1600" b="0" dirty="0" smtClean="0"/>
              <a:t>– None</a:t>
            </a:r>
          </a:p>
          <a:p>
            <a:pPr marL="228600" indent="-228600" eaLnBrk="1" hangingPunct="1">
              <a:lnSpc>
                <a:spcPct val="90000"/>
              </a:lnSpc>
              <a:tabLst>
                <a:tab pos="1033463" algn="l"/>
                <a:tab pos="1143000" algn="l"/>
                <a:tab pos="2624138" algn="l"/>
              </a:tabLst>
            </a:pPr>
            <a:endParaRPr lang="en-US" sz="800" b="0" dirty="0" smtClean="0"/>
          </a:p>
          <a:p>
            <a:pPr marL="228600" indent="-228600" eaLnBrk="1" hangingPunct="1">
              <a:lnSpc>
                <a:spcPct val="90000"/>
              </a:lnSpc>
              <a:tabLst>
                <a:tab pos="1033463" algn="l"/>
                <a:tab pos="1143000" algn="l"/>
                <a:tab pos="2624138" algn="l"/>
              </a:tabLst>
              <a:defRPr/>
            </a:pPr>
            <a:r>
              <a:rPr lang="en-US" sz="1600" dirty="0" smtClean="0"/>
              <a:t>June 2010</a:t>
            </a:r>
          </a:p>
          <a:p>
            <a:pPr marL="571500" lvl="1" indent="-228600" eaLnBrk="1" hangingPunct="1">
              <a:lnSpc>
                <a:spcPct val="90000"/>
              </a:lnSpc>
              <a:tabLst>
                <a:tab pos="1033463" algn="l"/>
                <a:tab pos="1143000" algn="l"/>
                <a:tab pos="2624138" algn="l"/>
              </a:tabLst>
              <a:defRPr/>
            </a:pPr>
            <a:r>
              <a:rPr lang="en-US" sz="1600" dirty="0" smtClean="0"/>
              <a:t>IO	PR-90010_01	Monitoring &amp; Reporting Tools</a:t>
            </a:r>
          </a:p>
          <a:p>
            <a:pPr marL="571500" lvl="1" indent="-228600" eaLnBrk="1" hangingPunct="1">
              <a:lnSpc>
                <a:spcPct val="90000"/>
              </a:lnSpc>
              <a:tabLst>
                <a:tab pos="1033463" algn="l"/>
                <a:tab pos="1143000" algn="l"/>
                <a:tab pos="2624138" algn="l"/>
              </a:tabLst>
              <a:defRPr/>
            </a:pPr>
            <a:r>
              <a:rPr lang="en-US" sz="1600" dirty="0" smtClean="0"/>
              <a:t>MO	PR-90006_01	Information Lifecycle Management (Phase 1)</a:t>
            </a:r>
            <a:endParaRPr lang="it-IT" sz="1600" dirty="0" smtClean="0"/>
          </a:p>
          <a:p>
            <a:pPr marL="228600" indent="-228600" eaLnBrk="1" hangingPunct="1">
              <a:lnSpc>
                <a:spcPct val="90000"/>
              </a:lnSpc>
              <a:tabLst>
                <a:tab pos="1033463" algn="l"/>
                <a:tab pos="1143000" algn="l"/>
                <a:tab pos="2624138" algn="l"/>
              </a:tabLst>
            </a:pPr>
            <a:endParaRPr lang="en-US" sz="1600" dirty="0" smtClean="0"/>
          </a:p>
          <a:p>
            <a:pPr marL="228600" indent="-228600" eaLnBrk="1" hangingPunct="1">
              <a:lnSpc>
                <a:spcPct val="90000"/>
              </a:lnSpc>
              <a:buNone/>
              <a:tabLst>
                <a:tab pos="1033463" algn="l"/>
                <a:tab pos="1143000" algn="l"/>
                <a:tab pos="2624138" algn="l"/>
              </a:tabLst>
            </a:pPr>
            <a:endParaRPr lang="en-US" sz="1800" dirty="0" smtClean="0"/>
          </a:p>
        </p:txBody>
      </p:sp>
      <p:sp>
        <p:nvSpPr>
          <p:cNvPr id="14340" name="Rectangle 2"/>
          <p:cNvSpPr>
            <a:spLocks noChangeArrowheads="1"/>
          </p:cNvSpPr>
          <p:nvPr/>
        </p:nvSpPr>
        <p:spPr bwMode="auto">
          <a:xfrm>
            <a:off x="2057400" y="6324600"/>
            <a:ext cx="5257800" cy="304800"/>
          </a:xfrm>
          <a:prstGeom prst="rect">
            <a:avLst/>
          </a:prstGeom>
          <a:solidFill>
            <a:srgbClr val="FFFF99"/>
          </a:solidFill>
          <a:ln w="9525">
            <a:solidFill>
              <a:schemeClr val="tx1"/>
            </a:solidFill>
            <a:miter lim="800000"/>
            <a:headEnd/>
            <a:tailEnd/>
          </a:ln>
        </p:spPr>
        <p:txBody>
          <a:bodyPr wrap="none" anchor="ctr"/>
          <a:lstStyle/>
          <a:p>
            <a:pPr marL="228600" indent="-228600">
              <a:tabLst>
                <a:tab pos="1033463" algn="l"/>
                <a:tab pos="1143000" algn="l"/>
                <a:tab pos="2624138" algn="l"/>
              </a:tabLst>
            </a:pPr>
            <a:r>
              <a:rPr lang="en-US" sz="1200" b="0" dirty="0" smtClean="0"/>
              <a:t>Months represent </a:t>
            </a:r>
            <a:r>
              <a:rPr lang="en-US" sz="1200" b="0" dirty="0"/>
              <a:t>project go-live dates, not project completion </a:t>
            </a:r>
            <a:r>
              <a:rPr lang="en-US" sz="1200" b="0" dirty="0" smtClean="0"/>
              <a:t>dates</a:t>
            </a:r>
            <a:endParaRPr lang="en-US" sz="1200" b="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defRPr kumimoji="0" lang="en-US" sz="16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defRPr kumimoji="0" lang="en-US" sz="1600" b="1"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27494</TotalTime>
  <Words>1618</Words>
  <Application>Microsoft Office PowerPoint</Application>
  <PresentationFormat>On-screen Show (4:3)</PresentationFormat>
  <Paragraphs>464</Paragraphs>
  <Slides>18</Slides>
  <Notes>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Custom Design</vt:lpstr>
      <vt:lpstr>PMO Update to PRS</vt:lpstr>
      <vt:lpstr>PMO Update – Agenda</vt:lpstr>
      <vt:lpstr>2010 Project Spending Update – 9/17/2010</vt:lpstr>
      <vt:lpstr>Nodal Parking Deck – Approved</vt:lpstr>
      <vt:lpstr>Nodal Parking Deck – Pending</vt:lpstr>
      <vt:lpstr>Nodal Parking Deck – Additional Items for Consideration</vt:lpstr>
      <vt:lpstr>Nodal Parking Deck – Additional Items for Consideration</vt:lpstr>
      <vt:lpstr>2011 Project Prioritization – Parking Deck Prioritization</vt:lpstr>
      <vt:lpstr>PMO Update – YTD 2010 Project Implementations</vt:lpstr>
      <vt:lpstr>PMO Update – YTD 2010 Project Implementations</vt:lpstr>
      <vt:lpstr>2011 Project Prioritization Schedule – Revised</vt:lpstr>
      <vt:lpstr>2011 Project Prioritization – Stabilization</vt:lpstr>
      <vt:lpstr>2011 Project Prioritization – Nodal System Support</vt:lpstr>
      <vt:lpstr>2011 Project Prioritization – Current Questions</vt:lpstr>
      <vt:lpstr>2011 Project Prioritization – Primary Components</vt:lpstr>
      <vt:lpstr>2011 Project Priority List / Funding Level Review</vt:lpstr>
      <vt:lpstr>2011 Project Priority List / Funding Level Review</vt:lpstr>
      <vt:lpstr>2011 Project Prioritization – Motion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tanderson</cp:lastModifiedBy>
  <cp:revision>728</cp:revision>
  <dcterms:created xsi:type="dcterms:W3CDTF">2005-04-21T14:28:35Z</dcterms:created>
  <dcterms:modified xsi:type="dcterms:W3CDTF">2010-09-20T19:16:31Z</dcterms:modified>
</cp:coreProperties>
</file>