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8" r:id="rId2"/>
    <p:sldId id="279" r:id="rId3"/>
    <p:sldId id="270" r:id="rId4"/>
    <p:sldId id="269" r:id="rId5"/>
    <p:sldId id="268" r:id="rId6"/>
    <p:sldId id="280" r:id="rId7"/>
    <p:sldId id="281" r:id="rId8"/>
    <p:sldId id="266" r:id="rId9"/>
    <p:sldId id="265" r:id="rId10"/>
    <p:sldId id="264" r:id="rId1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294171"/>
    <a:srgbClr val="5469A2"/>
    <a:srgbClr val="40949A"/>
    <a:srgbClr val="0000CC"/>
    <a:srgbClr val="FF3300"/>
    <a:srgbClr val="DDDDD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08" autoAdjust="0"/>
  </p:normalViewPr>
  <p:slideViewPr>
    <p:cSldViewPr>
      <p:cViewPr>
        <p:scale>
          <a:sx n="80" d="100"/>
          <a:sy n="80" d="100"/>
        </p:scale>
        <p:origin x="-870" y="-36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B423ECE-8006-4418-BE1A-CFF94AACB917}" type="datetimeFigureOut">
              <a:rPr lang="en-US" smtClean="0"/>
              <a:pPr/>
              <a:t>9/10/2010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9F81862-A099-4391-AA9E-20D62B32A0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4766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7" rIns="93172" bIns="4658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9" y="1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7" rIns="93172" bIns="4658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7" rIns="93172" bIns="465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7" rIns="93172" bIns="4658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9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7" rIns="93172" bIns="4658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6CFE663-AAB4-4044-8E31-597E4F9F0B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108781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September 21, 2010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E0F3F-D354-4C14-AAF5-A2AC8B1ADD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21,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04B53-2220-4800-BD73-A41CA24124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21,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A9D52-4E55-4A06-A504-4C290D103B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21,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9F3AF-FC4E-46E8-899B-0E5993D8D0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21,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33025-AA2A-4A26-A8D9-C698870E30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21,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B56BE-E443-470E-81FB-D6C043C76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21,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CEC59-51C0-428C-9BC9-B206CCFDEC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21,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BF68D-F371-4792-AE57-6CF020C811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21,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611C-F735-4642-8C2E-9C5B6752CA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21,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96557-AF64-4F15-9FA0-CEDF52198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21, 2010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EA109CD-0CE8-4E67-A0F2-82C2605B44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ERCOT Board of Directors</a:t>
            </a:r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September 21, 2010</a:t>
            </a:r>
            <a:endParaRPr lang="en-US" dirty="0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D2989BAF-C2AA-45EC-8156-C20218F5086D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September 2010</a:t>
            </a:r>
          </a:p>
        </p:txBody>
      </p:sp>
      <p:sp>
        <p:nvSpPr>
          <p:cNvPr id="3075" name="Rectangle 1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COPS/RMS</a:t>
            </a:r>
          </a:p>
        </p:txBody>
      </p:sp>
      <p:sp>
        <p:nvSpPr>
          <p:cNvPr id="3076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Information Technology Report</a:t>
            </a:r>
          </a:p>
        </p:txBody>
      </p:sp>
      <p:sp>
        <p:nvSpPr>
          <p:cNvPr id="3077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Trey Felton</a:t>
            </a:r>
          </a:p>
          <a:p>
            <a:pPr eaLnBrk="1" hangingPunct="1"/>
            <a:r>
              <a:rPr lang="en-US" dirty="0" smtClean="0"/>
              <a:t>Manager, IT Administration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ERCOT Board of Directors</a:t>
            </a: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Retail API Availability Summary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September 21, 2010</a:t>
            </a:r>
            <a:endParaRPr lang="en-US" dirty="0" smtClean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5263" y="968375"/>
            <a:ext cx="6254125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ERCOT Board of Directors</a:t>
            </a:r>
          </a:p>
        </p:txBody>
      </p:sp>
      <p:sp>
        <p:nvSpPr>
          <p:cNvPr id="4099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September 21, 2010</a:t>
            </a:r>
            <a:endParaRPr lang="en-US" dirty="0" smtClean="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334000"/>
          </a:xfrm>
        </p:spPr>
        <p:txBody>
          <a:bodyPr/>
          <a:lstStyle/>
          <a:p>
            <a:pPr lvl="0">
              <a:spcBef>
                <a:spcPts val="4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400" dirty="0" smtClean="0"/>
              <a:t>Service Availability:  </a:t>
            </a:r>
          </a:p>
          <a:p>
            <a:pPr lvl="1"/>
            <a:r>
              <a:rPr lang="en-US" sz="1400" dirty="0" smtClean="0"/>
              <a:t>Systems availability for all services met or exceeded SLA targets</a:t>
            </a:r>
          </a:p>
          <a:p>
            <a:pPr lvl="1"/>
            <a:r>
              <a:rPr lang="en-US" sz="1400" dirty="0" smtClean="0"/>
              <a:t>Numerous system performance issues occurred on 8/30, primarily after business hours </a:t>
            </a:r>
          </a:p>
          <a:p>
            <a:pPr>
              <a:spcBef>
                <a:spcPts val="4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/>
          </a:p>
          <a:p>
            <a:pPr>
              <a:spcBef>
                <a:spcPts val="4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400" dirty="0" smtClean="0"/>
              <a:t>Service Level Agreements (SLA):</a:t>
            </a:r>
          </a:p>
          <a:p>
            <a:pPr lvl="1">
              <a:spcBef>
                <a:spcPts val="4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400" dirty="0" smtClean="0"/>
              <a:t>2011 SLAs will encompass numerous metrics for availability and performance reporting</a:t>
            </a:r>
          </a:p>
          <a:p>
            <a:pPr>
              <a:spcBef>
                <a:spcPts val="4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/>
          </a:p>
          <a:p>
            <a:pPr>
              <a:spcBef>
                <a:spcPts val="4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400" dirty="0" smtClean="0"/>
              <a:t>8/7: Retail processing outage of 80 minutes caused by a network card failure</a:t>
            </a:r>
          </a:p>
          <a:p>
            <a:pPr lvl="1">
              <a:spcBef>
                <a:spcPts val="400"/>
              </a:spcBef>
              <a:spcAft>
                <a:spcPts val="0"/>
              </a:spcAft>
              <a:buNone/>
            </a:pPr>
            <a:endParaRPr lang="en-US" sz="1400" dirty="0" smtClean="0"/>
          </a:p>
          <a:p>
            <a:pPr>
              <a:spcBef>
                <a:spcPts val="4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1400" dirty="0" smtClean="0"/>
              <a:t>8/30: Multiple Web applications were unavailable or intermittently available over several hours due to server certificate expiration issues, affecting both Nodal and Zonal systems</a:t>
            </a:r>
          </a:p>
          <a:p>
            <a:pPr>
              <a:spcBef>
                <a:spcPts val="400"/>
              </a:spcBef>
              <a:buFont typeface="Wingdings" pitchFamily="2" charset="2"/>
              <a:buChar char="§"/>
            </a:pPr>
            <a:endParaRPr lang="en-US" sz="1400" dirty="0" smtClean="0"/>
          </a:p>
          <a:p>
            <a:pPr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400" dirty="0" smtClean="0"/>
              <a:t>9/4 – 9/7: ERCOT experienced a storage area network (SAN) hardware failure in the Taylor Datacenter</a:t>
            </a:r>
          </a:p>
          <a:p>
            <a:pPr lvl="1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400" dirty="0" smtClean="0"/>
              <a:t>Required a 14 hour emergency outage on 9/6 for system repairs</a:t>
            </a:r>
          </a:p>
          <a:p>
            <a:pPr lvl="1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400" dirty="0" smtClean="0"/>
              <a:t>Numerous components using ERCOT’s data warehouse were unavailable during the outage</a:t>
            </a:r>
          </a:p>
          <a:p>
            <a:pPr lvl="1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400" dirty="0" smtClean="0"/>
              <a:t>Six categories of extracts and reports were delayed between 2 hours and 3 days while the systems processed the transaction backlog</a:t>
            </a:r>
          </a:p>
          <a:p>
            <a:pPr lvl="2">
              <a:spcBef>
                <a:spcPts val="400"/>
              </a:spcBef>
              <a:buFont typeface="Wingdings" pitchFamily="2" charset="2"/>
              <a:buChar char="§"/>
            </a:pPr>
            <a:r>
              <a:rPr lang="en-US" sz="1200" dirty="0" smtClean="0"/>
              <a:t>Settlement Input Data, Market Shadow Price, Day-Ahead Report, Weekly Siebel Service Order, ESI ID Service History and Usage and Ancillary Service Bid Stack were affected</a:t>
            </a:r>
            <a:endParaRPr lang="en-US" sz="1200" dirty="0" smtClean="0">
              <a:solidFill>
                <a:srgbClr val="FF0000"/>
              </a:solidFill>
            </a:endParaRPr>
          </a:p>
          <a:p>
            <a:pPr>
              <a:spcBef>
                <a:spcPts val="4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/>
          </a:p>
          <a:p>
            <a:pPr lvl="0">
              <a:spcBef>
                <a:spcPts val="4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/>
          </a:p>
          <a:p>
            <a:pPr>
              <a:spcBef>
                <a:spcPts val="4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/>
          </a:p>
          <a:p>
            <a:pPr lvl="0">
              <a:spcBef>
                <a:spcPts val="4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sz="1400" b="0" dirty="0" smtClean="0"/>
          </a:p>
          <a:p>
            <a:pPr>
              <a:buFont typeface="Wingdings" pitchFamily="2" charset="2"/>
              <a:buChar char="§"/>
            </a:pPr>
            <a:endParaRPr lang="en-US" sz="1400" dirty="0" smtClean="0"/>
          </a:p>
          <a:p>
            <a:pPr lvl="0">
              <a:spcBef>
                <a:spcPts val="4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/>
          </a:p>
          <a:p>
            <a:pPr lvl="1">
              <a:buNone/>
            </a:pPr>
            <a:endParaRPr lang="en-US" sz="1400" dirty="0" smtClean="0"/>
          </a:p>
          <a:p>
            <a:pPr lvl="0">
              <a:spcBef>
                <a:spcPts val="4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sz="1400" b="0" dirty="0" smtClean="0"/>
          </a:p>
          <a:p>
            <a:pPr>
              <a:spcBef>
                <a:spcPts val="400"/>
              </a:spcBef>
              <a:spcAft>
                <a:spcPts val="0"/>
              </a:spcAft>
              <a:buNone/>
            </a:pPr>
            <a:endParaRPr lang="en-US" sz="14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ERCOT Board of Directors</a:t>
            </a: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2010 Net Service Availability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September 21, 2010</a:t>
            </a:r>
            <a:endParaRPr lang="en-US" dirty="0" smtClean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09600"/>
            <a:ext cx="7982545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ERCOT Board of Directors</a:t>
            </a: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August 2010 Net Service Availability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September 21, 2010</a:t>
            </a:r>
            <a:endParaRPr lang="en-US" dirty="0" smtClean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762000"/>
            <a:ext cx="7791450" cy="5420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ERCOT Board of Directors</a:t>
            </a: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Retail Transaction Processing Availability Summary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September 21, 2010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075" y="917575"/>
            <a:ext cx="819626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ERCOT Board of Directors</a:t>
            </a: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685800"/>
          </a:xfrm>
        </p:spPr>
        <p:txBody>
          <a:bodyPr/>
          <a:lstStyle/>
          <a:p>
            <a:pPr eaLnBrk="1" hangingPunct="1"/>
            <a:r>
              <a:rPr lang="en-US" smtClean="0"/>
              <a:t>Retail Transaction Processing Availability Summary (contd.)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September 21, 2010</a:t>
            </a:r>
            <a:endParaRPr lang="en-US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685800"/>
            <a:ext cx="7156744" cy="55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ERCOT Board of Directors</a:t>
            </a: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TML Availability Summary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September 21, 2010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066800"/>
            <a:ext cx="6707188" cy="5033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ERCOT Board of Directors</a:t>
            </a: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MarkeTrak Availability Summary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September 21, 2010</a:t>
            </a:r>
            <a:endParaRPr lang="en-US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3750" y="1373187"/>
            <a:ext cx="5563850" cy="479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ERCOT Board of Directors</a:t>
            </a: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TML Report Explorer Availability Summary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September 21, 2010</a:t>
            </a:r>
            <a:endParaRPr lang="en-U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066800"/>
            <a:ext cx="6506715" cy="507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7595</TotalTime>
  <Words>295</Words>
  <Application>Microsoft Office PowerPoint</Application>
  <PresentationFormat>On-screen Show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Custom Design</vt:lpstr>
      <vt:lpstr>Information Technology Report</vt:lpstr>
      <vt:lpstr>Highlights</vt:lpstr>
      <vt:lpstr>2010 Net Service Availability</vt:lpstr>
      <vt:lpstr>August 2010 Net Service Availability</vt:lpstr>
      <vt:lpstr>Retail Transaction Processing Availability Summary</vt:lpstr>
      <vt:lpstr>Retail Transaction Processing Availability Summary (contd.)</vt:lpstr>
      <vt:lpstr>TML Availability Summary</vt:lpstr>
      <vt:lpstr>MarkeTrak Availability Summary</vt:lpstr>
      <vt:lpstr>TML Report Explorer Availability Summary</vt:lpstr>
      <vt:lpstr>Retail API Availability 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Forfia, David</dc:creator>
  <cp:lastModifiedBy>tfelton</cp:lastModifiedBy>
  <cp:revision>566</cp:revision>
  <dcterms:created xsi:type="dcterms:W3CDTF">2005-04-21T14:28:35Z</dcterms:created>
  <dcterms:modified xsi:type="dcterms:W3CDTF">2010-09-10T22:20:39Z</dcterms:modified>
</cp:coreProperties>
</file>