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5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3" r:id="rId1"/>
  </p:sldMasterIdLst>
  <p:notesMasterIdLst>
    <p:notesMasterId r:id="rId57"/>
  </p:notesMasterIdLst>
  <p:handoutMasterIdLst>
    <p:handoutMasterId r:id="rId58"/>
  </p:handoutMasterIdLst>
  <p:sldIdLst>
    <p:sldId id="318" r:id="rId2"/>
    <p:sldId id="465" r:id="rId3"/>
    <p:sldId id="424" r:id="rId4"/>
    <p:sldId id="425" r:id="rId5"/>
    <p:sldId id="487" r:id="rId6"/>
    <p:sldId id="492" r:id="rId7"/>
    <p:sldId id="427" r:id="rId8"/>
    <p:sldId id="429" r:id="rId9"/>
    <p:sldId id="488" r:id="rId10"/>
    <p:sldId id="542" r:id="rId11"/>
    <p:sldId id="393" r:id="rId12"/>
    <p:sldId id="468" r:id="rId13"/>
    <p:sldId id="432" r:id="rId14"/>
    <p:sldId id="532" r:id="rId15"/>
    <p:sldId id="469" r:id="rId16"/>
    <p:sldId id="530" r:id="rId17"/>
    <p:sldId id="438" r:id="rId18"/>
    <p:sldId id="441" r:id="rId19"/>
    <p:sldId id="470" r:id="rId20"/>
    <p:sldId id="448" r:id="rId21"/>
    <p:sldId id="472" r:id="rId22"/>
    <p:sldId id="454" r:id="rId23"/>
    <p:sldId id="533" r:id="rId24"/>
    <p:sldId id="457" r:id="rId25"/>
    <p:sldId id="458" r:id="rId26"/>
    <p:sldId id="462" r:id="rId27"/>
    <p:sldId id="493" r:id="rId28"/>
    <p:sldId id="495" r:id="rId29"/>
    <p:sldId id="496" r:id="rId30"/>
    <p:sldId id="531" r:id="rId31"/>
    <p:sldId id="527" r:id="rId32"/>
    <p:sldId id="534" r:id="rId33"/>
    <p:sldId id="500" r:id="rId34"/>
    <p:sldId id="502" r:id="rId35"/>
    <p:sldId id="503" r:id="rId36"/>
    <p:sldId id="536" r:id="rId37"/>
    <p:sldId id="535" r:id="rId38"/>
    <p:sldId id="506" r:id="rId39"/>
    <p:sldId id="507" r:id="rId40"/>
    <p:sldId id="508" r:id="rId41"/>
    <p:sldId id="509" r:id="rId42"/>
    <p:sldId id="510" r:id="rId43"/>
    <p:sldId id="511" r:id="rId44"/>
    <p:sldId id="512" r:id="rId45"/>
    <p:sldId id="513" r:id="rId46"/>
    <p:sldId id="537" r:id="rId47"/>
    <p:sldId id="516" r:id="rId48"/>
    <p:sldId id="517" r:id="rId49"/>
    <p:sldId id="518" r:id="rId50"/>
    <p:sldId id="538" r:id="rId51"/>
    <p:sldId id="541" r:id="rId52"/>
    <p:sldId id="523" r:id="rId53"/>
    <p:sldId id="524" r:id="rId54"/>
    <p:sldId id="539" r:id="rId55"/>
    <p:sldId id="540" r:id="rId56"/>
  </p:sldIdLst>
  <p:sldSz cx="9144000" cy="6858000" type="screen4x3"/>
  <p:notesSz cx="9144000" cy="6858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2F2F2"/>
    <a:srgbClr val="FF0066"/>
    <a:srgbClr val="FF0000"/>
    <a:srgbClr val="99FF99"/>
    <a:srgbClr val="99CCFF"/>
    <a:srgbClr val="FFFFCC"/>
    <a:srgbClr val="CC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70" autoAdjust="0"/>
    <p:restoredTop sz="46759" autoAdjust="0"/>
  </p:normalViewPr>
  <p:slideViewPr>
    <p:cSldViewPr snapToGrid="0">
      <p:cViewPr>
        <p:scale>
          <a:sx n="69" d="100"/>
          <a:sy n="69" d="100"/>
        </p:scale>
        <p:origin x="-1494" y="-5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213"/>
    </p:cViewPr>
  </p:sorterViewPr>
  <p:notesViewPr>
    <p:cSldViewPr snapToGrid="0">
      <p:cViewPr varScale="1">
        <p:scale>
          <a:sx n="69" d="100"/>
          <a:sy n="69" d="100"/>
        </p:scale>
        <p:origin x="-1464" y="-77"/>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5" name="Rectangle 3"/>
          <p:cNvSpPr>
            <a:spLocks noGrp="1" noChangeArrowheads="1"/>
          </p:cNvSpPr>
          <p:nvPr>
            <p:ph type="dt" sz="quarter"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196" name="Rectangle 4"/>
          <p:cNvSpPr>
            <a:spLocks noGrp="1" noChangeArrowheads="1"/>
          </p:cNvSpPr>
          <p:nvPr>
            <p:ph type="ftr" sz="quarter" idx="2"/>
          </p:nvPr>
        </p:nvSpPr>
        <p:spPr bwMode="auto">
          <a:xfrm>
            <a:off x="0" y="6513513"/>
            <a:ext cx="76962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a:t>© Market Reform, 2009, Confidential and Proprietary, All Rights Reserved</a:t>
            </a:r>
          </a:p>
        </p:txBody>
      </p:sp>
      <p:sp>
        <p:nvSpPr>
          <p:cNvPr id="8197" name="Rectangle 5"/>
          <p:cNvSpPr>
            <a:spLocks noGrp="1" noChangeArrowheads="1"/>
          </p:cNvSpPr>
          <p:nvPr>
            <p:ph type="sldNum" sz="quarter" idx="3"/>
          </p:nvPr>
        </p:nvSpPr>
        <p:spPr bwMode="auto">
          <a:xfrm>
            <a:off x="8001000" y="6513513"/>
            <a:ext cx="1141413"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7ADD1A5-D0F9-4602-B5B2-309617453ED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p:cNvSpPr>
            <a:spLocks noGrp="1" noChangeArrowheads="1"/>
          </p:cNvSpPr>
          <p:nvPr>
            <p:ph type="dt"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60420"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a:t>© Market Reform, 2009, Confidential and Proprietary, All Rights Reserved</a:t>
            </a:r>
          </a:p>
        </p:txBody>
      </p:sp>
      <p:sp>
        <p:nvSpPr>
          <p:cNvPr id="3079" name="Rectangle 7"/>
          <p:cNvSpPr>
            <a:spLocks noGrp="1" noChangeArrowheads="1"/>
          </p:cNvSpPr>
          <p:nvPr>
            <p:ph type="sldNum" sz="quarter" idx="5"/>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308A161-2646-4822-BF16-302115B1C465}"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AU" smtClean="0"/>
          </a:p>
        </p:txBody>
      </p:sp>
      <p:sp>
        <p:nvSpPr>
          <p:cNvPr id="6144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61445" name="Slide Number Placeholder 4"/>
          <p:cNvSpPr>
            <a:spLocks noGrp="1"/>
          </p:cNvSpPr>
          <p:nvPr>
            <p:ph type="sldNum" sz="quarter" idx="5"/>
          </p:nvPr>
        </p:nvSpPr>
        <p:spPr>
          <a:noFill/>
        </p:spPr>
        <p:txBody>
          <a:bodyPr/>
          <a:lstStyle/>
          <a:p>
            <a:fld id="{E6951210-AAA9-4AD9-AB5A-4F42763C812B}" type="slidenum">
              <a:rPr lang="en-US" smtClean="0"/>
              <a:pPr/>
              <a:t>0</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AU" smtClean="0"/>
          </a:p>
        </p:txBody>
      </p:sp>
      <p:sp>
        <p:nvSpPr>
          <p:cNvPr id="70660"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70661" name="Slide Number Placeholder 4"/>
          <p:cNvSpPr>
            <a:spLocks noGrp="1"/>
          </p:cNvSpPr>
          <p:nvPr>
            <p:ph type="sldNum" sz="quarter" idx="5"/>
          </p:nvPr>
        </p:nvSpPr>
        <p:spPr>
          <a:noFill/>
        </p:spPr>
        <p:txBody>
          <a:bodyPr/>
          <a:lstStyle/>
          <a:p>
            <a:fld id="{8C56863F-CA21-4F6E-AF54-762641386B6E}"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endParaRPr lang="en-AU" smtClean="0"/>
          </a:p>
        </p:txBody>
      </p:sp>
      <p:sp>
        <p:nvSpPr>
          <p:cNvPr id="7270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72709" name="Slide Number Placeholder 4"/>
          <p:cNvSpPr>
            <a:spLocks noGrp="1"/>
          </p:cNvSpPr>
          <p:nvPr>
            <p:ph type="sldNum" sz="quarter" idx="5"/>
          </p:nvPr>
        </p:nvSpPr>
        <p:spPr>
          <a:noFill/>
        </p:spPr>
        <p:txBody>
          <a:bodyPr/>
          <a:lstStyle/>
          <a:p>
            <a:fld id="{BB8694EE-A942-483C-B4D5-A9799A8D421D}"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AU" smtClean="0"/>
          </a:p>
        </p:txBody>
      </p:sp>
      <p:sp>
        <p:nvSpPr>
          <p:cNvPr id="7373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73733" name="Slide Number Placeholder 4"/>
          <p:cNvSpPr>
            <a:spLocks noGrp="1"/>
          </p:cNvSpPr>
          <p:nvPr>
            <p:ph type="sldNum" sz="quarter" idx="5"/>
          </p:nvPr>
        </p:nvSpPr>
        <p:spPr>
          <a:noFill/>
        </p:spPr>
        <p:txBody>
          <a:bodyPr/>
          <a:lstStyle/>
          <a:p>
            <a:fld id="{17C79FE9-A82F-484C-A802-A3F7408F2F47}"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endParaRPr lang="en-AU" smtClean="0"/>
          </a:p>
        </p:txBody>
      </p:sp>
      <p:sp>
        <p:nvSpPr>
          <p:cNvPr id="75780"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75781" name="Slide Number Placeholder 4"/>
          <p:cNvSpPr>
            <a:spLocks noGrp="1"/>
          </p:cNvSpPr>
          <p:nvPr>
            <p:ph type="sldNum" sz="quarter" idx="5"/>
          </p:nvPr>
        </p:nvSpPr>
        <p:spPr>
          <a:noFill/>
        </p:spPr>
        <p:txBody>
          <a:bodyPr/>
          <a:lstStyle/>
          <a:p>
            <a:fld id="{F9DB5601-DAD8-4C78-A2CE-21229D66DE62}"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endParaRPr lang="en-AU" smtClean="0"/>
          </a:p>
        </p:txBody>
      </p:sp>
      <p:sp>
        <p:nvSpPr>
          <p:cNvPr id="7680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76805" name="Slide Number Placeholder 4"/>
          <p:cNvSpPr>
            <a:spLocks noGrp="1"/>
          </p:cNvSpPr>
          <p:nvPr>
            <p:ph type="sldNum" sz="quarter" idx="5"/>
          </p:nvPr>
        </p:nvSpPr>
        <p:spPr>
          <a:noFill/>
        </p:spPr>
        <p:txBody>
          <a:bodyPr/>
          <a:lstStyle/>
          <a:p>
            <a:fld id="{4BCDC680-53B3-479B-BD6B-3B4A6C6F82B4}"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endParaRPr lang="en-AU" smtClean="0"/>
          </a:p>
        </p:txBody>
      </p:sp>
      <p:sp>
        <p:nvSpPr>
          <p:cNvPr id="7782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77829" name="Slide Number Placeholder 4"/>
          <p:cNvSpPr>
            <a:spLocks noGrp="1"/>
          </p:cNvSpPr>
          <p:nvPr>
            <p:ph type="sldNum" sz="quarter" idx="5"/>
          </p:nvPr>
        </p:nvSpPr>
        <p:spPr>
          <a:noFill/>
        </p:spPr>
        <p:txBody>
          <a:bodyPr/>
          <a:lstStyle/>
          <a:p>
            <a:fld id="{B55A5504-0F04-4A09-8E3A-14B92DAB7C56}"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AU" smtClean="0"/>
          </a:p>
        </p:txBody>
      </p:sp>
      <p:sp>
        <p:nvSpPr>
          <p:cNvPr id="7987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79877" name="Slide Number Placeholder 4"/>
          <p:cNvSpPr>
            <a:spLocks noGrp="1"/>
          </p:cNvSpPr>
          <p:nvPr>
            <p:ph type="sldNum" sz="quarter" idx="5"/>
          </p:nvPr>
        </p:nvSpPr>
        <p:spPr>
          <a:noFill/>
        </p:spPr>
        <p:txBody>
          <a:bodyPr/>
          <a:lstStyle/>
          <a:p>
            <a:fld id="{1DD37AE7-3514-4F6A-9D5A-C508FBC11A14}"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endParaRPr lang="en-AU" smtClean="0"/>
          </a:p>
        </p:txBody>
      </p:sp>
      <p:sp>
        <p:nvSpPr>
          <p:cNvPr id="8192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81925" name="Slide Number Placeholder 4"/>
          <p:cNvSpPr>
            <a:spLocks noGrp="1"/>
          </p:cNvSpPr>
          <p:nvPr>
            <p:ph type="sldNum" sz="quarter" idx="5"/>
          </p:nvPr>
        </p:nvSpPr>
        <p:spPr>
          <a:noFill/>
        </p:spPr>
        <p:txBody>
          <a:bodyPr/>
          <a:lstStyle/>
          <a:p>
            <a:fld id="{80D8C250-3446-4D97-837A-26F07C551671}"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endParaRPr lang="en-AU" smtClean="0"/>
          </a:p>
        </p:txBody>
      </p:sp>
      <p:sp>
        <p:nvSpPr>
          <p:cNvPr id="8294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82949" name="Slide Number Placeholder 4"/>
          <p:cNvSpPr>
            <a:spLocks noGrp="1"/>
          </p:cNvSpPr>
          <p:nvPr>
            <p:ph type="sldNum" sz="quarter" idx="5"/>
          </p:nvPr>
        </p:nvSpPr>
        <p:spPr>
          <a:noFill/>
        </p:spPr>
        <p:txBody>
          <a:bodyPr/>
          <a:lstStyle/>
          <a:p>
            <a:fld id="{45792D9F-129C-4885-9B09-65FC52D80592}"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AU" smtClean="0"/>
          </a:p>
        </p:txBody>
      </p:sp>
      <p:sp>
        <p:nvSpPr>
          <p:cNvPr id="8397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83973" name="Slide Number Placeholder 4"/>
          <p:cNvSpPr>
            <a:spLocks noGrp="1"/>
          </p:cNvSpPr>
          <p:nvPr>
            <p:ph type="sldNum" sz="quarter" idx="5"/>
          </p:nvPr>
        </p:nvSpPr>
        <p:spPr>
          <a:noFill/>
        </p:spPr>
        <p:txBody>
          <a:bodyPr/>
          <a:lstStyle/>
          <a:p>
            <a:fld id="{E45C0605-3D9D-4C6B-9A29-BEA00EC56D2E}"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endParaRPr lang="en-AU" smtClean="0"/>
          </a:p>
        </p:txBody>
      </p:sp>
      <p:sp>
        <p:nvSpPr>
          <p:cNvPr id="8499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84997" name="Slide Number Placeholder 4"/>
          <p:cNvSpPr>
            <a:spLocks noGrp="1"/>
          </p:cNvSpPr>
          <p:nvPr>
            <p:ph type="sldNum" sz="quarter" idx="5"/>
          </p:nvPr>
        </p:nvSpPr>
        <p:spPr>
          <a:noFill/>
        </p:spPr>
        <p:txBody>
          <a:bodyPr/>
          <a:lstStyle/>
          <a:p>
            <a:fld id="{C853619A-85FF-4A49-A80A-0098D80149E9}"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endParaRPr lang="en-AU" smtClean="0"/>
          </a:p>
        </p:txBody>
      </p:sp>
      <p:sp>
        <p:nvSpPr>
          <p:cNvPr id="8704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87045" name="Slide Number Placeholder 4"/>
          <p:cNvSpPr>
            <a:spLocks noGrp="1"/>
          </p:cNvSpPr>
          <p:nvPr>
            <p:ph type="sldNum" sz="quarter" idx="5"/>
          </p:nvPr>
        </p:nvSpPr>
        <p:spPr>
          <a:noFill/>
        </p:spPr>
        <p:txBody>
          <a:bodyPr/>
          <a:lstStyle/>
          <a:p>
            <a:fld id="{BF047E6F-9142-4921-B3B5-3BCF28CF75B3}"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endParaRPr lang="en-AU" smtClean="0"/>
          </a:p>
        </p:txBody>
      </p:sp>
      <p:sp>
        <p:nvSpPr>
          <p:cNvPr id="8806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88069" name="Slide Number Placeholder 4"/>
          <p:cNvSpPr>
            <a:spLocks noGrp="1"/>
          </p:cNvSpPr>
          <p:nvPr>
            <p:ph type="sldNum" sz="quarter" idx="5"/>
          </p:nvPr>
        </p:nvSpPr>
        <p:spPr>
          <a:noFill/>
        </p:spPr>
        <p:txBody>
          <a:bodyPr/>
          <a:lstStyle/>
          <a:p>
            <a:fld id="{6E3BC3AB-6BE7-4DC9-A9F5-AC5675AA104D}"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p:spPr>
        <p:txBody>
          <a:bodyPr/>
          <a:lstStyle/>
          <a:p>
            <a:endParaRPr lang="en-AU" smtClean="0"/>
          </a:p>
        </p:txBody>
      </p:sp>
      <p:sp>
        <p:nvSpPr>
          <p:cNvPr id="8909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89093" name="Slide Number Placeholder 4"/>
          <p:cNvSpPr>
            <a:spLocks noGrp="1"/>
          </p:cNvSpPr>
          <p:nvPr>
            <p:ph type="sldNum" sz="quarter" idx="5"/>
          </p:nvPr>
        </p:nvSpPr>
        <p:spPr>
          <a:noFill/>
        </p:spPr>
        <p:txBody>
          <a:bodyPr/>
          <a:lstStyle/>
          <a:p>
            <a:fld id="{E1E51B63-D09A-43FA-A43B-C236983C3871}"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p:spPr>
        <p:txBody>
          <a:bodyPr/>
          <a:lstStyle/>
          <a:p>
            <a:endParaRPr lang="en-AU" smtClean="0"/>
          </a:p>
        </p:txBody>
      </p:sp>
      <p:sp>
        <p:nvSpPr>
          <p:cNvPr id="9011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0117" name="Slide Number Placeholder 4"/>
          <p:cNvSpPr>
            <a:spLocks noGrp="1"/>
          </p:cNvSpPr>
          <p:nvPr>
            <p:ph type="sldNum" sz="quarter" idx="5"/>
          </p:nvPr>
        </p:nvSpPr>
        <p:spPr>
          <a:noFill/>
        </p:spPr>
        <p:txBody>
          <a:bodyPr/>
          <a:lstStyle/>
          <a:p>
            <a:fld id="{51C8C49D-5B9C-4BF3-A841-7806ADD05730}"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AU" smtClean="0"/>
          </a:p>
        </p:txBody>
      </p:sp>
      <p:sp>
        <p:nvSpPr>
          <p:cNvPr id="6349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63493" name="Slide Number Placeholder 4"/>
          <p:cNvSpPr>
            <a:spLocks noGrp="1"/>
          </p:cNvSpPr>
          <p:nvPr>
            <p:ph type="sldNum" sz="quarter" idx="5"/>
          </p:nvPr>
        </p:nvSpPr>
        <p:spPr>
          <a:noFill/>
        </p:spPr>
        <p:txBody>
          <a:bodyPr/>
          <a:lstStyle/>
          <a:p>
            <a:fld id="{F2A211E2-D0D9-4DD3-B4E2-E0374DF6A5E0}" type="slidenum">
              <a:rPr lang="en-US" smtClean="0"/>
              <a:pPr/>
              <a:t>2</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endParaRPr lang="en-AU" smtClean="0"/>
          </a:p>
        </p:txBody>
      </p:sp>
      <p:sp>
        <p:nvSpPr>
          <p:cNvPr id="9216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2165" name="Slide Number Placeholder 4"/>
          <p:cNvSpPr>
            <a:spLocks noGrp="1"/>
          </p:cNvSpPr>
          <p:nvPr>
            <p:ph type="sldNum" sz="quarter" idx="5"/>
          </p:nvPr>
        </p:nvSpPr>
        <p:spPr>
          <a:noFill/>
        </p:spPr>
        <p:txBody>
          <a:bodyPr/>
          <a:lstStyle/>
          <a:p>
            <a:fld id="{AF7BC476-4BDF-4AB7-8517-060508357F23}"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p:spPr>
        <p:txBody>
          <a:bodyPr/>
          <a:lstStyle/>
          <a:p>
            <a:endParaRPr lang="en-AU" smtClean="0"/>
          </a:p>
        </p:txBody>
      </p:sp>
      <p:sp>
        <p:nvSpPr>
          <p:cNvPr id="9318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3189" name="Slide Number Placeholder 4"/>
          <p:cNvSpPr>
            <a:spLocks noGrp="1"/>
          </p:cNvSpPr>
          <p:nvPr>
            <p:ph type="sldNum" sz="quarter" idx="5"/>
          </p:nvPr>
        </p:nvSpPr>
        <p:spPr>
          <a:noFill/>
        </p:spPr>
        <p:txBody>
          <a:bodyPr/>
          <a:lstStyle/>
          <a:p>
            <a:fld id="{563FBE56-CBDA-4A81-B9DB-9E8D10A364F2}" type="slidenum">
              <a:rPr lang="en-US" smtClean="0"/>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p:spPr>
        <p:txBody>
          <a:bodyPr/>
          <a:lstStyle/>
          <a:p>
            <a:endParaRPr lang="en-AU" smtClean="0"/>
          </a:p>
        </p:txBody>
      </p:sp>
      <p:sp>
        <p:nvSpPr>
          <p:cNvPr id="9421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4213" name="Slide Number Placeholder 4"/>
          <p:cNvSpPr>
            <a:spLocks noGrp="1"/>
          </p:cNvSpPr>
          <p:nvPr>
            <p:ph type="sldNum" sz="quarter" idx="5"/>
          </p:nvPr>
        </p:nvSpPr>
        <p:spPr>
          <a:noFill/>
        </p:spPr>
        <p:txBody>
          <a:bodyPr/>
          <a:lstStyle/>
          <a:p>
            <a:fld id="{5EA30E3E-13D7-44B6-88D1-292805FEF4E8}"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p:spPr>
        <p:txBody>
          <a:bodyPr/>
          <a:lstStyle/>
          <a:p>
            <a:endParaRPr lang="en-AU" smtClean="0"/>
          </a:p>
        </p:txBody>
      </p:sp>
      <p:sp>
        <p:nvSpPr>
          <p:cNvPr id="9523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5237" name="Slide Number Placeholder 4"/>
          <p:cNvSpPr>
            <a:spLocks noGrp="1"/>
          </p:cNvSpPr>
          <p:nvPr>
            <p:ph type="sldNum" sz="quarter" idx="5"/>
          </p:nvPr>
        </p:nvSpPr>
        <p:spPr>
          <a:noFill/>
        </p:spPr>
        <p:txBody>
          <a:bodyPr/>
          <a:lstStyle/>
          <a:p>
            <a:fld id="{25D071FF-4549-4110-B1D5-27697B938A56}" type="slidenum">
              <a:rPr lang="en-US" smtClean="0"/>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p:spPr>
        <p:txBody>
          <a:bodyPr/>
          <a:lstStyle/>
          <a:p>
            <a:endParaRPr lang="en-AU" smtClean="0"/>
          </a:p>
        </p:txBody>
      </p:sp>
      <p:sp>
        <p:nvSpPr>
          <p:cNvPr id="96260"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6261" name="Slide Number Placeholder 4"/>
          <p:cNvSpPr>
            <a:spLocks noGrp="1"/>
          </p:cNvSpPr>
          <p:nvPr>
            <p:ph type="sldNum" sz="quarter" idx="5"/>
          </p:nvPr>
        </p:nvSpPr>
        <p:spPr>
          <a:noFill/>
        </p:spPr>
        <p:txBody>
          <a:bodyPr/>
          <a:lstStyle/>
          <a:p>
            <a:fld id="{E6FAF6F1-A385-4DAE-AD3F-4D7C8FC4EA30}" type="slidenum">
              <a:rPr lang="en-US" smtClean="0"/>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p:spPr>
        <p:txBody>
          <a:bodyPr/>
          <a:lstStyle/>
          <a:p>
            <a:endParaRPr lang="en-AU" smtClean="0"/>
          </a:p>
        </p:txBody>
      </p:sp>
      <p:sp>
        <p:nvSpPr>
          <p:cNvPr id="9728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7285" name="Slide Number Placeholder 4"/>
          <p:cNvSpPr>
            <a:spLocks noGrp="1"/>
          </p:cNvSpPr>
          <p:nvPr>
            <p:ph type="sldNum" sz="quarter" idx="5"/>
          </p:nvPr>
        </p:nvSpPr>
        <p:spPr>
          <a:noFill/>
        </p:spPr>
        <p:txBody>
          <a:bodyPr/>
          <a:lstStyle/>
          <a:p>
            <a:fld id="{4019F212-AF6C-4FA1-AE68-3F984EBA42B4}" type="slidenum">
              <a:rPr lang="en-US" smtClean="0"/>
              <a:pPr/>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endParaRPr lang="en-AU" smtClean="0"/>
          </a:p>
        </p:txBody>
      </p:sp>
      <p:sp>
        <p:nvSpPr>
          <p:cNvPr id="9830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8309" name="Slide Number Placeholder 4"/>
          <p:cNvSpPr>
            <a:spLocks noGrp="1"/>
          </p:cNvSpPr>
          <p:nvPr>
            <p:ph type="sldNum" sz="quarter" idx="5"/>
          </p:nvPr>
        </p:nvSpPr>
        <p:spPr>
          <a:noFill/>
        </p:spPr>
        <p:txBody>
          <a:bodyPr/>
          <a:lstStyle/>
          <a:p>
            <a:fld id="{FFA0AA9E-D996-4802-8687-ABE8AC217F3E}" type="slidenum">
              <a:rPr lang="en-US" smtClean="0"/>
              <a:pPr/>
              <a:t>37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p:spPr>
        <p:txBody>
          <a:bodyPr/>
          <a:lstStyle/>
          <a:p>
            <a:endParaRPr lang="en-AU" smtClean="0"/>
          </a:p>
        </p:txBody>
      </p:sp>
      <p:sp>
        <p:nvSpPr>
          <p:cNvPr id="9933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99333" name="Slide Number Placeholder 4"/>
          <p:cNvSpPr>
            <a:spLocks noGrp="1"/>
          </p:cNvSpPr>
          <p:nvPr>
            <p:ph type="sldNum" sz="quarter" idx="5"/>
          </p:nvPr>
        </p:nvSpPr>
        <p:spPr>
          <a:noFill/>
        </p:spPr>
        <p:txBody>
          <a:bodyPr/>
          <a:lstStyle/>
          <a:p>
            <a:fld id="{297CEA88-F253-409A-9BAD-814477D5E048}" type="slidenum">
              <a:rPr lang="en-US" smtClean="0"/>
              <a:pPr/>
              <a:t>38</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endParaRPr lang="en-AU" smtClean="0"/>
          </a:p>
        </p:txBody>
      </p:sp>
      <p:sp>
        <p:nvSpPr>
          <p:cNvPr id="10035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0357" name="Slide Number Placeholder 4"/>
          <p:cNvSpPr>
            <a:spLocks noGrp="1"/>
          </p:cNvSpPr>
          <p:nvPr>
            <p:ph type="sldNum" sz="quarter" idx="5"/>
          </p:nvPr>
        </p:nvSpPr>
        <p:spPr>
          <a:noFill/>
        </p:spPr>
        <p:txBody>
          <a:bodyPr/>
          <a:lstStyle/>
          <a:p>
            <a:fld id="{3B658B4D-844A-4D89-917D-31B74B80029D}" type="slidenum">
              <a:rPr lang="en-US" smtClean="0"/>
              <a:pPr/>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en-AU" smtClean="0"/>
          </a:p>
        </p:txBody>
      </p:sp>
      <p:sp>
        <p:nvSpPr>
          <p:cNvPr id="6451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64517" name="Slide Number Placeholder 4"/>
          <p:cNvSpPr>
            <a:spLocks noGrp="1"/>
          </p:cNvSpPr>
          <p:nvPr>
            <p:ph type="sldNum" sz="quarter" idx="5"/>
          </p:nvPr>
        </p:nvSpPr>
        <p:spPr>
          <a:noFill/>
        </p:spPr>
        <p:txBody>
          <a:bodyPr/>
          <a:lstStyle/>
          <a:p>
            <a:fld id="{D5C72D2B-B787-4B8E-B752-F789868DB68C}" type="slidenum">
              <a:rPr lang="en-US" smtClean="0"/>
              <a:pPr/>
              <a:t>3</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p:spPr>
        <p:txBody>
          <a:bodyPr/>
          <a:lstStyle/>
          <a:p>
            <a:endParaRPr lang="en-AU" smtClean="0"/>
          </a:p>
        </p:txBody>
      </p:sp>
      <p:sp>
        <p:nvSpPr>
          <p:cNvPr id="101380"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1381" name="Slide Number Placeholder 4"/>
          <p:cNvSpPr>
            <a:spLocks noGrp="1"/>
          </p:cNvSpPr>
          <p:nvPr>
            <p:ph type="sldNum" sz="quarter" idx="5"/>
          </p:nvPr>
        </p:nvSpPr>
        <p:spPr>
          <a:noFill/>
        </p:spPr>
        <p:txBody>
          <a:bodyPr/>
          <a:lstStyle/>
          <a:p>
            <a:fld id="{970E4E78-BF2B-4F54-8FCE-C3E4DFFB401F}" type="slidenum">
              <a:rPr lang="en-US" smtClean="0"/>
              <a:pPr/>
              <a:t>40</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p:spPr>
        <p:txBody>
          <a:bodyPr/>
          <a:lstStyle/>
          <a:p>
            <a:endParaRPr lang="en-AU" smtClean="0"/>
          </a:p>
        </p:txBody>
      </p:sp>
      <p:sp>
        <p:nvSpPr>
          <p:cNvPr id="10240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2405" name="Slide Number Placeholder 4"/>
          <p:cNvSpPr>
            <a:spLocks noGrp="1"/>
          </p:cNvSpPr>
          <p:nvPr>
            <p:ph type="sldNum" sz="quarter" idx="5"/>
          </p:nvPr>
        </p:nvSpPr>
        <p:spPr>
          <a:noFill/>
        </p:spPr>
        <p:txBody>
          <a:bodyPr/>
          <a:lstStyle/>
          <a:p>
            <a:fld id="{47C7B6E0-DA99-4EFC-A703-1AA9BA5BFDEB}" type="slidenum">
              <a:rPr lang="en-US" smtClean="0"/>
              <a:pPr/>
              <a:t>41</a:t>
            </a:fld>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p:spPr>
        <p:txBody>
          <a:bodyPr/>
          <a:lstStyle/>
          <a:p>
            <a:endParaRPr lang="en-AU" smtClean="0"/>
          </a:p>
        </p:txBody>
      </p:sp>
      <p:sp>
        <p:nvSpPr>
          <p:cNvPr id="10342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3429" name="Slide Number Placeholder 4"/>
          <p:cNvSpPr>
            <a:spLocks noGrp="1"/>
          </p:cNvSpPr>
          <p:nvPr>
            <p:ph type="sldNum" sz="quarter" idx="5"/>
          </p:nvPr>
        </p:nvSpPr>
        <p:spPr>
          <a:noFill/>
        </p:spPr>
        <p:txBody>
          <a:bodyPr/>
          <a:lstStyle/>
          <a:p>
            <a:fld id="{AF8C8A8B-A2BC-445F-959A-6ACDF88D00E9}" type="slidenum">
              <a:rPr lang="en-US" smtClean="0"/>
              <a:pPr/>
              <a:t>42</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p:spPr>
        <p:txBody>
          <a:bodyPr/>
          <a:lstStyle/>
          <a:p>
            <a:endParaRPr lang="en-AU" smtClean="0"/>
          </a:p>
        </p:txBody>
      </p:sp>
      <p:sp>
        <p:nvSpPr>
          <p:cNvPr id="10445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4453" name="Slide Number Placeholder 4"/>
          <p:cNvSpPr>
            <a:spLocks noGrp="1"/>
          </p:cNvSpPr>
          <p:nvPr>
            <p:ph type="sldNum" sz="quarter" idx="5"/>
          </p:nvPr>
        </p:nvSpPr>
        <p:spPr>
          <a:noFill/>
        </p:spPr>
        <p:txBody>
          <a:bodyPr/>
          <a:lstStyle/>
          <a:p>
            <a:fld id="{E4F70777-B508-456A-9F7C-09D4BC5C6AF3}" type="slidenum">
              <a:rPr lang="en-US" smtClean="0"/>
              <a:pPr/>
              <a:t>43</a:t>
            </a:fld>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a:ln/>
        </p:spPr>
      </p:sp>
      <p:sp>
        <p:nvSpPr>
          <p:cNvPr id="105475" name="Notes Placeholder 2"/>
          <p:cNvSpPr>
            <a:spLocks noGrp="1"/>
          </p:cNvSpPr>
          <p:nvPr>
            <p:ph type="body" idx="1"/>
          </p:nvPr>
        </p:nvSpPr>
        <p:spPr>
          <a:noFill/>
          <a:ln/>
        </p:spPr>
        <p:txBody>
          <a:bodyPr/>
          <a:lstStyle/>
          <a:p>
            <a:endParaRPr lang="en-AU" smtClean="0"/>
          </a:p>
        </p:txBody>
      </p:sp>
      <p:sp>
        <p:nvSpPr>
          <p:cNvPr id="10547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5477" name="Slide Number Placeholder 4"/>
          <p:cNvSpPr>
            <a:spLocks noGrp="1"/>
          </p:cNvSpPr>
          <p:nvPr>
            <p:ph type="sldNum" sz="quarter" idx="5"/>
          </p:nvPr>
        </p:nvSpPr>
        <p:spPr>
          <a:noFill/>
        </p:spPr>
        <p:txBody>
          <a:bodyPr/>
          <a:lstStyle/>
          <a:p>
            <a:fld id="{A3A2BE80-35B1-4023-9335-41A4C0E675EE}" type="slidenum">
              <a:rPr lang="en-US" smtClean="0"/>
              <a:pPr/>
              <a:t>44</a:t>
            </a:fld>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ln/>
        </p:spPr>
        <p:txBody>
          <a:bodyPr/>
          <a:lstStyle/>
          <a:p>
            <a:endParaRPr lang="en-AU" smtClean="0"/>
          </a:p>
        </p:txBody>
      </p:sp>
      <p:sp>
        <p:nvSpPr>
          <p:cNvPr id="106500"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6501" name="Slide Number Placeholder 4"/>
          <p:cNvSpPr>
            <a:spLocks noGrp="1"/>
          </p:cNvSpPr>
          <p:nvPr>
            <p:ph type="sldNum" sz="quarter" idx="5"/>
          </p:nvPr>
        </p:nvSpPr>
        <p:spPr>
          <a:noFill/>
        </p:spPr>
        <p:txBody>
          <a:bodyPr/>
          <a:lstStyle/>
          <a:p>
            <a:fld id="{F19974FF-1ACE-4009-A71E-B2FB674C9A91}" type="slidenum">
              <a:rPr lang="en-US" smtClean="0"/>
              <a:pPr/>
              <a:t>45</a:t>
            </a:fld>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p:spPr>
        <p:txBody>
          <a:bodyPr/>
          <a:lstStyle/>
          <a:p>
            <a:endParaRPr lang="en-AU" smtClean="0"/>
          </a:p>
        </p:txBody>
      </p:sp>
      <p:sp>
        <p:nvSpPr>
          <p:cNvPr id="10752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7525" name="Slide Number Placeholder 4"/>
          <p:cNvSpPr>
            <a:spLocks noGrp="1"/>
          </p:cNvSpPr>
          <p:nvPr>
            <p:ph type="sldNum" sz="quarter" idx="5"/>
          </p:nvPr>
        </p:nvSpPr>
        <p:spPr>
          <a:noFill/>
        </p:spPr>
        <p:txBody>
          <a:bodyPr/>
          <a:lstStyle/>
          <a:p>
            <a:fld id="{FCB85482-1B4D-4AEB-869F-ABBF079260C7}" type="slidenum">
              <a:rPr lang="en-US" smtClean="0"/>
              <a:pPr/>
              <a:t>46</a:t>
            </a:fld>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ln/>
        </p:spPr>
      </p:sp>
      <p:sp>
        <p:nvSpPr>
          <p:cNvPr id="108547" name="Notes Placeholder 2"/>
          <p:cNvSpPr>
            <a:spLocks noGrp="1"/>
          </p:cNvSpPr>
          <p:nvPr>
            <p:ph type="body" idx="1"/>
          </p:nvPr>
        </p:nvSpPr>
        <p:spPr>
          <a:noFill/>
          <a:ln/>
        </p:spPr>
        <p:txBody>
          <a:bodyPr/>
          <a:lstStyle/>
          <a:p>
            <a:endParaRPr lang="en-AU" smtClean="0"/>
          </a:p>
        </p:txBody>
      </p:sp>
      <p:sp>
        <p:nvSpPr>
          <p:cNvPr id="10854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8549" name="Slide Number Placeholder 4"/>
          <p:cNvSpPr>
            <a:spLocks noGrp="1"/>
          </p:cNvSpPr>
          <p:nvPr>
            <p:ph type="sldNum" sz="quarter" idx="5"/>
          </p:nvPr>
        </p:nvSpPr>
        <p:spPr>
          <a:noFill/>
        </p:spPr>
        <p:txBody>
          <a:bodyPr/>
          <a:lstStyle/>
          <a:p>
            <a:fld id="{6A9E4D8D-2644-461D-AFC6-4985349F586E}" type="slidenum">
              <a:rPr lang="en-US" smtClean="0"/>
              <a:pPr/>
              <a:t>47</a:t>
            </a:fld>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ln/>
        </p:spPr>
      </p:sp>
      <p:sp>
        <p:nvSpPr>
          <p:cNvPr id="109571" name="Notes Placeholder 2"/>
          <p:cNvSpPr>
            <a:spLocks noGrp="1"/>
          </p:cNvSpPr>
          <p:nvPr>
            <p:ph type="body" idx="1"/>
          </p:nvPr>
        </p:nvSpPr>
        <p:spPr>
          <a:noFill/>
          <a:ln/>
        </p:spPr>
        <p:txBody>
          <a:bodyPr/>
          <a:lstStyle/>
          <a:p>
            <a:endParaRPr lang="en-AU" smtClean="0"/>
          </a:p>
        </p:txBody>
      </p:sp>
      <p:sp>
        <p:nvSpPr>
          <p:cNvPr id="10957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09573" name="Slide Number Placeholder 4"/>
          <p:cNvSpPr>
            <a:spLocks noGrp="1"/>
          </p:cNvSpPr>
          <p:nvPr>
            <p:ph type="sldNum" sz="quarter" idx="5"/>
          </p:nvPr>
        </p:nvSpPr>
        <p:spPr>
          <a:noFill/>
        </p:spPr>
        <p:txBody>
          <a:bodyPr/>
          <a:lstStyle/>
          <a:p>
            <a:fld id="{3E9B90F3-F0B2-4F40-A6CC-F25B4BEC9DD6}" type="slidenum">
              <a:rPr lang="en-US" smtClean="0"/>
              <a:pPr/>
              <a:t>48</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noFill/>
          <a:ln/>
        </p:spPr>
        <p:txBody>
          <a:bodyPr/>
          <a:lstStyle/>
          <a:p>
            <a:endParaRPr lang="en-AU" smtClean="0"/>
          </a:p>
        </p:txBody>
      </p:sp>
      <p:sp>
        <p:nvSpPr>
          <p:cNvPr id="11059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10597" name="Slide Number Placeholder 4"/>
          <p:cNvSpPr>
            <a:spLocks noGrp="1"/>
          </p:cNvSpPr>
          <p:nvPr>
            <p:ph type="sldNum" sz="quarter" idx="5"/>
          </p:nvPr>
        </p:nvSpPr>
        <p:spPr>
          <a:noFill/>
        </p:spPr>
        <p:txBody>
          <a:bodyPr/>
          <a:lstStyle/>
          <a:p>
            <a:fld id="{ED27708F-08AA-4080-9CD0-477A38794875}" type="slidenum">
              <a:rPr lang="en-US" smtClean="0"/>
              <a:pPr/>
              <a:t>49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p:spPr>
        <p:txBody>
          <a:bodyPr/>
          <a:lstStyle/>
          <a:p>
            <a:endParaRPr lang="en-AU" smtClean="0"/>
          </a:p>
        </p:txBody>
      </p:sp>
      <p:sp>
        <p:nvSpPr>
          <p:cNvPr id="111620"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11621" name="Slide Number Placeholder 4"/>
          <p:cNvSpPr>
            <a:spLocks noGrp="1"/>
          </p:cNvSpPr>
          <p:nvPr>
            <p:ph type="sldNum" sz="quarter" idx="5"/>
          </p:nvPr>
        </p:nvSpPr>
        <p:spPr>
          <a:noFill/>
        </p:spPr>
        <p:txBody>
          <a:bodyPr/>
          <a:lstStyle/>
          <a:p>
            <a:fld id="{343D1204-D9C7-4790-813C-530FC5C2139F}" type="slidenum">
              <a:rPr lang="en-US" smtClean="0"/>
              <a:pPr/>
              <a:t>50</a:t>
            </a:fld>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a:ln/>
        </p:spPr>
        <p:txBody>
          <a:bodyPr/>
          <a:lstStyle/>
          <a:p>
            <a:endParaRPr lang="en-AU" smtClean="0"/>
          </a:p>
        </p:txBody>
      </p:sp>
      <p:sp>
        <p:nvSpPr>
          <p:cNvPr id="11264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12645" name="Slide Number Placeholder 4"/>
          <p:cNvSpPr>
            <a:spLocks noGrp="1"/>
          </p:cNvSpPr>
          <p:nvPr>
            <p:ph type="sldNum" sz="quarter" idx="5"/>
          </p:nvPr>
        </p:nvSpPr>
        <p:spPr>
          <a:noFill/>
        </p:spPr>
        <p:txBody>
          <a:bodyPr/>
          <a:lstStyle/>
          <a:p>
            <a:fld id="{A65397C2-EB3F-4D95-92F6-4EA81043F13F}" type="slidenum">
              <a:rPr lang="en-US" smtClean="0"/>
              <a:pPr/>
              <a:t>51</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ln/>
        </p:spPr>
      </p:sp>
      <p:sp>
        <p:nvSpPr>
          <p:cNvPr id="113667" name="Notes Placeholder 2"/>
          <p:cNvSpPr>
            <a:spLocks noGrp="1"/>
          </p:cNvSpPr>
          <p:nvPr>
            <p:ph type="body" idx="1"/>
          </p:nvPr>
        </p:nvSpPr>
        <p:spPr>
          <a:noFill/>
          <a:ln/>
        </p:spPr>
        <p:txBody>
          <a:bodyPr/>
          <a:lstStyle/>
          <a:p>
            <a:endParaRPr lang="en-AU" smtClean="0"/>
          </a:p>
        </p:txBody>
      </p:sp>
      <p:sp>
        <p:nvSpPr>
          <p:cNvPr id="11366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13669" name="Slide Number Placeholder 4"/>
          <p:cNvSpPr>
            <a:spLocks noGrp="1"/>
          </p:cNvSpPr>
          <p:nvPr>
            <p:ph type="sldNum" sz="quarter" idx="5"/>
          </p:nvPr>
        </p:nvSpPr>
        <p:spPr>
          <a:noFill/>
        </p:spPr>
        <p:txBody>
          <a:bodyPr/>
          <a:lstStyle/>
          <a:p>
            <a:fld id="{9D86DBDD-8CCC-4028-9585-138EF1E86618}" type="slidenum">
              <a:rPr lang="en-US" smtClean="0"/>
              <a:pPr/>
              <a:t>52</a:t>
            </a:fld>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a:ln/>
        </p:spPr>
      </p:sp>
      <p:sp>
        <p:nvSpPr>
          <p:cNvPr id="114691" name="Notes Placeholder 2"/>
          <p:cNvSpPr>
            <a:spLocks noGrp="1"/>
          </p:cNvSpPr>
          <p:nvPr>
            <p:ph type="body" idx="1"/>
          </p:nvPr>
        </p:nvSpPr>
        <p:spPr>
          <a:noFill/>
          <a:ln/>
        </p:spPr>
        <p:txBody>
          <a:bodyPr/>
          <a:lstStyle/>
          <a:p>
            <a:endParaRPr lang="en-AU" smtClean="0"/>
          </a:p>
        </p:txBody>
      </p:sp>
      <p:sp>
        <p:nvSpPr>
          <p:cNvPr id="114692"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14693" name="Slide Number Placeholder 4"/>
          <p:cNvSpPr>
            <a:spLocks noGrp="1"/>
          </p:cNvSpPr>
          <p:nvPr>
            <p:ph type="sldNum" sz="quarter" idx="5"/>
          </p:nvPr>
        </p:nvSpPr>
        <p:spPr>
          <a:noFill/>
        </p:spPr>
        <p:txBody>
          <a:bodyPr/>
          <a:lstStyle/>
          <a:p>
            <a:fld id="{AD757350-5263-4A21-A4F9-ED7E19B79286}" type="slidenum">
              <a:rPr lang="en-US" smtClean="0"/>
              <a:pPr/>
              <a:t>53</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ln/>
        </p:spPr>
        <p:txBody>
          <a:bodyPr/>
          <a:lstStyle/>
          <a:p>
            <a:endParaRPr lang="en-AU" smtClean="0"/>
          </a:p>
        </p:txBody>
      </p:sp>
      <p:sp>
        <p:nvSpPr>
          <p:cNvPr id="11571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115717" name="Slide Number Placeholder 4"/>
          <p:cNvSpPr>
            <a:spLocks noGrp="1"/>
          </p:cNvSpPr>
          <p:nvPr>
            <p:ph type="sldNum" sz="quarter" idx="5"/>
          </p:nvPr>
        </p:nvSpPr>
        <p:spPr>
          <a:noFill/>
        </p:spPr>
        <p:txBody>
          <a:bodyPr/>
          <a:lstStyle/>
          <a:p>
            <a:fld id="{BEE64BEB-2C00-442E-A36D-389295485DDA}" type="slidenum">
              <a:rPr lang="en-US" smtClean="0"/>
              <a:pPr/>
              <a:t>54</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AU" smtClean="0"/>
          </a:p>
        </p:txBody>
      </p:sp>
      <p:sp>
        <p:nvSpPr>
          <p:cNvPr id="66564"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66565" name="Slide Number Placeholder 4"/>
          <p:cNvSpPr>
            <a:spLocks noGrp="1"/>
          </p:cNvSpPr>
          <p:nvPr>
            <p:ph type="sldNum" sz="quarter" idx="5"/>
          </p:nvPr>
        </p:nvSpPr>
        <p:spPr>
          <a:noFill/>
        </p:spPr>
        <p:txBody>
          <a:bodyPr/>
          <a:lstStyle/>
          <a:p>
            <a:fld id="{02E62F32-470C-49C8-81EF-307B3BF118C3}"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AU" smtClean="0"/>
          </a:p>
        </p:txBody>
      </p:sp>
      <p:sp>
        <p:nvSpPr>
          <p:cNvPr id="67588"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67589" name="Slide Number Placeholder 4"/>
          <p:cNvSpPr>
            <a:spLocks noGrp="1"/>
          </p:cNvSpPr>
          <p:nvPr>
            <p:ph type="sldNum" sz="quarter" idx="5"/>
          </p:nvPr>
        </p:nvSpPr>
        <p:spPr>
          <a:noFill/>
        </p:spPr>
        <p:txBody>
          <a:bodyPr/>
          <a:lstStyle/>
          <a:p>
            <a:fld id="{A722A61D-E0B0-49E1-889F-F23296BA8754}"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AU" smtClean="0"/>
          </a:p>
        </p:txBody>
      </p:sp>
      <p:sp>
        <p:nvSpPr>
          <p:cNvPr id="69636" name="Footer Placeholder 3"/>
          <p:cNvSpPr>
            <a:spLocks noGrp="1"/>
          </p:cNvSpPr>
          <p:nvPr>
            <p:ph type="ftr" sz="quarter" idx="4"/>
          </p:nvPr>
        </p:nvSpPr>
        <p:spPr>
          <a:noFill/>
        </p:spPr>
        <p:txBody>
          <a:bodyPr/>
          <a:lstStyle/>
          <a:p>
            <a:r>
              <a:rPr lang="en-US" smtClean="0"/>
              <a:t>© Market Reform, 2009, Confidential and Proprietary, All Rights Reserved</a:t>
            </a:r>
          </a:p>
        </p:txBody>
      </p:sp>
      <p:sp>
        <p:nvSpPr>
          <p:cNvPr id="69637" name="Slide Number Placeholder 4"/>
          <p:cNvSpPr>
            <a:spLocks noGrp="1"/>
          </p:cNvSpPr>
          <p:nvPr>
            <p:ph type="sldNum" sz="quarter" idx="5"/>
          </p:nvPr>
        </p:nvSpPr>
        <p:spPr>
          <a:noFill/>
        </p:spPr>
        <p:txBody>
          <a:bodyPr/>
          <a:lstStyle/>
          <a:p>
            <a:fld id="{3F652BE3-4ACE-4B25-B334-4BDA820E5072}"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AC Banner"/>
          <p:cNvSpPr>
            <a:spLocks noChangeArrowheads="1"/>
          </p:cNvSpPr>
          <p:nvPr/>
        </p:nvSpPr>
        <p:spPr bwMode="auto">
          <a:xfrm>
            <a:off x="0" y="0"/>
            <a:ext cx="9144000" cy="1270000"/>
          </a:xfrm>
          <a:prstGeom prst="rect">
            <a:avLst/>
          </a:prstGeom>
          <a:solidFill>
            <a:srgbClr val="669999"/>
          </a:solidFill>
          <a:ln w="12700">
            <a:noFill/>
            <a:miter lim="800000"/>
            <a:headEnd/>
            <a:tailEnd/>
          </a:ln>
          <a:effectLst/>
        </p:spPr>
        <p:txBody>
          <a:bodyPr wrap="none" anchor="ctr"/>
          <a:lstStyle/>
          <a:p>
            <a:pPr>
              <a:defRPr/>
            </a:pPr>
            <a:endParaRPr lang="en-US" b="1">
              <a:solidFill>
                <a:schemeClr val="bg1"/>
              </a:solidFill>
            </a:endParaRPr>
          </a:p>
        </p:txBody>
      </p:sp>
      <p:sp>
        <p:nvSpPr>
          <p:cNvPr id="3" name="Footer Placeholder 3"/>
          <p:cNvSpPr>
            <a:spLocks noGrp="1"/>
          </p:cNvSpPr>
          <p:nvPr>
            <p:ph type="ftr" sz="quarter" idx="10"/>
          </p:nvPr>
        </p:nvSpPr>
        <p:spPr>
          <a:xfrm>
            <a:off x="295275" y="6445250"/>
            <a:ext cx="5224463" cy="269875"/>
          </a:xfrm>
        </p:spPr>
        <p:txBody>
          <a:bodyPr/>
          <a:lstStyle>
            <a:lvl1pPr>
              <a:defRPr smtClean="0"/>
            </a:lvl1pPr>
          </a:lstStyle>
          <a:p>
            <a:pPr>
              <a:defRPr/>
            </a:pPr>
            <a:r>
              <a:rPr lang="en-AU" smtClean="0"/>
              <a:t>© ERCOT &amp; Market Reform, 2010.</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AC Banner"/>
          <p:cNvSpPr>
            <a:spLocks noChangeArrowheads="1"/>
          </p:cNvSpPr>
          <p:nvPr/>
        </p:nvSpPr>
        <p:spPr bwMode="auto">
          <a:xfrm>
            <a:off x="0" y="0"/>
            <a:ext cx="9144000" cy="1270000"/>
          </a:xfrm>
          <a:prstGeom prst="rect">
            <a:avLst/>
          </a:prstGeom>
          <a:solidFill>
            <a:srgbClr val="669999"/>
          </a:solidFill>
          <a:ln w="12700">
            <a:noFill/>
            <a:miter lim="800000"/>
            <a:headEnd/>
            <a:tailEnd/>
          </a:ln>
          <a:effectLst/>
        </p:spPr>
        <p:txBody>
          <a:bodyPr wrap="none" anchor="ctr"/>
          <a:lstStyle/>
          <a:p>
            <a:pPr>
              <a:defRPr/>
            </a:pPr>
            <a:endParaRPr lang="en-US" b="1">
              <a:solidFill>
                <a:schemeClr val="bg1"/>
              </a:solidFill>
            </a:endParaRPr>
          </a:p>
        </p:txBody>
      </p:sp>
      <p:pic>
        <p:nvPicPr>
          <p:cNvPr id="5" name="Picture 9" descr="C:\Users\Todd Bessemer\Work\Market Reform - Corporate\Marketing\Market Reform Logo.jpg"/>
          <p:cNvPicPr>
            <a:picLocks noChangeAspect="1" noChangeArrowheads="1"/>
          </p:cNvPicPr>
          <p:nvPr/>
        </p:nvPicPr>
        <p:blipFill>
          <a:blip r:embed="rId2" cstate="print"/>
          <a:srcRect/>
          <a:stretch>
            <a:fillRect/>
          </a:stretch>
        </p:blipFill>
        <p:spPr bwMode="auto">
          <a:xfrm>
            <a:off x="0" y="6248400"/>
            <a:ext cx="2763838" cy="609600"/>
          </a:xfrm>
          <a:prstGeom prst="rect">
            <a:avLst/>
          </a:prstGeom>
          <a:noFill/>
          <a:ln w="9525">
            <a:noFill/>
            <a:miter lim="800000"/>
            <a:headEnd/>
            <a:tailEnd/>
          </a:ln>
        </p:spPr>
      </p:pic>
      <p:sp>
        <p:nvSpPr>
          <p:cNvPr id="2" name="Title 1"/>
          <p:cNvSpPr>
            <a:spLocks noGrp="1"/>
          </p:cNvSpPr>
          <p:nvPr>
            <p:ph type="title"/>
          </p:nvPr>
        </p:nvSpPr>
        <p:spPr bwMode="gray">
          <a:xfrm>
            <a:off x="590309" y="414670"/>
            <a:ext cx="8170922" cy="797442"/>
          </a:xfrm>
        </p:spPr>
        <p:txBody>
          <a:bodyPr anchor="b"/>
          <a:lstStyle>
            <a:lvl1pPr>
              <a:defRPr sz="3000" b="1">
                <a:latin typeface="+mj-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1800"/>
            </a:lvl1pPr>
            <a:lvl2pPr>
              <a:defRPr sz="1600"/>
            </a:lvl2pPr>
            <a:lvl3pPr>
              <a:defRPr sz="14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3"/>
          <p:cNvSpPr>
            <a:spLocks noGrp="1"/>
          </p:cNvSpPr>
          <p:nvPr>
            <p:ph type="ftr" sz="quarter" idx="10"/>
          </p:nvPr>
        </p:nvSpPr>
        <p:spPr>
          <a:xfrm>
            <a:off x="3502025" y="6346825"/>
            <a:ext cx="3263900" cy="363538"/>
          </a:xfrm>
        </p:spPr>
        <p:txBody>
          <a:bodyPr/>
          <a:lstStyle>
            <a:lvl1pPr>
              <a:defRPr smtClean="0"/>
            </a:lvl1pPr>
          </a:lstStyle>
          <a:p>
            <a:pPr>
              <a:defRPr/>
            </a:pPr>
            <a:r>
              <a:rPr lang="en-AU" smtClean="0"/>
              <a:t>© ERCOT &amp; Market Reform, 2010.</a:t>
            </a:r>
            <a:endParaRPr lang="en-US" dirty="0"/>
          </a:p>
        </p:txBody>
      </p:sp>
      <p:sp>
        <p:nvSpPr>
          <p:cNvPr id="7" name="Slide Number Placeholder 4"/>
          <p:cNvSpPr>
            <a:spLocks noGrp="1"/>
          </p:cNvSpPr>
          <p:nvPr>
            <p:ph type="sldNum" sz="quarter" idx="11"/>
          </p:nvPr>
        </p:nvSpPr>
        <p:spPr/>
        <p:txBody>
          <a:bodyPr/>
          <a:lstStyle>
            <a:lvl1pPr>
              <a:defRPr dirty="0" smtClean="0"/>
            </a:lvl1pPr>
          </a:lstStyle>
          <a:p>
            <a:pPr>
              <a:defRPr/>
            </a:pPr>
            <a:r>
              <a:rPr lang="en-US"/>
              <a:t>Page </a:t>
            </a:r>
            <a:fld id="{B2656688-1FD4-462B-8D25-325E850C459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849563" y="574675"/>
            <a:ext cx="5911850" cy="6381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0"/>
            <a:r>
              <a:rPr lang="en-US" smtClean="0"/>
              <a:t>Fifth level</a:t>
            </a:r>
          </a:p>
        </p:txBody>
      </p:sp>
      <p:sp>
        <p:nvSpPr>
          <p:cNvPr id="9" name="Footer Placeholder 3"/>
          <p:cNvSpPr>
            <a:spLocks noGrp="1"/>
          </p:cNvSpPr>
          <p:nvPr>
            <p:ph type="ftr" sz="quarter" idx="3"/>
          </p:nvPr>
        </p:nvSpPr>
        <p:spPr bwMode="auto">
          <a:xfrm>
            <a:off x="3051175" y="6357938"/>
            <a:ext cx="3263900" cy="363537"/>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000" smtClean="0"/>
            </a:lvl1pPr>
          </a:lstStyle>
          <a:p>
            <a:pPr>
              <a:defRPr/>
            </a:pPr>
            <a:r>
              <a:rPr lang="en-AU" smtClean="0"/>
              <a:t>© ERCOT &amp; Market Reform, 2010.</a:t>
            </a:r>
            <a:endParaRPr lang="en-US"/>
          </a:p>
        </p:txBody>
      </p:sp>
      <p:sp>
        <p:nvSpPr>
          <p:cNvPr id="10" name="Slide Number Placeholder 4"/>
          <p:cNvSpPr>
            <a:spLocks noGrp="1"/>
          </p:cNvSpPr>
          <p:nvPr>
            <p:ph type="sldNum" sz="quarter" idx="4"/>
          </p:nvPr>
        </p:nvSpPr>
        <p:spPr bwMode="auto">
          <a:xfrm>
            <a:off x="7815263" y="6421438"/>
            <a:ext cx="838200" cy="28416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300"/>
            </a:lvl1pPr>
          </a:lstStyle>
          <a:p>
            <a:pPr>
              <a:defRPr/>
            </a:pPr>
            <a:r>
              <a:rPr lang="en-US"/>
              <a:t>Slide </a:t>
            </a:r>
            <a:fld id="{B15D4494-AADB-4FD9-A360-2046A11181E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Lst>
  <p:hf hdr="0" dt="0"/>
  <p:txStyles>
    <p:titleStyle>
      <a:lvl1pPr algn="r" rtl="0" eaLnBrk="0" fontAlgn="base" hangingPunct="0">
        <a:spcBef>
          <a:spcPct val="0"/>
        </a:spcBef>
        <a:spcAft>
          <a:spcPct val="0"/>
        </a:spcAft>
        <a:defRPr sz="2800">
          <a:solidFill>
            <a:schemeClr val="bg1"/>
          </a:solidFill>
          <a:latin typeface="Arial" charset="0"/>
          <a:ea typeface="+mj-ea"/>
          <a:cs typeface="+mj-cs"/>
        </a:defRPr>
      </a:lvl1pPr>
      <a:lvl2pPr algn="r" rtl="0" eaLnBrk="0" fontAlgn="base" hangingPunct="0">
        <a:spcBef>
          <a:spcPct val="0"/>
        </a:spcBef>
        <a:spcAft>
          <a:spcPct val="0"/>
        </a:spcAft>
        <a:defRPr sz="2800">
          <a:solidFill>
            <a:schemeClr val="bg1"/>
          </a:solidFill>
          <a:latin typeface="Arial" charset="0"/>
        </a:defRPr>
      </a:lvl2pPr>
      <a:lvl3pPr algn="r" rtl="0" eaLnBrk="0" fontAlgn="base" hangingPunct="0">
        <a:spcBef>
          <a:spcPct val="0"/>
        </a:spcBef>
        <a:spcAft>
          <a:spcPct val="0"/>
        </a:spcAft>
        <a:defRPr sz="2800">
          <a:solidFill>
            <a:schemeClr val="bg1"/>
          </a:solidFill>
          <a:latin typeface="Arial" charset="0"/>
        </a:defRPr>
      </a:lvl3pPr>
      <a:lvl4pPr algn="r" rtl="0" eaLnBrk="0" fontAlgn="base" hangingPunct="0">
        <a:spcBef>
          <a:spcPct val="0"/>
        </a:spcBef>
        <a:spcAft>
          <a:spcPct val="0"/>
        </a:spcAft>
        <a:defRPr sz="2800">
          <a:solidFill>
            <a:schemeClr val="bg1"/>
          </a:solidFill>
          <a:latin typeface="Arial" charset="0"/>
        </a:defRPr>
      </a:lvl4pPr>
      <a:lvl5pPr algn="r" rtl="0" eaLnBrk="0" fontAlgn="base" hangingPunct="0">
        <a:spcBef>
          <a:spcPct val="0"/>
        </a:spcBef>
        <a:spcAft>
          <a:spcPct val="0"/>
        </a:spcAft>
        <a:defRPr sz="2800">
          <a:solidFill>
            <a:schemeClr val="bg1"/>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3"/>
          <p:cNvSpPr>
            <a:spLocks noGrp="1"/>
          </p:cNvSpPr>
          <p:nvPr>
            <p:ph type="ftr" sz="quarter" idx="10"/>
          </p:nvPr>
        </p:nvSpPr>
        <p:spPr>
          <a:noFill/>
        </p:spPr>
        <p:txBody>
          <a:bodyPr/>
          <a:lstStyle/>
          <a:p>
            <a:r>
              <a:rPr lang="en-AU" smtClean="0"/>
              <a:t>© ERCOT &amp; Market Reform, 2010.</a:t>
            </a:r>
            <a:endParaRPr lang="en-US"/>
          </a:p>
        </p:txBody>
      </p:sp>
      <p:sp>
        <p:nvSpPr>
          <p:cNvPr id="4099" name="Text Box 4"/>
          <p:cNvSpPr txBox="1">
            <a:spLocks noChangeArrowheads="1"/>
          </p:cNvSpPr>
          <p:nvPr/>
        </p:nvSpPr>
        <p:spPr bwMode="auto">
          <a:xfrm>
            <a:off x="914400" y="1984375"/>
            <a:ext cx="7253288" cy="584200"/>
          </a:xfrm>
          <a:prstGeom prst="rect">
            <a:avLst/>
          </a:prstGeom>
          <a:noFill/>
          <a:ln w="9525">
            <a:noFill/>
            <a:miter lim="800000"/>
            <a:headEnd/>
            <a:tailEnd/>
          </a:ln>
        </p:spPr>
        <p:txBody>
          <a:bodyPr>
            <a:spAutoFit/>
          </a:bodyPr>
          <a:lstStyle/>
          <a:p>
            <a:pPr algn="ctr"/>
            <a:r>
              <a:rPr lang="en-US" sz="3200" b="1"/>
              <a:t>Nodal Protocols Risk Assessment</a:t>
            </a:r>
          </a:p>
        </p:txBody>
      </p:sp>
      <p:sp>
        <p:nvSpPr>
          <p:cNvPr id="4100" name="Text Box 8"/>
          <p:cNvSpPr txBox="1">
            <a:spLocks noChangeArrowheads="1"/>
          </p:cNvSpPr>
          <p:nvPr/>
        </p:nvSpPr>
        <p:spPr bwMode="auto">
          <a:xfrm>
            <a:off x="2344738" y="4495800"/>
            <a:ext cx="4368800" cy="708025"/>
          </a:xfrm>
          <a:prstGeom prst="rect">
            <a:avLst/>
          </a:prstGeom>
          <a:noFill/>
          <a:ln w="9525">
            <a:noFill/>
            <a:miter lim="800000"/>
            <a:headEnd/>
            <a:tailEnd/>
          </a:ln>
        </p:spPr>
        <p:txBody>
          <a:bodyPr wrap="none">
            <a:spAutoFit/>
          </a:bodyPr>
          <a:lstStyle/>
          <a:p>
            <a:pPr algn="ctr"/>
            <a:r>
              <a:rPr lang="en-US" sz="2000" b="1"/>
              <a:t>Presentation to the ERCOT Board</a:t>
            </a:r>
          </a:p>
          <a:p>
            <a:pPr algn="ctr"/>
            <a:r>
              <a:rPr lang="en-US" sz="2000" b="1"/>
              <a:t>16 August 2010</a:t>
            </a:r>
          </a:p>
        </p:txBody>
      </p:sp>
      <p:sp>
        <p:nvSpPr>
          <p:cNvPr id="4101" name="Text Box 5"/>
          <p:cNvSpPr txBox="1">
            <a:spLocks noChangeArrowheads="1"/>
          </p:cNvSpPr>
          <p:nvPr/>
        </p:nvSpPr>
        <p:spPr bwMode="auto">
          <a:xfrm>
            <a:off x="1990725" y="2965450"/>
            <a:ext cx="5278438" cy="830263"/>
          </a:xfrm>
          <a:prstGeom prst="rect">
            <a:avLst/>
          </a:prstGeom>
          <a:noFill/>
          <a:ln w="9525">
            <a:noFill/>
            <a:miter lim="800000"/>
            <a:headEnd/>
            <a:tailEnd/>
          </a:ln>
        </p:spPr>
        <p:txBody>
          <a:bodyPr>
            <a:spAutoFit/>
          </a:bodyPr>
          <a:lstStyle/>
          <a:p>
            <a:pPr algn="ctr"/>
            <a:r>
              <a:rPr lang="en-US" sz="2400" b="1"/>
              <a:t>Phase 1:  Overall Assessment, Identification of Material Risks</a:t>
            </a:r>
          </a:p>
        </p:txBody>
      </p:sp>
      <p:pic>
        <p:nvPicPr>
          <p:cNvPr id="4102" name="Picture 9" descr="C:\Users\Todd Bessemer\Work\Market Reform - Corporate\Marketing\Market Reform Logo.jpg"/>
          <p:cNvPicPr>
            <a:picLocks noChangeAspect="1" noChangeArrowheads="1"/>
          </p:cNvPicPr>
          <p:nvPr/>
        </p:nvPicPr>
        <p:blipFill>
          <a:blip r:embed="rId3" cstate="print"/>
          <a:srcRect/>
          <a:stretch>
            <a:fillRect/>
          </a:stretch>
        </p:blipFill>
        <p:spPr bwMode="auto">
          <a:xfrm>
            <a:off x="2782888" y="5432425"/>
            <a:ext cx="3497262" cy="771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382588" y="414338"/>
            <a:ext cx="8378825" cy="798512"/>
          </a:xfrm>
        </p:spPr>
        <p:txBody>
          <a:bodyPr anchor="b"/>
          <a:lstStyle/>
          <a:p>
            <a:r>
              <a:rPr lang="en-AU" sz="3000" b="1" smtClean="0"/>
              <a:t>Our Summary Conclusions</a:t>
            </a:r>
          </a:p>
        </p:txBody>
      </p:sp>
      <p:sp>
        <p:nvSpPr>
          <p:cNvPr id="46083" name="Content Placeholder 2"/>
          <p:cNvSpPr>
            <a:spLocks noGrp="1"/>
          </p:cNvSpPr>
          <p:nvPr>
            <p:ph idx="4294967295"/>
          </p:nvPr>
        </p:nvSpPr>
        <p:spPr>
          <a:xfrm>
            <a:off x="433388" y="1385888"/>
            <a:ext cx="8229600" cy="1114425"/>
          </a:xfrm>
        </p:spPr>
        <p:txBody>
          <a:bodyPr/>
          <a:lstStyle/>
          <a:p>
            <a:pPr>
              <a:lnSpc>
                <a:spcPts val="2200"/>
              </a:lnSpc>
              <a:spcBef>
                <a:spcPct val="0"/>
              </a:spcBef>
              <a:spcAft>
                <a:spcPts val="400"/>
              </a:spcAft>
            </a:pPr>
            <a:r>
              <a:rPr lang="en-AU" sz="1800" smtClean="0"/>
              <a:t>The Nodal Protocols, as these are being implemented by ERCOT:</a:t>
            </a:r>
          </a:p>
          <a:p>
            <a:pPr lvl="1">
              <a:lnSpc>
                <a:spcPts val="2200"/>
              </a:lnSpc>
              <a:spcBef>
                <a:spcPct val="0"/>
              </a:spcBef>
              <a:spcAft>
                <a:spcPts val="400"/>
              </a:spcAft>
            </a:pPr>
            <a:r>
              <a:rPr lang="en-AU" sz="1600" smtClean="0"/>
              <a:t>Contain all the “key features” listed above</a:t>
            </a:r>
          </a:p>
          <a:p>
            <a:pPr lvl="1">
              <a:lnSpc>
                <a:spcPts val="2200"/>
              </a:lnSpc>
              <a:spcBef>
                <a:spcPct val="0"/>
              </a:spcBef>
              <a:spcAft>
                <a:spcPts val="400"/>
              </a:spcAft>
            </a:pPr>
            <a:r>
              <a:rPr lang="en-AU" sz="1600" smtClean="0"/>
              <a:t>Will improve market performance (vs. Zonal) in the intended areas</a:t>
            </a:r>
            <a:endParaRPr lang="en-AU" sz="1200" smtClean="0"/>
          </a:p>
        </p:txBody>
      </p:sp>
      <p:sp>
        <p:nvSpPr>
          <p:cNvPr id="13316"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5E9C8BA6-8E8D-4959-AD74-81AFB8335750}" type="slidenum">
              <a:rPr lang="en-US" sz="1300"/>
              <a:pPr algn="r"/>
              <a:t>9</a:t>
            </a:fld>
            <a:endParaRPr lang="en-US" sz="1300"/>
          </a:p>
        </p:txBody>
      </p:sp>
      <p:sp>
        <p:nvSpPr>
          <p:cNvPr id="13317" name="Slide Number Placeholder 6"/>
          <p:cNvSpPr>
            <a:spLocks noGrp="1"/>
          </p:cNvSpPr>
          <p:nvPr>
            <p:ph type="sldNum" sz="quarter" idx="11"/>
          </p:nvPr>
        </p:nvSpPr>
        <p:spPr>
          <a:noFill/>
        </p:spPr>
        <p:txBody>
          <a:bodyPr/>
          <a:lstStyle/>
          <a:p>
            <a:r>
              <a:rPr lang="en-US"/>
              <a:t>Page </a:t>
            </a:r>
            <a:fld id="{D90D6042-811E-49CF-9459-159CDB69DA6E}" type="slidenum">
              <a:rPr lang="en-US"/>
              <a:pPr/>
              <a:t>9</a:t>
            </a:fld>
            <a:endParaRPr lang="en-US"/>
          </a:p>
        </p:txBody>
      </p:sp>
      <p:sp>
        <p:nvSpPr>
          <p:cNvPr id="13318" name="Footer Placeholder 7"/>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9" name="TextBox 6"/>
          <p:cNvSpPr txBox="1">
            <a:spLocks noChangeArrowheads="1"/>
          </p:cNvSpPr>
          <p:nvPr/>
        </p:nvSpPr>
        <p:spPr bwMode="auto">
          <a:xfrm>
            <a:off x="650875" y="5659438"/>
            <a:ext cx="7953375" cy="682625"/>
          </a:xfrm>
          <a:prstGeom prst="rect">
            <a:avLst/>
          </a:prstGeom>
          <a:noFill/>
          <a:ln w="9525">
            <a:noFill/>
            <a:miter lim="800000"/>
            <a:headEnd/>
            <a:tailEnd/>
          </a:ln>
        </p:spPr>
        <p:txBody>
          <a:bodyPr>
            <a:spAutoFit/>
          </a:bodyPr>
          <a:lstStyle/>
          <a:p>
            <a:pPr algn="ctr">
              <a:lnSpc>
                <a:spcPts val="2300"/>
              </a:lnSpc>
            </a:pPr>
            <a:r>
              <a:rPr lang="en-AU" b="1" i="1">
                <a:solidFill>
                  <a:srgbClr val="FF0000"/>
                </a:solidFill>
              </a:rPr>
              <a:t>The market design weaknesses we have found are listed in the next slide, categorized by how soon they are likely to need to be fixed</a:t>
            </a:r>
          </a:p>
        </p:txBody>
      </p:sp>
      <p:sp>
        <p:nvSpPr>
          <p:cNvPr id="10" name="Content Placeholder 2"/>
          <p:cNvSpPr>
            <a:spLocks noGrp="1"/>
          </p:cNvSpPr>
          <p:nvPr>
            <p:ph idx="4294967295"/>
          </p:nvPr>
        </p:nvSpPr>
        <p:spPr>
          <a:xfrm>
            <a:off x="433388" y="2389188"/>
            <a:ext cx="8229600" cy="1058862"/>
          </a:xfrm>
        </p:spPr>
        <p:txBody>
          <a:bodyPr/>
          <a:lstStyle/>
          <a:p>
            <a:pPr>
              <a:lnSpc>
                <a:spcPts val="2200"/>
              </a:lnSpc>
              <a:spcBef>
                <a:spcPct val="0"/>
              </a:spcBef>
              <a:spcAft>
                <a:spcPts val="400"/>
              </a:spcAft>
            </a:pPr>
            <a:r>
              <a:rPr lang="en-AU" sz="1800" smtClean="0"/>
              <a:t>We have found:</a:t>
            </a:r>
          </a:p>
          <a:p>
            <a:pPr lvl="1">
              <a:lnSpc>
                <a:spcPts val="2200"/>
              </a:lnSpc>
              <a:spcBef>
                <a:spcPct val="0"/>
              </a:spcBef>
              <a:spcAft>
                <a:spcPts val="400"/>
              </a:spcAft>
            </a:pPr>
            <a:r>
              <a:rPr lang="en-AU" sz="1600" smtClean="0"/>
              <a:t>NOTHING suggesting the existence of large-scale gaming or market manipulation opportunities (although these exist to some extent in any market)</a:t>
            </a:r>
          </a:p>
        </p:txBody>
      </p:sp>
      <p:sp>
        <p:nvSpPr>
          <p:cNvPr id="11" name="Content Placeholder 2"/>
          <p:cNvSpPr>
            <a:spLocks noGrp="1"/>
          </p:cNvSpPr>
          <p:nvPr>
            <p:ph idx="4294967295"/>
          </p:nvPr>
        </p:nvSpPr>
        <p:spPr>
          <a:xfrm>
            <a:off x="433388" y="3346450"/>
            <a:ext cx="8229600" cy="971550"/>
          </a:xfrm>
        </p:spPr>
        <p:txBody>
          <a:bodyPr/>
          <a:lstStyle/>
          <a:p>
            <a:pPr lvl="1">
              <a:lnSpc>
                <a:spcPts val="2200"/>
              </a:lnSpc>
              <a:spcBef>
                <a:spcPct val="0"/>
              </a:spcBef>
              <a:spcAft>
                <a:spcPts val="400"/>
              </a:spcAft>
            </a:pPr>
            <a:r>
              <a:rPr lang="en-AU" sz="1600" smtClean="0"/>
              <a:t>ONE potential show-stopper – PTP Options in the DAM – that must be addressed before market start; and this has at least one technically easy, if politically difficult, fix:  Limit PTP Options in the DAM</a:t>
            </a:r>
          </a:p>
        </p:txBody>
      </p:sp>
      <p:sp>
        <p:nvSpPr>
          <p:cNvPr id="12" name="Content Placeholder 2"/>
          <p:cNvSpPr>
            <a:spLocks noGrp="1"/>
          </p:cNvSpPr>
          <p:nvPr>
            <p:ph idx="4294967295"/>
          </p:nvPr>
        </p:nvSpPr>
        <p:spPr>
          <a:xfrm>
            <a:off x="433388" y="4271963"/>
            <a:ext cx="8229600" cy="1357312"/>
          </a:xfrm>
        </p:spPr>
        <p:txBody>
          <a:bodyPr/>
          <a:lstStyle/>
          <a:p>
            <a:pPr lvl="1">
              <a:lnSpc>
                <a:spcPts val="2200"/>
              </a:lnSpc>
              <a:spcBef>
                <a:spcPct val="0"/>
              </a:spcBef>
              <a:spcAft>
                <a:spcPts val="400"/>
              </a:spcAft>
            </a:pPr>
            <a:r>
              <a:rPr lang="en-AU" sz="1600" smtClean="0"/>
              <a:t>SEVERAL market design weaknesses (compromises?) that:</a:t>
            </a:r>
          </a:p>
          <a:p>
            <a:pPr lvl="2">
              <a:lnSpc>
                <a:spcPts val="2200"/>
              </a:lnSpc>
              <a:spcBef>
                <a:spcPct val="0"/>
              </a:spcBef>
              <a:spcAft>
                <a:spcPts val="400"/>
              </a:spcAft>
              <a:buFont typeface="Courier New" pitchFamily="49" charset="0"/>
              <a:buChar char="o"/>
            </a:pPr>
            <a:r>
              <a:rPr lang="en-AU" sz="1600" smtClean="0"/>
              <a:t>Will cause problems and create some risks unless/until they are fixed;</a:t>
            </a:r>
          </a:p>
          <a:p>
            <a:pPr lvl="2">
              <a:lnSpc>
                <a:spcPts val="2200"/>
              </a:lnSpc>
              <a:spcBef>
                <a:spcPct val="0"/>
              </a:spcBef>
              <a:spcAft>
                <a:spcPts val="400"/>
              </a:spcAft>
              <a:buFont typeface="Courier New" pitchFamily="49" charset="0"/>
              <a:buChar char="o"/>
            </a:pPr>
            <a:r>
              <a:rPr lang="en-AU" sz="1600" smtClean="0"/>
              <a:t>Probably cannot be fixed without changes in the Protocols and systems; but</a:t>
            </a:r>
          </a:p>
          <a:p>
            <a:pPr lvl="2">
              <a:lnSpc>
                <a:spcPts val="2200"/>
              </a:lnSpc>
              <a:spcBef>
                <a:spcPct val="0"/>
              </a:spcBef>
              <a:spcAft>
                <a:spcPts val="400"/>
              </a:spcAft>
              <a:buFont typeface="Courier New" pitchFamily="49" charset="0"/>
              <a:buChar char="o"/>
            </a:pPr>
            <a:r>
              <a:rPr lang="en-AU" sz="1600" smtClean="0"/>
              <a:t>Do NOT threaten market start or viability, at least in the short term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46083"/>
                                        </p:tgtEl>
                                        <p:attrNameLst>
                                          <p:attrName>style.visibility</p:attrName>
                                        </p:attrNameLst>
                                      </p:cBhvr>
                                      <p:to>
                                        <p:strVal val="visible"/>
                                      </p:to>
                                    </p:set>
                                    <p:animEffect transition="in" filter="dissolve">
                                      <p:cBhvr>
                                        <p:cTn id="7" dur="500"/>
                                        <p:tgtEl>
                                          <p:spTgt spid="4608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dissolve">
                                      <p:cBhvr>
                                        <p:cTn id="17" dur="500"/>
                                        <p:tgtEl>
                                          <p:spTgt spid="1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dissolve">
                                      <p:cBhvr>
                                        <p:cTn id="22" dur="500"/>
                                        <p:tgtEl>
                                          <p:spTgt spid="1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animEffect transition="in" filter="dissolve">
                                      <p:cBhvr>
                                        <p:cTn id="27" dur="500"/>
                                        <p:tgtEl>
                                          <p:spTgt spid="1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
                                            <p:txEl>
                                              <p:pRg st="2" end="2"/>
                                            </p:txEl>
                                          </p:spTgt>
                                        </p:tgtEl>
                                        <p:attrNameLst>
                                          <p:attrName>style.visibility</p:attrName>
                                        </p:attrNameLst>
                                      </p:cBhvr>
                                      <p:to>
                                        <p:strVal val="visible"/>
                                      </p:to>
                                    </p:set>
                                    <p:animEffect transition="in" filter="dissolve">
                                      <p:cBhvr>
                                        <p:cTn id="32" dur="500"/>
                                        <p:tgtEl>
                                          <p:spTgt spid="1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2">
                                            <p:txEl>
                                              <p:pRg st="3" end="3"/>
                                            </p:txEl>
                                          </p:spTgt>
                                        </p:tgtEl>
                                        <p:attrNameLst>
                                          <p:attrName>style.visibility</p:attrName>
                                        </p:attrNameLst>
                                      </p:cBhvr>
                                      <p:to>
                                        <p:strVal val="visible"/>
                                      </p:to>
                                    </p:set>
                                    <p:animEffect transition="in" filter="dissolve">
                                      <p:cBhvr>
                                        <p:cTn id="37" dur="500"/>
                                        <p:tgtEl>
                                          <p:spTgt spid="12">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dissolve">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P spid="9" grpId="0"/>
      <p:bldP spid="10" grpId="0"/>
      <p:bldP spid="11" grpId="0" build="p"/>
      <p:bldP spid="1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3"/>
          <p:cNvSpPr>
            <a:spLocks noGrp="1"/>
          </p:cNvSpPr>
          <p:nvPr>
            <p:ph type="ftr" sz="quarter" idx="10"/>
          </p:nvPr>
        </p:nvSpPr>
        <p:spPr>
          <a:noFill/>
        </p:spPr>
        <p:txBody>
          <a:bodyPr/>
          <a:lstStyle/>
          <a:p>
            <a:r>
              <a:rPr lang="en-AU" smtClean="0"/>
              <a:t>© ERCOT &amp; Market Reform, 2010.</a:t>
            </a:r>
            <a:endParaRPr lang="en-US"/>
          </a:p>
        </p:txBody>
      </p:sp>
      <p:sp>
        <p:nvSpPr>
          <p:cNvPr id="14339" name="Slide Number Placeholder 4"/>
          <p:cNvSpPr>
            <a:spLocks noGrp="1"/>
          </p:cNvSpPr>
          <p:nvPr>
            <p:ph type="sldNum" sz="quarter" idx="11"/>
          </p:nvPr>
        </p:nvSpPr>
        <p:spPr>
          <a:xfrm>
            <a:off x="7826375" y="6423025"/>
            <a:ext cx="838200" cy="284163"/>
          </a:xfrm>
          <a:noFill/>
        </p:spPr>
        <p:txBody>
          <a:bodyPr/>
          <a:lstStyle/>
          <a:p>
            <a:r>
              <a:rPr lang="en-US"/>
              <a:t>Page </a:t>
            </a:r>
            <a:fld id="{C5F69D8A-BE46-483E-B761-6816DDD0EEAC}" type="slidenum">
              <a:rPr lang="en-US"/>
              <a:pPr/>
              <a:t>10</a:t>
            </a:fld>
            <a:endParaRPr lang="en-US"/>
          </a:p>
        </p:txBody>
      </p:sp>
      <p:sp>
        <p:nvSpPr>
          <p:cNvPr id="14340" name="Title 1"/>
          <p:cNvSpPr>
            <a:spLocks noGrp="1"/>
          </p:cNvSpPr>
          <p:nvPr>
            <p:ph type="title"/>
          </p:nvPr>
        </p:nvSpPr>
        <p:spPr>
          <a:xfrm>
            <a:off x="590550" y="414338"/>
            <a:ext cx="8170863" cy="798512"/>
          </a:xfrm>
        </p:spPr>
        <p:txBody>
          <a:bodyPr/>
          <a:lstStyle/>
          <a:p>
            <a:r>
              <a:rPr lang="en-AU" smtClean="0">
                <a:latin typeface="Arial" charset="0"/>
              </a:rPr>
              <a:t>Market Design Weaknesses by Category</a:t>
            </a:r>
          </a:p>
        </p:txBody>
      </p:sp>
      <p:grpSp>
        <p:nvGrpSpPr>
          <p:cNvPr id="2" name="Group 16"/>
          <p:cNvGrpSpPr>
            <a:grpSpLocks/>
          </p:cNvGrpSpPr>
          <p:nvPr/>
        </p:nvGrpSpPr>
        <p:grpSpPr bwMode="auto">
          <a:xfrm>
            <a:off x="1082675" y="1693863"/>
            <a:ext cx="7267575" cy="4438650"/>
            <a:chOff x="1082635" y="1693842"/>
            <a:chExt cx="7267694" cy="4438135"/>
          </a:xfrm>
        </p:grpSpPr>
        <p:sp>
          <p:nvSpPr>
            <p:cNvPr id="14342" name="Text Box 3"/>
            <p:cNvSpPr txBox="1">
              <a:spLocks noChangeArrowheads="1"/>
            </p:cNvSpPr>
            <p:nvPr/>
          </p:nvSpPr>
          <p:spPr bwMode="auto">
            <a:xfrm>
              <a:off x="1082635" y="2069350"/>
              <a:ext cx="5475576" cy="369332"/>
            </a:xfrm>
            <a:prstGeom prst="rect">
              <a:avLst/>
            </a:prstGeom>
            <a:noFill/>
            <a:ln w="9525">
              <a:noFill/>
              <a:miter lim="800000"/>
              <a:headEnd/>
              <a:tailEnd/>
            </a:ln>
          </p:spPr>
          <p:txBody>
            <a:bodyPr>
              <a:spAutoFit/>
            </a:bodyPr>
            <a:lstStyle/>
            <a:p>
              <a:pPr>
                <a:spcBef>
                  <a:spcPts val="300"/>
                </a:spcBef>
                <a:spcAft>
                  <a:spcPts val="300"/>
                </a:spcAft>
              </a:pPr>
              <a:r>
                <a:rPr lang="en-US" i="1"/>
                <a:t> 	PTP Options in the DAM</a:t>
              </a:r>
            </a:p>
          </p:txBody>
        </p:sp>
        <p:sp>
          <p:nvSpPr>
            <p:cNvPr id="14343" name="Rectangle 3"/>
            <p:cNvSpPr>
              <a:spLocks noChangeArrowheads="1"/>
            </p:cNvSpPr>
            <p:nvPr/>
          </p:nvSpPr>
          <p:spPr bwMode="auto">
            <a:xfrm>
              <a:off x="1082635" y="1693842"/>
              <a:ext cx="7267694" cy="36747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360000" tIns="45718" rIns="91435" bIns="45718" anchor="ctr"/>
            <a:lstStyle/>
            <a:p>
              <a:r>
                <a:rPr lang="en-AU" b="1">
                  <a:solidFill>
                    <a:srgbClr val="000000"/>
                  </a:solidFill>
                </a:rPr>
                <a:t>Needs Fixing Now (before market start)</a:t>
              </a:r>
            </a:p>
          </p:txBody>
        </p:sp>
        <p:grpSp>
          <p:nvGrpSpPr>
            <p:cNvPr id="14344" name="Group 13"/>
            <p:cNvGrpSpPr>
              <a:grpSpLocks/>
            </p:cNvGrpSpPr>
            <p:nvPr/>
          </p:nvGrpSpPr>
          <p:grpSpPr bwMode="auto">
            <a:xfrm>
              <a:off x="1082635" y="2505788"/>
              <a:ext cx="7267694" cy="1392401"/>
              <a:chOff x="1082635" y="2505788"/>
              <a:chExt cx="7267694" cy="1392401"/>
            </a:xfrm>
          </p:grpSpPr>
          <p:sp>
            <p:nvSpPr>
              <p:cNvPr id="14351" name="Text Box 11"/>
              <p:cNvSpPr txBox="1">
                <a:spLocks noChangeArrowheads="1"/>
              </p:cNvSpPr>
              <p:nvPr/>
            </p:nvSpPr>
            <p:spPr bwMode="auto">
              <a:xfrm>
                <a:off x="1082635" y="2882526"/>
                <a:ext cx="4774499" cy="1015663"/>
              </a:xfrm>
              <a:prstGeom prst="rect">
                <a:avLst/>
              </a:prstGeom>
              <a:noFill/>
              <a:ln w="9525">
                <a:noFill/>
                <a:miter lim="800000"/>
                <a:headEnd/>
                <a:tailEnd/>
              </a:ln>
            </p:spPr>
            <p:txBody>
              <a:bodyPr>
                <a:spAutoFit/>
              </a:bodyPr>
              <a:lstStyle/>
              <a:p>
                <a:pPr>
                  <a:lnSpc>
                    <a:spcPts val="2000"/>
                  </a:lnSpc>
                  <a:spcBef>
                    <a:spcPts val="300"/>
                  </a:spcBef>
                  <a:spcAft>
                    <a:spcPts val="300"/>
                  </a:spcAft>
                </a:pPr>
                <a:r>
                  <a:rPr lang="en-US" i="1"/>
                  <a:t>	Load Zone Modelling/Pricing</a:t>
                </a:r>
              </a:p>
              <a:p>
                <a:pPr>
                  <a:lnSpc>
                    <a:spcPts val="2000"/>
                  </a:lnSpc>
                  <a:spcBef>
                    <a:spcPts val="300"/>
                  </a:spcBef>
                  <a:spcAft>
                    <a:spcPts val="300"/>
                  </a:spcAft>
                </a:pPr>
                <a:r>
                  <a:rPr lang="en-US" i="1"/>
                  <a:t>	 Ancillary Services Deliverability	</a:t>
                </a:r>
              </a:p>
              <a:p>
                <a:pPr>
                  <a:lnSpc>
                    <a:spcPts val="2000"/>
                  </a:lnSpc>
                  <a:spcBef>
                    <a:spcPts val="300"/>
                  </a:spcBef>
                  <a:spcAft>
                    <a:spcPts val="300"/>
                  </a:spcAft>
                </a:pPr>
                <a:r>
                  <a:rPr lang="en-US" i="1"/>
                  <a:t>	CRR Derating</a:t>
                </a:r>
              </a:p>
            </p:txBody>
          </p:sp>
          <p:sp>
            <p:nvSpPr>
              <p:cNvPr id="14352" name="Rectangle 5"/>
              <p:cNvSpPr>
                <a:spLocks noChangeArrowheads="1"/>
              </p:cNvSpPr>
              <p:nvPr/>
            </p:nvSpPr>
            <p:spPr bwMode="auto">
              <a:xfrm>
                <a:off x="1082635" y="2505788"/>
                <a:ext cx="7267694" cy="36747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360000" tIns="45718" rIns="91435" bIns="45718" anchor="ctr"/>
              <a:lstStyle/>
              <a:p>
                <a:r>
                  <a:rPr lang="en-AU" b="1">
                    <a:solidFill>
                      <a:srgbClr val="000000"/>
                    </a:solidFill>
                  </a:rPr>
                  <a:t>Likely To Need Fixing Soon (after market start)</a:t>
                </a:r>
              </a:p>
            </p:txBody>
          </p:sp>
        </p:grpSp>
        <p:grpSp>
          <p:nvGrpSpPr>
            <p:cNvPr id="14345" name="Group 14"/>
            <p:cNvGrpSpPr>
              <a:grpSpLocks/>
            </p:cNvGrpSpPr>
            <p:nvPr/>
          </p:nvGrpSpPr>
          <p:grpSpPr bwMode="auto">
            <a:xfrm>
              <a:off x="1082635" y="3957437"/>
              <a:ext cx="7267694" cy="715392"/>
              <a:chOff x="1082635" y="3957437"/>
              <a:chExt cx="7267694" cy="715392"/>
            </a:xfrm>
          </p:grpSpPr>
          <p:sp>
            <p:nvSpPr>
              <p:cNvPr id="14349" name="Text Box 11"/>
              <p:cNvSpPr txBox="1">
                <a:spLocks noChangeArrowheads="1"/>
              </p:cNvSpPr>
              <p:nvPr/>
            </p:nvSpPr>
            <p:spPr bwMode="auto">
              <a:xfrm>
                <a:off x="1082635" y="4324016"/>
                <a:ext cx="4774499" cy="348813"/>
              </a:xfrm>
              <a:prstGeom prst="rect">
                <a:avLst/>
              </a:prstGeom>
              <a:noFill/>
              <a:ln w="9525">
                <a:noFill/>
                <a:miter lim="800000"/>
                <a:headEnd/>
                <a:tailEnd/>
              </a:ln>
            </p:spPr>
            <p:txBody>
              <a:bodyPr>
                <a:spAutoFit/>
              </a:bodyPr>
              <a:lstStyle/>
              <a:p>
                <a:pPr>
                  <a:lnSpc>
                    <a:spcPts val="2000"/>
                  </a:lnSpc>
                  <a:spcBef>
                    <a:spcPts val="300"/>
                  </a:spcBef>
                  <a:spcAft>
                    <a:spcPts val="300"/>
                  </a:spcAft>
                </a:pPr>
                <a:r>
                  <a:rPr lang="en-US" i="1"/>
                  <a:t>	Scarcity Pricing</a:t>
                </a:r>
              </a:p>
            </p:txBody>
          </p:sp>
          <p:sp>
            <p:nvSpPr>
              <p:cNvPr id="14350" name="Rectangle 5"/>
              <p:cNvSpPr>
                <a:spLocks noChangeArrowheads="1"/>
              </p:cNvSpPr>
              <p:nvPr/>
            </p:nvSpPr>
            <p:spPr bwMode="auto">
              <a:xfrm>
                <a:off x="1082635" y="3957437"/>
                <a:ext cx="7267694" cy="36747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360000" tIns="45718" rIns="91435" bIns="45718" anchor="ctr"/>
              <a:lstStyle/>
              <a:p>
                <a:r>
                  <a:rPr lang="en-AU" b="1">
                    <a:solidFill>
                      <a:srgbClr val="000000"/>
                    </a:solidFill>
                  </a:rPr>
                  <a:t>Must Be Fixed Over Time (within a few years)</a:t>
                </a:r>
              </a:p>
            </p:txBody>
          </p:sp>
        </p:grpSp>
        <p:grpSp>
          <p:nvGrpSpPr>
            <p:cNvPr id="14346" name="Group 15"/>
            <p:cNvGrpSpPr>
              <a:grpSpLocks/>
            </p:cNvGrpSpPr>
            <p:nvPr/>
          </p:nvGrpSpPr>
          <p:grpSpPr bwMode="auto">
            <a:xfrm>
              <a:off x="1082635" y="4739066"/>
              <a:ext cx="7267694" cy="1392911"/>
              <a:chOff x="1082635" y="4739066"/>
              <a:chExt cx="7267694" cy="1392911"/>
            </a:xfrm>
          </p:grpSpPr>
          <p:sp>
            <p:nvSpPr>
              <p:cNvPr id="14347" name="Text Box 9"/>
              <p:cNvSpPr txBox="1">
                <a:spLocks noChangeArrowheads="1"/>
              </p:cNvSpPr>
              <p:nvPr/>
            </p:nvSpPr>
            <p:spPr bwMode="auto">
              <a:xfrm>
                <a:off x="1082635" y="5116314"/>
                <a:ext cx="5306321" cy="1015663"/>
              </a:xfrm>
              <a:prstGeom prst="rect">
                <a:avLst/>
              </a:prstGeom>
              <a:noFill/>
              <a:ln w="9525">
                <a:noFill/>
                <a:miter lim="800000"/>
                <a:headEnd/>
                <a:tailEnd/>
              </a:ln>
            </p:spPr>
            <p:txBody>
              <a:bodyPr>
                <a:spAutoFit/>
              </a:bodyPr>
              <a:lstStyle/>
              <a:p>
                <a:pPr>
                  <a:lnSpc>
                    <a:spcPts val="2000"/>
                  </a:lnSpc>
                  <a:spcBef>
                    <a:spcPts val="300"/>
                  </a:spcBef>
                  <a:spcAft>
                    <a:spcPts val="300"/>
                  </a:spcAft>
                </a:pPr>
                <a:r>
                  <a:rPr lang="en-AU" i="1"/>
                  <a:t>	Settlement at Shadow Prices</a:t>
                </a:r>
              </a:p>
              <a:p>
                <a:pPr>
                  <a:lnSpc>
                    <a:spcPts val="2000"/>
                  </a:lnSpc>
                  <a:spcBef>
                    <a:spcPts val="300"/>
                  </a:spcBef>
                  <a:spcAft>
                    <a:spcPts val="300"/>
                  </a:spcAft>
                </a:pPr>
                <a:r>
                  <a:rPr lang="en-US" i="1"/>
                  <a:t>	RUC and RUC Clawback</a:t>
                </a:r>
              </a:p>
              <a:p>
                <a:pPr>
                  <a:lnSpc>
                    <a:spcPts val="2000"/>
                  </a:lnSpc>
                  <a:spcBef>
                    <a:spcPts val="300"/>
                  </a:spcBef>
                  <a:spcAft>
                    <a:spcPts val="300"/>
                  </a:spcAft>
                </a:pPr>
                <a:r>
                  <a:rPr lang="en-AU" i="1"/>
                  <a:t>	SCED and 2-Step Mitigation</a:t>
                </a:r>
                <a:endParaRPr lang="en-US" i="1"/>
              </a:p>
            </p:txBody>
          </p:sp>
          <p:sp>
            <p:nvSpPr>
              <p:cNvPr id="14348" name="Rectangle 5"/>
              <p:cNvSpPr>
                <a:spLocks noChangeArrowheads="1"/>
              </p:cNvSpPr>
              <p:nvPr/>
            </p:nvSpPr>
            <p:spPr bwMode="auto">
              <a:xfrm>
                <a:off x="1082635" y="4739066"/>
                <a:ext cx="7267694" cy="36747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360000" tIns="45718" rIns="91435" bIns="45718" anchor="ctr"/>
              <a:lstStyle/>
              <a:p>
                <a:r>
                  <a:rPr lang="en-AU" b="1">
                    <a:solidFill>
                      <a:srgbClr val="000000"/>
                    </a:solidFill>
                  </a:rPr>
                  <a:t>Watch and Be Ready (if/when fix is needed)</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1181100" y="3490913"/>
            <a:ext cx="6905625"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Needs Fixing Now</a:t>
            </a:r>
          </a:p>
        </p:txBody>
      </p:sp>
      <p:sp>
        <p:nvSpPr>
          <p:cNvPr id="15363" name="Rectangle 3"/>
          <p:cNvSpPr>
            <a:spLocks noChangeArrowheads="1"/>
          </p:cNvSpPr>
          <p:nvPr/>
        </p:nvSpPr>
        <p:spPr bwMode="auto">
          <a:xfrm>
            <a:off x="1204913" y="263525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Assessment Criteria</a:t>
            </a:r>
          </a:p>
        </p:txBody>
      </p:sp>
      <p:sp>
        <p:nvSpPr>
          <p:cNvPr id="15364" name="Rectangle 5"/>
          <p:cNvSpPr>
            <a:spLocks noChangeArrowheads="1"/>
          </p:cNvSpPr>
          <p:nvPr/>
        </p:nvSpPr>
        <p:spPr bwMode="auto">
          <a:xfrm>
            <a:off x="1206500" y="429577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Likely to Need Fixing Soon</a:t>
            </a:r>
          </a:p>
        </p:txBody>
      </p:sp>
      <p:sp>
        <p:nvSpPr>
          <p:cNvPr id="15365" name="Footer Placeholder 3"/>
          <p:cNvSpPr>
            <a:spLocks noGrp="1"/>
          </p:cNvSpPr>
          <p:nvPr>
            <p:ph type="ftr" sz="quarter" idx="10"/>
          </p:nvPr>
        </p:nvSpPr>
        <p:spPr>
          <a:noFill/>
        </p:spPr>
        <p:txBody>
          <a:bodyPr/>
          <a:lstStyle/>
          <a:p>
            <a:r>
              <a:rPr lang="en-AU" smtClean="0"/>
              <a:t>© ERCOT &amp; Market Reform, 2010.</a:t>
            </a:r>
            <a:endParaRPr lang="en-US"/>
          </a:p>
        </p:txBody>
      </p:sp>
      <p:sp>
        <p:nvSpPr>
          <p:cNvPr id="15366"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Outline/Agenda</a:t>
            </a:r>
          </a:p>
        </p:txBody>
      </p:sp>
      <p:sp>
        <p:nvSpPr>
          <p:cNvPr id="16" name="Rectangle 4"/>
          <p:cNvSpPr>
            <a:spLocks noChangeArrowheads="1"/>
          </p:cNvSpPr>
          <p:nvPr/>
        </p:nvSpPr>
        <p:spPr bwMode="auto">
          <a:xfrm>
            <a:off x="1204690" y="22015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
        <p:nvSpPr>
          <p:cNvPr id="15370" name="Rectangle 5"/>
          <p:cNvSpPr>
            <a:spLocks noChangeArrowheads="1"/>
          </p:cNvSpPr>
          <p:nvPr/>
        </p:nvSpPr>
        <p:spPr bwMode="auto">
          <a:xfrm>
            <a:off x="1206500" y="299561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Our Conclusions</a:t>
            </a:r>
          </a:p>
        </p:txBody>
      </p:sp>
      <p:sp>
        <p:nvSpPr>
          <p:cNvPr id="18" name="Rectangle 6"/>
          <p:cNvSpPr>
            <a:spLocks noChangeArrowheads="1"/>
          </p:cNvSpPr>
          <p:nvPr/>
        </p:nvSpPr>
        <p:spPr bwMode="auto">
          <a:xfrm>
            <a:off x="1204690" y="348187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19" name="Rectangle 7"/>
          <p:cNvSpPr>
            <a:spLocks noChangeArrowheads="1"/>
          </p:cNvSpPr>
          <p:nvPr/>
        </p:nvSpPr>
        <p:spPr bwMode="auto">
          <a:xfrm>
            <a:off x="1204690" y="5511800"/>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4.  Addressing the Risks</a:t>
            </a:r>
          </a:p>
        </p:txBody>
      </p:sp>
      <p:sp>
        <p:nvSpPr>
          <p:cNvPr id="15377" name="Rectangle 3"/>
          <p:cNvSpPr>
            <a:spLocks noChangeArrowheads="1"/>
          </p:cNvSpPr>
          <p:nvPr/>
        </p:nvSpPr>
        <p:spPr bwMode="auto">
          <a:xfrm>
            <a:off x="1204913" y="392112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Needs Fixing Now</a:t>
            </a:r>
          </a:p>
        </p:txBody>
      </p:sp>
      <p:sp>
        <p:nvSpPr>
          <p:cNvPr id="15378" name="Rectangle 5"/>
          <p:cNvSpPr>
            <a:spLocks noChangeArrowheads="1"/>
          </p:cNvSpPr>
          <p:nvPr/>
        </p:nvSpPr>
        <p:spPr bwMode="auto">
          <a:xfrm>
            <a:off x="1206500" y="4646613"/>
            <a:ext cx="6905625"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Must be Fixed Over Time</a:t>
            </a:r>
          </a:p>
        </p:txBody>
      </p:sp>
      <p:sp>
        <p:nvSpPr>
          <p:cNvPr id="15379" name="Slide Number Placeholder 4"/>
          <p:cNvSpPr>
            <a:spLocks noGrp="1"/>
          </p:cNvSpPr>
          <p:nvPr>
            <p:ph type="sldNum" sz="quarter" idx="11"/>
          </p:nvPr>
        </p:nvSpPr>
        <p:spPr>
          <a:noFill/>
        </p:spPr>
        <p:txBody>
          <a:bodyPr/>
          <a:lstStyle/>
          <a:p>
            <a:r>
              <a:rPr lang="en-US"/>
              <a:t>Page </a:t>
            </a:r>
            <a:fld id="{C9304043-5642-45E0-9770-35F00269FAF6}" type="slidenum">
              <a:rPr lang="en-US"/>
              <a:pPr/>
              <a:t>11</a:t>
            </a:fld>
            <a:endParaRPr lang="en-US"/>
          </a:p>
        </p:txBody>
      </p:sp>
      <p:sp>
        <p:nvSpPr>
          <p:cNvPr id="26" name="Rectangle 4"/>
          <p:cNvSpPr>
            <a:spLocks noChangeArrowheads="1"/>
          </p:cNvSpPr>
          <p:nvPr/>
        </p:nvSpPr>
        <p:spPr bwMode="auto">
          <a:xfrm>
            <a:off x="1202715" y="15939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
        <p:nvSpPr>
          <p:cNvPr id="15383" name="Rectangle 5"/>
          <p:cNvSpPr>
            <a:spLocks noChangeArrowheads="1"/>
          </p:cNvSpPr>
          <p:nvPr/>
        </p:nvSpPr>
        <p:spPr bwMode="auto">
          <a:xfrm>
            <a:off x="1209675" y="500856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Watch and Be Ready</a:t>
            </a:r>
          </a:p>
        </p:txBody>
      </p:sp>
      <p:sp>
        <p:nvSpPr>
          <p:cNvPr id="15" name="Rectangle 6"/>
          <p:cNvSpPr>
            <a:spLocks noChangeArrowheads="1"/>
          </p:cNvSpPr>
          <p:nvPr/>
        </p:nvSpPr>
        <p:spPr bwMode="auto">
          <a:xfrm>
            <a:off x="1202852" y="3469020"/>
            <a:ext cx="6906161" cy="431800"/>
          </a:xfrm>
          <a:prstGeom prst="rect">
            <a:avLst/>
          </a:prstGeom>
          <a:solidFill>
            <a:schemeClr val="accent1">
              <a:lumMod val="75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23" name="Rectangle 3"/>
          <p:cNvSpPr>
            <a:spLocks noChangeArrowheads="1"/>
          </p:cNvSpPr>
          <p:nvPr/>
        </p:nvSpPr>
        <p:spPr bwMode="auto">
          <a:xfrm>
            <a:off x="1191835" y="3920054"/>
            <a:ext cx="6906161" cy="367472"/>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b="1" dirty="0">
                <a:solidFill>
                  <a:schemeClr val="bg1"/>
                </a:solidFill>
              </a:rPr>
              <a:t>	Needs Fixing Now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par>
                          <p:cTn id="8" fill="hold">
                            <p:stCondLst>
                              <p:cond delay="1000"/>
                            </p:stCondLst>
                            <p:childTnLst>
                              <p:par>
                                <p:cTn id="9" presetID="9" presetClass="entr" presetSubtype="0" fill="hold" nodeType="afterEffect">
                                  <p:stCondLst>
                                    <p:cond delay="500"/>
                                  </p:stCondLst>
                                  <p:childTnLst>
                                    <p:set>
                                      <p:cBhvr>
                                        <p:cTn id="10" dur="1" fill="hold">
                                          <p:stCondLst>
                                            <p:cond delay="0"/>
                                          </p:stCondLst>
                                        </p:cTn>
                                        <p:tgtEl>
                                          <p:spTgt spid="23"/>
                                        </p:tgtEl>
                                        <p:attrNameLst>
                                          <p:attrName>style.visibility</p:attrName>
                                        </p:attrNameLst>
                                      </p:cBhvr>
                                      <p:to>
                                        <p:strVal val="visible"/>
                                      </p:to>
                                    </p:set>
                                    <p:animEffect transition="in" filter="dissolve">
                                      <p:cBhvr>
                                        <p:cTn id="1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579438" y="457200"/>
            <a:ext cx="8170862" cy="798513"/>
          </a:xfrm>
        </p:spPr>
        <p:txBody>
          <a:bodyPr/>
          <a:lstStyle/>
          <a:p>
            <a:r>
              <a:rPr lang="en-AU" smtClean="0">
                <a:latin typeface="Arial" charset="0"/>
              </a:rPr>
              <a:t>PTP Options in the DAM – Summary</a:t>
            </a:r>
          </a:p>
        </p:txBody>
      </p:sp>
      <p:sp>
        <p:nvSpPr>
          <p:cNvPr id="3" name="Content Placeholder 2"/>
          <p:cNvSpPr>
            <a:spLocks noGrp="1"/>
          </p:cNvSpPr>
          <p:nvPr>
            <p:ph idx="1"/>
          </p:nvPr>
        </p:nvSpPr>
        <p:spPr>
          <a:xfrm>
            <a:off x="457200" y="1371600"/>
            <a:ext cx="8229600" cy="1063625"/>
          </a:xfrm>
        </p:spPr>
        <p:txBody>
          <a:bodyPr/>
          <a:lstStyle/>
          <a:p>
            <a:pPr>
              <a:lnSpc>
                <a:spcPts val="2200"/>
              </a:lnSpc>
              <a:spcBef>
                <a:spcPct val="0"/>
              </a:spcBef>
              <a:spcAft>
                <a:spcPts val="400"/>
              </a:spcAft>
            </a:pPr>
            <a:r>
              <a:rPr lang="en-US" smtClean="0"/>
              <a:t>A NOIE can (in effect) bid in the DAM to buy a PTP Option settled in RT </a:t>
            </a:r>
          </a:p>
          <a:p>
            <a:pPr lvl="1">
              <a:lnSpc>
                <a:spcPts val="2200"/>
              </a:lnSpc>
              <a:spcBef>
                <a:spcPct val="0"/>
              </a:spcBef>
              <a:spcAft>
                <a:spcPts val="400"/>
              </a:spcAft>
            </a:pPr>
            <a:r>
              <a:rPr lang="en-US" smtClean="0"/>
              <a:t>If it owns the same DAM-settled PTP Option</a:t>
            </a:r>
          </a:p>
          <a:p>
            <a:pPr lvl="1">
              <a:lnSpc>
                <a:spcPts val="2200"/>
              </a:lnSpc>
              <a:spcBef>
                <a:spcPct val="0"/>
              </a:spcBef>
              <a:spcAft>
                <a:spcPts val="400"/>
              </a:spcAft>
            </a:pPr>
            <a:r>
              <a:rPr lang="en-US" smtClean="0"/>
              <a:t>For up to 110% of its forecast RT demand</a:t>
            </a:r>
            <a:endParaRPr lang="en-AU" sz="2000" smtClean="0"/>
          </a:p>
        </p:txBody>
      </p:sp>
      <p:sp>
        <p:nvSpPr>
          <p:cNvPr id="16388" name="Footer Placeholder 3"/>
          <p:cNvSpPr>
            <a:spLocks noGrp="1"/>
          </p:cNvSpPr>
          <p:nvPr>
            <p:ph type="ftr" sz="quarter" idx="10"/>
          </p:nvPr>
        </p:nvSpPr>
        <p:spPr>
          <a:noFill/>
        </p:spPr>
        <p:txBody>
          <a:bodyPr/>
          <a:lstStyle/>
          <a:p>
            <a:r>
              <a:rPr lang="en-AU" smtClean="0"/>
              <a:t>© ERCOT &amp; Market Reform, 2010.</a:t>
            </a:r>
            <a:endParaRPr lang="en-US"/>
          </a:p>
        </p:txBody>
      </p:sp>
      <p:sp>
        <p:nvSpPr>
          <p:cNvPr id="16389" name="Slide Number Placeholder 4"/>
          <p:cNvSpPr>
            <a:spLocks noGrp="1"/>
          </p:cNvSpPr>
          <p:nvPr>
            <p:ph type="sldNum" sz="quarter" idx="11"/>
          </p:nvPr>
        </p:nvSpPr>
        <p:spPr>
          <a:noFill/>
        </p:spPr>
        <p:txBody>
          <a:bodyPr/>
          <a:lstStyle/>
          <a:p>
            <a:r>
              <a:rPr lang="en-US"/>
              <a:t>Page </a:t>
            </a:r>
            <a:fld id="{B602B1CA-F611-44EB-8207-A2C69DC8DFD0}" type="slidenum">
              <a:rPr lang="en-US"/>
              <a:pPr/>
              <a:t>12</a:t>
            </a:fld>
            <a:endParaRPr lang="en-US"/>
          </a:p>
        </p:txBody>
      </p:sp>
      <p:sp>
        <p:nvSpPr>
          <p:cNvPr id="12295" name="TextBox 6"/>
          <p:cNvSpPr txBox="1">
            <a:spLocks noChangeArrowheads="1"/>
          </p:cNvSpPr>
          <p:nvPr/>
        </p:nvSpPr>
        <p:spPr bwMode="auto">
          <a:xfrm>
            <a:off x="1044575" y="5770563"/>
            <a:ext cx="7196138" cy="646112"/>
          </a:xfrm>
          <a:prstGeom prst="rect">
            <a:avLst/>
          </a:prstGeom>
          <a:noFill/>
          <a:ln w="9525">
            <a:noFill/>
            <a:miter lim="800000"/>
            <a:headEnd/>
            <a:tailEnd/>
          </a:ln>
        </p:spPr>
        <p:txBody>
          <a:bodyPr>
            <a:spAutoFit/>
          </a:bodyPr>
          <a:lstStyle/>
          <a:p>
            <a:pPr algn="ctr"/>
            <a:r>
              <a:rPr lang="en-AU" b="1" i="1">
                <a:solidFill>
                  <a:srgbClr val="FF0000"/>
                </a:solidFill>
              </a:rPr>
              <a:t>One technically (if not politically) easy fix is to eliminate/limit PTP Options in the DAM; but other fixes may work also</a:t>
            </a:r>
          </a:p>
        </p:txBody>
      </p:sp>
      <p:sp>
        <p:nvSpPr>
          <p:cNvPr id="16391"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Needs Fixing Now</a:t>
            </a:r>
          </a:p>
        </p:txBody>
      </p:sp>
      <p:sp>
        <p:nvSpPr>
          <p:cNvPr id="8" name="Content Placeholder 2"/>
          <p:cNvSpPr txBox="1">
            <a:spLocks/>
          </p:cNvSpPr>
          <p:nvPr/>
        </p:nvSpPr>
        <p:spPr bwMode="auto">
          <a:xfrm>
            <a:off x="457200" y="4213225"/>
            <a:ext cx="8229600" cy="1681163"/>
          </a:xfrm>
          <a:prstGeom prst="rect">
            <a:avLst/>
          </a:prstGeom>
          <a:noFill/>
          <a:ln w="9525">
            <a:noFill/>
            <a:miter lim="800000"/>
            <a:headEnd/>
            <a:tailEnd/>
          </a:ln>
        </p:spPr>
        <p:txBody>
          <a:bodyPr/>
          <a:lstStyle/>
          <a:p>
            <a:pPr marL="342900" indent="-342900" eaLnBrk="0" hangingPunct="0">
              <a:lnSpc>
                <a:spcPts val="2200"/>
              </a:lnSpc>
              <a:spcBef>
                <a:spcPts val="0"/>
              </a:spcBef>
              <a:spcAft>
                <a:spcPts val="400"/>
              </a:spcAft>
              <a:buFontTx/>
              <a:buChar char="•"/>
              <a:defRPr/>
            </a:pPr>
            <a:r>
              <a:rPr lang="en-US" kern="0" dirty="0">
                <a:latin typeface="+mn-lt"/>
              </a:rPr>
              <a:t>PTP Options in the DAM are a potential show-stopper for the Nodal Market</a:t>
            </a:r>
          </a:p>
          <a:p>
            <a:pPr marL="742950" lvl="1" indent="-285750" eaLnBrk="0" hangingPunct="0">
              <a:lnSpc>
                <a:spcPts val="2200"/>
              </a:lnSpc>
              <a:spcBef>
                <a:spcPts val="0"/>
              </a:spcBef>
              <a:spcAft>
                <a:spcPts val="400"/>
              </a:spcAft>
              <a:buFontTx/>
              <a:buChar char="–"/>
              <a:defRPr/>
            </a:pPr>
            <a:r>
              <a:rPr lang="en-US" sz="1600" kern="0" dirty="0">
                <a:latin typeface="+mn-lt"/>
              </a:rPr>
              <a:t>Theory, experience elsewhere and ERCOT trials suggest the DAM can take hours to solve if PTP Option Bids involve &gt; a hundred (or so) source-sink pairs</a:t>
            </a:r>
          </a:p>
          <a:p>
            <a:pPr marL="742950" lvl="1" indent="-285750" eaLnBrk="0" hangingPunct="0">
              <a:lnSpc>
                <a:spcPts val="2200"/>
              </a:lnSpc>
              <a:spcBef>
                <a:spcPts val="0"/>
              </a:spcBef>
              <a:spcAft>
                <a:spcPts val="400"/>
              </a:spcAft>
              <a:buFontTx/>
              <a:buChar char="–"/>
              <a:defRPr/>
            </a:pPr>
            <a:r>
              <a:rPr lang="en-US" sz="1600" kern="0" dirty="0">
                <a:latin typeface="+mn-lt"/>
              </a:rPr>
              <a:t>If the DAM does not run, settlement can be based on RT prices – but this would surely be regarded as failure of the market if it happened more than rarely</a:t>
            </a:r>
          </a:p>
          <a:p>
            <a:pPr marL="342900" indent="-342900" eaLnBrk="0" hangingPunct="0">
              <a:lnSpc>
                <a:spcPts val="2200"/>
              </a:lnSpc>
              <a:spcBef>
                <a:spcPts val="0"/>
              </a:spcBef>
              <a:spcAft>
                <a:spcPts val="400"/>
              </a:spcAft>
              <a:buFontTx/>
              <a:buChar char="•"/>
              <a:defRPr/>
            </a:pPr>
            <a:endParaRPr lang="en-AU" kern="0" dirty="0">
              <a:latin typeface="+mn-lt"/>
            </a:endParaRPr>
          </a:p>
        </p:txBody>
      </p:sp>
      <p:sp>
        <p:nvSpPr>
          <p:cNvPr id="9" name="Content Placeholder 2"/>
          <p:cNvSpPr txBox="1">
            <a:spLocks/>
          </p:cNvSpPr>
          <p:nvPr/>
        </p:nvSpPr>
        <p:spPr bwMode="auto">
          <a:xfrm>
            <a:off x="457200" y="2362200"/>
            <a:ext cx="8229600" cy="1944688"/>
          </a:xfrm>
          <a:prstGeom prst="rect">
            <a:avLst/>
          </a:prstGeom>
          <a:noFill/>
          <a:ln w="9525">
            <a:noFill/>
            <a:miter lim="800000"/>
            <a:headEnd/>
            <a:tailEnd/>
          </a:ln>
        </p:spPr>
        <p:txBody>
          <a:bodyPr/>
          <a:lstStyle/>
          <a:p>
            <a:pPr marL="342900" indent="-342900" eaLnBrk="0" hangingPunct="0">
              <a:lnSpc>
                <a:spcPts val="2200"/>
              </a:lnSpc>
              <a:spcBef>
                <a:spcPts val="0"/>
              </a:spcBef>
              <a:spcAft>
                <a:spcPts val="400"/>
              </a:spcAft>
              <a:buFontTx/>
              <a:buChar char="•"/>
              <a:defRPr/>
            </a:pPr>
            <a:r>
              <a:rPr lang="en-AU" kern="0" dirty="0">
                <a:latin typeface="+mn-lt"/>
              </a:rPr>
              <a:t>Clearing a nodal market with bids/offers for both energy and </a:t>
            </a:r>
            <a:r>
              <a:rPr lang="en-AU" kern="0" dirty="0" err="1">
                <a:latin typeface="+mn-lt"/>
              </a:rPr>
              <a:t>CRRs</a:t>
            </a:r>
            <a:r>
              <a:rPr lang="en-AU" kern="0" dirty="0">
                <a:latin typeface="+mn-lt"/>
              </a:rPr>
              <a:t> subject to Simultaneous Feasibility/Revenue Adequacy is, with modern technology</a:t>
            </a:r>
            <a:r>
              <a:rPr lang="en-AU" kern="0" dirty="0">
                <a:latin typeface="+mn-lt"/>
                <a:cs typeface="Arial" charset="0"/>
              </a:rPr>
              <a:t>:</a:t>
            </a:r>
          </a:p>
          <a:p>
            <a:pPr marL="742950" lvl="1" indent="-285750" eaLnBrk="0" hangingPunct="0">
              <a:lnSpc>
                <a:spcPts val="2200"/>
              </a:lnSpc>
              <a:spcBef>
                <a:spcPts val="0"/>
              </a:spcBef>
              <a:spcAft>
                <a:spcPts val="400"/>
              </a:spcAft>
              <a:buFontTx/>
              <a:buChar char="–"/>
              <a:defRPr/>
            </a:pPr>
            <a:r>
              <a:rPr lang="en-AU" sz="1600" kern="0" dirty="0">
                <a:latin typeface="+mn-lt"/>
              </a:rPr>
              <a:t>Practical with PTP Obligations, because these can be modelled as linked energy bids/offers in the single calculation of network flows needed for the optimization</a:t>
            </a:r>
          </a:p>
          <a:p>
            <a:pPr marL="742950" lvl="1" indent="-285750" eaLnBrk="0" hangingPunct="0">
              <a:lnSpc>
                <a:spcPts val="2200"/>
              </a:lnSpc>
              <a:spcBef>
                <a:spcPts val="0"/>
              </a:spcBef>
              <a:spcAft>
                <a:spcPts val="400"/>
              </a:spcAft>
              <a:buFontTx/>
              <a:buChar char="–"/>
              <a:defRPr/>
            </a:pPr>
            <a:r>
              <a:rPr lang="en-AU" sz="1600" kern="0" dirty="0">
                <a:latin typeface="+mn-lt"/>
              </a:rPr>
              <a:t>A very different matter with PTP Option Bids, because each source-sink pair in any Option Bid requires recalculating all network flows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dissolve">
                                      <p:cBhvr>
                                        <p:cTn id="12" dur="500"/>
                                        <p:tgtEl>
                                          <p:spTgt spid="9">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animEffect transition="in" filter="dissolve">
                                      <p:cBhvr>
                                        <p:cTn id="15" dur="500"/>
                                        <p:tgtEl>
                                          <p:spTgt spid="9">
                                            <p:txEl>
                                              <p:pRg st="1" end="1"/>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Effect transition="in" filter="dissolve">
                                      <p:cBhvr>
                                        <p:cTn id="18" dur="500"/>
                                        <p:tgtEl>
                                          <p:spTgt spid="9">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dissolve">
                                      <p:cBhvr>
                                        <p:cTn id="23" dur="500"/>
                                        <p:tgtEl>
                                          <p:spTgt spid="8">
                                            <p:txEl>
                                              <p:pRg st="0" end="0"/>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8">
                                            <p:txEl>
                                              <p:pRg st="1" end="1"/>
                                            </p:txEl>
                                          </p:spTgt>
                                        </p:tgtEl>
                                        <p:attrNameLst>
                                          <p:attrName>style.visibility</p:attrName>
                                        </p:attrNameLst>
                                      </p:cBhvr>
                                      <p:to>
                                        <p:strVal val="visible"/>
                                      </p:to>
                                    </p:set>
                                    <p:animEffect transition="in" filter="dissolve">
                                      <p:cBhvr>
                                        <p:cTn id="26" dur="500"/>
                                        <p:tgtEl>
                                          <p:spTgt spid="8">
                                            <p:txEl>
                                              <p:pRg st="1" end="1"/>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Effect transition="in" filter="dissolve">
                                      <p:cBhvr>
                                        <p:cTn id="29" dur="500"/>
                                        <p:tgtEl>
                                          <p:spTgt spid="8">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2295"/>
                                        </p:tgtEl>
                                        <p:attrNameLst>
                                          <p:attrName>style.visibility</p:attrName>
                                        </p:attrNameLst>
                                      </p:cBhvr>
                                      <p:to>
                                        <p:strVal val="visible"/>
                                      </p:to>
                                    </p:set>
                                    <p:animEffect transition="in" filter="dissolve">
                                      <p:cBhvr>
                                        <p:cTn id="34" dur="500"/>
                                        <p:tgtEl>
                                          <p:spTgt spid="12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2"/>
      <p:bldP spid="12295" grpId="0"/>
      <p:bldP spid="8" grpId="0" build="allAtOnce" bldLvl="2"/>
      <p:bldP spid="9" grpId="0" build="allAtOnce"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AU" smtClean="0"/>
              <a:t>© ERCOT &amp; Market Reform, 2010.</a:t>
            </a:r>
            <a:endParaRPr lang="en-US"/>
          </a:p>
        </p:txBody>
      </p:sp>
      <p:sp>
        <p:nvSpPr>
          <p:cNvPr id="17411" name="Slide Number Placeholder 4"/>
          <p:cNvSpPr>
            <a:spLocks noGrp="1"/>
          </p:cNvSpPr>
          <p:nvPr>
            <p:ph type="sldNum" sz="quarter" idx="11"/>
          </p:nvPr>
        </p:nvSpPr>
        <p:spPr>
          <a:noFill/>
        </p:spPr>
        <p:txBody>
          <a:bodyPr/>
          <a:lstStyle/>
          <a:p>
            <a:r>
              <a:rPr lang="en-US"/>
              <a:t>Page </a:t>
            </a:r>
            <a:fld id="{A899E630-2A3C-4651-B2EB-60EF52F3F5FB}" type="slidenum">
              <a:rPr lang="en-US"/>
              <a:pPr/>
              <a:t>13</a:t>
            </a:fld>
            <a:endParaRPr lang="en-US"/>
          </a:p>
        </p:txBody>
      </p:sp>
      <p:graphicFrame>
        <p:nvGraphicFramePr>
          <p:cNvPr id="24" name="Table 23"/>
          <p:cNvGraphicFramePr>
            <a:graphicFrameLocks noGrp="1"/>
          </p:cNvGraphicFramePr>
          <p:nvPr/>
        </p:nvGraphicFramePr>
        <p:xfrm>
          <a:off x="1052513" y="3756025"/>
          <a:ext cx="7177087" cy="2560638"/>
        </p:xfrm>
        <a:graphic>
          <a:graphicData uri="http://schemas.openxmlformats.org/drawingml/2006/table">
            <a:tbl>
              <a:tblPr firstRow="1" firstCol="1" bandRow="1">
                <a:tableStyleId>{5C22544A-7EE6-4342-B048-85BDC9FD1C3A}</a:tableStyleId>
              </a:tblPr>
              <a:tblGrid>
                <a:gridCol w="1770926"/>
                <a:gridCol w="1817223"/>
                <a:gridCol w="1794075"/>
                <a:gridCol w="1794075"/>
              </a:tblGrid>
              <a:tr h="561051">
                <a:tc>
                  <a:txBody>
                    <a:bodyPr/>
                    <a:lstStyle/>
                    <a:p>
                      <a:pPr algn="ctr"/>
                      <a:endParaRPr lang="en-AU" sz="1800" dirty="0">
                        <a:solidFill>
                          <a:sysClr val="windowText" lastClr="000000"/>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AU" sz="1600" dirty="0" smtClean="0">
                          <a:solidFill>
                            <a:sysClr val="windowText" lastClr="000000"/>
                          </a:solidFill>
                        </a:rPr>
                        <a:t>No Block Bids No </a:t>
                      </a:r>
                      <a:r>
                        <a:rPr lang="en-AU" sz="1600" baseline="0" dirty="0" smtClean="0">
                          <a:solidFill>
                            <a:sysClr val="windowText" lastClr="000000"/>
                          </a:solidFill>
                        </a:rPr>
                        <a:t>Unit Commitment</a:t>
                      </a:r>
                      <a:endParaRPr lang="en-AU" sz="1600" dirty="0">
                        <a:solidFill>
                          <a:sysClr val="windowText" lastClr="000000"/>
                        </a:solidFill>
                      </a:endParaRPr>
                    </a:p>
                  </a:txBody>
                  <a:tcPr anchor="ctr">
                    <a:lnT w="12700" cap="flat" cmpd="sng" algn="ctr">
                      <a:solidFill>
                        <a:schemeClr val="tx1"/>
                      </a:solidFill>
                      <a:prstDash val="solid"/>
                      <a:round/>
                      <a:headEnd type="none" w="med" len="med"/>
                      <a:tailEnd type="none" w="med" len="med"/>
                    </a:lnT>
                  </a:tcPr>
                </a:tc>
                <a:tc>
                  <a:txBody>
                    <a:bodyPr/>
                    <a:lstStyle/>
                    <a:p>
                      <a:pPr algn="ctr"/>
                      <a:r>
                        <a:rPr lang="en-AU" sz="1600" dirty="0" smtClean="0">
                          <a:solidFill>
                            <a:sysClr val="windowText" lastClr="000000"/>
                          </a:solidFill>
                        </a:rPr>
                        <a:t>Block Bids</a:t>
                      </a:r>
                    </a:p>
                    <a:p>
                      <a:pPr algn="ctr"/>
                      <a:r>
                        <a:rPr lang="en-AU" sz="1600" dirty="0" smtClean="0">
                          <a:solidFill>
                            <a:sysClr val="windowText" lastClr="000000"/>
                          </a:solidFill>
                        </a:rPr>
                        <a:t>No Unit Commitment</a:t>
                      </a:r>
                      <a:endParaRPr lang="en-AU" sz="1600" dirty="0">
                        <a:solidFill>
                          <a:sysClr val="windowText" lastClr="000000"/>
                        </a:solidFill>
                      </a:endParaRPr>
                    </a:p>
                  </a:txBody>
                  <a:tcPr anchor="ctr">
                    <a:lnT w="12700" cap="flat" cmpd="sng" algn="ctr">
                      <a:solidFill>
                        <a:schemeClr val="tx1"/>
                      </a:solidFill>
                      <a:prstDash val="solid"/>
                      <a:round/>
                      <a:headEnd type="none" w="med" len="med"/>
                      <a:tailEnd type="none" w="med" len="med"/>
                    </a:lnT>
                  </a:tcPr>
                </a:tc>
                <a:tc>
                  <a:txBody>
                    <a:bodyPr/>
                    <a:lstStyle/>
                    <a:p>
                      <a:pPr algn="ctr"/>
                      <a:r>
                        <a:rPr lang="en-AU" sz="1600" dirty="0" smtClean="0">
                          <a:solidFill>
                            <a:sysClr val="windowText" lastClr="000000"/>
                          </a:solidFill>
                        </a:rPr>
                        <a:t>Block Bids</a:t>
                      </a:r>
                    </a:p>
                    <a:p>
                      <a:pPr algn="ctr"/>
                      <a:r>
                        <a:rPr lang="en-AU" sz="1600" dirty="0" smtClean="0">
                          <a:solidFill>
                            <a:sysClr val="windowText" lastClr="000000"/>
                          </a:solidFill>
                        </a:rPr>
                        <a:t>and Unit Commitment</a:t>
                      </a:r>
                      <a:endParaRPr lang="en-AU" sz="1600" dirty="0">
                        <a:solidFill>
                          <a:sysClr val="windowText" lastClr="000000"/>
                        </a:solidFill>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561051">
                <a:tc>
                  <a:txBody>
                    <a:bodyPr/>
                    <a:lstStyle/>
                    <a:p>
                      <a:pPr algn="ctr"/>
                      <a:r>
                        <a:rPr lang="en-AU" sz="1600" dirty="0" smtClean="0">
                          <a:solidFill>
                            <a:sysClr val="windowText" lastClr="000000"/>
                          </a:solidFill>
                        </a:rPr>
                        <a:t>Only CRR Obligation Bids</a:t>
                      </a:r>
                      <a:endParaRPr lang="en-AU"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tcPr>
                </a:tc>
                <a:tc>
                  <a:txBody>
                    <a:bodyPr/>
                    <a:lstStyle/>
                    <a:p>
                      <a:pPr algn="ctr"/>
                      <a:r>
                        <a:rPr lang="en-AU" sz="1600" dirty="0" smtClean="0"/>
                        <a:t>Seconds/</a:t>
                      </a:r>
                    </a:p>
                    <a:p>
                      <a:pPr algn="ctr"/>
                      <a:r>
                        <a:rPr lang="en-AU" sz="1600" dirty="0" smtClean="0"/>
                        <a:t>a Minute</a:t>
                      </a:r>
                      <a:endParaRPr lang="en-AU" sz="1600" dirty="0"/>
                    </a:p>
                  </a:txBody>
                  <a:tcPr anchor="ctr"/>
                </a:tc>
                <a:tc>
                  <a:txBody>
                    <a:bodyPr/>
                    <a:lstStyle/>
                    <a:p>
                      <a:pPr algn="ctr"/>
                      <a:r>
                        <a:rPr lang="en-AU" sz="1600" dirty="0" smtClean="0"/>
                        <a:t>Minutes</a:t>
                      </a:r>
                      <a:endParaRPr lang="en-AU" sz="1600" dirty="0"/>
                    </a:p>
                  </a:txBody>
                  <a:tcPr anchor="ctr"/>
                </a:tc>
                <a:tc>
                  <a:txBody>
                    <a:bodyPr/>
                    <a:lstStyle/>
                    <a:p>
                      <a:pPr algn="ctr"/>
                      <a:r>
                        <a:rPr lang="en-AU" sz="1600" dirty="0" smtClean="0"/>
                        <a:t>Many</a:t>
                      </a:r>
                      <a:r>
                        <a:rPr lang="en-AU" sz="1600" baseline="0" dirty="0" smtClean="0"/>
                        <a:t> Minutes/</a:t>
                      </a:r>
                    </a:p>
                    <a:p>
                      <a:pPr algn="ctr"/>
                      <a:r>
                        <a:rPr lang="en-AU" sz="1600" baseline="0" dirty="0" smtClean="0"/>
                        <a:t>an Hour</a:t>
                      </a:r>
                      <a:endParaRPr lang="en-AU" sz="1600" dirty="0"/>
                    </a:p>
                  </a:txBody>
                  <a:tcPr anchor="ctr">
                    <a:lnR w="12700" cap="flat" cmpd="sng" algn="ctr">
                      <a:solidFill>
                        <a:schemeClr val="tx1"/>
                      </a:solidFill>
                      <a:prstDash val="solid"/>
                      <a:round/>
                      <a:headEnd type="none" w="med" len="med"/>
                      <a:tailEnd type="none" w="med" len="med"/>
                    </a:lnR>
                  </a:tcPr>
                </a:tc>
              </a:tr>
              <a:tr h="561051">
                <a:tc>
                  <a:txBody>
                    <a:bodyPr/>
                    <a:lstStyle/>
                    <a:p>
                      <a:pPr algn="ctr"/>
                      <a:r>
                        <a:rPr lang="en-AU" sz="1600" dirty="0" smtClean="0">
                          <a:solidFill>
                            <a:sysClr val="windowText" lastClr="000000"/>
                          </a:solidFill>
                        </a:rPr>
                        <a:t>≈ 100</a:t>
                      </a:r>
                      <a:r>
                        <a:rPr lang="en-AU" sz="1600" baseline="0" dirty="0" smtClean="0">
                          <a:solidFill>
                            <a:sysClr val="windowText" lastClr="000000"/>
                          </a:solidFill>
                        </a:rPr>
                        <a:t> </a:t>
                      </a:r>
                      <a:r>
                        <a:rPr lang="en-AU" sz="1600" dirty="0" smtClean="0">
                          <a:solidFill>
                            <a:sysClr val="windowText" lastClr="000000"/>
                          </a:solidFill>
                        </a:rPr>
                        <a:t>CRR Option Bids</a:t>
                      </a:r>
                      <a:endParaRPr lang="en-AU"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tcPr>
                </a:tc>
                <a:tc>
                  <a:txBody>
                    <a:bodyPr/>
                    <a:lstStyle/>
                    <a:p>
                      <a:pPr algn="ctr"/>
                      <a:r>
                        <a:rPr lang="en-AU" sz="1600" dirty="0" smtClean="0"/>
                        <a:t>Minutes</a:t>
                      </a:r>
                      <a:endParaRPr lang="en-AU" sz="1600" dirty="0"/>
                    </a:p>
                  </a:txBody>
                  <a:tcPr anchor="ctr"/>
                </a:tc>
                <a:tc>
                  <a:txBody>
                    <a:bodyPr/>
                    <a:lstStyle/>
                    <a:p>
                      <a:pPr algn="ctr"/>
                      <a:r>
                        <a:rPr lang="en-AU" sz="1600" dirty="0" smtClean="0"/>
                        <a:t>Many Minutes</a:t>
                      </a:r>
                      <a:endParaRPr lang="en-AU" sz="1600" dirty="0"/>
                    </a:p>
                  </a:txBody>
                  <a:tcPr anchor="ctr"/>
                </a:tc>
                <a:tc>
                  <a:txBody>
                    <a:bodyPr/>
                    <a:lstStyle/>
                    <a:p>
                      <a:pPr algn="ctr"/>
                      <a:r>
                        <a:rPr lang="en-AU" sz="1600" baseline="0" dirty="0" smtClean="0"/>
                        <a:t>Hour(s)</a:t>
                      </a:r>
                      <a:endParaRPr lang="en-AU" sz="1600" dirty="0"/>
                    </a:p>
                  </a:txBody>
                  <a:tcPr anchor="ctr">
                    <a:lnR w="12700" cap="flat" cmpd="sng" algn="ctr">
                      <a:solidFill>
                        <a:schemeClr val="tx1"/>
                      </a:solidFill>
                      <a:prstDash val="solid"/>
                      <a:round/>
                      <a:headEnd type="none" w="med" len="med"/>
                      <a:tailEnd type="none" w="med" len="med"/>
                    </a:lnR>
                  </a:tcPr>
                </a:tc>
              </a:tr>
              <a:tr h="561051">
                <a:tc>
                  <a:txBody>
                    <a:bodyPr/>
                    <a:lstStyle/>
                    <a:p>
                      <a:pPr algn="ctr"/>
                      <a:r>
                        <a:rPr lang="en-AU" sz="1600" dirty="0" smtClean="0">
                          <a:solidFill>
                            <a:sysClr val="windowText" lastClr="000000"/>
                          </a:solidFill>
                        </a:rPr>
                        <a:t>Many CRR Option Bids</a:t>
                      </a:r>
                      <a:endParaRPr lang="en-AU" sz="1600" dirty="0">
                        <a:solidFill>
                          <a:sysClr val="windowText" lastClr="000000"/>
                        </a:solidFill>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AU" sz="1600" dirty="0" smtClean="0"/>
                        <a:t>Many Minutes/</a:t>
                      </a:r>
                    </a:p>
                    <a:p>
                      <a:pPr algn="ctr"/>
                      <a:r>
                        <a:rPr lang="en-AU" sz="1600" dirty="0" smtClean="0"/>
                        <a:t>an</a:t>
                      </a:r>
                      <a:r>
                        <a:rPr lang="en-AU" sz="1600" baseline="0" dirty="0" smtClean="0"/>
                        <a:t> Hour</a:t>
                      </a:r>
                      <a:endParaRPr lang="en-AU" sz="1600" dirty="0" smtClean="0"/>
                    </a:p>
                  </a:txBody>
                  <a:tcPr anchor="ctr">
                    <a:lnB w="12700" cap="flat" cmpd="sng" algn="ctr">
                      <a:solidFill>
                        <a:schemeClr val="tx1"/>
                      </a:solidFill>
                      <a:prstDash val="solid"/>
                      <a:round/>
                      <a:headEnd type="none" w="med" len="med"/>
                      <a:tailEnd type="none" w="med" len="med"/>
                    </a:lnB>
                  </a:tcPr>
                </a:tc>
                <a:tc>
                  <a:txBody>
                    <a:bodyPr/>
                    <a:lstStyle/>
                    <a:p>
                      <a:pPr algn="ctr"/>
                      <a:r>
                        <a:rPr lang="en-AU" sz="1600" dirty="0" smtClean="0"/>
                        <a:t>Hours</a:t>
                      </a:r>
                    </a:p>
                    <a:p>
                      <a:pPr algn="ctr"/>
                      <a:r>
                        <a:rPr lang="en-AU" sz="1600" dirty="0" smtClean="0"/>
                        <a:t>(12-18 in PJM)</a:t>
                      </a:r>
                      <a:endParaRPr lang="en-AU" sz="1600" dirty="0"/>
                    </a:p>
                  </a:txBody>
                  <a:tcPr anchor="ctr">
                    <a:lnB w="12700" cap="flat" cmpd="sng" algn="ctr">
                      <a:solidFill>
                        <a:schemeClr val="tx1"/>
                      </a:solidFill>
                      <a:prstDash val="solid"/>
                      <a:round/>
                      <a:headEnd type="none" w="med" len="med"/>
                      <a:tailEnd type="none" w="med" len="med"/>
                    </a:lnB>
                  </a:tcPr>
                </a:tc>
                <a:tc>
                  <a:txBody>
                    <a:bodyPr/>
                    <a:lstStyle/>
                    <a:p>
                      <a:pPr algn="ctr"/>
                      <a:r>
                        <a:rPr lang="en-AU" sz="1600" dirty="0" smtClean="0"/>
                        <a:t>Many Hours/</a:t>
                      </a:r>
                    </a:p>
                    <a:p>
                      <a:pPr algn="ctr"/>
                      <a:r>
                        <a:rPr lang="en-AU" sz="1600" dirty="0" smtClean="0"/>
                        <a:t>a Day</a:t>
                      </a:r>
                      <a:endParaRPr lang="en-AU" sz="16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4367" name="TextBox 24"/>
          <p:cNvSpPr txBox="1">
            <a:spLocks noChangeArrowheads="1"/>
          </p:cNvSpPr>
          <p:nvPr/>
        </p:nvSpPr>
        <p:spPr bwMode="auto">
          <a:xfrm>
            <a:off x="2135188" y="3371850"/>
            <a:ext cx="5360987" cy="368300"/>
          </a:xfrm>
          <a:prstGeom prst="rect">
            <a:avLst/>
          </a:prstGeom>
          <a:noFill/>
          <a:ln w="9525">
            <a:noFill/>
            <a:miter lim="800000"/>
            <a:headEnd/>
            <a:tailEnd/>
          </a:ln>
        </p:spPr>
        <p:txBody>
          <a:bodyPr wrap="none">
            <a:spAutoFit/>
          </a:bodyPr>
          <a:lstStyle/>
          <a:p>
            <a:r>
              <a:rPr lang="en-AU" b="1"/>
              <a:t>Representative Market-Clearing/Solution Times</a:t>
            </a:r>
          </a:p>
        </p:txBody>
      </p:sp>
      <p:sp>
        <p:nvSpPr>
          <p:cNvPr id="17440" name="Title 1"/>
          <p:cNvSpPr>
            <a:spLocks noGrp="1"/>
          </p:cNvSpPr>
          <p:nvPr>
            <p:ph type="title"/>
          </p:nvPr>
        </p:nvSpPr>
        <p:spPr>
          <a:xfrm>
            <a:off x="590550" y="414338"/>
            <a:ext cx="8170863" cy="798512"/>
          </a:xfrm>
        </p:spPr>
        <p:txBody>
          <a:bodyPr/>
          <a:lstStyle/>
          <a:p>
            <a:r>
              <a:rPr lang="en-AU" smtClean="0">
                <a:latin typeface="Arial" charset="0"/>
              </a:rPr>
              <a:t>The General Problem of PTP Options</a:t>
            </a:r>
          </a:p>
        </p:txBody>
      </p:sp>
      <p:sp>
        <p:nvSpPr>
          <p:cNvPr id="14370" name="Content Placeholder 2"/>
          <p:cNvSpPr>
            <a:spLocks noGrp="1"/>
          </p:cNvSpPr>
          <p:nvPr>
            <p:ph idx="1"/>
          </p:nvPr>
        </p:nvSpPr>
        <p:spPr>
          <a:xfrm>
            <a:off x="457200" y="1368425"/>
            <a:ext cx="8229600" cy="1954213"/>
          </a:xfrm>
        </p:spPr>
        <p:txBody>
          <a:bodyPr/>
          <a:lstStyle/>
          <a:p>
            <a:pPr>
              <a:lnSpc>
                <a:spcPts val="2200"/>
              </a:lnSpc>
            </a:pPr>
            <a:r>
              <a:rPr lang="en-US" smtClean="0"/>
              <a:t>The difficulty of clearing an LMP market subject to CRR revenue adequacy/ simultaneous feasibility constraints depends critically on:</a:t>
            </a:r>
          </a:p>
          <a:p>
            <a:pPr lvl="1">
              <a:spcBef>
                <a:spcPts val="300"/>
              </a:spcBef>
              <a:spcAft>
                <a:spcPts val="300"/>
              </a:spcAft>
            </a:pPr>
            <a:r>
              <a:rPr lang="en-US" smtClean="0"/>
              <a:t>The number and nature of integer variables – e.g., the three-part offers required for unit commitment, linked AS offers and block load bids</a:t>
            </a:r>
          </a:p>
          <a:p>
            <a:pPr lvl="1">
              <a:spcBef>
                <a:spcPts val="300"/>
              </a:spcBef>
              <a:spcAft>
                <a:spcPts val="300"/>
              </a:spcAft>
            </a:pPr>
            <a:r>
              <a:rPr lang="en-US" smtClean="0"/>
              <a:t>Whether and how many PTP Option bids are submitted/allowed, because (in effect) the entire security-constrained dispatch problem must be resolved for each source-sink pair in any Option bid</a:t>
            </a:r>
          </a:p>
        </p:txBody>
      </p:sp>
      <p:sp>
        <p:nvSpPr>
          <p:cNvPr id="17442"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Needs Fixing Now:  PTP Options in the DAM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4370"/>
                                        </p:tgtEl>
                                        <p:attrNameLst>
                                          <p:attrName>style.visibility</p:attrName>
                                        </p:attrNameLst>
                                      </p:cBhvr>
                                      <p:to>
                                        <p:strVal val="visible"/>
                                      </p:to>
                                    </p:set>
                                    <p:animEffect transition="in" filter="dissolve">
                                      <p:cBhvr>
                                        <p:cTn id="7" dur="500"/>
                                        <p:tgtEl>
                                          <p:spTgt spid="14370"/>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14367"/>
                                        </p:tgtEl>
                                        <p:attrNameLst>
                                          <p:attrName>style.visibility</p:attrName>
                                        </p:attrNameLst>
                                      </p:cBhvr>
                                      <p:to>
                                        <p:strVal val="visible"/>
                                      </p:to>
                                    </p:set>
                                    <p:animEffect transition="in" filter="dissolve">
                                      <p:cBhvr>
                                        <p:cTn id="10" dur="500"/>
                                        <p:tgtEl>
                                          <p:spTgt spid="14367"/>
                                        </p:tgtEl>
                                      </p:cBhvr>
                                    </p:animEffect>
                                  </p:childTnLst>
                                </p:cTn>
                              </p:par>
                              <p:par>
                                <p:cTn id="11" presetID="9" presetClass="entr" presetSubtype="0" fill="hold" nodeType="withEffect">
                                  <p:stCondLst>
                                    <p:cond delay="500"/>
                                  </p:stCondLst>
                                  <p:childTnLst>
                                    <p:set>
                                      <p:cBhvr>
                                        <p:cTn id="12" dur="1" fill="hold">
                                          <p:stCondLst>
                                            <p:cond delay="0"/>
                                          </p:stCondLst>
                                        </p:cTn>
                                        <p:tgtEl>
                                          <p:spTgt spid="24"/>
                                        </p:tgtEl>
                                        <p:attrNameLst>
                                          <p:attrName>style.visibility</p:attrName>
                                        </p:attrNameLst>
                                      </p:cBhvr>
                                      <p:to>
                                        <p:strVal val="visible"/>
                                      </p:to>
                                    </p:set>
                                    <p:animEffect transition="in" filter="dissolve">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67" grpId="0"/>
      <p:bldP spid="1437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ChangeArrowheads="1"/>
          </p:cNvSpPr>
          <p:nvPr/>
        </p:nvSpPr>
        <p:spPr bwMode="auto">
          <a:xfrm>
            <a:off x="1204913" y="263525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Assessment Criteria</a:t>
            </a:r>
          </a:p>
        </p:txBody>
      </p:sp>
      <p:sp>
        <p:nvSpPr>
          <p:cNvPr id="18435" name="Footer Placeholder 3"/>
          <p:cNvSpPr>
            <a:spLocks noGrp="1"/>
          </p:cNvSpPr>
          <p:nvPr>
            <p:ph type="ftr" sz="quarter" idx="10"/>
          </p:nvPr>
        </p:nvSpPr>
        <p:spPr>
          <a:noFill/>
        </p:spPr>
        <p:txBody>
          <a:bodyPr/>
          <a:lstStyle/>
          <a:p>
            <a:r>
              <a:rPr lang="en-AU" smtClean="0"/>
              <a:t>© ERCOT &amp; Market Reform, 2010.</a:t>
            </a:r>
            <a:endParaRPr lang="en-US"/>
          </a:p>
        </p:txBody>
      </p:sp>
      <p:sp>
        <p:nvSpPr>
          <p:cNvPr id="18436"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Outline/Agenda</a:t>
            </a:r>
          </a:p>
        </p:txBody>
      </p:sp>
      <p:sp>
        <p:nvSpPr>
          <p:cNvPr id="16" name="Rectangle 4"/>
          <p:cNvSpPr>
            <a:spLocks noChangeArrowheads="1"/>
          </p:cNvSpPr>
          <p:nvPr/>
        </p:nvSpPr>
        <p:spPr bwMode="auto">
          <a:xfrm>
            <a:off x="1204690" y="22015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
        <p:nvSpPr>
          <p:cNvPr id="18440" name="Rectangle 5"/>
          <p:cNvSpPr>
            <a:spLocks noChangeArrowheads="1"/>
          </p:cNvSpPr>
          <p:nvPr/>
        </p:nvSpPr>
        <p:spPr bwMode="auto">
          <a:xfrm>
            <a:off x="1206500" y="299561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Our Conclusions</a:t>
            </a:r>
          </a:p>
        </p:txBody>
      </p:sp>
      <p:sp>
        <p:nvSpPr>
          <p:cNvPr id="18" name="Rectangle 6"/>
          <p:cNvSpPr>
            <a:spLocks noChangeArrowheads="1"/>
          </p:cNvSpPr>
          <p:nvPr/>
        </p:nvSpPr>
        <p:spPr bwMode="auto">
          <a:xfrm>
            <a:off x="1204690" y="3481875"/>
            <a:ext cx="6906161" cy="431800"/>
          </a:xfrm>
          <a:prstGeom prst="rect">
            <a:avLst/>
          </a:prstGeom>
          <a:solidFill>
            <a:schemeClr val="accent1">
              <a:lumMod val="75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19" name="Rectangle 7"/>
          <p:cNvSpPr>
            <a:spLocks noChangeArrowheads="1"/>
          </p:cNvSpPr>
          <p:nvPr/>
        </p:nvSpPr>
        <p:spPr bwMode="auto">
          <a:xfrm>
            <a:off x="1204690" y="5511800"/>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4.  Addressing the Risks</a:t>
            </a:r>
          </a:p>
        </p:txBody>
      </p:sp>
      <p:sp>
        <p:nvSpPr>
          <p:cNvPr id="22" name="Rectangle 3"/>
          <p:cNvSpPr>
            <a:spLocks noChangeArrowheads="1"/>
          </p:cNvSpPr>
          <p:nvPr/>
        </p:nvSpPr>
        <p:spPr bwMode="auto">
          <a:xfrm>
            <a:off x="1204913" y="3911600"/>
            <a:ext cx="6905625" cy="366713"/>
          </a:xfrm>
          <a:prstGeom prst="rect">
            <a:avLst/>
          </a:prstGeom>
          <a:gradFill>
            <a:gsLst>
              <a:gs pos="0">
                <a:schemeClr val="bg1">
                  <a:lumMod val="95000"/>
                </a:schemeClr>
              </a:gs>
              <a:gs pos="100000">
                <a:srgbClr val="DDDDDD"/>
              </a:gs>
            </a:gsLst>
            <a:path path="shape">
              <a:fillToRect l="50000" t="50000" r="50000" b="50000"/>
            </a:path>
          </a:gradFill>
          <a:ln w="19050">
            <a:noFill/>
            <a:miter lim="800000"/>
            <a:headEnd/>
            <a:tailEnd/>
          </a:ln>
          <a:effectLst/>
        </p:spPr>
        <p:txBody>
          <a:bodyPr wrap="none" lIns="640048" tIns="45718" rIns="91435" bIns="45718" anchor="ctr"/>
          <a:lstStyle/>
          <a:p>
            <a:pPr>
              <a:defRPr/>
            </a:pPr>
            <a:r>
              <a:rPr lang="en-AU" dirty="0">
                <a:solidFill>
                  <a:srgbClr val="000000"/>
                </a:solidFill>
              </a:rPr>
              <a:t>	Needs Fixing Now</a:t>
            </a:r>
          </a:p>
        </p:txBody>
      </p:sp>
      <p:sp>
        <p:nvSpPr>
          <p:cNvPr id="18448" name="Rectangle 5"/>
          <p:cNvSpPr>
            <a:spLocks noChangeArrowheads="1"/>
          </p:cNvSpPr>
          <p:nvPr/>
        </p:nvSpPr>
        <p:spPr bwMode="auto">
          <a:xfrm>
            <a:off x="1206500" y="4646613"/>
            <a:ext cx="6905625"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Must be Fixed Over Time</a:t>
            </a:r>
          </a:p>
        </p:txBody>
      </p:sp>
      <p:sp>
        <p:nvSpPr>
          <p:cNvPr id="18449" name="Slide Number Placeholder 4"/>
          <p:cNvSpPr>
            <a:spLocks noGrp="1"/>
          </p:cNvSpPr>
          <p:nvPr>
            <p:ph type="sldNum" sz="quarter" idx="11"/>
          </p:nvPr>
        </p:nvSpPr>
        <p:spPr>
          <a:noFill/>
        </p:spPr>
        <p:txBody>
          <a:bodyPr/>
          <a:lstStyle/>
          <a:p>
            <a:r>
              <a:rPr lang="en-US"/>
              <a:t>Page </a:t>
            </a:r>
            <a:fld id="{BF3AE39E-B3DD-42C4-B238-AF8F0938AC03}" type="slidenum">
              <a:rPr lang="en-US"/>
              <a:pPr/>
              <a:t>14</a:t>
            </a:fld>
            <a:endParaRPr lang="en-US"/>
          </a:p>
        </p:txBody>
      </p:sp>
      <p:sp>
        <p:nvSpPr>
          <p:cNvPr id="26" name="Rectangle 4"/>
          <p:cNvSpPr>
            <a:spLocks noChangeArrowheads="1"/>
          </p:cNvSpPr>
          <p:nvPr/>
        </p:nvSpPr>
        <p:spPr bwMode="auto">
          <a:xfrm>
            <a:off x="1202715" y="15939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
        <p:nvSpPr>
          <p:cNvPr id="18453" name="Rectangle 5"/>
          <p:cNvSpPr>
            <a:spLocks noChangeArrowheads="1"/>
          </p:cNvSpPr>
          <p:nvPr/>
        </p:nvSpPr>
        <p:spPr bwMode="auto">
          <a:xfrm>
            <a:off x="1206500" y="4289425"/>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Likely to Need Fixing Soon</a:t>
            </a:r>
          </a:p>
        </p:txBody>
      </p:sp>
      <p:sp>
        <p:nvSpPr>
          <p:cNvPr id="18454" name="Rectangle 5"/>
          <p:cNvSpPr>
            <a:spLocks noChangeArrowheads="1"/>
          </p:cNvSpPr>
          <p:nvPr/>
        </p:nvSpPr>
        <p:spPr bwMode="auto">
          <a:xfrm>
            <a:off x="1209675" y="500856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Watch and Be Ready</a:t>
            </a:r>
          </a:p>
        </p:txBody>
      </p:sp>
      <p:sp>
        <p:nvSpPr>
          <p:cNvPr id="15" name="Rectangle 5"/>
          <p:cNvSpPr>
            <a:spLocks noChangeArrowheads="1"/>
          </p:cNvSpPr>
          <p:nvPr/>
        </p:nvSpPr>
        <p:spPr bwMode="auto">
          <a:xfrm>
            <a:off x="1204642" y="4265196"/>
            <a:ext cx="6906161" cy="367472"/>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b="1" dirty="0">
                <a:solidFill>
                  <a:schemeClr val="bg1"/>
                </a:solidFill>
              </a:rPr>
              <a:t>	Likely to Need Fixing Soon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590550" y="414338"/>
            <a:ext cx="8170863" cy="798512"/>
          </a:xfrm>
        </p:spPr>
        <p:txBody>
          <a:bodyPr/>
          <a:lstStyle/>
          <a:p>
            <a:r>
              <a:rPr lang="en-AU" smtClean="0">
                <a:latin typeface="Arial" charset="0"/>
              </a:rPr>
              <a:t>Load Zone Modelling/Pricing – Summary</a:t>
            </a:r>
          </a:p>
        </p:txBody>
      </p:sp>
      <p:sp>
        <p:nvSpPr>
          <p:cNvPr id="30723" name="Content Placeholder 2"/>
          <p:cNvSpPr>
            <a:spLocks noGrp="1"/>
          </p:cNvSpPr>
          <p:nvPr>
            <p:ph idx="1"/>
          </p:nvPr>
        </p:nvSpPr>
        <p:spPr>
          <a:xfrm>
            <a:off x="457200" y="1328738"/>
            <a:ext cx="8229600" cy="4576762"/>
          </a:xfrm>
        </p:spPr>
        <p:txBody>
          <a:bodyPr/>
          <a:lstStyle/>
          <a:p>
            <a:pPr>
              <a:lnSpc>
                <a:spcPts val="2200"/>
              </a:lnSpc>
              <a:spcBef>
                <a:spcPct val="0"/>
              </a:spcBef>
              <a:spcAft>
                <a:spcPts val="300"/>
              </a:spcAft>
            </a:pPr>
            <a:r>
              <a:rPr lang="en-AU" smtClean="0"/>
              <a:t>ERCOT is divided into a few </a:t>
            </a:r>
            <a:r>
              <a:rPr lang="en-US" smtClean="0"/>
              <a:t>load zones (LZs), with every load within a LZ:</a:t>
            </a:r>
          </a:p>
          <a:p>
            <a:pPr lvl="1">
              <a:lnSpc>
                <a:spcPts val="2200"/>
              </a:lnSpc>
              <a:spcBef>
                <a:spcPct val="0"/>
              </a:spcBef>
              <a:spcAft>
                <a:spcPts val="300"/>
              </a:spcAft>
            </a:pPr>
            <a:r>
              <a:rPr lang="en-US" smtClean="0"/>
              <a:t>Paying the same energy price = the average LMP within the LZ – which reduces market-driven DR and efficiency, but is probably tolerable for awhile/indefinitely </a:t>
            </a:r>
          </a:p>
          <a:p>
            <a:pPr lvl="1">
              <a:lnSpc>
                <a:spcPts val="2200"/>
              </a:lnSpc>
              <a:spcBef>
                <a:spcPct val="0"/>
              </a:spcBef>
              <a:spcAft>
                <a:spcPts val="300"/>
              </a:spcAft>
            </a:pPr>
            <a:r>
              <a:rPr lang="en-US" smtClean="0"/>
              <a:t>Distributed for DAM purposes across all LZ buses using the same load distribution factors (LDFs) – a more serious problem that may need fixing soon </a:t>
            </a:r>
          </a:p>
          <a:p>
            <a:pPr>
              <a:lnSpc>
                <a:spcPts val="2200"/>
              </a:lnSpc>
              <a:spcBef>
                <a:spcPct val="0"/>
              </a:spcBef>
              <a:spcAft>
                <a:spcPts val="300"/>
              </a:spcAft>
            </a:pPr>
            <a:r>
              <a:rPr lang="en-US" smtClean="0"/>
              <a:t>When all DAM loads are spread proportionally across all buses in a LZ:</a:t>
            </a:r>
          </a:p>
          <a:p>
            <a:pPr lvl="1">
              <a:lnSpc>
                <a:spcPts val="2200"/>
              </a:lnSpc>
              <a:spcBef>
                <a:spcPct val="0"/>
              </a:spcBef>
              <a:spcAft>
                <a:spcPts val="300"/>
              </a:spcAft>
            </a:pPr>
            <a:r>
              <a:rPr lang="en-US" smtClean="0"/>
              <a:t>A DAM load bid from a large, price-sensitive point load may be rejected due to false congestion, making the DAM unrealistic, increasing the need for RUC, etc.</a:t>
            </a:r>
          </a:p>
          <a:p>
            <a:pPr lvl="1">
              <a:lnSpc>
                <a:spcPts val="2200"/>
              </a:lnSpc>
              <a:spcBef>
                <a:spcPct val="0"/>
              </a:spcBef>
              <a:spcAft>
                <a:spcPts val="300"/>
              </a:spcAft>
            </a:pPr>
            <a:r>
              <a:rPr lang="en-US" smtClean="0"/>
              <a:t>Congestion cannot be resolved by the loads that most affect it, because all loads anywhere in the LZ are assumed to affect it equally – a particularly serious problem in load pockets with no/little generation (weighted LZ shift factors ≈ 0)</a:t>
            </a:r>
          </a:p>
          <a:p>
            <a:pPr>
              <a:lnSpc>
                <a:spcPts val="2200"/>
              </a:lnSpc>
              <a:spcBef>
                <a:spcPct val="0"/>
              </a:spcBef>
              <a:spcAft>
                <a:spcPts val="300"/>
              </a:spcAft>
            </a:pPr>
            <a:r>
              <a:rPr lang="en-US" smtClean="0"/>
              <a:t>This may be a serious (show-stopping?) problem; possible fixes include:</a:t>
            </a:r>
          </a:p>
          <a:p>
            <a:pPr lvl="1">
              <a:lnSpc>
                <a:spcPts val="2200"/>
              </a:lnSpc>
              <a:spcBef>
                <a:spcPct val="0"/>
              </a:spcBef>
              <a:spcAft>
                <a:spcPts val="300"/>
              </a:spcAft>
            </a:pPr>
            <a:r>
              <a:rPr lang="en-US" smtClean="0"/>
              <a:t>Creating “custom LZs” for large loads/load pockets – done in (e.g.) CAISO, but not allowed (at least for 3 years) under the ERCOT Nodal Protocols</a:t>
            </a:r>
          </a:p>
          <a:p>
            <a:pPr lvl="1">
              <a:lnSpc>
                <a:spcPts val="2200"/>
              </a:lnSpc>
              <a:spcBef>
                <a:spcPct val="0"/>
              </a:spcBef>
              <a:spcAft>
                <a:spcPts val="300"/>
              </a:spcAft>
            </a:pPr>
            <a:r>
              <a:rPr lang="en-US" smtClean="0"/>
              <a:t>Ignoring in the DAM constraints with resource shift factors ≤ “epsilon” ≈ 0.00 – an ad hoc fix with uncertain effects and efficacy</a:t>
            </a:r>
          </a:p>
        </p:txBody>
      </p:sp>
      <p:sp>
        <p:nvSpPr>
          <p:cNvPr id="19460" name="Footer Placeholder 3"/>
          <p:cNvSpPr>
            <a:spLocks noGrp="1"/>
          </p:cNvSpPr>
          <p:nvPr>
            <p:ph type="ftr" sz="quarter" idx="10"/>
          </p:nvPr>
        </p:nvSpPr>
        <p:spPr>
          <a:noFill/>
        </p:spPr>
        <p:txBody>
          <a:bodyPr/>
          <a:lstStyle/>
          <a:p>
            <a:r>
              <a:rPr lang="en-AU" smtClean="0"/>
              <a:t>© ERCOT &amp; Market Reform, 2010.</a:t>
            </a:r>
            <a:endParaRPr lang="en-US"/>
          </a:p>
        </p:txBody>
      </p:sp>
      <p:sp>
        <p:nvSpPr>
          <p:cNvPr id="19461" name="Slide Number Placeholder 4"/>
          <p:cNvSpPr>
            <a:spLocks noGrp="1"/>
          </p:cNvSpPr>
          <p:nvPr>
            <p:ph type="sldNum" sz="quarter" idx="11"/>
          </p:nvPr>
        </p:nvSpPr>
        <p:spPr>
          <a:noFill/>
        </p:spPr>
        <p:txBody>
          <a:bodyPr/>
          <a:lstStyle/>
          <a:p>
            <a:r>
              <a:rPr lang="en-US"/>
              <a:t>Page </a:t>
            </a:r>
            <a:fld id="{1B6FA068-C416-4926-AE63-3AC6FC847242}" type="slidenum">
              <a:rPr lang="en-US"/>
              <a:pPr/>
              <a:t>15</a:t>
            </a:fld>
            <a:endParaRPr lang="en-US"/>
          </a:p>
        </p:txBody>
      </p:sp>
      <p:sp>
        <p:nvSpPr>
          <p:cNvPr id="30726" name="TextBox 5"/>
          <p:cNvSpPr txBox="1">
            <a:spLocks noChangeArrowheads="1"/>
          </p:cNvSpPr>
          <p:nvPr/>
        </p:nvSpPr>
        <p:spPr bwMode="auto">
          <a:xfrm>
            <a:off x="793750" y="6081713"/>
            <a:ext cx="7700963" cy="369887"/>
          </a:xfrm>
          <a:prstGeom prst="rect">
            <a:avLst/>
          </a:prstGeom>
          <a:noFill/>
          <a:ln w="9525">
            <a:noFill/>
            <a:miter lim="800000"/>
            <a:headEnd/>
            <a:tailEnd/>
          </a:ln>
        </p:spPr>
        <p:txBody>
          <a:bodyPr>
            <a:spAutoFit/>
          </a:bodyPr>
          <a:lstStyle/>
          <a:p>
            <a:pPr algn="ctr"/>
            <a:r>
              <a:rPr lang="en-AU" b="1" i="1">
                <a:solidFill>
                  <a:srgbClr val="FF0000"/>
                </a:solidFill>
              </a:rPr>
              <a:t>More/smaller LZs are better than fewer/larger LZs</a:t>
            </a:r>
          </a:p>
        </p:txBody>
      </p:sp>
      <p:sp>
        <p:nvSpPr>
          <p:cNvPr id="19463"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dissolve">
                                      <p:cBhvr>
                                        <p:cTn id="7" dur="500"/>
                                        <p:tgtEl>
                                          <p:spTgt spid="30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dissolve">
                                      <p:cBhvr>
                                        <p:cTn id="12" dur="500"/>
                                        <p:tgtEl>
                                          <p:spTgt spid="307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dissolve">
                                      <p:cBhvr>
                                        <p:cTn id="17" dur="500"/>
                                        <p:tgtEl>
                                          <p:spTgt spid="307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0723">
                                            <p:txEl>
                                              <p:pRg st="3" end="3"/>
                                            </p:txEl>
                                          </p:spTgt>
                                        </p:tgtEl>
                                        <p:attrNameLst>
                                          <p:attrName>style.visibility</p:attrName>
                                        </p:attrNameLst>
                                      </p:cBhvr>
                                      <p:to>
                                        <p:strVal val="visible"/>
                                      </p:to>
                                    </p:set>
                                    <p:animEffect transition="in" filter="dissolve">
                                      <p:cBhvr>
                                        <p:cTn id="22" dur="500"/>
                                        <p:tgtEl>
                                          <p:spTgt spid="307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Effect transition="in" filter="dissolve">
                                      <p:cBhvr>
                                        <p:cTn id="27" dur="500"/>
                                        <p:tgtEl>
                                          <p:spTgt spid="307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0723">
                                            <p:txEl>
                                              <p:pRg st="5" end="5"/>
                                            </p:txEl>
                                          </p:spTgt>
                                        </p:tgtEl>
                                        <p:attrNameLst>
                                          <p:attrName>style.visibility</p:attrName>
                                        </p:attrNameLst>
                                      </p:cBhvr>
                                      <p:to>
                                        <p:strVal val="visible"/>
                                      </p:to>
                                    </p:set>
                                    <p:animEffect transition="in" filter="dissolve">
                                      <p:cBhvr>
                                        <p:cTn id="32" dur="500"/>
                                        <p:tgtEl>
                                          <p:spTgt spid="3072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30723">
                                            <p:txEl>
                                              <p:pRg st="6" end="6"/>
                                            </p:txEl>
                                          </p:spTgt>
                                        </p:tgtEl>
                                        <p:attrNameLst>
                                          <p:attrName>style.visibility</p:attrName>
                                        </p:attrNameLst>
                                      </p:cBhvr>
                                      <p:to>
                                        <p:strVal val="visible"/>
                                      </p:to>
                                    </p:set>
                                    <p:animEffect transition="in" filter="dissolve">
                                      <p:cBhvr>
                                        <p:cTn id="37" dur="500"/>
                                        <p:tgtEl>
                                          <p:spTgt spid="3072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30723">
                                            <p:txEl>
                                              <p:pRg st="7" end="7"/>
                                            </p:txEl>
                                          </p:spTgt>
                                        </p:tgtEl>
                                        <p:attrNameLst>
                                          <p:attrName>style.visibility</p:attrName>
                                        </p:attrNameLst>
                                      </p:cBhvr>
                                      <p:to>
                                        <p:strVal val="visible"/>
                                      </p:to>
                                    </p:set>
                                    <p:animEffect transition="in" filter="dissolve">
                                      <p:cBhvr>
                                        <p:cTn id="42" dur="500"/>
                                        <p:tgtEl>
                                          <p:spTgt spid="3072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0723">
                                            <p:txEl>
                                              <p:pRg st="8" end="8"/>
                                            </p:txEl>
                                          </p:spTgt>
                                        </p:tgtEl>
                                        <p:attrNameLst>
                                          <p:attrName>style.visibility</p:attrName>
                                        </p:attrNameLst>
                                      </p:cBhvr>
                                      <p:to>
                                        <p:strVal val="visible"/>
                                      </p:to>
                                    </p:set>
                                    <p:animEffect transition="in" filter="dissolve">
                                      <p:cBhvr>
                                        <p:cTn id="47" dur="500"/>
                                        <p:tgtEl>
                                          <p:spTgt spid="3072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0726"/>
                                        </p:tgtEl>
                                        <p:attrNameLst>
                                          <p:attrName>style.visibility</p:attrName>
                                        </p:attrNameLst>
                                      </p:cBhvr>
                                      <p:to>
                                        <p:strVal val="visible"/>
                                      </p:to>
                                    </p:set>
                                    <p:animEffect transition="in" filter="dissolve">
                                      <p:cBhvr>
                                        <p:cTn id="52" dur="5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P spid="307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90550" y="414338"/>
            <a:ext cx="8170863" cy="798512"/>
          </a:xfrm>
        </p:spPr>
        <p:txBody>
          <a:bodyPr/>
          <a:lstStyle/>
          <a:p>
            <a:r>
              <a:rPr lang="en-AU" smtClean="0">
                <a:latin typeface="Arial" charset="0"/>
              </a:rPr>
              <a:t>Ancillary Services Deliverability – Summary</a:t>
            </a:r>
          </a:p>
        </p:txBody>
      </p:sp>
      <p:sp>
        <p:nvSpPr>
          <p:cNvPr id="21507" name="Content Placeholder 2"/>
          <p:cNvSpPr>
            <a:spLocks noGrp="1"/>
          </p:cNvSpPr>
          <p:nvPr>
            <p:ph idx="1"/>
          </p:nvPr>
        </p:nvSpPr>
        <p:spPr>
          <a:xfrm>
            <a:off x="457200" y="1366838"/>
            <a:ext cx="8229600" cy="747712"/>
          </a:xfrm>
        </p:spPr>
        <p:txBody>
          <a:bodyPr/>
          <a:lstStyle/>
          <a:p>
            <a:pPr>
              <a:lnSpc>
                <a:spcPts val="2300"/>
              </a:lnSpc>
            </a:pPr>
            <a:r>
              <a:rPr lang="en-AU" smtClean="0"/>
              <a:t>The Nodal Protocols allow QSEs to self-arrange AS as they do in the Zonal Market, but add some simple (even too-simple) AS markets</a:t>
            </a:r>
          </a:p>
        </p:txBody>
      </p:sp>
      <p:sp>
        <p:nvSpPr>
          <p:cNvPr id="20484" name="Footer Placeholder 3"/>
          <p:cNvSpPr>
            <a:spLocks noGrp="1"/>
          </p:cNvSpPr>
          <p:nvPr>
            <p:ph type="ftr" sz="quarter" idx="10"/>
          </p:nvPr>
        </p:nvSpPr>
        <p:spPr>
          <a:noFill/>
        </p:spPr>
        <p:txBody>
          <a:bodyPr/>
          <a:lstStyle/>
          <a:p>
            <a:r>
              <a:rPr lang="en-AU" smtClean="0"/>
              <a:t>© ERCOT &amp; Market Reform, 2010.</a:t>
            </a:r>
            <a:endParaRPr lang="en-US"/>
          </a:p>
        </p:txBody>
      </p:sp>
      <p:sp>
        <p:nvSpPr>
          <p:cNvPr id="20485" name="Slide Number Placeholder 4"/>
          <p:cNvSpPr>
            <a:spLocks noGrp="1"/>
          </p:cNvSpPr>
          <p:nvPr>
            <p:ph type="sldNum" sz="quarter" idx="11"/>
          </p:nvPr>
        </p:nvSpPr>
        <p:spPr>
          <a:noFill/>
        </p:spPr>
        <p:txBody>
          <a:bodyPr/>
          <a:lstStyle/>
          <a:p>
            <a:r>
              <a:rPr lang="en-US"/>
              <a:t>Page </a:t>
            </a:r>
            <a:fld id="{E81A7DAA-E3CA-40CC-840B-88F117992C6E}" type="slidenum">
              <a:rPr lang="en-US"/>
              <a:pPr/>
              <a:t>16</a:t>
            </a:fld>
            <a:endParaRPr lang="en-US"/>
          </a:p>
        </p:txBody>
      </p:sp>
      <p:sp>
        <p:nvSpPr>
          <p:cNvPr id="21510" name="TextBox 5"/>
          <p:cNvSpPr txBox="1">
            <a:spLocks noChangeArrowheads="1"/>
          </p:cNvSpPr>
          <p:nvPr/>
        </p:nvSpPr>
        <p:spPr bwMode="auto">
          <a:xfrm>
            <a:off x="838200" y="5641975"/>
            <a:ext cx="7577138" cy="646113"/>
          </a:xfrm>
          <a:prstGeom prst="rect">
            <a:avLst/>
          </a:prstGeom>
          <a:noFill/>
          <a:ln w="9525">
            <a:noFill/>
            <a:miter lim="800000"/>
            <a:headEnd/>
            <a:tailEnd/>
          </a:ln>
        </p:spPr>
        <p:txBody>
          <a:bodyPr>
            <a:spAutoFit/>
          </a:bodyPr>
          <a:lstStyle/>
          <a:p>
            <a:pPr algn="ctr"/>
            <a:r>
              <a:rPr lang="en-AU" b="1" i="1">
                <a:solidFill>
                  <a:srgbClr val="FF0000"/>
                </a:solidFill>
              </a:rPr>
              <a:t>Zonal “worked” with self-arrangement and no AS market; but a market with bad incentives may be worse than no market at all</a:t>
            </a:r>
          </a:p>
        </p:txBody>
      </p:sp>
      <p:sp>
        <p:nvSpPr>
          <p:cNvPr id="20487"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a:t>
            </a:r>
          </a:p>
        </p:txBody>
      </p:sp>
      <p:sp>
        <p:nvSpPr>
          <p:cNvPr id="8" name="Content Placeholder 2"/>
          <p:cNvSpPr txBox="1">
            <a:spLocks/>
          </p:cNvSpPr>
          <p:nvPr/>
        </p:nvSpPr>
        <p:spPr bwMode="auto">
          <a:xfrm>
            <a:off x="457200" y="2038350"/>
            <a:ext cx="8229600" cy="1728788"/>
          </a:xfrm>
          <a:prstGeom prst="rect">
            <a:avLst/>
          </a:prstGeom>
          <a:noFill/>
          <a:ln w="9525">
            <a:noFill/>
            <a:miter lim="800000"/>
            <a:headEnd/>
            <a:tailEnd/>
          </a:ln>
        </p:spPr>
        <p:txBody>
          <a:bodyPr/>
          <a:lstStyle/>
          <a:p>
            <a:pPr marL="342900" indent="-342900" eaLnBrk="0" hangingPunct="0">
              <a:lnSpc>
                <a:spcPts val="2300"/>
              </a:lnSpc>
              <a:spcBef>
                <a:spcPct val="20000"/>
              </a:spcBef>
              <a:buFontTx/>
              <a:buChar char="•"/>
              <a:defRPr/>
            </a:pPr>
            <a:r>
              <a:rPr lang="en-AU" kern="0" dirty="0">
                <a:latin typeface="+mn-lt"/>
              </a:rPr>
              <a:t>The AS processes do not really co-optimize AS and energy</a:t>
            </a:r>
          </a:p>
          <a:p>
            <a:pPr marL="742950" lvl="1" indent="-285750" eaLnBrk="0" hangingPunct="0">
              <a:lnSpc>
                <a:spcPts val="2300"/>
              </a:lnSpc>
              <a:spcBef>
                <a:spcPts val="300"/>
              </a:spcBef>
              <a:spcAft>
                <a:spcPts val="300"/>
              </a:spcAft>
              <a:buFontTx/>
              <a:buChar char="–"/>
              <a:defRPr/>
            </a:pPr>
            <a:r>
              <a:rPr lang="en-AU" sz="1600" kern="0" dirty="0">
                <a:latin typeface="+mn-lt"/>
              </a:rPr>
              <a:t>The location of AS is ignored in self-arrangement, in the DAM, and in any post-DAM SASM (Supplemental AS Market)</a:t>
            </a:r>
          </a:p>
          <a:p>
            <a:pPr marL="742950" lvl="1" indent="-285750" eaLnBrk="0" hangingPunct="0">
              <a:lnSpc>
                <a:spcPts val="2300"/>
              </a:lnSpc>
              <a:spcBef>
                <a:spcPts val="300"/>
              </a:spcBef>
              <a:spcAft>
                <a:spcPts val="300"/>
              </a:spcAft>
              <a:buFontTx/>
              <a:buChar char="–"/>
              <a:defRPr/>
            </a:pPr>
            <a:r>
              <a:rPr lang="en-AU" sz="1600" kern="0" dirty="0">
                <a:latin typeface="+mn-lt"/>
              </a:rPr>
              <a:t>ERCOT may not procure more of a better/lower cost AS in place of another AS or switch capacity between energy and AS near RT (except in emergencies)</a:t>
            </a:r>
          </a:p>
        </p:txBody>
      </p:sp>
      <p:sp>
        <p:nvSpPr>
          <p:cNvPr id="9" name="Content Placeholder 2"/>
          <p:cNvSpPr txBox="1">
            <a:spLocks/>
          </p:cNvSpPr>
          <p:nvPr/>
        </p:nvSpPr>
        <p:spPr bwMode="auto">
          <a:xfrm>
            <a:off x="457200" y="3668713"/>
            <a:ext cx="8229600" cy="1984375"/>
          </a:xfrm>
          <a:prstGeom prst="rect">
            <a:avLst/>
          </a:prstGeom>
          <a:noFill/>
          <a:ln w="9525">
            <a:noFill/>
            <a:miter lim="800000"/>
            <a:headEnd/>
            <a:tailEnd/>
          </a:ln>
        </p:spPr>
        <p:txBody>
          <a:bodyPr/>
          <a:lstStyle/>
          <a:p>
            <a:pPr marL="342900" indent="-342900" eaLnBrk="0" hangingPunct="0">
              <a:lnSpc>
                <a:spcPts val="2300"/>
              </a:lnSpc>
              <a:spcBef>
                <a:spcPct val="20000"/>
              </a:spcBef>
              <a:buFontTx/>
              <a:buChar char="•"/>
              <a:defRPr/>
            </a:pPr>
            <a:r>
              <a:rPr lang="en-AU" kern="0">
                <a:latin typeface="+mn-lt"/>
              </a:rPr>
              <a:t>The cost of AS reserves is low where energy LMPs are low, i.e., where energy (including reserve energy) cannot get to market, so:</a:t>
            </a:r>
          </a:p>
          <a:p>
            <a:pPr marL="742950" lvl="1" indent="-285750" eaLnBrk="0" hangingPunct="0">
              <a:lnSpc>
                <a:spcPts val="2300"/>
              </a:lnSpc>
              <a:spcBef>
                <a:spcPts val="300"/>
              </a:spcBef>
              <a:spcAft>
                <a:spcPts val="300"/>
              </a:spcAft>
              <a:buFontTx/>
              <a:buChar char="–"/>
              <a:defRPr/>
            </a:pPr>
            <a:r>
              <a:rPr lang="en-AU" sz="1600" kern="0">
                <a:latin typeface="+mn-lt"/>
              </a:rPr>
              <a:t>Rational QSEs and the DAM/SASM cost minimization will put too much AS where it is undeliverable and too little in load pockets where it is most needed</a:t>
            </a:r>
          </a:p>
          <a:p>
            <a:pPr marL="742950" lvl="1" indent="-285750" eaLnBrk="0" hangingPunct="0">
              <a:lnSpc>
                <a:spcPts val="2300"/>
              </a:lnSpc>
              <a:spcBef>
                <a:spcPts val="300"/>
              </a:spcBef>
              <a:spcAft>
                <a:spcPts val="300"/>
              </a:spcAft>
              <a:buFontTx/>
              <a:buChar char="–"/>
              <a:defRPr/>
            </a:pPr>
            <a:r>
              <a:rPr lang="en-AU" sz="1600" kern="0">
                <a:latin typeface="+mn-lt"/>
              </a:rPr>
              <a:t>ERCOT will often(?) have to use near-RT VDIs to get AS to high-LMP load pockets, where all capacity may already be self/DAM-scheduled for energy</a:t>
            </a:r>
            <a:endParaRPr lang="en-AU" sz="1600"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dissolve">
                                      <p:cBhvr>
                                        <p:cTn id="7" dur="5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1510"/>
                                        </p:tgtEl>
                                        <p:attrNameLst>
                                          <p:attrName>style.visibility</p:attrName>
                                        </p:attrNameLst>
                                      </p:cBhvr>
                                      <p:to>
                                        <p:strVal val="visible"/>
                                      </p:to>
                                    </p:set>
                                    <p:animEffect transition="in" filter="dissolve">
                                      <p:cBhvr>
                                        <p:cTn id="22" dur="5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P spid="21510"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590550" y="414338"/>
            <a:ext cx="8170863" cy="798512"/>
          </a:xfrm>
        </p:spPr>
        <p:txBody>
          <a:bodyPr/>
          <a:lstStyle/>
          <a:p>
            <a:r>
              <a:rPr lang="en-AU" smtClean="0">
                <a:latin typeface="Arial" charset="0"/>
              </a:rPr>
              <a:t>CRR Derating – Summary</a:t>
            </a:r>
          </a:p>
        </p:txBody>
      </p:sp>
      <p:sp>
        <p:nvSpPr>
          <p:cNvPr id="24579" name="Content Placeholder 2"/>
          <p:cNvSpPr>
            <a:spLocks noGrp="1"/>
          </p:cNvSpPr>
          <p:nvPr>
            <p:ph idx="1"/>
          </p:nvPr>
        </p:nvSpPr>
        <p:spPr>
          <a:xfrm>
            <a:off x="457200" y="1328738"/>
            <a:ext cx="8229600" cy="1689100"/>
          </a:xfrm>
        </p:spPr>
        <p:txBody>
          <a:bodyPr/>
          <a:lstStyle/>
          <a:p>
            <a:pPr>
              <a:lnSpc>
                <a:spcPts val="2300"/>
              </a:lnSpc>
              <a:spcBef>
                <a:spcPct val="0"/>
              </a:spcBef>
              <a:spcAft>
                <a:spcPts val="300"/>
              </a:spcAft>
            </a:pPr>
            <a:r>
              <a:rPr lang="en-AU" smtClean="0"/>
              <a:t>A </a:t>
            </a:r>
            <a:r>
              <a:rPr lang="en-US" smtClean="0"/>
              <a:t>CRR is derated for settlement purposes if it turns out to have been “oversold” in a monthly CRR Auction, as determined by:</a:t>
            </a:r>
            <a:endParaRPr lang="en-AU" smtClean="0"/>
          </a:p>
          <a:p>
            <a:pPr lvl="1">
              <a:lnSpc>
                <a:spcPts val="2300"/>
              </a:lnSpc>
              <a:spcBef>
                <a:spcPct val="0"/>
              </a:spcBef>
              <a:spcAft>
                <a:spcPts val="300"/>
              </a:spcAft>
            </a:pPr>
            <a:r>
              <a:rPr lang="en-AU" smtClean="0"/>
              <a:t>The difference between the ERCOT Network Model used in the Auction and the actual network capacity on the day – neither of which CRR Owners control</a:t>
            </a:r>
          </a:p>
          <a:p>
            <a:pPr lvl="1">
              <a:lnSpc>
                <a:spcPts val="2300"/>
              </a:lnSpc>
              <a:spcBef>
                <a:spcPct val="0"/>
              </a:spcBef>
              <a:spcAft>
                <a:spcPts val="300"/>
              </a:spcAft>
            </a:pPr>
            <a:r>
              <a:rPr lang="en-US" smtClean="0"/>
              <a:t>A shift-factor calculation of dubious relevance</a:t>
            </a:r>
            <a:endParaRPr lang="en-AU" smtClean="0"/>
          </a:p>
        </p:txBody>
      </p:sp>
      <p:sp>
        <p:nvSpPr>
          <p:cNvPr id="21508" name="Footer Placeholder 3"/>
          <p:cNvSpPr>
            <a:spLocks noGrp="1"/>
          </p:cNvSpPr>
          <p:nvPr>
            <p:ph type="ftr" sz="quarter" idx="10"/>
          </p:nvPr>
        </p:nvSpPr>
        <p:spPr>
          <a:noFill/>
        </p:spPr>
        <p:txBody>
          <a:bodyPr/>
          <a:lstStyle/>
          <a:p>
            <a:r>
              <a:rPr lang="en-AU" smtClean="0"/>
              <a:t>© ERCOT &amp; Market Reform, 2010.</a:t>
            </a:r>
            <a:endParaRPr lang="en-US"/>
          </a:p>
        </p:txBody>
      </p:sp>
      <p:sp>
        <p:nvSpPr>
          <p:cNvPr id="21509" name="Slide Number Placeholder 4"/>
          <p:cNvSpPr>
            <a:spLocks noGrp="1"/>
          </p:cNvSpPr>
          <p:nvPr>
            <p:ph type="sldNum" sz="quarter" idx="11"/>
          </p:nvPr>
        </p:nvSpPr>
        <p:spPr>
          <a:noFill/>
        </p:spPr>
        <p:txBody>
          <a:bodyPr/>
          <a:lstStyle/>
          <a:p>
            <a:r>
              <a:rPr lang="en-US"/>
              <a:t>Page </a:t>
            </a:r>
            <a:fld id="{9D0E9974-F79F-436A-B7DF-3BC217A25B32}" type="slidenum">
              <a:rPr lang="en-US"/>
              <a:pPr/>
              <a:t>17</a:t>
            </a:fld>
            <a:endParaRPr lang="en-US"/>
          </a:p>
        </p:txBody>
      </p:sp>
      <p:sp>
        <p:nvSpPr>
          <p:cNvPr id="24582" name="TextBox 6"/>
          <p:cNvSpPr txBox="1">
            <a:spLocks noChangeArrowheads="1"/>
          </p:cNvSpPr>
          <p:nvPr/>
        </p:nvSpPr>
        <p:spPr bwMode="auto">
          <a:xfrm>
            <a:off x="647700" y="5762625"/>
            <a:ext cx="8043863" cy="647700"/>
          </a:xfrm>
          <a:prstGeom prst="rect">
            <a:avLst/>
          </a:prstGeom>
          <a:noFill/>
          <a:ln w="9525">
            <a:noFill/>
            <a:miter lim="800000"/>
            <a:headEnd/>
            <a:tailEnd/>
          </a:ln>
        </p:spPr>
        <p:txBody>
          <a:bodyPr>
            <a:spAutoFit/>
          </a:bodyPr>
          <a:lstStyle/>
          <a:p>
            <a:pPr algn="ctr"/>
            <a:r>
              <a:rPr lang="en-AU" b="1" i="1">
                <a:solidFill>
                  <a:srgbClr val="FF0000"/>
                </a:solidFill>
              </a:rPr>
              <a:t>CRR derating may “only” create unnecessary complications and games, but it is more likely (also) to create large, counterproductive risks</a:t>
            </a:r>
          </a:p>
        </p:txBody>
      </p:sp>
      <p:sp>
        <p:nvSpPr>
          <p:cNvPr id="21511"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a:t>
            </a:r>
          </a:p>
        </p:txBody>
      </p:sp>
      <p:sp>
        <p:nvSpPr>
          <p:cNvPr id="8" name="Content Placeholder 2"/>
          <p:cNvSpPr txBox="1">
            <a:spLocks/>
          </p:cNvSpPr>
          <p:nvPr/>
        </p:nvSpPr>
        <p:spPr bwMode="auto">
          <a:xfrm>
            <a:off x="457200" y="2892425"/>
            <a:ext cx="8229600" cy="2924175"/>
          </a:xfrm>
          <a:prstGeom prst="rect">
            <a:avLst/>
          </a:prstGeom>
          <a:noFill/>
          <a:ln w="9525">
            <a:noFill/>
            <a:miter lim="800000"/>
            <a:headEnd/>
            <a:tailEnd/>
          </a:ln>
        </p:spPr>
        <p:txBody>
          <a:bodyPr/>
          <a:lstStyle/>
          <a:p>
            <a:pPr marL="342900" indent="-342900" eaLnBrk="0" hangingPunct="0">
              <a:lnSpc>
                <a:spcPts val="2300"/>
              </a:lnSpc>
              <a:spcBef>
                <a:spcPts val="0"/>
              </a:spcBef>
              <a:spcAft>
                <a:spcPts val="300"/>
              </a:spcAft>
              <a:buFontTx/>
              <a:buChar char="•"/>
              <a:defRPr/>
            </a:pPr>
            <a:r>
              <a:rPr lang="en-AU" kern="0">
                <a:latin typeface="+mn-lt"/>
              </a:rPr>
              <a:t>The effect – and presumably the intent – of derating is to impose on CRR Owners much of the cost and risk of network outages; but this:</a:t>
            </a:r>
          </a:p>
          <a:p>
            <a:pPr marL="742950" lvl="1" indent="-285750" eaLnBrk="0" hangingPunct="0">
              <a:lnSpc>
                <a:spcPts val="2300"/>
              </a:lnSpc>
              <a:spcBef>
                <a:spcPts val="0"/>
              </a:spcBef>
              <a:spcAft>
                <a:spcPts val="300"/>
              </a:spcAft>
              <a:buFontTx/>
              <a:buChar char="–"/>
              <a:defRPr/>
            </a:pPr>
            <a:r>
              <a:rPr lang="en-AU" sz="1600" kern="0">
                <a:latin typeface="+mn-lt"/>
              </a:rPr>
              <a:t>Stimulates no constructive actions by MPs either in CRR Auctions or in response to network conditions on the day</a:t>
            </a:r>
          </a:p>
          <a:p>
            <a:pPr marL="742950" lvl="1" indent="-285750" eaLnBrk="0" hangingPunct="0">
              <a:lnSpc>
                <a:spcPts val="2300"/>
              </a:lnSpc>
              <a:spcBef>
                <a:spcPts val="0"/>
              </a:spcBef>
              <a:spcAft>
                <a:spcPts val="300"/>
              </a:spcAft>
              <a:buFontTx/>
              <a:buChar char="–"/>
              <a:defRPr/>
            </a:pPr>
            <a:r>
              <a:rPr lang="en-AU" sz="1600" kern="0">
                <a:latin typeface="+mn-lt"/>
              </a:rPr>
              <a:t>Undercuts one of the main purposes of CRRs, which is to give MPs a way to buy insurance against the effects of network outages they cannot control</a:t>
            </a:r>
          </a:p>
          <a:p>
            <a:pPr marL="742950" lvl="1" indent="-285750" eaLnBrk="0" hangingPunct="0">
              <a:lnSpc>
                <a:spcPts val="2300"/>
              </a:lnSpc>
              <a:spcBef>
                <a:spcPts val="0"/>
              </a:spcBef>
              <a:spcAft>
                <a:spcPts val="300"/>
              </a:spcAft>
              <a:buFontTx/>
              <a:buChar char="–"/>
              <a:defRPr/>
            </a:pPr>
            <a:r>
              <a:rPr lang="en-AU" sz="1600" kern="0">
                <a:latin typeface="+mn-lt"/>
              </a:rPr>
              <a:t>Reduces the value of CRRs and hence the Auction revenues distributed to loads </a:t>
            </a:r>
          </a:p>
          <a:p>
            <a:pPr marL="742950" lvl="1" indent="-285750" eaLnBrk="0" hangingPunct="0">
              <a:lnSpc>
                <a:spcPts val="2300"/>
              </a:lnSpc>
              <a:spcBef>
                <a:spcPts val="0"/>
              </a:spcBef>
              <a:spcAft>
                <a:spcPts val="300"/>
              </a:spcAft>
              <a:buFontTx/>
              <a:buChar char="–"/>
              <a:defRPr/>
            </a:pPr>
            <a:r>
              <a:rPr lang="en-AU" sz="1600" kern="0">
                <a:latin typeface="+mn-lt"/>
              </a:rPr>
              <a:t>May encourage gaming of the “hedge values” that serve no purpose except to limit the risks created by the derating itself</a:t>
            </a:r>
            <a:endParaRPr lang="en-AU" sz="1600"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24579"/>
                                        </p:tgtEl>
                                        <p:attrNameLst>
                                          <p:attrName>style.visibility</p:attrName>
                                        </p:attrNameLst>
                                      </p:cBhvr>
                                      <p:to>
                                        <p:strVal val="visible"/>
                                      </p:to>
                                    </p:set>
                                    <p:animEffect transition="in" filter="dissolve">
                                      <p:cBhvr>
                                        <p:cTn id="7" dur="500"/>
                                        <p:tgtEl>
                                          <p:spTgt spid="2457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582"/>
                                        </p:tgtEl>
                                        <p:attrNameLst>
                                          <p:attrName>style.visibility</p:attrName>
                                        </p:attrNameLst>
                                      </p:cBhvr>
                                      <p:to>
                                        <p:strVal val="visible"/>
                                      </p:to>
                                    </p:set>
                                    <p:animEffect transition="in" filter="dissolve">
                                      <p:cBhvr>
                                        <p:cTn id="17" dur="5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p:bldP spid="24582"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1204913" y="263525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Assessment Criteria</a:t>
            </a:r>
          </a:p>
        </p:txBody>
      </p:sp>
      <p:sp>
        <p:nvSpPr>
          <p:cNvPr id="22531" name="Rectangle 5"/>
          <p:cNvSpPr>
            <a:spLocks noChangeArrowheads="1"/>
          </p:cNvSpPr>
          <p:nvPr/>
        </p:nvSpPr>
        <p:spPr bwMode="auto">
          <a:xfrm>
            <a:off x="1206500" y="427672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Likely to Need Fixing Soon</a:t>
            </a:r>
          </a:p>
        </p:txBody>
      </p:sp>
      <p:sp>
        <p:nvSpPr>
          <p:cNvPr id="22532" name="Footer Placeholder 3"/>
          <p:cNvSpPr>
            <a:spLocks noGrp="1"/>
          </p:cNvSpPr>
          <p:nvPr>
            <p:ph type="ftr" sz="quarter" idx="10"/>
          </p:nvPr>
        </p:nvSpPr>
        <p:spPr>
          <a:noFill/>
        </p:spPr>
        <p:txBody>
          <a:bodyPr/>
          <a:lstStyle/>
          <a:p>
            <a:r>
              <a:rPr lang="en-AU" smtClean="0"/>
              <a:t>© ERCOT &amp; Market Reform, 2010.</a:t>
            </a:r>
            <a:endParaRPr lang="en-US"/>
          </a:p>
        </p:txBody>
      </p:sp>
      <p:sp>
        <p:nvSpPr>
          <p:cNvPr id="22533"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Outline/Agenda</a:t>
            </a:r>
          </a:p>
        </p:txBody>
      </p:sp>
      <p:sp>
        <p:nvSpPr>
          <p:cNvPr id="16" name="Rectangle 4"/>
          <p:cNvSpPr>
            <a:spLocks noChangeArrowheads="1"/>
          </p:cNvSpPr>
          <p:nvPr/>
        </p:nvSpPr>
        <p:spPr bwMode="auto">
          <a:xfrm>
            <a:off x="1204690" y="22015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
        <p:nvSpPr>
          <p:cNvPr id="22537" name="Rectangle 5"/>
          <p:cNvSpPr>
            <a:spLocks noChangeArrowheads="1"/>
          </p:cNvSpPr>
          <p:nvPr/>
        </p:nvSpPr>
        <p:spPr bwMode="auto">
          <a:xfrm>
            <a:off x="1206500" y="299561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Our Conclusions</a:t>
            </a:r>
          </a:p>
        </p:txBody>
      </p:sp>
      <p:sp>
        <p:nvSpPr>
          <p:cNvPr id="18" name="Rectangle 6"/>
          <p:cNvSpPr>
            <a:spLocks noChangeArrowheads="1"/>
          </p:cNvSpPr>
          <p:nvPr/>
        </p:nvSpPr>
        <p:spPr bwMode="auto">
          <a:xfrm>
            <a:off x="1204690" y="3481875"/>
            <a:ext cx="6906161" cy="431800"/>
          </a:xfrm>
          <a:prstGeom prst="rect">
            <a:avLst/>
          </a:prstGeom>
          <a:solidFill>
            <a:schemeClr val="accent1">
              <a:lumMod val="75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19" name="Rectangle 7"/>
          <p:cNvSpPr>
            <a:spLocks noChangeArrowheads="1"/>
          </p:cNvSpPr>
          <p:nvPr/>
        </p:nvSpPr>
        <p:spPr bwMode="auto">
          <a:xfrm>
            <a:off x="1204690" y="5511800"/>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4.  Addressing the Risks</a:t>
            </a:r>
          </a:p>
        </p:txBody>
      </p:sp>
      <p:sp>
        <p:nvSpPr>
          <p:cNvPr id="22" name="Rectangle 3"/>
          <p:cNvSpPr>
            <a:spLocks noChangeArrowheads="1"/>
          </p:cNvSpPr>
          <p:nvPr/>
        </p:nvSpPr>
        <p:spPr bwMode="auto">
          <a:xfrm>
            <a:off x="1204913" y="3911600"/>
            <a:ext cx="6905625" cy="366713"/>
          </a:xfrm>
          <a:prstGeom prst="rect">
            <a:avLst/>
          </a:prstGeom>
          <a:gradFill>
            <a:gsLst>
              <a:gs pos="0">
                <a:schemeClr val="bg1">
                  <a:lumMod val="95000"/>
                </a:schemeClr>
              </a:gs>
              <a:gs pos="100000">
                <a:srgbClr val="DDDDDD"/>
              </a:gs>
            </a:gsLst>
            <a:path path="shape">
              <a:fillToRect l="50000" t="50000" r="50000" b="50000"/>
            </a:path>
          </a:gradFill>
          <a:ln w="19050">
            <a:noFill/>
            <a:miter lim="800000"/>
            <a:headEnd/>
            <a:tailEnd/>
          </a:ln>
          <a:effectLst/>
        </p:spPr>
        <p:txBody>
          <a:bodyPr wrap="none" lIns="640048" tIns="45718" rIns="91435" bIns="45718" anchor="ctr"/>
          <a:lstStyle/>
          <a:p>
            <a:pPr>
              <a:defRPr/>
            </a:pPr>
            <a:r>
              <a:rPr lang="en-AU" dirty="0">
                <a:solidFill>
                  <a:srgbClr val="000000"/>
                </a:solidFill>
              </a:rPr>
              <a:t>	Needs Fixing Now</a:t>
            </a:r>
          </a:p>
        </p:txBody>
      </p:sp>
      <p:sp>
        <p:nvSpPr>
          <p:cNvPr id="22545" name="Rectangle 5"/>
          <p:cNvSpPr>
            <a:spLocks noChangeArrowheads="1"/>
          </p:cNvSpPr>
          <p:nvPr/>
        </p:nvSpPr>
        <p:spPr bwMode="auto">
          <a:xfrm>
            <a:off x="1206500" y="4657725"/>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Must be Fixed Over Time</a:t>
            </a:r>
          </a:p>
        </p:txBody>
      </p:sp>
      <p:sp>
        <p:nvSpPr>
          <p:cNvPr id="22546" name="Slide Number Placeholder 4"/>
          <p:cNvSpPr>
            <a:spLocks noGrp="1"/>
          </p:cNvSpPr>
          <p:nvPr>
            <p:ph type="sldNum" sz="quarter" idx="11"/>
          </p:nvPr>
        </p:nvSpPr>
        <p:spPr>
          <a:noFill/>
        </p:spPr>
        <p:txBody>
          <a:bodyPr/>
          <a:lstStyle/>
          <a:p>
            <a:r>
              <a:rPr lang="en-US"/>
              <a:t>Page </a:t>
            </a:r>
            <a:fld id="{9F9DC8C4-AC57-4384-B04F-D4CDF492E726}" type="slidenum">
              <a:rPr lang="en-US"/>
              <a:pPr/>
              <a:t>18</a:t>
            </a:fld>
            <a:endParaRPr lang="en-US"/>
          </a:p>
        </p:txBody>
      </p:sp>
      <p:sp>
        <p:nvSpPr>
          <p:cNvPr id="26" name="Rectangle 4"/>
          <p:cNvSpPr>
            <a:spLocks noChangeArrowheads="1"/>
          </p:cNvSpPr>
          <p:nvPr/>
        </p:nvSpPr>
        <p:spPr bwMode="auto">
          <a:xfrm>
            <a:off x="1202715" y="15939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
        <p:nvSpPr>
          <p:cNvPr id="22550" name="Rectangle 5"/>
          <p:cNvSpPr>
            <a:spLocks noChangeArrowheads="1"/>
          </p:cNvSpPr>
          <p:nvPr/>
        </p:nvSpPr>
        <p:spPr bwMode="auto">
          <a:xfrm>
            <a:off x="1209675" y="501967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Watch and Be Ready</a:t>
            </a:r>
          </a:p>
        </p:txBody>
      </p:sp>
      <p:sp>
        <p:nvSpPr>
          <p:cNvPr id="15" name="Rectangle 5"/>
          <p:cNvSpPr>
            <a:spLocks noChangeArrowheads="1"/>
          </p:cNvSpPr>
          <p:nvPr/>
        </p:nvSpPr>
        <p:spPr bwMode="auto">
          <a:xfrm>
            <a:off x="1226676" y="4655588"/>
            <a:ext cx="6906161" cy="367472"/>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b="1" dirty="0">
                <a:solidFill>
                  <a:schemeClr val="bg1"/>
                </a:solidFill>
              </a:rPr>
              <a:t>	Must be Fixed Over 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3"/>
          <p:cNvSpPr>
            <a:spLocks noGrp="1"/>
          </p:cNvSpPr>
          <p:nvPr>
            <p:ph type="ftr" sz="quarter" idx="10"/>
          </p:nvPr>
        </p:nvSpPr>
        <p:spPr>
          <a:noFill/>
        </p:spPr>
        <p:txBody>
          <a:bodyPr/>
          <a:lstStyle/>
          <a:p>
            <a:r>
              <a:rPr lang="en-US" smtClean="0"/>
              <a:t>© ERCOT &amp; Market Reform, 2010.</a:t>
            </a:r>
            <a:endParaRPr lang="en-US"/>
          </a:p>
        </p:txBody>
      </p:sp>
      <p:sp>
        <p:nvSpPr>
          <p:cNvPr id="5123"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Outline/Agenda</a:t>
            </a:r>
          </a:p>
        </p:txBody>
      </p:sp>
      <p:sp>
        <p:nvSpPr>
          <p:cNvPr id="5124" name="Rectangle 3"/>
          <p:cNvSpPr>
            <a:spLocks noChangeArrowheads="1"/>
          </p:cNvSpPr>
          <p:nvPr/>
        </p:nvSpPr>
        <p:spPr bwMode="auto">
          <a:xfrm>
            <a:off x="1204913" y="263525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Assessment Criteria</a:t>
            </a:r>
          </a:p>
        </p:txBody>
      </p:sp>
      <p:sp>
        <p:nvSpPr>
          <p:cNvPr id="16" name="Rectangle 4"/>
          <p:cNvSpPr>
            <a:spLocks noChangeArrowheads="1"/>
          </p:cNvSpPr>
          <p:nvPr/>
        </p:nvSpPr>
        <p:spPr bwMode="auto">
          <a:xfrm>
            <a:off x="1204690" y="2207800"/>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
        <p:nvSpPr>
          <p:cNvPr id="5128" name="Rectangle 5"/>
          <p:cNvSpPr>
            <a:spLocks noChangeArrowheads="1"/>
          </p:cNvSpPr>
          <p:nvPr/>
        </p:nvSpPr>
        <p:spPr bwMode="auto">
          <a:xfrm>
            <a:off x="1198563" y="3001963"/>
            <a:ext cx="6907212"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Our Conclusions</a:t>
            </a:r>
          </a:p>
        </p:txBody>
      </p:sp>
      <p:sp>
        <p:nvSpPr>
          <p:cNvPr id="18" name="Rectangle 6"/>
          <p:cNvSpPr>
            <a:spLocks noChangeArrowheads="1"/>
          </p:cNvSpPr>
          <p:nvPr/>
        </p:nvSpPr>
        <p:spPr bwMode="auto">
          <a:xfrm>
            <a:off x="1204690" y="349998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19" name="Rectangle 7"/>
          <p:cNvSpPr>
            <a:spLocks noChangeArrowheads="1"/>
          </p:cNvSpPr>
          <p:nvPr/>
        </p:nvSpPr>
        <p:spPr bwMode="auto">
          <a:xfrm>
            <a:off x="1204690" y="551803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4.  Addressing the Risks</a:t>
            </a:r>
          </a:p>
        </p:txBody>
      </p:sp>
      <p:sp>
        <p:nvSpPr>
          <p:cNvPr id="5135" name="Rectangle 3"/>
          <p:cNvSpPr>
            <a:spLocks noChangeArrowheads="1"/>
          </p:cNvSpPr>
          <p:nvPr/>
        </p:nvSpPr>
        <p:spPr bwMode="auto">
          <a:xfrm>
            <a:off x="1204913" y="3929063"/>
            <a:ext cx="6905625"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Needs Fixing Now</a:t>
            </a:r>
          </a:p>
        </p:txBody>
      </p:sp>
      <p:sp>
        <p:nvSpPr>
          <p:cNvPr id="5136" name="Rectangle 5"/>
          <p:cNvSpPr>
            <a:spLocks noChangeArrowheads="1"/>
          </p:cNvSpPr>
          <p:nvPr/>
        </p:nvSpPr>
        <p:spPr bwMode="auto">
          <a:xfrm>
            <a:off x="1198563" y="4295775"/>
            <a:ext cx="6907212"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Likely to Need Fixing Soon</a:t>
            </a:r>
          </a:p>
        </p:txBody>
      </p:sp>
      <p:sp>
        <p:nvSpPr>
          <p:cNvPr id="5137" name="Rectangle 5"/>
          <p:cNvSpPr>
            <a:spLocks noChangeArrowheads="1"/>
          </p:cNvSpPr>
          <p:nvPr/>
        </p:nvSpPr>
        <p:spPr bwMode="auto">
          <a:xfrm>
            <a:off x="1198563" y="4664075"/>
            <a:ext cx="6907212"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Must be Fixed Over Time</a:t>
            </a:r>
          </a:p>
        </p:txBody>
      </p:sp>
      <p:sp>
        <p:nvSpPr>
          <p:cNvPr id="5138" name="Slide Number Placeholder 4"/>
          <p:cNvSpPr>
            <a:spLocks noGrp="1"/>
          </p:cNvSpPr>
          <p:nvPr>
            <p:ph type="sldNum" sz="quarter" idx="11"/>
          </p:nvPr>
        </p:nvSpPr>
        <p:spPr>
          <a:noFill/>
        </p:spPr>
        <p:txBody>
          <a:bodyPr/>
          <a:lstStyle/>
          <a:p>
            <a:r>
              <a:rPr lang="en-US"/>
              <a:t>Page </a:t>
            </a:r>
            <a:fld id="{87809568-82E5-4F73-AF32-33B49C872B71}" type="slidenum">
              <a:rPr lang="en-US"/>
              <a:pPr/>
              <a:t>1</a:t>
            </a:fld>
            <a:endParaRPr lang="en-US"/>
          </a:p>
        </p:txBody>
      </p:sp>
      <p:sp>
        <p:nvSpPr>
          <p:cNvPr id="5139" name="Rectangle 5"/>
          <p:cNvSpPr>
            <a:spLocks noChangeArrowheads="1"/>
          </p:cNvSpPr>
          <p:nvPr/>
        </p:nvSpPr>
        <p:spPr bwMode="auto">
          <a:xfrm>
            <a:off x="1209675" y="5030788"/>
            <a:ext cx="6905625"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Watch and Be Ready</a:t>
            </a:r>
          </a:p>
        </p:txBody>
      </p:sp>
      <p:sp>
        <p:nvSpPr>
          <p:cNvPr id="26" name="Rectangle 4"/>
          <p:cNvSpPr>
            <a:spLocks noChangeArrowheads="1"/>
          </p:cNvSpPr>
          <p:nvPr/>
        </p:nvSpPr>
        <p:spPr bwMode="auto">
          <a:xfrm>
            <a:off x="1202715" y="1600200"/>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
        <p:nvSpPr>
          <p:cNvPr id="20" name="Rectangle 4"/>
          <p:cNvSpPr>
            <a:spLocks noChangeArrowheads="1"/>
          </p:cNvSpPr>
          <p:nvPr/>
        </p:nvSpPr>
        <p:spPr bwMode="auto">
          <a:xfrm>
            <a:off x="1202710" y="1589178"/>
            <a:ext cx="6906161" cy="431800"/>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20663" y="414338"/>
            <a:ext cx="8759825" cy="798512"/>
          </a:xfrm>
        </p:spPr>
        <p:txBody>
          <a:bodyPr/>
          <a:lstStyle/>
          <a:p>
            <a:r>
              <a:rPr lang="en-AU" smtClean="0">
                <a:latin typeface="Arial" charset="0"/>
              </a:rPr>
              <a:t>Scarcity Pricing – Summary</a:t>
            </a:r>
          </a:p>
        </p:txBody>
      </p:sp>
      <p:sp>
        <p:nvSpPr>
          <p:cNvPr id="17411" name="Content Placeholder 2"/>
          <p:cNvSpPr>
            <a:spLocks noGrp="1"/>
          </p:cNvSpPr>
          <p:nvPr>
            <p:ph idx="1"/>
          </p:nvPr>
        </p:nvSpPr>
        <p:spPr>
          <a:xfrm>
            <a:off x="457200" y="1371600"/>
            <a:ext cx="8229600" cy="1304925"/>
          </a:xfrm>
        </p:spPr>
        <p:txBody>
          <a:bodyPr/>
          <a:lstStyle/>
          <a:p>
            <a:pPr>
              <a:lnSpc>
                <a:spcPts val="2200"/>
              </a:lnSpc>
            </a:pPr>
            <a:r>
              <a:rPr lang="en-AU" smtClean="0"/>
              <a:t>An energy-only market like ERCOT needs energy (and AS) prices that can/will become very high (at least as high as the current SWCAP)</a:t>
            </a:r>
          </a:p>
          <a:p>
            <a:pPr lvl="1">
              <a:spcBef>
                <a:spcPts val="300"/>
              </a:spcBef>
              <a:spcAft>
                <a:spcPts val="300"/>
              </a:spcAft>
            </a:pPr>
            <a:r>
              <a:rPr lang="en-AU" smtClean="0"/>
              <a:t>When and where there is a critical need for more supply and/or less demand</a:t>
            </a:r>
          </a:p>
          <a:p>
            <a:pPr lvl="1">
              <a:spcBef>
                <a:spcPts val="300"/>
              </a:spcBef>
              <a:spcAft>
                <a:spcPts val="300"/>
              </a:spcAft>
            </a:pPr>
            <a:r>
              <a:rPr lang="en-AU" smtClean="0"/>
              <a:t>While allowing effective market power mitigation policies and mechanisms </a:t>
            </a:r>
          </a:p>
        </p:txBody>
      </p:sp>
      <p:sp>
        <p:nvSpPr>
          <p:cNvPr id="23556" name="Footer Placeholder 3"/>
          <p:cNvSpPr>
            <a:spLocks noGrp="1"/>
          </p:cNvSpPr>
          <p:nvPr>
            <p:ph type="ftr" sz="quarter" idx="10"/>
          </p:nvPr>
        </p:nvSpPr>
        <p:spPr>
          <a:noFill/>
        </p:spPr>
        <p:txBody>
          <a:bodyPr/>
          <a:lstStyle/>
          <a:p>
            <a:r>
              <a:rPr lang="en-AU" smtClean="0"/>
              <a:t>© ERCOT &amp; Market Reform, 2010.</a:t>
            </a:r>
            <a:endParaRPr lang="en-US"/>
          </a:p>
        </p:txBody>
      </p:sp>
      <p:sp>
        <p:nvSpPr>
          <p:cNvPr id="23557" name="Slide Number Placeholder 4"/>
          <p:cNvSpPr>
            <a:spLocks noGrp="1"/>
          </p:cNvSpPr>
          <p:nvPr>
            <p:ph type="sldNum" sz="quarter" idx="11"/>
          </p:nvPr>
        </p:nvSpPr>
        <p:spPr>
          <a:noFill/>
        </p:spPr>
        <p:txBody>
          <a:bodyPr/>
          <a:lstStyle/>
          <a:p>
            <a:r>
              <a:rPr lang="en-US"/>
              <a:t>Page </a:t>
            </a:r>
            <a:fld id="{63DC894E-3C07-4086-AEDE-D74CD1C969B7}" type="slidenum">
              <a:rPr lang="en-US"/>
              <a:pPr/>
              <a:t>19</a:t>
            </a:fld>
            <a:endParaRPr lang="en-US"/>
          </a:p>
        </p:txBody>
      </p:sp>
      <p:sp>
        <p:nvSpPr>
          <p:cNvPr id="17418" name="TextBox 5"/>
          <p:cNvSpPr txBox="1">
            <a:spLocks noChangeArrowheads="1"/>
          </p:cNvSpPr>
          <p:nvPr/>
        </p:nvSpPr>
        <p:spPr bwMode="auto">
          <a:xfrm>
            <a:off x="660400" y="5991225"/>
            <a:ext cx="7543800" cy="369888"/>
          </a:xfrm>
          <a:prstGeom prst="rect">
            <a:avLst/>
          </a:prstGeom>
          <a:noFill/>
          <a:ln w="9525">
            <a:noFill/>
            <a:miter lim="800000"/>
            <a:headEnd/>
            <a:tailEnd/>
          </a:ln>
        </p:spPr>
        <p:txBody>
          <a:bodyPr>
            <a:spAutoFit/>
          </a:bodyPr>
          <a:lstStyle/>
          <a:p>
            <a:pPr algn="ctr"/>
            <a:r>
              <a:rPr lang="en-AU" b="1" i="1">
                <a:solidFill>
                  <a:srgbClr val="FF0000"/>
                </a:solidFill>
              </a:rPr>
              <a:t>ERCOT needs better scarcity pricing, at least for the long run </a:t>
            </a:r>
          </a:p>
        </p:txBody>
      </p:sp>
      <p:sp>
        <p:nvSpPr>
          <p:cNvPr id="23559"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Must Be Fixed Over Time</a:t>
            </a:r>
          </a:p>
        </p:txBody>
      </p:sp>
      <p:sp>
        <p:nvSpPr>
          <p:cNvPr id="8" name="Content Placeholder 2"/>
          <p:cNvSpPr txBox="1">
            <a:spLocks/>
          </p:cNvSpPr>
          <p:nvPr/>
        </p:nvSpPr>
        <p:spPr bwMode="auto">
          <a:xfrm>
            <a:off x="457200" y="2638425"/>
            <a:ext cx="8229600" cy="1944688"/>
          </a:xfrm>
          <a:prstGeom prst="rect">
            <a:avLst/>
          </a:prstGeom>
          <a:noFill/>
          <a:ln w="9525">
            <a:noFill/>
            <a:miter lim="800000"/>
            <a:headEnd/>
            <a:tailEnd/>
          </a:ln>
        </p:spPr>
        <p:txBody>
          <a:bodyPr/>
          <a:lstStyle/>
          <a:p>
            <a:pPr marL="342900" indent="-342900" eaLnBrk="0" hangingPunct="0">
              <a:lnSpc>
                <a:spcPts val="2200"/>
              </a:lnSpc>
              <a:spcBef>
                <a:spcPct val="20000"/>
              </a:spcBef>
              <a:buFontTx/>
              <a:buChar char="•"/>
              <a:defRPr/>
            </a:pPr>
            <a:r>
              <a:rPr lang="en-AU" kern="0" dirty="0">
                <a:latin typeface="+mn-lt"/>
              </a:rPr>
              <a:t>The Protocols do not provide adequate scarcity pricing</a:t>
            </a:r>
          </a:p>
          <a:p>
            <a:pPr marL="742950" lvl="1" indent="-285750" eaLnBrk="0" hangingPunct="0">
              <a:spcBef>
                <a:spcPts val="300"/>
              </a:spcBef>
              <a:spcAft>
                <a:spcPts val="300"/>
              </a:spcAft>
              <a:buFontTx/>
              <a:buChar char="–"/>
              <a:defRPr/>
            </a:pPr>
            <a:r>
              <a:rPr lang="en-AU" sz="1600" kern="0" dirty="0">
                <a:latin typeface="+mn-lt"/>
              </a:rPr>
              <a:t>Generators are allowed/encouraged to bid up to SWCAP during scarcity periods</a:t>
            </a:r>
          </a:p>
          <a:p>
            <a:pPr marL="742950" lvl="1" indent="-285750" eaLnBrk="0" hangingPunct="0">
              <a:spcBef>
                <a:spcPts val="300"/>
              </a:spcBef>
              <a:spcAft>
                <a:spcPts val="300"/>
              </a:spcAft>
              <a:buFontTx/>
              <a:buChar char="–"/>
              <a:defRPr/>
            </a:pPr>
            <a:r>
              <a:rPr lang="en-AU" sz="1600" kern="0" dirty="0">
                <a:latin typeface="+mn-lt"/>
              </a:rPr>
              <a:t>The Protocol’s Scarcity Pricing Mechanism (SPM) is misnamed; its intent/effect is to keep prices </a:t>
            </a:r>
            <a:r>
              <a:rPr lang="en-AU" sz="1600" b="1" i="1" kern="0" dirty="0">
                <a:latin typeface="+mn-lt"/>
              </a:rPr>
              <a:t>down</a:t>
            </a:r>
            <a:r>
              <a:rPr lang="en-AU" sz="1600" kern="0" dirty="0">
                <a:latin typeface="+mn-lt"/>
              </a:rPr>
              <a:t> by reducing SWCAP at times</a:t>
            </a:r>
          </a:p>
          <a:p>
            <a:pPr marL="742950" lvl="1" indent="-285750" eaLnBrk="0" hangingPunct="0">
              <a:spcBef>
                <a:spcPts val="300"/>
              </a:spcBef>
              <a:spcAft>
                <a:spcPts val="300"/>
              </a:spcAft>
              <a:buFontTx/>
              <a:buChar char="–"/>
              <a:defRPr/>
            </a:pPr>
            <a:r>
              <a:rPr lang="en-AU" sz="1600" kern="0" dirty="0">
                <a:latin typeface="+mn-lt"/>
              </a:rPr>
              <a:t>The SWCAP and the 2-step mitigation in SCED will tend to depress prices</a:t>
            </a:r>
          </a:p>
          <a:p>
            <a:pPr marL="742950" lvl="1" indent="-285750" eaLnBrk="0" hangingPunct="0">
              <a:spcBef>
                <a:spcPts val="300"/>
              </a:spcBef>
              <a:spcAft>
                <a:spcPts val="300"/>
              </a:spcAft>
              <a:buFontTx/>
              <a:buChar char="–"/>
              <a:defRPr/>
            </a:pPr>
            <a:r>
              <a:rPr lang="en-AU" sz="1600" kern="0" dirty="0">
                <a:latin typeface="+mn-lt"/>
              </a:rPr>
              <a:t>With large </a:t>
            </a:r>
            <a:r>
              <a:rPr lang="en-AU" sz="1600" kern="0" dirty="0" err="1">
                <a:latin typeface="+mn-lt"/>
              </a:rPr>
              <a:t>LZs</a:t>
            </a:r>
            <a:r>
              <a:rPr lang="en-AU" sz="1600" kern="0" dirty="0">
                <a:latin typeface="+mn-lt"/>
              </a:rPr>
              <a:t>, load bids cannot produce congestion-driven scarcity prices</a:t>
            </a:r>
          </a:p>
        </p:txBody>
      </p:sp>
      <p:sp>
        <p:nvSpPr>
          <p:cNvPr id="9" name="Content Placeholder 2"/>
          <p:cNvSpPr txBox="1">
            <a:spLocks/>
          </p:cNvSpPr>
          <p:nvPr/>
        </p:nvSpPr>
        <p:spPr bwMode="auto">
          <a:xfrm>
            <a:off x="457200" y="4511675"/>
            <a:ext cx="8229600" cy="1558925"/>
          </a:xfrm>
          <a:prstGeom prst="rect">
            <a:avLst/>
          </a:prstGeom>
          <a:noFill/>
          <a:ln w="9525">
            <a:noFill/>
            <a:miter lim="800000"/>
            <a:headEnd/>
            <a:tailEnd/>
          </a:ln>
        </p:spPr>
        <p:txBody>
          <a:bodyPr/>
          <a:lstStyle/>
          <a:p>
            <a:pPr marL="342900" indent="-342900" eaLnBrk="0" hangingPunct="0">
              <a:lnSpc>
                <a:spcPts val="2200"/>
              </a:lnSpc>
              <a:spcBef>
                <a:spcPct val="20000"/>
              </a:spcBef>
              <a:buFontTx/>
              <a:buChar char="•"/>
              <a:defRPr/>
            </a:pPr>
            <a:r>
              <a:rPr lang="en-AU" kern="0">
                <a:latin typeface="+mn-lt"/>
              </a:rPr>
              <a:t>The required “methodology for setting maximum Shadow Prices” (SPs) could be interpreted to allow SCED SP &gt; SWCAP at times; but</a:t>
            </a:r>
          </a:p>
          <a:p>
            <a:pPr marL="742950" lvl="1" indent="-285750" eaLnBrk="0" hangingPunct="0">
              <a:spcBef>
                <a:spcPts val="300"/>
              </a:spcBef>
              <a:spcAft>
                <a:spcPts val="300"/>
              </a:spcAft>
              <a:buFontTx/>
              <a:buChar char="–"/>
              <a:defRPr/>
            </a:pPr>
            <a:r>
              <a:rPr lang="en-AU" sz="1600" kern="0">
                <a:latin typeface="+mn-lt"/>
              </a:rPr>
              <a:t>This does not seem to be the Protocols’ intent or ERCOT’s plan; and</a:t>
            </a:r>
          </a:p>
          <a:p>
            <a:pPr marL="742950" lvl="1" indent="-285750" eaLnBrk="0" hangingPunct="0">
              <a:spcBef>
                <a:spcPts val="300"/>
              </a:spcBef>
              <a:spcAft>
                <a:spcPts val="300"/>
              </a:spcAft>
              <a:buFontTx/>
              <a:buChar char="–"/>
              <a:defRPr/>
            </a:pPr>
            <a:r>
              <a:rPr lang="en-AU" sz="1600" kern="0">
                <a:latin typeface="+mn-lt"/>
              </a:rPr>
              <a:t>Even high Shadow Prices on SCED constraint violations will not produce high market prices if operators never let these constraints be violated</a:t>
            </a:r>
            <a:endParaRPr lang="en-AU" sz="1600"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7411"/>
                                        </p:tgtEl>
                                        <p:attrNameLst>
                                          <p:attrName>style.visibility</p:attrName>
                                        </p:attrNameLst>
                                      </p:cBhvr>
                                      <p:to>
                                        <p:strVal val="visible"/>
                                      </p:to>
                                    </p:set>
                                    <p:animEffect transition="in" filter="dissolve">
                                      <p:cBhvr>
                                        <p:cTn id="7" dur="500"/>
                                        <p:tgtEl>
                                          <p:spTgt spid="174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7418"/>
                                        </p:tgtEl>
                                        <p:attrNameLst>
                                          <p:attrName>style.visibility</p:attrName>
                                        </p:attrNameLst>
                                      </p:cBhvr>
                                      <p:to>
                                        <p:strVal val="visible"/>
                                      </p:to>
                                    </p:set>
                                    <p:animEffect transition="in" filter="dissolve">
                                      <p:cBhvr>
                                        <p:cTn id="22" dur="500"/>
                                        <p:tgtEl>
                                          <p:spTgt spid="17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18"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1204913" y="263525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Assessment Criteria</a:t>
            </a:r>
          </a:p>
        </p:txBody>
      </p:sp>
      <p:sp>
        <p:nvSpPr>
          <p:cNvPr id="24579" name="Rectangle 5"/>
          <p:cNvSpPr>
            <a:spLocks noChangeArrowheads="1"/>
          </p:cNvSpPr>
          <p:nvPr/>
        </p:nvSpPr>
        <p:spPr bwMode="auto">
          <a:xfrm>
            <a:off x="1206500" y="427672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Likely to Need Fixing Soon</a:t>
            </a:r>
          </a:p>
        </p:txBody>
      </p:sp>
      <p:sp>
        <p:nvSpPr>
          <p:cNvPr id="24580" name="Footer Placeholder 3"/>
          <p:cNvSpPr>
            <a:spLocks noGrp="1"/>
          </p:cNvSpPr>
          <p:nvPr>
            <p:ph type="ftr" sz="quarter" idx="10"/>
          </p:nvPr>
        </p:nvSpPr>
        <p:spPr>
          <a:noFill/>
        </p:spPr>
        <p:txBody>
          <a:bodyPr/>
          <a:lstStyle/>
          <a:p>
            <a:r>
              <a:rPr lang="en-AU" smtClean="0"/>
              <a:t>© ERCOT &amp; Market Reform, 2010.</a:t>
            </a:r>
            <a:endParaRPr lang="en-US"/>
          </a:p>
        </p:txBody>
      </p:sp>
      <p:sp>
        <p:nvSpPr>
          <p:cNvPr id="24581"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Outline/Agenda</a:t>
            </a:r>
          </a:p>
        </p:txBody>
      </p:sp>
      <p:sp>
        <p:nvSpPr>
          <p:cNvPr id="16" name="Rectangle 4"/>
          <p:cNvSpPr>
            <a:spLocks noChangeArrowheads="1"/>
          </p:cNvSpPr>
          <p:nvPr/>
        </p:nvSpPr>
        <p:spPr bwMode="auto">
          <a:xfrm>
            <a:off x="1204690" y="22015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
        <p:nvSpPr>
          <p:cNvPr id="24585" name="Rectangle 5"/>
          <p:cNvSpPr>
            <a:spLocks noChangeArrowheads="1"/>
          </p:cNvSpPr>
          <p:nvPr/>
        </p:nvSpPr>
        <p:spPr bwMode="auto">
          <a:xfrm>
            <a:off x="1206500" y="299561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Our Conclusions</a:t>
            </a:r>
          </a:p>
        </p:txBody>
      </p:sp>
      <p:sp>
        <p:nvSpPr>
          <p:cNvPr id="18" name="Rectangle 6"/>
          <p:cNvSpPr>
            <a:spLocks noChangeArrowheads="1"/>
          </p:cNvSpPr>
          <p:nvPr/>
        </p:nvSpPr>
        <p:spPr bwMode="auto">
          <a:xfrm>
            <a:off x="1204690" y="3481875"/>
            <a:ext cx="6906161" cy="431800"/>
          </a:xfrm>
          <a:prstGeom prst="rect">
            <a:avLst/>
          </a:prstGeom>
          <a:solidFill>
            <a:schemeClr val="accent1">
              <a:lumMod val="75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19" name="Rectangle 7"/>
          <p:cNvSpPr>
            <a:spLocks noChangeArrowheads="1"/>
          </p:cNvSpPr>
          <p:nvPr/>
        </p:nvSpPr>
        <p:spPr bwMode="auto">
          <a:xfrm>
            <a:off x="1204690" y="5511800"/>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4.  Addressing the Risks</a:t>
            </a:r>
          </a:p>
        </p:txBody>
      </p:sp>
      <p:sp>
        <p:nvSpPr>
          <p:cNvPr id="22" name="Rectangle 3"/>
          <p:cNvSpPr>
            <a:spLocks noChangeArrowheads="1"/>
          </p:cNvSpPr>
          <p:nvPr/>
        </p:nvSpPr>
        <p:spPr bwMode="auto">
          <a:xfrm>
            <a:off x="1204913" y="3911600"/>
            <a:ext cx="6905625" cy="366713"/>
          </a:xfrm>
          <a:prstGeom prst="rect">
            <a:avLst/>
          </a:prstGeom>
          <a:gradFill>
            <a:gsLst>
              <a:gs pos="0">
                <a:schemeClr val="bg1">
                  <a:lumMod val="95000"/>
                </a:schemeClr>
              </a:gs>
              <a:gs pos="100000">
                <a:srgbClr val="DDDDDD"/>
              </a:gs>
            </a:gsLst>
            <a:path path="shape">
              <a:fillToRect l="50000" t="50000" r="50000" b="50000"/>
            </a:path>
          </a:gradFill>
          <a:ln w="19050">
            <a:noFill/>
            <a:miter lim="800000"/>
            <a:headEnd/>
            <a:tailEnd/>
          </a:ln>
          <a:effectLst/>
        </p:spPr>
        <p:txBody>
          <a:bodyPr wrap="none" lIns="640048" tIns="45718" rIns="91435" bIns="45718" anchor="ctr"/>
          <a:lstStyle/>
          <a:p>
            <a:pPr>
              <a:defRPr/>
            </a:pPr>
            <a:r>
              <a:rPr lang="en-AU" dirty="0">
                <a:solidFill>
                  <a:srgbClr val="000000"/>
                </a:solidFill>
              </a:rPr>
              <a:t>	Needs Fixing Now</a:t>
            </a:r>
          </a:p>
        </p:txBody>
      </p:sp>
      <p:sp>
        <p:nvSpPr>
          <p:cNvPr id="24593" name="Rectangle 5"/>
          <p:cNvSpPr>
            <a:spLocks noChangeArrowheads="1"/>
          </p:cNvSpPr>
          <p:nvPr/>
        </p:nvSpPr>
        <p:spPr bwMode="auto">
          <a:xfrm>
            <a:off x="1206500" y="4646613"/>
            <a:ext cx="6905625"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Must be Fixed Over Time</a:t>
            </a:r>
          </a:p>
        </p:txBody>
      </p:sp>
      <p:sp>
        <p:nvSpPr>
          <p:cNvPr id="24594" name="Slide Number Placeholder 4"/>
          <p:cNvSpPr>
            <a:spLocks noGrp="1"/>
          </p:cNvSpPr>
          <p:nvPr>
            <p:ph type="sldNum" sz="quarter" idx="11"/>
          </p:nvPr>
        </p:nvSpPr>
        <p:spPr>
          <a:noFill/>
        </p:spPr>
        <p:txBody>
          <a:bodyPr/>
          <a:lstStyle/>
          <a:p>
            <a:r>
              <a:rPr lang="en-US"/>
              <a:t>Page </a:t>
            </a:r>
            <a:fld id="{C26C6CA4-E9ED-4732-815C-DEA3356D956B}" type="slidenum">
              <a:rPr lang="en-US"/>
              <a:pPr/>
              <a:t>20</a:t>
            </a:fld>
            <a:endParaRPr lang="en-US"/>
          </a:p>
        </p:txBody>
      </p:sp>
      <p:sp>
        <p:nvSpPr>
          <p:cNvPr id="26" name="Rectangle 4"/>
          <p:cNvSpPr>
            <a:spLocks noChangeArrowheads="1"/>
          </p:cNvSpPr>
          <p:nvPr/>
        </p:nvSpPr>
        <p:spPr bwMode="auto">
          <a:xfrm>
            <a:off x="1202715" y="15939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
        <p:nvSpPr>
          <p:cNvPr id="24598" name="Rectangle 5"/>
          <p:cNvSpPr>
            <a:spLocks noChangeArrowheads="1"/>
          </p:cNvSpPr>
          <p:nvPr/>
        </p:nvSpPr>
        <p:spPr bwMode="auto">
          <a:xfrm>
            <a:off x="1209675" y="500856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Watch and Be Ready</a:t>
            </a:r>
          </a:p>
        </p:txBody>
      </p:sp>
      <p:sp>
        <p:nvSpPr>
          <p:cNvPr id="15" name="Rectangle 5"/>
          <p:cNvSpPr>
            <a:spLocks noChangeArrowheads="1"/>
          </p:cNvSpPr>
          <p:nvPr/>
        </p:nvSpPr>
        <p:spPr bwMode="auto">
          <a:xfrm>
            <a:off x="1218244" y="5006886"/>
            <a:ext cx="6906161" cy="367472"/>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b="1" dirty="0">
                <a:solidFill>
                  <a:schemeClr val="bg1"/>
                </a:solidFill>
              </a:rPr>
              <a:t>	Watch and Be Ready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590550" y="414338"/>
            <a:ext cx="8170863" cy="798512"/>
          </a:xfrm>
        </p:spPr>
        <p:txBody>
          <a:bodyPr/>
          <a:lstStyle/>
          <a:p>
            <a:r>
              <a:rPr lang="en-AU" smtClean="0">
                <a:latin typeface="Arial" charset="0"/>
              </a:rPr>
              <a:t>Settlement at Shadow Prices – Summary</a:t>
            </a:r>
          </a:p>
        </p:txBody>
      </p:sp>
      <p:sp>
        <p:nvSpPr>
          <p:cNvPr id="31747" name="Content Placeholder 2"/>
          <p:cNvSpPr>
            <a:spLocks noGrp="1"/>
          </p:cNvSpPr>
          <p:nvPr>
            <p:ph idx="1"/>
          </p:nvPr>
        </p:nvSpPr>
        <p:spPr>
          <a:xfrm>
            <a:off x="457200" y="1368425"/>
            <a:ext cx="8229600" cy="1000125"/>
          </a:xfrm>
        </p:spPr>
        <p:txBody>
          <a:bodyPr/>
          <a:lstStyle/>
          <a:p>
            <a:pPr>
              <a:lnSpc>
                <a:spcPts val="2300"/>
              </a:lnSpc>
              <a:spcBef>
                <a:spcPct val="0"/>
              </a:spcBef>
              <a:spcAft>
                <a:spcPts val="300"/>
              </a:spcAft>
            </a:pPr>
            <a:r>
              <a:rPr lang="en-AU" smtClean="0"/>
              <a:t>The </a:t>
            </a:r>
            <a:r>
              <a:rPr lang="en-US" smtClean="0"/>
              <a:t>Protocols often refer to “Shadow Prices [SPs] on constraints” or “… from the algorithm” as “Market Clearing Prices” (MCPs), and use these SPs/MCPs as settlement prices</a:t>
            </a:r>
          </a:p>
        </p:txBody>
      </p:sp>
      <p:sp>
        <p:nvSpPr>
          <p:cNvPr id="25604" name="Footer Placeholder 3"/>
          <p:cNvSpPr>
            <a:spLocks noGrp="1"/>
          </p:cNvSpPr>
          <p:nvPr>
            <p:ph type="ftr" sz="quarter" idx="10"/>
          </p:nvPr>
        </p:nvSpPr>
        <p:spPr>
          <a:noFill/>
        </p:spPr>
        <p:txBody>
          <a:bodyPr/>
          <a:lstStyle/>
          <a:p>
            <a:r>
              <a:rPr lang="en-AU" smtClean="0"/>
              <a:t>© ERCOT &amp; Market Reform, 2010.</a:t>
            </a:r>
            <a:endParaRPr lang="en-US"/>
          </a:p>
        </p:txBody>
      </p:sp>
      <p:sp>
        <p:nvSpPr>
          <p:cNvPr id="25605" name="Slide Number Placeholder 4"/>
          <p:cNvSpPr>
            <a:spLocks noGrp="1"/>
          </p:cNvSpPr>
          <p:nvPr>
            <p:ph type="sldNum" sz="quarter" idx="11"/>
          </p:nvPr>
        </p:nvSpPr>
        <p:spPr>
          <a:noFill/>
        </p:spPr>
        <p:txBody>
          <a:bodyPr/>
          <a:lstStyle/>
          <a:p>
            <a:r>
              <a:rPr lang="en-US"/>
              <a:t>Page </a:t>
            </a:r>
            <a:fld id="{3ABE8AF4-8ED8-49D5-A3FD-6AC6AAFC0695}" type="slidenum">
              <a:rPr lang="en-US"/>
              <a:pPr/>
              <a:t>21</a:t>
            </a:fld>
            <a:endParaRPr lang="en-US"/>
          </a:p>
        </p:txBody>
      </p:sp>
      <p:sp>
        <p:nvSpPr>
          <p:cNvPr id="10" name="TextBox 6"/>
          <p:cNvSpPr txBox="1">
            <a:spLocks noChangeArrowheads="1"/>
          </p:cNvSpPr>
          <p:nvPr/>
        </p:nvSpPr>
        <p:spPr bwMode="auto">
          <a:xfrm>
            <a:off x="403225" y="5743575"/>
            <a:ext cx="8321675" cy="646113"/>
          </a:xfrm>
          <a:prstGeom prst="rect">
            <a:avLst/>
          </a:prstGeom>
          <a:noFill/>
          <a:ln w="9525">
            <a:noFill/>
            <a:miter lim="800000"/>
            <a:headEnd/>
            <a:tailEnd/>
          </a:ln>
        </p:spPr>
        <p:txBody>
          <a:bodyPr>
            <a:spAutoFit/>
          </a:bodyPr>
          <a:lstStyle/>
          <a:p>
            <a:pPr algn="ctr"/>
            <a:r>
              <a:rPr lang="en-AU" b="1" i="1">
                <a:solidFill>
                  <a:srgbClr val="FF0000"/>
                </a:solidFill>
              </a:rPr>
              <a:t>ERCOT should be aware of the potential problems here, and be prepared to (e.g.) limit bids and offers or change pricing rules if necessary</a:t>
            </a:r>
          </a:p>
        </p:txBody>
      </p:sp>
      <p:sp>
        <p:nvSpPr>
          <p:cNvPr id="25607"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a:t>
            </a:r>
          </a:p>
        </p:txBody>
      </p:sp>
      <p:sp>
        <p:nvSpPr>
          <p:cNvPr id="8" name="Content Placeholder 2"/>
          <p:cNvSpPr txBox="1">
            <a:spLocks/>
          </p:cNvSpPr>
          <p:nvPr/>
        </p:nvSpPr>
        <p:spPr bwMode="auto">
          <a:xfrm>
            <a:off x="457200" y="2314575"/>
            <a:ext cx="8229600" cy="3535363"/>
          </a:xfrm>
          <a:prstGeom prst="rect">
            <a:avLst/>
          </a:prstGeom>
          <a:noFill/>
          <a:ln w="9525">
            <a:noFill/>
            <a:miter lim="800000"/>
            <a:headEnd/>
            <a:tailEnd/>
          </a:ln>
        </p:spPr>
        <p:txBody>
          <a:bodyPr/>
          <a:lstStyle/>
          <a:p>
            <a:pPr marL="342900" indent="-342900" eaLnBrk="0" hangingPunct="0">
              <a:lnSpc>
                <a:spcPts val="2300"/>
              </a:lnSpc>
              <a:spcBef>
                <a:spcPts val="0"/>
              </a:spcBef>
              <a:spcAft>
                <a:spcPts val="300"/>
              </a:spcAft>
              <a:buFontTx/>
              <a:buChar char="•"/>
              <a:defRPr/>
            </a:pPr>
            <a:r>
              <a:rPr lang="en-US" kern="0" dirty="0">
                <a:latin typeface="+mn-lt"/>
              </a:rPr>
              <a:t>But the conflation of SPs with MCPs involves some implicit assumptions that are not always valid given provisions of the Protocols; in particular:</a:t>
            </a:r>
            <a:endParaRPr lang="en-AU" kern="0" dirty="0">
              <a:latin typeface="+mn-lt"/>
            </a:endParaRPr>
          </a:p>
          <a:p>
            <a:pPr marL="742950" lvl="1" indent="-285750" eaLnBrk="0" hangingPunct="0">
              <a:lnSpc>
                <a:spcPts val="2300"/>
              </a:lnSpc>
              <a:spcBef>
                <a:spcPts val="0"/>
              </a:spcBef>
              <a:spcAft>
                <a:spcPts val="300"/>
              </a:spcAft>
              <a:buFontTx/>
              <a:buChar char="–"/>
              <a:defRPr/>
            </a:pPr>
            <a:r>
              <a:rPr lang="en-AU" sz="1600" kern="0" dirty="0">
                <a:latin typeface="+mn-lt"/>
              </a:rPr>
              <a:t>The Protocols allow extensive use of “integer” variables, such as three-part offers in the DAM and block bids/offers in the DAM and any SASM</a:t>
            </a:r>
          </a:p>
          <a:p>
            <a:pPr marL="742950" lvl="1" indent="-285750" eaLnBrk="0" hangingPunct="0">
              <a:lnSpc>
                <a:spcPts val="2300"/>
              </a:lnSpc>
              <a:spcBef>
                <a:spcPts val="0"/>
              </a:spcBef>
              <a:spcAft>
                <a:spcPts val="300"/>
              </a:spcAft>
              <a:buFontTx/>
              <a:buChar char="–"/>
              <a:defRPr/>
            </a:pPr>
            <a:r>
              <a:rPr lang="en-AU" sz="1600" kern="0" dirty="0">
                <a:latin typeface="+mn-lt"/>
              </a:rPr>
              <a:t>The resulting mixed integer programming (MIP) problems are inherently difficult to solve, but modern technology can find a solution – the cleared bids and offers – that (approximately) maximizes the gains from trade</a:t>
            </a:r>
          </a:p>
          <a:p>
            <a:pPr marL="742950" lvl="1" indent="-285750" eaLnBrk="0" hangingPunct="0">
              <a:lnSpc>
                <a:spcPts val="2300"/>
              </a:lnSpc>
              <a:spcBef>
                <a:spcPts val="0"/>
              </a:spcBef>
              <a:spcAft>
                <a:spcPts val="300"/>
              </a:spcAft>
              <a:buFontTx/>
              <a:buChar char="–"/>
              <a:defRPr/>
            </a:pPr>
            <a:r>
              <a:rPr lang="en-AU" sz="1600" kern="0" dirty="0">
                <a:latin typeface="+mn-lt"/>
              </a:rPr>
              <a:t>But the </a:t>
            </a:r>
            <a:r>
              <a:rPr lang="en-AU" sz="1600" kern="0" dirty="0" err="1">
                <a:latin typeface="+mn-lt"/>
              </a:rPr>
              <a:t>SPs</a:t>
            </a:r>
            <a:r>
              <a:rPr lang="en-AU" sz="1600" kern="0" dirty="0">
                <a:latin typeface="+mn-lt"/>
              </a:rPr>
              <a:t> from a MIP solution may not “clear the market”, i.e., settling all trades at </a:t>
            </a:r>
            <a:r>
              <a:rPr lang="en-AU" sz="1600" kern="0" dirty="0" err="1">
                <a:latin typeface="+mn-lt"/>
              </a:rPr>
              <a:t>SPs</a:t>
            </a:r>
            <a:r>
              <a:rPr lang="en-AU" sz="1600" kern="0" dirty="0">
                <a:latin typeface="+mn-lt"/>
              </a:rPr>
              <a:t> may not equate demand to supply for individual MPs or overall</a:t>
            </a:r>
          </a:p>
          <a:p>
            <a:pPr marL="742950" lvl="1" indent="-285750" eaLnBrk="0" hangingPunct="0">
              <a:lnSpc>
                <a:spcPts val="2300"/>
              </a:lnSpc>
              <a:spcBef>
                <a:spcPts val="0"/>
              </a:spcBef>
              <a:spcAft>
                <a:spcPts val="300"/>
              </a:spcAft>
              <a:buFontTx/>
              <a:buChar char="–"/>
              <a:defRPr/>
            </a:pPr>
            <a:r>
              <a:rPr lang="en-AU" sz="1600" kern="0" dirty="0">
                <a:latin typeface="+mn-lt"/>
              </a:rPr>
              <a:t>And a small change in (e.g.) network conditions or a single bid/offer can make a big difference in the </a:t>
            </a:r>
            <a:r>
              <a:rPr lang="en-AU" sz="1600" kern="0" dirty="0" err="1">
                <a:latin typeface="+mn-lt"/>
              </a:rPr>
              <a:t>SPs</a:t>
            </a:r>
            <a:r>
              <a:rPr lang="en-AU" sz="1600" kern="0" dirty="0">
                <a:latin typeface="+mn-lt"/>
              </a:rPr>
              <a:t> and the mix of cleared bids and offers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dissolve">
                                      <p:cBhvr>
                                        <p:cTn id="7" dur="500"/>
                                        <p:tgtEl>
                                          <p:spTgt spid="317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dissolve">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dissolve">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dissolve">
                                      <p:cBhvr>
                                        <p:cTn id="22" dur="500"/>
                                        <p:tgtEl>
                                          <p:spTgt spid="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dissolve">
                                      <p:cBhvr>
                                        <p:cTn id="27" dur="500"/>
                                        <p:tgtEl>
                                          <p:spTgt spid="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dissolve">
                                      <p:cBhvr>
                                        <p:cTn id="32" dur="500"/>
                                        <p:tgtEl>
                                          <p:spTgt spid="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dissolv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P spid="10" grpId="0"/>
      <p:bldP spid="8"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5"/>
          <p:cNvSpPr>
            <a:spLocks noChangeArrowheads="1"/>
          </p:cNvSpPr>
          <p:nvPr/>
        </p:nvSpPr>
        <p:spPr bwMode="auto">
          <a:xfrm>
            <a:off x="6859588" y="2489200"/>
            <a:ext cx="468312" cy="1452563"/>
          </a:xfrm>
          <a:prstGeom prst="rect">
            <a:avLst/>
          </a:prstGeom>
          <a:noFill/>
          <a:ln w="9525">
            <a:solidFill>
              <a:schemeClr val="tx1"/>
            </a:solidFill>
            <a:miter lim="800000"/>
            <a:headEnd/>
            <a:tailEnd/>
          </a:ln>
        </p:spPr>
        <p:txBody>
          <a:bodyPr wrap="none" anchor="ctr"/>
          <a:lstStyle/>
          <a:p>
            <a:pPr algn="ctr"/>
            <a:r>
              <a:rPr lang="en-AU" sz="2400" b="1"/>
              <a:t>4</a:t>
            </a:r>
            <a:endParaRPr lang="en-US" sz="2400" b="1"/>
          </a:p>
        </p:txBody>
      </p:sp>
      <p:sp>
        <p:nvSpPr>
          <p:cNvPr id="26627" name="Rectangle 54"/>
          <p:cNvSpPr>
            <a:spLocks noChangeArrowheads="1"/>
          </p:cNvSpPr>
          <p:nvPr/>
        </p:nvSpPr>
        <p:spPr bwMode="auto">
          <a:xfrm>
            <a:off x="6553200" y="2489200"/>
            <a:ext cx="315913" cy="1452563"/>
          </a:xfrm>
          <a:prstGeom prst="rect">
            <a:avLst/>
          </a:prstGeom>
          <a:solidFill>
            <a:srgbClr val="66CCFF">
              <a:alpha val="54901"/>
            </a:srgbClr>
          </a:solidFill>
          <a:ln w="9525">
            <a:solidFill>
              <a:schemeClr val="tx1"/>
            </a:solidFill>
            <a:miter lim="800000"/>
            <a:headEnd/>
            <a:tailEnd/>
          </a:ln>
        </p:spPr>
        <p:txBody>
          <a:bodyPr wrap="none" anchor="ctr"/>
          <a:lstStyle/>
          <a:p>
            <a:pPr algn="ctr"/>
            <a:endParaRPr lang="en-US" sz="2400" b="1"/>
          </a:p>
        </p:txBody>
      </p:sp>
      <p:sp>
        <p:nvSpPr>
          <p:cNvPr id="26628" name="Title 1"/>
          <p:cNvSpPr>
            <a:spLocks noGrp="1"/>
          </p:cNvSpPr>
          <p:nvPr>
            <p:ph type="title" idx="4294967295"/>
          </p:nvPr>
        </p:nvSpPr>
        <p:spPr>
          <a:xfrm>
            <a:off x="288925" y="414338"/>
            <a:ext cx="8472488" cy="798512"/>
          </a:xfrm>
        </p:spPr>
        <p:txBody>
          <a:bodyPr anchor="b"/>
          <a:lstStyle/>
          <a:p>
            <a:r>
              <a:rPr lang="en-AU" sz="3000" b="1" smtClean="0"/>
              <a:t>With Integers/Blocks, there May </a:t>
            </a:r>
            <a:r>
              <a:rPr lang="en-AU" sz="3000" b="1" smtClean="0">
                <a:cs typeface="Arial" charset="0"/>
              </a:rPr>
              <a:t>Be No </a:t>
            </a:r>
            <a:r>
              <a:rPr lang="en-AU" sz="3000" b="1" smtClean="0"/>
              <a:t>MCPs</a:t>
            </a:r>
          </a:p>
        </p:txBody>
      </p:sp>
      <p:sp>
        <p:nvSpPr>
          <p:cNvPr id="26629" name="Freeform 11"/>
          <p:cNvSpPr>
            <a:spLocks/>
          </p:cNvSpPr>
          <p:nvPr/>
        </p:nvSpPr>
        <p:spPr bwMode="auto">
          <a:xfrm>
            <a:off x="930275" y="2198688"/>
            <a:ext cx="2790825" cy="1739900"/>
          </a:xfrm>
          <a:custGeom>
            <a:avLst/>
            <a:gdLst>
              <a:gd name="T0" fmla="*/ 0 w 1655"/>
              <a:gd name="T1" fmla="*/ 0 h 1590"/>
              <a:gd name="T2" fmla="*/ 7 w 1655"/>
              <a:gd name="T3" fmla="*/ 1590 h 1590"/>
              <a:gd name="T4" fmla="*/ 1655 w 1655"/>
              <a:gd name="T5" fmla="*/ 1590 h 1590"/>
              <a:gd name="T6" fmla="*/ 0 60000 65536"/>
              <a:gd name="T7" fmla="*/ 0 60000 65536"/>
              <a:gd name="T8" fmla="*/ 0 60000 65536"/>
              <a:gd name="T9" fmla="*/ 0 w 1655"/>
              <a:gd name="T10" fmla="*/ 0 h 1590"/>
              <a:gd name="T11" fmla="*/ 1655 w 1655"/>
              <a:gd name="T12" fmla="*/ 1590 h 1590"/>
            </a:gdLst>
            <a:ahLst/>
            <a:cxnLst>
              <a:cxn ang="T6">
                <a:pos x="T0" y="T1"/>
              </a:cxn>
              <a:cxn ang="T7">
                <a:pos x="T2" y="T3"/>
              </a:cxn>
              <a:cxn ang="T8">
                <a:pos x="T4" y="T5"/>
              </a:cxn>
            </a:cxnLst>
            <a:rect l="T9" t="T10" r="T11" b="T12"/>
            <a:pathLst>
              <a:path w="1655" h="1590">
                <a:moveTo>
                  <a:pt x="0" y="0"/>
                </a:moveTo>
                <a:lnTo>
                  <a:pt x="7" y="1590"/>
                </a:lnTo>
                <a:lnTo>
                  <a:pt x="1655" y="1590"/>
                </a:lnTo>
              </a:path>
            </a:pathLst>
          </a:custGeom>
          <a:noFill/>
          <a:ln w="9525">
            <a:solidFill>
              <a:schemeClr val="tx1"/>
            </a:solidFill>
            <a:round/>
            <a:headEnd/>
            <a:tailEnd/>
          </a:ln>
        </p:spPr>
        <p:txBody>
          <a:bodyPr/>
          <a:lstStyle/>
          <a:p>
            <a:endParaRPr lang="en-US"/>
          </a:p>
        </p:txBody>
      </p:sp>
      <p:sp>
        <p:nvSpPr>
          <p:cNvPr id="26630" name="Rectangle 12"/>
          <p:cNvSpPr>
            <a:spLocks noChangeArrowheads="1"/>
          </p:cNvSpPr>
          <p:nvPr/>
        </p:nvSpPr>
        <p:spPr bwMode="auto">
          <a:xfrm>
            <a:off x="930275" y="3452813"/>
            <a:ext cx="423863" cy="485775"/>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1</a:t>
            </a:r>
            <a:endParaRPr lang="en-US" sz="2400" b="1"/>
          </a:p>
        </p:txBody>
      </p:sp>
      <p:sp>
        <p:nvSpPr>
          <p:cNvPr id="26631" name="Rectangle 13"/>
          <p:cNvSpPr>
            <a:spLocks noChangeArrowheads="1"/>
          </p:cNvSpPr>
          <p:nvPr/>
        </p:nvSpPr>
        <p:spPr bwMode="auto">
          <a:xfrm>
            <a:off x="1355725" y="3244850"/>
            <a:ext cx="503238" cy="693738"/>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2</a:t>
            </a:r>
            <a:endParaRPr lang="en-US" sz="2400" b="1"/>
          </a:p>
        </p:txBody>
      </p:sp>
      <p:sp>
        <p:nvSpPr>
          <p:cNvPr id="26632" name="Rectangle 15"/>
          <p:cNvSpPr>
            <a:spLocks noChangeArrowheads="1"/>
          </p:cNvSpPr>
          <p:nvPr/>
        </p:nvSpPr>
        <p:spPr bwMode="auto">
          <a:xfrm>
            <a:off x="2892425" y="2486025"/>
            <a:ext cx="790575" cy="1452563"/>
          </a:xfrm>
          <a:prstGeom prst="rect">
            <a:avLst/>
          </a:prstGeom>
          <a:noFill/>
          <a:ln w="9525">
            <a:solidFill>
              <a:schemeClr val="tx1"/>
            </a:solidFill>
            <a:miter lim="800000"/>
            <a:headEnd/>
            <a:tailEnd/>
          </a:ln>
        </p:spPr>
        <p:txBody>
          <a:bodyPr wrap="none" anchor="ctr"/>
          <a:lstStyle/>
          <a:p>
            <a:pPr algn="ctr"/>
            <a:r>
              <a:rPr lang="en-AU" sz="2400" b="1"/>
              <a:t>4</a:t>
            </a:r>
            <a:endParaRPr lang="en-US" sz="2400" b="1"/>
          </a:p>
        </p:txBody>
      </p:sp>
      <p:sp>
        <p:nvSpPr>
          <p:cNvPr id="26633" name="Text Box 18"/>
          <p:cNvSpPr txBox="1">
            <a:spLocks noChangeArrowheads="1"/>
          </p:cNvSpPr>
          <p:nvPr/>
        </p:nvSpPr>
        <p:spPr bwMode="auto">
          <a:xfrm>
            <a:off x="3725863" y="3843338"/>
            <a:ext cx="549275" cy="274637"/>
          </a:xfrm>
          <a:prstGeom prst="rect">
            <a:avLst/>
          </a:prstGeom>
          <a:noFill/>
          <a:ln w="9525">
            <a:noFill/>
            <a:miter lim="800000"/>
            <a:headEnd/>
            <a:tailEnd/>
          </a:ln>
        </p:spPr>
        <p:txBody>
          <a:bodyPr wrap="none">
            <a:spAutoFit/>
          </a:bodyPr>
          <a:lstStyle/>
          <a:p>
            <a:r>
              <a:rPr lang="en-AU" sz="1200" b="1"/>
              <a:t>MWh</a:t>
            </a:r>
            <a:endParaRPr lang="en-US" sz="1200" b="1"/>
          </a:p>
        </p:txBody>
      </p:sp>
      <p:sp>
        <p:nvSpPr>
          <p:cNvPr id="26634" name="Rectangle 19"/>
          <p:cNvSpPr>
            <a:spLocks noChangeArrowheads="1"/>
          </p:cNvSpPr>
          <p:nvPr/>
        </p:nvSpPr>
        <p:spPr bwMode="auto">
          <a:xfrm>
            <a:off x="2449513" y="3140075"/>
            <a:ext cx="142875" cy="798513"/>
          </a:xfrm>
          <a:prstGeom prst="rect">
            <a:avLst/>
          </a:prstGeom>
          <a:solidFill>
            <a:srgbClr val="66CCFF">
              <a:alpha val="54901"/>
            </a:srgbClr>
          </a:solidFill>
          <a:ln w="9525">
            <a:solidFill>
              <a:schemeClr val="tx1"/>
            </a:solidFill>
            <a:miter lim="800000"/>
            <a:headEnd/>
            <a:tailEnd/>
          </a:ln>
        </p:spPr>
        <p:txBody>
          <a:bodyPr wrap="none" anchor="ctr"/>
          <a:lstStyle/>
          <a:p>
            <a:pPr algn="ctr"/>
            <a:endParaRPr lang="en-US" sz="2400" b="1"/>
          </a:p>
        </p:txBody>
      </p:sp>
      <p:sp>
        <p:nvSpPr>
          <p:cNvPr id="26635" name="Line 20"/>
          <p:cNvSpPr>
            <a:spLocks noChangeShapeType="1"/>
          </p:cNvSpPr>
          <p:nvPr/>
        </p:nvSpPr>
        <p:spPr bwMode="auto">
          <a:xfrm flipV="1">
            <a:off x="923925" y="3459163"/>
            <a:ext cx="1588" cy="479425"/>
          </a:xfrm>
          <a:prstGeom prst="line">
            <a:avLst/>
          </a:prstGeom>
          <a:noFill/>
          <a:ln w="9525">
            <a:solidFill>
              <a:schemeClr val="tx1"/>
            </a:solidFill>
            <a:round/>
            <a:headEnd/>
            <a:tailEnd/>
          </a:ln>
        </p:spPr>
        <p:txBody>
          <a:bodyPr/>
          <a:lstStyle/>
          <a:p>
            <a:endParaRPr lang="en-US"/>
          </a:p>
        </p:txBody>
      </p:sp>
      <p:sp>
        <p:nvSpPr>
          <p:cNvPr id="26636" name="Text Box 22"/>
          <p:cNvSpPr txBox="1">
            <a:spLocks noChangeArrowheads="1"/>
          </p:cNvSpPr>
          <p:nvPr/>
        </p:nvSpPr>
        <p:spPr bwMode="auto">
          <a:xfrm>
            <a:off x="1128713" y="1792288"/>
            <a:ext cx="2128837" cy="584200"/>
          </a:xfrm>
          <a:prstGeom prst="rect">
            <a:avLst/>
          </a:prstGeom>
          <a:noFill/>
          <a:ln w="9525" algn="ctr">
            <a:noFill/>
            <a:miter lim="800000"/>
            <a:headEnd/>
            <a:tailEnd/>
          </a:ln>
        </p:spPr>
        <p:txBody>
          <a:bodyPr wrap="none">
            <a:spAutoFit/>
          </a:bodyPr>
          <a:lstStyle/>
          <a:p>
            <a:pPr algn="ctr"/>
            <a:r>
              <a:rPr lang="en-AU" sz="1600" b="1">
                <a:solidFill>
                  <a:schemeClr val="accent2"/>
                </a:solidFill>
              </a:rPr>
              <a:t>When Demand &gt; D*,</a:t>
            </a:r>
            <a:endParaRPr lang="en-AU" sz="1600" b="1" baseline="-25000">
              <a:solidFill>
                <a:schemeClr val="accent2"/>
              </a:solidFill>
            </a:endParaRPr>
          </a:p>
          <a:p>
            <a:pPr algn="ctr"/>
            <a:r>
              <a:rPr lang="en-AU" sz="1600" b="1">
                <a:solidFill>
                  <a:schemeClr val="accent2"/>
                </a:solidFill>
              </a:rPr>
              <a:t>“B In” is Least-Cost</a:t>
            </a:r>
            <a:endParaRPr lang="en-US" sz="1600" b="1">
              <a:solidFill>
                <a:schemeClr val="accent2"/>
              </a:solidFill>
            </a:endParaRPr>
          </a:p>
        </p:txBody>
      </p:sp>
      <p:sp>
        <p:nvSpPr>
          <p:cNvPr id="26637" name="Text Box 24"/>
          <p:cNvSpPr txBox="1">
            <a:spLocks noChangeArrowheads="1"/>
          </p:cNvSpPr>
          <p:nvPr/>
        </p:nvSpPr>
        <p:spPr bwMode="auto">
          <a:xfrm>
            <a:off x="360363" y="2982913"/>
            <a:ext cx="593725" cy="336550"/>
          </a:xfrm>
          <a:prstGeom prst="rect">
            <a:avLst/>
          </a:prstGeom>
          <a:noFill/>
          <a:ln w="9525">
            <a:noFill/>
            <a:miter lim="800000"/>
            <a:headEnd/>
            <a:tailEnd/>
          </a:ln>
        </p:spPr>
        <p:txBody>
          <a:bodyPr wrap="none">
            <a:spAutoFit/>
          </a:bodyPr>
          <a:lstStyle/>
          <a:p>
            <a:r>
              <a:rPr lang="en-AU" sz="1600"/>
              <a:t>SP</a:t>
            </a:r>
            <a:r>
              <a:rPr lang="en-AU" sz="1600" baseline="-25000"/>
              <a:t>IN</a:t>
            </a:r>
            <a:endParaRPr lang="en-US" sz="1600" baseline="-25000"/>
          </a:p>
        </p:txBody>
      </p:sp>
      <p:sp>
        <p:nvSpPr>
          <p:cNvPr id="26638" name="Freeform 25"/>
          <p:cNvSpPr>
            <a:spLocks/>
          </p:cNvSpPr>
          <p:nvPr/>
        </p:nvSpPr>
        <p:spPr bwMode="auto">
          <a:xfrm>
            <a:off x="5226050" y="2205038"/>
            <a:ext cx="2790825" cy="1739900"/>
          </a:xfrm>
          <a:custGeom>
            <a:avLst/>
            <a:gdLst>
              <a:gd name="T0" fmla="*/ 0 w 1655"/>
              <a:gd name="T1" fmla="*/ 0 h 1590"/>
              <a:gd name="T2" fmla="*/ 7 w 1655"/>
              <a:gd name="T3" fmla="*/ 1590 h 1590"/>
              <a:gd name="T4" fmla="*/ 1655 w 1655"/>
              <a:gd name="T5" fmla="*/ 1590 h 1590"/>
              <a:gd name="T6" fmla="*/ 0 60000 65536"/>
              <a:gd name="T7" fmla="*/ 0 60000 65536"/>
              <a:gd name="T8" fmla="*/ 0 60000 65536"/>
              <a:gd name="T9" fmla="*/ 0 w 1655"/>
              <a:gd name="T10" fmla="*/ 0 h 1590"/>
              <a:gd name="T11" fmla="*/ 1655 w 1655"/>
              <a:gd name="T12" fmla="*/ 1590 h 1590"/>
            </a:gdLst>
            <a:ahLst/>
            <a:cxnLst>
              <a:cxn ang="T6">
                <a:pos x="T0" y="T1"/>
              </a:cxn>
              <a:cxn ang="T7">
                <a:pos x="T2" y="T3"/>
              </a:cxn>
              <a:cxn ang="T8">
                <a:pos x="T4" y="T5"/>
              </a:cxn>
            </a:cxnLst>
            <a:rect l="T9" t="T10" r="T11" b="T12"/>
            <a:pathLst>
              <a:path w="1655" h="1590">
                <a:moveTo>
                  <a:pt x="0" y="0"/>
                </a:moveTo>
                <a:lnTo>
                  <a:pt x="7" y="1590"/>
                </a:lnTo>
                <a:lnTo>
                  <a:pt x="1655" y="1590"/>
                </a:lnTo>
              </a:path>
            </a:pathLst>
          </a:custGeom>
          <a:noFill/>
          <a:ln w="9525">
            <a:solidFill>
              <a:schemeClr val="tx1"/>
            </a:solidFill>
            <a:round/>
            <a:headEnd/>
            <a:tailEnd/>
          </a:ln>
        </p:spPr>
        <p:txBody>
          <a:bodyPr/>
          <a:lstStyle/>
          <a:p>
            <a:endParaRPr lang="en-US"/>
          </a:p>
        </p:txBody>
      </p:sp>
      <p:sp>
        <p:nvSpPr>
          <p:cNvPr id="26639" name="Rectangle 26"/>
          <p:cNvSpPr>
            <a:spLocks noChangeArrowheads="1"/>
          </p:cNvSpPr>
          <p:nvPr/>
        </p:nvSpPr>
        <p:spPr bwMode="auto">
          <a:xfrm>
            <a:off x="5226050" y="3457575"/>
            <a:ext cx="423863" cy="487363"/>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1</a:t>
            </a:r>
            <a:endParaRPr lang="en-US" sz="2400" b="1"/>
          </a:p>
        </p:txBody>
      </p:sp>
      <p:sp>
        <p:nvSpPr>
          <p:cNvPr id="26640" name="Rectangle 27"/>
          <p:cNvSpPr>
            <a:spLocks noChangeArrowheads="1"/>
          </p:cNvSpPr>
          <p:nvPr/>
        </p:nvSpPr>
        <p:spPr bwMode="auto">
          <a:xfrm>
            <a:off x="5651500" y="3251200"/>
            <a:ext cx="503238" cy="693738"/>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2</a:t>
            </a:r>
            <a:endParaRPr lang="en-US" sz="2400" b="1"/>
          </a:p>
        </p:txBody>
      </p:sp>
      <p:sp>
        <p:nvSpPr>
          <p:cNvPr id="26641" name="Rectangle 28"/>
          <p:cNvSpPr>
            <a:spLocks noChangeArrowheads="1"/>
          </p:cNvSpPr>
          <p:nvPr/>
        </p:nvSpPr>
        <p:spPr bwMode="auto">
          <a:xfrm>
            <a:off x="6151563" y="3146425"/>
            <a:ext cx="403225" cy="798513"/>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3</a:t>
            </a:r>
            <a:endParaRPr lang="en-US" sz="2400" b="1"/>
          </a:p>
        </p:txBody>
      </p:sp>
      <p:sp>
        <p:nvSpPr>
          <p:cNvPr id="26642" name="Text Box 33"/>
          <p:cNvSpPr txBox="1">
            <a:spLocks noChangeArrowheads="1"/>
          </p:cNvSpPr>
          <p:nvPr/>
        </p:nvSpPr>
        <p:spPr bwMode="auto">
          <a:xfrm>
            <a:off x="8021638" y="3849688"/>
            <a:ext cx="549275" cy="274637"/>
          </a:xfrm>
          <a:prstGeom prst="rect">
            <a:avLst/>
          </a:prstGeom>
          <a:noFill/>
          <a:ln w="9525">
            <a:noFill/>
            <a:miter lim="800000"/>
            <a:headEnd/>
            <a:tailEnd/>
          </a:ln>
        </p:spPr>
        <p:txBody>
          <a:bodyPr wrap="none">
            <a:spAutoFit/>
          </a:bodyPr>
          <a:lstStyle/>
          <a:p>
            <a:r>
              <a:rPr lang="en-AU" sz="1200" b="1"/>
              <a:t>MWh</a:t>
            </a:r>
            <a:endParaRPr lang="en-US" sz="1200" b="1"/>
          </a:p>
        </p:txBody>
      </p:sp>
      <p:sp>
        <p:nvSpPr>
          <p:cNvPr id="26643" name="Line 35"/>
          <p:cNvSpPr>
            <a:spLocks noChangeShapeType="1"/>
          </p:cNvSpPr>
          <p:nvPr/>
        </p:nvSpPr>
        <p:spPr bwMode="auto">
          <a:xfrm flipH="1">
            <a:off x="5226050" y="2497138"/>
            <a:ext cx="1708150" cy="0"/>
          </a:xfrm>
          <a:prstGeom prst="line">
            <a:avLst/>
          </a:prstGeom>
          <a:noFill/>
          <a:ln w="9525">
            <a:solidFill>
              <a:schemeClr val="tx1"/>
            </a:solidFill>
            <a:prstDash val="dash"/>
            <a:round/>
            <a:headEnd/>
            <a:tailEnd/>
          </a:ln>
        </p:spPr>
        <p:txBody>
          <a:bodyPr/>
          <a:lstStyle/>
          <a:p>
            <a:endParaRPr lang="en-US"/>
          </a:p>
        </p:txBody>
      </p:sp>
      <p:sp>
        <p:nvSpPr>
          <p:cNvPr id="26644" name="Text Box 36"/>
          <p:cNvSpPr txBox="1">
            <a:spLocks noChangeArrowheads="1"/>
          </p:cNvSpPr>
          <p:nvPr/>
        </p:nvSpPr>
        <p:spPr bwMode="auto">
          <a:xfrm>
            <a:off x="4506913" y="2314575"/>
            <a:ext cx="749300" cy="336550"/>
          </a:xfrm>
          <a:prstGeom prst="rect">
            <a:avLst/>
          </a:prstGeom>
          <a:noFill/>
          <a:ln w="9525">
            <a:noFill/>
            <a:miter lim="800000"/>
            <a:headEnd/>
            <a:tailEnd/>
          </a:ln>
        </p:spPr>
        <p:txBody>
          <a:bodyPr wrap="none">
            <a:spAutoFit/>
          </a:bodyPr>
          <a:lstStyle/>
          <a:p>
            <a:r>
              <a:rPr lang="en-AU" sz="1600"/>
              <a:t>SP</a:t>
            </a:r>
            <a:r>
              <a:rPr lang="en-AU" sz="1600" baseline="-25000"/>
              <a:t>OUT</a:t>
            </a:r>
            <a:endParaRPr lang="en-US" sz="1600" baseline="-25000"/>
          </a:p>
        </p:txBody>
      </p:sp>
      <p:sp>
        <p:nvSpPr>
          <p:cNvPr id="26645" name="Text Box 16"/>
          <p:cNvSpPr txBox="1">
            <a:spLocks noChangeArrowheads="1"/>
          </p:cNvSpPr>
          <p:nvPr/>
        </p:nvSpPr>
        <p:spPr bwMode="auto">
          <a:xfrm>
            <a:off x="2419350" y="4057650"/>
            <a:ext cx="184150" cy="260350"/>
          </a:xfrm>
          <a:prstGeom prst="rect">
            <a:avLst/>
          </a:prstGeom>
          <a:noFill/>
          <a:ln w="9525">
            <a:noFill/>
            <a:miter lim="800000"/>
            <a:headEnd/>
            <a:tailEnd/>
          </a:ln>
        </p:spPr>
        <p:txBody>
          <a:bodyPr wrap="none">
            <a:spAutoFit/>
          </a:bodyPr>
          <a:lstStyle/>
          <a:p>
            <a:endParaRPr lang="en-US" sz="1600" baseline="-25000"/>
          </a:p>
        </p:txBody>
      </p:sp>
      <p:grpSp>
        <p:nvGrpSpPr>
          <p:cNvPr id="26646" name="Group 46"/>
          <p:cNvGrpSpPr>
            <a:grpSpLocks/>
          </p:cNvGrpSpPr>
          <p:nvPr/>
        </p:nvGrpSpPr>
        <p:grpSpPr bwMode="auto">
          <a:xfrm>
            <a:off x="2573338" y="2405063"/>
            <a:ext cx="4291012" cy="1600200"/>
            <a:chOff x="578" y="1774"/>
            <a:chExt cx="2703" cy="1008"/>
          </a:xfrm>
        </p:grpSpPr>
        <p:sp>
          <p:nvSpPr>
            <p:cNvPr id="26669" name="Line 43"/>
            <p:cNvSpPr>
              <a:spLocks noChangeShapeType="1"/>
            </p:cNvSpPr>
            <p:nvPr/>
          </p:nvSpPr>
          <p:spPr bwMode="auto">
            <a:xfrm flipH="1">
              <a:off x="3274" y="1774"/>
              <a:ext cx="7" cy="1008"/>
            </a:xfrm>
            <a:prstGeom prst="line">
              <a:avLst/>
            </a:prstGeom>
            <a:noFill/>
            <a:ln w="28575">
              <a:solidFill>
                <a:schemeClr val="tx1"/>
              </a:solidFill>
              <a:round/>
              <a:headEnd/>
              <a:tailEnd/>
            </a:ln>
          </p:spPr>
          <p:txBody>
            <a:bodyPr/>
            <a:lstStyle/>
            <a:p>
              <a:endParaRPr lang="en-US"/>
            </a:p>
          </p:txBody>
        </p:sp>
        <p:sp>
          <p:nvSpPr>
            <p:cNvPr id="26670" name="Line 44"/>
            <p:cNvSpPr>
              <a:spLocks noChangeShapeType="1"/>
            </p:cNvSpPr>
            <p:nvPr/>
          </p:nvSpPr>
          <p:spPr bwMode="auto">
            <a:xfrm flipH="1">
              <a:off x="578" y="1775"/>
              <a:ext cx="7" cy="1007"/>
            </a:xfrm>
            <a:prstGeom prst="line">
              <a:avLst/>
            </a:prstGeom>
            <a:noFill/>
            <a:ln w="28575">
              <a:solidFill>
                <a:schemeClr val="tx1"/>
              </a:solidFill>
              <a:round/>
              <a:headEnd/>
              <a:tailEnd/>
            </a:ln>
          </p:spPr>
          <p:txBody>
            <a:bodyPr/>
            <a:lstStyle/>
            <a:p>
              <a:endParaRPr lang="en-US"/>
            </a:p>
          </p:txBody>
        </p:sp>
      </p:grpSp>
      <p:sp>
        <p:nvSpPr>
          <p:cNvPr id="26647" name="Text Box 65"/>
          <p:cNvSpPr txBox="1">
            <a:spLocks noChangeArrowheads="1"/>
          </p:cNvSpPr>
          <p:nvPr/>
        </p:nvSpPr>
        <p:spPr bwMode="auto">
          <a:xfrm>
            <a:off x="5661025" y="1785938"/>
            <a:ext cx="2297113" cy="584200"/>
          </a:xfrm>
          <a:prstGeom prst="rect">
            <a:avLst/>
          </a:prstGeom>
          <a:noFill/>
          <a:ln w="9525" algn="ctr">
            <a:noFill/>
            <a:miter lim="800000"/>
            <a:headEnd/>
            <a:tailEnd/>
          </a:ln>
        </p:spPr>
        <p:txBody>
          <a:bodyPr wrap="none">
            <a:spAutoFit/>
          </a:bodyPr>
          <a:lstStyle/>
          <a:p>
            <a:pPr algn="ctr"/>
            <a:r>
              <a:rPr lang="en-AU" sz="1600" b="1">
                <a:solidFill>
                  <a:schemeClr val="accent2"/>
                </a:solidFill>
              </a:rPr>
              <a:t>When Demand &lt; D*,</a:t>
            </a:r>
            <a:endParaRPr lang="en-AU" sz="1600" b="1" baseline="-25000">
              <a:solidFill>
                <a:schemeClr val="accent2"/>
              </a:solidFill>
            </a:endParaRPr>
          </a:p>
          <a:p>
            <a:pPr algn="ctr"/>
            <a:r>
              <a:rPr lang="en-AU" sz="1600" b="1">
                <a:solidFill>
                  <a:schemeClr val="accent2"/>
                </a:solidFill>
              </a:rPr>
              <a:t>“B Out” is Least-Cost</a:t>
            </a:r>
            <a:endParaRPr lang="en-US" sz="1600" b="1">
              <a:solidFill>
                <a:schemeClr val="accent2"/>
              </a:solidFill>
            </a:endParaRPr>
          </a:p>
        </p:txBody>
      </p:sp>
      <p:sp>
        <p:nvSpPr>
          <p:cNvPr id="26648" name="Rectangle 87" descr="Wide upward diagonal"/>
          <p:cNvSpPr>
            <a:spLocks noChangeArrowheads="1"/>
          </p:cNvSpPr>
          <p:nvPr/>
        </p:nvSpPr>
        <p:spPr bwMode="auto">
          <a:xfrm>
            <a:off x="1857375" y="2852738"/>
            <a:ext cx="625475" cy="1089025"/>
          </a:xfrm>
          <a:prstGeom prst="rect">
            <a:avLst/>
          </a:prstGeom>
          <a:pattFill prst="wdUpDiag">
            <a:fgClr>
              <a:schemeClr val="bg2"/>
            </a:fgClr>
            <a:bgClr>
              <a:srgbClr val="66CCFF"/>
            </a:bgClr>
          </a:pattFill>
          <a:ln w="9525">
            <a:solidFill>
              <a:schemeClr val="tx1"/>
            </a:solidFill>
            <a:miter lim="800000"/>
            <a:headEnd/>
            <a:tailEnd/>
          </a:ln>
        </p:spPr>
        <p:txBody>
          <a:bodyPr wrap="none" anchor="ctr"/>
          <a:lstStyle/>
          <a:p>
            <a:pPr algn="ctr"/>
            <a:r>
              <a:rPr lang="en-AU" sz="2400" b="1"/>
              <a:t>B</a:t>
            </a:r>
            <a:endParaRPr lang="en-US" sz="2400" b="1"/>
          </a:p>
        </p:txBody>
      </p:sp>
      <p:sp>
        <p:nvSpPr>
          <p:cNvPr id="26649" name="Rectangle 88" descr="Wide upward diagonal"/>
          <p:cNvSpPr>
            <a:spLocks noChangeArrowheads="1"/>
          </p:cNvSpPr>
          <p:nvPr/>
        </p:nvSpPr>
        <p:spPr bwMode="auto">
          <a:xfrm>
            <a:off x="7331075" y="2841625"/>
            <a:ext cx="625475" cy="1103313"/>
          </a:xfrm>
          <a:prstGeom prst="rect">
            <a:avLst/>
          </a:prstGeom>
          <a:pattFill prst="wdUpDiag">
            <a:fgClr>
              <a:schemeClr val="bg2"/>
            </a:fgClr>
            <a:bgClr>
              <a:schemeClr val="bg1"/>
            </a:bgClr>
          </a:pattFill>
          <a:ln w="9525">
            <a:solidFill>
              <a:schemeClr val="tx1"/>
            </a:solidFill>
            <a:miter lim="800000"/>
            <a:headEnd/>
            <a:tailEnd/>
          </a:ln>
        </p:spPr>
        <p:txBody>
          <a:bodyPr wrap="none" anchor="ctr"/>
          <a:lstStyle/>
          <a:p>
            <a:pPr algn="ctr"/>
            <a:r>
              <a:rPr lang="en-AU" sz="2400" b="1"/>
              <a:t>B</a:t>
            </a:r>
            <a:endParaRPr lang="en-US" sz="2400" b="1"/>
          </a:p>
        </p:txBody>
      </p:sp>
      <p:sp>
        <p:nvSpPr>
          <p:cNvPr id="26650" name="Line 89"/>
          <p:cNvSpPr>
            <a:spLocks noChangeShapeType="1"/>
          </p:cNvSpPr>
          <p:nvPr/>
        </p:nvSpPr>
        <p:spPr bwMode="auto">
          <a:xfrm flipH="1">
            <a:off x="925513" y="2841625"/>
            <a:ext cx="7018337" cy="0"/>
          </a:xfrm>
          <a:prstGeom prst="line">
            <a:avLst/>
          </a:prstGeom>
          <a:noFill/>
          <a:ln w="9525">
            <a:solidFill>
              <a:schemeClr val="tx1"/>
            </a:solidFill>
            <a:prstDash val="dash"/>
            <a:round/>
            <a:headEnd/>
            <a:tailEnd/>
          </a:ln>
        </p:spPr>
        <p:txBody>
          <a:bodyPr/>
          <a:lstStyle/>
          <a:p>
            <a:endParaRPr lang="en-US"/>
          </a:p>
        </p:txBody>
      </p:sp>
      <p:sp>
        <p:nvSpPr>
          <p:cNvPr id="26651" name="Text Box 90"/>
          <p:cNvSpPr txBox="1">
            <a:spLocks noChangeArrowheads="1"/>
          </p:cNvSpPr>
          <p:nvPr/>
        </p:nvSpPr>
        <p:spPr bwMode="auto">
          <a:xfrm>
            <a:off x="366713" y="2651125"/>
            <a:ext cx="571500" cy="336550"/>
          </a:xfrm>
          <a:prstGeom prst="rect">
            <a:avLst/>
          </a:prstGeom>
          <a:noFill/>
          <a:ln w="9525">
            <a:noFill/>
            <a:miter lim="800000"/>
            <a:headEnd/>
            <a:tailEnd/>
          </a:ln>
        </p:spPr>
        <p:txBody>
          <a:bodyPr wrap="none">
            <a:spAutoFit/>
          </a:bodyPr>
          <a:lstStyle/>
          <a:p>
            <a:r>
              <a:rPr lang="en-AU" sz="1600"/>
              <a:t>OP</a:t>
            </a:r>
            <a:r>
              <a:rPr lang="en-AU" sz="1600" baseline="-25000"/>
              <a:t>B</a:t>
            </a:r>
            <a:endParaRPr lang="en-US" sz="1600" baseline="-25000"/>
          </a:p>
        </p:txBody>
      </p:sp>
      <p:sp>
        <p:nvSpPr>
          <p:cNvPr id="26652" name="Line 23"/>
          <p:cNvSpPr>
            <a:spLocks noChangeShapeType="1"/>
          </p:cNvSpPr>
          <p:nvPr/>
        </p:nvSpPr>
        <p:spPr bwMode="auto">
          <a:xfrm flipH="1">
            <a:off x="925513" y="3135313"/>
            <a:ext cx="1697037" cy="0"/>
          </a:xfrm>
          <a:prstGeom prst="line">
            <a:avLst/>
          </a:prstGeom>
          <a:noFill/>
          <a:ln w="9525">
            <a:solidFill>
              <a:schemeClr val="tx1"/>
            </a:solidFill>
            <a:prstDash val="dash"/>
            <a:round/>
            <a:headEnd/>
            <a:tailEnd/>
          </a:ln>
        </p:spPr>
        <p:txBody>
          <a:bodyPr/>
          <a:lstStyle/>
          <a:p>
            <a:endParaRPr lang="en-US"/>
          </a:p>
        </p:txBody>
      </p:sp>
      <p:sp>
        <p:nvSpPr>
          <p:cNvPr id="26653" name="Text Box 91"/>
          <p:cNvSpPr txBox="1">
            <a:spLocks noChangeArrowheads="1"/>
          </p:cNvSpPr>
          <p:nvPr/>
        </p:nvSpPr>
        <p:spPr bwMode="auto">
          <a:xfrm>
            <a:off x="2405063" y="3952875"/>
            <a:ext cx="438150" cy="366713"/>
          </a:xfrm>
          <a:prstGeom prst="rect">
            <a:avLst/>
          </a:prstGeom>
          <a:noFill/>
          <a:ln w="9525">
            <a:noFill/>
            <a:miter lim="800000"/>
            <a:headEnd/>
            <a:tailEnd/>
          </a:ln>
        </p:spPr>
        <p:txBody>
          <a:bodyPr wrap="none">
            <a:spAutoFit/>
          </a:bodyPr>
          <a:lstStyle/>
          <a:p>
            <a:r>
              <a:rPr lang="en-AU" b="1"/>
              <a:t>D*</a:t>
            </a:r>
            <a:endParaRPr lang="en-US" b="1"/>
          </a:p>
        </p:txBody>
      </p:sp>
      <p:sp>
        <p:nvSpPr>
          <p:cNvPr id="26654" name="Text Box 92"/>
          <p:cNvSpPr txBox="1">
            <a:spLocks noChangeArrowheads="1"/>
          </p:cNvSpPr>
          <p:nvPr/>
        </p:nvSpPr>
        <p:spPr bwMode="auto">
          <a:xfrm>
            <a:off x="6711950" y="3954463"/>
            <a:ext cx="438150" cy="366712"/>
          </a:xfrm>
          <a:prstGeom prst="rect">
            <a:avLst/>
          </a:prstGeom>
          <a:noFill/>
          <a:ln w="9525">
            <a:noFill/>
            <a:miter lim="800000"/>
            <a:headEnd/>
            <a:tailEnd/>
          </a:ln>
        </p:spPr>
        <p:txBody>
          <a:bodyPr wrap="none">
            <a:spAutoFit/>
          </a:bodyPr>
          <a:lstStyle/>
          <a:p>
            <a:r>
              <a:rPr lang="en-AU" b="1"/>
              <a:t>D*</a:t>
            </a:r>
            <a:endParaRPr lang="en-US" b="1"/>
          </a:p>
        </p:txBody>
      </p:sp>
      <p:sp>
        <p:nvSpPr>
          <p:cNvPr id="26655" name="Text Box 93"/>
          <p:cNvSpPr txBox="1">
            <a:spLocks noChangeArrowheads="1"/>
          </p:cNvSpPr>
          <p:nvPr/>
        </p:nvSpPr>
        <p:spPr bwMode="auto">
          <a:xfrm>
            <a:off x="1524000" y="1290638"/>
            <a:ext cx="5791200" cy="400050"/>
          </a:xfrm>
          <a:prstGeom prst="rect">
            <a:avLst/>
          </a:prstGeom>
          <a:noFill/>
          <a:ln w="9525">
            <a:noFill/>
            <a:miter lim="800000"/>
            <a:headEnd/>
            <a:tailEnd/>
          </a:ln>
        </p:spPr>
        <p:txBody>
          <a:bodyPr>
            <a:spAutoFit/>
          </a:bodyPr>
          <a:lstStyle/>
          <a:p>
            <a:pPr algn="ctr"/>
            <a:r>
              <a:rPr lang="en-AU" sz="2000" b="1">
                <a:solidFill>
                  <a:schemeClr val="accent2"/>
                </a:solidFill>
              </a:rPr>
              <a:t>B = All-or-None Block with Offer Price OP</a:t>
            </a:r>
            <a:r>
              <a:rPr lang="en-AU" sz="2000" b="1" baseline="-25000">
                <a:solidFill>
                  <a:schemeClr val="accent2"/>
                </a:solidFill>
              </a:rPr>
              <a:t>B</a:t>
            </a:r>
            <a:endParaRPr lang="en-US" sz="2000" b="1" baseline="-25000">
              <a:solidFill>
                <a:schemeClr val="accent2"/>
              </a:solidFill>
            </a:endParaRPr>
          </a:p>
        </p:txBody>
      </p:sp>
      <p:sp>
        <p:nvSpPr>
          <p:cNvPr id="26656" name="Text Box 94"/>
          <p:cNvSpPr txBox="1">
            <a:spLocks noChangeArrowheads="1"/>
          </p:cNvSpPr>
          <p:nvPr/>
        </p:nvSpPr>
        <p:spPr bwMode="auto">
          <a:xfrm>
            <a:off x="614363" y="4240213"/>
            <a:ext cx="3073400" cy="336550"/>
          </a:xfrm>
          <a:prstGeom prst="rect">
            <a:avLst/>
          </a:prstGeom>
          <a:noFill/>
          <a:ln w="9525">
            <a:noFill/>
            <a:miter lim="800000"/>
            <a:headEnd/>
            <a:tailEnd/>
          </a:ln>
        </p:spPr>
        <p:txBody>
          <a:bodyPr wrap="none">
            <a:spAutoFit/>
          </a:bodyPr>
          <a:lstStyle/>
          <a:p>
            <a:r>
              <a:rPr lang="en-AU" sz="1600" b="1">
                <a:solidFill>
                  <a:schemeClr val="accent2"/>
                </a:solidFill>
              </a:rPr>
              <a:t>Demand Shadow Price = SP</a:t>
            </a:r>
            <a:r>
              <a:rPr lang="en-AU" sz="1600" b="1" baseline="-25000">
                <a:solidFill>
                  <a:schemeClr val="accent2"/>
                </a:solidFill>
              </a:rPr>
              <a:t>IN</a:t>
            </a:r>
            <a:r>
              <a:rPr lang="en-AU" sz="1600" b="1">
                <a:solidFill>
                  <a:schemeClr val="accent2"/>
                </a:solidFill>
              </a:rPr>
              <a:t> </a:t>
            </a:r>
            <a:endParaRPr lang="en-US" sz="1600" b="1">
              <a:solidFill>
                <a:schemeClr val="accent2"/>
              </a:solidFill>
            </a:endParaRPr>
          </a:p>
        </p:txBody>
      </p:sp>
      <p:sp>
        <p:nvSpPr>
          <p:cNvPr id="26657" name="Line 96"/>
          <p:cNvSpPr>
            <a:spLocks noChangeShapeType="1"/>
          </p:cNvSpPr>
          <p:nvPr/>
        </p:nvSpPr>
        <p:spPr bwMode="auto">
          <a:xfrm>
            <a:off x="4408488" y="1743075"/>
            <a:ext cx="0" cy="3692525"/>
          </a:xfrm>
          <a:prstGeom prst="line">
            <a:avLst/>
          </a:prstGeom>
          <a:noFill/>
          <a:ln w="28575">
            <a:solidFill>
              <a:schemeClr val="accent2"/>
            </a:solidFill>
            <a:round/>
            <a:headEnd/>
            <a:tailEnd/>
          </a:ln>
        </p:spPr>
        <p:txBody>
          <a:bodyPr/>
          <a:lstStyle/>
          <a:p>
            <a:endParaRPr lang="en-US"/>
          </a:p>
        </p:txBody>
      </p:sp>
      <p:sp>
        <p:nvSpPr>
          <p:cNvPr id="26658" name="Text Box 97"/>
          <p:cNvSpPr txBox="1">
            <a:spLocks noChangeArrowheads="1"/>
          </p:cNvSpPr>
          <p:nvPr/>
        </p:nvSpPr>
        <p:spPr bwMode="auto">
          <a:xfrm>
            <a:off x="4968875" y="4241800"/>
            <a:ext cx="3171825" cy="336550"/>
          </a:xfrm>
          <a:prstGeom prst="rect">
            <a:avLst/>
          </a:prstGeom>
          <a:noFill/>
          <a:ln w="9525">
            <a:noFill/>
            <a:miter lim="800000"/>
            <a:headEnd/>
            <a:tailEnd/>
          </a:ln>
        </p:spPr>
        <p:txBody>
          <a:bodyPr wrap="none">
            <a:spAutoFit/>
          </a:bodyPr>
          <a:lstStyle/>
          <a:p>
            <a:r>
              <a:rPr lang="en-AU" sz="1600" b="1">
                <a:solidFill>
                  <a:schemeClr val="accent2"/>
                </a:solidFill>
              </a:rPr>
              <a:t>Demand Shadow Price = SP</a:t>
            </a:r>
            <a:r>
              <a:rPr lang="en-AU" sz="1600" b="1" baseline="-25000">
                <a:solidFill>
                  <a:schemeClr val="accent2"/>
                </a:solidFill>
              </a:rPr>
              <a:t>OUT</a:t>
            </a:r>
            <a:endParaRPr lang="en-US" sz="1600" b="1" baseline="-25000">
              <a:solidFill>
                <a:schemeClr val="accent2"/>
              </a:solidFill>
            </a:endParaRPr>
          </a:p>
        </p:txBody>
      </p:sp>
      <p:sp>
        <p:nvSpPr>
          <p:cNvPr id="26659" name="Text Box 100"/>
          <p:cNvSpPr txBox="1">
            <a:spLocks noChangeArrowheads="1"/>
          </p:cNvSpPr>
          <p:nvPr/>
        </p:nvSpPr>
        <p:spPr bwMode="auto">
          <a:xfrm>
            <a:off x="255588" y="4560888"/>
            <a:ext cx="3992562" cy="825500"/>
          </a:xfrm>
          <a:prstGeom prst="rect">
            <a:avLst/>
          </a:prstGeom>
          <a:noFill/>
          <a:ln w="9525">
            <a:noFill/>
            <a:miter lim="800000"/>
            <a:headEnd/>
            <a:tailEnd/>
          </a:ln>
        </p:spPr>
        <p:txBody>
          <a:bodyPr>
            <a:spAutoFit/>
          </a:bodyPr>
          <a:lstStyle/>
          <a:p>
            <a:r>
              <a:rPr lang="en-AU" sz="1600" b="1">
                <a:solidFill>
                  <a:schemeClr val="accent2"/>
                </a:solidFill>
              </a:rPr>
              <a:t>B should be IN, but cannot cover its costs @ settlement price = SP</a:t>
            </a:r>
            <a:r>
              <a:rPr lang="en-AU" sz="1600" b="1" baseline="-25000">
                <a:solidFill>
                  <a:schemeClr val="accent2"/>
                </a:solidFill>
              </a:rPr>
              <a:t>IN</a:t>
            </a:r>
            <a:r>
              <a:rPr lang="en-AU" sz="1600" b="1">
                <a:solidFill>
                  <a:schemeClr val="accent2"/>
                </a:solidFill>
              </a:rPr>
              <a:t> if it is IN, so will try to stay OUT</a:t>
            </a:r>
            <a:endParaRPr lang="en-US" sz="1600" b="1">
              <a:solidFill>
                <a:schemeClr val="accent2"/>
              </a:solidFill>
            </a:endParaRPr>
          </a:p>
        </p:txBody>
      </p:sp>
      <p:sp>
        <p:nvSpPr>
          <p:cNvPr id="26660" name="Text Box 101"/>
          <p:cNvSpPr txBox="1">
            <a:spLocks noChangeArrowheads="1"/>
          </p:cNvSpPr>
          <p:nvPr/>
        </p:nvSpPr>
        <p:spPr bwMode="auto">
          <a:xfrm>
            <a:off x="4718050" y="4584700"/>
            <a:ext cx="3957638" cy="825500"/>
          </a:xfrm>
          <a:prstGeom prst="rect">
            <a:avLst/>
          </a:prstGeom>
          <a:noFill/>
          <a:ln w="9525">
            <a:noFill/>
            <a:miter lim="800000"/>
            <a:headEnd/>
            <a:tailEnd/>
          </a:ln>
        </p:spPr>
        <p:txBody>
          <a:bodyPr>
            <a:spAutoFit/>
          </a:bodyPr>
          <a:lstStyle/>
          <a:p>
            <a:r>
              <a:rPr lang="en-AU" sz="1600" b="1">
                <a:solidFill>
                  <a:schemeClr val="accent2"/>
                </a:solidFill>
              </a:rPr>
              <a:t>B should be OUT, but can make money @ settlement price = SP</a:t>
            </a:r>
            <a:r>
              <a:rPr lang="en-AU" sz="1600" b="1" baseline="-25000">
                <a:solidFill>
                  <a:schemeClr val="accent2"/>
                </a:solidFill>
              </a:rPr>
              <a:t>OUT</a:t>
            </a:r>
            <a:r>
              <a:rPr lang="en-AU" sz="1600" b="1">
                <a:solidFill>
                  <a:schemeClr val="accent2"/>
                </a:solidFill>
              </a:rPr>
              <a:t> if it is IN, so will try to avoid being OUT</a:t>
            </a:r>
            <a:endParaRPr lang="en-US" sz="1600" b="1" baseline="-25000">
              <a:solidFill>
                <a:schemeClr val="accent2"/>
              </a:solidFill>
            </a:endParaRPr>
          </a:p>
        </p:txBody>
      </p:sp>
      <p:sp>
        <p:nvSpPr>
          <p:cNvPr id="26661" name="Text Box 102"/>
          <p:cNvSpPr txBox="1">
            <a:spLocks noChangeArrowheads="1"/>
          </p:cNvSpPr>
          <p:nvPr/>
        </p:nvSpPr>
        <p:spPr bwMode="auto">
          <a:xfrm>
            <a:off x="4575175" y="2670175"/>
            <a:ext cx="571500" cy="336550"/>
          </a:xfrm>
          <a:prstGeom prst="rect">
            <a:avLst/>
          </a:prstGeom>
          <a:solidFill>
            <a:schemeClr val="bg1"/>
          </a:solidFill>
          <a:ln w="9525">
            <a:noFill/>
            <a:miter lim="800000"/>
            <a:headEnd/>
            <a:tailEnd/>
          </a:ln>
        </p:spPr>
        <p:txBody>
          <a:bodyPr wrap="none">
            <a:spAutoFit/>
          </a:bodyPr>
          <a:lstStyle/>
          <a:p>
            <a:r>
              <a:rPr lang="en-AU" sz="1600"/>
              <a:t>OP</a:t>
            </a:r>
            <a:r>
              <a:rPr lang="en-AU" sz="1600" baseline="-25000"/>
              <a:t>B</a:t>
            </a:r>
            <a:endParaRPr lang="en-US" sz="1600" baseline="-25000"/>
          </a:p>
        </p:txBody>
      </p:sp>
      <p:sp>
        <p:nvSpPr>
          <p:cNvPr id="40039" name="TextBox 6"/>
          <p:cNvSpPr txBox="1">
            <a:spLocks noChangeArrowheads="1"/>
          </p:cNvSpPr>
          <p:nvPr/>
        </p:nvSpPr>
        <p:spPr bwMode="auto">
          <a:xfrm>
            <a:off x="681038" y="5453063"/>
            <a:ext cx="7927975" cy="923925"/>
          </a:xfrm>
          <a:prstGeom prst="rect">
            <a:avLst/>
          </a:prstGeom>
          <a:noFill/>
          <a:ln w="9525">
            <a:noFill/>
            <a:miter lim="800000"/>
            <a:headEnd/>
            <a:tailEnd/>
          </a:ln>
        </p:spPr>
        <p:txBody>
          <a:bodyPr>
            <a:spAutoFit/>
          </a:bodyPr>
          <a:lstStyle/>
          <a:p>
            <a:r>
              <a:rPr lang="en-AU" b="1" i="1">
                <a:solidFill>
                  <a:srgbClr val="FF0000"/>
                </a:solidFill>
              </a:rPr>
              <a:t>The SP does not “clear the market”; in fact, no single price does</a:t>
            </a:r>
          </a:p>
          <a:p>
            <a:r>
              <a:rPr lang="en-AU" b="1" i="1">
                <a:solidFill>
                  <a:srgbClr val="FF0000"/>
                </a:solidFill>
              </a:rPr>
              <a:t>The INs/OUTs and SPs are unstable and often inexplicable</a:t>
            </a:r>
          </a:p>
          <a:p>
            <a:r>
              <a:rPr lang="en-AU" b="1" i="1">
                <a:solidFill>
                  <a:srgbClr val="FF0000"/>
                </a:solidFill>
              </a:rPr>
              <a:t>MPs will/must use strategies (games?) to try to get what they want </a:t>
            </a:r>
          </a:p>
        </p:txBody>
      </p:sp>
      <p:sp>
        <p:nvSpPr>
          <p:cNvPr id="26663" name="Rectangle 104"/>
          <p:cNvSpPr>
            <a:spLocks noChangeArrowheads="1"/>
          </p:cNvSpPr>
          <p:nvPr/>
        </p:nvSpPr>
        <p:spPr bwMode="auto">
          <a:xfrm>
            <a:off x="2565400" y="3136900"/>
            <a:ext cx="323850" cy="798513"/>
          </a:xfrm>
          <a:prstGeom prst="rect">
            <a:avLst/>
          </a:prstGeom>
          <a:noFill/>
          <a:ln w="9525">
            <a:solidFill>
              <a:schemeClr val="tx1"/>
            </a:solidFill>
            <a:miter lim="800000"/>
            <a:headEnd/>
            <a:tailEnd/>
          </a:ln>
        </p:spPr>
        <p:txBody>
          <a:bodyPr wrap="none" anchor="ctr"/>
          <a:lstStyle/>
          <a:p>
            <a:pPr algn="ctr"/>
            <a:r>
              <a:rPr lang="en-AU" sz="2400" b="1"/>
              <a:t>3</a:t>
            </a:r>
            <a:endParaRPr lang="en-US" sz="2400" b="1"/>
          </a:p>
        </p:txBody>
      </p:sp>
      <p:sp>
        <p:nvSpPr>
          <p:cNvPr id="26664"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6FE6E77F-6C81-46F2-A1EC-A3D22EE9DFA2}" type="slidenum">
              <a:rPr lang="en-US" sz="1300"/>
              <a:pPr algn="r"/>
              <a:t>22</a:t>
            </a:fld>
            <a:endParaRPr lang="en-US" sz="1300"/>
          </a:p>
        </p:txBody>
      </p:sp>
      <p:sp>
        <p:nvSpPr>
          <p:cNvPr id="26665" name="Slide Number Placeholder 47"/>
          <p:cNvSpPr>
            <a:spLocks noGrp="1"/>
          </p:cNvSpPr>
          <p:nvPr>
            <p:ph type="sldNum" sz="quarter" idx="11"/>
          </p:nvPr>
        </p:nvSpPr>
        <p:spPr>
          <a:noFill/>
        </p:spPr>
        <p:txBody>
          <a:bodyPr/>
          <a:lstStyle/>
          <a:p>
            <a:r>
              <a:rPr lang="en-US"/>
              <a:t>Page </a:t>
            </a:r>
            <a:fld id="{848A7DE5-83F7-4BBA-8B17-92E7443CF342}" type="slidenum">
              <a:rPr lang="en-US"/>
              <a:pPr/>
              <a:t>22</a:t>
            </a:fld>
            <a:endParaRPr lang="en-US"/>
          </a:p>
        </p:txBody>
      </p:sp>
      <p:sp>
        <p:nvSpPr>
          <p:cNvPr id="26666" name="Footer Placeholder 48"/>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26667" name="Line 96"/>
          <p:cNvSpPr>
            <a:spLocks noChangeShapeType="1"/>
          </p:cNvSpPr>
          <p:nvPr/>
        </p:nvSpPr>
        <p:spPr bwMode="auto">
          <a:xfrm>
            <a:off x="304800" y="1752600"/>
            <a:ext cx="8534400" cy="0"/>
          </a:xfrm>
          <a:prstGeom prst="line">
            <a:avLst/>
          </a:prstGeom>
          <a:noFill/>
          <a:ln w="28575">
            <a:solidFill>
              <a:schemeClr val="accent2"/>
            </a:solidFill>
            <a:round/>
            <a:headEnd/>
            <a:tailEnd/>
          </a:ln>
        </p:spPr>
        <p:txBody>
          <a:bodyPr/>
          <a:lstStyle/>
          <a:p>
            <a:endParaRPr lang="en-US"/>
          </a:p>
        </p:txBody>
      </p:sp>
      <p:sp>
        <p:nvSpPr>
          <p:cNvPr id="26668"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  Settlement at Shadow Prices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039">
                                            <p:txEl>
                                              <p:pRg st="0" end="0"/>
                                            </p:txEl>
                                          </p:spTgt>
                                        </p:tgtEl>
                                        <p:attrNameLst>
                                          <p:attrName>style.visibility</p:attrName>
                                        </p:attrNameLst>
                                      </p:cBhvr>
                                      <p:to>
                                        <p:strVal val="visible"/>
                                      </p:to>
                                    </p:set>
                                    <p:animEffect transition="in" filter="dissolve">
                                      <p:cBhvr>
                                        <p:cTn id="7" dur="500"/>
                                        <p:tgtEl>
                                          <p:spTgt spid="400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0039">
                                            <p:txEl>
                                              <p:pRg st="1" end="1"/>
                                            </p:txEl>
                                          </p:spTgt>
                                        </p:tgtEl>
                                        <p:attrNameLst>
                                          <p:attrName>style.visibility</p:attrName>
                                        </p:attrNameLst>
                                      </p:cBhvr>
                                      <p:to>
                                        <p:strVal val="visible"/>
                                      </p:to>
                                    </p:set>
                                    <p:animEffect transition="in" filter="dissolve">
                                      <p:cBhvr>
                                        <p:cTn id="12" dur="500"/>
                                        <p:tgtEl>
                                          <p:spTgt spid="400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0039">
                                            <p:txEl>
                                              <p:pRg st="2" end="2"/>
                                            </p:txEl>
                                          </p:spTgt>
                                        </p:tgtEl>
                                        <p:attrNameLst>
                                          <p:attrName>style.visibility</p:attrName>
                                        </p:attrNameLst>
                                      </p:cBhvr>
                                      <p:to>
                                        <p:strVal val="visible"/>
                                      </p:to>
                                    </p:set>
                                    <p:animEffect transition="in" filter="dissolve">
                                      <p:cBhvr>
                                        <p:cTn id="17" dur="500"/>
                                        <p:tgtEl>
                                          <p:spTgt spid="400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3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a:xfrm>
            <a:off x="590550" y="414338"/>
            <a:ext cx="8170863" cy="798512"/>
          </a:xfrm>
        </p:spPr>
        <p:txBody>
          <a:bodyPr anchor="b"/>
          <a:lstStyle/>
          <a:p>
            <a:r>
              <a:rPr lang="en-AU" sz="3000" b="1" smtClean="0"/>
              <a:t>RUC and RUC Clawback – Summary</a:t>
            </a:r>
          </a:p>
        </p:txBody>
      </p:sp>
      <p:sp>
        <p:nvSpPr>
          <p:cNvPr id="41987" name="Content Placeholder 2"/>
          <p:cNvSpPr>
            <a:spLocks noGrp="1"/>
          </p:cNvSpPr>
          <p:nvPr>
            <p:ph idx="4294967295"/>
          </p:nvPr>
        </p:nvSpPr>
        <p:spPr>
          <a:xfrm>
            <a:off x="468313" y="1409700"/>
            <a:ext cx="8229600" cy="2644775"/>
          </a:xfrm>
        </p:spPr>
        <p:txBody>
          <a:bodyPr/>
          <a:lstStyle/>
          <a:p>
            <a:pPr>
              <a:lnSpc>
                <a:spcPts val="2200"/>
              </a:lnSpc>
            </a:pPr>
            <a:r>
              <a:rPr lang="en-AU" sz="1800" smtClean="0"/>
              <a:t>ERCOT’s </a:t>
            </a:r>
            <a:r>
              <a:rPr lang="en-US" sz="1800" smtClean="0"/>
              <a:t>Reliability Unit Commitment (RUC) process differs from, and involves more complex settlements than, RUC processes in other ISO markets. For example, the ERCOT process:</a:t>
            </a:r>
            <a:endParaRPr lang="en-AU" sz="1800" smtClean="0"/>
          </a:p>
          <a:p>
            <a:pPr lvl="1">
              <a:spcBef>
                <a:spcPts val="300"/>
              </a:spcBef>
              <a:spcAft>
                <a:spcPts val="300"/>
              </a:spcAft>
            </a:pPr>
            <a:r>
              <a:rPr lang="en-AU" sz="1600" smtClean="0"/>
              <a:t>Runs</a:t>
            </a:r>
            <a:r>
              <a:rPr lang="en-US" sz="1600" smtClean="0"/>
              <a:t> after the DAM to minimize RUC commitment costs only (like some ISOs but unlike others that include RUC units in the final DAM pricing run)</a:t>
            </a:r>
            <a:endParaRPr lang="en-AU" sz="1600" smtClean="0"/>
          </a:p>
          <a:p>
            <a:pPr lvl="1">
              <a:spcBef>
                <a:spcPts val="300"/>
              </a:spcBef>
              <a:spcAft>
                <a:spcPts val="300"/>
              </a:spcAft>
            </a:pPr>
            <a:r>
              <a:rPr lang="en-AU" sz="1600" smtClean="0"/>
              <a:t>“Claws </a:t>
            </a:r>
            <a:r>
              <a:rPr lang="en-US" sz="1600" smtClean="0"/>
              <a:t>back” some or all of a RUC unit’s offer-based profits (which no other ISO market does), with higher claw-back for units not offered in the DAM</a:t>
            </a:r>
          </a:p>
          <a:p>
            <a:pPr lvl="1">
              <a:spcBef>
                <a:spcPts val="300"/>
              </a:spcBef>
              <a:spcAft>
                <a:spcPts val="300"/>
              </a:spcAft>
            </a:pPr>
            <a:r>
              <a:rPr lang="en-AU" sz="1600" smtClean="0"/>
              <a:t>Allocates RUC costs to QSEs based on each QSE’s “capacity shortage”, with any final balance allocated to QSEs on a load-ratio share basis</a:t>
            </a:r>
          </a:p>
        </p:txBody>
      </p:sp>
      <p:sp>
        <p:nvSpPr>
          <p:cNvPr id="27652"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0C7BFFF9-9E68-4A5A-B2AC-26C226853963}" type="slidenum">
              <a:rPr lang="en-US" sz="1300"/>
              <a:pPr algn="r"/>
              <a:t>23</a:t>
            </a:fld>
            <a:endParaRPr lang="en-US" sz="1300"/>
          </a:p>
        </p:txBody>
      </p:sp>
      <p:sp>
        <p:nvSpPr>
          <p:cNvPr id="41990" name="TextBox 5"/>
          <p:cNvSpPr txBox="1">
            <a:spLocks noChangeArrowheads="1"/>
          </p:cNvSpPr>
          <p:nvPr/>
        </p:nvSpPr>
        <p:spPr bwMode="auto">
          <a:xfrm>
            <a:off x="838200" y="5229225"/>
            <a:ext cx="7924800" cy="646113"/>
          </a:xfrm>
          <a:prstGeom prst="rect">
            <a:avLst/>
          </a:prstGeom>
          <a:noFill/>
          <a:ln w="9525">
            <a:noFill/>
            <a:miter lim="800000"/>
            <a:headEnd/>
            <a:tailEnd/>
          </a:ln>
        </p:spPr>
        <p:txBody>
          <a:bodyPr>
            <a:spAutoFit/>
          </a:bodyPr>
          <a:lstStyle/>
          <a:p>
            <a:r>
              <a:rPr lang="en-AU" b="1" i="1">
                <a:solidFill>
                  <a:srgbClr val="FF0000"/>
                </a:solidFill>
              </a:rPr>
              <a:t>RUC will probably create risks and problems,</a:t>
            </a:r>
            <a:r>
              <a:rPr lang="en-AU" b="1" i="1" baseline="30000">
                <a:solidFill>
                  <a:srgbClr val="FF0000"/>
                </a:solidFill>
              </a:rPr>
              <a:t>1</a:t>
            </a:r>
            <a:r>
              <a:rPr lang="en-AU" b="1" i="1">
                <a:solidFill>
                  <a:srgbClr val="FF0000"/>
                </a:solidFill>
              </a:rPr>
              <a:t> but we have not studied it enough to know – and only testing/experience will really tell</a:t>
            </a:r>
            <a:endParaRPr lang="en-AU" b="1" i="1" baseline="30000">
              <a:solidFill>
                <a:srgbClr val="FF0000"/>
              </a:solidFill>
            </a:endParaRPr>
          </a:p>
        </p:txBody>
      </p:sp>
      <p:sp>
        <p:nvSpPr>
          <p:cNvPr id="41993" name="Text Box 9"/>
          <p:cNvSpPr txBox="1">
            <a:spLocks noChangeArrowheads="1"/>
          </p:cNvSpPr>
          <p:nvPr/>
        </p:nvSpPr>
        <p:spPr bwMode="auto">
          <a:xfrm>
            <a:off x="712788" y="5959475"/>
            <a:ext cx="7926387" cy="430213"/>
          </a:xfrm>
          <a:prstGeom prst="rect">
            <a:avLst/>
          </a:prstGeom>
          <a:noFill/>
          <a:ln w="9525">
            <a:noFill/>
            <a:miter lim="800000"/>
            <a:headEnd/>
            <a:tailEnd/>
          </a:ln>
        </p:spPr>
        <p:txBody>
          <a:bodyPr>
            <a:spAutoFit/>
          </a:bodyPr>
          <a:lstStyle/>
          <a:p>
            <a:r>
              <a:rPr lang="en-AU" sz="1100" i="1" baseline="30000"/>
              <a:t>1</a:t>
            </a:r>
            <a:r>
              <a:rPr lang="en-AU" sz="1100" i="1"/>
              <a:t> See presentation to ERCOT by William Hogan, “Texas Nodal Market Design”, May 2, 2008, and testimony to PUC by David Patton, December 4, 2005, for discussions of RUC effects and risks.</a:t>
            </a:r>
            <a:endParaRPr lang="en-US" sz="1100" i="1"/>
          </a:p>
        </p:txBody>
      </p:sp>
      <p:sp>
        <p:nvSpPr>
          <p:cNvPr id="27655" name="Slide Number Placeholder 11"/>
          <p:cNvSpPr>
            <a:spLocks noGrp="1"/>
          </p:cNvSpPr>
          <p:nvPr>
            <p:ph type="sldNum" sz="quarter" idx="11"/>
          </p:nvPr>
        </p:nvSpPr>
        <p:spPr>
          <a:noFill/>
        </p:spPr>
        <p:txBody>
          <a:bodyPr/>
          <a:lstStyle/>
          <a:p>
            <a:r>
              <a:rPr lang="en-US"/>
              <a:t>Page </a:t>
            </a:r>
            <a:fld id="{E1355766-F980-4DFE-AF9D-1563058006E6}" type="slidenum">
              <a:rPr lang="en-US"/>
              <a:pPr/>
              <a:t>23</a:t>
            </a:fld>
            <a:endParaRPr lang="en-US"/>
          </a:p>
        </p:txBody>
      </p:sp>
      <p:sp>
        <p:nvSpPr>
          <p:cNvPr id="27656" name="Footer Placeholder 12"/>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27657"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a:t>
            </a:r>
          </a:p>
        </p:txBody>
      </p:sp>
      <p:sp>
        <p:nvSpPr>
          <p:cNvPr id="10" name="Content Placeholder 2"/>
          <p:cNvSpPr>
            <a:spLocks noGrp="1"/>
          </p:cNvSpPr>
          <p:nvPr>
            <p:ph idx="4294967295"/>
          </p:nvPr>
        </p:nvSpPr>
        <p:spPr>
          <a:xfrm>
            <a:off x="468313" y="3965575"/>
            <a:ext cx="8229600" cy="1333500"/>
          </a:xfrm>
        </p:spPr>
        <p:txBody>
          <a:bodyPr/>
          <a:lstStyle/>
          <a:p>
            <a:pPr>
              <a:lnSpc>
                <a:spcPts val="2200"/>
              </a:lnSpc>
            </a:pPr>
            <a:r>
              <a:rPr lang="en-AU" sz="1800" smtClean="0"/>
              <a:t>These complex arrangements are difficult to analyze, but they may create incentives (as examples only):</a:t>
            </a:r>
          </a:p>
          <a:p>
            <a:pPr lvl="1">
              <a:spcBef>
                <a:spcPts val="300"/>
              </a:spcBef>
              <a:spcAft>
                <a:spcPts val="300"/>
              </a:spcAft>
            </a:pPr>
            <a:r>
              <a:rPr lang="en-AU" sz="1600" smtClean="0"/>
              <a:t>For loads to understate demand in the DAM and rely on RT</a:t>
            </a:r>
          </a:p>
          <a:p>
            <a:pPr lvl="1">
              <a:spcBef>
                <a:spcPts val="300"/>
              </a:spcBef>
              <a:spcAft>
                <a:spcPts val="300"/>
              </a:spcAft>
            </a:pPr>
            <a:r>
              <a:rPr lang="en-AU" sz="1600" smtClean="0"/>
              <a:t>For generators to self-schedule to avoid claw-back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1987"/>
                                        </p:tgtEl>
                                        <p:attrNameLst>
                                          <p:attrName>style.visibility</p:attrName>
                                        </p:attrNameLst>
                                      </p:cBhvr>
                                      <p:to>
                                        <p:strVal val="visible"/>
                                      </p:to>
                                    </p:set>
                                    <p:animEffect transition="in" filter="dissolve">
                                      <p:cBhvr>
                                        <p:cTn id="7" dur="500"/>
                                        <p:tgtEl>
                                          <p:spTgt spid="4198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990"/>
                                        </p:tgtEl>
                                        <p:attrNameLst>
                                          <p:attrName>style.visibility</p:attrName>
                                        </p:attrNameLst>
                                      </p:cBhvr>
                                      <p:to>
                                        <p:strVal val="visible"/>
                                      </p:to>
                                    </p:set>
                                    <p:animEffect transition="in" filter="dissolve">
                                      <p:cBhvr>
                                        <p:cTn id="17" dur="500"/>
                                        <p:tgtEl>
                                          <p:spTgt spid="41990"/>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41993"/>
                                        </p:tgtEl>
                                        <p:attrNameLst>
                                          <p:attrName>style.visibility</p:attrName>
                                        </p:attrNameLst>
                                      </p:cBhvr>
                                      <p:to>
                                        <p:strVal val="visible"/>
                                      </p:to>
                                    </p:set>
                                    <p:animEffect transition="in" filter="dissolve">
                                      <p:cBhvr>
                                        <p:cTn id="20" dur="500"/>
                                        <p:tgtEl>
                                          <p:spTgt spid="419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p:bldP spid="41990" grpId="0"/>
      <p:bldP spid="41993"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a:xfrm>
            <a:off x="590550" y="414338"/>
            <a:ext cx="8170863" cy="798512"/>
          </a:xfrm>
        </p:spPr>
        <p:txBody>
          <a:bodyPr anchor="b"/>
          <a:lstStyle/>
          <a:p>
            <a:r>
              <a:rPr lang="en-AU" sz="3000" b="1" smtClean="0"/>
              <a:t>SCED and 2-Step Mitigation – Summary</a:t>
            </a:r>
          </a:p>
        </p:txBody>
      </p:sp>
      <p:sp>
        <p:nvSpPr>
          <p:cNvPr id="52227" name="Content Placeholder 2"/>
          <p:cNvSpPr>
            <a:spLocks noGrp="1"/>
          </p:cNvSpPr>
          <p:nvPr>
            <p:ph idx="4294967295"/>
          </p:nvPr>
        </p:nvSpPr>
        <p:spPr>
          <a:xfrm>
            <a:off x="468313" y="1382713"/>
            <a:ext cx="8229600" cy="2484437"/>
          </a:xfrm>
        </p:spPr>
        <p:txBody>
          <a:bodyPr/>
          <a:lstStyle/>
          <a:p>
            <a:pPr>
              <a:lnSpc>
                <a:spcPts val="2200"/>
              </a:lnSpc>
              <a:spcBef>
                <a:spcPct val="0"/>
              </a:spcBef>
              <a:spcAft>
                <a:spcPts val="300"/>
              </a:spcAft>
            </a:pPr>
            <a:r>
              <a:rPr lang="en-AU" sz="1800" smtClean="0"/>
              <a:t>The SCED (Security-Constrained Economic Dispatch) process that determines RT dispatch instructions and RT energy prices has some problematic features, including (as examples only):</a:t>
            </a:r>
          </a:p>
          <a:p>
            <a:pPr lvl="1">
              <a:lnSpc>
                <a:spcPts val="2200"/>
              </a:lnSpc>
              <a:spcBef>
                <a:spcPct val="0"/>
              </a:spcBef>
              <a:spcAft>
                <a:spcPts val="300"/>
              </a:spcAft>
            </a:pPr>
            <a:r>
              <a:rPr lang="en-AU" sz="1600" smtClean="0"/>
              <a:t>Instantaneous optimization every 5 minutes based on then-committed resources, with no look-ahead (cannot commit units that will take more than 5 minutes to begin producing) or ramp rates (may call for energy that cannot be produced)</a:t>
            </a:r>
          </a:p>
          <a:p>
            <a:pPr lvl="1">
              <a:lnSpc>
                <a:spcPts val="2200"/>
              </a:lnSpc>
              <a:spcBef>
                <a:spcPct val="0"/>
              </a:spcBef>
              <a:spcAft>
                <a:spcPts val="300"/>
              </a:spcAft>
            </a:pPr>
            <a:r>
              <a:rPr lang="en-AU" sz="1600" smtClean="0"/>
              <a:t>No optimization of AS (capacity designated for AS in earlier processes cannot be used for energy in RT or vice versa)</a:t>
            </a:r>
          </a:p>
        </p:txBody>
      </p:sp>
      <p:sp>
        <p:nvSpPr>
          <p:cNvPr id="28676"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AA906E38-2AA3-4B9F-95DE-58F4F541F39D}" type="slidenum">
              <a:rPr lang="en-US" sz="1300"/>
              <a:pPr algn="r"/>
              <a:t>24</a:t>
            </a:fld>
            <a:endParaRPr lang="en-US" sz="1300"/>
          </a:p>
        </p:txBody>
      </p:sp>
      <p:sp>
        <p:nvSpPr>
          <p:cNvPr id="28677" name="Slide Number Placeholder 10"/>
          <p:cNvSpPr>
            <a:spLocks noGrp="1"/>
          </p:cNvSpPr>
          <p:nvPr>
            <p:ph type="sldNum" sz="quarter" idx="11"/>
          </p:nvPr>
        </p:nvSpPr>
        <p:spPr>
          <a:noFill/>
        </p:spPr>
        <p:txBody>
          <a:bodyPr/>
          <a:lstStyle/>
          <a:p>
            <a:r>
              <a:rPr lang="en-US"/>
              <a:t>Page </a:t>
            </a:r>
            <a:fld id="{B9BD7D0A-47B4-40FB-97E7-37BBDC81F93D}" type="slidenum">
              <a:rPr lang="en-US"/>
              <a:pPr/>
              <a:t>24</a:t>
            </a:fld>
            <a:endParaRPr lang="en-US"/>
          </a:p>
        </p:txBody>
      </p:sp>
      <p:sp>
        <p:nvSpPr>
          <p:cNvPr id="28678" name="Footer Placeholder 11"/>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28679"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a:t>
            </a:r>
          </a:p>
        </p:txBody>
      </p:sp>
      <p:sp>
        <p:nvSpPr>
          <p:cNvPr id="14" name="TextBox 5"/>
          <p:cNvSpPr txBox="1">
            <a:spLocks noChangeArrowheads="1"/>
          </p:cNvSpPr>
          <p:nvPr/>
        </p:nvSpPr>
        <p:spPr bwMode="auto">
          <a:xfrm>
            <a:off x="431800" y="5627688"/>
            <a:ext cx="8110538" cy="646112"/>
          </a:xfrm>
          <a:prstGeom prst="rect">
            <a:avLst/>
          </a:prstGeom>
          <a:noFill/>
          <a:ln w="9525">
            <a:noFill/>
            <a:miter lim="800000"/>
            <a:headEnd/>
            <a:tailEnd/>
          </a:ln>
        </p:spPr>
        <p:txBody>
          <a:bodyPr>
            <a:spAutoFit/>
          </a:bodyPr>
          <a:lstStyle/>
          <a:p>
            <a:pPr algn="ctr"/>
            <a:r>
              <a:rPr lang="en-AU" b="1" i="1">
                <a:solidFill>
                  <a:srgbClr val="FF0000"/>
                </a:solidFill>
              </a:rPr>
              <a:t>The SCED (like RUC) will probably create risks and problems, but only testing/experience will really reveal what and how important they are</a:t>
            </a:r>
            <a:endParaRPr lang="en-AU" b="1" i="1" baseline="30000">
              <a:solidFill>
                <a:srgbClr val="FF0000"/>
              </a:solidFill>
            </a:endParaRPr>
          </a:p>
        </p:txBody>
      </p:sp>
      <p:sp>
        <p:nvSpPr>
          <p:cNvPr id="9" name="Content Placeholder 2"/>
          <p:cNvSpPr>
            <a:spLocks noGrp="1"/>
          </p:cNvSpPr>
          <p:nvPr>
            <p:ph idx="4294967295"/>
          </p:nvPr>
        </p:nvSpPr>
        <p:spPr>
          <a:xfrm>
            <a:off x="468313" y="3762375"/>
            <a:ext cx="8229600" cy="1889125"/>
          </a:xfrm>
        </p:spPr>
        <p:txBody>
          <a:bodyPr/>
          <a:lstStyle/>
          <a:p>
            <a:pPr>
              <a:lnSpc>
                <a:spcPts val="2200"/>
              </a:lnSpc>
              <a:spcBef>
                <a:spcPct val="0"/>
              </a:spcBef>
              <a:spcAft>
                <a:spcPts val="300"/>
              </a:spcAft>
            </a:pPr>
            <a:r>
              <a:rPr lang="en-AU" sz="2000" smtClean="0"/>
              <a:t>The SCED also includes a 2-step offer price mitigation process that</a:t>
            </a:r>
            <a:r>
              <a:rPr lang="en-US" sz="2000" smtClean="0"/>
              <a:t>:</a:t>
            </a:r>
            <a:endParaRPr lang="en-AU" sz="2000" smtClean="0"/>
          </a:p>
          <a:p>
            <a:pPr lvl="1">
              <a:lnSpc>
                <a:spcPts val="2200"/>
              </a:lnSpc>
              <a:spcBef>
                <a:spcPct val="0"/>
              </a:spcBef>
              <a:spcAft>
                <a:spcPts val="300"/>
              </a:spcAft>
            </a:pPr>
            <a:r>
              <a:rPr lang="en-AU" sz="1600" smtClean="0"/>
              <a:t>First computes LMPs with all network constraints ignored except those determined earlier to be “competitive”, i.e., affected by many resources</a:t>
            </a:r>
          </a:p>
          <a:p>
            <a:pPr lvl="1">
              <a:lnSpc>
                <a:spcPts val="2200"/>
              </a:lnSpc>
              <a:spcBef>
                <a:spcPct val="0"/>
              </a:spcBef>
              <a:spcAft>
                <a:spcPts val="300"/>
              </a:spcAft>
            </a:pPr>
            <a:r>
              <a:rPr lang="en-AU" sz="1600" smtClean="0"/>
              <a:t>Then computes final/settlement LMPs considering all constraints but capping offer prices based on the first LMPs</a:t>
            </a:r>
          </a:p>
          <a:p>
            <a:pPr lvl="1">
              <a:lnSpc>
                <a:spcPts val="2200"/>
              </a:lnSpc>
              <a:spcBef>
                <a:spcPct val="0"/>
              </a:spcBef>
              <a:spcAft>
                <a:spcPts val="300"/>
              </a:spcAft>
            </a:pPr>
            <a:r>
              <a:rPr lang="en-AU" sz="1600" smtClean="0"/>
              <a:t>Is similar to such processes elsewhere, but also has some innovative features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52227"/>
                                        </p:tgtEl>
                                        <p:attrNameLst>
                                          <p:attrName>style.visibility</p:attrName>
                                        </p:attrNameLst>
                                      </p:cBhvr>
                                      <p:to>
                                        <p:strVal val="visible"/>
                                      </p:to>
                                    </p:set>
                                    <p:animEffect transition="in" filter="dissolve">
                                      <p:cBhvr>
                                        <p:cTn id="7" dur="500"/>
                                        <p:tgtEl>
                                          <p:spTgt spid="5222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p:bldP spid="14"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AU" smtClean="0"/>
              <a:t>© ERCOT &amp; Market Reform, 2010.</a:t>
            </a:r>
            <a:endParaRPr lang="en-US"/>
          </a:p>
        </p:txBody>
      </p:sp>
      <p:sp>
        <p:nvSpPr>
          <p:cNvPr id="29699"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Outline/Agenda</a:t>
            </a:r>
          </a:p>
        </p:txBody>
      </p:sp>
      <p:sp>
        <p:nvSpPr>
          <p:cNvPr id="16" name="Rectangle 4"/>
          <p:cNvSpPr>
            <a:spLocks noChangeArrowheads="1"/>
          </p:cNvSpPr>
          <p:nvPr/>
        </p:nvSpPr>
        <p:spPr bwMode="auto">
          <a:xfrm>
            <a:off x="1204690" y="22015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
        <p:nvSpPr>
          <p:cNvPr id="29703" name="Rectangle 5"/>
          <p:cNvSpPr>
            <a:spLocks noChangeArrowheads="1"/>
          </p:cNvSpPr>
          <p:nvPr/>
        </p:nvSpPr>
        <p:spPr bwMode="auto">
          <a:xfrm>
            <a:off x="1206500" y="299561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Our Conclusions</a:t>
            </a:r>
          </a:p>
        </p:txBody>
      </p:sp>
      <p:sp>
        <p:nvSpPr>
          <p:cNvPr id="18" name="Rectangle 6"/>
          <p:cNvSpPr>
            <a:spLocks noChangeArrowheads="1"/>
          </p:cNvSpPr>
          <p:nvPr/>
        </p:nvSpPr>
        <p:spPr bwMode="auto">
          <a:xfrm>
            <a:off x="1204690" y="348187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29707" name="Rectangle 7"/>
          <p:cNvSpPr>
            <a:spLocks noChangeArrowheads="1"/>
          </p:cNvSpPr>
          <p:nvPr/>
        </p:nvSpPr>
        <p:spPr bwMode="auto">
          <a:xfrm>
            <a:off x="1204913" y="5511800"/>
            <a:ext cx="6905625" cy="4318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4.  Addressing the Risks</a:t>
            </a:r>
          </a:p>
        </p:txBody>
      </p:sp>
      <p:sp>
        <p:nvSpPr>
          <p:cNvPr id="29708" name="Rectangle 3"/>
          <p:cNvSpPr>
            <a:spLocks noChangeArrowheads="1"/>
          </p:cNvSpPr>
          <p:nvPr/>
        </p:nvSpPr>
        <p:spPr bwMode="auto">
          <a:xfrm>
            <a:off x="1204913" y="391160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Needs Fixing Now</a:t>
            </a:r>
          </a:p>
        </p:txBody>
      </p:sp>
      <p:sp>
        <p:nvSpPr>
          <p:cNvPr id="29709" name="Rectangle 5"/>
          <p:cNvSpPr>
            <a:spLocks noChangeArrowheads="1"/>
          </p:cNvSpPr>
          <p:nvPr/>
        </p:nvSpPr>
        <p:spPr bwMode="auto">
          <a:xfrm>
            <a:off x="1206500" y="4646613"/>
            <a:ext cx="6905625"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Must be Fixed Over Time</a:t>
            </a:r>
          </a:p>
        </p:txBody>
      </p:sp>
      <p:sp>
        <p:nvSpPr>
          <p:cNvPr id="29710" name="Slide Number Placeholder 4"/>
          <p:cNvSpPr>
            <a:spLocks noGrp="1"/>
          </p:cNvSpPr>
          <p:nvPr>
            <p:ph type="sldNum" sz="quarter" idx="11"/>
          </p:nvPr>
        </p:nvSpPr>
        <p:spPr>
          <a:noFill/>
        </p:spPr>
        <p:txBody>
          <a:bodyPr/>
          <a:lstStyle/>
          <a:p>
            <a:r>
              <a:rPr lang="en-US"/>
              <a:t>Page </a:t>
            </a:r>
            <a:fld id="{CD02E8E8-A160-4945-A338-97AAD06955E6}" type="slidenum">
              <a:rPr lang="en-US"/>
              <a:pPr/>
              <a:t>25</a:t>
            </a:fld>
            <a:endParaRPr lang="en-US"/>
          </a:p>
        </p:txBody>
      </p:sp>
      <p:sp>
        <p:nvSpPr>
          <p:cNvPr id="26" name="Rectangle 4"/>
          <p:cNvSpPr>
            <a:spLocks noChangeArrowheads="1"/>
          </p:cNvSpPr>
          <p:nvPr/>
        </p:nvSpPr>
        <p:spPr bwMode="auto">
          <a:xfrm>
            <a:off x="1202715" y="15939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
        <p:nvSpPr>
          <p:cNvPr id="29714" name="Rectangle 3"/>
          <p:cNvSpPr>
            <a:spLocks noChangeArrowheads="1"/>
          </p:cNvSpPr>
          <p:nvPr/>
        </p:nvSpPr>
        <p:spPr bwMode="auto">
          <a:xfrm>
            <a:off x="1204913" y="263525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Assessment Criteria</a:t>
            </a:r>
          </a:p>
        </p:txBody>
      </p:sp>
      <p:sp>
        <p:nvSpPr>
          <p:cNvPr id="29715" name="Rectangle 5"/>
          <p:cNvSpPr>
            <a:spLocks noChangeArrowheads="1"/>
          </p:cNvSpPr>
          <p:nvPr/>
        </p:nvSpPr>
        <p:spPr bwMode="auto">
          <a:xfrm>
            <a:off x="1206500" y="427672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Likely to Need Fixing Soon</a:t>
            </a:r>
          </a:p>
        </p:txBody>
      </p:sp>
      <p:sp>
        <p:nvSpPr>
          <p:cNvPr id="29716" name="Rectangle 5"/>
          <p:cNvSpPr>
            <a:spLocks noChangeArrowheads="1"/>
          </p:cNvSpPr>
          <p:nvPr/>
        </p:nvSpPr>
        <p:spPr bwMode="auto">
          <a:xfrm>
            <a:off x="1209675" y="5008563"/>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Watch and Be Ready</a:t>
            </a:r>
          </a:p>
        </p:txBody>
      </p:sp>
      <p:sp>
        <p:nvSpPr>
          <p:cNvPr id="15" name="Rectangle 7"/>
          <p:cNvSpPr>
            <a:spLocks noChangeArrowheads="1"/>
          </p:cNvSpPr>
          <p:nvPr/>
        </p:nvSpPr>
        <p:spPr bwMode="auto">
          <a:xfrm>
            <a:off x="1224886" y="5509962"/>
            <a:ext cx="6906161" cy="431800"/>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4.  Addressing the Risks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382588" y="414338"/>
            <a:ext cx="8378825" cy="798512"/>
          </a:xfrm>
        </p:spPr>
        <p:txBody>
          <a:bodyPr/>
          <a:lstStyle/>
          <a:p>
            <a:r>
              <a:rPr lang="en-AU" smtClean="0">
                <a:latin typeface="Arial" charset="0"/>
              </a:rPr>
              <a:t>Addressing the Risks</a:t>
            </a:r>
          </a:p>
        </p:txBody>
      </p:sp>
      <p:sp>
        <p:nvSpPr>
          <p:cNvPr id="9219" name="Content Placeholder 2"/>
          <p:cNvSpPr>
            <a:spLocks noGrp="1"/>
          </p:cNvSpPr>
          <p:nvPr>
            <p:ph idx="1"/>
          </p:nvPr>
        </p:nvSpPr>
        <p:spPr>
          <a:xfrm>
            <a:off x="433388" y="1560513"/>
            <a:ext cx="8383587" cy="1535112"/>
          </a:xfrm>
        </p:spPr>
        <p:txBody>
          <a:bodyPr/>
          <a:lstStyle/>
          <a:p>
            <a:pPr>
              <a:lnSpc>
                <a:spcPts val="2400"/>
              </a:lnSpc>
              <a:spcBef>
                <a:spcPct val="0"/>
              </a:spcBef>
              <a:spcAft>
                <a:spcPts val="600"/>
              </a:spcAft>
            </a:pPr>
            <a:r>
              <a:rPr lang="en-AU" smtClean="0"/>
              <a:t>This Review has identified some market design weaknesses that create risks; the fundamental questions for ERCOT management are now:</a:t>
            </a:r>
          </a:p>
          <a:p>
            <a:pPr marL="800100" lvl="1" indent="-342900">
              <a:lnSpc>
                <a:spcPts val="2400"/>
              </a:lnSpc>
              <a:spcBef>
                <a:spcPct val="0"/>
              </a:spcBef>
              <a:spcAft>
                <a:spcPts val="600"/>
              </a:spcAft>
              <a:buFontTx/>
              <a:buAutoNum type="arabicPeriod"/>
            </a:pPr>
            <a:r>
              <a:rPr lang="en-AU" smtClean="0"/>
              <a:t>How material are these risks?</a:t>
            </a:r>
          </a:p>
          <a:p>
            <a:pPr marL="800100" lvl="1" indent="-342900">
              <a:lnSpc>
                <a:spcPts val="2400"/>
              </a:lnSpc>
              <a:spcBef>
                <a:spcPct val="0"/>
              </a:spcBef>
              <a:spcAft>
                <a:spcPts val="600"/>
              </a:spcAft>
              <a:buFontTx/>
              <a:buAutoNum type="arabicPeriod"/>
            </a:pPr>
            <a:r>
              <a:rPr lang="en-AU" smtClean="0"/>
              <a:t>What can be done to deal with the risks judged to be material?</a:t>
            </a:r>
          </a:p>
          <a:p>
            <a:pPr>
              <a:lnSpc>
                <a:spcPts val="2400"/>
              </a:lnSpc>
              <a:spcBef>
                <a:spcPct val="0"/>
              </a:spcBef>
              <a:spcAft>
                <a:spcPts val="600"/>
              </a:spcAft>
            </a:pPr>
            <a:endParaRPr lang="en-AU" smtClean="0"/>
          </a:p>
        </p:txBody>
      </p:sp>
      <p:sp>
        <p:nvSpPr>
          <p:cNvPr id="30724" name="Footer Placeholder 3"/>
          <p:cNvSpPr>
            <a:spLocks noGrp="1"/>
          </p:cNvSpPr>
          <p:nvPr>
            <p:ph type="ftr" sz="quarter" idx="10"/>
          </p:nvPr>
        </p:nvSpPr>
        <p:spPr>
          <a:noFill/>
        </p:spPr>
        <p:txBody>
          <a:bodyPr/>
          <a:lstStyle/>
          <a:p>
            <a:r>
              <a:rPr lang="en-AU" smtClean="0"/>
              <a:t>© ERCOT &amp; Market Reform, 2010.</a:t>
            </a:r>
            <a:endParaRPr lang="en-US"/>
          </a:p>
        </p:txBody>
      </p:sp>
      <p:sp>
        <p:nvSpPr>
          <p:cNvPr id="30725" name="Slide Number Placeholder 4"/>
          <p:cNvSpPr>
            <a:spLocks noGrp="1"/>
          </p:cNvSpPr>
          <p:nvPr>
            <p:ph type="sldNum" sz="quarter" idx="11"/>
          </p:nvPr>
        </p:nvSpPr>
        <p:spPr>
          <a:noFill/>
        </p:spPr>
        <p:txBody>
          <a:bodyPr/>
          <a:lstStyle/>
          <a:p>
            <a:r>
              <a:rPr lang="en-US"/>
              <a:t>Page </a:t>
            </a:r>
            <a:fld id="{FE6D9960-B617-41C2-8A2C-BBCED5884966}" type="slidenum">
              <a:rPr lang="en-US"/>
              <a:pPr/>
              <a:t>26</a:t>
            </a:fld>
            <a:endParaRPr lang="en-US"/>
          </a:p>
        </p:txBody>
      </p:sp>
      <p:sp>
        <p:nvSpPr>
          <p:cNvPr id="6" name="Content Placeholder 2"/>
          <p:cNvSpPr txBox="1">
            <a:spLocks/>
          </p:cNvSpPr>
          <p:nvPr/>
        </p:nvSpPr>
        <p:spPr bwMode="auto">
          <a:xfrm>
            <a:off x="433388" y="3070225"/>
            <a:ext cx="8383587" cy="1247775"/>
          </a:xfrm>
          <a:prstGeom prst="rect">
            <a:avLst/>
          </a:prstGeom>
          <a:noFill/>
          <a:ln w="9525">
            <a:noFill/>
            <a:miter lim="800000"/>
            <a:headEnd/>
            <a:tailEnd/>
          </a:ln>
        </p:spPr>
        <p:txBody>
          <a:bodyPr/>
          <a:lstStyle/>
          <a:p>
            <a:pPr marL="342900" indent="-342900" eaLnBrk="0" hangingPunct="0">
              <a:lnSpc>
                <a:spcPts val="2400"/>
              </a:lnSpc>
              <a:spcBef>
                <a:spcPts val="600"/>
              </a:spcBef>
              <a:spcAft>
                <a:spcPts val="600"/>
              </a:spcAft>
              <a:buFontTx/>
              <a:buChar char="•"/>
              <a:defRPr/>
            </a:pPr>
            <a:r>
              <a:rPr lang="en-AU" kern="0" dirty="0">
                <a:latin typeface="+mn-lt"/>
              </a:rPr>
              <a:t>Question #1 is assessed by considering (as illustrated on next slide):</a:t>
            </a:r>
          </a:p>
          <a:p>
            <a:pPr marL="742950" lvl="1" indent="-285750" eaLnBrk="0" hangingPunct="0">
              <a:lnSpc>
                <a:spcPts val="2400"/>
              </a:lnSpc>
              <a:spcBef>
                <a:spcPts val="0"/>
              </a:spcBef>
              <a:spcAft>
                <a:spcPts val="600"/>
              </a:spcAft>
              <a:buFontTx/>
              <a:buChar char="–"/>
              <a:defRPr/>
            </a:pPr>
            <a:r>
              <a:rPr lang="en-AU" sz="1600" kern="0" dirty="0">
                <a:latin typeface="+mn-lt"/>
              </a:rPr>
              <a:t>The likelihood of each risk</a:t>
            </a:r>
          </a:p>
          <a:p>
            <a:pPr marL="742950" lvl="1" indent="-285750" eaLnBrk="0" hangingPunct="0">
              <a:lnSpc>
                <a:spcPts val="2400"/>
              </a:lnSpc>
              <a:spcBef>
                <a:spcPts val="0"/>
              </a:spcBef>
              <a:spcAft>
                <a:spcPts val="600"/>
              </a:spcAft>
              <a:buFontTx/>
              <a:buChar char="–"/>
              <a:defRPr/>
            </a:pPr>
            <a:r>
              <a:rPr lang="en-AU" sz="1600" kern="0" dirty="0">
                <a:latin typeface="+mn-lt"/>
              </a:rPr>
              <a:t>Its impact should it occur</a:t>
            </a:r>
          </a:p>
        </p:txBody>
      </p:sp>
      <p:sp>
        <p:nvSpPr>
          <p:cNvPr id="7" name="Content Placeholder 2"/>
          <p:cNvSpPr txBox="1">
            <a:spLocks/>
          </p:cNvSpPr>
          <p:nvPr/>
        </p:nvSpPr>
        <p:spPr bwMode="auto">
          <a:xfrm>
            <a:off x="433388" y="4303713"/>
            <a:ext cx="8383587" cy="1865312"/>
          </a:xfrm>
          <a:prstGeom prst="rect">
            <a:avLst/>
          </a:prstGeom>
          <a:noFill/>
          <a:ln w="9525">
            <a:noFill/>
            <a:miter lim="800000"/>
            <a:headEnd/>
            <a:tailEnd/>
          </a:ln>
        </p:spPr>
        <p:txBody>
          <a:bodyPr/>
          <a:lstStyle/>
          <a:p>
            <a:pPr marL="342900" indent="-342900" eaLnBrk="0" hangingPunct="0">
              <a:lnSpc>
                <a:spcPts val="2400"/>
              </a:lnSpc>
              <a:spcBef>
                <a:spcPts val="600"/>
              </a:spcBef>
              <a:spcAft>
                <a:spcPts val="600"/>
              </a:spcAft>
              <a:buFontTx/>
              <a:buChar char="•"/>
              <a:defRPr/>
            </a:pPr>
            <a:r>
              <a:rPr lang="en-AU" kern="0">
                <a:latin typeface="+mn-lt"/>
              </a:rPr>
              <a:t>Assessing question #2 above requires identification of:</a:t>
            </a:r>
          </a:p>
          <a:p>
            <a:pPr marL="742950" lvl="1" indent="-285750" eaLnBrk="0" hangingPunct="0">
              <a:lnSpc>
                <a:spcPts val="2400"/>
              </a:lnSpc>
              <a:spcBef>
                <a:spcPts val="0"/>
              </a:spcBef>
              <a:spcAft>
                <a:spcPts val="600"/>
              </a:spcAft>
              <a:buFontTx/>
              <a:buChar char="–"/>
              <a:defRPr/>
            </a:pPr>
            <a:r>
              <a:rPr lang="en-AU" sz="1600" b="1" i="1" kern="0">
                <a:latin typeface="+mn-lt"/>
              </a:rPr>
              <a:t>Mitigation actions </a:t>
            </a:r>
            <a:r>
              <a:rPr lang="en-AU" sz="1600" kern="0">
                <a:latin typeface="+mn-lt"/>
              </a:rPr>
              <a:t>that can be taken to reduce the likelihood and/or impact of the risk, ideally bringing the risk down so that it is no longer material; and/or</a:t>
            </a:r>
          </a:p>
          <a:p>
            <a:pPr marL="742950" lvl="1" indent="-285750" eaLnBrk="0" hangingPunct="0">
              <a:lnSpc>
                <a:spcPts val="2400"/>
              </a:lnSpc>
              <a:spcBef>
                <a:spcPts val="0"/>
              </a:spcBef>
              <a:spcAft>
                <a:spcPts val="600"/>
              </a:spcAft>
              <a:buFontTx/>
              <a:buChar char="–"/>
              <a:defRPr/>
            </a:pPr>
            <a:r>
              <a:rPr lang="en-AU" sz="1600" b="1" i="1" kern="0">
                <a:latin typeface="+mn-lt"/>
              </a:rPr>
              <a:t>Contingency plans</a:t>
            </a:r>
            <a:r>
              <a:rPr lang="en-AU" sz="1600" kern="0">
                <a:latin typeface="+mn-lt"/>
              </a:rPr>
              <a:t>, for actions that can be taken should mitigation actions be insufficient (or not taken) and hence the risk becomes reality</a:t>
            </a:r>
          </a:p>
          <a:p>
            <a:pPr marL="342900" indent="-342900" eaLnBrk="0" hangingPunct="0">
              <a:lnSpc>
                <a:spcPts val="2400"/>
              </a:lnSpc>
              <a:spcBef>
                <a:spcPts val="0"/>
              </a:spcBef>
              <a:spcAft>
                <a:spcPts val="600"/>
              </a:spcAft>
              <a:buFontTx/>
              <a:buChar char="•"/>
              <a:defRPr/>
            </a:pPr>
            <a:endParaRPr lang="en-AU" kern="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9219"/>
                                        </p:tgtEl>
                                        <p:attrNameLst>
                                          <p:attrName>style.visibility</p:attrName>
                                        </p:attrNameLst>
                                      </p:cBhvr>
                                      <p:to>
                                        <p:strVal val="visible"/>
                                      </p:to>
                                    </p:set>
                                    <p:animEffect transition="in" filter="dissolve">
                                      <p:cBhvr>
                                        <p:cTn id="7" dur="500"/>
                                        <p:tgtEl>
                                          <p:spTgt spid="921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82588" y="414338"/>
            <a:ext cx="8378825" cy="798512"/>
          </a:xfrm>
        </p:spPr>
        <p:txBody>
          <a:bodyPr/>
          <a:lstStyle/>
          <a:p>
            <a:r>
              <a:rPr lang="en-AU" smtClean="0">
                <a:latin typeface="Arial" charset="0"/>
              </a:rPr>
              <a:t>Risk Assessment</a:t>
            </a:r>
          </a:p>
        </p:txBody>
      </p:sp>
      <p:sp>
        <p:nvSpPr>
          <p:cNvPr id="9219" name="Content Placeholder 2"/>
          <p:cNvSpPr>
            <a:spLocks noGrp="1"/>
          </p:cNvSpPr>
          <p:nvPr>
            <p:ph idx="1"/>
          </p:nvPr>
        </p:nvSpPr>
        <p:spPr>
          <a:xfrm>
            <a:off x="4987925" y="1495425"/>
            <a:ext cx="4013200" cy="641350"/>
          </a:xfrm>
        </p:spPr>
        <p:txBody>
          <a:bodyPr/>
          <a:lstStyle/>
          <a:p>
            <a:pPr marL="273050" indent="-273050">
              <a:lnSpc>
                <a:spcPts val="2200"/>
              </a:lnSpc>
              <a:spcBef>
                <a:spcPct val="0"/>
              </a:spcBef>
              <a:spcAft>
                <a:spcPts val="300"/>
              </a:spcAft>
            </a:pPr>
            <a:r>
              <a:rPr lang="en-AU" smtClean="0"/>
              <a:t>The materiality of the risks created by the problems on our list is:</a:t>
            </a:r>
          </a:p>
        </p:txBody>
      </p:sp>
      <p:sp>
        <p:nvSpPr>
          <p:cNvPr id="31748" name="Footer Placeholder 3"/>
          <p:cNvSpPr>
            <a:spLocks noGrp="1"/>
          </p:cNvSpPr>
          <p:nvPr>
            <p:ph type="ftr" sz="quarter" idx="10"/>
          </p:nvPr>
        </p:nvSpPr>
        <p:spPr>
          <a:noFill/>
        </p:spPr>
        <p:txBody>
          <a:bodyPr/>
          <a:lstStyle/>
          <a:p>
            <a:r>
              <a:rPr lang="en-AU" smtClean="0"/>
              <a:t>© ERCOT &amp; Market Reform, 2010.</a:t>
            </a:r>
            <a:endParaRPr lang="en-US"/>
          </a:p>
        </p:txBody>
      </p:sp>
      <p:sp>
        <p:nvSpPr>
          <p:cNvPr id="31749" name="Slide Number Placeholder 4"/>
          <p:cNvSpPr>
            <a:spLocks noGrp="1"/>
          </p:cNvSpPr>
          <p:nvPr>
            <p:ph type="sldNum" sz="quarter" idx="11"/>
          </p:nvPr>
        </p:nvSpPr>
        <p:spPr>
          <a:noFill/>
        </p:spPr>
        <p:txBody>
          <a:bodyPr/>
          <a:lstStyle/>
          <a:p>
            <a:r>
              <a:rPr lang="en-US"/>
              <a:t>Page </a:t>
            </a:r>
            <a:fld id="{18FF1AAB-3218-4122-843F-BA0AAC0B8A2D}" type="slidenum">
              <a:rPr lang="en-US"/>
              <a:pPr/>
              <a:t>27</a:t>
            </a:fld>
            <a:endParaRPr lang="en-US"/>
          </a:p>
        </p:txBody>
      </p:sp>
      <p:graphicFrame>
        <p:nvGraphicFramePr>
          <p:cNvPr id="7" name="Table 6"/>
          <p:cNvGraphicFramePr>
            <a:graphicFrameLocks noGrp="1"/>
          </p:cNvGraphicFramePr>
          <p:nvPr/>
        </p:nvGraphicFramePr>
        <p:xfrm>
          <a:off x="771525" y="1552575"/>
          <a:ext cx="4097338" cy="3182938"/>
        </p:xfrm>
        <a:graphic>
          <a:graphicData uri="http://schemas.openxmlformats.org/drawingml/2006/table">
            <a:tbl>
              <a:tblPr firstRow="1" bandRow="1">
                <a:tableStyleId>{2D5ABB26-0587-4C30-8999-92F81FD0307C}</a:tableStyleId>
              </a:tblPr>
              <a:tblGrid>
                <a:gridCol w="819396"/>
                <a:gridCol w="819396"/>
                <a:gridCol w="819396"/>
                <a:gridCol w="819396"/>
                <a:gridCol w="819396"/>
              </a:tblGrid>
              <a:tr h="636518">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r>
              <a:tr h="636518">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r>
              <a:tr h="636518">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r>
              <a:tr h="636518">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r>
              <a:tr h="636518">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endParaRPr lang="en-AU" dirty="0"/>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r>
            </a:tbl>
          </a:graphicData>
        </a:graphic>
      </p:graphicFrame>
      <p:sp>
        <p:nvSpPr>
          <p:cNvPr id="31788" name="TextBox 7"/>
          <p:cNvSpPr txBox="1">
            <a:spLocks noChangeArrowheads="1"/>
          </p:cNvSpPr>
          <p:nvPr/>
        </p:nvSpPr>
        <p:spPr bwMode="auto">
          <a:xfrm>
            <a:off x="758825" y="4743450"/>
            <a:ext cx="879475" cy="260350"/>
          </a:xfrm>
          <a:prstGeom prst="rect">
            <a:avLst/>
          </a:prstGeom>
          <a:noFill/>
          <a:ln w="9525">
            <a:noFill/>
            <a:miter lim="800000"/>
            <a:headEnd/>
            <a:tailEnd/>
          </a:ln>
        </p:spPr>
        <p:txBody>
          <a:bodyPr>
            <a:spAutoFit/>
          </a:bodyPr>
          <a:lstStyle/>
          <a:p>
            <a:pPr algn="ctr"/>
            <a:r>
              <a:rPr lang="en-AU" sz="1100"/>
              <a:t>Negligible</a:t>
            </a:r>
          </a:p>
        </p:txBody>
      </p:sp>
      <p:sp>
        <p:nvSpPr>
          <p:cNvPr id="31789" name="TextBox 8"/>
          <p:cNvSpPr txBox="1">
            <a:spLocks noChangeArrowheads="1"/>
          </p:cNvSpPr>
          <p:nvPr/>
        </p:nvSpPr>
        <p:spPr bwMode="auto">
          <a:xfrm>
            <a:off x="1679575" y="4743450"/>
            <a:ext cx="554038" cy="260350"/>
          </a:xfrm>
          <a:prstGeom prst="rect">
            <a:avLst/>
          </a:prstGeom>
          <a:noFill/>
          <a:ln w="9525">
            <a:noFill/>
            <a:miter lim="800000"/>
            <a:headEnd/>
            <a:tailEnd/>
          </a:ln>
        </p:spPr>
        <p:txBody>
          <a:bodyPr>
            <a:spAutoFit/>
          </a:bodyPr>
          <a:lstStyle/>
          <a:p>
            <a:pPr algn="ctr"/>
            <a:r>
              <a:rPr lang="en-AU" sz="1100"/>
              <a:t>Minor</a:t>
            </a:r>
          </a:p>
        </p:txBody>
      </p:sp>
      <p:sp>
        <p:nvSpPr>
          <p:cNvPr id="31790" name="TextBox 9"/>
          <p:cNvSpPr txBox="1">
            <a:spLocks noChangeArrowheads="1"/>
          </p:cNvSpPr>
          <p:nvPr/>
        </p:nvSpPr>
        <p:spPr bwMode="auto">
          <a:xfrm>
            <a:off x="2414588" y="4743450"/>
            <a:ext cx="782637" cy="260350"/>
          </a:xfrm>
          <a:prstGeom prst="rect">
            <a:avLst/>
          </a:prstGeom>
          <a:noFill/>
          <a:ln w="9525">
            <a:noFill/>
            <a:miter lim="800000"/>
            <a:headEnd/>
            <a:tailEnd/>
          </a:ln>
        </p:spPr>
        <p:txBody>
          <a:bodyPr>
            <a:spAutoFit/>
          </a:bodyPr>
          <a:lstStyle/>
          <a:p>
            <a:pPr algn="ctr"/>
            <a:r>
              <a:rPr lang="en-AU" sz="1100"/>
              <a:t>Moderate</a:t>
            </a:r>
          </a:p>
        </p:txBody>
      </p:sp>
      <p:sp>
        <p:nvSpPr>
          <p:cNvPr id="31791" name="TextBox 10"/>
          <p:cNvSpPr txBox="1">
            <a:spLocks noChangeArrowheads="1"/>
          </p:cNvSpPr>
          <p:nvPr/>
        </p:nvSpPr>
        <p:spPr bwMode="auto">
          <a:xfrm>
            <a:off x="3355975" y="4743450"/>
            <a:ext cx="633413" cy="260350"/>
          </a:xfrm>
          <a:prstGeom prst="rect">
            <a:avLst/>
          </a:prstGeom>
          <a:noFill/>
          <a:ln w="9525">
            <a:noFill/>
            <a:miter lim="800000"/>
            <a:headEnd/>
            <a:tailEnd/>
          </a:ln>
        </p:spPr>
        <p:txBody>
          <a:bodyPr>
            <a:spAutoFit/>
          </a:bodyPr>
          <a:lstStyle/>
          <a:p>
            <a:pPr algn="ctr"/>
            <a:r>
              <a:rPr lang="en-AU" sz="1100"/>
              <a:t>Critical</a:t>
            </a:r>
          </a:p>
        </p:txBody>
      </p:sp>
      <p:sp>
        <p:nvSpPr>
          <p:cNvPr id="31792" name="TextBox 11"/>
          <p:cNvSpPr txBox="1">
            <a:spLocks noChangeArrowheads="1"/>
          </p:cNvSpPr>
          <p:nvPr/>
        </p:nvSpPr>
        <p:spPr bwMode="auto">
          <a:xfrm>
            <a:off x="4087813" y="4743450"/>
            <a:ext cx="760412" cy="260350"/>
          </a:xfrm>
          <a:prstGeom prst="rect">
            <a:avLst/>
          </a:prstGeom>
          <a:noFill/>
          <a:ln w="9525">
            <a:noFill/>
            <a:miter lim="800000"/>
            <a:headEnd/>
            <a:tailEnd/>
          </a:ln>
        </p:spPr>
        <p:txBody>
          <a:bodyPr>
            <a:spAutoFit/>
          </a:bodyPr>
          <a:lstStyle/>
          <a:p>
            <a:pPr algn="ctr"/>
            <a:r>
              <a:rPr lang="en-AU" sz="1100"/>
              <a:t>Extreme</a:t>
            </a:r>
          </a:p>
        </p:txBody>
      </p:sp>
      <p:sp>
        <p:nvSpPr>
          <p:cNvPr id="31793" name="TextBox 12"/>
          <p:cNvSpPr txBox="1">
            <a:spLocks noChangeArrowheads="1"/>
          </p:cNvSpPr>
          <p:nvPr/>
        </p:nvSpPr>
        <p:spPr bwMode="auto">
          <a:xfrm>
            <a:off x="34925" y="4291013"/>
            <a:ext cx="725488" cy="261937"/>
          </a:xfrm>
          <a:prstGeom prst="rect">
            <a:avLst/>
          </a:prstGeom>
          <a:noFill/>
          <a:ln w="9525">
            <a:noFill/>
            <a:miter lim="800000"/>
            <a:headEnd/>
            <a:tailEnd/>
          </a:ln>
        </p:spPr>
        <p:txBody>
          <a:bodyPr>
            <a:spAutoFit/>
          </a:bodyPr>
          <a:lstStyle/>
          <a:p>
            <a:pPr algn="r"/>
            <a:r>
              <a:rPr lang="en-AU" sz="1100"/>
              <a:t>Rare</a:t>
            </a:r>
          </a:p>
        </p:txBody>
      </p:sp>
      <p:sp>
        <p:nvSpPr>
          <p:cNvPr id="31794" name="TextBox 13"/>
          <p:cNvSpPr txBox="1">
            <a:spLocks noChangeArrowheads="1"/>
          </p:cNvSpPr>
          <p:nvPr/>
        </p:nvSpPr>
        <p:spPr bwMode="auto">
          <a:xfrm>
            <a:off x="34925" y="3662363"/>
            <a:ext cx="725488" cy="261937"/>
          </a:xfrm>
          <a:prstGeom prst="rect">
            <a:avLst/>
          </a:prstGeom>
          <a:noFill/>
          <a:ln w="9525">
            <a:noFill/>
            <a:miter lim="800000"/>
            <a:headEnd/>
            <a:tailEnd/>
          </a:ln>
        </p:spPr>
        <p:txBody>
          <a:bodyPr>
            <a:spAutoFit/>
          </a:bodyPr>
          <a:lstStyle/>
          <a:p>
            <a:pPr algn="r"/>
            <a:r>
              <a:rPr lang="en-AU" sz="1100"/>
              <a:t>Unlikely</a:t>
            </a:r>
          </a:p>
        </p:txBody>
      </p:sp>
      <p:sp>
        <p:nvSpPr>
          <p:cNvPr id="31795" name="TextBox 14"/>
          <p:cNvSpPr txBox="1">
            <a:spLocks noChangeArrowheads="1"/>
          </p:cNvSpPr>
          <p:nvPr/>
        </p:nvSpPr>
        <p:spPr bwMode="auto">
          <a:xfrm>
            <a:off x="34925" y="3044825"/>
            <a:ext cx="725488" cy="261938"/>
          </a:xfrm>
          <a:prstGeom prst="rect">
            <a:avLst/>
          </a:prstGeom>
          <a:noFill/>
          <a:ln w="9525">
            <a:noFill/>
            <a:miter lim="800000"/>
            <a:headEnd/>
            <a:tailEnd/>
          </a:ln>
        </p:spPr>
        <p:txBody>
          <a:bodyPr>
            <a:spAutoFit/>
          </a:bodyPr>
          <a:lstStyle/>
          <a:p>
            <a:pPr algn="r"/>
            <a:r>
              <a:rPr lang="en-AU" sz="1100"/>
              <a:t>Possible</a:t>
            </a:r>
          </a:p>
        </p:txBody>
      </p:sp>
      <p:sp>
        <p:nvSpPr>
          <p:cNvPr id="31796" name="TextBox 15"/>
          <p:cNvSpPr txBox="1">
            <a:spLocks noChangeArrowheads="1"/>
          </p:cNvSpPr>
          <p:nvPr/>
        </p:nvSpPr>
        <p:spPr bwMode="auto">
          <a:xfrm>
            <a:off x="34925" y="2379663"/>
            <a:ext cx="725488" cy="261937"/>
          </a:xfrm>
          <a:prstGeom prst="rect">
            <a:avLst/>
          </a:prstGeom>
          <a:noFill/>
          <a:ln w="9525">
            <a:noFill/>
            <a:miter lim="800000"/>
            <a:headEnd/>
            <a:tailEnd/>
          </a:ln>
        </p:spPr>
        <p:txBody>
          <a:bodyPr>
            <a:spAutoFit/>
          </a:bodyPr>
          <a:lstStyle/>
          <a:p>
            <a:pPr algn="r"/>
            <a:r>
              <a:rPr lang="en-AU" sz="1100"/>
              <a:t>Likely</a:t>
            </a:r>
          </a:p>
        </p:txBody>
      </p:sp>
      <p:sp>
        <p:nvSpPr>
          <p:cNvPr id="31797" name="TextBox 16"/>
          <p:cNvSpPr txBox="1">
            <a:spLocks noChangeArrowheads="1"/>
          </p:cNvSpPr>
          <p:nvPr/>
        </p:nvSpPr>
        <p:spPr bwMode="auto">
          <a:xfrm>
            <a:off x="34925" y="1655763"/>
            <a:ext cx="725488" cy="430212"/>
          </a:xfrm>
          <a:prstGeom prst="rect">
            <a:avLst/>
          </a:prstGeom>
          <a:noFill/>
          <a:ln w="9525">
            <a:noFill/>
            <a:miter lim="800000"/>
            <a:headEnd/>
            <a:tailEnd/>
          </a:ln>
        </p:spPr>
        <p:txBody>
          <a:bodyPr>
            <a:spAutoFit/>
          </a:bodyPr>
          <a:lstStyle/>
          <a:p>
            <a:pPr algn="r"/>
            <a:r>
              <a:rPr lang="en-AU" sz="1100"/>
              <a:t>Almost Certain</a:t>
            </a:r>
          </a:p>
        </p:txBody>
      </p:sp>
      <p:sp>
        <p:nvSpPr>
          <p:cNvPr id="18" name="Oval 17"/>
          <p:cNvSpPr/>
          <p:nvPr/>
        </p:nvSpPr>
        <p:spPr>
          <a:xfrm>
            <a:off x="3117850" y="2012950"/>
            <a:ext cx="947738" cy="103822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AU" sz="1200" b="1" dirty="0">
                <a:solidFill>
                  <a:schemeClr val="tx1"/>
                </a:solidFill>
              </a:rPr>
              <a:t>PTP</a:t>
            </a:r>
          </a:p>
          <a:p>
            <a:pPr algn="ctr">
              <a:defRPr/>
            </a:pPr>
            <a:r>
              <a:rPr lang="en-AU" sz="1200" b="1" dirty="0">
                <a:solidFill>
                  <a:schemeClr val="tx1"/>
                </a:solidFill>
              </a:rPr>
              <a:t>Options</a:t>
            </a:r>
          </a:p>
          <a:p>
            <a:pPr algn="ctr">
              <a:defRPr/>
            </a:pPr>
            <a:r>
              <a:rPr lang="en-AU" sz="1200" b="1" dirty="0">
                <a:solidFill>
                  <a:schemeClr val="tx1"/>
                </a:solidFill>
              </a:rPr>
              <a:t>in DAM</a:t>
            </a:r>
            <a:endParaRPr lang="en-AU" sz="1200" b="1" dirty="0">
              <a:solidFill>
                <a:schemeClr val="tx1"/>
              </a:solidFill>
            </a:endParaRPr>
          </a:p>
        </p:txBody>
      </p:sp>
      <p:grpSp>
        <p:nvGrpSpPr>
          <p:cNvPr id="2" name="Group 32"/>
          <p:cNvGrpSpPr>
            <a:grpSpLocks/>
          </p:cNvGrpSpPr>
          <p:nvPr/>
        </p:nvGrpSpPr>
        <p:grpSpPr bwMode="auto">
          <a:xfrm>
            <a:off x="1330325" y="1552575"/>
            <a:ext cx="2719388" cy="3182938"/>
            <a:chOff x="1330042" y="1553121"/>
            <a:chExt cx="2719448" cy="3182586"/>
          </a:xfrm>
        </p:grpSpPr>
        <p:sp>
          <p:nvSpPr>
            <p:cNvPr id="25" name="Freeform 24"/>
            <p:cNvSpPr/>
            <p:nvPr/>
          </p:nvSpPr>
          <p:spPr>
            <a:xfrm>
              <a:off x="2422266" y="1553121"/>
              <a:ext cx="1627224" cy="3182586"/>
            </a:xfrm>
            <a:custGeom>
              <a:avLst/>
              <a:gdLst>
                <a:gd name="connsiteX0" fmla="*/ 0 w 3272589"/>
                <a:gd name="connsiteY0" fmla="*/ 0 h 4199021"/>
                <a:gd name="connsiteX1" fmla="*/ 1287379 w 3272589"/>
                <a:gd name="connsiteY1" fmla="*/ 2683042 h 4199021"/>
                <a:gd name="connsiteX2" fmla="*/ 3272589 w 3272589"/>
                <a:gd name="connsiteY2" fmla="*/ 4199021 h 4199021"/>
                <a:gd name="connsiteX0" fmla="*/ 0 w 3272589"/>
                <a:gd name="connsiteY0" fmla="*/ 0 h 4199021"/>
                <a:gd name="connsiteX1" fmla="*/ 1850181 w 3272589"/>
                <a:gd name="connsiteY1" fmla="*/ 2419780 h 4199021"/>
                <a:gd name="connsiteX2" fmla="*/ 3272589 w 3272589"/>
                <a:gd name="connsiteY2" fmla="*/ 4199021 h 4199021"/>
                <a:gd name="connsiteX0" fmla="*/ 0 w 2751476"/>
                <a:gd name="connsiteY0" fmla="*/ 0 h 4199021"/>
                <a:gd name="connsiteX1" fmla="*/ 1850181 w 2751476"/>
                <a:gd name="connsiteY1" fmla="*/ 2419780 h 4199021"/>
                <a:gd name="connsiteX2" fmla="*/ 2751476 w 2751476"/>
                <a:gd name="connsiteY2" fmla="*/ 4199021 h 4199021"/>
                <a:gd name="connsiteX0" fmla="*/ 0 w 2751476"/>
                <a:gd name="connsiteY0" fmla="*/ 0 h 4199021"/>
                <a:gd name="connsiteX1" fmla="*/ 1850181 w 2751476"/>
                <a:gd name="connsiteY1" fmla="*/ 2419780 h 4199021"/>
                <a:gd name="connsiteX2" fmla="*/ 2188674 w 2751476"/>
                <a:gd name="connsiteY2" fmla="*/ 3290769 h 4199021"/>
                <a:gd name="connsiteX3" fmla="*/ 2751476 w 2751476"/>
                <a:gd name="connsiteY3" fmla="*/ 4199021 h 4199021"/>
                <a:gd name="connsiteX0" fmla="*/ 0 w 2751476"/>
                <a:gd name="connsiteY0" fmla="*/ 0 h 4199021"/>
                <a:gd name="connsiteX1" fmla="*/ 1850181 w 2751476"/>
                <a:gd name="connsiteY1" fmla="*/ 2419780 h 4199021"/>
                <a:gd name="connsiteX2" fmla="*/ 1959384 w 2751476"/>
                <a:gd name="connsiteY2" fmla="*/ 3382910 h 4199021"/>
                <a:gd name="connsiteX3" fmla="*/ 2751476 w 2751476"/>
                <a:gd name="connsiteY3" fmla="*/ 4199021 h 4199021"/>
                <a:gd name="connsiteX0" fmla="*/ 0 w 2751476"/>
                <a:gd name="connsiteY0" fmla="*/ 0 h 4199021"/>
                <a:gd name="connsiteX1" fmla="*/ 807955 w 2751476"/>
                <a:gd name="connsiteY1" fmla="*/ 1893257 h 4199021"/>
                <a:gd name="connsiteX2" fmla="*/ 1959384 w 2751476"/>
                <a:gd name="connsiteY2" fmla="*/ 3382910 h 4199021"/>
                <a:gd name="connsiteX3" fmla="*/ 2751476 w 2751476"/>
                <a:gd name="connsiteY3" fmla="*/ 4199021 h 4199021"/>
                <a:gd name="connsiteX0" fmla="*/ 0 w 2751476"/>
                <a:gd name="connsiteY0" fmla="*/ 0 h 4199021"/>
                <a:gd name="connsiteX1" fmla="*/ 239713 w 2751476"/>
                <a:gd name="connsiteY1" fmla="*/ 737133 h 4199021"/>
                <a:gd name="connsiteX2" fmla="*/ 807955 w 2751476"/>
                <a:gd name="connsiteY2" fmla="*/ 1893257 h 4199021"/>
                <a:gd name="connsiteX3" fmla="*/ 1959384 w 2751476"/>
                <a:gd name="connsiteY3" fmla="*/ 3382910 h 4199021"/>
                <a:gd name="connsiteX4" fmla="*/ 2751476 w 2751476"/>
                <a:gd name="connsiteY4" fmla="*/ 4199021 h 4199021"/>
                <a:gd name="connsiteX0" fmla="*/ 20013 w 2771489"/>
                <a:gd name="connsiteY0" fmla="*/ 0 h 4199021"/>
                <a:gd name="connsiteX1" fmla="*/ 134659 w 2771489"/>
                <a:gd name="connsiteY1" fmla="*/ 789786 h 4199021"/>
                <a:gd name="connsiteX2" fmla="*/ 827968 w 2771489"/>
                <a:gd name="connsiteY2" fmla="*/ 1893257 h 4199021"/>
                <a:gd name="connsiteX3" fmla="*/ 1979397 w 2771489"/>
                <a:gd name="connsiteY3" fmla="*/ 3382910 h 4199021"/>
                <a:gd name="connsiteX4" fmla="*/ 2771489 w 2771489"/>
                <a:gd name="connsiteY4" fmla="*/ 4199021 h 4199021"/>
                <a:gd name="connsiteX0" fmla="*/ 185863 w 2937339"/>
                <a:gd name="connsiteY0" fmla="*/ 118467 h 4317488"/>
                <a:gd name="connsiteX1" fmla="*/ 19108 w 2937339"/>
                <a:gd name="connsiteY1" fmla="*/ 131631 h 4317488"/>
                <a:gd name="connsiteX2" fmla="*/ 300509 w 2937339"/>
                <a:gd name="connsiteY2" fmla="*/ 908253 h 4317488"/>
                <a:gd name="connsiteX3" fmla="*/ 993818 w 2937339"/>
                <a:gd name="connsiteY3" fmla="*/ 2011724 h 4317488"/>
                <a:gd name="connsiteX4" fmla="*/ 2145247 w 2937339"/>
                <a:gd name="connsiteY4" fmla="*/ 3501377 h 4317488"/>
                <a:gd name="connsiteX5" fmla="*/ 2937339 w 2937339"/>
                <a:gd name="connsiteY5" fmla="*/ 4317488 h 4317488"/>
                <a:gd name="connsiteX0" fmla="*/ 0 w 2918231"/>
                <a:gd name="connsiteY0" fmla="*/ 0 h 4185857"/>
                <a:gd name="connsiteX1" fmla="*/ 281401 w 2918231"/>
                <a:gd name="connsiteY1" fmla="*/ 776622 h 4185857"/>
                <a:gd name="connsiteX2" fmla="*/ 974710 w 2918231"/>
                <a:gd name="connsiteY2" fmla="*/ 1880093 h 4185857"/>
                <a:gd name="connsiteX3" fmla="*/ 2126139 w 2918231"/>
                <a:gd name="connsiteY3" fmla="*/ 3369746 h 4185857"/>
                <a:gd name="connsiteX4" fmla="*/ 2918231 w 2918231"/>
                <a:gd name="connsiteY4" fmla="*/ 4185857 h 4185857"/>
                <a:gd name="connsiteX0" fmla="*/ 0 w 3346374"/>
                <a:gd name="connsiteY0" fmla="*/ 0 h 4185857"/>
                <a:gd name="connsiteX1" fmla="*/ 281401 w 3346374"/>
                <a:gd name="connsiteY1" fmla="*/ 776622 h 4185857"/>
                <a:gd name="connsiteX2" fmla="*/ 974710 w 3346374"/>
                <a:gd name="connsiteY2" fmla="*/ 1880093 h 4185857"/>
                <a:gd name="connsiteX3" fmla="*/ 3022454 w 3346374"/>
                <a:gd name="connsiteY3" fmla="*/ 3514541 h 4185857"/>
                <a:gd name="connsiteX4" fmla="*/ 2918231 w 3346374"/>
                <a:gd name="connsiteY4" fmla="*/ 4185857 h 4185857"/>
                <a:gd name="connsiteX0" fmla="*/ 0 w 3431490"/>
                <a:gd name="connsiteY0" fmla="*/ 0 h 4199019"/>
                <a:gd name="connsiteX1" fmla="*/ 281401 w 3431490"/>
                <a:gd name="connsiteY1" fmla="*/ 776622 h 4199019"/>
                <a:gd name="connsiteX2" fmla="*/ 974710 w 3431490"/>
                <a:gd name="connsiteY2" fmla="*/ 1880093 h 4199019"/>
                <a:gd name="connsiteX3" fmla="*/ 3022454 w 3431490"/>
                <a:gd name="connsiteY3" fmla="*/ 3514541 h 4199019"/>
                <a:gd name="connsiteX4" fmla="*/ 3428923 w 3431490"/>
                <a:gd name="connsiteY4" fmla="*/ 4199019 h 4199019"/>
                <a:gd name="connsiteX0" fmla="*/ 0 w 3428923"/>
                <a:gd name="connsiteY0" fmla="*/ 0 h 4199019"/>
                <a:gd name="connsiteX1" fmla="*/ 281401 w 3428923"/>
                <a:gd name="connsiteY1" fmla="*/ 776622 h 4199019"/>
                <a:gd name="connsiteX2" fmla="*/ 974710 w 3428923"/>
                <a:gd name="connsiteY2" fmla="*/ 1880093 h 4199019"/>
                <a:gd name="connsiteX3" fmla="*/ 2730631 w 3428923"/>
                <a:gd name="connsiteY3" fmla="*/ 3633010 h 4199019"/>
                <a:gd name="connsiteX4" fmla="*/ 3428923 w 3428923"/>
                <a:gd name="connsiteY4" fmla="*/ 4199019 h 4199019"/>
                <a:gd name="connsiteX0" fmla="*/ 0 w 2730631"/>
                <a:gd name="connsiteY0" fmla="*/ 0 h 3633010"/>
                <a:gd name="connsiteX1" fmla="*/ 281401 w 2730631"/>
                <a:gd name="connsiteY1" fmla="*/ 776622 h 3633010"/>
                <a:gd name="connsiteX2" fmla="*/ 974710 w 2730631"/>
                <a:gd name="connsiteY2" fmla="*/ 1880093 h 3633010"/>
                <a:gd name="connsiteX3" fmla="*/ 2730631 w 2730631"/>
                <a:gd name="connsiteY3" fmla="*/ 3633010 h 3633010"/>
                <a:gd name="connsiteX0" fmla="*/ 0 w 3408077"/>
                <a:gd name="connsiteY0" fmla="*/ 0 h 4185859"/>
                <a:gd name="connsiteX1" fmla="*/ 281401 w 3408077"/>
                <a:gd name="connsiteY1" fmla="*/ 776622 h 4185859"/>
                <a:gd name="connsiteX2" fmla="*/ 974710 w 3408077"/>
                <a:gd name="connsiteY2" fmla="*/ 1880093 h 4185859"/>
                <a:gd name="connsiteX3" fmla="*/ 3408077 w 3408077"/>
                <a:gd name="connsiteY3" fmla="*/ 4185859 h 4185859"/>
                <a:gd name="connsiteX0" fmla="*/ 0 w 3408077"/>
                <a:gd name="connsiteY0" fmla="*/ 0 h 4185859"/>
                <a:gd name="connsiteX1" fmla="*/ 281401 w 3408077"/>
                <a:gd name="connsiteY1" fmla="*/ 776622 h 4185859"/>
                <a:gd name="connsiteX2" fmla="*/ 1648550 w 3408077"/>
                <a:gd name="connsiteY2" fmla="*/ 2541476 h 4185859"/>
                <a:gd name="connsiteX3" fmla="*/ 3408077 w 3408077"/>
                <a:gd name="connsiteY3" fmla="*/ 4185859 h 4185859"/>
                <a:gd name="connsiteX0" fmla="*/ 0 w 3408077"/>
                <a:gd name="connsiteY0" fmla="*/ 0 h 4185859"/>
                <a:gd name="connsiteX1" fmla="*/ 553529 w 3408077"/>
                <a:gd name="connsiteY1" fmla="*/ 1360196 h 4185859"/>
                <a:gd name="connsiteX2" fmla="*/ 1648550 w 3408077"/>
                <a:gd name="connsiteY2" fmla="*/ 2541476 h 4185859"/>
                <a:gd name="connsiteX3" fmla="*/ 3408077 w 3408077"/>
                <a:gd name="connsiteY3" fmla="*/ 4185859 h 4185859"/>
                <a:gd name="connsiteX0" fmla="*/ 0 w 3408077"/>
                <a:gd name="connsiteY0" fmla="*/ 0 h 4185859"/>
                <a:gd name="connsiteX1" fmla="*/ 553529 w 3408077"/>
                <a:gd name="connsiteY1" fmla="*/ 1360196 h 4185859"/>
                <a:gd name="connsiteX2" fmla="*/ 1052461 w 3408077"/>
                <a:gd name="connsiteY2" fmla="*/ 2204301 h 4185859"/>
                <a:gd name="connsiteX3" fmla="*/ 3408077 w 3408077"/>
                <a:gd name="connsiteY3" fmla="*/ 4185859 h 4185859"/>
                <a:gd name="connsiteX0" fmla="*/ 0 w 3408077"/>
                <a:gd name="connsiteY0" fmla="*/ 0 h 4185859"/>
                <a:gd name="connsiteX1" fmla="*/ 281401 w 3408077"/>
                <a:gd name="connsiteY1" fmla="*/ 789591 h 4185859"/>
                <a:gd name="connsiteX2" fmla="*/ 1052461 w 3408077"/>
                <a:gd name="connsiteY2" fmla="*/ 2204301 h 4185859"/>
                <a:gd name="connsiteX3" fmla="*/ 3408077 w 3408077"/>
                <a:gd name="connsiteY3" fmla="*/ 4185859 h 4185859"/>
                <a:gd name="connsiteX0" fmla="*/ 0 w 3408077"/>
                <a:gd name="connsiteY0" fmla="*/ 0 h 4185859"/>
                <a:gd name="connsiteX1" fmla="*/ 281401 w 3408077"/>
                <a:gd name="connsiteY1" fmla="*/ 789591 h 4185859"/>
                <a:gd name="connsiteX2" fmla="*/ 663708 w 3408077"/>
                <a:gd name="connsiteY2" fmla="*/ 2450698 h 4185859"/>
                <a:gd name="connsiteX3" fmla="*/ 3408077 w 3408077"/>
                <a:gd name="connsiteY3" fmla="*/ 4185859 h 4185859"/>
                <a:gd name="connsiteX0" fmla="*/ 0 w 3408077"/>
                <a:gd name="connsiteY0" fmla="*/ 0 h 4185859"/>
                <a:gd name="connsiteX1" fmla="*/ 281401 w 3408077"/>
                <a:gd name="connsiteY1" fmla="*/ 789591 h 4185859"/>
                <a:gd name="connsiteX2" fmla="*/ 663708 w 3408077"/>
                <a:gd name="connsiteY2" fmla="*/ 2450698 h 4185859"/>
                <a:gd name="connsiteX3" fmla="*/ 1853061 w 3408077"/>
                <a:gd name="connsiteY3" fmla="*/ 3459635 h 4185859"/>
                <a:gd name="connsiteX4" fmla="*/ 3408077 w 3408077"/>
                <a:gd name="connsiteY4" fmla="*/ 4185859 h 4185859"/>
                <a:gd name="connsiteX0" fmla="*/ 0 w 3408077"/>
                <a:gd name="connsiteY0" fmla="*/ 0 h 4185859"/>
                <a:gd name="connsiteX1" fmla="*/ 281401 w 3408077"/>
                <a:gd name="connsiteY1" fmla="*/ 789591 h 4185859"/>
                <a:gd name="connsiteX2" fmla="*/ 663709 w 3408077"/>
                <a:gd name="connsiteY2" fmla="*/ 2333984 h 4185859"/>
                <a:gd name="connsiteX3" fmla="*/ 1853061 w 3408077"/>
                <a:gd name="connsiteY3" fmla="*/ 3459635 h 4185859"/>
                <a:gd name="connsiteX4" fmla="*/ 3408077 w 3408077"/>
                <a:gd name="connsiteY4" fmla="*/ 4185859 h 4185859"/>
                <a:gd name="connsiteX0" fmla="*/ 0 w 3408077"/>
                <a:gd name="connsiteY0" fmla="*/ 0 h 4185859"/>
                <a:gd name="connsiteX1" fmla="*/ 203651 w 3408077"/>
                <a:gd name="connsiteY1" fmla="*/ 815528 h 4185859"/>
                <a:gd name="connsiteX2" fmla="*/ 663709 w 3408077"/>
                <a:gd name="connsiteY2" fmla="*/ 2333984 h 4185859"/>
                <a:gd name="connsiteX3" fmla="*/ 1853061 w 3408077"/>
                <a:gd name="connsiteY3" fmla="*/ 3459635 h 4185859"/>
                <a:gd name="connsiteX4" fmla="*/ 3408077 w 3408077"/>
                <a:gd name="connsiteY4" fmla="*/ 4185859 h 41858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8077" h="4185859">
                  <a:moveTo>
                    <a:pt x="0" y="0"/>
                  </a:moveTo>
                  <a:cubicBezTo>
                    <a:pt x="19108" y="131631"/>
                    <a:pt x="93033" y="426531"/>
                    <a:pt x="203651" y="815528"/>
                  </a:cubicBezTo>
                  <a:cubicBezTo>
                    <a:pt x="314269" y="1204525"/>
                    <a:pt x="388807" y="1893300"/>
                    <a:pt x="663709" y="2333984"/>
                  </a:cubicBezTo>
                  <a:cubicBezTo>
                    <a:pt x="938611" y="2774668"/>
                    <a:pt x="1395666" y="3150989"/>
                    <a:pt x="1853061" y="3459635"/>
                  </a:cubicBezTo>
                  <a:cubicBezTo>
                    <a:pt x="2310456" y="3768281"/>
                    <a:pt x="3142428" y="4036724"/>
                    <a:pt x="3408077" y="4185859"/>
                  </a:cubicBezTo>
                </a:path>
              </a:pathLst>
            </a:custGeom>
            <a:ln w="38100">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sp>
          <p:nvSpPr>
            <p:cNvPr id="31810" name="TextBox 30"/>
            <p:cNvSpPr txBox="1">
              <a:spLocks noChangeArrowheads="1"/>
            </p:cNvSpPr>
            <p:nvPr/>
          </p:nvSpPr>
          <p:spPr bwMode="auto">
            <a:xfrm>
              <a:off x="2517573" y="1600623"/>
              <a:ext cx="1033153" cy="261610"/>
            </a:xfrm>
            <a:prstGeom prst="rect">
              <a:avLst/>
            </a:prstGeom>
            <a:noFill/>
            <a:ln w="9525">
              <a:noFill/>
              <a:miter lim="800000"/>
              <a:headEnd/>
              <a:tailEnd/>
            </a:ln>
          </p:spPr>
          <p:txBody>
            <a:bodyPr>
              <a:spAutoFit/>
            </a:bodyPr>
            <a:lstStyle/>
            <a:p>
              <a:r>
                <a:rPr lang="en-AU" sz="1100"/>
                <a:t>material</a:t>
              </a:r>
            </a:p>
          </p:txBody>
        </p:sp>
        <p:sp>
          <p:nvSpPr>
            <p:cNvPr id="31811" name="TextBox 31"/>
            <p:cNvSpPr txBox="1">
              <a:spLocks noChangeArrowheads="1"/>
            </p:cNvSpPr>
            <p:nvPr/>
          </p:nvSpPr>
          <p:spPr bwMode="auto">
            <a:xfrm>
              <a:off x="1330042" y="1600623"/>
              <a:ext cx="1033153" cy="261610"/>
            </a:xfrm>
            <a:prstGeom prst="rect">
              <a:avLst/>
            </a:prstGeom>
            <a:noFill/>
            <a:ln w="9525">
              <a:noFill/>
              <a:miter lim="800000"/>
              <a:headEnd/>
              <a:tailEnd/>
            </a:ln>
          </p:spPr>
          <p:txBody>
            <a:bodyPr>
              <a:spAutoFit/>
            </a:bodyPr>
            <a:lstStyle/>
            <a:p>
              <a:pPr algn="r"/>
              <a:r>
                <a:rPr lang="en-AU" sz="1100"/>
                <a:t>not material</a:t>
              </a:r>
            </a:p>
          </p:txBody>
        </p:sp>
        <p:cxnSp>
          <p:nvCxnSpPr>
            <p:cNvPr id="34" name="Straight Arrow Connector 33"/>
            <p:cNvCxnSpPr/>
            <p:nvPr/>
          </p:nvCxnSpPr>
          <p:spPr>
            <a:xfrm>
              <a:off x="2600070" y="1862650"/>
              <a:ext cx="617552" cy="158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0800000">
              <a:off x="1626912" y="1862650"/>
              <a:ext cx="617551" cy="158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7" name="Content Placeholder 2"/>
          <p:cNvSpPr txBox="1">
            <a:spLocks/>
          </p:cNvSpPr>
          <p:nvPr/>
        </p:nvSpPr>
        <p:spPr bwMode="auto">
          <a:xfrm>
            <a:off x="374650" y="5192713"/>
            <a:ext cx="4681538" cy="1009650"/>
          </a:xfrm>
          <a:prstGeom prst="rect">
            <a:avLst/>
          </a:prstGeom>
          <a:noFill/>
          <a:ln w="9525">
            <a:noFill/>
            <a:miter lim="800000"/>
            <a:headEnd/>
            <a:tailEnd/>
          </a:ln>
        </p:spPr>
        <p:txBody>
          <a:bodyPr/>
          <a:lstStyle/>
          <a:p>
            <a:pPr algn="ctr" eaLnBrk="0" hangingPunct="0">
              <a:lnSpc>
                <a:spcPts val="2400"/>
              </a:lnSpc>
              <a:spcBef>
                <a:spcPct val="20000"/>
              </a:spcBef>
              <a:defRPr/>
            </a:pPr>
            <a:r>
              <a:rPr lang="en-AU" b="1" i="1" kern="0" dirty="0">
                <a:solidFill>
                  <a:srgbClr val="FF0000"/>
                </a:solidFill>
                <a:latin typeface="+mn-lt"/>
              </a:rPr>
              <a:t>ERCOT has already begun assessing the materiality of some of these issues in its market system testing processes</a:t>
            </a:r>
          </a:p>
        </p:txBody>
      </p:sp>
      <p:sp>
        <p:nvSpPr>
          <p:cNvPr id="31801" name="TextBox 26"/>
          <p:cNvSpPr txBox="1">
            <a:spLocks noChangeArrowheads="1"/>
          </p:cNvSpPr>
          <p:nvPr/>
        </p:nvSpPr>
        <p:spPr bwMode="auto">
          <a:xfrm>
            <a:off x="4837113" y="4605338"/>
            <a:ext cx="725487" cy="261937"/>
          </a:xfrm>
          <a:prstGeom prst="rect">
            <a:avLst/>
          </a:prstGeom>
          <a:noFill/>
          <a:ln w="9525">
            <a:noFill/>
            <a:miter lim="800000"/>
            <a:headEnd/>
            <a:tailEnd/>
          </a:ln>
        </p:spPr>
        <p:txBody>
          <a:bodyPr wrap="none">
            <a:spAutoFit/>
          </a:bodyPr>
          <a:lstStyle/>
          <a:p>
            <a:r>
              <a:rPr lang="en-AU" sz="1100" b="1"/>
              <a:t>IMPACT</a:t>
            </a:r>
          </a:p>
        </p:txBody>
      </p:sp>
      <p:sp>
        <p:nvSpPr>
          <p:cNvPr id="31802" name="TextBox 27"/>
          <p:cNvSpPr txBox="1">
            <a:spLocks noChangeArrowheads="1"/>
          </p:cNvSpPr>
          <p:nvPr/>
        </p:nvSpPr>
        <p:spPr bwMode="auto">
          <a:xfrm>
            <a:off x="261938" y="1331913"/>
            <a:ext cx="1055687" cy="260350"/>
          </a:xfrm>
          <a:prstGeom prst="rect">
            <a:avLst/>
          </a:prstGeom>
          <a:noFill/>
          <a:ln w="9525">
            <a:noFill/>
            <a:miter lim="800000"/>
            <a:headEnd/>
            <a:tailEnd/>
          </a:ln>
        </p:spPr>
        <p:txBody>
          <a:bodyPr wrap="none">
            <a:spAutoFit/>
          </a:bodyPr>
          <a:lstStyle/>
          <a:p>
            <a:r>
              <a:rPr lang="en-AU" sz="1100" b="1"/>
              <a:t>LIKELIHOOD</a:t>
            </a:r>
          </a:p>
        </p:txBody>
      </p:sp>
      <p:sp>
        <p:nvSpPr>
          <p:cNvPr id="29" name="Oval 28"/>
          <p:cNvSpPr/>
          <p:nvPr/>
        </p:nvSpPr>
        <p:spPr>
          <a:xfrm>
            <a:off x="1971675" y="2220913"/>
            <a:ext cx="1157288" cy="1017587"/>
          </a:xfrm>
          <a:prstGeom prst="ellipse">
            <a:avLst/>
          </a:prstGeom>
          <a:solidFill>
            <a:srgbClr val="FFCCCC">
              <a:alpha val="54902"/>
            </a:srgbClr>
          </a:solidFill>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AU" sz="1200" b="1" dirty="0" err="1">
                <a:solidFill>
                  <a:schemeClr val="tx1"/>
                </a:solidFill>
              </a:rPr>
              <a:t>Zonal</a:t>
            </a:r>
            <a:endParaRPr lang="en-AU" sz="1200" b="1" dirty="0">
              <a:solidFill>
                <a:schemeClr val="tx1"/>
              </a:solidFill>
            </a:endParaRPr>
          </a:p>
          <a:p>
            <a:pPr algn="ctr">
              <a:defRPr/>
            </a:pPr>
            <a:r>
              <a:rPr lang="en-AU" sz="1200" b="1" dirty="0">
                <a:solidFill>
                  <a:schemeClr val="tx1"/>
                </a:solidFill>
              </a:rPr>
              <a:t>Modelling/</a:t>
            </a:r>
          </a:p>
          <a:p>
            <a:pPr algn="ctr">
              <a:defRPr/>
            </a:pPr>
            <a:r>
              <a:rPr lang="en-AU" sz="1200" b="1" dirty="0">
                <a:solidFill>
                  <a:schemeClr val="tx1"/>
                </a:solidFill>
              </a:rPr>
              <a:t>Pricing</a:t>
            </a:r>
            <a:endParaRPr lang="en-AU" sz="1200" b="1" dirty="0">
              <a:solidFill>
                <a:schemeClr val="tx1"/>
              </a:solidFill>
            </a:endParaRPr>
          </a:p>
        </p:txBody>
      </p:sp>
      <p:sp>
        <p:nvSpPr>
          <p:cNvPr id="30" name="Freeform 29"/>
          <p:cNvSpPr/>
          <p:nvPr/>
        </p:nvSpPr>
        <p:spPr>
          <a:xfrm>
            <a:off x="1312863" y="2544763"/>
            <a:ext cx="2506662" cy="1949450"/>
          </a:xfrm>
          <a:custGeom>
            <a:avLst/>
            <a:gdLst>
              <a:gd name="connsiteX0" fmla="*/ 1502229 w 2632364"/>
              <a:gd name="connsiteY0" fmla="*/ 219694 h 2082141"/>
              <a:gd name="connsiteX1" fmla="*/ 754084 w 2632364"/>
              <a:gd name="connsiteY1" fmla="*/ 53439 h 2082141"/>
              <a:gd name="connsiteX2" fmla="*/ 148442 w 2632364"/>
              <a:gd name="connsiteY2" fmla="*/ 540328 h 2082141"/>
              <a:gd name="connsiteX3" fmla="*/ 112816 w 2632364"/>
              <a:gd name="connsiteY3" fmla="*/ 1430977 h 2082141"/>
              <a:gd name="connsiteX4" fmla="*/ 825336 w 2632364"/>
              <a:gd name="connsiteY4" fmla="*/ 1977242 h 2082141"/>
              <a:gd name="connsiteX5" fmla="*/ 1502229 w 2632364"/>
              <a:gd name="connsiteY5" fmla="*/ 2060369 h 2082141"/>
              <a:gd name="connsiteX6" fmla="*/ 2333502 w 2632364"/>
              <a:gd name="connsiteY6" fmla="*/ 1917865 h 2082141"/>
              <a:gd name="connsiteX7" fmla="*/ 2582884 w 2632364"/>
              <a:gd name="connsiteY7" fmla="*/ 1193470 h 2082141"/>
              <a:gd name="connsiteX8" fmla="*/ 2036619 w 2632364"/>
              <a:gd name="connsiteY8" fmla="*/ 789709 h 2082141"/>
              <a:gd name="connsiteX9" fmla="*/ 2048494 w 2632364"/>
              <a:gd name="connsiteY9" fmla="*/ 480951 h 2082141"/>
              <a:gd name="connsiteX10" fmla="*/ 1502229 w 2632364"/>
              <a:gd name="connsiteY10" fmla="*/ 219694 h 2082141"/>
              <a:gd name="connsiteX0" fmla="*/ 1549730 w 2632364"/>
              <a:gd name="connsiteY0" fmla="*/ 199902 h 2086100"/>
              <a:gd name="connsiteX1" fmla="*/ 754084 w 2632364"/>
              <a:gd name="connsiteY1" fmla="*/ 57398 h 2086100"/>
              <a:gd name="connsiteX2" fmla="*/ 148442 w 2632364"/>
              <a:gd name="connsiteY2" fmla="*/ 544287 h 2086100"/>
              <a:gd name="connsiteX3" fmla="*/ 112816 w 2632364"/>
              <a:gd name="connsiteY3" fmla="*/ 1434936 h 2086100"/>
              <a:gd name="connsiteX4" fmla="*/ 825336 w 2632364"/>
              <a:gd name="connsiteY4" fmla="*/ 1981201 h 2086100"/>
              <a:gd name="connsiteX5" fmla="*/ 1502229 w 2632364"/>
              <a:gd name="connsiteY5" fmla="*/ 2064328 h 2086100"/>
              <a:gd name="connsiteX6" fmla="*/ 2333502 w 2632364"/>
              <a:gd name="connsiteY6" fmla="*/ 1921824 h 2086100"/>
              <a:gd name="connsiteX7" fmla="*/ 2582884 w 2632364"/>
              <a:gd name="connsiteY7" fmla="*/ 1197429 h 2086100"/>
              <a:gd name="connsiteX8" fmla="*/ 2036619 w 2632364"/>
              <a:gd name="connsiteY8" fmla="*/ 793668 h 2086100"/>
              <a:gd name="connsiteX9" fmla="*/ 2048494 w 2632364"/>
              <a:gd name="connsiteY9" fmla="*/ 484910 h 2086100"/>
              <a:gd name="connsiteX10" fmla="*/ 1549730 w 2632364"/>
              <a:gd name="connsiteY10" fmla="*/ 199902 h 2086100"/>
              <a:gd name="connsiteX0" fmla="*/ 1549730 w 2632364"/>
              <a:gd name="connsiteY0" fmla="*/ 199902 h 2086100"/>
              <a:gd name="connsiteX1" fmla="*/ 754084 w 2632364"/>
              <a:gd name="connsiteY1" fmla="*/ 57398 h 2086100"/>
              <a:gd name="connsiteX2" fmla="*/ 148442 w 2632364"/>
              <a:gd name="connsiteY2" fmla="*/ 544287 h 2086100"/>
              <a:gd name="connsiteX3" fmla="*/ 112816 w 2632364"/>
              <a:gd name="connsiteY3" fmla="*/ 1434936 h 2086100"/>
              <a:gd name="connsiteX4" fmla="*/ 825336 w 2632364"/>
              <a:gd name="connsiteY4" fmla="*/ 1981201 h 2086100"/>
              <a:gd name="connsiteX5" fmla="*/ 1502229 w 2632364"/>
              <a:gd name="connsiteY5" fmla="*/ 2064328 h 2086100"/>
              <a:gd name="connsiteX6" fmla="*/ 2333502 w 2632364"/>
              <a:gd name="connsiteY6" fmla="*/ 1921824 h 2086100"/>
              <a:gd name="connsiteX7" fmla="*/ 2582884 w 2632364"/>
              <a:gd name="connsiteY7" fmla="*/ 1197429 h 2086100"/>
              <a:gd name="connsiteX8" fmla="*/ 2036619 w 2632364"/>
              <a:gd name="connsiteY8" fmla="*/ 793668 h 2086100"/>
              <a:gd name="connsiteX9" fmla="*/ 2095995 w 2632364"/>
              <a:gd name="connsiteY9" fmla="*/ 366156 h 2086100"/>
              <a:gd name="connsiteX10" fmla="*/ 1549730 w 2632364"/>
              <a:gd name="connsiteY10" fmla="*/ 199902 h 2086100"/>
              <a:gd name="connsiteX0" fmla="*/ 1549730 w 2598718"/>
              <a:gd name="connsiteY0" fmla="*/ 199902 h 2086100"/>
              <a:gd name="connsiteX1" fmla="*/ 754084 w 2598718"/>
              <a:gd name="connsiteY1" fmla="*/ 57398 h 2086100"/>
              <a:gd name="connsiteX2" fmla="*/ 148442 w 2598718"/>
              <a:gd name="connsiteY2" fmla="*/ 544287 h 2086100"/>
              <a:gd name="connsiteX3" fmla="*/ 112816 w 2598718"/>
              <a:gd name="connsiteY3" fmla="*/ 1434936 h 2086100"/>
              <a:gd name="connsiteX4" fmla="*/ 825336 w 2598718"/>
              <a:gd name="connsiteY4" fmla="*/ 1981201 h 2086100"/>
              <a:gd name="connsiteX5" fmla="*/ 1502229 w 2598718"/>
              <a:gd name="connsiteY5" fmla="*/ 2064328 h 2086100"/>
              <a:gd name="connsiteX6" fmla="*/ 2333502 w 2598718"/>
              <a:gd name="connsiteY6" fmla="*/ 1921824 h 2086100"/>
              <a:gd name="connsiteX7" fmla="*/ 2582884 w 2598718"/>
              <a:gd name="connsiteY7" fmla="*/ 1197429 h 2086100"/>
              <a:gd name="connsiteX8" fmla="*/ 2238500 w 2598718"/>
              <a:gd name="connsiteY8" fmla="*/ 853045 h 2086100"/>
              <a:gd name="connsiteX9" fmla="*/ 2095995 w 2598718"/>
              <a:gd name="connsiteY9" fmla="*/ 366156 h 2086100"/>
              <a:gd name="connsiteX10" fmla="*/ 1549730 w 2598718"/>
              <a:gd name="connsiteY10" fmla="*/ 199902 h 2086100"/>
              <a:gd name="connsiteX0" fmla="*/ 1549730 w 2487881"/>
              <a:gd name="connsiteY0" fmla="*/ 199902 h 2086100"/>
              <a:gd name="connsiteX1" fmla="*/ 754084 w 2487881"/>
              <a:gd name="connsiteY1" fmla="*/ 57398 h 2086100"/>
              <a:gd name="connsiteX2" fmla="*/ 148442 w 2487881"/>
              <a:gd name="connsiteY2" fmla="*/ 544287 h 2086100"/>
              <a:gd name="connsiteX3" fmla="*/ 112816 w 2487881"/>
              <a:gd name="connsiteY3" fmla="*/ 1434936 h 2086100"/>
              <a:gd name="connsiteX4" fmla="*/ 825336 w 2487881"/>
              <a:gd name="connsiteY4" fmla="*/ 1981201 h 2086100"/>
              <a:gd name="connsiteX5" fmla="*/ 1502229 w 2487881"/>
              <a:gd name="connsiteY5" fmla="*/ 2064328 h 2086100"/>
              <a:gd name="connsiteX6" fmla="*/ 2333502 w 2487881"/>
              <a:gd name="connsiteY6" fmla="*/ 1921824 h 2086100"/>
              <a:gd name="connsiteX7" fmla="*/ 2428505 w 2487881"/>
              <a:gd name="connsiteY7" fmla="*/ 1256806 h 2086100"/>
              <a:gd name="connsiteX8" fmla="*/ 2238500 w 2487881"/>
              <a:gd name="connsiteY8" fmla="*/ 853045 h 2086100"/>
              <a:gd name="connsiteX9" fmla="*/ 2095995 w 2487881"/>
              <a:gd name="connsiteY9" fmla="*/ 366156 h 2086100"/>
              <a:gd name="connsiteX10" fmla="*/ 1549730 w 2487881"/>
              <a:gd name="connsiteY10" fmla="*/ 199902 h 2086100"/>
              <a:gd name="connsiteX0" fmla="*/ 1549730 w 2487881"/>
              <a:gd name="connsiteY0" fmla="*/ 199902 h 2086100"/>
              <a:gd name="connsiteX1" fmla="*/ 754084 w 2487881"/>
              <a:gd name="connsiteY1" fmla="*/ 57398 h 2086100"/>
              <a:gd name="connsiteX2" fmla="*/ 148442 w 2487881"/>
              <a:gd name="connsiteY2" fmla="*/ 544287 h 2086100"/>
              <a:gd name="connsiteX3" fmla="*/ 112816 w 2487881"/>
              <a:gd name="connsiteY3" fmla="*/ 1434936 h 2086100"/>
              <a:gd name="connsiteX4" fmla="*/ 825336 w 2487881"/>
              <a:gd name="connsiteY4" fmla="*/ 1981201 h 2086100"/>
              <a:gd name="connsiteX5" fmla="*/ 1502229 w 2487881"/>
              <a:gd name="connsiteY5" fmla="*/ 2064328 h 2086100"/>
              <a:gd name="connsiteX6" fmla="*/ 2333502 w 2487881"/>
              <a:gd name="connsiteY6" fmla="*/ 1921824 h 2086100"/>
              <a:gd name="connsiteX7" fmla="*/ 2428505 w 2487881"/>
              <a:gd name="connsiteY7" fmla="*/ 1256806 h 2086100"/>
              <a:gd name="connsiteX8" fmla="*/ 2416630 w 2487881"/>
              <a:gd name="connsiteY8" fmla="*/ 781793 h 2086100"/>
              <a:gd name="connsiteX9" fmla="*/ 2095995 w 2487881"/>
              <a:gd name="connsiteY9" fmla="*/ 366156 h 2086100"/>
              <a:gd name="connsiteX10" fmla="*/ 1549730 w 2487881"/>
              <a:gd name="connsiteY10" fmla="*/ 199902 h 2086100"/>
              <a:gd name="connsiteX0" fmla="*/ 1637865 w 2487881"/>
              <a:gd name="connsiteY0" fmla="*/ 153998 h 2095280"/>
              <a:gd name="connsiteX1" fmla="*/ 754084 w 2487881"/>
              <a:gd name="connsiteY1" fmla="*/ 66578 h 2095280"/>
              <a:gd name="connsiteX2" fmla="*/ 148442 w 2487881"/>
              <a:gd name="connsiteY2" fmla="*/ 553467 h 2095280"/>
              <a:gd name="connsiteX3" fmla="*/ 112816 w 2487881"/>
              <a:gd name="connsiteY3" fmla="*/ 1444116 h 2095280"/>
              <a:gd name="connsiteX4" fmla="*/ 825336 w 2487881"/>
              <a:gd name="connsiteY4" fmla="*/ 1990381 h 2095280"/>
              <a:gd name="connsiteX5" fmla="*/ 1502229 w 2487881"/>
              <a:gd name="connsiteY5" fmla="*/ 2073508 h 2095280"/>
              <a:gd name="connsiteX6" fmla="*/ 2333502 w 2487881"/>
              <a:gd name="connsiteY6" fmla="*/ 1931004 h 2095280"/>
              <a:gd name="connsiteX7" fmla="*/ 2428505 w 2487881"/>
              <a:gd name="connsiteY7" fmla="*/ 1265986 h 2095280"/>
              <a:gd name="connsiteX8" fmla="*/ 2416630 w 2487881"/>
              <a:gd name="connsiteY8" fmla="*/ 790973 h 2095280"/>
              <a:gd name="connsiteX9" fmla="*/ 2095995 w 2487881"/>
              <a:gd name="connsiteY9" fmla="*/ 375336 h 2095280"/>
              <a:gd name="connsiteX10" fmla="*/ 1637865 w 2487881"/>
              <a:gd name="connsiteY10" fmla="*/ 153998 h 2095280"/>
              <a:gd name="connsiteX0" fmla="*/ 1637865 w 2487881"/>
              <a:gd name="connsiteY0" fmla="*/ 109930 h 2051212"/>
              <a:gd name="connsiteX1" fmla="*/ 577814 w 2487881"/>
              <a:gd name="connsiteY1" fmla="*/ 66578 h 2051212"/>
              <a:gd name="connsiteX2" fmla="*/ 148442 w 2487881"/>
              <a:gd name="connsiteY2" fmla="*/ 509399 h 2051212"/>
              <a:gd name="connsiteX3" fmla="*/ 112816 w 2487881"/>
              <a:gd name="connsiteY3" fmla="*/ 1400048 h 2051212"/>
              <a:gd name="connsiteX4" fmla="*/ 825336 w 2487881"/>
              <a:gd name="connsiteY4" fmla="*/ 1946313 h 2051212"/>
              <a:gd name="connsiteX5" fmla="*/ 1502229 w 2487881"/>
              <a:gd name="connsiteY5" fmla="*/ 2029440 h 2051212"/>
              <a:gd name="connsiteX6" fmla="*/ 2333502 w 2487881"/>
              <a:gd name="connsiteY6" fmla="*/ 1886936 h 2051212"/>
              <a:gd name="connsiteX7" fmla="*/ 2428505 w 2487881"/>
              <a:gd name="connsiteY7" fmla="*/ 1221918 h 2051212"/>
              <a:gd name="connsiteX8" fmla="*/ 2416630 w 2487881"/>
              <a:gd name="connsiteY8" fmla="*/ 746905 h 2051212"/>
              <a:gd name="connsiteX9" fmla="*/ 2095995 w 2487881"/>
              <a:gd name="connsiteY9" fmla="*/ 331268 h 2051212"/>
              <a:gd name="connsiteX10" fmla="*/ 1637865 w 2487881"/>
              <a:gd name="connsiteY10" fmla="*/ 109930 h 2051212"/>
              <a:gd name="connsiteX0" fmla="*/ 1637865 w 2487881"/>
              <a:gd name="connsiteY0" fmla="*/ 119759 h 2061041"/>
              <a:gd name="connsiteX1" fmla="*/ 1043664 w 2487881"/>
              <a:gd name="connsiteY1" fmla="*/ 60784 h 2061041"/>
              <a:gd name="connsiteX2" fmla="*/ 577814 w 2487881"/>
              <a:gd name="connsiteY2" fmla="*/ 76407 h 2061041"/>
              <a:gd name="connsiteX3" fmla="*/ 148442 w 2487881"/>
              <a:gd name="connsiteY3" fmla="*/ 519228 h 2061041"/>
              <a:gd name="connsiteX4" fmla="*/ 112816 w 2487881"/>
              <a:gd name="connsiteY4" fmla="*/ 1409877 h 2061041"/>
              <a:gd name="connsiteX5" fmla="*/ 825336 w 2487881"/>
              <a:gd name="connsiteY5" fmla="*/ 1956142 h 2061041"/>
              <a:gd name="connsiteX6" fmla="*/ 1502229 w 2487881"/>
              <a:gd name="connsiteY6" fmla="*/ 2039269 h 2061041"/>
              <a:gd name="connsiteX7" fmla="*/ 2333502 w 2487881"/>
              <a:gd name="connsiteY7" fmla="*/ 1896765 h 2061041"/>
              <a:gd name="connsiteX8" fmla="*/ 2428505 w 2487881"/>
              <a:gd name="connsiteY8" fmla="*/ 1231747 h 2061041"/>
              <a:gd name="connsiteX9" fmla="*/ 2416630 w 2487881"/>
              <a:gd name="connsiteY9" fmla="*/ 756734 h 2061041"/>
              <a:gd name="connsiteX10" fmla="*/ 2095995 w 2487881"/>
              <a:gd name="connsiteY10" fmla="*/ 341097 h 2061041"/>
              <a:gd name="connsiteX11" fmla="*/ 1637865 w 2487881"/>
              <a:gd name="connsiteY11" fmla="*/ 119759 h 2061041"/>
              <a:gd name="connsiteX0" fmla="*/ 1566923 w 2416939"/>
              <a:gd name="connsiteY0" fmla="*/ 119759 h 2049165"/>
              <a:gd name="connsiteX1" fmla="*/ 972722 w 2416939"/>
              <a:gd name="connsiteY1" fmla="*/ 60784 h 2049165"/>
              <a:gd name="connsiteX2" fmla="*/ 506872 w 2416939"/>
              <a:gd name="connsiteY2" fmla="*/ 76407 h 2049165"/>
              <a:gd name="connsiteX3" fmla="*/ 77500 w 2416939"/>
              <a:gd name="connsiteY3" fmla="*/ 519228 h 2049165"/>
              <a:gd name="connsiteX4" fmla="*/ 41874 w 2416939"/>
              <a:gd name="connsiteY4" fmla="*/ 1409877 h 2049165"/>
              <a:gd name="connsiteX5" fmla="*/ 245609 w 2416939"/>
              <a:gd name="connsiteY5" fmla="*/ 1713315 h 2049165"/>
              <a:gd name="connsiteX6" fmla="*/ 754394 w 2416939"/>
              <a:gd name="connsiteY6" fmla="*/ 1956142 h 2049165"/>
              <a:gd name="connsiteX7" fmla="*/ 1431287 w 2416939"/>
              <a:gd name="connsiteY7" fmla="*/ 2039269 h 2049165"/>
              <a:gd name="connsiteX8" fmla="*/ 2262560 w 2416939"/>
              <a:gd name="connsiteY8" fmla="*/ 1896765 h 2049165"/>
              <a:gd name="connsiteX9" fmla="*/ 2357563 w 2416939"/>
              <a:gd name="connsiteY9" fmla="*/ 1231747 h 2049165"/>
              <a:gd name="connsiteX10" fmla="*/ 2345688 w 2416939"/>
              <a:gd name="connsiteY10" fmla="*/ 756734 h 2049165"/>
              <a:gd name="connsiteX11" fmla="*/ 2025053 w 2416939"/>
              <a:gd name="connsiteY11" fmla="*/ 341097 h 2049165"/>
              <a:gd name="connsiteX12" fmla="*/ 1566923 w 2416939"/>
              <a:gd name="connsiteY12" fmla="*/ 119759 h 2049165"/>
              <a:gd name="connsiteX0" fmla="*/ 1566923 w 2416939"/>
              <a:gd name="connsiteY0" fmla="*/ 119759 h 2040390"/>
              <a:gd name="connsiteX1" fmla="*/ 972722 w 2416939"/>
              <a:gd name="connsiteY1" fmla="*/ 60784 h 2040390"/>
              <a:gd name="connsiteX2" fmla="*/ 506872 w 2416939"/>
              <a:gd name="connsiteY2" fmla="*/ 76407 h 2040390"/>
              <a:gd name="connsiteX3" fmla="*/ 77500 w 2416939"/>
              <a:gd name="connsiteY3" fmla="*/ 519228 h 2040390"/>
              <a:gd name="connsiteX4" fmla="*/ 41874 w 2416939"/>
              <a:gd name="connsiteY4" fmla="*/ 1409877 h 2040390"/>
              <a:gd name="connsiteX5" fmla="*/ 245609 w 2416939"/>
              <a:gd name="connsiteY5" fmla="*/ 1713315 h 2040390"/>
              <a:gd name="connsiteX6" fmla="*/ 798461 w 2416939"/>
              <a:gd name="connsiteY6" fmla="*/ 1890041 h 2040390"/>
              <a:gd name="connsiteX7" fmla="*/ 1431287 w 2416939"/>
              <a:gd name="connsiteY7" fmla="*/ 2039269 h 2040390"/>
              <a:gd name="connsiteX8" fmla="*/ 2262560 w 2416939"/>
              <a:gd name="connsiteY8" fmla="*/ 1896765 h 2040390"/>
              <a:gd name="connsiteX9" fmla="*/ 2357563 w 2416939"/>
              <a:gd name="connsiteY9" fmla="*/ 1231747 h 2040390"/>
              <a:gd name="connsiteX10" fmla="*/ 2345688 w 2416939"/>
              <a:gd name="connsiteY10" fmla="*/ 756734 h 2040390"/>
              <a:gd name="connsiteX11" fmla="*/ 2025053 w 2416939"/>
              <a:gd name="connsiteY11" fmla="*/ 341097 h 2040390"/>
              <a:gd name="connsiteX12" fmla="*/ 1566923 w 2416939"/>
              <a:gd name="connsiteY12" fmla="*/ 119759 h 2040390"/>
              <a:gd name="connsiteX0" fmla="*/ 1566923 w 2409595"/>
              <a:gd name="connsiteY0" fmla="*/ 119759 h 2020335"/>
              <a:gd name="connsiteX1" fmla="*/ 972722 w 2409595"/>
              <a:gd name="connsiteY1" fmla="*/ 60784 h 2020335"/>
              <a:gd name="connsiteX2" fmla="*/ 506872 w 2409595"/>
              <a:gd name="connsiteY2" fmla="*/ 76407 h 2020335"/>
              <a:gd name="connsiteX3" fmla="*/ 77500 w 2409595"/>
              <a:gd name="connsiteY3" fmla="*/ 519228 h 2020335"/>
              <a:gd name="connsiteX4" fmla="*/ 41874 w 2409595"/>
              <a:gd name="connsiteY4" fmla="*/ 1409877 h 2020335"/>
              <a:gd name="connsiteX5" fmla="*/ 245609 w 2409595"/>
              <a:gd name="connsiteY5" fmla="*/ 1713315 h 2020335"/>
              <a:gd name="connsiteX6" fmla="*/ 798461 w 2409595"/>
              <a:gd name="connsiteY6" fmla="*/ 1890041 h 2020335"/>
              <a:gd name="connsiteX7" fmla="*/ 1475354 w 2409595"/>
              <a:gd name="connsiteY7" fmla="*/ 1973168 h 2020335"/>
              <a:gd name="connsiteX8" fmla="*/ 2262560 w 2409595"/>
              <a:gd name="connsiteY8" fmla="*/ 1896765 h 2020335"/>
              <a:gd name="connsiteX9" fmla="*/ 2357563 w 2409595"/>
              <a:gd name="connsiteY9" fmla="*/ 1231747 h 2020335"/>
              <a:gd name="connsiteX10" fmla="*/ 2345688 w 2409595"/>
              <a:gd name="connsiteY10" fmla="*/ 756734 h 2020335"/>
              <a:gd name="connsiteX11" fmla="*/ 2025053 w 2409595"/>
              <a:gd name="connsiteY11" fmla="*/ 341097 h 2020335"/>
              <a:gd name="connsiteX12" fmla="*/ 1566923 w 2409595"/>
              <a:gd name="connsiteY12" fmla="*/ 119759 h 2020335"/>
              <a:gd name="connsiteX0" fmla="*/ 1566923 w 2401106"/>
              <a:gd name="connsiteY0" fmla="*/ 119759 h 1998301"/>
              <a:gd name="connsiteX1" fmla="*/ 972722 w 2401106"/>
              <a:gd name="connsiteY1" fmla="*/ 60784 h 1998301"/>
              <a:gd name="connsiteX2" fmla="*/ 506872 w 2401106"/>
              <a:gd name="connsiteY2" fmla="*/ 76407 h 1998301"/>
              <a:gd name="connsiteX3" fmla="*/ 77500 w 2401106"/>
              <a:gd name="connsiteY3" fmla="*/ 519228 h 1998301"/>
              <a:gd name="connsiteX4" fmla="*/ 41874 w 2401106"/>
              <a:gd name="connsiteY4" fmla="*/ 1409877 h 1998301"/>
              <a:gd name="connsiteX5" fmla="*/ 245609 w 2401106"/>
              <a:gd name="connsiteY5" fmla="*/ 1713315 h 1998301"/>
              <a:gd name="connsiteX6" fmla="*/ 798461 w 2401106"/>
              <a:gd name="connsiteY6" fmla="*/ 1890041 h 1998301"/>
              <a:gd name="connsiteX7" fmla="*/ 1475354 w 2401106"/>
              <a:gd name="connsiteY7" fmla="*/ 1973168 h 1998301"/>
              <a:gd name="connsiteX8" fmla="*/ 2229509 w 2401106"/>
              <a:gd name="connsiteY8" fmla="*/ 1874731 h 1998301"/>
              <a:gd name="connsiteX9" fmla="*/ 2357563 w 2401106"/>
              <a:gd name="connsiteY9" fmla="*/ 1231747 h 1998301"/>
              <a:gd name="connsiteX10" fmla="*/ 2345688 w 2401106"/>
              <a:gd name="connsiteY10" fmla="*/ 756734 h 1998301"/>
              <a:gd name="connsiteX11" fmla="*/ 2025053 w 2401106"/>
              <a:gd name="connsiteY11" fmla="*/ 341097 h 1998301"/>
              <a:gd name="connsiteX12" fmla="*/ 1566923 w 2401106"/>
              <a:gd name="connsiteY12" fmla="*/ 119759 h 1998301"/>
              <a:gd name="connsiteX0" fmla="*/ 1553067 w 2387250"/>
              <a:gd name="connsiteY0" fmla="*/ 85584 h 1964126"/>
              <a:gd name="connsiteX1" fmla="*/ 958866 w 2387250"/>
              <a:gd name="connsiteY1" fmla="*/ 26609 h 1964126"/>
              <a:gd name="connsiteX2" fmla="*/ 493016 w 2387250"/>
              <a:gd name="connsiteY2" fmla="*/ 42232 h 1964126"/>
              <a:gd name="connsiteX3" fmla="*/ 297854 w 2387250"/>
              <a:gd name="connsiteY3" fmla="*/ 279999 h 1964126"/>
              <a:gd name="connsiteX4" fmla="*/ 63644 w 2387250"/>
              <a:gd name="connsiteY4" fmla="*/ 485053 h 1964126"/>
              <a:gd name="connsiteX5" fmla="*/ 28018 w 2387250"/>
              <a:gd name="connsiteY5" fmla="*/ 1375702 h 1964126"/>
              <a:gd name="connsiteX6" fmla="*/ 231753 w 2387250"/>
              <a:gd name="connsiteY6" fmla="*/ 1679140 h 1964126"/>
              <a:gd name="connsiteX7" fmla="*/ 784605 w 2387250"/>
              <a:gd name="connsiteY7" fmla="*/ 1855866 h 1964126"/>
              <a:gd name="connsiteX8" fmla="*/ 1461498 w 2387250"/>
              <a:gd name="connsiteY8" fmla="*/ 1938993 h 1964126"/>
              <a:gd name="connsiteX9" fmla="*/ 2215653 w 2387250"/>
              <a:gd name="connsiteY9" fmla="*/ 1840556 h 1964126"/>
              <a:gd name="connsiteX10" fmla="*/ 2343707 w 2387250"/>
              <a:gd name="connsiteY10" fmla="*/ 1197572 h 1964126"/>
              <a:gd name="connsiteX11" fmla="*/ 2331832 w 2387250"/>
              <a:gd name="connsiteY11" fmla="*/ 722559 h 1964126"/>
              <a:gd name="connsiteX12" fmla="*/ 2011197 w 2387250"/>
              <a:gd name="connsiteY12" fmla="*/ 306922 h 1964126"/>
              <a:gd name="connsiteX13" fmla="*/ 1553067 w 2387250"/>
              <a:gd name="connsiteY13" fmla="*/ 85584 h 1964126"/>
              <a:gd name="connsiteX0" fmla="*/ 1550755 w 2384938"/>
              <a:gd name="connsiteY0" fmla="*/ 85584 h 1964126"/>
              <a:gd name="connsiteX1" fmla="*/ 956554 w 2384938"/>
              <a:gd name="connsiteY1" fmla="*/ 26609 h 1964126"/>
              <a:gd name="connsiteX2" fmla="*/ 490704 w 2384938"/>
              <a:gd name="connsiteY2" fmla="*/ 42232 h 1964126"/>
              <a:gd name="connsiteX3" fmla="*/ 295542 w 2384938"/>
              <a:gd name="connsiteY3" fmla="*/ 279999 h 1964126"/>
              <a:gd name="connsiteX4" fmla="*/ 61332 w 2384938"/>
              <a:gd name="connsiteY4" fmla="*/ 485053 h 1964126"/>
              <a:gd name="connsiteX5" fmla="*/ 75205 w 2384938"/>
              <a:gd name="connsiteY5" fmla="*/ 863892 h 1964126"/>
              <a:gd name="connsiteX6" fmla="*/ 25706 w 2384938"/>
              <a:gd name="connsiteY6" fmla="*/ 1375702 h 1964126"/>
              <a:gd name="connsiteX7" fmla="*/ 229441 w 2384938"/>
              <a:gd name="connsiteY7" fmla="*/ 1679140 h 1964126"/>
              <a:gd name="connsiteX8" fmla="*/ 782293 w 2384938"/>
              <a:gd name="connsiteY8" fmla="*/ 1855866 h 1964126"/>
              <a:gd name="connsiteX9" fmla="*/ 1459186 w 2384938"/>
              <a:gd name="connsiteY9" fmla="*/ 1938993 h 1964126"/>
              <a:gd name="connsiteX10" fmla="*/ 2213341 w 2384938"/>
              <a:gd name="connsiteY10" fmla="*/ 1840556 h 1964126"/>
              <a:gd name="connsiteX11" fmla="*/ 2341395 w 2384938"/>
              <a:gd name="connsiteY11" fmla="*/ 1197572 h 1964126"/>
              <a:gd name="connsiteX12" fmla="*/ 2329520 w 2384938"/>
              <a:gd name="connsiteY12" fmla="*/ 722559 h 1964126"/>
              <a:gd name="connsiteX13" fmla="*/ 2008885 w 2384938"/>
              <a:gd name="connsiteY13" fmla="*/ 306922 h 1964126"/>
              <a:gd name="connsiteX14" fmla="*/ 1550755 w 2384938"/>
              <a:gd name="connsiteY14" fmla="*/ 85584 h 1964126"/>
              <a:gd name="connsiteX0" fmla="*/ 1550755 w 2384938"/>
              <a:gd name="connsiteY0" fmla="*/ 85584 h 1964126"/>
              <a:gd name="connsiteX1" fmla="*/ 956554 w 2384938"/>
              <a:gd name="connsiteY1" fmla="*/ 26609 h 1964126"/>
              <a:gd name="connsiteX2" fmla="*/ 490704 w 2384938"/>
              <a:gd name="connsiteY2" fmla="*/ 42232 h 1964126"/>
              <a:gd name="connsiteX3" fmla="*/ 295542 w 2384938"/>
              <a:gd name="connsiteY3" fmla="*/ 279999 h 1964126"/>
              <a:gd name="connsiteX4" fmla="*/ 61332 w 2384938"/>
              <a:gd name="connsiteY4" fmla="*/ 485053 h 1964126"/>
              <a:gd name="connsiteX5" fmla="*/ 75205 w 2384938"/>
              <a:gd name="connsiteY5" fmla="*/ 863892 h 1964126"/>
              <a:gd name="connsiteX6" fmla="*/ 25706 w 2384938"/>
              <a:gd name="connsiteY6" fmla="*/ 1375702 h 1964126"/>
              <a:gd name="connsiteX7" fmla="*/ 229441 w 2384938"/>
              <a:gd name="connsiteY7" fmla="*/ 1767275 h 1964126"/>
              <a:gd name="connsiteX8" fmla="*/ 782293 w 2384938"/>
              <a:gd name="connsiteY8" fmla="*/ 1855866 h 1964126"/>
              <a:gd name="connsiteX9" fmla="*/ 1459186 w 2384938"/>
              <a:gd name="connsiteY9" fmla="*/ 1938993 h 1964126"/>
              <a:gd name="connsiteX10" fmla="*/ 2213341 w 2384938"/>
              <a:gd name="connsiteY10" fmla="*/ 1840556 h 1964126"/>
              <a:gd name="connsiteX11" fmla="*/ 2341395 w 2384938"/>
              <a:gd name="connsiteY11" fmla="*/ 1197572 h 1964126"/>
              <a:gd name="connsiteX12" fmla="*/ 2329520 w 2384938"/>
              <a:gd name="connsiteY12" fmla="*/ 722559 h 1964126"/>
              <a:gd name="connsiteX13" fmla="*/ 2008885 w 2384938"/>
              <a:gd name="connsiteY13" fmla="*/ 306922 h 1964126"/>
              <a:gd name="connsiteX14" fmla="*/ 1550755 w 2384938"/>
              <a:gd name="connsiteY14" fmla="*/ 85584 h 1964126"/>
              <a:gd name="connsiteX0" fmla="*/ 1550755 w 2384938"/>
              <a:gd name="connsiteY0" fmla="*/ 85584 h 1964126"/>
              <a:gd name="connsiteX1" fmla="*/ 956554 w 2384938"/>
              <a:gd name="connsiteY1" fmla="*/ 26609 h 1964126"/>
              <a:gd name="connsiteX2" fmla="*/ 490704 w 2384938"/>
              <a:gd name="connsiteY2" fmla="*/ 42232 h 1964126"/>
              <a:gd name="connsiteX3" fmla="*/ 295542 w 2384938"/>
              <a:gd name="connsiteY3" fmla="*/ 279999 h 1964126"/>
              <a:gd name="connsiteX4" fmla="*/ 61332 w 2384938"/>
              <a:gd name="connsiteY4" fmla="*/ 485053 h 1964126"/>
              <a:gd name="connsiteX5" fmla="*/ 75205 w 2384938"/>
              <a:gd name="connsiteY5" fmla="*/ 863892 h 1964126"/>
              <a:gd name="connsiteX6" fmla="*/ 25706 w 2384938"/>
              <a:gd name="connsiteY6" fmla="*/ 1375702 h 1964126"/>
              <a:gd name="connsiteX7" fmla="*/ 229441 w 2384938"/>
              <a:gd name="connsiteY7" fmla="*/ 1767275 h 1964126"/>
              <a:gd name="connsiteX8" fmla="*/ 793309 w 2384938"/>
              <a:gd name="connsiteY8" fmla="*/ 1800781 h 1964126"/>
              <a:gd name="connsiteX9" fmla="*/ 1459186 w 2384938"/>
              <a:gd name="connsiteY9" fmla="*/ 1938993 h 1964126"/>
              <a:gd name="connsiteX10" fmla="*/ 2213341 w 2384938"/>
              <a:gd name="connsiteY10" fmla="*/ 1840556 h 1964126"/>
              <a:gd name="connsiteX11" fmla="*/ 2341395 w 2384938"/>
              <a:gd name="connsiteY11" fmla="*/ 1197572 h 1964126"/>
              <a:gd name="connsiteX12" fmla="*/ 2329520 w 2384938"/>
              <a:gd name="connsiteY12" fmla="*/ 722559 h 1964126"/>
              <a:gd name="connsiteX13" fmla="*/ 2008885 w 2384938"/>
              <a:gd name="connsiteY13" fmla="*/ 306922 h 1964126"/>
              <a:gd name="connsiteX14" fmla="*/ 1550755 w 2384938"/>
              <a:gd name="connsiteY14" fmla="*/ 85584 h 1964126"/>
              <a:gd name="connsiteX0" fmla="*/ 1550755 w 2377594"/>
              <a:gd name="connsiteY0" fmla="*/ 85584 h 1964126"/>
              <a:gd name="connsiteX1" fmla="*/ 956554 w 2377594"/>
              <a:gd name="connsiteY1" fmla="*/ 26609 h 1964126"/>
              <a:gd name="connsiteX2" fmla="*/ 490704 w 2377594"/>
              <a:gd name="connsiteY2" fmla="*/ 42232 h 1964126"/>
              <a:gd name="connsiteX3" fmla="*/ 295542 w 2377594"/>
              <a:gd name="connsiteY3" fmla="*/ 279999 h 1964126"/>
              <a:gd name="connsiteX4" fmla="*/ 61332 w 2377594"/>
              <a:gd name="connsiteY4" fmla="*/ 485053 h 1964126"/>
              <a:gd name="connsiteX5" fmla="*/ 75205 w 2377594"/>
              <a:gd name="connsiteY5" fmla="*/ 863892 h 1964126"/>
              <a:gd name="connsiteX6" fmla="*/ 25706 w 2377594"/>
              <a:gd name="connsiteY6" fmla="*/ 1375702 h 1964126"/>
              <a:gd name="connsiteX7" fmla="*/ 229441 w 2377594"/>
              <a:gd name="connsiteY7" fmla="*/ 1767275 h 1964126"/>
              <a:gd name="connsiteX8" fmla="*/ 793309 w 2377594"/>
              <a:gd name="connsiteY8" fmla="*/ 1800781 h 1964126"/>
              <a:gd name="connsiteX9" fmla="*/ 1459186 w 2377594"/>
              <a:gd name="connsiteY9" fmla="*/ 1938993 h 1964126"/>
              <a:gd name="connsiteX10" fmla="*/ 2213341 w 2377594"/>
              <a:gd name="connsiteY10" fmla="*/ 1840556 h 1964126"/>
              <a:gd name="connsiteX11" fmla="*/ 2297327 w 2377594"/>
              <a:gd name="connsiteY11" fmla="*/ 1197572 h 1964126"/>
              <a:gd name="connsiteX12" fmla="*/ 2329520 w 2377594"/>
              <a:gd name="connsiteY12" fmla="*/ 722559 h 1964126"/>
              <a:gd name="connsiteX13" fmla="*/ 2008885 w 2377594"/>
              <a:gd name="connsiteY13" fmla="*/ 306922 h 1964126"/>
              <a:gd name="connsiteX14" fmla="*/ 1550755 w 2377594"/>
              <a:gd name="connsiteY14" fmla="*/ 85584 h 1964126"/>
              <a:gd name="connsiteX0" fmla="*/ 1826177 w 2377594"/>
              <a:gd name="connsiteY0" fmla="*/ 46719 h 2002379"/>
              <a:gd name="connsiteX1" fmla="*/ 956554 w 2377594"/>
              <a:gd name="connsiteY1" fmla="*/ 64862 h 2002379"/>
              <a:gd name="connsiteX2" fmla="*/ 490704 w 2377594"/>
              <a:gd name="connsiteY2" fmla="*/ 80485 h 2002379"/>
              <a:gd name="connsiteX3" fmla="*/ 295542 w 2377594"/>
              <a:gd name="connsiteY3" fmla="*/ 318252 h 2002379"/>
              <a:gd name="connsiteX4" fmla="*/ 61332 w 2377594"/>
              <a:gd name="connsiteY4" fmla="*/ 523306 h 2002379"/>
              <a:gd name="connsiteX5" fmla="*/ 75205 w 2377594"/>
              <a:gd name="connsiteY5" fmla="*/ 902145 h 2002379"/>
              <a:gd name="connsiteX6" fmla="*/ 25706 w 2377594"/>
              <a:gd name="connsiteY6" fmla="*/ 1413955 h 2002379"/>
              <a:gd name="connsiteX7" fmla="*/ 229441 w 2377594"/>
              <a:gd name="connsiteY7" fmla="*/ 1805528 h 2002379"/>
              <a:gd name="connsiteX8" fmla="*/ 793309 w 2377594"/>
              <a:gd name="connsiteY8" fmla="*/ 1839034 h 2002379"/>
              <a:gd name="connsiteX9" fmla="*/ 1459186 w 2377594"/>
              <a:gd name="connsiteY9" fmla="*/ 1977246 h 2002379"/>
              <a:gd name="connsiteX10" fmla="*/ 2213341 w 2377594"/>
              <a:gd name="connsiteY10" fmla="*/ 1878809 h 2002379"/>
              <a:gd name="connsiteX11" fmla="*/ 2297327 w 2377594"/>
              <a:gd name="connsiteY11" fmla="*/ 1235825 h 2002379"/>
              <a:gd name="connsiteX12" fmla="*/ 2329520 w 2377594"/>
              <a:gd name="connsiteY12" fmla="*/ 760812 h 2002379"/>
              <a:gd name="connsiteX13" fmla="*/ 2008885 w 2377594"/>
              <a:gd name="connsiteY13" fmla="*/ 345175 h 2002379"/>
              <a:gd name="connsiteX14" fmla="*/ 1826177 w 2377594"/>
              <a:gd name="connsiteY14" fmla="*/ 46719 h 2002379"/>
              <a:gd name="connsiteX0" fmla="*/ 1826177 w 2377594"/>
              <a:gd name="connsiteY0" fmla="*/ 63551 h 2019211"/>
              <a:gd name="connsiteX1" fmla="*/ 956554 w 2377594"/>
              <a:gd name="connsiteY1" fmla="*/ 81694 h 2019211"/>
              <a:gd name="connsiteX2" fmla="*/ 468670 w 2377594"/>
              <a:gd name="connsiteY2" fmla="*/ 42232 h 2019211"/>
              <a:gd name="connsiteX3" fmla="*/ 295542 w 2377594"/>
              <a:gd name="connsiteY3" fmla="*/ 335084 h 2019211"/>
              <a:gd name="connsiteX4" fmla="*/ 61332 w 2377594"/>
              <a:gd name="connsiteY4" fmla="*/ 540138 h 2019211"/>
              <a:gd name="connsiteX5" fmla="*/ 75205 w 2377594"/>
              <a:gd name="connsiteY5" fmla="*/ 918977 h 2019211"/>
              <a:gd name="connsiteX6" fmla="*/ 25706 w 2377594"/>
              <a:gd name="connsiteY6" fmla="*/ 1430787 h 2019211"/>
              <a:gd name="connsiteX7" fmla="*/ 229441 w 2377594"/>
              <a:gd name="connsiteY7" fmla="*/ 1822360 h 2019211"/>
              <a:gd name="connsiteX8" fmla="*/ 793309 w 2377594"/>
              <a:gd name="connsiteY8" fmla="*/ 1855866 h 2019211"/>
              <a:gd name="connsiteX9" fmla="*/ 1459186 w 2377594"/>
              <a:gd name="connsiteY9" fmla="*/ 1994078 h 2019211"/>
              <a:gd name="connsiteX10" fmla="*/ 2213341 w 2377594"/>
              <a:gd name="connsiteY10" fmla="*/ 1895641 h 2019211"/>
              <a:gd name="connsiteX11" fmla="*/ 2297327 w 2377594"/>
              <a:gd name="connsiteY11" fmla="*/ 1252657 h 2019211"/>
              <a:gd name="connsiteX12" fmla="*/ 2329520 w 2377594"/>
              <a:gd name="connsiteY12" fmla="*/ 777644 h 2019211"/>
              <a:gd name="connsiteX13" fmla="*/ 2008885 w 2377594"/>
              <a:gd name="connsiteY13" fmla="*/ 362007 h 2019211"/>
              <a:gd name="connsiteX14" fmla="*/ 1826177 w 2377594"/>
              <a:gd name="connsiteY14" fmla="*/ 63551 h 2019211"/>
              <a:gd name="connsiteX0" fmla="*/ 1826177 w 2377594"/>
              <a:gd name="connsiteY0" fmla="*/ 72731 h 2028391"/>
              <a:gd name="connsiteX1" fmla="*/ 978588 w 2377594"/>
              <a:gd name="connsiteY1" fmla="*/ 35790 h 2028391"/>
              <a:gd name="connsiteX2" fmla="*/ 468670 w 2377594"/>
              <a:gd name="connsiteY2" fmla="*/ 51412 h 2028391"/>
              <a:gd name="connsiteX3" fmla="*/ 295542 w 2377594"/>
              <a:gd name="connsiteY3" fmla="*/ 344264 h 2028391"/>
              <a:gd name="connsiteX4" fmla="*/ 61332 w 2377594"/>
              <a:gd name="connsiteY4" fmla="*/ 549318 h 2028391"/>
              <a:gd name="connsiteX5" fmla="*/ 75205 w 2377594"/>
              <a:gd name="connsiteY5" fmla="*/ 928157 h 2028391"/>
              <a:gd name="connsiteX6" fmla="*/ 25706 w 2377594"/>
              <a:gd name="connsiteY6" fmla="*/ 1439967 h 2028391"/>
              <a:gd name="connsiteX7" fmla="*/ 229441 w 2377594"/>
              <a:gd name="connsiteY7" fmla="*/ 1831540 h 2028391"/>
              <a:gd name="connsiteX8" fmla="*/ 793309 w 2377594"/>
              <a:gd name="connsiteY8" fmla="*/ 1865046 h 2028391"/>
              <a:gd name="connsiteX9" fmla="*/ 1459186 w 2377594"/>
              <a:gd name="connsiteY9" fmla="*/ 2003258 h 2028391"/>
              <a:gd name="connsiteX10" fmla="*/ 2213341 w 2377594"/>
              <a:gd name="connsiteY10" fmla="*/ 1904821 h 2028391"/>
              <a:gd name="connsiteX11" fmla="*/ 2297327 w 2377594"/>
              <a:gd name="connsiteY11" fmla="*/ 1261837 h 2028391"/>
              <a:gd name="connsiteX12" fmla="*/ 2329520 w 2377594"/>
              <a:gd name="connsiteY12" fmla="*/ 786824 h 2028391"/>
              <a:gd name="connsiteX13" fmla="*/ 2008885 w 2377594"/>
              <a:gd name="connsiteY13" fmla="*/ 371187 h 2028391"/>
              <a:gd name="connsiteX14" fmla="*/ 1826177 w 2377594"/>
              <a:gd name="connsiteY14" fmla="*/ 72731 h 2028391"/>
              <a:gd name="connsiteX0" fmla="*/ 1826177 w 2377594"/>
              <a:gd name="connsiteY0" fmla="*/ 65387 h 2021047"/>
              <a:gd name="connsiteX1" fmla="*/ 978588 w 2377594"/>
              <a:gd name="connsiteY1" fmla="*/ 28446 h 2021047"/>
              <a:gd name="connsiteX2" fmla="*/ 468670 w 2377594"/>
              <a:gd name="connsiteY2" fmla="*/ 44068 h 2021047"/>
              <a:gd name="connsiteX3" fmla="*/ 317575 w 2377594"/>
              <a:gd name="connsiteY3" fmla="*/ 292853 h 2021047"/>
              <a:gd name="connsiteX4" fmla="*/ 61332 w 2377594"/>
              <a:gd name="connsiteY4" fmla="*/ 541974 h 2021047"/>
              <a:gd name="connsiteX5" fmla="*/ 75205 w 2377594"/>
              <a:gd name="connsiteY5" fmla="*/ 920813 h 2021047"/>
              <a:gd name="connsiteX6" fmla="*/ 25706 w 2377594"/>
              <a:gd name="connsiteY6" fmla="*/ 1432623 h 2021047"/>
              <a:gd name="connsiteX7" fmla="*/ 229441 w 2377594"/>
              <a:gd name="connsiteY7" fmla="*/ 1824196 h 2021047"/>
              <a:gd name="connsiteX8" fmla="*/ 793309 w 2377594"/>
              <a:gd name="connsiteY8" fmla="*/ 1857702 h 2021047"/>
              <a:gd name="connsiteX9" fmla="*/ 1459186 w 2377594"/>
              <a:gd name="connsiteY9" fmla="*/ 1995914 h 2021047"/>
              <a:gd name="connsiteX10" fmla="*/ 2213341 w 2377594"/>
              <a:gd name="connsiteY10" fmla="*/ 1897477 h 2021047"/>
              <a:gd name="connsiteX11" fmla="*/ 2297327 w 2377594"/>
              <a:gd name="connsiteY11" fmla="*/ 1254493 h 2021047"/>
              <a:gd name="connsiteX12" fmla="*/ 2329520 w 2377594"/>
              <a:gd name="connsiteY12" fmla="*/ 779480 h 2021047"/>
              <a:gd name="connsiteX13" fmla="*/ 2008885 w 2377594"/>
              <a:gd name="connsiteY13" fmla="*/ 363843 h 2021047"/>
              <a:gd name="connsiteX14" fmla="*/ 1826177 w 2377594"/>
              <a:gd name="connsiteY14" fmla="*/ 65387 h 2021047"/>
              <a:gd name="connsiteX0" fmla="*/ 1826177 w 2481943"/>
              <a:gd name="connsiteY0" fmla="*/ 65387 h 2043081"/>
              <a:gd name="connsiteX1" fmla="*/ 978588 w 2481943"/>
              <a:gd name="connsiteY1" fmla="*/ 28446 h 2043081"/>
              <a:gd name="connsiteX2" fmla="*/ 468670 w 2481943"/>
              <a:gd name="connsiteY2" fmla="*/ 44068 h 2043081"/>
              <a:gd name="connsiteX3" fmla="*/ 317575 w 2481943"/>
              <a:gd name="connsiteY3" fmla="*/ 292853 h 2043081"/>
              <a:gd name="connsiteX4" fmla="*/ 61332 w 2481943"/>
              <a:gd name="connsiteY4" fmla="*/ 541974 h 2043081"/>
              <a:gd name="connsiteX5" fmla="*/ 75205 w 2481943"/>
              <a:gd name="connsiteY5" fmla="*/ 920813 h 2043081"/>
              <a:gd name="connsiteX6" fmla="*/ 25706 w 2481943"/>
              <a:gd name="connsiteY6" fmla="*/ 1432623 h 2043081"/>
              <a:gd name="connsiteX7" fmla="*/ 229441 w 2481943"/>
              <a:gd name="connsiteY7" fmla="*/ 1824196 h 2043081"/>
              <a:gd name="connsiteX8" fmla="*/ 793309 w 2481943"/>
              <a:gd name="connsiteY8" fmla="*/ 1857702 h 2043081"/>
              <a:gd name="connsiteX9" fmla="*/ 1459186 w 2481943"/>
              <a:gd name="connsiteY9" fmla="*/ 1995914 h 2043081"/>
              <a:gd name="connsiteX10" fmla="*/ 2213341 w 2481943"/>
              <a:gd name="connsiteY10" fmla="*/ 1897477 h 2043081"/>
              <a:gd name="connsiteX11" fmla="*/ 2462580 w 2481943"/>
              <a:gd name="connsiteY11" fmla="*/ 1122291 h 2043081"/>
              <a:gd name="connsiteX12" fmla="*/ 2329520 w 2481943"/>
              <a:gd name="connsiteY12" fmla="*/ 779480 h 2043081"/>
              <a:gd name="connsiteX13" fmla="*/ 2008885 w 2481943"/>
              <a:gd name="connsiteY13" fmla="*/ 363843 h 2043081"/>
              <a:gd name="connsiteX14" fmla="*/ 1826177 w 2481943"/>
              <a:gd name="connsiteY14" fmla="*/ 65387 h 2043081"/>
              <a:gd name="connsiteX0" fmla="*/ 1826177 w 2481943"/>
              <a:gd name="connsiteY0" fmla="*/ 106595 h 2084289"/>
              <a:gd name="connsiteX1" fmla="*/ 1077740 w 2481943"/>
              <a:gd name="connsiteY1" fmla="*/ 3553 h 2084289"/>
              <a:gd name="connsiteX2" fmla="*/ 468670 w 2481943"/>
              <a:gd name="connsiteY2" fmla="*/ 85276 h 2084289"/>
              <a:gd name="connsiteX3" fmla="*/ 317575 w 2481943"/>
              <a:gd name="connsiteY3" fmla="*/ 334061 h 2084289"/>
              <a:gd name="connsiteX4" fmla="*/ 61332 w 2481943"/>
              <a:gd name="connsiteY4" fmla="*/ 583182 h 2084289"/>
              <a:gd name="connsiteX5" fmla="*/ 75205 w 2481943"/>
              <a:gd name="connsiteY5" fmla="*/ 962021 h 2084289"/>
              <a:gd name="connsiteX6" fmla="*/ 25706 w 2481943"/>
              <a:gd name="connsiteY6" fmla="*/ 1473831 h 2084289"/>
              <a:gd name="connsiteX7" fmla="*/ 229441 w 2481943"/>
              <a:gd name="connsiteY7" fmla="*/ 1865404 h 2084289"/>
              <a:gd name="connsiteX8" fmla="*/ 793309 w 2481943"/>
              <a:gd name="connsiteY8" fmla="*/ 1898910 h 2084289"/>
              <a:gd name="connsiteX9" fmla="*/ 1459186 w 2481943"/>
              <a:gd name="connsiteY9" fmla="*/ 2037122 h 2084289"/>
              <a:gd name="connsiteX10" fmla="*/ 2213341 w 2481943"/>
              <a:gd name="connsiteY10" fmla="*/ 1938685 h 2084289"/>
              <a:gd name="connsiteX11" fmla="*/ 2462580 w 2481943"/>
              <a:gd name="connsiteY11" fmla="*/ 1163499 h 2084289"/>
              <a:gd name="connsiteX12" fmla="*/ 2329520 w 2481943"/>
              <a:gd name="connsiteY12" fmla="*/ 820688 h 2084289"/>
              <a:gd name="connsiteX13" fmla="*/ 2008885 w 2481943"/>
              <a:gd name="connsiteY13" fmla="*/ 405051 h 2084289"/>
              <a:gd name="connsiteX14" fmla="*/ 1826177 w 2481943"/>
              <a:gd name="connsiteY14" fmla="*/ 106595 h 2084289"/>
              <a:gd name="connsiteX0" fmla="*/ 1980413 w 2481943"/>
              <a:gd name="connsiteY0" fmla="*/ 71946 h 2082691"/>
              <a:gd name="connsiteX1" fmla="*/ 1077740 w 2481943"/>
              <a:gd name="connsiteY1" fmla="*/ 1955 h 2082691"/>
              <a:gd name="connsiteX2" fmla="*/ 468670 w 2481943"/>
              <a:gd name="connsiteY2" fmla="*/ 83678 h 2082691"/>
              <a:gd name="connsiteX3" fmla="*/ 317575 w 2481943"/>
              <a:gd name="connsiteY3" fmla="*/ 332463 h 2082691"/>
              <a:gd name="connsiteX4" fmla="*/ 61332 w 2481943"/>
              <a:gd name="connsiteY4" fmla="*/ 581584 h 2082691"/>
              <a:gd name="connsiteX5" fmla="*/ 75205 w 2481943"/>
              <a:gd name="connsiteY5" fmla="*/ 960423 h 2082691"/>
              <a:gd name="connsiteX6" fmla="*/ 25706 w 2481943"/>
              <a:gd name="connsiteY6" fmla="*/ 1472233 h 2082691"/>
              <a:gd name="connsiteX7" fmla="*/ 229441 w 2481943"/>
              <a:gd name="connsiteY7" fmla="*/ 1863806 h 2082691"/>
              <a:gd name="connsiteX8" fmla="*/ 793309 w 2481943"/>
              <a:gd name="connsiteY8" fmla="*/ 1897312 h 2082691"/>
              <a:gd name="connsiteX9" fmla="*/ 1459186 w 2481943"/>
              <a:gd name="connsiteY9" fmla="*/ 2035524 h 2082691"/>
              <a:gd name="connsiteX10" fmla="*/ 2213341 w 2481943"/>
              <a:gd name="connsiteY10" fmla="*/ 1937087 h 2082691"/>
              <a:gd name="connsiteX11" fmla="*/ 2462580 w 2481943"/>
              <a:gd name="connsiteY11" fmla="*/ 1161901 h 2082691"/>
              <a:gd name="connsiteX12" fmla="*/ 2329520 w 2481943"/>
              <a:gd name="connsiteY12" fmla="*/ 819090 h 2082691"/>
              <a:gd name="connsiteX13" fmla="*/ 2008885 w 2481943"/>
              <a:gd name="connsiteY13" fmla="*/ 403453 h 2082691"/>
              <a:gd name="connsiteX14" fmla="*/ 1980413 w 2481943"/>
              <a:gd name="connsiteY14" fmla="*/ 71946 h 2082691"/>
              <a:gd name="connsiteX0" fmla="*/ 1980413 w 2481943"/>
              <a:gd name="connsiteY0" fmla="*/ 71946 h 2082691"/>
              <a:gd name="connsiteX1" fmla="*/ 1077740 w 2481943"/>
              <a:gd name="connsiteY1" fmla="*/ 1955 h 2082691"/>
              <a:gd name="connsiteX2" fmla="*/ 468670 w 2481943"/>
              <a:gd name="connsiteY2" fmla="*/ 83678 h 2082691"/>
              <a:gd name="connsiteX3" fmla="*/ 317575 w 2481943"/>
              <a:gd name="connsiteY3" fmla="*/ 332463 h 2082691"/>
              <a:gd name="connsiteX4" fmla="*/ 61332 w 2481943"/>
              <a:gd name="connsiteY4" fmla="*/ 581584 h 2082691"/>
              <a:gd name="connsiteX5" fmla="*/ 75205 w 2481943"/>
              <a:gd name="connsiteY5" fmla="*/ 960423 h 2082691"/>
              <a:gd name="connsiteX6" fmla="*/ 25706 w 2481943"/>
              <a:gd name="connsiteY6" fmla="*/ 1472233 h 2082691"/>
              <a:gd name="connsiteX7" fmla="*/ 229441 w 2481943"/>
              <a:gd name="connsiteY7" fmla="*/ 1863806 h 2082691"/>
              <a:gd name="connsiteX8" fmla="*/ 793309 w 2481943"/>
              <a:gd name="connsiteY8" fmla="*/ 1897312 h 2082691"/>
              <a:gd name="connsiteX9" fmla="*/ 1459186 w 2481943"/>
              <a:gd name="connsiteY9" fmla="*/ 2035524 h 2082691"/>
              <a:gd name="connsiteX10" fmla="*/ 2213341 w 2481943"/>
              <a:gd name="connsiteY10" fmla="*/ 1937087 h 2082691"/>
              <a:gd name="connsiteX11" fmla="*/ 2462580 w 2481943"/>
              <a:gd name="connsiteY11" fmla="*/ 1161901 h 2082691"/>
              <a:gd name="connsiteX12" fmla="*/ 2329520 w 2481943"/>
              <a:gd name="connsiteY12" fmla="*/ 819090 h 2082691"/>
              <a:gd name="connsiteX13" fmla="*/ 2196172 w 2481943"/>
              <a:gd name="connsiteY13" fmla="*/ 392436 h 2082691"/>
              <a:gd name="connsiteX14" fmla="*/ 1980413 w 2481943"/>
              <a:gd name="connsiteY14" fmla="*/ 71946 h 2082691"/>
              <a:gd name="connsiteX0" fmla="*/ 1980413 w 2506124"/>
              <a:gd name="connsiteY0" fmla="*/ 71946 h 2082691"/>
              <a:gd name="connsiteX1" fmla="*/ 1077740 w 2506124"/>
              <a:gd name="connsiteY1" fmla="*/ 1955 h 2082691"/>
              <a:gd name="connsiteX2" fmla="*/ 468670 w 2506124"/>
              <a:gd name="connsiteY2" fmla="*/ 83678 h 2082691"/>
              <a:gd name="connsiteX3" fmla="*/ 317575 w 2506124"/>
              <a:gd name="connsiteY3" fmla="*/ 332463 h 2082691"/>
              <a:gd name="connsiteX4" fmla="*/ 61332 w 2506124"/>
              <a:gd name="connsiteY4" fmla="*/ 581584 h 2082691"/>
              <a:gd name="connsiteX5" fmla="*/ 75205 w 2506124"/>
              <a:gd name="connsiteY5" fmla="*/ 960423 h 2082691"/>
              <a:gd name="connsiteX6" fmla="*/ 25706 w 2506124"/>
              <a:gd name="connsiteY6" fmla="*/ 1472233 h 2082691"/>
              <a:gd name="connsiteX7" fmla="*/ 229441 w 2506124"/>
              <a:gd name="connsiteY7" fmla="*/ 1863806 h 2082691"/>
              <a:gd name="connsiteX8" fmla="*/ 793309 w 2506124"/>
              <a:gd name="connsiteY8" fmla="*/ 1897312 h 2082691"/>
              <a:gd name="connsiteX9" fmla="*/ 1459186 w 2506124"/>
              <a:gd name="connsiteY9" fmla="*/ 2035524 h 2082691"/>
              <a:gd name="connsiteX10" fmla="*/ 2213341 w 2506124"/>
              <a:gd name="connsiteY10" fmla="*/ 1937087 h 2082691"/>
              <a:gd name="connsiteX11" fmla="*/ 2462580 w 2506124"/>
              <a:gd name="connsiteY11" fmla="*/ 1161901 h 2082691"/>
              <a:gd name="connsiteX12" fmla="*/ 2461723 w 2506124"/>
              <a:gd name="connsiteY12" fmla="*/ 797056 h 2082691"/>
              <a:gd name="connsiteX13" fmla="*/ 2196172 w 2506124"/>
              <a:gd name="connsiteY13" fmla="*/ 392436 h 2082691"/>
              <a:gd name="connsiteX14" fmla="*/ 1980413 w 2506124"/>
              <a:gd name="connsiteY14" fmla="*/ 71946 h 2082691"/>
              <a:gd name="connsiteX0" fmla="*/ 1980413 w 2506124"/>
              <a:gd name="connsiteY0" fmla="*/ 71946 h 2058821"/>
              <a:gd name="connsiteX1" fmla="*/ 1077740 w 2506124"/>
              <a:gd name="connsiteY1" fmla="*/ 1955 h 2058821"/>
              <a:gd name="connsiteX2" fmla="*/ 468670 w 2506124"/>
              <a:gd name="connsiteY2" fmla="*/ 83678 h 2058821"/>
              <a:gd name="connsiteX3" fmla="*/ 317575 w 2506124"/>
              <a:gd name="connsiteY3" fmla="*/ 332463 h 2058821"/>
              <a:gd name="connsiteX4" fmla="*/ 61332 w 2506124"/>
              <a:gd name="connsiteY4" fmla="*/ 581584 h 2058821"/>
              <a:gd name="connsiteX5" fmla="*/ 75205 w 2506124"/>
              <a:gd name="connsiteY5" fmla="*/ 960423 h 2058821"/>
              <a:gd name="connsiteX6" fmla="*/ 25706 w 2506124"/>
              <a:gd name="connsiteY6" fmla="*/ 1472233 h 2058821"/>
              <a:gd name="connsiteX7" fmla="*/ 229441 w 2506124"/>
              <a:gd name="connsiteY7" fmla="*/ 1863806 h 2058821"/>
              <a:gd name="connsiteX8" fmla="*/ 793309 w 2506124"/>
              <a:gd name="connsiteY8" fmla="*/ 1897312 h 2058821"/>
              <a:gd name="connsiteX9" fmla="*/ 1459186 w 2506124"/>
              <a:gd name="connsiteY9" fmla="*/ 2035524 h 2058821"/>
              <a:gd name="connsiteX10" fmla="*/ 2213341 w 2506124"/>
              <a:gd name="connsiteY10" fmla="*/ 1937087 h 2058821"/>
              <a:gd name="connsiteX11" fmla="*/ 2462580 w 2506124"/>
              <a:gd name="connsiteY11" fmla="*/ 1305120 h 2058821"/>
              <a:gd name="connsiteX12" fmla="*/ 2461723 w 2506124"/>
              <a:gd name="connsiteY12" fmla="*/ 797056 h 2058821"/>
              <a:gd name="connsiteX13" fmla="*/ 2196172 w 2506124"/>
              <a:gd name="connsiteY13" fmla="*/ 392436 h 2058821"/>
              <a:gd name="connsiteX14" fmla="*/ 1980413 w 2506124"/>
              <a:gd name="connsiteY14" fmla="*/ 71946 h 205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06124" h="2058821">
                <a:moveTo>
                  <a:pt x="1980413" y="71946"/>
                </a:moveTo>
                <a:cubicBezTo>
                  <a:pt x="1794008" y="6866"/>
                  <a:pt x="1329697" y="0"/>
                  <a:pt x="1077740" y="1955"/>
                </a:cubicBezTo>
                <a:cubicBezTo>
                  <a:pt x="825783" y="3910"/>
                  <a:pt x="595364" y="28593"/>
                  <a:pt x="468670" y="83678"/>
                </a:cubicBezTo>
                <a:cubicBezTo>
                  <a:pt x="341976" y="138763"/>
                  <a:pt x="385465" y="249479"/>
                  <a:pt x="317575" y="332463"/>
                </a:cubicBezTo>
                <a:cubicBezTo>
                  <a:pt x="249685" y="415447"/>
                  <a:pt x="101727" y="476924"/>
                  <a:pt x="61332" y="581584"/>
                </a:cubicBezTo>
                <a:cubicBezTo>
                  <a:pt x="20937" y="686244"/>
                  <a:pt x="81143" y="811982"/>
                  <a:pt x="75205" y="960423"/>
                </a:cubicBezTo>
                <a:cubicBezTo>
                  <a:pt x="69267" y="1108865"/>
                  <a:pt x="0" y="1321669"/>
                  <a:pt x="25706" y="1472233"/>
                </a:cubicBezTo>
                <a:cubicBezTo>
                  <a:pt x="51412" y="1622797"/>
                  <a:pt x="101507" y="1792960"/>
                  <a:pt x="229441" y="1863806"/>
                </a:cubicBezTo>
                <a:cubicBezTo>
                  <a:pt x="357375" y="1934652"/>
                  <a:pt x="588352" y="1868692"/>
                  <a:pt x="793309" y="1897312"/>
                </a:cubicBezTo>
                <a:cubicBezTo>
                  <a:pt x="998266" y="1925932"/>
                  <a:pt x="1222514" y="2028895"/>
                  <a:pt x="1459186" y="2035524"/>
                </a:cubicBezTo>
                <a:cubicBezTo>
                  <a:pt x="1695858" y="2042153"/>
                  <a:pt x="2046109" y="2058821"/>
                  <a:pt x="2213341" y="1937087"/>
                </a:cubicBezTo>
                <a:cubicBezTo>
                  <a:pt x="2380573" y="1815353"/>
                  <a:pt x="2421183" y="1495125"/>
                  <a:pt x="2462580" y="1305120"/>
                </a:cubicBezTo>
                <a:cubicBezTo>
                  <a:pt x="2503977" y="1115115"/>
                  <a:pt x="2506124" y="949170"/>
                  <a:pt x="2461723" y="797056"/>
                </a:cubicBezTo>
                <a:cubicBezTo>
                  <a:pt x="2417322" y="644942"/>
                  <a:pt x="2276390" y="513288"/>
                  <a:pt x="2196172" y="392436"/>
                </a:cubicBezTo>
                <a:cubicBezTo>
                  <a:pt x="2115954" y="271584"/>
                  <a:pt x="2166818" y="137026"/>
                  <a:pt x="1980413" y="71946"/>
                </a:cubicBezTo>
                <a:close/>
              </a:path>
            </a:pathLst>
          </a:custGeom>
          <a:solidFill>
            <a:srgbClr val="F2F2F2">
              <a:alpha val="78824"/>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2000"/>
              </a:lnSpc>
              <a:defRPr/>
            </a:pPr>
            <a:endParaRPr lang="en-AU" sz="1400" dirty="0">
              <a:solidFill>
                <a:schemeClr val="tx1"/>
              </a:solidFill>
            </a:endParaRPr>
          </a:p>
          <a:p>
            <a:pPr>
              <a:lnSpc>
                <a:spcPts val="2000"/>
              </a:lnSpc>
              <a:defRPr/>
            </a:pPr>
            <a:r>
              <a:rPr lang="en-AU" sz="1400" dirty="0">
                <a:solidFill>
                  <a:schemeClr val="tx1"/>
                </a:solidFill>
              </a:rPr>
              <a:t>         AS Deliverability</a:t>
            </a:r>
          </a:p>
          <a:p>
            <a:pPr>
              <a:lnSpc>
                <a:spcPts val="2000"/>
              </a:lnSpc>
              <a:defRPr/>
            </a:pPr>
            <a:r>
              <a:rPr lang="en-AU" sz="1400" dirty="0">
                <a:solidFill>
                  <a:schemeClr val="tx1"/>
                </a:solidFill>
              </a:rPr>
              <a:t>         CRR </a:t>
            </a:r>
            <a:r>
              <a:rPr lang="en-AU" sz="1400" dirty="0" err="1">
                <a:solidFill>
                  <a:schemeClr val="tx1"/>
                </a:solidFill>
              </a:rPr>
              <a:t>Derating</a:t>
            </a:r>
            <a:endParaRPr lang="en-AU" sz="1400" dirty="0">
              <a:solidFill>
                <a:schemeClr val="tx1"/>
              </a:solidFill>
            </a:endParaRPr>
          </a:p>
          <a:p>
            <a:pPr>
              <a:lnSpc>
                <a:spcPts val="2000"/>
              </a:lnSpc>
              <a:defRPr/>
            </a:pPr>
            <a:r>
              <a:rPr lang="en-AU" sz="1400" dirty="0">
                <a:solidFill>
                  <a:schemeClr val="tx1"/>
                </a:solidFill>
              </a:rPr>
              <a:t>(Lack of) Scarcity Pricing</a:t>
            </a:r>
          </a:p>
          <a:p>
            <a:pPr>
              <a:lnSpc>
                <a:spcPts val="2000"/>
              </a:lnSpc>
              <a:defRPr/>
            </a:pPr>
            <a:r>
              <a:rPr lang="en-AU" sz="1400" dirty="0">
                <a:solidFill>
                  <a:schemeClr val="tx1"/>
                </a:solidFill>
              </a:rPr>
              <a:t>Settlement at Shadow Prices</a:t>
            </a:r>
          </a:p>
          <a:p>
            <a:pPr>
              <a:lnSpc>
                <a:spcPts val="2000"/>
              </a:lnSpc>
              <a:defRPr/>
            </a:pPr>
            <a:r>
              <a:rPr lang="en-AU" sz="1400" dirty="0">
                <a:solidFill>
                  <a:schemeClr val="tx1"/>
                </a:solidFill>
              </a:rPr>
              <a:t>   RUC &amp; RUC Clawback</a:t>
            </a:r>
          </a:p>
          <a:p>
            <a:pPr>
              <a:lnSpc>
                <a:spcPts val="2000"/>
              </a:lnSpc>
              <a:defRPr/>
            </a:pPr>
            <a:r>
              <a:rPr lang="en-AU" sz="1400" dirty="0">
                <a:solidFill>
                  <a:schemeClr val="tx1"/>
                </a:solidFill>
              </a:rPr>
              <a:t>  SCED &amp; 2-Step Mitigation</a:t>
            </a:r>
          </a:p>
          <a:p>
            <a:pPr>
              <a:lnSpc>
                <a:spcPts val="2000"/>
              </a:lnSpc>
              <a:defRPr/>
            </a:pPr>
            <a:endParaRPr lang="en-AU" sz="1400" dirty="0">
              <a:solidFill>
                <a:schemeClr val="tx1"/>
              </a:solidFill>
            </a:endParaRPr>
          </a:p>
        </p:txBody>
      </p:sp>
      <p:sp>
        <p:nvSpPr>
          <p:cNvPr id="36" name="Content Placeholder 2"/>
          <p:cNvSpPr txBox="1">
            <a:spLocks/>
          </p:cNvSpPr>
          <p:nvPr/>
        </p:nvSpPr>
        <p:spPr bwMode="auto">
          <a:xfrm>
            <a:off x="4965700" y="2057400"/>
            <a:ext cx="4013200" cy="630238"/>
          </a:xfrm>
          <a:prstGeom prst="rect">
            <a:avLst/>
          </a:prstGeom>
          <a:noFill/>
          <a:ln w="9525">
            <a:noFill/>
            <a:miter lim="800000"/>
            <a:headEnd/>
            <a:tailEnd/>
          </a:ln>
        </p:spPr>
        <p:txBody>
          <a:bodyPr/>
          <a:lstStyle/>
          <a:p>
            <a:pPr marL="673100" lvl="1" indent="-273050" eaLnBrk="0" hangingPunct="0">
              <a:lnSpc>
                <a:spcPts val="2200"/>
              </a:lnSpc>
              <a:spcBef>
                <a:spcPts val="0"/>
              </a:spcBef>
              <a:spcAft>
                <a:spcPts val="300"/>
              </a:spcAft>
              <a:buFontTx/>
              <a:buChar char="–"/>
              <a:defRPr/>
            </a:pPr>
            <a:r>
              <a:rPr lang="en-AU" sz="1600" kern="0" dirty="0">
                <a:latin typeface="+mn-lt"/>
              </a:rPr>
              <a:t>Already apparent for PTP Options in the DAM</a:t>
            </a:r>
          </a:p>
        </p:txBody>
      </p:sp>
      <p:sp>
        <p:nvSpPr>
          <p:cNvPr id="38" name="Content Placeholder 2"/>
          <p:cNvSpPr txBox="1">
            <a:spLocks/>
          </p:cNvSpPr>
          <p:nvPr/>
        </p:nvSpPr>
        <p:spPr bwMode="auto">
          <a:xfrm>
            <a:off x="4965700" y="2641600"/>
            <a:ext cx="4013200" cy="387350"/>
          </a:xfrm>
          <a:prstGeom prst="rect">
            <a:avLst/>
          </a:prstGeom>
          <a:noFill/>
          <a:ln w="9525">
            <a:noFill/>
            <a:miter lim="800000"/>
            <a:headEnd/>
            <a:tailEnd/>
          </a:ln>
        </p:spPr>
        <p:txBody>
          <a:bodyPr/>
          <a:lstStyle/>
          <a:p>
            <a:pPr marL="673100" lvl="1" indent="-273050" eaLnBrk="0" hangingPunct="0">
              <a:lnSpc>
                <a:spcPts val="2200"/>
              </a:lnSpc>
              <a:spcBef>
                <a:spcPts val="0"/>
              </a:spcBef>
              <a:spcAft>
                <a:spcPts val="300"/>
              </a:spcAft>
              <a:buFontTx/>
              <a:buChar char="–"/>
              <a:defRPr/>
            </a:pPr>
            <a:r>
              <a:rPr lang="en-AU" sz="1600" kern="0" dirty="0">
                <a:latin typeface="+mn-lt"/>
              </a:rPr>
              <a:t>Likely for </a:t>
            </a:r>
            <a:r>
              <a:rPr lang="en-AU" sz="1600" kern="0" dirty="0" err="1">
                <a:latin typeface="+mn-lt"/>
              </a:rPr>
              <a:t>Zonal</a:t>
            </a:r>
            <a:r>
              <a:rPr lang="en-AU" sz="1600" kern="0" dirty="0">
                <a:latin typeface="+mn-lt"/>
              </a:rPr>
              <a:t> Modelling/Pricing</a:t>
            </a:r>
          </a:p>
        </p:txBody>
      </p:sp>
      <p:sp>
        <p:nvSpPr>
          <p:cNvPr id="39" name="Content Placeholder 2"/>
          <p:cNvSpPr txBox="1">
            <a:spLocks/>
          </p:cNvSpPr>
          <p:nvPr/>
        </p:nvSpPr>
        <p:spPr bwMode="auto">
          <a:xfrm>
            <a:off x="4965700" y="2982913"/>
            <a:ext cx="4013200" cy="366712"/>
          </a:xfrm>
          <a:prstGeom prst="rect">
            <a:avLst/>
          </a:prstGeom>
          <a:noFill/>
          <a:ln w="9525">
            <a:noFill/>
            <a:miter lim="800000"/>
            <a:headEnd/>
            <a:tailEnd/>
          </a:ln>
        </p:spPr>
        <p:txBody>
          <a:bodyPr/>
          <a:lstStyle/>
          <a:p>
            <a:pPr marL="673100" lvl="1" indent="-273050" eaLnBrk="0" hangingPunct="0">
              <a:lnSpc>
                <a:spcPts val="2200"/>
              </a:lnSpc>
              <a:spcBef>
                <a:spcPts val="0"/>
              </a:spcBef>
              <a:spcAft>
                <a:spcPts val="300"/>
              </a:spcAft>
              <a:buFontTx/>
              <a:buChar char="–"/>
              <a:defRPr/>
            </a:pPr>
            <a:r>
              <a:rPr lang="en-AU" sz="1600" kern="0" dirty="0">
                <a:latin typeface="+mn-lt"/>
              </a:rPr>
              <a:t>Not yet clear for the others</a:t>
            </a:r>
          </a:p>
        </p:txBody>
      </p:sp>
      <p:sp>
        <p:nvSpPr>
          <p:cNvPr id="40" name="Content Placeholder 2"/>
          <p:cNvSpPr txBox="1">
            <a:spLocks/>
          </p:cNvSpPr>
          <p:nvPr/>
        </p:nvSpPr>
        <p:spPr bwMode="auto">
          <a:xfrm>
            <a:off x="4987925" y="3390900"/>
            <a:ext cx="4013200" cy="2735263"/>
          </a:xfrm>
          <a:prstGeom prst="rect">
            <a:avLst/>
          </a:prstGeom>
          <a:noFill/>
          <a:ln w="9525">
            <a:noFill/>
            <a:miter lim="800000"/>
            <a:headEnd/>
            <a:tailEnd/>
          </a:ln>
        </p:spPr>
        <p:txBody>
          <a:bodyPr/>
          <a:lstStyle/>
          <a:p>
            <a:pPr marL="273050" indent="-273050" eaLnBrk="0" hangingPunct="0">
              <a:lnSpc>
                <a:spcPts val="2200"/>
              </a:lnSpc>
              <a:spcBef>
                <a:spcPts val="0"/>
              </a:spcBef>
              <a:spcAft>
                <a:spcPts val="300"/>
              </a:spcAft>
              <a:buFontTx/>
              <a:buChar char="•"/>
              <a:defRPr/>
            </a:pPr>
            <a:r>
              <a:rPr lang="en-AU" kern="0" dirty="0">
                <a:latin typeface="+mn-lt"/>
              </a:rPr>
              <a:t>Where materiality is not yet clear, it can and should be assessed:</a:t>
            </a:r>
          </a:p>
          <a:p>
            <a:pPr marL="673100" lvl="1" indent="-273050" eaLnBrk="0" hangingPunct="0">
              <a:lnSpc>
                <a:spcPts val="2200"/>
              </a:lnSpc>
              <a:spcBef>
                <a:spcPts val="0"/>
              </a:spcBef>
              <a:spcAft>
                <a:spcPts val="300"/>
              </a:spcAft>
              <a:buFontTx/>
              <a:buChar char="–"/>
              <a:defRPr/>
            </a:pPr>
            <a:r>
              <a:rPr lang="en-AU" sz="1600" kern="0" dirty="0">
                <a:latin typeface="+mn-lt"/>
              </a:rPr>
              <a:t>Before market start, using analysis and market trials/simulation where practical; and/or</a:t>
            </a:r>
          </a:p>
          <a:p>
            <a:pPr marL="673100" lvl="1" indent="-273050" eaLnBrk="0" hangingPunct="0">
              <a:lnSpc>
                <a:spcPts val="2200"/>
              </a:lnSpc>
              <a:spcBef>
                <a:spcPts val="0"/>
              </a:spcBef>
              <a:spcAft>
                <a:spcPts val="300"/>
              </a:spcAft>
              <a:buFontTx/>
              <a:buChar char="–"/>
              <a:defRPr/>
            </a:pPr>
            <a:r>
              <a:rPr lang="en-AU" sz="1600" kern="0" dirty="0">
                <a:latin typeface="+mn-lt"/>
              </a:rPr>
              <a:t>After market start, with a well-planned monitoring and early-warning program; and/or</a:t>
            </a:r>
          </a:p>
          <a:p>
            <a:pPr marL="673100" lvl="1" indent="-273050" eaLnBrk="0" hangingPunct="0">
              <a:lnSpc>
                <a:spcPts val="2200"/>
              </a:lnSpc>
              <a:spcBef>
                <a:spcPts val="0"/>
              </a:spcBef>
              <a:spcAft>
                <a:spcPts val="300"/>
              </a:spcAft>
              <a:buFontTx/>
              <a:buChar char="–"/>
              <a:defRPr/>
            </a:pPr>
            <a:r>
              <a:rPr lang="en-AU" sz="1600" kern="0" dirty="0">
                <a:latin typeface="+mn-lt"/>
              </a:rPr>
              <a:t>Both before and after market start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219"/>
                                        </p:tgtEl>
                                        <p:attrNameLst>
                                          <p:attrName>style.visibility</p:attrName>
                                        </p:attrNameLst>
                                      </p:cBhvr>
                                      <p:to>
                                        <p:strVal val="visible"/>
                                      </p:to>
                                    </p:set>
                                    <p:animEffect transition="in" filter="dissolve">
                                      <p:cBhvr>
                                        <p:cTn id="12" dur="500"/>
                                        <p:tgtEl>
                                          <p:spTgt spid="9219"/>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dissolve">
                                      <p:cBhvr>
                                        <p:cTn id="16" dur="500"/>
                                        <p:tgtEl>
                                          <p:spTgt spid="36"/>
                                        </p:tgtEl>
                                      </p:cBhvr>
                                    </p:animEffect>
                                  </p:childTnLst>
                                </p:cTn>
                              </p:par>
                            </p:childTnLst>
                          </p:cTn>
                        </p:par>
                        <p:par>
                          <p:cTn id="17" fill="hold">
                            <p:stCondLst>
                              <p:cond delay="1000"/>
                            </p:stCondLst>
                            <p:childTnLst>
                              <p:par>
                                <p:cTn id="18" presetID="23" presetClass="entr" presetSubtype="16" fill="hold" grpId="0" nodeType="afterEffect">
                                  <p:stCondLst>
                                    <p:cond delay="500"/>
                                  </p:stCondLst>
                                  <p:childTnLst>
                                    <p:set>
                                      <p:cBhvr>
                                        <p:cTn id="19" dur="1" fill="hold">
                                          <p:stCondLst>
                                            <p:cond delay="0"/>
                                          </p:stCondLst>
                                        </p:cTn>
                                        <p:tgtEl>
                                          <p:spTgt spid="18"/>
                                        </p:tgtEl>
                                        <p:attrNameLst>
                                          <p:attrName>style.visibility</p:attrName>
                                        </p:attrNameLst>
                                      </p:cBhvr>
                                      <p:to>
                                        <p:strVal val="visible"/>
                                      </p:to>
                                    </p:set>
                                    <p:anim calcmode="lin" valueType="num">
                                      <p:cBhvr>
                                        <p:cTn id="20" dur="1000" fill="hold"/>
                                        <p:tgtEl>
                                          <p:spTgt spid="18"/>
                                        </p:tgtEl>
                                        <p:attrNameLst>
                                          <p:attrName>ppt_w</p:attrName>
                                        </p:attrNameLst>
                                      </p:cBhvr>
                                      <p:tavLst>
                                        <p:tav tm="0">
                                          <p:val>
                                            <p:fltVal val="0"/>
                                          </p:val>
                                        </p:tav>
                                        <p:tav tm="100000">
                                          <p:val>
                                            <p:strVal val="#ppt_w"/>
                                          </p:val>
                                        </p:tav>
                                      </p:tavLst>
                                    </p:anim>
                                    <p:anim calcmode="lin" valueType="num">
                                      <p:cBhvr>
                                        <p:cTn id="21" dur="10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dissolve">
                                      <p:cBhvr>
                                        <p:cTn id="26" dur="500"/>
                                        <p:tgtEl>
                                          <p:spTgt spid="38"/>
                                        </p:tgtEl>
                                      </p:cBhvr>
                                    </p:animEffect>
                                  </p:childTnLst>
                                </p:cTn>
                              </p:par>
                            </p:childTnLst>
                          </p:cTn>
                        </p:par>
                        <p:par>
                          <p:cTn id="27" fill="hold">
                            <p:stCondLst>
                              <p:cond delay="500"/>
                            </p:stCondLst>
                            <p:childTnLst>
                              <p:par>
                                <p:cTn id="28" presetID="23" presetClass="entr" presetSubtype="16" fill="hold" grpId="0" nodeType="afterEffect">
                                  <p:stCondLst>
                                    <p:cond delay="500"/>
                                  </p:stCondLst>
                                  <p:childTnLst>
                                    <p:set>
                                      <p:cBhvr>
                                        <p:cTn id="29" dur="1"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ppt_w</p:attrName>
                                        </p:attrNameLst>
                                      </p:cBhvr>
                                      <p:tavLst>
                                        <p:tav tm="0">
                                          <p:val>
                                            <p:fltVal val="0"/>
                                          </p:val>
                                        </p:tav>
                                        <p:tav tm="100000">
                                          <p:val>
                                            <p:strVal val="#ppt_w"/>
                                          </p:val>
                                        </p:tav>
                                      </p:tavLst>
                                    </p:anim>
                                    <p:anim calcmode="lin" valueType="num">
                                      <p:cBhvr>
                                        <p:cTn id="31" dur="10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dissolve">
                                      <p:cBhvr>
                                        <p:cTn id="36" dur="500"/>
                                        <p:tgtEl>
                                          <p:spTgt spid="39"/>
                                        </p:tgtEl>
                                      </p:cBhvr>
                                    </p:animEffect>
                                  </p:childTnLst>
                                </p:cTn>
                              </p:par>
                            </p:childTnLst>
                          </p:cTn>
                        </p:par>
                        <p:par>
                          <p:cTn id="37" fill="hold">
                            <p:stCondLst>
                              <p:cond delay="500"/>
                            </p:stCondLst>
                            <p:childTnLst>
                              <p:par>
                                <p:cTn id="38" presetID="23" presetClass="entr" presetSubtype="16" fill="hold" grpId="0" nodeType="afterEffect">
                                  <p:stCondLst>
                                    <p:cond delay="5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1000" fill="hold"/>
                                        <p:tgtEl>
                                          <p:spTgt spid="30"/>
                                        </p:tgtEl>
                                        <p:attrNameLst>
                                          <p:attrName>ppt_w</p:attrName>
                                        </p:attrNameLst>
                                      </p:cBhvr>
                                      <p:tavLst>
                                        <p:tav tm="0">
                                          <p:val>
                                            <p:fltVal val="0"/>
                                          </p:val>
                                        </p:tav>
                                        <p:tav tm="100000">
                                          <p:val>
                                            <p:strVal val="#ppt_w"/>
                                          </p:val>
                                        </p:tav>
                                      </p:tavLst>
                                    </p:anim>
                                    <p:anim calcmode="lin" valueType="num">
                                      <p:cBhvr>
                                        <p:cTn id="41" dur="1000" fill="hold"/>
                                        <p:tgtEl>
                                          <p:spTgt spid="30"/>
                                        </p:tgtEl>
                                        <p:attrNameLst>
                                          <p:attrName>ppt_h</p:attrName>
                                        </p:attrNameLst>
                                      </p:cBhvr>
                                      <p:tavLst>
                                        <p:tav tm="0">
                                          <p:val>
                                            <p:fltVal val="0"/>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dissolve">
                                      <p:cBhvr>
                                        <p:cTn id="46" dur="500"/>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dissolve">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18" grpId="0" animBg="1"/>
      <p:bldP spid="37" grpId="0"/>
      <p:bldP spid="29" grpId="0" animBg="1"/>
      <p:bldP spid="30" grpId="0" animBg="1"/>
      <p:bldP spid="36" grpId="0"/>
      <p:bldP spid="38" grpId="0"/>
      <p:bldP spid="39" grpId="0"/>
      <p:bldP spid="4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90550" y="414338"/>
            <a:ext cx="8170863" cy="798512"/>
          </a:xfrm>
        </p:spPr>
        <p:txBody>
          <a:bodyPr/>
          <a:lstStyle/>
          <a:p>
            <a:r>
              <a:rPr lang="en-AU" smtClean="0">
                <a:latin typeface="Arial" charset="0"/>
              </a:rPr>
              <a:t>Assessing Materiality</a:t>
            </a:r>
          </a:p>
        </p:txBody>
      </p:sp>
      <p:sp>
        <p:nvSpPr>
          <p:cNvPr id="32771" name="Footer Placeholder 3"/>
          <p:cNvSpPr>
            <a:spLocks noGrp="1"/>
          </p:cNvSpPr>
          <p:nvPr>
            <p:ph type="ftr" sz="quarter" idx="10"/>
          </p:nvPr>
        </p:nvSpPr>
        <p:spPr>
          <a:noFill/>
        </p:spPr>
        <p:txBody>
          <a:bodyPr/>
          <a:lstStyle/>
          <a:p>
            <a:r>
              <a:rPr lang="en-AU" smtClean="0"/>
              <a:t>© ERCOT &amp; Market Reform, 2010.</a:t>
            </a:r>
            <a:endParaRPr lang="en-US"/>
          </a:p>
        </p:txBody>
      </p:sp>
      <p:sp>
        <p:nvSpPr>
          <p:cNvPr id="32772" name="Slide Number Placeholder 4"/>
          <p:cNvSpPr>
            <a:spLocks noGrp="1"/>
          </p:cNvSpPr>
          <p:nvPr>
            <p:ph type="sldNum" sz="quarter" idx="11"/>
          </p:nvPr>
        </p:nvSpPr>
        <p:spPr>
          <a:noFill/>
        </p:spPr>
        <p:txBody>
          <a:bodyPr/>
          <a:lstStyle/>
          <a:p>
            <a:r>
              <a:rPr lang="en-US"/>
              <a:t>Page </a:t>
            </a:r>
            <a:fld id="{193044FF-9EE8-4AC8-84A7-8FCBF0BC2E77}" type="slidenum">
              <a:rPr lang="en-US"/>
              <a:pPr/>
              <a:t>28</a:t>
            </a:fld>
            <a:endParaRPr lang="en-US"/>
          </a:p>
        </p:txBody>
      </p:sp>
      <p:graphicFrame>
        <p:nvGraphicFramePr>
          <p:cNvPr id="6" name="Table 5"/>
          <p:cNvGraphicFramePr>
            <a:graphicFrameLocks noGrp="1"/>
          </p:cNvGraphicFramePr>
          <p:nvPr/>
        </p:nvGraphicFramePr>
        <p:xfrm>
          <a:off x="604838" y="1589088"/>
          <a:ext cx="8066087" cy="4500562"/>
        </p:xfrm>
        <a:graphic>
          <a:graphicData uri="http://schemas.openxmlformats.org/drawingml/2006/table">
            <a:tbl>
              <a:tblPr firstRow="1" bandRow="1">
                <a:tableStyleId>{5C22544A-7EE6-4342-B048-85BDC9FD1C3A}</a:tableStyleId>
              </a:tblPr>
              <a:tblGrid>
                <a:gridCol w="1665358"/>
                <a:gridCol w="6401946"/>
              </a:tblGrid>
              <a:tr h="355600">
                <a:tc>
                  <a:txBody>
                    <a:bodyPr/>
                    <a:lstStyle/>
                    <a:p>
                      <a:r>
                        <a:rPr lang="en-AU" sz="1600" dirty="0" smtClean="0">
                          <a:solidFill>
                            <a:schemeClr val="tx1"/>
                          </a:solidFill>
                        </a:rPr>
                        <a:t>Source</a:t>
                      </a:r>
                      <a:r>
                        <a:rPr lang="en-AU" sz="1600" baseline="0" dirty="0" smtClean="0">
                          <a:solidFill>
                            <a:schemeClr val="tx1"/>
                          </a:solidFill>
                        </a:rPr>
                        <a:t> of Risk</a:t>
                      </a:r>
                      <a:endParaRPr lang="en-AU"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600" dirty="0" smtClean="0">
                          <a:solidFill>
                            <a:schemeClr val="tx1"/>
                          </a:solidFill>
                        </a:rPr>
                        <a:t>Questions To Be Addressed by Analysis/</a:t>
                      </a:r>
                      <a:r>
                        <a:rPr lang="en-AU" sz="1600" baseline="0" dirty="0" smtClean="0">
                          <a:solidFill>
                            <a:schemeClr val="tx1"/>
                          </a:solidFill>
                        </a:rPr>
                        <a:t>Trials/Simulations</a:t>
                      </a:r>
                      <a:endParaRPr lang="en-AU"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3644">
                <a:tc>
                  <a:txBody>
                    <a:bodyPr/>
                    <a:lstStyle/>
                    <a:p>
                      <a:r>
                        <a:rPr lang="en-AU" sz="1400" dirty="0" smtClean="0"/>
                        <a:t>PTP Options In DAM</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The number of PTP Option </a:t>
                      </a:r>
                      <a:r>
                        <a:rPr lang="en-AU" sz="1400" baseline="0" dirty="0" smtClean="0"/>
                        <a:t>source-sink pairs the DAM can handle; how many of these do </a:t>
                      </a:r>
                      <a:r>
                        <a:rPr lang="en-AU" sz="1400" baseline="0" dirty="0" err="1" smtClean="0"/>
                        <a:t>NOIEs</a:t>
                      </a:r>
                      <a:r>
                        <a:rPr lang="en-AU" sz="1400" baseline="0" dirty="0" smtClean="0"/>
                        <a:t> want/need</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3644">
                <a:tc>
                  <a:txBody>
                    <a:bodyPr/>
                    <a:lstStyle/>
                    <a:p>
                      <a:r>
                        <a:rPr lang="en-AU" sz="1400" i="0" dirty="0" smtClean="0"/>
                        <a:t>Load Zone</a:t>
                      </a:r>
                      <a:r>
                        <a:rPr lang="en-AU" sz="1400" i="0" baseline="0" dirty="0" smtClean="0"/>
                        <a:t> Modelling/Pricing</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Frequency/magnitude of load-pocket effects</a:t>
                      </a:r>
                      <a:r>
                        <a:rPr lang="en-AU" sz="1400" baseline="0" dirty="0" smtClean="0"/>
                        <a:t> and </a:t>
                      </a:r>
                      <a:r>
                        <a:rPr lang="en-AU" sz="1400" dirty="0" smtClean="0"/>
                        <a:t>DAM inefficiencies; effects of ignoring some constraints in DAM; feasibility of custom </a:t>
                      </a:r>
                      <a:r>
                        <a:rPr lang="en-AU" sz="1400" dirty="0" err="1" smtClean="0"/>
                        <a:t>LZs</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3644">
                <a:tc>
                  <a:txBody>
                    <a:bodyPr/>
                    <a:lstStyle/>
                    <a:p>
                      <a:r>
                        <a:rPr lang="en-AU" sz="1400" i="0" dirty="0" smtClean="0"/>
                        <a:t>Ancillary</a:t>
                      </a:r>
                      <a:r>
                        <a:rPr lang="en-AU" sz="1400" i="0" baseline="0" dirty="0" smtClean="0"/>
                        <a:t> Services</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(Un)deliverability of DAM/SASM  AS</a:t>
                      </a:r>
                      <a:r>
                        <a:rPr lang="en-AU" sz="1400" baseline="0" dirty="0" smtClean="0"/>
                        <a:t> schedules; feasibility of SASM within an hour; robustness/effects of </a:t>
                      </a:r>
                      <a:r>
                        <a:rPr lang="en-AU" sz="1400" baseline="0" dirty="0" err="1" smtClean="0"/>
                        <a:t>ERCOT’s</a:t>
                      </a:r>
                      <a:r>
                        <a:rPr lang="en-AU" sz="1400" baseline="0" dirty="0" smtClean="0"/>
                        <a:t>  </a:t>
                      </a:r>
                      <a:r>
                        <a:rPr lang="en-AU" sz="1400" baseline="0" dirty="0" err="1" smtClean="0"/>
                        <a:t>undeliverability</a:t>
                      </a:r>
                      <a:r>
                        <a:rPr lang="en-AU" sz="1400" baseline="0" dirty="0" smtClean="0"/>
                        <a:t> determinations</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3644">
                <a:tc>
                  <a:txBody>
                    <a:bodyPr/>
                    <a:lstStyle/>
                    <a:p>
                      <a:r>
                        <a:rPr lang="en-AU" sz="1400" i="0" dirty="0" smtClean="0"/>
                        <a:t>CRR </a:t>
                      </a:r>
                      <a:r>
                        <a:rPr lang="en-AU" sz="1400" i="0" dirty="0" err="1" smtClean="0"/>
                        <a:t>Derating</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Distribution of impacts via shift factors; frequency and size of </a:t>
                      </a:r>
                      <a:r>
                        <a:rPr lang="en-AU" sz="1400" baseline="0" dirty="0" smtClean="0"/>
                        <a:t>CRR de-rating; ability to influence/game “hedge values”</a:t>
                      </a:r>
                      <a:endParaRPr lang="en-AU"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3644">
                <a:tc>
                  <a:txBody>
                    <a:bodyPr/>
                    <a:lstStyle/>
                    <a:p>
                      <a:r>
                        <a:rPr lang="en-AU" sz="1400" i="0" dirty="0" smtClean="0"/>
                        <a:t>Lack of Scarcity Pricing</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Price distributions w. scarcity; effects of 2-step mitigation; effects</a:t>
                      </a:r>
                      <a:r>
                        <a:rPr lang="en-AU" sz="1400" baseline="0" dirty="0" smtClean="0"/>
                        <a:t> of SCED constraint  </a:t>
                      </a:r>
                      <a:r>
                        <a:rPr lang="en-AU" sz="1400" baseline="0" dirty="0" err="1" smtClean="0"/>
                        <a:t>MSPs</a:t>
                      </a:r>
                      <a:r>
                        <a:rPr lang="en-AU" sz="1400" baseline="0" dirty="0" smtClean="0"/>
                        <a:t>/penalty functions now &amp; with reserve/DR constraints </a:t>
                      </a:r>
                      <a:endParaRPr lang="en-AU"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3644">
                <a:tc>
                  <a:txBody>
                    <a:bodyPr/>
                    <a:lstStyle/>
                    <a:p>
                      <a:r>
                        <a:rPr lang="en-AU" sz="1400" i="0" dirty="0" smtClean="0"/>
                        <a:t>Settlement at Shadow Prices</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Frequency/size of pricing inconsistencies and instabilities;</a:t>
                      </a:r>
                      <a:r>
                        <a:rPr lang="en-AU" sz="1400" baseline="0" dirty="0" smtClean="0"/>
                        <a:t> market tolerance for and gaming incentives created by such inconsistencies/instabilities </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3644">
                <a:tc>
                  <a:txBody>
                    <a:bodyPr/>
                    <a:lstStyle/>
                    <a:p>
                      <a:r>
                        <a:rPr lang="en-AU" sz="1400" i="0" dirty="0" smtClean="0"/>
                        <a:t>RUC &amp; RUC Clawback</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Magnitude and costs of RUC commitments relative to market; likely</a:t>
                      </a:r>
                      <a:r>
                        <a:rPr lang="en-AU" sz="1400" baseline="0" dirty="0" smtClean="0"/>
                        <a:t> incentive </a:t>
                      </a:r>
                      <a:r>
                        <a:rPr lang="en-AU" sz="1400" dirty="0" smtClean="0"/>
                        <a:t>effects of RUC cost allocations and claw-back provisions</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3644">
                <a:tc>
                  <a:txBody>
                    <a:bodyPr/>
                    <a:lstStyle/>
                    <a:p>
                      <a:r>
                        <a:rPr lang="en-AU" sz="1400" i="0" dirty="0" smtClean="0"/>
                        <a:t>SCED &amp; 2-Step Offer Mitigation</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Inefficiencies/ anomalies created by lack of</a:t>
                      </a:r>
                      <a:r>
                        <a:rPr lang="en-AU" sz="1400" baseline="0" dirty="0" smtClean="0"/>
                        <a:t> look-ahead, AS optimization, etc.; reasonableness and stability of offer price mitigation every 5 minutes </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a:xfrm>
            <a:off x="590550" y="414338"/>
            <a:ext cx="8170863" cy="798512"/>
          </a:xfrm>
        </p:spPr>
        <p:txBody>
          <a:bodyPr anchor="b"/>
          <a:lstStyle/>
          <a:p>
            <a:r>
              <a:rPr lang="en-AU" sz="3000" b="1" smtClean="0"/>
              <a:t>Scope of the Review and of this Report</a:t>
            </a:r>
          </a:p>
        </p:txBody>
      </p:sp>
      <p:sp>
        <p:nvSpPr>
          <p:cNvPr id="3" name="Content Placeholder 2"/>
          <p:cNvSpPr>
            <a:spLocks noGrp="1"/>
          </p:cNvSpPr>
          <p:nvPr>
            <p:ph idx="4294967295"/>
          </p:nvPr>
        </p:nvSpPr>
        <p:spPr>
          <a:xfrm>
            <a:off x="457200" y="1503363"/>
            <a:ext cx="8229600" cy="2500312"/>
          </a:xfrm>
        </p:spPr>
        <p:txBody>
          <a:bodyPr/>
          <a:lstStyle/>
          <a:p>
            <a:pPr>
              <a:lnSpc>
                <a:spcPts val="2400"/>
              </a:lnSpc>
              <a:spcBef>
                <a:spcPct val="10000"/>
              </a:spcBef>
            </a:pPr>
            <a:r>
              <a:rPr lang="en-US" sz="1800" smtClean="0"/>
              <a:t>ERCOT has contracted with Market Reform to conduct a “broad”, “high-level [Phase 1] expert review and analysis of the ERCOT Nodal Protocols that:</a:t>
            </a:r>
          </a:p>
          <a:p>
            <a:pPr marL="800100" lvl="1" indent="-342900">
              <a:lnSpc>
                <a:spcPts val="2400"/>
              </a:lnSpc>
              <a:spcBef>
                <a:spcPts val="300"/>
              </a:spcBef>
              <a:spcAft>
                <a:spcPts val="300"/>
              </a:spcAft>
              <a:buFontTx/>
              <a:buAutoNum type="alphaLcPeriod"/>
            </a:pPr>
            <a:r>
              <a:rPr lang="en-AU" sz="1600" smtClean="0"/>
              <a:t>“Assesses </a:t>
            </a:r>
            <a:r>
              <a:rPr lang="en-US" sz="1600" smtClean="0"/>
              <a:t>if the Protocols will deliver … the intended improvements … vis-à-vis the current zonal market design …</a:t>
            </a:r>
          </a:p>
          <a:p>
            <a:pPr marL="800100" lvl="1" indent="-342900">
              <a:lnSpc>
                <a:spcPts val="2400"/>
              </a:lnSpc>
              <a:spcBef>
                <a:spcPts val="300"/>
              </a:spcBef>
              <a:spcAft>
                <a:spcPts val="300"/>
              </a:spcAft>
              <a:buFontTx/>
              <a:buAutoNum type="alphaLcPeriod"/>
            </a:pPr>
            <a:r>
              <a:rPr lang="en-US" sz="1600" smtClean="0"/>
              <a:t>“… assesses potential market design weaknesses …;</a:t>
            </a:r>
          </a:p>
          <a:p>
            <a:pPr marL="800100" lvl="1" indent="-342900">
              <a:lnSpc>
                <a:spcPts val="2400"/>
              </a:lnSpc>
              <a:spcBef>
                <a:spcPts val="300"/>
              </a:spcBef>
              <a:spcAft>
                <a:spcPts val="300"/>
              </a:spcAft>
              <a:buFontTx/>
              <a:buAutoNum type="alphaLcPeriod"/>
            </a:pPr>
            <a:r>
              <a:rPr lang="en-US" sz="1600" smtClean="0"/>
              <a:t>“Describes and suggests priorities for further analysis; and</a:t>
            </a:r>
          </a:p>
          <a:p>
            <a:pPr marL="800100" lvl="1" indent="-342900">
              <a:lnSpc>
                <a:spcPts val="2400"/>
              </a:lnSpc>
              <a:spcBef>
                <a:spcPts val="300"/>
              </a:spcBef>
              <a:spcAft>
                <a:spcPts val="300"/>
              </a:spcAft>
              <a:buFontTx/>
              <a:buAutoNum type="alphaLcPeriod"/>
            </a:pPr>
            <a:r>
              <a:rPr lang="en-US" sz="1600" smtClean="0"/>
              <a:t>“Provides a schedule … and cost estimate for a subsequent [Phase 2] review.”</a:t>
            </a:r>
            <a:r>
              <a:rPr lang="en-US" sz="1600" baseline="30000" smtClean="0"/>
              <a:t> 1</a:t>
            </a:r>
            <a:endParaRPr lang="en-US" sz="1600" smtClean="0"/>
          </a:p>
        </p:txBody>
      </p:sp>
      <p:sp>
        <p:nvSpPr>
          <p:cNvPr id="6148"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73304F05-B60C-45B6-9FE6-8E35F26E332F}" type="slidenum">
              <a:rPr lang="en-US" sz="1300"/>
              <a:pPr algn="r"/>
              <a:t>2</a:t>
            </a:fld>
            <a:endParaRPr lang="en-US" sz="1300"/>
          </a:p>
        </p:txBody>
      </p:sp>
      <p:sp>
        <p:nvSpPr>
          <p:cNvPr id="44038" name="Text Box 6"/>
          <p:cNvSpPr txBox="1">
            <a:spLocks noChangeArrowheads="1"/>
          </p:cNvSpPr>
          <p:nvPr/>
        </p:nvSpPr>
        <p:spPr bwMode="auto">
          <a:xfrm>
            <a:off x="588963" y="5999163"/>
            <a:ext cx="4349750" cy="277812"/>
          </a:xfrm>
          <a:prstGeom prst="rect">
            <a:avLst/>
          </a:prstGeom>
          <a:noFill/>
          <a:ln w="9525">
            <a:noFill/>
            <a:miter lim="800000"/>
            <a:headEnd/>
            <a:tailEnd/>
          </a:ln>
        </p:spPr>
        <p:txBody>
          <a:bodyPr wrap="none">
            <a:spAutoFit/>
          </a:bodyPr>
          <a:lstStyle/>
          <a:p>
            <a:r>
              <a:rPr lang="en-AU" sz="1200" baseline="30000"/>
              <a:t>1</a:t>
            </a:r>
            <a:r>
              <a:rPr lang="en-AU" sz="1200"/>
              <a:t> Nodal Protocol Review Statement of Work (SoW), Exhibit A </a:t>
            </a:r>
            <a:endParaRPr lang="en-US" sz="1200"/>
          </a:p>
        </p:txBody>
      </p:sp>
      <p:sp>
        <p:nvSpPr>
          <p:cNvPr id="6150" name="Slide Number Placeholder 6"/>
          <p:cNvSpPr>
            <a:spLocks noGrp="1"/>
          </p:cNvSpPr>
          <p:nvPr>
            <p:ph type="sldNum" sz="quarter" idx="11"/>
          </p:nvPr>
        </p:nvSpPr>
        <p:spPr>
          <a:noFill/>
        </p:spPr>
        <p:txBody>
          <a:bodyPr/>
          <a:lstStyle/>
          <a:p>
            <a:r>
              <a:rPr lang="en-US"/>
              <a:t>Page </a:t>
            </a:r>
            <a:fld id="{90C8AB9F-17CE-4C0C-8F3F-CC50E959ED79}" type="slidenum">
              <a:rPr lang="en-US"/>
              <a:pPr/>
              <a:t>2</a:t>
            </a:fld>
            <a:endParaRPr lang="en-US"/>
          </a:p>
        </p:txBody>
      </p:sp>
      <p:sp>
        <p:nvSpPr>
          <p:cNvPr id="6151" name="Footer Placeholder 7"/>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9" name="Content Placeholder 2"/>
          <p:cNvSpPr>
            <a:spLocks noGrp="1"/>
          </p:cNvSpPr>
          <p:nvPr>
            <p:ph idx="4294967295"/>
          </p:nvPr>
        </p:nvSpPr>
        <p:spPr>
          <a:xfrm>
            <a:off x="457200" y="4059238"/>
            <a:ext cx="8229600" cy="1579562"/>
          </a:xfrm>
        </p:spPr>
        <p:txBody>
          <a:bodyPr/>
          <a:lstStyle/>
          <a:p>
            <a:pPr>
              <a:lnSpc>
                <a:spcPts val="2400"/>
              </a:lnSpc>
              <a:spcBef>
                <a:spcPct val="25000"/>
              </a:spcBef>
            </a:pPr>
            <a:r>
              <a:rPr lang="en-AU" sz="1800" smtClean="0"/>
              <a:t>This Report</a:t>
            </a:r>
          </a:p>
          <a:p>
            <a:pPr marL="800100" lvl="1" indent="-342900">
              <a:lnSpc>
                <a:spcPts val="2400"/>
              </a:lnSpc>
              <a:spcBef>
                <a:spcPts val="300"/>
              </a:spcBef>
              <a:spcAft>
                <a:spcPts val="300"/>
              </a:spcAft>
            </a:pPr>
            <a:r>
              <a:rPr lang="en-AU" sz="1600" smtClean="0"/>
              <a:t>Deals with the substantive items (a) and (b) above </a:t>
            </a:r>
          </a:p>
          <a:p>
            <a:pPr marL="800100" lvl="1" indent="-342900">
              <a:lnSpc>
                <a:spcPts val="2400"/>
              </a:lnSpc>
              <a:spcBef>
                <a:spcPts val="300"/>
              </a:spcBef>
              <a:spcAft>
                <a:spcPts val="300"/>
              </a:spcAft>
            </a:pPr>
            <a:r>
              <a:rPr lang="en-AU" sz="1600" smtClean="0"/>
              <a:t>Discusses item (c) from the perspective of risk assessment</a:t>
            </a:r>
          </a:p>
          <a:p>
            <a:pPr marL="800100" lvl="1" indent="-342900">
              <a:lnSpc>
                <a:spcPts val="2400"/>
              </a:lnSpc>
              <a:spcBef>
                <a:spcPts val="300"/>
              </a:spcBef>
              <a:spcAft>
                <a:spcPts val="300"/>
              </a:spcAft>
            </a:pPr>
            <a:r>
              <a:rPr lang="en-AU" sz="1600" smtClean="0"/>
              <a:t>Does not cover item (d), which will be dealt with separately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500"/>
                            </p:stCondLst>
                            <p:childTnLst>
                              <p:par>
                                <p:cTn id="21" presetID="9" presetClass="entr" presetSubtype="0" fill="hold" grpId="0" nodeType="afterEffect">
                                  <p:stCondLst>
                                    <p:cond delay="0"/>
                                  </p:stCondLst>
                                  <p:childTnLst>
                                    <p:set>
                                      <p:cBhvr>
                                        <p:cTn id="22" dur="1" fill="hold">
                                          <p:stCondLst>
                                            <p:cond delay="0"/>
                                          </p:stCondLst>
                                        </p:cTn>
                                        <p:tgtEl>
                                          <p:spTgt spid="44038"/>
                                        </p:tgtEl>
                                        <p:attrNameLst>
                                          <p:attrName>style.visibility</p:attrName>
                                        </p:attrNameLst>
                                      </p:cBhvr>
                                      <p:to>
                                        <p:strVal val="visible"/>
                                      </p:to>
                                    </p:set>
                                    <p:animEffect transition="in" filter="dissolve">
                                      <p:cBhvr>
                                        <p:cTn id="23" dur="500"/>
                                        <p:tgtEl>
                                          <p:spTgt spid="4403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dissolv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403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90550" y="414338"/>
            <a:ext cx="8170863" cy="798512"/>
          </a:xfrm>
        </p:spPr>
        <p:txBody>
          <a:bodyPr/>
          <a:lstStyle/>
          <a:p>
            <a:r>
              <a:rPr lang="en-AU" smtClean="0">
                <a:latin typeface="Arial" charset="0"/>
              </a:rPr>
              <a:t>Mitigation Actions/Contingency Plans</a:t>
            </a:r>
          </a:p>
        </p:txBody>
      </p:sp>
      <p:sp>
        <p:nvSpPr>
          <p:cNvPr id="33795" name="Footer Placeholder 3"/>
          <p:cNvSpPr>
            <a:spLocks noGrp="1"/>
          </p:cNvSpPr>
          <p:nvPr>
            <p:ph type="ftr" sz="quarter" idx="10"/>
          </p:nvPr>
        </p:nvSpPr>
        <p:spPr>
          <a:noFill/>
        </p:spPr>
        <p:txBody>
          <a:bodyPr/>
          <a:lstStyle/>
          <a:p>
            <a:r>
              <a:rPr lang="en-AU" smtClean="0"/>
              <a:t>© ERCOT &amp; Market Reform, 2010.</a:t>
            </a:r>
            <a:endParaRPr lang="en-US"/>
          </a:p>
        </p:txBody>
      </p:sp>
      <p:sp>
        <p:nvSpPr>
          <p:cNvPr id="33796" name="Slide Number Placeholder 4"/>
          <p:cNvSpPr>
            <a:spLocks noGrp="1"/>
          </p:cNvSpPr>
          <p:nvPr>
            <p:ph type="sldNum" sz="quarter" idx="11"/>
          </p:nvPr>
        </p:nvSpPr>
        <p:spPr>
          <a:noFill/>
        </p:spPr>
        <p:txBody>
          <a:bodyPr/>
          <a:lstStyle/>
          <a:p>
            <a:r>
              <a:rPr lang="en-US"/>
              <a:t>Page </a:t>
            </a:r>
            <a:fld id="{B38B3B44-B977-49A8-9AE9-AABF582DC946}" type="slidenum">
              <a:rPr lang="en-US"/>
              <a:pPr/>
              <a:t>29</a:t>
            </a:fld>
            <a:endParaRPr lang="en-US"/>
          </a:p>
        </p:txBody>
      </p:sp>
      <p:graphicFrame>
        <p:nvGraphicFramePr>
          <p:cNvPr id="6" name="Table 5"/>
          <p:cNvGraphicFramePr>
            <a:graphicFrameLocks noGrp="1"/>
          </p:cNvGraphicFramePr>
          <p:nvPr/>
        </p:nvGraphicFramePr>
        <p:xfrm>
          <a:off x="604838" y="1589088"/>
          <a:ext cx="8066087" cy="3235325"/>
        </p:xfrm>
        <a:graphic>
          <a:graphicData uri="http://schemas.openxmlformats.org/drawingml/2006/table">
            <a:tbl>
              <a:tblPr firstRow="1" bandRow="1">
                <a:tableStyleId>{5C22544A-7EE6-4342-B048-85BDC9FD1C3A}</a:tableStyleId>
              </a:tblPr>
              <a:tblGrid>
                <a:gridCol w="2689926"/>
                <a:gridCol w="5377378"/>
              </a:tblGrid>
              <a:tr h="355600">
                <a:tc>
                  <a:txBody>
                    <a:bodyPr/>
                    <a:lstStyle/>
                    <a:p>
                      <a:r>
                        <a:rPr lang="en-AU" sz="1600" dirty="0" smtClean="0">
                          <a:solidFill>
                            <a:schemeClr val="tx1"/>
                          </a:solidFill>
                        </a:rPr>
                        <a:t>Source</a:t>
                      </a:r>
                      <a:r>
                        <a:rPr lang="en-AU" sz="1600" baseline="0" dirty="0" smtClean="0">
                          <a:solidFill>
                            <a:schemeClr val="tx1"/>
                          </a:solidFill>
                        </a:rPr>
                        <a:t> of Risk</a:t>
                      </a:r>
                      <a:endParaRPr lang="en-AU"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600" dirty="0" smtClean="0">
                          <a:solidFill>
                            <a:schemeClr val="tx1"/>
                          </a:solidFill>
                        </a:rPr>
                        <a:t>Possible Mitigation Actions/Contingency</a:t>
                      </a:r>
                      <a:r>
                        <a:rPr lang="en-AU" sz="1600" baseline="0" dirty="0" smtClean="0">
                          <a:solidFill>
                            <a:schemeClr val="tx1"/>
                          </a:solidFill>
                        </a:rPr>
                        <a:t> Plans</a:t>
                      </a:r>
                      <a:endParaRPr lang="en-AU"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0000">
                <a:tc>
                  <a:txBody>
                    <a:bodyPr/>
                    <a:lstStyle/>
                    <a:p>
                      <a:r>
                        <a:rPr lang="en-AU" sz="1400" dirty="0" smtClean="0"/>
                        <a:t>PTP Options In DAM</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Demonstrate that </a:t>
                      </a:r>
                      <a:r>
                        <a:rPr lang="en-AU" sz="1400" dirty="0" err="1" smtClean="0"/>
                        <a:t>NOIEs</a:t>
                      </a:r>
                      <a:r>
                        <a:rPr lang="en-AU" sz="1400" dirty="0" smtClean="0"/>
                        <a:t> do not need any/many PTP</a:t>
                      </a:r>
                      <a:r>
                        <a:rPr lang="en-AU" sz="1400" baseline="0" dirty="0" smtClean="0"/>
                        <a:t> Options</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0000">
                <a:tc>
                  <a:txBody>
                    <a:bodyPr/>
                    <a:lstStyle/>
                    <a:p>
                      <a:r>
                        <a:rPr lang="en-AU" sz="1400" i="0" dirty="0" smtClean="0"/>
                        <a:t>Load Zone</a:t>
                      </a:r>
                      <a:r>
                        <a:rPr lang="en-AU" sz="1400" i="0" baseline="0" dirty="0" smtClean="0"/>
                        <a:t> Modelling/Pricing</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Create custom</a:t>
                      </a:r>
                      <a:r>
                        <a:rPr lang="en-AU" sz="1400" baseline="0" dirty="0" smtClean="0"/>
                        <a:t> </a:t>
                      </a:r>
                      <a:r>
                        <a:rPr lang="en-AU" sz="1400" baseline="0" dirty="0" err="1" smtClean="0"/>
                        <a:t>LZs</a:t>
                      </a:r>
                      <a:r>
                        <a:rPr lang="en-AU" sz="1400" baseline="0" dirty="0" smtClean="0"/>
                        <a:t>; ignore some load-pocket constraints in DAM</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0000">
                <a:tc>
                  <a:txBody>
                    <a:bodyPr/>
                    <a:lstStyle/>
                    <a:p>
                      <a:r>
                        <a:rPr lang="en-AU" sz="1400" i="0" dirty="0" smtClean="0"/>
                        <a:t>Ancillary</a:t>
                      </a:r>
                      <a:r>
                        <a:rPr lang="en-AU" sz="1400" i="0" baseline="0" dirty="0" smtClean="0"/>
                        <a:t> Services</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Add </a:t>
                      </a:r>
                      <a:r>
                        <a:rPr lang="en-AU" sz="1400" baseline="0" dirty="0" smtClean="0"/>
                        <a:t>locational constraints to AS and SASM market models</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0000">
                <a:tc>
                  <a:txBody>
                    <a:bodyPr/>
                    <a:lstStyle/>
                    <a:p>
                      <a:r>
                        <a:rPr lang="en-AU" sz="1400" i="0" dirty="0" smtClean="0"/>
                        <a:t>CRR </a:t>
                      </a:r>
                      <a:r>
                        <a:rPr lang="en-AU" sz="1400" i="0" dirty="0" err="1" smtClean="0"/>
                        <a:t>Derating</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Develop simpler</a:t>
                      </a:r>
                      <a:r>
                        <a:rPr lang="en-AU" sz="1400" baseline="0" dirty="0" smtClean="0"/>
                        <a:t>, broader allocation of network outage costs</a:t>
                      </a:r>
                      <a:endParaRPr lang="en-AU"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0000">
                <a:tc>
                  <a:txBody>
                    <a:bodyPr/>
                    <a:lstStyle/>
                    <a:p>
                      <a:r>
                        <a:rPr lang="en-AU" sz="1400" i="0" dirty="0" smtClean="0"/>
                        <a:t>Lack of Scarcity Pricing</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Add operating</a:t>
                      </a:r>
                      <a:r>
                        <a:rPr lang="en-AU" sz="1400" baseline="0" dirty="0" smtClean="0"/>
                        <a:t> reserve and DR constraints to SCED</a:t>
                      </a:r>
                      <a:endParaRPr lang="en-AU"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0000">
                <a:tc>
                  <a:txBody>
                    <a:bodyPr/>
                    <a:lstStyle/>
                    <a:p>
                      <a:r>
                        <a:rPr lang="en-AU" sz="1400" i="0" dirty="0" smtClean="0"/>
                        <a:t>Settlement at Shadow Prices</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Limit complexity of bids/offers; use (e.g.) “minimum uplift” pricing</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0000">
                <a:tc>
                  <a:txBody>
                    <a:bodyPr/>
                    <a:lstStyle/>
                    <a:p>
                      <a:r>
                        <a:rPr lang="en-AU" sz="1400" i="0" dirty="0" smtClean="0"/>
                        <a:t>RUC &amp; RUC Clawback</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400" dirty="0" smtClean="0"/>
                        <a:t>Depends on problems</a:t>
                      </a:r>
                      <a:r>
                        <a:rPr lang="en-AU" sz="1400" baseline="0" dirty="0" smtClean="0"/>
                        <a:t> observed in trials/reality</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60000">
                <a:tc>
                  <a:txBody>
                    <a:bodyPr/>
                    <a:lstStyle/>
                    <a:p>
                      <a:r>
                        <a:rPr lang="en-AU" sz="1400" i="0" dirty="0" smtClean="0"/>
                        <a:t>SCED &amp; 2-Step Offer Mitigation</a:t>
                      </a:r>
                      <a:endParaRPr lang="en-A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400" dirty="0" smtClean="0"/>
                        <a:t>Depends on problems</a:t>
                      </a:r>
                      <a:r>
                        <a:rPr lang="en-AU" sz="1400" baseline="0" dirty="0" smtClean="0"/>
                        <a:t> observed in trials/reality</a:t>
                      </a:r>
                      <a:endParaRPr lang="en-A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Content Placeholder 2"/>
          <p:cNvSpPr txBox="1">
            <a:spLocks/>
          </p:cNvSpPr>
          <p:nvPr/>
        </p:nvSpPr>
        <p:spPr bwMode="auto">
          <a:xfrm>
            <a:off x="793750" y="4949825"/>
            <a:ext cx="7743825" cy="768350"/>
          </a:xfrm>
          <a:prstGeom prst="rect">
            <a:avLst/>
          </a:prstGeom>
          <a:noFill/>
          <a:ln w="9525">
            <a:noFill/>
            <a:miter lim="800000"/>
            <a:headEnd/>
            <a:tailEnd/>
          </a:ln>
        </p:spPr>
        <p:txBody>
          <a:bodyPr/>
          <a:lstStyle/>
          <a:p>
            <a:pPr algn="ctr" eaLnBrk="0" hangingPunct="0">
              <a:lnSpc>
                <a:spcPts val="2400"/>
              </a:lnSpc>
              <a:spcBef>
                <a:spcPct val="20000"/>
              </a:spcBef>
              <a:defRPr/>
            </a:pPr>
            <a:r>
              <a:rPr lang="en-AU" b="1" i="1" kern="0" dirty="0">
                <a:solidFill>
                  <a:srgbClr val="FF0000"/>
                </a:solidFill>
                <a:latin typeface="+mn-lt"/>
              </a:rPr>
              <a:t>ERCOT has already begun considering ways to reduce these potential risks as it implements the Protocols</a:t>
            </a:r>
          </a:p>
        </p:txBody>
      </p:sp>
      <p:sp>
        <p:nvSpPr>
          <p:cNvPr id="9" name="Content Placeholder 2"/>
          <p:cNvSpPr txBox="1">
            <a:spLocks/>
          </p:cNvSpPr>
          <p:nvPr/>
        </p:nvSpPr>
        <p:spPr bwMode="auto">
          <a:xfrm>
            <a:off x="539750" y="5643563"/>
            <a:ext cx="8296275" cy="766762"/>
          </a:xfrm>
          <a:prstGeom prst="rect">
            <a:avLst/>
          </a:prstGeom>
          <a:noFill/>
          <a:ln w="9525">
            <a:noFill/>
            <a:miter lim="800000"/>
            <a:headEnd/>
            <a:tailEnd/>
          </a:ln>
        </p:spPr>
        <p:txBody>
          <a:bodyPr/>
          <a:lstStyle/>
          <a:p>
            <a:pPr algn="ctr" eaLnBrk="0" hangingPunct="0">
              <a:lnSpc>
                <a:spcPts val="2400"/>
              </a:lnSpc>
              <a:spcBef>
                <a:spcPct val="20000"/>
              </a:spcBef>
              <a:defRPr/>
            </a:pPr>
            <a:r>
              <a:rPr lang="en-AU" b="1" i="1" kern="0" dirty="0">
                <a:solidFill>
                  <a:srgbClr val="FF0000"/>
                </a:solidFill>
                <a:latin typeface="+mn-lt"/>
              </a:rPr>
              <a:t>ERCOT and Market Reform are now discussing what, if anything, should be included in Phase 2 of our Review of the ERCOT Nodal Protocols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AU" smtClean="0"/>
              <a:t>© ERCOT &amp; Market Reform, 2010.</a:t>
            </a:r>
            <a:endParaRPr lang="en-US"/>
          </a:p>
        </p:txBody>
      </p:sp>
      <p:sp>
        <p:nvSpPr>
          <p:cNvPr id="34819"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Appendix</a:t>
            </a:r>
          </a:p>
        </p:txBody>
      </p:sp>
      <p:sp>
        <p:nvSpPr>
          <p:cNvPr id="19" name="Rectangle 7"/>
          <p:cNvSpPr>
            <a:spLocks noChangeArrowheads="1"/>
          </p:cNvSpPr>
          <p:nvPr/>
        </p:nvSpPr>
        <p:spPr bwMode="auto">
          <a:xfrm>
            <a:off x="1145752" y="3082460"/>
            <a:ext cx="6788827" cy="946150"/>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180000" tIns="45718" rIns="180000" bIns="45718" anchor="ctr"/>
          <a:lstStyle/>
          <a:p>
            <a:pPr algn="ctr">
              <a:defRPr/>
            </a:pPr>
            <a:r>
              <a:rPr lang="en-AU" sz="2400" b="1" dirty="0">
                <a:solidFill>
                  <a:schemeClr val="bg1"/>
                </a:solidFill>
              </a:rPr>
              <a:t>Detailed Analyses of</a:t>
            </a:r>
          </a:p>
          <a:p>
            <a:pPr algn="ctr">
              <a:lnSpc>
                <a:spcPts val="3200"/>
              </a:lnSpc>
              <a:defRPr/>
            </a:pPr>
            <a:r>
              <a:rPr lang="en-AU" sz="2400" b="1" dirty="0">
                <a:solidFill>
                  <a:schemeClr val="bg1"/>
                </a:solidFill>
              </a:rPr>
              <a:t>Potential Market Design Weaknesses</a:t>
            </a:r>
          </a:p>
        </p:txBody>
      </p:sp>
      <p:sp>
        <p:nvSpPr>
          <p:cNvPr id="34823" name="Slide Number Placeholder 4"/>
          <p:cNvSpPr>
            <a:spLocks noGrp="1"/>
          </p:cNvSpPr>
          <p:nvPr>
            <p:ph type="sldNum" sz="quarter" idx="11"/>
          </p:nvPr>
        </p:nvSpPr>
        <p:spPr>
          <a:noFill/>
        </p:spPr>
        <p:txBody>
          <a:bodyPr/>
          <a:lstStyle/>
          <a:p>
            <a:r>
              <a:rPr lang="en-US"/>
              <a:t>Page </a:t>
            </a:r>
            <a:fld id="{754A560E-7180-4FDB-8147-79B6222B7ACC}" type="slidenum">
              <a:rPr lang="en-US"/>
              <a:pPr/>
              <a:t>30</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579438" y="457200"/>
            <a:ext cx="8170862" cy="798513"/>
          </a:xfrm>
        </p:spPr>
        <p:txBody>
          <a:bodyPr/>
          <a:lstStyle/>
          <a:p>
            <a:r>
              <a:rPr lang="en-AU" smtClean="0">
                <a:latin typeface="Arial" charset="0"/>
              </a:rPr>
              <a:t>PTP Options in the DAM – Summary</a:t>
            </a:r>
          </a:p>
        </p:txBody>
      </p:sp>
      <p:sp>
        <p:nvSpPr>
          <p:cNvPr id="35843" name="Content Placeholder 2"/>
          <p:cNvSpPr>
            <a:spLocks noGrp="1"/>
          </p:cNvSpPr>
          <p:nvPr>
            <p:ph idx="1"/>
          </p:nvPr>
        </p:nvSpPr>
        <p:spPr>
          <a:xfrm>
            <a:off x="457200" y="1371600"/>
            <a:ext cx="8229600" cy="4525963"/>
          </a:xfrm>
        </p:spPr>
        <p:txBody>
          <a:bodyPr/>
          <a:lstStyle/>
          <a:p>
            <a:pPr>
              <a:lnSpc>
                <a:spcPts val="2200"/>
              </a:lnSpc>
              <a:spcBef>
                <a:spcPct val="0"/>
              </a:spcBef>
              <a:spcAft>
                <a:spcPts val="400"/>
              </a:spcAft>
            </a:pPr>
            <a:r>
              <a:rPr lang="en-US" smtClean="0"/>
              <a:t>A NOIE can (in effect) bid in the DAM to buy a PTP Option settled in RT </a:t>
            </a:r>
          </a:p>
          <a:p>
            <a:pPr lvl="1">
              <a:lnSpc>
                <a:spcPts val="2200"/>
              </a:lnSpc>
              <a:spcBef>
                <a:spcPct val="0"/>
              </a:spcBef>
              <a:spcAft>
                <a:spcPts val="400"/>
              </a:spcAft>
            </a:pPr>
            <a:r>
              <a:rPr lang="en-US" smtClean="0"/>
              <a:t>If it owns the same DAM-settled PTP Option</a:t>
            </a:r>
          </a:p>
          <a:p>
            <a:pPr lvl="1">
              <a:lnSpc>
                <a:spcPts val="2200"/>
              </a:lnSpc>
              <a:spcBef>
                <a:spcPct val="0"/>
              </a:spcBef>
              <a:spcAft>
                <a:spcPts val="400"/>
              </a:spcAft>
            </a:pPr>
            <a:r>
              <a:rPr lang="en-US" smtClean="0"/>
              <a:t>For up to 110% of its forecast RT demand</a:t>
            </a:r>
            <a:endParaRPr lang="en-AU" sz="2000" smtClean="0"/>
          </a:p>
          <a:p>
            <a:pPr>
              <a:lnSpc>
                <a:spcPts val="2200"/>
              </a:lnSpc>
              <a:spcBef>
                <a:spcPct val="0"/>
              </a:spcBef>
              <a:spcAft>
                <a:spcPts val="400"/>
              </a:spcAft>
            </a:pPr>
            <a:r>
              <a:rPr lang="en-AU" smtClean="0"/>
              <a:t>Clearing a nodal market with bids/offers for both energy and CRRs subject to Simultaneous Feasibility/Revenue Adequacy is, with modern technology</a:t>
            </a:r>
            <a:r>
              <a:rPr lang="en-AU" smtClean="0">
                <a:cs typeface="Arial" charset="0"/>
              </a:rPr>
              <a:t>:</a:t>
            </a:r>
          </a:p>
          <a:p>
            <a:pPr lvl="1">
              <a:lnSpc>
                <a:spcPts val="2200"/>
              </a:lnSpc>
              <a:spcBef>
                <a:spcPct val="0"/>
              </a:spcBef>
              <a:spcAft>
                <a:spcPts val="400"/>
              </a:spcAft>
            </a:pPr>
            <a:r>
              <a:rPr lang="en-AU" smtClean="0"/>
              <a:t>Practical with PTP Obligations, because these can be modelled as linked energy bids/offers in the single calculation of network flows needed for the optimization</a:t>
            </a:r>
          </a:p>
          <a:p>
            <a:pPr lvl="1">
              <a:lnSpc>
                <a:spcPts val="2200"/>
              </a:lnSpc>
              <a:spcBef>
                <a:spcPct val="0"/>
              </a:spcBef>
              <a:spcAft>
                <a:spcPts val="400"/>
              </a:spcAft>
            </a:pPr>
            <a:r>
              <a:rPr lang="en-AU" smtClean="0"/>
              <a:t>A very different matter with PTP Option Bids, because each source-sink pair in any Option Bid requires recalculating all network flows</a:t>
            </a:r>
          </a:p>
          <a:p>
            <a:pPr>
              <a:lnSpc>
                <a:spcPts val="2200"/>
              </a:lnSpc>
              <a:spcBef>
                <a:spcPct val="0"/>
              </a:spcBef>
              <a:spcAft>
                <a:spcPts val="400"/>
              </a:spcAft>
            </a:pPr>
            <a:r>
              <a:rPr lang="en-US" smtClean="0"/>
              <a:t>PTP Options in the DAM are a potential show-stopper for the Nodal Market</a:t>
            </a:r>
          </a:p>
          <a:p>
            <a:pPr lvl="1">
              <a:lnSpc>
                <a:spcPts val="2200"/>
              </a:lnSpc>
              <a:spcBef>
                <a:spcPct val="0"/>
              </a:spcBef>
              <a:spcAft>
                <a:spcPts val="400"/>
              </a:spcAft>
            </a:pPr>
            <a:r>
              <a:rPr lang="en-US" smtClean="0"/>
              <a:t>Theory, experience elsewhere and ERCOT trials suggest the DAM can take hours to solve if PTP Option Bids involve &gt; a hundred (or so) source-sink pairs</a:t>
            </a:r>
          </a:p>
          <a:p>
            <a:pPr lvl="1">
              <a:lnSpc>
                <a:spcPts val="2200"/>
              </a:lnSpc>
              <a:spcBef>
                <a:spcPct val="0"/>
              </a:spcBef>
              <a:spcAft>
                <a:spcPts val="400"/>
              </a:spcAft>
            </a:pPr>
            <a:r>
              <a:rPr lang="en-US" smtClean="0"/>
              <a:t>If the DAM does not run, settlement can be based on RT prices – but this would surely be regarded as failure of the market if it happened more than rarely</a:t>
            </a:r>
          </a:p>
          <a:p>
            <a:pPr>
              <a:lnSpc>
                <a:spcPts val="2200"/>
              </a:lnSpc>
              <a:spcBef>
                <a:spcPct val="0"/>
              </a:spcBef>
              <a:spcAft>
                <a:spcPts val="400"/>
              </a:spcAft>
            </a:pPr>
            <a:endParaRPr lang="en-AU" smtClean="0"/>
          </a:p>
        </p:txBody>
      </p:sp>
      <p:sp>
        <p:nvSpPr>
          <p:cNvPr id="35844" name="Footer Placeholder 3"/>
          <p:cNvSpPr>
            <a:spLocks noGrp="1"/>
          </p:cNvSpPr>
          <p:nvPr>
            <p:ph type="ftr" sz="quarter" idx="10"/>
          </p:nvPr>
        </p:nvSpPr>
        <p:spPr>
          <a:noFill/>
        </p:spPr>
        <p:txBody>
          <a:bodyPr/>
          <a:lstStyle/>
          <a:p>
            <a:r>
              <a:rPr lang="en-AU" smtClean="0"/>
              <a:t>© ERCOT &amp; Market Reform, 2010.</a:t>
            </a:r>
            <a:endParaRPr lang="en-US"/>
          </a:p>
        </p:txBody>
      </p:sp>
      <p:sp>
        <p:nvSpPr>
          <p:cNvPr id="35845" name="Slide Number Placeholder 4"/>
          <p:cNvSpPr>
            <a:spLocks noGrp="1"/>
          </p:cNvSpPr>
          <p:nvPr>
            <p:ph type="sldNum" sz="quarter" idx="11"/>
          </p:nvPr>
        </p:nvSpPr>
        <p:spPr>
          <a:noFill/>
        </p:spPr>
        <p:txBody>
          <a:bodyPr/>
          <a:lstStyle/>
          <a:p>
            <a:r>
              <a:rPr lang="en-US"/>
              <a:t>Page </a:t>
            </a:r>
            <a:fld id="{9BE1142F-D053-4D0F-B5E8-9704C673C71F}" type="slidenum">
              <a:rPr lang="en-US"/>
              <a:pPr/>
              <a:t>31</a:t>
            </a:fld>
            <a:endParaRPr lang="en-US"/>
          </a:p>
        </p:txBody>
      </p:sp>
      <p:sp>
        <p:nvSpPr>
          <p:cNvPr id="35846" name="TextBox 6"/>
          <p:cNvSpPr txBox="1">
            <a:spLocks noChangeArrowheads="1"/>
          </p:cNvSpPr>
          <p:nvPr/>
        </p:nvSpPr>
        <p:spPr bwMode="auto">
          <a:xfrm>
            <a:off x="1044575" y="5726113"/>
            <a:ext cx="7196138" cy="646112"/>
          </a:xfrm>
          <a:prstGeom prst="rect">
            <a:avLst/>
          </a:prstGeom>
          <a:noFill/>
          <a:ln w="9525">
            <a:noFill/>
            <a:miter lim="800000"/>
            <a:headEnd/>
            <a:tailEnd/>
          </a:ln>
        </p:spPr>
        <p:txBody>
          <a:bodyPr>
            <a:spAutoFit/>
          </a:bodyPr>
          <a:lstStyle/>
          <a:p>
            <a:pPr algn="ctr"/>
            <a:r>
              <a:rPr lang="en-AU" b="1" i="1">
                <a:solidFill>
                  <a:srgbClr val="FF0000"/>
                </a:solidFill>
              </a:rPr>
              <a:t>One technically (if not politically) easy fix is to eliminate/limit PTP Options in the DAM; but other fixes may work also</a:t>
            </a:r>
          </a:p>
        </p:txBody>
      </p:sp>
      <p:sp>
        <p:nvSpPr>
          <p:cNvPr id="35847"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Needs Fixing Now</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590550" y="414338"/>
            <a:ext cx="8170863" cy="798512"/>
          </a:xfrm>
        </p:spPr>
        <p:txBody>
          <a:bodyPr/>
          <a:lstStyle/>
          <a:p>
            <a:r>
              <a:rPr lang="en-AU" smtClean="0">
                <a:latin typeface="Arial" charset="0"/>
              </a:rPr>
              <a:t>How a NOIE Buys PTP Options in the DAM</a:t>
            </a:r>
          </a:p>
        </p:txBody>
      </p:sp>
      <p:sp>
        <p:nvSpPr>
          <p:cNvPr id="3" name="Content Placeholder 2"/>
          <p:cNvSpPr>
            <a:spLocks noGrp="1"/>
          </p:cNvSpPr>
          <p:nvPr>
            <p:ph idx="1"/>
          </p:nvPr>
        </p:nvSpPr>
        <p:spPr>
          <a:xfrm>
            <a:off x="457200" y="1368425"/>
            <a:ext cx="8229600" cy="4927600"/>
          </a:xfrm>
        </p:spPr>
        <p:txBody>
          <a:bodyPr/>
          <a:lstStyle/>
          <a:p>
            <a:pPr>
              <a:lnSpc>
                <a:spcPts val="2300"/>
              </a:lnSpc>
              <a:spcBef>
                <a:spcPts val="0"/>
              </a:spcBef>
              <a:spcAft>
                <a:spcPts val="400"/>
              </a:spcAft>
              <a:defRPr/>
            </a:pPr>
            <a:r>
              <a:rPr lang="en-US" dirty="0" smtClean="0">
                <a:latin typeface="+mn-lt"/>
              </a:rPr>
              <a:t>The Protocols do not refer to </a:t>
            </a:r>
            <a:r>
              <a:rPr lang="en-US" b="1" i="1" dirty="0" smtClean="0">
                <a:latin typeface="+mn-lt"/>
              </a:rPr>
              <a:t>buying</a:t>
            </a:r>
            <a:r>
              <a:rPr lang="en-US" dirty="0" smtClean="0">
                <a:latin typeface="+mn-lt"/>
              </a:rPr>
              <a:t> PTP Options in the DAM, but say that:</a:t>
            </a:r>
          </a:p>
          <a:p>
            <a:pPr lvl="1">
              <a:lnSpc>
                <a:spcPts val="2300"/>
              </a:lnSpc>
              <a:spcBef>
                <a:spcPts val="0"/>
              </a:spcBef>
              <a:spcAft>
                <a:spcPts val="400"/>
              </a:spcAft>
              <a:defRPr/>
            </a:pPr>
            <a:r>
              <a:rPr lang="en-US" dirty="0" smtClean="0">
                <a:latin typeface="+mn-lt"/>
              </a:rPr>
              <a:t>A NOIE with a DAM-settled PTP Option can (for ≤ 110% of forecast RT demand):</a:t>
            </a:r>
          </a:p>
          <a:p>
            <a:pPr lvl="2">
              <a:lnSpc>
                <a:spcPts val="2300"/>
              </a:lnSpc>
              <a:spcBef>
                <a:spcPts val="0"/>
              </a:spcBef>
              <a:spcAft>
                <a:spcPts val="400"/>
              </a:spcAft>
              <a:defRPr/>
            </a:pPr>
            <a:r>
              <a:rPr lang="en-US" sz="1500" dirty="0" smtClean="0">
                <a:latin typeface="+mn-lt"/>
              </a:rPr>
              <a:t>“Declare” that it wants to settle all or part of that Option at RT prices; and also</a:t>
            </a:r>
          </a:p>
          <a:p>
            <a:pPr lvl="2">
              <a:lnSpc>
                <a:spcPts val="2300"/>
              </a:lnSpc>
              <a:spcBef>
                <a:spcPts val="0"/>
              </a:spcBef>
              <a:spcAft>
                <a:spcPts val="400"/>
              </a:spcAft>
              <a:defRPr/>
            </a:pPr>
            <a:r>
              <a:rPr lang="en-US" sz="1500" dirty="0" smtClean="0">
                <a:latin typeface="+mn-lt"/>
              </a:rPr>
              <a:t>Submit to the DAM a CRR Offer </a:t>
            </a:r>
            <a:r>
              <a:rPr lang="en-US" sz="1500" b="1" i="1" dirty="0" smtClean="0">
                <a:latin typeface="+mn-lt"/>
              </a:rPr>
              <a:t>to sell </a:t>
            </a:r>
            <a:r>
              <a:rPr lang="en-US" sz="1500" dirty="0" smtClean="0">
                <a:latin typeface="+mn-lt"/>
              </a:rPr>
              <a:t>that Option if its DAM price exceeds a Minimum Reservation Price (MRP) with default value $2,000/</a:t>
            </a:r>
            <a:r>
              <a:rPr lang="en-US" sz="1500" dirty="0" err="1" smtClean="0">
                <a:latin typeface="+mn-lt"/>
              </a:rPr>
              <a:t>MWh</a:t>
            </a:r>
            <a:endParaRPr lang="en-AU" sz="1500" dirty="0" smtClean="0">
              <a:latin typeface="+mn-lt"/>
            </a:endParaRPr>
          </a:p>
          <a:p>
            <a:pPr lvl="1">
              <a:lnSpc>
                <a:spcPts val="2300"/>
              </a:lnSpc>
              <a:spcBef>
                <a:spcPts val="0"/>
              </a:spcBef>
              <a:spcAft>
                <a:spcPts val="400"/>
              </a:spcAft>
              <a:buFont typeface="Arial" pitchFamily="34" charset="0"/>
              <a:buChar char="•"/>
              <a:defRPr/>
            </a:pPr>
            <a:r>
              <a:rPr lang="en-AU" dirty="0" smtClean="0">
                <a:latin typeface="+mn-lt"/>
              </a:rPr>
              <a:t>If the Option’s DAM “price” (i.e., settlement value) exceeds MRP, the Option is “sold” (i.e., settled) in the DAM; otherwise, it is carried forward for RT settlement</a:t>
            </a:r>
            <a:endParaRPr lang="en-AU" dirty="0" smtClean="0">
              <a:latin typeface="+mn-lt"/>
              <a:cs typeface="Arial" charset="0"/>
            </a:endParaRPr>
          </a:p>
          <a:p>
            <a:pPr>
              <a:lnSpc>
                <a:spcPts val="2300"/>
              </a:lnSpc>
              <a:spcBef>
                <a:spcPts val="0"/>
              </a:spcBef>
              <a:spcAft>
                <a:spcPts val="400"/>
              </a:spcAft>
              <a:defRPr/>
            </a:pPr>
            <a:r>
              <a:rPr lang="en-AU" dirty="0" smtClean="0">
                <a:latin typeface="+mn-lt"/>
              </a:rPr>
              <a:t>This is equivalent to a NOIE settling its original Option in the DAM and bidding to buy the same RT-settled Option in the DAM, except that:</a:t>
            </a:r>
          </a:p>
          <a:p>
            <a:pPr lvl="1">
              <a:lnSpc>
                <a:spcPts val="2300"/>
              </a:lnSpc>
              <a:spcBef>
                <a:spcPts val="0"/>
              </a:spcBef>
              <a:spcAft>
                <a:spcPts val="400"/>
              </a:spcAft>
              <a:buFont typeface="Arial" pitchFamily="34" charset="0"/>
              <a:buChar char="–"/>
              <a:defRPr/>
            </a:pPr>
            <a:r>
              <a:rPr lang="en-AU" dirty="0" smtClean="0">
                <a:latin typeface="+mn-lt"/>
              </a:rPr>
              <a:t>CRRs are </a:t>
            </a:r>
            <a:r>
              <a:rPr lang="en-AU" dirty="0" err="1" smtClean="0">
                <a:latin typeface="+mn-lt"/>
              </a:rPr>
              <a:t>derated</a:t>
            </a:r>
            <a:r>
              <a:rPr lang="en-AU" dirty="0" smtClean="0">
                <a:latin typeface="+mn-lt"/>
              </a:rPr>
              <a:t> prior to the DAM to reflect actual network capacity; and</a:t>
            </a:r>
          </a:p>
          <a:p>
            <a:pPr lvl="1">
              <a:lnSpc>
                <a:spcPts val="2300"/>
              </a:lnSpc>
              <a:spcBef>
                <a:spcPts val="0"/>
              </a:spcBef>
              <a:spcAft>
                <a:spcPts val="400"/>
              </a:spcAft>
              <a:buFont typeface="Arial" pitchFamily="34" charset="0"/>
              <a:buChar char="–"/>
              <a:defRPr/>
            </a:pPr>
            <a:r>
              <a:rPr lang="en-AU" dirty="0" smtClean="0">
                <a:latin typeface="+mn-lt"/>
              </a:rPr>
              <a:t>Bids for CRRs in the DAM are pro-rated down to reflect the same capacity</a:t>
            </a:r>
          </a:p>
          <a:p>
            <a:pPr marL="285750" indent="-285750">
              <a:lnSpc>
                <a:spcPts val="2300"/>
              </a:lnSpc>
              <a:spcBef>
                <a:spcPts val="0"/>
              </a:spcBef>
              <a:spcAft>
                <a:spcPts val="400"/>
              </a:spcAft>
              <a:buFont typeface="Arial" pitchFamily="34" charset="0"/>
              <a:buChar char="•"/>
              <a:defRPr/>
            </a:pPr>
            <a:r>
              <a:rPr lang="en-US" dirty="0" smtClean="0">
                <a:latin typeface="+mn-lt"/>
              </a:rPr>
              <a:t>The Protocols’ complicated/confusing description of this process:</a:t>
            </a:r>
          </a:p>
          <a:p>
            <a:pPr lvl="1">
              <a:lnSpc>
                <a:spcPts val="2300"/>
              </a:lnSpc>
              <a:spcBef>
                <a:spcPts val="0"/>
              </a:spcBef>
              <a:spcAft>
                <a:spcPts val="400"/>
              </a:spcAft>
              <a:buFont typeface="Arial" pitchFamily="34" charset="0"/>
              <a:buChar char="–"/>
              <a:defRPr/>
            </a:pPr>
            <a:r>
              <a:rPr lang="en-US" dirty="0" smtClean="0">
                <a:latin typeface="+mn-lt"/>
              </a:rPr>
              <a:t>Would be unnecessary but for the complex CRR </a:t>
            </a:r>
            <a:r>
              <a:rPr lang="en-US" dirty="0" err="1" smtClean="0">
                <a:latin typeface="+mn-lt"/>
              </a:rPr>
              <a:t>derating</a:t>
            </a:r>
            <a:r>
              <a:rPr lang="en-US" dirty="0" smtClean="0">
                <a:latin typeface="+mn-lt"/>
              </a:rPr>
              <a:t> scheme – which also creates other problems that are discussed elsewhere in this report</a:t>
            </a:r>
          </a:p>
          <a:p>
            <a:pPr lvl="1">
              <a:lnSpc>
                <a:spcPts val="2300"/>
              </a:lnSpc>
              <a:spcBef>
                <a:spcPts val="0"/>
              </a:spcBef>
              <a:spcAft>
                <a:spcPts val="400"/>
              </a:spcAft>
              <a:buFont typeface="Arial" pitchFamily="34" charset="0"/>
              <a:buChar char="–"/>
              <a:defRPr/>
            </a:pPr>
            <a:r>
              <a:rPr lang="en-US" dirty="0" smtClean="0">
                <a:latin typeface="+mn-lt"/>
              </a:rPr>
              <a:t>Does not avoid the fundamental problems caused by PTP Options in the DAM</a:t>
            </a:r>
            <a:endParaRPr lang="en-AU" dirty="0">
              <a:latin typeface="+mn-lt"/>
            </a:endParaRPr>
          </a:p>
        </p:txBody>
      </p:sp>
      <p:sp>
        <p:nvSpPr>
          <p:cNvPr id="36868" name="Footer Placeholder 3"/>
          <p:cNvSpPr>
            <a:spLocks noGrp="1"/>
          </p:cNvSpPr>
          <p:nvPr>
            <p:ph type="ftr" sz="quarter" idx="10"/>
          </p:nvPr>
        </p:nvSpPr>
        <p:spPr>
          <a:noFill/>
        </p:spPr>
        <p:txBody>
          <a:bodyPr/>
          <a:lstStyle/>
          <a:p>
            <a:r>
              <a:rPr lang="en-AU" smtClean="0"/>
              <a:t>© ERCOT &amp; Market Reform, 2010.</a:t>
            </a:r>
            <a:endParaRPr lang="en-US"/>
          </a:p>
        </p:txBody>
      </p:sp>
      <p:sp>
        <p:nvSpPr>
          <p:cNvPr id="36869" name="Slide Number Placeholder 4"/>
          <p:cNvSpPr>
            <a:spLocks noGrp="1"/>
          </p:cNvSpPr>
          <p:nvPr>
            <p:ph type="sldNum" sz="quarter" idx="11"/>
          </p:nvPr>
        </p:nvSpPr>
        <p:spPr>
          <a:noFill/>
        </p:spPr>
        <p:txBody>
          <a:bodyPr/>
          <a:lstStyle/>
          <a:p>
            <a:r>
              <a:rPr lang="en-US"/>
              <a:t>Page </a:t>
            </a:r>
            <a:fld id="{13BFB61E-60D3-4190-9920-749A13A487D4}" type="slidenum">
              <a:rPr lang="en-US"/>
              <a:pPr/>
              <a:t>32</a:t>
            </a:fld>
            <a:endParaRPr lang="en-US"/>
          </a:p>
        </p:txBody>
      </p:sp>
      <p:sp>
        <p:nvSpPr>
          <p:cNvPr id="36870"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Needs Fixing Now:  PTP Options in the DAM</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90550" y="414338"/>
            <a:ext cx="8170863" cy="798512"/>
          </a:xfrm>
        </p:spPr>
        <p:txBody>
          <a:bodyPr/>
          <a:lstStyle/>
          <a:p>
            <a:r>
              <a:rPr lang="en-AU" smtClean="0">
                <a:latin typeface="Arial" charset="0"/>
              </a:rPr>
              <a:t>The PTP Option Problem in ERCOT</a:t>
            </a:r>
          </a:p>
        </p:txBody>
      </p:sp>
      <p:sp>
        <p:nvSpPr>
          <p:cNvPr id="37891" name="Content Placeholder 2"/>
          <p:cNvSpPr>
            <a:spLocks noGrp="1"/>
          </p:cNvSpPr>
          <p:nvPr>
            <p:ph idx="1"/>
          </p:nvPr>
        </p:nvSpPr>
        <p:spPr>
          <a:xfrm>
            <a:off x="457200" y="1368425"/>
            <a:ext cx="8229600" cy="4973638"/>
          </a:xfrm>
        </p:spPr>
        <p:txBody>
          <a:bodyPr/>
          <a:lstStyle/>
          <a:p>
            <a:pPr>
              <a:lnSpc>
                <a:spcPts val="2300"/>
              </a:lnSpc>
            </a:pPr>
            <a:r>
              <a:rPr lang="en-US" smtClean="0"/>
              <a:t>As optimization methods have improved, LMP markets have allowed more integers and some CRR Options, but:</a:t>
            </a:r>
          </a:p>
          <a:p>
            <a:pPr lvl="1">
              <a:lnSpc>
                <a:spcPts val="2300"/>
              </a:lnSpc>
            </a:pPr>
            <a:r>
              <a:rPr lang="en-US" smtClean="0"/>
              <a:t>ERCOT allows more integers than other markets, such as PJM, do</a:t>
            </a:r>
          </a:p>
          <a:p>
            <a:pPr lvl="1">
              <a:spcBef>
                <a:spcPts val="300"/>
              </a:spcBef>
              <a:spcAft>
                <a:spcPts val="300"/>
              </a:spcAft>
            </a:pPr>
            <a:r>
              <a:rPr lang="en-US" smtClean="0"/>
              <a:t>PJM’s monthly CRR auctions allow bids for DAM-settled CRR Options – and take 12-18 hours to solve </a:t>
            </a:r>
            <a:r>
              <a:rPr lang="en-US" b="1" i="1" smtClean="0"/>
              <a:t>with no unit commitment</a:t>
            </a:r>
          </a:p>
          <a:p>
            <a:pPr lvl="1">
              <a:spcBef>
                <a:spcPts val="300"/>
              </a:spcBef>
              <a:spcAft>
                <a:spcPts val="300"/>
              </a:spcAft>
            </a:pPr>
            <a:r>
              <a:rPr lang="en-US" smtClean="0"/>
              <a:t>PJM allows </a:t>
            </a:r>
            <a:r>
              <a:rPr lang="en-US" b="1" i="1" smtClean="0"/>
              <a:t>NO</a:t>
            </a:r>
            <a:r>
              <a:rPr lang="en-US" smtClean="0"/>
              <a:t> PTP Options in the DAM (where unit commitment is begun)</a:t>
            </a:r>
          </a:p>
          <a:p>
            <a:pPr lvl="1">
              <a:spcBef>
                <a:spcPts val="300"/>
              </a:spcBef>
              <a:spcAft>
                <a:spcPts val="300"/>
              </a:spcAft>
            </a:pPr>
            <a:r>
              <a:rPr lang="en-US" smtClean="0"/>
              <a:t>Leading academic and industry experts have (confidentially) expressed doubt that ERCOT can successfully allow more than a few PTP Options in the DAM</a:t>
            </a:r>
          </a:p>
          <a:p>
            <a:pPr>
              <a:lnSpc>
                <a:spcPts val="2300"/>
              </a:lnSpc>
            </a:pPr>
            <a:r>
              <a:rPr lang="en-US" smtClean="0"/>
              <a:t>ERCOT trials with the DAM software indicate that the DAM can:</a:t>
            </a:r>
          </a:p>
          <a:p>
            <a:pPr lvl="1">
              <a:spcBef>
                <a:spcPts val="300"/>
              </a:spcBef>
              <a:spcAft>
                <a:spcPts val="300"/>
              </a:spcAft>
            </a:pPr>
            <a:r>
              <a:rPr lang="en-US" smtClean="0"/>
              <a:t>Solve “fast enough” with up to about 100 PTP Option source-sink pairs</a:t>
            </a:r>
          </a:p>
          <a:p>
            <a:pPr lvl="1">
              <a:spcBef>
                <a:spcPts val="300"/>
              </a:spcBef>
              <a:spcAft>
                <a:spcPts val="300"/>
              </a:spcAft>
            </a:pPr>
            <a:r>
              <a:rPr lang="en-US" smtClean="0"/>
              <a:t>Take many hours to solve with more than a few hundred such pairs</a:t>
            </a:r>
          </a:p>
          <a:p>
            <a:pPr>
              <a:lnSpc>
                <a:spcPts val="2300"/>
              </a:lnSpc>
            </a:pPr>
            <a:r>
              <a:rPr lang="en-US" smtClean="0"/>
              <a:t>Thus, if NOIEs try to buy (or “declare for RT settlement”) many PTP Options in the DAM, there is a serious risk that the DAM will not clear fast enough</a:t>
            </a:r>
          </a:p>
          <a:p>
            <a:pPr lvl="1">
              <a:spcBef>
                <a:spcPts val="300"/>
              </a:spcBef>
              <a:spcAft>
                <a:spcPts val="300"/>
              </a:spcAft>
            </a:pPr>
            <a:r>
              <a:rPr lang="en-US" smtClean="0"/>
              <a:t>If the DAM does not clear, RT prices are used for settlement, but</a:t>
            </a:r>
          </a:p>
          <a:p>
            <a:pPr lvl="1">
              <a:spcBef>
                <a:spcPts val="300"/>
              </a:spcBef>
              <a:spcAft>
                <a:spcPts val="300"/>
              </a:spcAft>
            </a:pPr>
            <a:r>
              <a:rPr lang="en-US" smtClean="0"/>
              <a:t>This would surely be seen as a serious failure of the market if/when it happened</a:t>
            </a:r>
          </a:p>
        </p:txBody>
      </p:sp>
      <p:sp>
        <p:nvSpPr>
          <p:cNvPr id="37892" name="Footer Placeholder 3"/>
          <p:cNvSpPr>
            <a:spLocks noGrp="1"/>
          </p:cNvSpPr>
          <p:nvPr>
            <p:ph type="ftr" sz="quarter" idx="10"/>
          </p:nvPr>
        </p:nvSpPr>
        <p:spPr>
          <a:noFill/>
        </p:spPr>
        <p:txBody>
          <a:bodyPr/>
          <a:lstStyle/>
          <a:p>
            <a:r>
              <a:rPr lang="en-AU" smtClean="0"/>
              <a:t>© ERCOT &amp; Market Reform, 2010.</a:t>
            </a:r>
            <a:endParaRPr lang="en-US"/>
          </a:p>
        </p:txBody>
      </p:sp>
      <p:sp>
        <p:nvSpPr>
          <p:cNvPr id="37893" name="Slide Number Placeholder 4"/>
          <p:cNvSpPr>
            <a:spLocks noGrp="1"/>
          </p:cNvSpPr>
          <p:nvPr>
            <p:ph type="sldNum" sz="quarter" idx="11"/>
          </p:nvPr>
        </p:nvSpPr>
        <p:spPr>
          <a:noFill/>
        </p:spPr>
        <p:txBody>
          <a:bodyPr/>
          <a:lstStyle/>
          <a:p>
            <a:r>
              <a:rPr lang="en-US"/>
              <a:t>Page </a:t>
            </a:r>
            <a:fld id="{6EBECD8F-A9A2-42AB-A4B6-82676A9A98CE}" type="slidenum">
              <a:rPr lang="en-US"/>
              <a:pPr/>
              <a:t>33</a:t>
            </a:fld>
            <a:endParaRPr lang="en-US"/>
          </a:p>
        </p:txBody>
      </p:sp>
      <p:sp>
        <p:nvSpPr>
          <p:cNvPr id="37894"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Needs Fixing Now:  PTP Options in the DAM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590550" y="414338"/>
            <a:ext cx="8170863" cy="798512"/>
          </a:xfrm>
        </p:spPr>
        <p:txBody>
          <a:bodyPr/>
          <a:lstStyle/>
          <a:p>
            <a:r>
              <a:rPr lang="en-AU" smtClean="0">
                <a:latin typeface="Arial" charset="0"/>
              </a:rPr>
              <a:t>Fixing the PTP Option Problem</a:t>
            </a:r>
          </a:p>
        </p:txBody>
      </p:sp>
      <p:sp>
        <p:nvSpPr>
          <p:cNvPr id="38915" name="Content Placeholder 2"/>
          <p:cNvSpPr>
            <a:spLocks noGrp="1"/>
          </p:cNvSpPr>
          <p:nvPr>
            <p:ph idx="1"/>
          </p:nvPr>
        </p:nvSpPr>
        <p:spPr>
          <a:xfrm>
            <a:off x="457200" y="1368425"/>
            <a:ext cx="8229600" cy="4008438"/>
          </a:xfrm>
        </p:spPr>
        <p:txBody>
          <a:bodyPr/>
          <a:lstStyle/>
          <a:p>
            <a:pPr>
              <a:lnSpc>
                <a:spcPts val="2300"/>
              </a:lnSpc>
            </a:pPr>
            <a:r>
              <a:rPr lang="en-US" smtClean="0"/>
              <a:t>There is unlikely to be a technical fix to the PTP Option problem</a:t>
            </a:r>
          </a:p>
          <a:p>
            <a:pPr lvl="1">
              <a:lnSpc>
                <a:spcPts val="2300"/>
              </a:lnSpc>
              <a:spcBef>
                <a:spcPts val="300"/>
              </a:spcBef>
              <a:spcAft>
                <a:spcPts val="300"/>
              </a:spcAft>
            </a:pPr>
            <a:r>
              <a:rPr lang="en-US" smtClean="0"/>
              <a:t>Capabilities will not improve enough soon enough to make much difference</a:t>
            </a:r>
          </a:p>
          <a:p>
            <a:pPr lvl="1">
              <a:lnSpc>
                <a:spcPts val="2300"/>
              </a:lnSpc>
              <a:spcBef>
                <a:spcPts val="300"/>
              </a:spcBef>
              <a:spcAft>
                <a:spcPts val="300"/>
              </a:spcAft>
            </a:pPr>
            <a:r>
              <a:rPr lang="en-US" smtClean="0"/>
              <a:t>Extensive bids for Options in the DAM can create other problems, primarily fewer CRRs clearing in the DAM</a:t>
            </a:r>
          </a:p>
          <a:p>
            <a:pPr>
              <a:lnSpc>
                <a:spcPts val="2300"/>
              </a:lnSpc>
            </a:pPr>
            <a:r>
              <a:rPr lang="en-US" smtClean="0"/>
              <a:t>The easiest/best/only? solution is to eliminate/limit NOIE’s demand for RT-settled PTP Options in the DAM</a:t>
            </a:r>
          </a:p>
          <a:p>
            <a:pPr lvl="1">
              <a:lnSpc>
                <a:spcPts val="2300"/>
              </a:lnSpc>
              <a:spcBef>
                <a:spcPts val="300"/>
              </a:spcBef>
              <a:spcAft>
                <a:spcPts val="300"/>
              </a:spcAft>
            </a:pPr>
            <a:r>
              <a:rPr lang="en-US" smtClean="0"/>
              <a:t>It is not clear how many such Options NOIEs will want – or even why they should want them when Obligations provide a better true hedge </a:t>
            </a:r>
          </a:p>
          <a:p>
            <a:pPr lvl="1">
              <a:lnSpc>
                <a:spcPts val="2300"/>
              </a:lnSpc>
              <a:spcBef>
                <a:spcPts val="300"/>
              </a:spcBef>
              <a:spcAft>
                <a:spcPts val="300"/>
              </a:spcAft>
            </a:pPr>
            <a:r>
              <a:rPr lang="en-US" smtClean="0"/>
              <a:t>It may be that NOIEs will decide on their own, or can easily be persuaded, not to bid for (many) PTP Options in the DAM</a:t>
            </a:r>
            <a:endParaRPr lang="en-US" b="1" i="1" smtClean="0"/>
          </a:p>
          <a:p>
            <a:pPr lvl="1">
              <a:lnSpc>
                <a:spcPts val="2300"/>
              </a:lnSpc>
              <a:spcBef>
                <a:spcPts val="300"/>
              </a:spcBef>
              <a:spcAft>
                <a:spcPts val="300"/>
              </a:spcAft>
            </a:pPr>
            <a:r>
              <a:rPr lang="en-US" smtClean="0"/>
              <a:t>But NOIEs apparently negotiated hard for the right to buy/convert RT-settled PTP Options, so it may not be politically easy to limit that right</a:t>
            </a:r>
          </a:p>
        </p:txBody>
      </p:sp>
      <p:sp>
        <p:nvSpPr>
          <p:cNvPr id="38916" name="Footer Placeholder 3"/>
          <p:cNvSpPr>
            <a:spLocks noGrp="1"/>
          </p:cNvSpPr>
          <p:nvPr>
            <p:ph type="ftr" sz="quarter" idx="10"/>
          </p:nvPr>
        </p:nvSpPr>
        <p:spPr>
          <a:noFill/>
        </p:spPr>
        <p:txBody>
          <a:bodyPr/>
          <a:lstStyle/>
          <a:p>
            <a:r>
              <a:rPr lang="en-AU" smtClean="0"/>
              <a:t>© ERCOT &amp; Market Reform, 2010.</a:t>
            </a:r>
            <a:endParaRPr lang="en-US"/>
          </a:p>
        </p:txBody>
      </p:sp>
      <p:sp>
        <p:nvSpPr>
          <p:cNvPr id="38917" name="Slide Number Placeholder 4"/>
          <p:cNvSpPr>
            <a:spLocks noGrp="1"/>
          </p:cNvSpPr>
          <p:nvPr>
            <p:ph type="sldNum" sz="quarter" idx="11"/>
          </p:nvPr>
        </p:nvSpPr>
        <p:spPr>
          <a:noFill/>
        </p:spPr>
        <p:txBody>
          <a:bodyPr/>
          <a:lstStyle/>
          <a:p>
            <a:r>
              <a:rPr lang="en-US"/>
              <a:t>Page </a:t>
            </a:r>
            <a:fld id="{7BE67A0D-D633-4A77-BD84-069BFE0EA14E}" type="slidenum">
              <a:rPr lang="en-US"/>
              <a:pPr/>
              <a:t>34</a:t>
            </a:fld>
            <a:endParaRPr lang="en-US"/>
          </a:p>
        </p:txBody>
      </p:sp>
      <p:sp>
        <p:nvSpPr>
          <p:cNvPr id="38918" name="TextBox 6"/>
          <p:cNvSpPr txBox="1">
            <a:spLocks noChangeArrowheads="1"/>
          </p:cNvSpPr>
          <p:nvPr/>
        </p:nvSpPr>
        <p:spPr bwMode="auto">
          <a:xfrm>
            <a:off x="936625" y="5394325"/>
            <a:ext cx="7488238" cy="923925"/>
          </a:xfrm>
          <a:prstGeom prst="rect">
            <a:avLst/>
          </a:prstGeom>
          <a:noFill/>
          <a:ln w="9525">
            <a:noFill/>
            <a:miter lim="800000"/>
            <a:headEnd/>
            <a:tailEnd/>
          </a:ln>
        </p:spPr>
        <p:txBody>
          <a:bodyPr>
            <a:spAutoFit/>
          </a:bodyPr>
          <a:lstStyle/>
          <a:p>
            <a:r>
              <a:rPr lang="en-AU" b="1" i="1">
                <a:solidFill>
                  <a:srgbClr val="FF0000"/>
                </a:solidFill>
              </a:rPr>
              <a:t>ERCOT must limit the demand for PTP Options in the DAM, ideally by persuading NOIEs they do not need them  – which could solve the problem with no changes in the Protocols or market systems</a:t>
            </a:r>
          </a:p>
        </p:txBody>
      </p:sp>
      <p:sp>
        <p:nvSpPr>
          <p:cNvPr id="38919"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Needs Fixing Now:  PTP Options in the DAM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590550" y="414338"/>
            <a:ext cx="8170863" cy="798512"/>
          </a:xfrm>
        </p:spPr>
        <p:txBody>
          <a:bodyPr/>
          <a:lstStyle/>
          <a:p>
            <a:r>
              <a:rPr lang="en-AU" smtClean="0">
                <a:latin typeface="Arial" charset="0"/>
              </a:rPr>
              <a:t>Load Zone Modelling/Pricing – Summary</a:t>
            </a:r>
          </a:p>
        </p:txBody>
      </p:sp>
      <p:sp>
        <p:nvSpPr>
          <p:cNvPr id="39939" name="Content Placeholder 2"/>
          <p:cNvSpPr>
            <a:spLocks noGrp="1"/>
          </p:cNvSpPr>
          <p:nvPr>
            <p:ph idx="1"/>
          </p:nvPr>
        </p:nvSpPr>
        <p:spPr>
          <a:xfrm>
            <a:off x="457200" y="1328738"/>
            <a:ext cx="8229600" cy="4576762"/>
          </a:xfrm>
        </p:spPr>
        <p:txBody>
          <a:bodyPr/>
          <a:lstStyle/>
          <a:p>
            <a:pPr>
              <a:lnSpc>
                <a:spcPts val="2200"/>
              </a:lnSpc>
              <a:spcBef>
                <a:spcPct val="0"/>
              </a:spcBef>
              <a:spcAft>
                <a:spcPts val="300"/>
              </a:spcAft>
            </a:pPr>
            <a:r>
              <a:rPr lang="en-AU" smtClean="0"/>
              <a:t>ERCOT is divided into a few </a:t>
            </a:r>
            <a:r>
              <a:rPr lang="en-US" smtClean="0"/>
              <a:t>load zones (LZs), with every load within a LZ:</a:t>
            </a:r>
          </a:p>
          <a:p>
            <a:pPr lvl="1">
              <a:lnSpc>
                <a:spcPts val="2200"/>
              </a:lnSpc>
              <a:spcBef>
                <a:spcPct val="0"/>
              </a:spcBef>
              <a:spcAft>
                <a:spcPts val="300"/>
              </a:spcAft>
            </a:pPr>
            <a:r>
              <a:rPr lang="en-US" smtClean="0"/>
              <a:t>Paying the same energy price = the average LMP within the LZ – which reduces market-driven DR and efficiency, but is probably tolerable for awhile/indefinitely </a:t>
            </a:r>
          </a:p>
          <a:p>
            <a:pPr lvl="1">
              <a:lnSpc>
                <a:spcPts val="2200"/>
              </a:lnSpc>
              <a:spcBef>
                <a:spcPct val="0"/>
              </a:spcBef>
              <a:spcAft>
                <a:spcPts val="300"/>
              </a:spcAft>
            </a:pPr>
            <a:r>
              <a:rPr lang="en-US" smtClean="0"/>
              <a:t>Distributed for DAM purposes across all LZ buses using the same load distribution factors (LDFs) – a more serious problem that may need fixing soon </a:t>
            </a:r>
          </a:p>
          <a:p>
            <a:pPr>
              <a:lnSpc>
                <a:spcPts val="2200"/>
              </a:lnSpc>
              <a:spcBef>
                <a:spcPct val="0"/>
              </a:spcBef>
              <a:spcAft>
                <a:spcPts val="300"/>
              </a:spcAft>
            </a:pPr>
            <a:r>
              <a:rPr lang="en-US" smtClean="0"/>
              <a:t>Distributing all DAM loads proportionally across all buses in a large LZ creates problems for congestion management and market clearing</a:t>
            </a:r>
          </a:p>
          <a:p>
            <a:pPr lvl="1">
              <a:lnSpc>
                <a:spcPts val="2200"/>
              </a:lnSpc>
              <a:spcBef>
                <a:spcPct val="0"/>
              </a:spcBef>
              <a:spcAft>
                <a:spcPts val="300"/>
              </a:spcAft>
            </a:pPr>
            <a:r>
              <a:rPr lang="en-US" smtClean="0"/>
              <a:t>Small changes/errors in LDFs can create large changes/errors in DAM outcomes  </a:t>
            </a:r>
          </a:p>
          <a:p>
            <a:pPr lvl="1">
              <a:lnSpc>
                <a:spcPts val="2200"/>
              </a:lnSpc>
              <a:spcBef>
                <a:spcPct val="0"/>
              </a:spcBef>
              <a:spcAft>
                <a:spcPts val="300"/>
              </a:spcAft>
            </a:pPr>
            <a:r>
              <a:rPr lang="en-US" smtClean="0"/>
              <a:t>Congestion cannot be resolved by the loads that most affect it, because all are assumed to affect it equally – which increases congestion management costs</a:t>
            </a:r>
          </a:p>
          <a:p>
            <a:pPr lvl="1">
              <a:lnSpc>
                <a:spcPts val="2200"/>
              </a:lnSpc>
              <a:spcBef>
                <a:spcPct val="0"/>
              </a:spcBef>
              <a:spcAft>
                <a:spcPts val="300"/>
              </a:spcAft>
            </a:pPr>
            <a:r>
              <a:rPr lang="en-US" smtClean="0"/>
              <a:t>A DAM load bid from a large, price-sensitive point load may be rejected due to false congestion, making the DAM unrealistic and increasing the need for RUC</a:t>
            </a:r>
          </a:p>
          <a:p>
            <a:pPr>
              <a:lnSpc>
                <a:spcPts val="2200"/>
              </a:lnSpc>
              <a:spcBef>
                <a:spcPct val="0"/>
              </a:spcBef>
              <a:spcAft>
                <a:spcPts val="300"/>
              </a:spcAft>
            </a:pPr>
            <a:r>
              <a:rPr lang="en-US" smtClean="0"/>
              <a:t>The resulting high congestion costs and poor DAM performance could:</a:t>
            </a:r>
          </a:p>
          <a:p>
            <a:pPr lvl="1">
              <a:lnSpc>
                <a:spcPts val="2200"/>
              </a:lnSpc>
              <a:spcBef>
                <a:spcPct val="0"/>
              </a:spcBef>
              <a:spcAft>
                <a:spcPts val="300"/>
              </a:spcAft>
            </a:pPr>
            <a:r>
              <a:rPr lang="en-US" smtClean="0"/>
              <a:t>Produce early demands for a fix to the DAM modelling problem</a:t>
            </a:r>
          </a:p>
          <a:p>
            <a:pPr lvl="1">
              <a:lnSpc>
                <a:spcPts val="2200"/>
              </a:lnSpc>
              <a:spcBef>
                <a:spcPct val="0"/>
              </a:spcBef>
              <a:spcAft>
                <a:spcPts val="300"/>
              </a:spcAft>
            </a:pPr>
            <a:r>
              <a:rPr lang="en-US" smtClean="0"/>
              <a:t>Be mitigated by creating “custom LZs” for large loads (as, e.g., CAISO does)</a:t>
            </a:r>
          </a:p>
        </p:txBody>
      </p:sp>
      <p:sp>
        <p:nvSpPr>
          <p:cNvPr id="39940" name="Footer Placeholder 3"/>
          <p:cNvSpPr>
            <a:spLocks noGrp="1"/>
          </p:cNvSpPr>
          <p:nvPr>
            <p:ph type="ftr" sz="quarter" idx="10"/>
          </p:nvPr>
        </p:nvSpPr>
        <p:spPr>
          <a:noFill/>
        </p:spPr>
        <p:txBody>
          <a:bodyPr/>
          <a:lstStyle/>
          <a:p>
            <a:r>
              <a:rPr lang="en-AU" smtClean="0"/>
              <a:t>© ERCOT &amp; Market Reform, 2010.</a:t>
            </a:r>
            <a:endParaRPr lang="en-US"/>
          </a:p>
        </p:txBody>
      </p:sp>
      <p:sp>
        <p:nvSpPr>
          <p:cNvPr id="39941" name="Slide Number Placeholder 4"/>
          <p:cNvSpPr>
            <a:spLocks noGrp="1"/>
          </p:cNvSpPr>
          <p:nvPr>
            <p:ph type="sldNum" sz="quarter" idx="11"/>
          </p:nvPr>
        </p:nvSpPr>
        <p:spPr>
          <a:noFill/>
        </p:spPr>
        <p:txBody>
          <a:bodyPr/>
          <a:lstStyle/>
          <a:p>
            <a:r>
              <a:rPr lang="en-US"/>
              <a:t>Page </a:t>
            </a:r>
            <a:fld id="{BB8D1C49-FAAD-418A-A482-B272F57700CD}" type="slidenum">
              <a:rPr lang="en-US"/>
              <a:pPr/>
              <a:t>35</a:t>
            </a:fld>
            <a:endParaRPr lang="en-US"/>
          </a:p>
        </p:txBody>
      </p:sp>
      <p:sp>
        <p:nvSpPr>
          <p:cNvPr id="39942" name="TextBox 5"/>
          <p:cNvSpPr txBox="1">
            <a:spLocks noChangeArrowheads="1"/>
          </p:cNvSpPr>
          <p:nvPr/>
        </p:nvSpPr>
        <p:spPr bwMode="auto">
          <a:xfrm>
            <a:off x="793750" y="5961063"/>
            <a:ext cx="7700963" cy="368300"/>
          </a:xfrm>
          <a:prstGeom prst="rect">
            <a:avLst/>
          </a:prstGeom>
          <a:noFill/>
          <a:ln w="9525">
            <a:noFill/>
            <a:miter lim="800000"/>
            <a:headEnd/>
            <a:tailEnd/>
          </a:ln>
        </p:spPr>
        <p:txBody>
          <a:bodyPr>
            <a:spAutoFit/>
          </a:bodyPr>
          <a:lstStyle/>
          <a:p>
            <a:pPr algn="ctr"/>
            <a:r>
              <a:rPr lang="en-AU" b="1" i="1">
                <a:solidFill>
                  <a:srgbClr val="FF0000"/>
                </a:solidFill>
              </a:rPr>
              <a:t>More/smaller  LZs are better than fewer/larger LZs  </a:t>
            </a:r>
          </a:p>
        </p:txBody>
      </p:sp>
      <p:sp>
        <p:nvSpPr>
          <p:cNvPr id="39943"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590550" y="414338"/>
            <a:ext cx="8170863" cy="798512"/>
          </a:xfrm>
        </p:spPr>
        <p:txBody>
          <a:bodyPr/>
          <a:lstStyle/>
          <a:p>
            <a:r>
              <a:rPr lang="en-AU" smtClean="0">
                <a:latin typeface="Arial" charset="0"/>
              </a:rPr>
              <a:t>Ancillary Services Deliverability – Summary</a:t>
            </a:r>
          </a:p>
        </p:txBody>
      </p:sp>
      <p:sp>
        <p:nvSpPr>
          <p:cNvPr id="40963" name="Content Placeholder 2"/>
          <p:cNvSpPr>
            <a:spLocks noGrp="1"/>
          </p:cNvSpPr>
          <p:nvPr>
            <p:ph idx="1"/>
          </p:nvPr>
        </p:nvSpPr>
        <p:spPr>
          <a:xfrm>
            <a:off x="457200" y="1366838"/>
            <a:ext cx="8229600" cy="4395787"/>
          </a:xfrm>
        </p:spPr>
        <p:txBody>
          <a:bodyPr/>
          <a:lstStyle/>
          <a:p>
            <a:pPr>
              <a:lnSpc>
                <a:spcPts val="2300"/>
              </a:lnSpc>
            </a:pPr>
            <a:r>
              <a:rPr lang="en-AU" smtClean="0"/>
              <a:t>The Nodal Protocols allow QSEs to self-arrange AS as they do in the Zonal Market, but add some simple (even too-simple) AS markets</a:t>
            </a:r>
          </a:p>
          <a:p>
            <a:pPr>
              <a:lnSpc>
                <a:spcPts val="2300"/>
              </a:lnSpc>
            </a:pPr>
            <a:r>
              <a:rPr lang="en-AU" smtClean="0"/>
              <a:t>The AS processes do not really co-optimize AS and energy</a:t>
            </a:r>
          </a:p>
          <a:p>
            <a:pPr lvl="1">
              <a:lnSpc>
                <a:spcPts val="2300"/>
              </a:lnSpc>
              <a:spcBef>
                <a:spcPts val="300"/>
              </a:spcBef>
              <a:spcAft>
                <a:spcPts val="300"/>
              </a:spcAft>
            </a:pPr>
            <a:r>
              <a:rPr lang="en-AU" smtClean="0"/>
              <a:t>The location of AS is ignored in self-arrangement, in the DAM, and in any post-DAM SASM (Supplemental AS Market)</a:t>
            </a:r>
          </a:p>
          <a:p>
            <a:pPr lvl="1">
              <a:lnSpc>
                <a:spcPts val="2300"/>
              </a:lnSpc>
              <a:spcBef>
                <a:spcPts val="300"/>
              </a:spcBef>
              <a:spcAft>
                <a:spcPts val="300"/>
              </a:spcAft>
            </a:pPr>
            <a:r>
              <a:rPr lang="en-AU" smtClean="0"/>
              <a:t>ERCOT may not procure more of a better/lower cost AS in place of another AS or switch capacity between energy and AS near RT (except in emergencies)</a:t>
            </a:r>
          </a:p>
          <a:p>
            <a:pPr>
              <a:lnSpc>
                <a:spcPts val="2300"/>
              </a:lnSpc>
            </a:pPr>
            <a:r>
              <a:rPr lang="en-AU" smtClean="0"/>
              <a:t>The cost of AS reserves is low where energy LMPs are low, i.e., where energy (including reserve energy) cannot get to market, so:</a:t>
            </a:r>
          </a:p>
          <a:p>
            <a:pPr lvl="1">
              <a:lnSpc>
                <a:spcPts val="2300"/>
              </a:lnSpc>
              <a:spcBef>
                <a:spcPts val="300"/>
              </a:spcBef>
              <a:spcAft>
                <a:spcPts val="300"/>
              </a:spcAft>
            </a:pPr>
            <a:r>
              <a:rPr lang="en-AU" smtClean="0"/>
              <a:t>Rational QSEs and cost minimizing DAM/SASMs will put too much AS where it is undeliverable and too little in load pockets where it is most needed</a:t>
            </a:r>
          </a:p>
          <a:p>
            <a:pPr lvl="1">
              <a:lnSpc>
                <a:spcPts val="2300"/>
              </a:lnSpc>
              <a:spcBef>
                <a:spcPts val="300"/>
              </a:spcBef>
              <a:spcAft>
                <a:spcPts val="300"/>
              </a:spcAft>
            </a:pPr>
            <a:r>
              <a:rPr lang="en-AU" smtClean="0"/>
              <a:t>ERCOT will often(?) have to use near-RT VDIs to get AS to high-LMP load pockets, where all capacity may already be self/DAM-scheduled for energy</a:t>
            </a:r>
          </a:p>
        </p:txBody>
      </p:sp>
      <p:sp>
        <p:nvSpPr>
          <p:cNvPr id="40964" name="Footer Placeholder 3"/>
          <p:cNvSpPr>
            <a:spLocks noGrp="1"/>
          </p:cNvSpPr>
          <p:nvPr>
            <p:ph type="ftr" sz="quarter" idx="10"/>
          </p:nvPr>
        </p:nvSpPr>
        <p:spPr>
          <a:noFill/>
        </p:spPr>
        <p:txBody>
          <a:bodyPr/>
          <a:lstStyle/>
          <a:p>
            <a:r>
              <a:rPr lang="en-AU" smtClean="0"/>
              <a:t>© ERCOT &amp; Market Reform, 2010.</a:t>
            </a:r>
            <a:endParaRPr lang="en-US"/>
          </a:p>
        </p:txBody>
      </p:sp>
      <p:sp>
        <p:nvSpPr>
          <p:cNvPr id="40965" name="Slide Number Placeholder 4"/>
          <p:cNvSpPr>
            <a:spLocks noGrp="1"/>
          </p:cNvSpPr>
          <p:nvPr>
            <p:ph type="sldNum" sz="quarter" idx="11"/>
          </p:nvPr>
        </p:nvSpPr>
        <p:spPr>
          <a:noFill/>
        </p:spPr>
        <p:txBody>
          <a:bodyPr/>
          <a:lstStyle/>
          <a:p>
            <a:r>
              <a:rPr lang="en-US"/>
              <a:t>Page </a:t>
            </a:r>
            <a:fld id="{8369F3FD-D516-472D-8B87-B54EB26C28F9}" type="slidenum">
              <a:rPr lang="en-US"/>
              <a:pPr/>
              <a:t>36</a:t>
            </a:fld>
            <a:endParaRPr lang="en-US"/>
          </a:p>
        </p:txBody>
      </p:sp>
      <p:sp>
        <p:nvSpPr>
          <p:cNvPr id="40966" name="TextBox 5"/>
          <p:cNvSpPr txBox="1">
            <a:spLocks noChangeArrowheads="1"/>
          </p:cNvSpPr>
          <p:nvPr/>
        </p:nvSpPr>
        <p:spPr bwMode="auto">
          <a:xfrm>
            <a:off x="838200" y="5641975"/>
            <a:ext cx="7577138" cy="646113"/>
          </a:xfrm>
          <a:prstGeom prst="rect">
            <a:avLst/>
          </a:prstGeom>
          <a:noFill/>
          <a:ln w="9525">
            <a:noFill/>
            <a:miter lim="800000"/>
            <a:headEnd/>
            <a:tailEnd/>
          </a:ln>
        </p:spPr>
        <p:txBody>
          <a:bodyPr>
            <a:spAutoFit/>
          </a:bodyPr>
          <a:lstStyle/>
          <a:p>
            <a:pPr algn="ctr"/>
            <a:r>
              <a:rPr lang="en-AU" b="1" i="1">
                <a:solidFill>
                  <a:srgbClr val="FF0000"/>
                </a:solidFill>
              </a:rPr>
              <a:t>Zonal “worked” with self-arrangement and no AS market; but a market with bad incentives may be worse than no market at all</a:t>
            </a:r>
          </a:p>
        </p:txBody>
      </p:sp>
      <p:sp>
        <p:nvSpPr>
          <p:cNvPr id="40967"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590550" y="414338"/>
            <a:ext cx="8170863" cy="798512"/>
          </a:xfrm>
        </p:spPr>
        <p:txBody>
          <a:bodyPr/>
          <a:lstStyle/>
          <a:p>
            <a:r>
              <a:rPr lang="en-AU" smtClean="0">
                <a:latin typeface="Arial" charset="0"/>
              </a:rPr>
              <a:t>AS Location and (Un)deliverability</a:t>
            </a:r>
          </a:p>
        </p:txBody>
      </p:sp>
      <p:sp>
        <p:nvSpPr>
          <p:cNvPr id="41987" name="Content Placeholder 2"/>
          <p:cNvSpPr>
            <a:spLocks noGrp="1"/>
          </p:cNvSpPr>
          <p:nvPr>
            <p:ph idx="1"/>
          </p:nvPr>
        </p:nvSpPr>
        <p:spPr>
          <a:xfrm>
            <a:off x="457200" y="1438275"/>
            <a:ext cx="8229600" cy="5113338"/>
          </a:xfrm>
        </p:spPr>
        <p:txBody>
          <a:bodyPr/>
          <a:lstStyle/>
          <a:p>
            <a:pPr>
              <a:lnSpc>
                <a:spcPts val="2400"/>
              </a:lnSpc>
            </a:pPr>
            <a:r>
              <a:rPr lang="en-AU" smtClean="0"/>
              <a:t>The DA AS processes do not just ignore location, but actually have a systematic bias toward undeliverable AS; for each type of AS:</a:t>
            </a:r>
          </a:p>
          <a:p>
            <a:pPr lvl="1">
              <a:lnSpc>
                <a:spcPts val="2400"/>
              </a:lnSpc>
              <a:spcBef>
                <a:spcPts val="300"/>
              </a:spcBef>
              <a:spcAft>
                <a:spcPts val="300"/>
              </a:spcAft>
            </a:pPr>
            <a:r>
              <a:rPr lang="en-AU" smtClean="0"/>
              <a:t>All pre-DAM processes deal only with total AS MW without regard to location</a:t>
            </a:r>
          </a:p>
          <a:p>
            <a:pPr lvl="1">
              <a:lnSpc>
                <a:spcPts val="2400"/>
              </a:lnSpc>
              <a:spcBef>
                <a:spcPts val="300"/>
              </a:spcBef>
              <a:spcAft>
                <a:spcPts val="300"/>
              </a:spcAft>
            </a:pPr>
            <a:r>
              <a:rPr lang="en-AU" smtClean="0"/>
              <a:t>The DAM determines only a single non-locational MCP for AS</a:t>
            </a:r>
          </a:p>
          <a:p>
            <a:pPr lvl="1">
              <a:lnSpc>
                <a:spcPts val="2400"/>
              </a:lnSpc>
              <a:spcBef>
                <a:spcPts val="300"/>
              </a:spcBef>
              <a:spcAft>
                <a:spcPts val="300"/>
              </a:spcAft>
            </a:pPr>
            <a:r>
              <a:rPr lang="en-AU" smtClean="0"/>
              <a:t>Economic logic will tell QSEs to self-arrange and the DAM to purchase AS (at least reserves) where LMPs are low because energy is less deliverable to load</a:t>
            </a:r>
          </a:p>
          <a:p>
            <a:pPr>
              <a:lnSpc>
                <a:spcPts val="2400"/>
              </a:lnSpc>
            </a:pPr>
            <a:r>
              <a:rPr lang="en-AU" smtClean="0"/>
              <a:t>RUC cannot be used to buy AS unless AS Offers in the DAM are insufficient to meet the total (non-locational) AS Requirement</a:t>
            </a:r>
          </a:p>
          <a:p>
            <a:pPr>
              <a:lnSpc>
                <a:spcPts val="2400"/>
              </a:lnSpc>
            </a:pPr>
            <a:r>
              <a:rPr lang="en-AU" smtClean="0"/>
              <a:t>After the DAM, ERCOT uses HRUC to define “undeliverable” AS capacity and can (if there is time) use a SASM to procure additional AS</a:t>
            </a:r>
          </a:p>
          <a:p>
            <a:pPr lvl="1">
              <a:lnSpc>
                <a:spcPts val="2400"/>
              </a:lnSpc>
              <a:spcBef>
                <a:spcPts val="300"/>
              </a:spcBef>
              <a:spcAft>
                <a:spcPts val="300"/>
              </a:spcAft>
            </a:pPr>
            <a:r>
              <a:rPr lang="en-AU" smtClean="0"/>
              <a:t>Each QSE must replace its undeliverable AS capacity using self-arrangement, bilateral purchases or ERCOT purchases in a SASM</a:t>
            </a:r>
          </a:p>
          <a:p>
            <a:pPr lvl="1">
              <a:lnSpc>
                <a:spcPts val="2400"/>
              </a:lnSpc>
              <a:spcBef>
                <a:spcPts val="300"/>
              </a:spcBef>
              <a:spcAft>
                <a:spcPts val="300"/>
              </a:spcAft>
            </a:pPr>
            <a:r>
              <a:rPr lang="en-AU" smtClean="0"/>
              <a:t>But post-DAM trading of AS and any SASM ignore location, so even if there is time for these the replacement/supplemental AS may be undeliverable</a:t>
            </a:r>
          </a:p>
        </p:txBody>
      </p:sp>
      <p:sp>
        <p:nvSpPr>
          <p:cNvPr id="41988" name="Footer Placeholder 3"/>
          <p:cNvSpPr>
            <a:spLocks noGrp="1"/>
          </p:cNvSpPr>
          <p:nvPr>
            <p:ph type="ftr" sz="quarter" idx="10"/>
          </p:nvPr>
        </p:nvSpPr>
        <p:spPr>
          <a:noFill/>
        </p:spPr>
        <p:txBody>
          <a:bodyPr/>
          <a:lstStyle/>
          <a:p>
            <a:r>
              <a:rPr lang="en-AU" smtClean="0"/>
              <a:t>© ERCOT &amp; Market Reform, 2010.</a:t>
            </a:r>
            <a:endParaRPr lang="en-US"/>
          </a:p>
        </p:txBody>
      </p:sp>
      <p:sp>
        <p:nvSpPr>
          <p:cNvPr id="41989" name="Slide Number Placeholder 4"/>
          <p:cNvSpPr>
            <a:spLocks noGrp="1"/>
          </p:cNvSpPr>
          <p:nvPr>
            <p:ph type="sldNum" sz="quarter" idx="11"/>
          </p:nvPr>
        </p:nvSpPr>
        <p:spPr>
          <a:noFill/>
        </p:spPr>
        <p:txBody>
          <a:bodyPr/>
          <a:lstStyle/>
          <a:p>
            <a:r>
              <a:rPr lang="en-US"/>
              <a:t>Page </a:t>
            </a:r>
            <a:fld id="{1116DA09-27DA-4839-BA79-43C277E4B728}" type="slidenum">
              <a:rPr lang="en-US"/>
              <a:pPr/>
              <a:t>37</a:t>
            </a:fld>
            <a:endParaRPr lang="en-US"/>
          </a:p>
        </p:txBody>
      </p:sp>
      <p:sp>
        <p:nvSpPr>
          <p:cNvPr id="41990" name="Text Box 3"/>
          <p:cNvSpPr txBox="1">
            <a:spLocks noChangeArrowheads="1"/>
          </p:cNvSpPr>
          <p:nvPr/>
        </p:nvSpPr>
        <p:spPr bwMode="auto">
          <a:xfrm>
            <a:off x="-1588" y="9525"/>
            <a:ext cx="7272338"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  Ancillary Services Deliverability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590550" y="414338"/>
            <a:ext cx="8170863" cy="798512"/>
          </a:xfrm>
        </p:spPr>
        <p:txBody>
          <a:bodyPr/>
          <a:lstStyle/>
          <a:p>
            <a:r>
              <a:rPr lang="en-AU" smtClean="0">
                <a:latin typeface="Arial" charset="0"/>
              </a:rPr>
              <a:t>Risks Created by the AS Provisions</a:t>
            </a:r>
          </a:p>
        </p:txBody>
      </p:sp>
      <p:sp>
        <p:nvSpPr>
          <p:cNvPr id="43011" name="Content Placeholder 2"/>
          <p:cNvSpPr>
            <a:spLocks noGrp="1"/>
          </p:cNvSpPr>
          <p:nvPr>
            <p:ph idx="1"/>
          </p:nvPr>
        </p:nvSpPr>
        <p:spPr>
          <a:xfrm>
            <a:off x="457200" y="1365250"/>
            <a:ext cx="8229600" cy="4332288"/>
          </a:xfrm>
        </p:spPr>
        <p:txBody>
          <a:bodyPr/>
          <a:lstStyle/>
          <a:p>
            <a:pPr>
              <a:lnSpc>
                <a:spcPts val="2200"/>
              </a:lnSpc>
            </a:pPr>
            <a:r>
              <a:rPr lang="en-AU" smtClean="0"/>
              <a:t>These AS processes will increase ERCOT interventions in the market and may create operational risks</a:t>
            </a:r>
          </a:p>
          <a:p>
            <a:pPr lvl="1">
              <a:lnSpc>
                <a:spcPts val="2200"/>
              </a:lnSpc>
              <a:spcBef>
                <a:spcPts val="300"/>
              </a:spcBef>
              <a:spcAft>
                <a:spcPts val="300"/>
              </a:spcAft>
            </a:pPr>
            <a:r>
              <a:rPr lang="en-AU" smtClean="0"/>
              <a:t>The “normal” pre-RT market AS processes will put too much AS in low-LMP generation pockets and (more importantly) too little in high-LMP load pockets</a:t>
            </a:r>
          </a:p>
          <a:p>
            <a:pPr lvl="1">
              <a:lnSpc>
                <a:spcPts val="2200"/>
              </a:lnSpc>
              <a:spcBef>
                <a:spcPts val="300"/>
              </a:spcBef>
              <a:spcAft>
                <a:spcPts val="300"/>
              </a:spcAft>
            </a:pPr>
            <a:r>
              <a:rPr lang="en-AU" smtClean="0"/>
              <a:t>The processes used to replace undeliverable AS capacity will not necessarily put it where it is needed (although ERCOT can offer “advice” about location)</a:t>
            </a:r>
          </a:p>
          <a:p>
            <a:pPr lvl="1">
              <a:lnSpc>
                <a:spcPts val="2200"/>
              </a:lnSpc>
              <a:spcBef>
                <a:spcPts val="300"/>
              </a:spcBef>
              <a:spcAft>
                <a:spcPts val="300"/>
              </a:spcAft>
            </a:pPr>
            <a:r>
              <a:rPr lang="en-AU" smtClean="0"/>
              <a:t>So ERCOT will sometimes (often?)  find itself scrambling to use RT operator judgments and VDIs (verbal dispatch instructions) to get AS where it is needed</a:t>
            </a:r>
          </a:p>
          <a:p>
            <a:pPr>
              <a:lnSpc>
                <a:spcPts val="2200"/>
              </a:lnSpc>
            </a:pPr>
            <a:r>
              <a:rPr lang="en-AU" smtClean="0"/>
              <a:t>These processes will also (compared to AS processes used in other markets) increase costs and be subject to gaming</a:t>
            </a:r>
          </a:p>
          <a:p>
            <a:pPr lvl="1">
              <a:lnSpc>
                <a:spcPts val="2200"/>
              </a:lnSpc>
              <a:spcBef>
                <a:spcPts val="300"/>
              </a:spcBef>
              <a:spcAft>
                <a:spcPts val="300"/>
              </a:spcAft>
            </a:pPr>
            <a:r>
              <a:rPr lang="en-AU" smtClean="0"/>
              <a:t>The non-substitution rule, lack of RT AS optimization, and ERCOT’s last-minute needs for AS will reduce competition and increase market power </a:t>
            </a:r>
          </a:p>
          <a:p>
            <a:pPr lvl="1">
              <a:lnSpc>
                <a:spcPts val="2200"/>
              </a:lnSpc>
              <a:spcBef>
                <a:spcPts val="300"/>
              </a:spcBef>
              <a:spcAft>
                <a:spcPts val="300"/>
              </a:spcAft>
            </a:pPr>
            <a:r>
              <a:rPr lang="en-AU" smtClean="0"/>
              <a:t>QSEs may challenge and try to game ERCOT’s non-market but commercially important decisions about which AS is “undeliverable” (when there are options)</a:t>
            </a:r>
          </a:p>
        </p:txBody>
      </p:sp>
      <p:sp>
        <p:nvSpPr>
          <p:cNvPr id="43012" name="Footer Placeholder 3"/>
          <p:cNvSpPr>
            <a:spLocks noGrp="1"/>
          </p:cNvSpPr>
          <p:nvPr>
            <p:ph type="ftr" sz="quarter" idx="10"/>
          </p:nvPr>
        </p:nvSpPr>
        <p:spPr>
          <a:noFill/>
        </p:spPr>
        <p:txBody>
          <a:bodyPr/>
          <a:lstStyle/>
          <a:p>
            <a:r>
              <a:rPr lang="en-AU" smtClean="0"/>
              <a:t>© ERCOT &amp; Market Reform, 2010.</a:t>
            </a:r>
            <a:endParaRPr lang="en-US"/>
          </a:p>
        </p:txBody>
      </p:sp>
      <p:sp>
        <p:nvSpPr>
          <p:cNvPr id="43013" name="Slide Number Placeholder 4"/>
          <p:cNvSpPr>
            <a:spLocks noGrp="1"/>
          </p:cNvSpPr>
          <p:nvPr>
            <p:ph type="sldNum" sz="quarter" idx="11"/>
          </p:nvPr>
        </p:nvSpPr>
        <p:spPr>
          <a:noFill/>
        </p:spPr>
        <p:txBody>
          <a:bodyPr/>
          <a:lstStyle/>
          <a:p>
            <a:r>
              <a:rPr lang="en-US"/>
              <a:t>Page </a:t>
            </a:r>
            <a:fld id="{F124CA16-B1F1-4125-AD6F-0465C3C33A6E}" type="slidenum">
              <a:rPr lang="en-US"/>
              <a:pPr/>
              <a:t>38</a:t>
            </a:fld>
            <a:endParaRPr lang="en-US"/>
          </a:p>
        </p:txBody>
      </p:sp>
      <p:sp>
        <p:nvSpPr>
          <p:cNvPr id="43014" name="TextBox 8"/>
          <p:cNvSpPr txBox="1">
            <a:spLocks noChangeArrowheads="1"/>
          </p:cNvSpPr>
          <p:nvPr/>
        </p:nvSpPr>
        <p:spPr bwMode="auto">
          <a:xfrm>
            <a:off x="838200" y="5737225"/>
            <a:ext cx="7854950" cy="646113"/>
          </a:xfrm>
          <a:prstGeom prst="rect">
            <a:avLst/>
          </a:prstGeom>
          <a:noFill/>
          <a:ln w="9525">
            <a:noFill/>
            <a:miter lim="800000"/>
            <a:headEnd/>
            <a:tailEnd/>
          </a:ln>
        </p:spPr>
        <p:txBody>
          <a:bodyPr>
            <a:spAutoFit/>
          </a:bodyPr>
          <a:lstStyle/>
          <a:p>
            <a:r>
              <a:rPr lang="en-AU" b="1" i="1">
                <a:solidFill>
                  <a:srgbClr val="FF0000"/>
                </a:solidFill>
              </a:rPr>
              <a:t>Unless congestion is immaterial, the AS provisions are likely to create conflict, inefficiencies, gaming and perhaps even reliability problems</a:t>
            </a:r>
          </a:p>
        </p:txBody>
      </p:sp>
      <p:sp>
        <p:nvSpPr>
          <p:cNvPr id="43015" name="Text Box 3"/>
          <p:cNvSpPr txBox="1">
            <a:spLocks noChangeArrowheads="1"/>
          </p:cNvSpPr>
          <p:nvPr/>
        </p:nvSpPr>
        <p:spPr bwMode="auto">
          <a:xfrm>
            <a:off x="-1588" y="9525"/>
            <a:ext cx="7272338"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  Ancillary Services Deliverability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590550" y="414338"/>
            <a:ext cx="8170863" cy="798512"/>
          </a:xfrm>
        </p:spPr>
        <p:txBody>
          <a:bodyPr anchor="b"/>
          <a:lstStyle/>
          <a:p>
            <a:r>
              <a:rPr lang="en-AU" sz="3000" b="1" smtClean="0"/>
              <a:t>Objectives and Approach</a:t>
            </a:r>
          </a:p>
        </p:txBody>
      </p:sp>
      <p:sp>
        <p:nvSpPr>
          <p:cNvPr id="3" name="Content Placeholder 2"/>
          <p:cNvSpPr>
            <a:spLocks noGrp="1"/>
          </p:cNvSpPr>
          <p:nvPr>
            <p:ph idx="4294967295"/>
          </p:nvPr>
        </p:nvSpPr>
        <p:spPr>
          <a:xfrm>
            <a:off x="457200" y="1325563"/>
            <a:ext cx="8229600" cy="2346325"/>
          </a:xfrm>
        </p:spPr>
        <p:txBody>
          <a:bodyPr/>
          <a:lstStyle/>
          <a:p>
            <a:pPr>
              <a:lnSpc>
                <a:spcPts val="2400"/>
              </a:lnSpc>
              <a:spcBef>
                <a:spcPct val="0"/>
              </a:spcBef>
              <a:spcAft>
                <a:spcPts val="300"/>
              </a:spcAft>
            </a:pPr>
            <a:r>
              <a:rPr lang="en-AU" sz="1800" smtClean="0"/>
              <a:t>ERCOT has emphasized that the current Protocols have been agreed among stakeholders and that implementation is well underway, with market start scheduled for December, so the objective of Phase 1:</a:t>
            </a:r>
          </a:p>
          <a:p>
            <a:pPr marL="800100" lvl="1" indent="-342900">
              <a:lnSpc>
                <a:spcPts val="2400"/>
              </a:lnSpc>
              <a:spcBef>
                <a:spcPct val="0"/>
              </a:spcBef>
              <a:spcAft>
                <a:spcPts val="300"/>
              </a:spcAft>
            </a:pPr>
            <a:r>
              <a:rPr lang="en-AU" sz="1600" b="1" i="1" smtClean="0"/>
              <a:t>IS NOT </a:t>
            </a:r>
            <a:r>
              <a:rPr lang="en-AU" sz="1600" smtClean="0"/>
              <a:t>to define an “ideal” market or propose changes solely for the purpose of increasing market efficiency or elegance</a:t>
            </a:r>
          </a:p>
          <a:p>
            <a:pPr marL="800100" lvl="1" indent="-342900">
              <a:lnSpc>
                <a:spcPts val="2400"/>
              </a:lnSpc>
              <a:spcBef>
                <a:spcPct val="0"/>
              </a:spcBef>
              <a:spcAft>
                <a:spcPts val="300"/>
              </a:spcAft>
            </a:pPr>
            <a:r>
              <a:rPr lang="en-AU" sz="1600" b="1" i="1" smtClean="0"/>
              <a:t>IS</a:t>
            </a:r>
            <a:r>
              <a:rPr lang="en-AU" sz="1600" smtClean="0"/>
              <a:t> to identify issues that might pose material risk to the scheduled market start date or to successful (particularly early) market operations.</a:t>
            </a:r>
          </a:p>
        </p:txBody>
      </p:sp>
      <p:sp>
        <p:nvSpPr>
          <p:cNvPr id="7172"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F29122D6-F31D-48D8-B27D-B1FBED47F707}" type="slidenum">
              <a:rPr lang="en-US" sz="1300"/>
              <a:pPr algn="r"/>
              <a:t>3</a:t>
            </a:fld>
            <a:endParaRPr lang="en-US" sz="1300"/>
          </a:p>
        </p:txBody>
      </p:sp>
      <p:sp>
        <p:nvSpPr>
          <p:cNvPr id="43014" name="TextBox 6"/>
          <p:cNvSpPr txBox="1">
            <a:spLocks noChangeArrowheads="1"/>
          </p:cNvSpPr>
          <p:nvPr/>
        </p:nvSpPr>
        <p:spPr bwMode="auto">
          <a:xfrm>
            <a:off x="782638" y="5341938"/>
            <a:ext cx="7777162" cy="977900"/>
          </a:xfrm>
          <a:prstGeom prst="rect">
            <a:avLst/>
          </a:prstGeom>
          <a:noFill/>
          <a:ln w="9525">
            <a:noFill/>
            <a:miter lim="800000"/>
            <a:headEnd/>
            <a:tailEnd/>
          </a:ln>
        </p:spPr>
        <p:txBody>
          <a:bodyPr>
            <a:spAutoFit/>
          </a:bodyPr>
          <a:lstStyle/>
          <a:p>
            <a:pPr algn="ctr">
              <a:lnSpc>
                <a:spcPts val="2300"/>
              </a:lnSpc>
            </a:pPr>
            <a:r>
              <a:rPr lang="en-AU" b="1" i="1">
                <a:solidFill>
                  <a:srgbClr val="FF0000"/>
                </a:solidFill>
              </a:rPr>
              <a:t>This Report summarizes the most important risks identified in the Review; it is not a comprehensive list of all the problems ERCOT will face and does not prescribe solutions (other than as examples)</a:t>
            </a:r>
          </a:p>
        </p:txBody>
      </p:sp>
      <p:sp>
        <p:nvSpPr>
          <p:cNvPr id="7174" name="Slide Number Placeholder 6"/>
          <p:cNvSpPr>
            <a:spLocks noGrp="1"/>
          </p:cNvSpPr>
          <p:nvPr>
            <p:ph type="sldNum" sz="quarter" idx="11"/>
          </p:nvPr>
        </p:nvSpPr>
        <p:spPr>
          <a:noFill/>
        </p:spPr>
        <p:txBody>
          <a:bodyPr/>
          <a:lstStyle/>
          <a:p>
            <a:r>
              <a:rPr lang="en-US"/>
              <a:t>Page </a:t>
            </a:r>
            <a:fld id="{C3C5AE13-0CCA-4AF3-832C-A9A4B60B0B56}" type="slidenum">
              <a:rPr lang="en-US"/>
              <a:pPr/>
              <a:t>3</a:t>
            </a:fld>
            <a:endParaRPr lang="en-US"/>
          </a:p>
        </p:txBody>
      </p:sp>
      <p:sp>
        <p:nvSpPr>
          <p:cNvPr id="7175" name="Footer Placeholder 7"/>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9" name="Content Placeholder 2"/>
          <p:cNvSpPr>
            <a:spLocks noGrp="1"/>
          </p:cNvSpPr>
          <p:nvPr>
            <p:ph idx="4294967295"/>
          </p:nvPr>
        </p:nvSpPr>
        <p:spPr>
          <a:xfrm>
            <a:off x="457200" y="3611563"/>
            <a:ext cx="8229600" cy="1957387"/>
          </a:xfrm>
        </p:spPr>
        <p:txBody>
          <a:bodyPr/>
          <a:lstStyle/>
          <a:p>
            <a:pPr>
              <a:lnSpc>
                <a:spcPts val="2400"/>
              </a:lnSpc>
              <a:spcBef>
                <a:spcPct val="0"/>
              </a:spcBef>
              <a:spcAft>
                <a:spcPts val="300"/>
              </a:spcAft>
            </a:pPr>
            <a:r>
              <a:rPr lang="en-AU" sz="1800" smtClean="0"/>
              <a:t>Given this guidance, Market Reform has prepared a high-level assessment of the Protocols by:</a:t>
            </a:r>
          </a:p>
          <a:p>
            <a:pPr marL="800100" lvl="1" indent="-342900">
              <a:lnSpc>
                <a:spcPts val="2400"/>
              </a:lnSpc>
              <a:spcBef>
                <a:spcPct val="0"/>
              </a:spcBef>
              <a:spcAft>
                <a:spcPts val="300"/>
              </a:spcAft>
            </a:pPr>
            <a:r>
              <a:rPr lang="en-AU" sz="1600" smtClean="0"/>
              <a:t>Reviewing the Protocols and associated documents (e.g. NPRRs)</a:t>
            </a:r>
          </a:p>
          <a:p>
            <a:pPr marL="800100" lvl="1" indent="-342900">
              <a:lnSpc>
                <a:spcPts val="2400"/>
              </a:lnSpc>
              <a:spcBef>
                <a:spcPct val="0"/>
              </a:spcBef>
              <a:spcAft>
                <a:spcPts val="300"/>
              </a:spcAft>
            </a:pPr>
            <a:r>
              <a:rPr lang="en-AU" sz="1600" smtClean="0"/>
              <a:t>Consulting extensively with the ERCOT staff team assigned to advise the project</a:t>
            </a:r>
          </a:p>
          <a:p>
            <a:pPr marL="800100" lvl="1" indent="-342900">
              <a:lnSpc>
                <a:spcPts val="2400"/>
              </a:lnSpc>
              <a:spcBef>
                <a:spcPct val="0"/>
              </a:spcBef>
              <a:spcAft>
                <a:spcPts val="300"/>
              </a:spcAft>
            </a:pPr>
            <a:r>
              <a:rPr lang="en-AU" sz="1600" smtClean="0"/>
              <a:t>Preparing, circulating and revising the evolving analysis of these problems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dissolve">
                                      <p:cBhvr>
                                        <p:cTn id="12" dur="500"/>
                                        <p:tgtEl>
                                          <p:spTgt spid="9">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animEffect transition="in" filter="dissolve">
                                      <p:cBhvr>
                                        <p:cTn id="15" dur="500"/>
                                        <p:tgtEl>
                                          <p:spTgt spid="9">
                                            <p:txEl>
                                              <p:pRg st="1" end="1"/>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Effect transition="in" filter="dissolve">
                                      <p:cBhvr>
                                        <p:cTn id="18" dur="500"/>
                                        <p:tgtEl>
                                          <p:spTgt spid="9">
                                            <p:txEl>
                                              <p:pRg st="2" end="2"/>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animEffect transition="in" filter="dissolve">
                                      <p:cBhvr>
                                        <p:cTn id="21" dur="500"/>
                                        <p:tgtEl>
                                          <p:spTgt spid="9">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43014"/>
                                        </p:tgtEl>
                                        <p:attrNameLst>
                                          <p:attrName>style.visibility</p:attrName>
                                        </p:attrNameLst>
                                      </p:cBhvr>
                                      <p:to>
                                        <p:strVal val="visible"/>
                                      </p:to>
                                    </p:set>
                                    <p:animEffect transition="in" filter="dissolve">
                                      <p:cBhvr>
                                        <p:cTn id="26" dur="1000"/>
                                        <p:tgtEl>
                                          <p:spTgt spid="43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3014" grpId="0"/>
      <p:bldP spid="9" grpId="0" build="allAtOnce"/>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590550" y="414338"/>
            <a:ext cx="8170863" cy="798512"/>
          </a:xfrm>
        </p:spPr>
        <p:txBody>
          <a:bodyPr/>
          <a:lstStyle/>
          <a:p>
            <a:r>
              <a:rPr lang="en-AU" smtClean="0">
                <a:latin typeface="Arial" charset="0"/>
              </a:rPr>
              <a:t>CRR Derating – Summary</a:t>
            </a:r>
          </a:p>
        </p:txBody>
      </p:sp>
      <p:sp>
        <p:nvSpPr>
          <p:cNvPr id="44035" name="Content Placeholder 2"/>
          <p:cNvSpPr>
            <a:spLocks noGrp="1"/>
          </p:cNvSpPr>
          <p:nvPr>
            <p:ph idx="1"/>
          </p:nvPr>
        </p:nvSpPr>
        <p:spPr>
          <a:xfrm>
            <a:off x="457200" y="1317625"/>
            <a:ext cx="8229600" cy="4549775"/>
          </a:xfrm>
        </p:spPr>
        <p:txBody>
          <a:bodyPr/>
          <a:lstStyle/>
          <a:p>
            <a:pPr>
              <a:lnSpc>
                <a:spcPts val="2300"/>
              </a:lnSpc>
              <a:spcBef>
                <a:spcPct val="0"/>
              </a:spcBef>
              <a:spcAft>
                <a:spcPts val="400"/>
              </a:spcAft>
            </a:pPr>
            <a:r>
              <a:rPr lang="en-AU" smtClean="0"/>
              <a:t>A </a:t>
            </a:r>
            <a:r>
              <a:rPr lang="en-US" smtClean="0"/>
              <a:t>CRR is derated for settlement purposes if it turns out to have been “oversold” in a monthly CRR Auction, as determined by:</a:t>
            </a:r>
            <a:endParaRPr lang="en-AU" smtClean="0"/>
          </a:p>
          <a:p>
            <a:pPr lvl="1">
              <a:lnSpc>
                <a:spcPts val="2300"/>
              </a:lnSpc>
              <a:spcBef>
                <a:spcPct val="0"/>
              </a:spcBef>
              <a:spcAft>
                <a:spcPts val="400"/>
              </a:spcAft>
            </a:pPr>
            <a:r>
              <a:rPr lang="en-AU" smtClean="0"/>
              <a:t>The difference between the ERCOT Network Model used in the Auction and the actual network capacity on the day – neither of which CRR Owners control</a:t>
            </a:r>
          </a:p>
          <a:p>
            <a:pPr lvl="1">
              <a:lnSpc>
                <a:spcPts val="2300"/>
              </a:lnSpc>
              <a:spcBef>
                <a:spcPct val="0"/>
              </a:spcBef>
              <a:spcAft>
                <a:spcPts val="400"/>
              </a:spcAft>
            </a:pPr>
            <a:r>
              <a:rPr lang="en-US" smtClean="0"/>
              <a:t>A shift-factor calculation of dubious relevance to anything</a:t>
            </a:r>
            <a:endParaRPr lang="en-AU" smtClean="0"/>
          </a:p>
          <a:p>
            <a:pPr>
              <a:lnSpc>
                <a:spcPts val="2300"/>
              </a:lnSpc>
              <a:spcBef>
                <a:spcPct val="0"/>
              </a:spcBef>
              <a:spcAft>
                <a:spcPts val="400"/>
              </a:spcAft>
            </a:pPr>
            <a:r>
              <a:rPr lang="en-AU" smtClean="0"/>
              <a:t>The effect – and presumably the intent – of derating is to impose on CRR Owners much of cost and risk of network outages; but this:</a:t>
            </a:r>
          </a:p>
          <a:p>
            <a:pPr lvl="1">
              <a:lnSpc>
                <a:spcPts val="2300"/>
              </a:lnSpc>
              <a:spcBef>
                <a:spcPct val="0"/>
              </a:spcBef>
              <a:spcAft>
                <a:spcPts val="400"/>
              </a:spcAft>
            </a:pPr>
            <a:r>
              <a:rPr lang="en-AU" smtClean="0"/>
              <a:t>Stimulates no constructive actions by MPs either in CRR Auctions or in response to network conditions on the day</a:t>
            </a:r>
          </a:p>
          <a:p>
            <a:pPr lvl="1">
              <a:lnSpc>
                <a:spcPts val="2300"/>
              </a:lnSpc>
              <a:spcBef>
                <a:spcPct val="0"/>
              </a:spcBef>
              <a:spcAft>
                <a:spcPts val="400"/>
              </a:spcAft>
            </a:pPr>
            <a:r>
              <a:rPr lang="en-AU" smtClean="0"/>
              <a:t>Undercuts one of the main purposes of CRRs, which is to give MPs a way to buy insurance against the effects of network outages they cannot control</a:t>
            </a:r>
          </a:p>
          <a:p>
            <a:pPr lvl="1">
              <a:lnSpc>
                <a:spcPts val="2300"/>
              </a:lnSpc>
              <a:spcBef>
                <a:spcPct val="0"/>
              </a:spcBef>
              <a:spcAft>
                <a:spcPts val="400"/>
              </a:spcAft>
            </a:pPr>
            <a:r>
              <a:rPr lang="en-AU" smtClean="0"/>
              <a:t>Reduces the value of CRRs and hence the Auction revenues distributed to loads </a:t>
            </a:r>
          </a:p>
          <a:p>
            <a:pPr lvl="1">
              <a:lnSpc>
                <a:spcPts val="2300"/>
              </a:lnSpc>
              <a:spcBef>
                <a:spcPct val="0"/>
              </a:spcBef>
              <a:spcAft>
                <a:spcPts val="400"/>
              </a:spcAft>
            </a:pPr>
            <a:r>
              <a:rPr lang="en-AU" smtClean="0"/>
              <a:t>May encourage gaming of the “hedge values” that serve no purpose except to limit the risks that derating creates</a:t>
            </a:r>
          </a:p>
        </p:txBody>
      </p:sp>
      <p:sp>
        <p:nvSpPr>
          <p:cNvPr id="44036" name="Footer Placeholder 3"/>
          <p:cNvSpPr>
            <a:spLocks noGrp="1"/>
          </p:cNvSpPr>
          <p:nvPr>
            <p:ph type="ftr" sz="quarter" idx="10"/>
          </p:nvPr>
        </p:nvSpPr>
        <p:spPr>
          <a:noFill/>
        </p:spPr>
        <p:txBody>
          <a:bodyPr/>
          <a:lstStyle/>
          <a:p>
            <a:r>
              <a:rPr lang="en-AU" smtClean="0"/>
              <a:t>© ERCOT &amp; Market Reform, 2010.</a:t>
            </a:r>
            <a:endParaRPr lang="en-US"/>
          </a:p>
        </p:txBody>
      </p:sp>
      <p:sp>
        <p:nvSpPr>
          <p:cNvPr id="44037" name="Slide Number Placeholder 4"/>
          <p:cNvSpPr>
            <a:spLocks noGrp="1"/>
          </p:cNvSpPr>
          <p:nvPr>
            <p:ph type="sldNum" sz="quarter" idx="11"/>
          </p:nvPr>
        </p:nvSpPr>
        <p:spPr>
          <a:noFill/>
        </p:spPr>
        <p:txBody>
          <a:bodyPr/>
          <a:lstStyle/>
          <a:p>
            <a:r>
              <a:rPr lang="en-US"/>
              <a:t>Page </a:t>
            </a:r>
            <a:fld id="{C1304288-B9F0-4362-B834-68C13269EC03}" type="slidenum">
              <a:rPr lang="en-US"/>
              <a:pPr/>
              <a:t>39</a:t>
            </a:fld>
            <a:endParaRPr lang="en-US"/>
          </a:p>
        </p:txBody>
      </p:sp>
      <p:sp>
        <p:nvSpPr>
          <p:cNvPr id="44038" name="TextBox 6"/>
          <p:cNvSpPr txBox="1">
            <a:spLocks noChangeArrowheads="1"/>
          </p:cNvSpPr>
          <p:nvPr/>
        </p:nvSpPr>
        <p:spPr bwMode="auto">
          <a:xfrm>
            <a:off x="879475" y="5762625"/>
            <a:ext cx="7456488" cy="647700"/>
          </a:xfrm>
          <a:prstGeom prst="rect">
            <a:avLst/>
          </a:prstGeom>
          <a:noFill/>
          <a:ln w="9525">
            <a:noFill/>
            <a:miter lim="800000"/>
            <a:headEnd/>
            <a:tailEnd/>
          </a:ln>
        </p:spPr>
        <p:txBody>
          <a:bodyPr>
            <a:spAutoFit/>
          </a:bodyPr>
          <a:lstStyle/>
          <a:p>
            <a:r>
              <a:rPr lang="en-AU" b="1" i="1">
                <a:solidFill>
                  <a:srgbClr val="FF0000"/>
                </a:solidFill>
              </a:rPr>
              <a:t>CRR derating may be “only” an unnecessary and unproductive complication – or it may create large risks for not good reason</a:t>
            </a:r>
          </a:p>
        </p:txBody>
      </p:sp>
      <p:sp>
        <p:nvSpPr>
          <p:cNvPr id="44039" name="Text Box 3"/>
          <p:cNvSpPr txBox="1">
            <a:spLocks noChangeArrowheads="1"/>
          </p:cNvSpPr>
          <p:nvPr/>
        </p:nvSpPr>
        <p:spPr bwMode="auto">
          <a:xfrm>
            <a:off x="-1588" y="9525"/>
            <a:ext cx="7272338"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  CRR Derating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590550" y="414338"/>
            <a:ext cx="8170863" cy="798512"/>
          </a:xfrm>
        </p:spPr>
        <p:txBody>
          <a:bodyPr/>
          <a:lstStyle/>
          <a:p>
            <a:r>
              <a:rPr lang="en-AU" smtClean="0">
                <a:latin typeface="Arial" charset="0"/>
              </a:rPr>
              <a:t>CRR Derating and CRR Auctions</a:t>
            </a:r>
          </a:p>
        </p:txBody>
      </p:sp>
      <p:sp>
        <p:nvSpPr>
          <p:cNvPr id="45059" name="Content Placeholder 2"/>
          <p:cNvSpPr>
            <a:spLocks noGrp="1"/>
          </p:cNvSpPr>
          <p:nvPr>
            <p:ph idx="1"/>
          </p:nvPr>
        </p:nvSpPr>
        <p:spPr>
          <a:xfrm>
            <a:off x="457200" y="1327150"/>
            <a:ext cx="8229600" cy="4178300"/>
          </a:xfrm>
        </p:spPr>
        <p:txBody>
          <a:bodyPr/>
          <a:lstStyle/>
          <a:p>
            <a:pPr>
              <a:lnSpc>
                <a:spcPts val="2300"/>
              </a:lnSpc>
              <a:spcBef>
                <a:spcPct val="0"/>
              </a:spcBef>
              <a:spcAft>
                <a:spcPts val="400"/>
              </a:spcAft>
            </a:pPr>
            <a:r>
              <a:rPr lang="en-AU" smtClean="0"/>
              <a:t>Derating reduces the value of a CRR to its Owner, so MPs will naturally reduce/derate the prices in their CRR Bids in monthly auctions</a:t>
            </a:r>
          </a:p>
          <a:p>
            <a:pPr lvl="1">
              <a:lnSpc>
                <a:spcPts val="2300"/>
              </a:lnSpc>
              <a:spcBef>
                <a:spcPct val="0"/>
              </a:spcBef>
              <a:spcAft>
                <a:spcPts val="400"/>
              </a:spcAft>
            </a:pPr>
            <a:r>
              <a:rPr lang="en-AU" smtClean="0"/>
              <a:t>Large MPs may value CRRs using sophisticated option valuation models with inputs from ERCOT’s Network Model, scheduled/historical outages, etc.</a:t>
            </a:r>
          </a:p>
          <a:p>
            <a:pPr lvl="1">
              <a:lnSpc>
                <a:spcPts val="2300"/>
              </a:lnSpc>
              <a:spcBef>
                <a:spcPct val="0"/>
              </a:spcBef>
              <a:spcAft>
                <a:spcPts val="400"/>
              </a:spcAft>
            </a:pPr>
            <a:r>
              <a:rPr lang="en-AU" smtClean="0"/>
              <a:t>Smaller MPs will use simpler methods to value deratable CRRs, potentially increasing their competitive disadvantage relative to larger MPs</a:t>
            </a:r>
          </a:p>
          <a:p>
            <a:pPr lvl="1">
              <a:lnSpc>
                <a:spcPts val="2300"/>
              </a:lnSpc>
              <a:spcBef>
                <a:spcPct val="0"/>
              </a:spcBef>
              <a:spcAft>
                <a:spcPts val="400"/>
              </a:spcAft>
            </a:pPr>
            <a:r>
              <a:rPr lang="en-AU" smtClean="0"/>
              <a:t>The lower bids will lower MCPs in the CRR Auction and hence decrease the auction revenue that is distributed to loads</a:t>
            </a:r>
          </a:p>
          <a:p>
            <a:pPr>
              <a:lnSpc>
                <a:spcPts val="2300"/>
              </a:lnSpc>
              <a:spcBef>
                <a:spcPct val="0"/>
              </a:spcBef>
            </a:pPr>
            <a:r>
              <a:rPr lang="en-AU" smtClean="0"/>
              <a:t>Derating also reduces the cost of a CRR to the settlement system</a:t>
            </a:r>
          </a:p>
          <a:p>
            <a:pPr lvl="1">
              <a:lnSpc>
                <a:spcPts val="2300"/>
              </a:lnSpc>
              <a:spcBef>
                <a:spcPct val="0"/>
              </a:spcBef>
              <a:spcAft>
                <a:spcPts val="400"/>
              </a:spcAft>
            </a:pPr>
            <a:r>
              <a:rPr lang="en-AU" smtClean="0"/>
              <a:t>In principle, if X MW of firm CRRs passes the revenue adequacy test, something more than X MW of deratable CRRs should also pass the test</a:t>
            </a:r>
          </a:p>
          <a:p>
            <a:pPr lvl="1">
              <a:lnSpc>
                <a:spcPts val="2300"/>
              </a:lnSpc>
              <a:spcBef>
                <a:spcPct val="0"/>
              </a:spcBef>
              <a:spcAft>
                <a:spcPts val="400"/>
              </a:spcAft>
            </a:pPr>
            <a:r>
              <a:rPr lang="en-AU" smtClean="0"/>
              <a:t>In practice, ERCOT is not taking derating into account in the CRR Auction (and it is unclear whether/how they could), so “too few” CRRs will be sold</a:t>
            </a:r>
          </a:p>
        </p:txBody>
      </p:sp>
      <p:sp>
        <p:nvSpPr>
          <p:cNvPr id="45060" name="Footer Placeholder 3"/>
          <p:cNvSpPr>
            <a:spLocks noGrp="1"/>
          </p:cNvSpPr>
          <p:nvPr>
            <p:ph type="ftr" sz="quarter" idx="10"/>
          </p:nvPr>
        </p:nvSpPr>
        <p:spPr>
          <a:noFill/>
        </p:spPr>
        <p:txBody>
          <a:bodyPr/>
          <a:lstStyle/>
          <a:p>
            <a:r>
              <a:rPr lang="en-AU" smtClean="0"/>
              <a:t>© ERCOT &amp; Market Reform, 2010.</a:t>
            </a:r>
            <a:endParaRPr lang="en-US"/>
          </a:p>
        </p:txBody>
      </p:sp>
      <p:sp>
        <p:nvSpPr>
          <p:cNvPr id="45061" name="Slide Number Placeholder 4"/>
          <p:cNvSpPr>
            <a:spLocks noGrp="1"/>
          </p:cNvSpPr>
          <p:nvPr>
            <p:ph type="sldNum" sz="quarter" idx="11"/>
          </p:nvPr>
        </p:nvSpPr>
        <p:spPr>
          <a:noFill/>
        </p:spPr>
        <p:txBody>
          <a:bodyPr/>
          <a:lstStyle/>
          <a:p>
            <a:r>
              <a:rPr lang="en-US"/>
              <a:t>Page </a:t>
            </a:r>
            <a:fld id="{95B27CF4-00A2-40A2-B088-343BE901EDA0}" type="slidenum">
              <a:rPr lang="en-US"/>
              <a:pPr/>
              <a:t>40</a:t>
            </a:fld>
            <a:endParaRPr lang="en-US"/>
          </a:p>
        </p:txBody>
      </p:sp>
      <p:sp>
        <p:nvSpPr>
          <p:cNvPr id="45062" name="TextBox 6"/>
          <p:cNvSpPr txBox="1">
            <a:spLocks noChangeArrowheads="1"/>
          </p:cNvSpPr>
          <p:nvPr/>
        </p:nvSpPr>
        <p:spPr bwMode="auto">
          <a:xfrm>
            <a:off x="1036638" y="5441950"/>
            <a:ext cx="7204075" cy="922338"/>
          </a:xfrm>
          <a:prstGeom prst="rect">
            <a:avLst/>
          </a:prstGeom>
          <a:noFill/>
          <a:ln w="9525">
            <a:noFill/>
            <a:miter lim="800000"/>
            <a:headEnd/>
            <a:tailEnd/>
          </a:ln>
        </p:spPr>
        <p:txBody>
          <a:bodyPr>
            <a:spAutoFit/>
          </a:bodyPr>
          <a:lstStyle/>
          <a:p>
            <a:pPr algn="ctr"/>
            <a:r>
              <a:rPr lang="en-AU" b="1" i="1">
                <a:solidFill>
                  <a:srgbClr val="FF0000"/>
                </a:solidFill>
              </a:rPr>
              <a:t>CRR derating has no effect on CRR Auctions except to complicate bidding strategies (and revenue adequacy tests?) and reduce CRR bid prices, MCPs and revenues</a:t>
            </a:r>
          </a:p>
        </p:txBody>
      </p:sp>
      <p:sp>
        <p:nvSpPr>
          <p:cNvPr id="45063" name="Text Box 3"/>
          <p:cNvSpPr txBox="1">
            <a:spLocks noChangeArrowheads="1"/>
          </p:cNvSpPr>
          <p:nvPr/>
        </p:nvSpPr>
        <p:spPr bwMode="auto">
          <a:xfrm>
            <a:off x="-1588" y="9525"/>
            <a:ext cx="7272338"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  CRR Derating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590550" y="414338"/>
            <a:ext cx="8170863" cy="798512"/>
          </a:xfrm>
        </p:spPr>
        <p:txBody>
          <a:bodyPr/>
          <a:lstStyle/>
          <a:p>
            <a:r>
              <a:rPr lang="en-AU" smtClean="0">
                <a:latin typeface="Arial" charset="0"/>
              </a:rPr>
              <a:t>CRR Derating and Mitigation Actions</a:t>
            </a:r>
          </a:p>
        </p:txBody>
      </p:sp>
      <p:sp>
        <p:nvSpPr>
          <p:cNvPr id="46083" name="Content Placeholder 2"/>
          <p:cNvSpPr>
            <a:spLocks noGrp="1"/>
          </p:cNvSpPr>
          <p:nvPr>
            <p:ph idx="1"/>
          </p:nvPr>
        </p:nvSpPr>
        <p:spPr>
          <a:xfrm>
            <a:off x="457200" y="1371600"/>
            <a:ext cx="8229600" cy="4386263"/>
          </a:xfrm>
        </p:spPr>
        <p:txBody>
          <a:bodyPr/>
          <a:lstStyle/>
          <a:p>
            <a:pPr>
              <a:lnSpc>
                <a:spcPts val="2300"/>
              </a:lnSpc>
              <a:spcBef>
                <a:spcPct val="0"/>
              </a:spcBef>
              <a:spcAft>
                <a:spcPts val="400"/>
              </a:spcAft>
            </a:pPr>
            <a:r>
              <a:rPr lang="en-AU" smtClean="0"/>
              <a:t>It has been suggested that CRR derating motivates mitigation actions</a:t>
            </a:r>
          </a:p>
          <a:p>
            <a:pPr lvl="1">
              <a:lnSpc>
                <a:spcPts val="2300"/>
              </a:lnSpc>
              <a:spcBef>
                <a:spcPct val="0"/>
              </a:spcBef>
              <a:spcAft>
                <a:spcPts val="400"/>
              </a:spcAft>
            </a:pPr>
            <a:r>
              <a:rPr lang="en-AU" smtClean="0"/>
              <a:t>“CRR Owners cannot just sit there and collect CRR revenue but must try to anticipate an outage and then do something to cut their losses if it occurs”</a:t>
            </a:r>
          </a:p>
          <a:p>
            <a:pPr lvl="1">
              <a:lnSpc>
                <a:spcPts val="2300"/>
              </a:lnSpc>
              <a:spcBef>
                <a:spcPct val="0"/>
              </a:spcBef>
              <a:spcAft>
                <a:spcPts val="400"/>
              </a:spcAft>
            </a:pPr>
            <a:r>
              <a:rPr lang="en-AU" smtClean="0"/>
              <a:t>This view is inconsistent with both the concept and the reality of CRRs and LMPs</a:t>
            </a:r>
          </a:p>
          <a:p>
            <a:pPr>
              <a:lnSpc>
                <a:spcPts val="2300"/>
              </a:lnSpc>
              <a:spcBef>
                <a:spcPct val="0"/>
              </a:spcBef>
              <a:spcAft>
                <a:spcPts val="400"/>
              </a:spcAft>
            </a:pPr>
            <a:r>
              <a:rPr lang="en-AU" smtClean="0"/>
              <a:t>When outage-created LMPs put a CRR “in the money”, a firm CRR pays the LMP differential no matter what the CRR Owner does, thereby:</a:t>
            </a:r>
          </a:p>
          <a:p>
            <a:pPr lvl="1">
              <a:lnSpc>
                <a:spcPts val="2300"/>
              </a:lnSpc>
              <a:spcBef>
                <a:spcPct val="0"/>
              </a:spcBef>
              <a:spcAft>
                <a:spcPts val="400"/>
              </a:spcAft>
            </a:pPr>
            <a:r>
              <a:rPr lang="en-AU" smtClean="0"/>
              <a:t>Reducing the financial loss due to events outside the CRR Owner’s control</a:t>
            </a:r>
          </a:p>
          <a:p>
            <a:pPr lvl="1">
              <a:lnSpc>
                <a:spcPts val="2300"/>
              </a:lnSpc>
              <a:spcBef>
                <a:spcPct val="0"/>
              </a:spcBef>
              <a:spcAft>
                <a:spcPts val="400"/>
              </a:spcAft>
            </a:pPr>
            <a:r>
              <a:rPr lang="en-AU" smtClean="0"/>
              <a:t>Exposing the Owner to the full incentive effects of the LMPs</a:t>
            </a:r>
          </a:p>
          <a:p>
            <a:pPr>
              <a:lnSpc>
                <a:spcPts val="2300"/>
              </a:lnSpc>
              <a:spcBef>
                <a:spcPct val="0"/>
              </a:spcBef>
              <a:spcAft>
                <a:spcPts val="400"/>
              </a:spcAft>
            </a:pPr>
            <a:r>
              <a:rPr lang="en-AU" smtClean="0"/>
              <a:t>A CRR Owner whose CRR is derated just when it is most needed suffers a loss due to an event it should be able to insure against, but has:</a:t>
            </a:r>
          </a:p>
          <a:p>
            <a:pPr lvl="1">
              <a:lnSpc>
                <a:spcPts val="2300"/>
              </a:lnSpc>
              <a:spcBef>
                <a:spcPct val="0"/>
              </a:spcBef>
              <a:spcAft>
                <a:spcPts val="400"/>
              </a:spcAft>
            </a:pPr>
            <a:r>
              <a:rPr lang="en-AU" smtClean="0"/>
              <a:t>No incentive to take any mitigation actions not justified by the LMPs</a:t>
            </a:r>
          </a:p>
          <a:p>
            <a:pPr lvl="1">
              <a:lnSpc>
                <a:spcPts val="2300"/>
              </a:lnSpc>
              <a:spcBef>
                <a:spcPct val="0"/>
              </a:spcBef>
              <a:spcAft>
                <a:spcPts val="400"/>
              </a:spcAft>
            </a:pPr>
            <a:r>
              <a:rPr lang="en-AU" smtClean="0"/>
              <a:t>Some incentive to try to influence the derating scheme and its “hedge values”</a:t>
            </a:r>
          </a:p>
          <a:p>
            <a:pPr lvl="1">
              <a:lnSpc>
                <a:spcPts val="2300"/>
              </a:lnSpc>
              <a:spcBef>
                <a:spcPct val="0"/>
              </a:spcBef>
              <a:spcAft>
                <a:spcPts val="400"/>
              </a:spcAft>
            </a:pPr>
            <a:r>
              <a:rPr lang="en-AU" smtClean="0"/>
              <a:t>Less incentive to enter or stay in the market at all</a:t>
            </a:r>
          </a:p>
          <a:p>
            <a:pPr lvl="1">
              <a:lnSpc>
                <a:spcPts val="2300"/>
              </a:lnSpc>
              <a:spcBef>
                <a:spcPct val="0"/>
              </a:spcBef>
              <a:spcAft>
                <a:spcPts val="400"/>
              </a:spcAft>
            </a:pPr>
            <a:endParaRPr lang="en-AU" smtClean="0"/>
          </a:p>
        </p:txBody>
      </p:sp>
      <p:sp>
        <p:nvSpPr>
          <p:cNvPr id="46084" name="Footer Placeholder 3"/>
          <p:cNvSpPr>
            <a:spLocks noGrp="1"/>
          </p:cNvSpPr>
          <p:nvPr>
            <p:ph type="ftr" sz="quarter" idx="10"/>
          </p:nvPr>
        </p:nvSpPr>
        <p:spPr>
          <a:noFill/>
        </p:spPr>
        <p:txBody>
          <a:bodyPr/>
          <a:lstStyle/>
          <a:p>
            <a:r>
              <a:rPr lang="en-AU" smtClean="0"/>
              <a:t>© ERCOT &amp; Market Reform, 2010.</a:t>
            </a:r>
            <a:endParaRPr lang="en-US"/>
          </a:p>
        </p:txBody>
      </p:sp>
      <p:sp>
        <p:nvSpPr>
          <p:cNvPr id="46085" name="Slide Number Placeholder 4"/>
          <p:cNvSpPr>
            <a:spLocks noGrp="1"/>
          </p:cNvSpPr>
          <p:nvPr>
            <p:ph type="sldNum" sz="quarter" idx="11"/>
          </p:nvPr>
        </p:nvSpPr>
        <p:spPr>
          <a:noFill/>
        </p:spPr>
        <p:txBody>
          <a:bodyPr/>
          <a:lstStyle/>
          <a:p>
            <a:r>
              <a:rPr lang="en-US"/>
              <a:t>Page </a:t>
            </a:r>
            <a:fld id="{248FD548-D2F0-4AC1-823F-EC6DD80D4C37}" type="slidenum">
              <a:rPr lang="en-US"/>
              <a:pPr/>
              <a:t>41</a:t>
            </a:fld>
            <a:endParaRPr lang="en-US"/>
          </a:p>
        </p:txBody>
      </p:sp>
      <p:sp>
        <p:nvSpPr>
          <p:cNvPr id="46086" name="TextBox 6"/>
          <p:cNvSpPr txBox="1">
            <a:spLocks noChangeArrowheads="1"/>
          </p:cNvSpPr>
          <p:nvPr/>
        </p:nvSpPr>
        <p:spPr bwMode="auto">
          <a:xfrm>
            <a:off x="860425" y="5700713"/>
            <a:ext cx="7727950" cy="646112"/>
          </a:xfrm>
          <a:prstGeom prst="rect">
            <a:avLst/>
          </a:prstGeom>
          <a:noFill/>
          <a:ln w="9525">
            <a:noFill/>
            <a:miter lim="800000"/>
            <a:headEnd/>
            <a:tailEnd/>
          </a:ln>
        </p:spPr>
        <p:txBody>
          <a:bodyPr>
            <a:spAutoFit/>
          </a:bodyPr>
          <a:lstStyle/>
          <a:p>
            <a:pPr algn="ctr"/>
            <a:r>
              <a:rPr lang="en-AU" b="1" i="1">
                <a:solidFill>
                  <a:srgbClr val="FF0000"/>
                </a:solidFill>
              </a:rPr>
              <a:t>CRR derating does nothing to reduce the probabilities or to mitigate the effects of network outages; it simply increases risks to MPs</a:t>
            </a:r>
          </a:p>
        </p:txBody>
      </p:sp>
      <p:sp>
        <p:nvSpPr>
          <p:cNvPr id="46087" name="Text Box 3"/>
          <p:cNvSpPr txBox="1">
            <a:spLocks noChangeArrowheads="1"/>
          </p:cNvSpPr>
          <p:nvPr/>
        </p:nvSpPr>
        <p:spPr bwMode="auto">
          <a:xfrm>
            <a:off x="-1588" y="9525"/>
            <a:ext cx="7272338"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  CRR Derating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0" y="414338"/>
            <a:ext cx="8807450" cy="798512"/>
          </a:xfrm>
        </p:spPr>
        <p:txBody>
          <a:bodyPr/>
          <a:lstStyle/>
          <a:p>
            <a:r>
              <a:rPr lang="en-AU" smtClean="0">
                <a:latin typeface="Arial" charset="0"/>
              </a:rPr>
              <a:t>CRR Derating, Location and “Hedge Values”</a:t>
            </a:r>
          </a:p>
        </p:txBody>
      </p:sp>
      <p:sp>
        <p:nvSpPr>
          <p:cNvPr id="47107" name="Content Placeholder 2"/>
          <p:cNvSpPr>
            <a:spLocks noGrp="1"/>
          </p:cNvSpPr>
          <p:nvPr>
            <p:ph idx="1"/>
          </p:nvPr>
        </p:nvSpPr>
        <p:spPr>
          <a:xfrm>
            <a:off x="457200" y="1381125"/>
            <a:ext cx="8229600" cy="4497388"/>
          </a:xfrm>
        </p:spPr>
        <p:txBody>
          <a:bodyPr/>
          <a:lstStyle/>
          <a:p>
            <a:pPr>
              <a:lnSpc>
                <a:spcPts val="2400"/>
              </a:lnSpc>
            </a:pPr>
            <a:r>
              <a:rPr lang="en-AU" smtClean="0"/>
              <a:t>CRR derating may be intended to discourage locating facilities where the network is unreliable, but is unneeded and poorly suited for this purpose</a:t>
            </a:r>
          </a:p>
          <a:p>
            <a:pPr lvl="1">
              <a:lnSpc>
                <a:spcPts val="2400"/>
              </a:lnSpc>
              <a:spcBef>
                <a:spcPts val="300"/>
              </a:spcBef>
              <a:spcAft>
                <a:spcPts val="300"/>
              </a:spcAft>
            </a:pPr>
            <a:r>
              <a:rPr lang="en-AU" smtClean="0"/>
              <a:t>Firm CRRs give “the right” incentives not to locate where network outages are frequent, as the competitive prices of firm CRRs will increase to reflect such risks </a:t>
            </a:r>
          </a:p>
          <a:p>
            <a:pPr lvl="1">
              <a:lnSpc>
                <a:spcPts val="2400"/>
              </a:lnSpc>
              <a:spcBef>
                <a:spcPts val="300"/>
              </a:spcBef>
              <a:spcAft>
                <a:spcPts val="300"/>
              </a:spcAft>
            </a:pPr>
            <a:r>
              <a:rPr lang="en-AU" smtClean="0"/>
              <a:t>Derating puts outage risks on MPs while largely insulating Network Service Providers (NSPs) who can actually do something to reduce outages </a:t>
            </a:r>
          </a:p>
          <a:p>
            <a:pPr>
              <a:lnSpc>
                <a:spcPts val="2400"/>
              </a:lnSpc>
            </a:pPr>
            <a:r>
              <a:rPr lang="en-AU" smtClean="0"/>
              <a:t>The “hedge values” that limit CRR deratings will create conflict and games</a:t>
            </a:r>
          </a:p>
          <a:p>
            <a:pPr lvl="1">
              <a:lnSpc>
                <a:spcPts val="2400"/>
              </a:lnSpc>
              <a:spcBef>
                <a:spcPts val="300"/>
              </a:spcBef>
              <a:spcAft>
                <a:spcPts val="300"/>
              </a:spcAft>
            </a:pPr>
            <a:r>
              <a:rPr lang="en-AU" smtClean="0"/>
              <a:t>These “hedge values” depend on Protocol-specified min/max “prices” that represent the deemed costs of generation from different technologies</a:t>
            </a:r>
          </a:p>
          <a:p>
            <a:pPr lvl="1">
              <a:lnSpc>
                <a:spcPts val="2400"/>
              </a:lnSpc>
              <a:spcBef>
                <a:spcPts val="300"/>
              </a:spcBef>
              <a:spcAft>
                <a:spcPts val="300"/>
              </a:spcAft>
            </a:pPr>
            <a:r>
              <a:rPr lang="en-AU" smtClean="0"/>
              <a:t>In some cases, CRR Owners can (e.g.) increase the minimum CRR payment by installing a wind generator at the source and/or a diesel generator at the sink</a:t>
            </a:r>
          </a:p>
          <a:p>
            <a:pPr lvl="1">
              <a:lnSpc>
                <a:spcPts val="2400"/>
              </a:lnSpc>
              <a:spcBef>
                <a:spcPts val="300"/>
              </a:spcBef>
              <a:spcAft>
                <a:spcPts val="300"/>
              </a:spcAft>
            </a:pPr>
            <a:r>
              <a:rPr lang="en-AU" smtClean="0"/>
              <a:t>Such investments, and the inevitable disputes over their purpose and their Protocol-specified min/max “prices”, will be counterproductive at best</a:t>
            </a:r>
          </a:p>
          <a:p>
            <a:pPr lvl="1">
              <a:lnSpc>
                <a:spcPts val="2400"/>
              </a:lnSpc>
            </a:pPr>
            <a:endParaRPr lang="en-AU" smtClean="0"/>
          </a:p>
        </p:txBody>
      </p:sp>
      <p:sp>
        <p:nvSpPr>
          <p:cNvPr id="47108" name="Footer Placeholder 3"/>
          <p:cNvSpPr>
            <a:spLocks noGrp="1"/>
          </p:cNvSpPr>
          <p:nvPr>
            <p:ph type="ftr" sz="quarter" idx="10"/>
          </p:nvPr>
        </p:nvSpPr>
        <p:spPr>
          <a:noFill/>
        </p:spPr>
        <p:txBody>
          <a:bodyPr/>
          <a:lstStyle/>
          <a:p>
            <a:r>
              <a:rPr lang="en-AU" smtClean="0"/>
              <a:t>© ERCOT &amp; Market Reform, 2010.</a:t>
            </a:r>
            <a:endParaRPr lang="en-US"/>
          </a:p>
        </p:txBody>
      </p:sp>
      <p:sp>
        <p:nvSpPr>
          <p:cNvPr id="47109" name="Slide Number Placeholder 4"/>
          <p:cNvSpPr>
            <a:spLocks noGrp="1"/>
          </p:cNvSpPr>
          <p:nvPr>
            <p:ph type="sldNum" sz="quarter" idx="11"/>
          </p:nvPr>
        </p:nvSpPr>
        <p:spPr>
          <a:noFill/>
        </p:spPr>
        <p:txBody>
          <a:bodyPr/>
          <a:lstStyle/>
          <a:p>
            <a:r>
              <a:rPr lang="en-US"/>
              <a:t>Page </a:t>
            </a:r>
            <a:fld id="{1687978E-16A9-448B-AA1B-E645A9377E0E}" type="slidenum">
              <a:rPr lang="en-US"/>
              <a:pPr/>
              <a:t>42</a:t>
            </a:fld>
            <a:endParaRPr lang="en-US"/>
          </a:p>
        </p:txBody>
      </p:sp>
      <p:sp>
        <p:nvSpPr>
          <p:cNvPr id="47110"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  CRR Derating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590550" y="414338"/>
            <a:ext cx="8170863" cy="798512"/>
          </a:xfrm>
        </p:spPr>
        <p:txBody>
          <a:bodyPr/>
          <a:lstStyle/>
          <a:p>
            <a:r>
              <a:rPr lang="en-AU" smtClean="0">
                <a:latin typeface="Arial" charset="0"/>
              </a:rPr>
              <a:t>What Will CRR Derating Do in Practice?</a:t>
            </a:r>
          </a:p>
        </p:txBody>
      </p:sp>
      <p:sp>
        <p:nvSpPr>
          <p:cNvPr id="48131" name="Content Placeholder 2"/>
          <p:cNvSpPr>
            <a:spLocks noGrp="1"/>
          </p:cNvSpPr>
          <p:nvPr>
            <p:ph idx="1"/>
          </p:nvPr>
        </p:nvSpPr>
        <p:spPr>
          <a:xfrm>
            <a:off x="457200" y="1371600"/>
            <a:ext cx="8229600" cy="5062538"/>
          </a:xfrm>
        </p:spPr>
        <p:txBody>
          <a:bodyPr/>
          <a:lstStyle/>
          <a:p>
            <a:pPr>
              <a:lnSpc>
                <a:spcPts val="2300"/>
              </a:lnSpc>
              <a:spcBef>
                <a:spcPct val="0"/>
              </a:spcBef>
              <a:spcAft>
                <a:spcPts val="400"/>
              </a:spcAft>
            </a:pPr>
            <a:r>
              <a:rPr lang="en-AU" smtClean="0"/>
              <a:t>At best, CRR derating will be an unnecessarily complex and potentially gameable form of uplift on CRR holders; this will be the case if:</a:t>
            </a:r>
          </a:p>
          <a:p>
            <a:pPr lvl="1">
              <a:lnSpc>
                <a:spcPts val="2300"/>
              </a:lnSpc>
              <a:spcBef>
                <a:spcPct val="0"/>
              </a:spcBef>
              <a:spcAft>
                <a:spcPts val="400"/>
              </a:spcAft>
            </a:pPr>
            <a:r>
              <a:rPr lang="en-AU" smtClean="0"/>
              <a:t>Outages are small, frequent and randomly distributed; and/or</a:t>
            </a:r>
          </a:p>
          <a:p>
            <a:pPr lvl="1">
              <a:lnSpc>
                <a:spcPts val="2300"/>
              </a:lnSpc>
              <a:spcBef>
                <a:spcPct val="0"/>
              </a:spcBef>
              <a:spcAft>
                <a:spcPts val="400"/>
              </a:spcAft>
            </a:pPr>
            <a:r>
              <a:rPr lang="en-AU" smtClean="0"/>
              <a:t>The shift-factor calculation spreads deratings broadly across many CRRs; and/or</a:t>
            </a:r>
          </a:p>
          <a:p>
            <a:pPr lvl="1">
              <a:lnSpc>
                <a:spcPts val="2300"/>
              </a:lnSpc>
              <a:spcBef>
                <a:spcPct val="0"/>
              </a:spcBef>
              <a:spcAft>
                <a:spcPts val="400"/>
              </a:spcAft>
            </a:pPr>
            <a:r>
              <a:rPr lang="en-AU" smtClean="0"/>
              <a:t>The “hedge values” limit deratings so much (perhaps because of manipulation) that the deratings are </a:t>
            </a:r>
            <a:r>
              <a:rPr lang="en-AU" i="1" smtClean="0"/>
              <a:t>de minimus</a:t>
            </a:r>
            <a:r>
              <a:rPr lang="en-AU" smtClean="0"/>
              <a:t>; so that</a:t>
            </a:r>
          </a:p>
          <a:p>
            <a:pPr lvl="1">
              <a:lnSpc>
                <a:spcPts val="2300"/>
              </a:lnSpc>
              <a:spcBef>
                <a:spcPct val="0"/>
              </a:spcBef>
              <a:spcAft>
                <a:spcPts val="400"/>
              </a:spcAft>
            </a:pPr>
            <a:r>
              <a:rPr lang="en-AU" smtClean="0"/>
              <a:t>All CRRs suffer about the same (small) proportional derating each month (or so)</a:t>
            </a:r>
          </a:p>
          <a:p>
            <a:pPr>
              <a:lnSpc>
                <a:spcPts val="2300"/>
              </a:lnSpc>
              <a:spcBef>
                <a:spcPts val="600"/>
              </a:spcBef>
            </a:pPr>
            <a:r>
              <a:rPr lang="en-AU" smtClean="0"/>
              <a:t>But it is more likely that CRR derating will (in addition to being complex and gameable) create large risks for no good reason</a:t>
            </a:r>
          </a:p>
          <a:p>
            <a:pPr lvl="1">
              <a:lnSpc>
                <a:spcPts val="2300"/>
              </a:lnSpc>
              <a:spcBef>
                <a:spcPct val="0"/>
              </a:spcBef>
              <a:spcAft>
                <a:spcPts val="400"/>
              </a:spcAft>
            </a:pPr>
            <a:r>
              <a:rPr lang="en-AU" smtClean="0"/>
              <a:t>Some outages will be large and (one hopes) infrequent, and will hit some CRRs much harder than others</a:t>
            </a:r>
          </a:p>
          <a:p>
            <a:pPr lvl="1">
              <a:lnSpc>
                <a:spcPts val="2300"/>
              </a:lnSpc>
              <a:spcBef>
                <a:spcPct val="0"/>
              </a:spcBef>
              <a:spcAft>
                <a:spcPts val="400"/>
              </a:spcAft>
            </a:pPr>
            <a:r>
              <a:rPr lang="en-AU" smtClean="0"/>
              <a:t>Unplanned outages will hit like (uninsurable) lightening, but even planned outages will leave MPs uninsured against congestion risks during the outage</a:t>
            </a:r>
          </a:p>
          <a:p>
            <a:pPr lvl="1">
              <a:lnSpc>
                <a:spcPts val="2300"/>
              </a:lnSpc>
              <a:spcBef>
                <a:spcPct val="0"/>
              </a:spcBef>
              <a:spcAft>
                <a:spcPts val="400"/>
              </a:spcAft>
            </a:pPr>
            <a:r>
              <a:rPr lang="en-AU" smtClean="0"/>
              <a:t>Such uninsurable risks will increase costs and discourage market participation, particularly for smaller players</a:t>
            </a:r>
          </a:p>
        </p:txBody>
      </p:sp>
      <p:sp>
        <p:nvSpPr>
          <p:cNvPr id="48132" name="Footer Placeholder 3"/>
          <p:cNvSpPr>
            <a:spLocks noGrp="1"/>
          </p:cNvSpPr>
          <p:nvPr>
            <p:ph type="ftr" sz="quarter" idx="10"/>
          </p:nvPr>
        </p:nvSpPr>
        <p:spPr>
          <a:noFill/>
        </p:spPr>
        <p:txBody>
          <a:bodyPr/>
          <a:lstStyle/>
          <a:p>
            <a:r>
              <a:rPr lang="en-AU" smtClean="0"/>
              <a:t>© ERCOT &amp; Market Reform, 2010.</a:t>
            </a:r>
            <a:endParaRPr lang="en-US"/>
          </a:p>
        </p:txBody>
      </p:sp>
      <p:sp>
        <p:nvSpPr>
          <p:cNvPr id="48133" name="Slide Number Placeholder 4"/>
          <p:cNvSpPr>
            <a:spLocks noGrp="1"/>
          </p:cNvSpPr>
          <p:nvPr>
            <p:ph type="sldNum" sz="quarter" idx="11"/>
          </p:nvPr>
        </p:nvSpPr>
        <p:spPr>
          <a:noFill/>
        </p:spPr>
        <p:txBody>
          <a:bodyPr/>
          <a:lstStyle/>
          <a:p>
            <a:r>
              <a:rPr lang="en-US"/>
              <a:t>Page </a:t>
            </a:r>
            <a:fld id="{2EB74E2C-8866-4145-A51A-1C8731562FB7}" type="slidenum">
              <a:rPr lang="en-US"/>
              <a:pPr/>
              <a:t>43</a:t>
            </a:fld>
            <a:endParaRPr lang="en-US"/>
          </a:p>
        </p:txBody>
      </p:sp>
      <p:sp>
        <p:nvSpPr>
          <p:cNvPr id="48134"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  CRR Derating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590550" y="414338"/>
            <a:ext cx="8170863" cy="798512"/>
          </a:xfrm>
        </p:spPr>
        <p:txBody>
          <a:bodyPr/>
          <a:lstStyle/>
          <a:p>
            <a:r>
              <a:rPr lang="en-AU" smtClean="0">
                <a:latin typeface="Arial" charset="0"/>
              </a:rPr>
              <a:t>What Might Be Done about CRR Derating?</a:t>
            </a:r>
          </a:p>
        </p:txBody>
      </p:sp>
      <p:sp>
        <p:nvSpPr>
          <p:cNvPr id="29699" name="Content Placeholder 2"/>
          <p:cNvSpPr>
            <a:spLocks noGrp="1"/>
          </p:cNvSpPr>
          <p:nvPr>
            <p:ph idx="1"/>
          </p:nvPr>
        </p:nvSpPr>
        <p:spPr>
          <a:xfrm>
            <a:off x="457200" y="1371600"/>
            <a:ext cx="8229600" cy="5062538"/>
          </a:xfrm>
        </p:spPr>
        <p:txBody>
          <a:bodyPr/>
          <a:lstStyle/>
          <a:p>
            <a:pPr>
              <a:lnSpc>
                <a:spcPts val="2200"/>
              </a:lnSpc>
              <a:spcBef>
                <a:spcPts val="0"/>
              </a:spcBef>
              <a:spcAft>
                <a:spcPts val="400"/>
              </a:spcAft>
              <a:defRPr/>
            </a:pPr>
            <a:r>
              <a:rPr lang="en-AU" dirty="0" smtClean="0">
                <a:latin typeface="+mn-lt"/>
              </a:rPr>
              <a:t>CRR </a:t>
            </a:r>
            <a:r>
              <a:rPr lang="en-AU" dirty="0" err="1" smtClean="0">
                <a:latin typeface="+mn-lt"/>
              </a:rPr>
              <a:t>derating</a:t>
            </a:r>
            <a:r>
              <a:rPr lang="en-AU" dirty="0" smtClean="0">
                <a:latin typeface="+mn-lt"/>
              </a:rPr>
              <a:t> can be left in place if turns out that:</a:t>
            </a:r>
          </a:p>
          <a:p>
            <a:pPr lvl="1">
              <a:lnSpc>
                <a:spcPts val="2200"/>
              </a:lnSpc>
              <a:spcBef>
                <a:spcPts val="0"/>
              </a:spcBef>
              <a:spcAft>
                <a:spcPts val="400"/>
              </a:spcAft>
              <a:defRPr/>
            </a:pPr>
            <a:r>
              <a:rPr lang="en-AU" dirty="0" err="1" smtClean="0">
                <a:latin typeface="+mn-lt"/>
              </a:rPr>
              <a:t>Deratings</a:t>
            </a:r>
            <a:r>
              <a:rPr lang="en-AU" dirty="0" smtClean="0">
                <a:latin typeface="+mn-lt"/>
              </a:rPr>
              <a:t> are spread more-or-less evenly across all </a:t>
            </a:r>
            <a:r>
              <a:rPr lang="en-AU" dirty="0" err="1" smtClean="0">
                <a:latin typeface="+mn-lt"/>
              </a:rPr>
              <a:t>CRRs</a:t>
            </a:r>
            <a:r>
              <a:rPr lang="en-AU" dirty="0" smtClean="0">
                <a:latin typeface="+mn-lt"/>
              </a:rPr>
              <a:t>, so </a:t>
            </a:r>
            <a:r>
              <a:rPr lang="en-AU" dirty="0" err="1" smtClean="0">
                <a:latin typeface="+mn-lt"/>
              </a:rPr>
              <a:t>derating</a:t>
            </a:r>
            <a:r>
              <a:rPr lang="en-AU" dirty="0" smtClean="0">
                <a:latin typeface="+mn-lt"/>
              </a:rPr>
              <a:t> is “only” an unnecessarily complex form of uplift on CRR holders; and</a:t>
            </a:r>
          </a:p>
          <a:p>
            <a:pPr lvl="1">
              <a:lnSpc>
                <a:spcPts val="2200"/>
              </a:lnSpc>
              <a:spcBef>
                <a:spcPts val="0"/>
              </a:spcBef>
              <a:spcAft>
                <a:spcPts val="400"/>
              </a:spcAft>
              <a:defRPr/>
            </a:pPr>
            <a:r>
              <a:rPr lang="en-AU" dirty="0" smtClean="0">
                <a:latin typeface="+mn-lt"/>
              </a:rPr>
              <a:t>Manipulation of the “hedge values” is unlikely to be profitable enough to become a serious problem</a:t>
            </a:r>
          </a:p>
          <a:p>
            <a:pPr>
              <a:lnSpc>
                <a:spcPts val="2200"/>
              </a:lnSpc>
              <a:spcBef>
                <a:spcPts val="0"/>
              </a:spcBef>
              <a:spcAft>
                <a:spcPts val="400"/>
              </a:spcAft>
              <a:defRPr/>
            </a:pPr>
            <a:r>
              <a:rPr lang="en-AU" dirty="0" smtClean="0">
                <a:latin typeface="+mn-lt"/>
              </a:rPr>
              <a:t>But if CRR </a:t>
            </a:r>
            <a:r>
              <a:rPr lang="en-AU" dirty="0" err="1" smtClean="0">
                <a:latin typeface="+mn-lt"/>
              </a:rPr>
              <a:t>derating</a:t>
            </a:r>
            <a:r>
              <a:rPr lang="en-AU" dirty="0" smtClean="0">
                <a:latin typeface="+mn-lt"/>
              </a:rPr>
              <a:t> creates large risks for CRR Owners and/or significant gaming opportunities, it may have to be dropped or significantly modified</a:t>
            </a:r>
          </a:p>
          <a:p>
            <a:pPr>
              <a:lnSpc>
                <a:spcPts val="2200"/>
              </a:lnSpc>
              <a:spcBef>
                <a:spcPts val="0"/>
              </a:spcBef>
              <a:spcAft>
                <a:spcPts val="400"/>
              </a:spcAft>
              <a:defRPr/>
            </a:pPr>
            <a:r>
              <a:rPr lang="en-AU" dirty="0" smtClean="0">
                <a:latin typeface="+mn-lt"/>
              </a:rPr>
              <a:t>If specific </a:t>
            </a:r>
            <a:r>
              <a:rPr lang="en-AU" dirty="0" err="1" smtClean="0">
                <a:latin typeface="+mn-lt"/>
              </a:rPr>
              <a:t>CRRs</a:t>
            </a:r>
            <a:r>
              <a:rPr lang="en-AU" dirty="0" smtClean="0">
                <a:latin typeface="+mn-lt"/>
              </a:rPr>
              <a:t> are not </a:t>
            </a:r>
            <a:r>
              <a:rPr lang="en-AU" dirty="0" err="1" smtClean="0">
                <a:latin typeface="+mn-lt"/>
              </a:rPr>
              <a:t>derated</a:t>
            </a:r>
            <a:r>
              <a:rPr lang="en-AU" dirty="0" smtClean="0">
                <a:latin typeface="+mn-lt"/>
              </a:rPr>
              <a:t> to reflect outages of specific network elements, it must be decided who should bear the risks of settlement deficits due to such outages; these deficits could be allocated to:</a:t>
            </a:r>
          </a:p>
          <a:p>
            <a:pPr marL="800100" lvl="1" indent="-342900">
              <a:lnSpc>
                <a:spcPts val="2200"/>
              </a:lnSpc>
              <a:spcBef>
                <a:spcPts val="0"/>
              </a:spcBef>
              <a:spcAft>
                <a:spcPts val="400"/>
              </a:spcAft>
              <a:buFont typeface="+mj-lt"/>
              <a:buAutoNum type="arabicPeriod"/>
              <a:defRPr/>
            </a:pPr>
            <a:r>
              <a:rPr lang="en-AU" dirty="0" smtClean="0">
                <a:latin typeface="+mn-lt"/>
              </a:rPr>
              <a:t>CRR Owners as a whole, via a proportional </a:t>
            </a:r>
            <a:r>
              <a:rPr lang="en-AU" dirty="0" err="1" smtClean="0">
                <a:latin typeface="+mn-lt"/>
              </a:rPr>
              <a:t>derating</a:t>
            </a:r>
            <a:r>
              <a:rPr lang="en-AU" dirty="0" smtClean="0">
                <a:latin typeface="+mn-lt"/>
              </a:rPr>
              <a:t> of all </a:t>
            </a:r>
            <a:r>
              <a:rPr lang="en-AU" dirty="0" err="1" smtClean="0">
                <a:latin typeface="+mn-lt"/>
              </a:rPr>
              <a:t>CRRs</a:t>
            </a:r>
            <a:r>
              <a:rPr lang="en-AU" dirty="0" smtClean="0">
                <a:latin typeface="+mn-lt"/>
              </a:rPr>
              <a:t>, on the grounds that this is closest to what the current </a:t>
            </a:r>
            <a:r>
              <a:rPr lang="en-AU" dirty="0" err="1" smtClean="0">
                <a:latin typeface="+mn-lt"/>
              </a:rPr>
              <a:t>derating</a:t>
            </a:r>
            <a:r>
              <a:rPr lang="en-AU" dirty="0" smtClean="0">
                <a:latin typeface="+mn-lt"/>
              </a:rPr>
              <a:t> method does</a:t>
            </a:r>
          </a:p>
          <a:p>
            <a:pPr marL="800100" lvl="1" indent="-342900">
              <a:lnSpc>
                <a:spcPts val="2200"/>
              </a:lnSpc>
              <a:spcBef>
                <a:spcPts val="0"/>
              </a:spcBef>
              <a:spcAft>
                <a:spcPts val="400"/>
              </a:spcAft>
              <a:buFont typeface="+mj-lt"/>
              <a:buAutoNum type="arabicPeriod"/>
              <a:defRPr/>
            </a:pPr>
            <a:r>
              <a:rPr lang="en-AU" dirty="0" err="1" smtClean="0">
                <a:latin typeface="+mn-lt"/>
              </a:rPr>
              <a:t>NSPs</a:t>
            </a:r>
            <a:r>
              <a:rPr lang="en-AU" dirty="0" smtClean="0">
                <a:latin typeface="+mn-lt"/>
              </a:rPr>
              <a:t> (Network Service Providers), on the grounds that they are in the best position to control outages</a:t>
            </a:r>
          </a:p>
          <a:p>
            <a:pPr marL="800100" lvl="1" indent="-342900">
              <a:lnSpc>
                <a:spcPts val="2200"/>
              </a:lnSpc>
              <a:spcBef>
                <a:spcPts val="0"/>
              </a:spcBef>
              <a:spcAft>
                <a:spcPts val="400"/>
              </a:spcAft>
              <a:buFont typeface="+mj-lt"/>
              <a:buAutoNum type="arabicPeriod"/>
              <a:defRPr/>
            </a:pPr>
            <a:r>
              <a:rPr lang="en-AU" dirty="0" smtClean="0">
                <a:latin typeface="+mn-lt"/>
              </a:rPr>
              <a:t>The loads who received the revenues from the CRR Auctions, on the grounds that those who collect the insurance premium should make good on the claims</a:t>
            </a:r>
          </a:p>
          <a:p>
            <a:pPr marL="800100" lvl="1" indent="-342900">
              <a:lnSpc>
                <a:spcPts val="2200"/>
              </a:lnSpc>
              <a:spcBef>
                <a:spcPts val="0"/>
              </a:spcBef>
              <a:spcAft>
                <a:spcPts val="400"/>
              </a:spcAft>
              <a:buFont typeface="+mj-lt"/>
              <a:buAutoNum type="arabicPeriod"/>
              <a:defRPr/>
            </a:pPr>
            <a:endParaRPr lang="en-AU" dirty="0" smtClean="0">
              <a:latin typeface="+mn-lt"/>
            </a:endParaRPr>
          </a:p>
        </p:txBody>
      </p:sp>
      <p:sp>
        <p:nvSpPr>
          <p:cNvPr id="49156" name="Footer Placeholder 3"/>
          <p:cNvSpPr>
            <a:spLocks noGrp="1"/>
          </p:cNvSpPr>
          <p:nvPr>
            <p:ph type="ftr" sz="quarter" idx="10"/>
          </p:nvPr>
        </p:nvSpPr>
        <p:spPr>
          <a:noFill/>
        </p:spPr>
        <p:txBody>
          <a:bodyPr/>
          <a:lstStyle/>
          <a:p>
            <a:r>
              <a:rPr lang="en-AU" smtClean="0"/>
              <a:t>© ERCOT &amp; Market Reform, 2010.</a:t>
            </a:r>
            <a:endParaRPr lang="en-US"/>
          </a:p>
        </p:txBody>
      </p:sp>
      <p:sp>
        <p:nvSpPr>
          <p:cNvPr id="49157" name="Slide Number Placeholder 4"/>
          <p:cNvSpPr>
            <a:spLocks noGrp="1"/>
          </p:cNvSpPr>
          <p:nvPr>
            <p:ph type="sldNum" sz="quarter" idx="11"/>
          </p:nvPr>
        </p:nvSpPr>
        <p:spPr>
          <a:noFill/>
        </p:spPr>
        <p:txBody>
          <a:bodyPr/>
          <a:lstStyle/>
          <a:p>
            <a:r>
              <a:rPr lang="en-US"/>
              <a:t>Page </a:t>
            </a:r>
            <a:fld id="{1ED4F42F-E65E-4C72-BF34-23516D20E51F}" type="slidenum">
              <a:rPr lang="en-US"/>
              <a:pPr/>
              <a:t>44</a:t>
            </a:fld>
            <a:endParaRPr lang="en-US"/>
          </a:p>
        </p:txBody>
      </p:sp>
      <p:sp>
        <p:nvSpPr>
          <p:cNvPr id="49158"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Likely to Need Fixing Soon:  CRR Derating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220663" y="414338"/>
            <a:ext cx="8759825" cy="798512"/>
          </a:xfrm>
        </p:spPr>
        <p:txBody>
          <a:bodyPr/>
          <a:lstStyle/>
          <a:p>
            <a:r>
              <a:rPr lang="en-AU" smtClean="0">
                <a:latin typeface="Arial" charset="0"/>
              </a:rPr>
              <a:t>Scarcity Pricing – Summary</a:t>
            </a:r>
          </a:p>
        </p:txBody>
      </p:sp>
      <p:sp>
        <p:nvSpPr>
          <p:cNvPr id="50179" name="Content Placeholder 2"/>
          <p:cNvSpPr>
            <a:spLocks noGrp="1"/>
          </p:cNvSpPr>
          <p:nvPr>
            <p:ph idx="1"/>
          </p:nvPr>
        </p:nvSpPr>
        <p:spPr>
          <a:xfrm>
            <a:off x="457200" y="1371600"/>
            <a:ext cx="8229600" cy="4394200"/>
          </a:xfrm>
        </p:spPr>
        <p:txBody>
          <a:bodyPr/>
          <a:lstStyle/>
          <a:p>
            <a:pPr>
              <a:lnSpc>
                <a:spcPts val="2200"/>
              </a:lnSpc>
            </a:pPr>
            <a:r>
              <a:rPr lang="en-AU" smtClean="0"/>
              <a:t>An energy-only market like ERCOT needs energy (and AS) prices that can/will become very high (at least as high as the current SWCAP)</a:t>
            </a:r>
          </a:p>
          <a:p>
            <a:pPr lvl="1">
              <a:spcBef>
                <a:spcPts val="300"/>
              </a:spcBef>
              <a:spcAft>
                <a:spcPts val="300"/>
              </a:spcAft>
            </a:pPr>
            <a:r>
              <a:rPr lang="en-AU" smtClean="0"/>
              <a:t>When and where there is a critical need for more supply and/or less demand</a:t>
            </a:r>
          </a:p>
          <a:p>
            <a:pPr lvl="1">
              <a:spcBef>
                <a:spcPts val="300"/>
              </a:spcBef>
              <a:spcAft>
                <a:spcPts val="300"/>
              </a:spcAft>
            </a:pPr>
            <a:r>
              <a:rPr lang="en-AU" smtClean="0"/>
              <a:t>While allowing effective market power mitigation policies and mechanisms </a:t>
            </a:r>
          </a:p>
          <a:p>
            <a:pPr>
              <a:lnSpc>
                <a:spcPts val="2200"/>
              </a:lnSpc>
            </a:pPr>
            <a:r>
              <a:rPr lang="en-AU" smtClean="0"/>
              <a:t>The Protocols do not provide adequate scarcity pricing</a:t>
            </a:r>
          </a:p>
          <a:p>
            <a:pPr lvl="1">
              <a:spcBef>
                <a:spcPts val="300"/>
              </a:spcBef>
              <a:spcAft>
                <a:spcPts val="300"/>
              </a:spcAft>
            </a:pPr>
            <a:r>
              <a:rPr lang="en-AU" smtClean="0"/>
              <a:t>Generators are allowed/encouraged to bid up to SWCAP during scarcity periods</a:t>
            </a:r>
          </a:p>
          <a:p>
            <a:pPr lvl="1">
              <a:spcBef>
                <a:spcPts val="300"/>
              </a:spcBef>
              <a:spcAft>
                <a:spcPts val="300"/>
              </a:spcAft>
            </a:pPr>
            <a:r>
              <a:rPr lang="en-AU" smtClean="0"/>
              <a:t>The Protocol’s Scarcity Pricing Mechanism (SPM) is misnamed; its intent/effect is to keep prices </a:t>
            </a:r>
            <a:r>
              <a:rPr lang="en-AU" b="1" i="1" smtClean="0"/>
              <a:t>down</a:t>
            </a:r>
            <a:r>
              <a:rPr lang="en-AU" smtClean="0"/>
              <a:t> by reducing SWCAP at times</a:t>
            </a:r>
          </a:p>
          <a:p>
            <a:pPr lvl="1">
              <a:spcBef>
                <a:spcPts val="300"/>
              </a:spcBef>
              <a:spcAft>
                <a:spcPts val="300"/>
              </a:spcAft>
            </a:pPr>
            <a:r>
              <a:rPr lang="en-AU" smtClean="0"/>
              <a:t>The SWCAP and the 2-step mitigation in SCED will tend to depress prices</a:t>
            </a:r>
          </a:p>
          <a:p>
            <a:pPr lvl="1">
              <a:spcBef>
                <a:spcPts val="300"/>
              </a:spcBef>
              <a:spcAft>
                <a:spcPts val="300"/>
              </a:spcAft>
            </a:pPr>
            <a:r>
              <a:rPr lang="en-AU" smtClean="0"/>
              <a:t>With large LZs, load bids cannot produce congestion-driven scarcity prices</a:t>
            </a:r>
          </a:p>
          <a:p>
            <a:pPr>
              <a:lnSpc>
                <a:spcPts val="2200"/>
              </a:lnSpc>
            </a:pPr>
            <a:r>
              <a:rPr lang="en-AU" smtClean="0"/>
              <a:t>The required “methodology for setting maximum Shadow Prices” (SPs) could be interpreted to allow SCED SP &gt; SWCAP at times; but</a:t>
            </a:r>
          </a:p>
          <a:p>
            <a:pPr lvl="1">
              <a:spcBef>
                <a:spcPts val="300"/>
              </a:spcBef>
              <a:spcAft>
                <a:spcPts val="300"/>
              </a:spcAft>
            </a:pPr>
            <a:r>
              <a:rPr lang="en-AU" smtClean="0"/>
              <a:t>This does not seem to be the Protocols’ intent or ERCOT’s plan; and</a:t>
            </a:r>
          </a:p>
          <a:p>
            <a:pPr lvl="1">
              <a:spcBef>
                <a:spcPts val="300"/>
              </a:spcBef>
              <a:spcAft>
                <a:spcPts val="300"/>
              </a:spcAft>
            </a:pPr>
            <a:r>
              <a:rPr lang="en-AU" smtClean="0"/>
              <a:t>Even high Shadow Prices on SCED constraint violations will not produce high market prices if operators never let these constraints be violated</a:t>
            </a:r>
          </a:p>
        </p:txBody>
      </p:sp>
      <p:sp>
        <p:nvSpPr>
          <p:cNvPr id="50180" name="Footer Placeholder 3"/>
          <p:cNvSpPr>
            <a:spLocks noGrp="1"/>
          </p:cNvSpPr>
          <p:nvPr>
            <p:ph type="ftr" sz="quarter" idx="10"/>
          </p:nvPr>
        </p:nvSpPr>
        <p:spPr>
          <a:noFill/>
        </p:spPr>
        <p:txBody>
          <a:bodyPr/>
          <a:lstStyle/>
          <a:p>
            <a:r>
              <a:rPr lang="en-AU" smtClean="0"/>
              <a:t>© ERCOT &amp; Market Reform, 2010.</a:t>
            </a:r>
            <a:endParaRPr lang="en-US"/>
          </a:p>
        </p:txBody>
      </p:sp>
      <p:sp>
        <p:nvSpPr>
          <p:cNvPr id="50181" name="Slide Number Placeholder 4"/>
          <p:cNvSpPr>
            <a:spLocks noGrp="1"/>
          </p:cNvSpPr>
          <p:nvPr>
            <p:ph type="sldNum" sz="quarter" idx="11"/>
          </p:nvPr>
        </p:nvSpPr>
        <p:spPr>
          <a:noFill/>
        </p:spPr>
        <p:txBody>
          <a:bodyPr/>
          <a:lstStyle/>
          <a:p>
            <a:r>
              <a:rPr lang="en-US"/>
              <a:t>Page </a:t>
            </a:r>
            <a:fld id="{3665E105-BD29-453A-B41A-6D7F0022DDB8}" type="slidenum">
              <a:rPr lang="en-US"/>
              <a:pPr/>
              <a:t>45</a:t>
            </a:fld>
            <a:endParaRPr lang="en-US"/>
          </a:p>
        </p:txBody>
      </p:sp>
      <p:sp>
        <p:nvSpPr>
          <p:cNvPr id="50182" name="TextBox 5"/>
          <p:cNvSpPr txBox="1">
            <a:spLocks noChangeArrowheads="1"/>
          </p:cNvSpPr>
          <p:nvPr/>
        </p:nvSpPr>
        <p:spPr bwMode="auto">
          <a:xfrm>
            <a:off x="660400" y="5946775"/>
            <a:ext cx="7543800" cy="369888"/>
          </a:xfrm>
          <a:prstGeom prst="rect">
            <a:avLst/>
          </a:prstGeom>
          <a:noFill/>
          <a:ln w="9525">
            <a:noFill/>
            <a:miter lim="800000"/>
            <a:headEnd/>
            <a:tailEnd/>
          </a:ln>
        </p:spPr>
        <p:txBody>
          <a:bodyPr>
            <a:spAutoFit/>
          </a:bodyPr>
          <a:lstStyle/>
          <a:p>
            <a:pPr algn="ctr"/>
            <a:r>
              <a:rPr lang="en-AU" b="1" i="1">
                <a:solidFill>
                  <a:srgbClr val="FF0000"/>
                </a:solidFill>
              </a:rPr>
              <a:t>ERCOT needs better scarcity pricing, at least for the long run </a:t>
            </a:r>
          </a:p>
        </p:txBody>
      </p:sp>
      <p:sp>
        <p:nvSpPr>
          <p:cNvPr id="50183"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Must Be Fixed Over Time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382588" y="414338"/>
            <a:ext cx="8378825" cy="798512"/>
          </a:xfrm>
        </p:spPr>
        <p:txBody>
          <a:bodyPr/>
          <a:lstStyle/>
          <a:p>
            <a:r>
              <a:rPr lang="en-AU" smtClean="0">
                <a:latin typeface="Arial" charset="0"/>
              </a:rPr>
              <a:t>Unlinking Scarcity Prices from Offer Prices</a:t>
            </a:r>
          </a:p>
        </p:txBody>
      </p:sp>
      <p:sp>
        <p:nvSpPr>
          <p:cNvPr id="51203" name="Content Placeholder 2"/>
          <p:cNvSpPr>
            <a:spLocks noGrp="1"/>
          </p:cNvSpPr>
          <p:nvPr>
            <p:ph idx="1"/>
          </p:nvPr>
        </p:nvSpPr>
        <p:spPr>
          <a:xfrm>
            <a:off x="457200" y="1358900"/>
            <a:ext cx="8229600" cy="4429125"/>
          </a:xfrm>
        </p:spPr>
        <p:txBody>
          <a:bodyPr/>
          <a:lstStyle/>
          <a:p>
            <a:pPr>
              <a:lnSpc>
                <a:spcPts val="2300"/>
              </a:lnSpc>
              <a:spcBef>
                <a:spcPct val="0"/>
              </a:spcBef>
              <a:spcAft>
                <a:spcPts val="300"/>
              </a:spcAft>
            </a:pPr>
            <a:r>
              <a:rPr lang="en-AU" smtClean="0"/>
              <a:t>Relying on high offer prices to produce scarcity prices is problematic</a:t>
            </a:r>
          </a:p>
          <a:p>
            <a:pPr lvl="1">
              <a:lnSpc>
                <a:spcPts val="2300"/>
              </a:lnSpc>
              <a:spcBef>
                <a:spcPct val="0"/>
              </a:spcBef>
              <a:spcAft>
                <a:spcPts val="300"/>
              </a:spcAft>
            </a:pPr>
            <a:r>
              <a:rPr lang="en-US" smtClean="0"/>
              <a:t>The required offer strategies, such as offer prices well above costs and hockey-stick offer curves, will look like (and may be) market power in action</a:t>
            </a:r>
          </a:p>
          <a:p>
            <a:pPr lvl="1">
              <a:lnSpc>
                <a:spcPts val="2300"/>
              </a:lnSpc>
              <a:spcBef>
                <a:spcPct val="0"/>
              </a:spcBef>
              <a:spcAft>
                <a:spcPts val="300"/>
              </a:spcAft>
            </a:pPr>
            <a:r>
              <a:rPr lang="en-US" smtClean="0"/>
              <a:t>Resources cannot know for sure when RT scarcity will arise or how bad it will be, so they must guess, which results in inefficient prices and dispatch</a:t>
            </a:r>
          </a:p>
          <a:p>
            <a:pPr>
              <a:lnSpc>
                <a:spcPts val="2300"/>
              </a:lnSpc>
              <a:spcBef>
                <a:spcPct val="0"/>
              </a:spcBef>
              <a:spcAft>
                <a:spcPts val="300"/>
              </a:spcAft>
            </a:pPr>
            <a:r>
              <a:rPr lang="en-US" smtClean="0"/>
              <a:t>Other markets use rules that increase market prices above offer prices when and to the extent scarcity appears in RT, so that:</a:t>
            </a:r>
          </a:p>
          <a:p>
            <a:pPr lvl="1">
              <a:lnSpc>
                <a:spcPts val="2300"/>
              </a:lnSpc>
              <a:spcBef>
                <a:spcPct val="0"/>
              </a:spcBef>
              <a:spcAft>
                <a:spcPts val="300"/>
              </a:spcAft>
            </a:pPr>
            <a:r>
              <a:rPr lang="en-AU" smtClean="0"/>
              <a:t>Resources can (be required to) offer at prices that reflect actual costs, not on guesses about when RT scarcity will appear and how bad it will be</a:t>
            </a:r>
          </a:p>
          <a:p>
            <a:pPr lvl="1">
              <a:lnSpc>
                <a:spcPts val="2300"/>
              </a:lnSpc>
              <a:spcBef>
                <a:spcPct val="0"/>
              </a:spcBef>
              <a:spcAft>
                <a:spcPts val="300"/>
              </a:spcAft>
            </a:pPr>
            <a:r>
              <a:rPr lang="en-AU" smtClean="0"/>
              <a:t>Limits on offer prices (e.g., SWCAP) can be low enough to control market power</a:t>
            </a:r>
          </a:p>
          <a:p>
            <a:pPr>
              <a:lnSpc>
                <a:spcPts val="2300"/>
              </a:lnSpc>
              <a:spcBef>
                <a:spcPct val="0"/>
              </a:spcBef>
              <a:spcAft>
                <a:spcPts val="300"/>
              </a:spcAft>
            </a:pPr>
            <a:r>
              <a:rPr lang="en-AU" smtClean="0"/>
              <a:t>This is usually done with constraint violation pricing/penalty functions that:</a:t>
            </a:r>
          </a:p>
          <a:p>
            <a:pPr lvl="1">
              <a:lnSpc>
                <a:spcPts val="2300"/>
              </a:lnSpc>
              <a:spcBef>
                <a:spcPct val="0"/>
              </a:spcBef>
              <a:spcAft>
                <a:spcPts val="300"/>
              </a:spcAft>
            </a:pPr>
            <a:r>
              <a:rPr lang="en-AU" smtClean="0"/>
              <a:t>Allow, but impute increasing costs to, constraint violations during scarcity</a:t>
            </a:r>
          </a:p>
          <a:p>
            <a:pPr lvl="1">
              <a:lnSpc>
                <a:spcPts val="2300"/>
              </a:lnSpc>
              <a:spcBef>
                <a:spcPct val="0"/>
              </a:spcBef>
              <a:spcAft>
                <a:spcPts val="300"/>
              </a:spcAft>
            </a:pPr>
            <a:r>
              <a:rPr lang="en-AU" smtClean="0"/>
              <a:t>Are tuned so that constraints are violated “in the right order” (e.g., reserves are used before load is shed) and prices increase “appropriately” with scarcity</a:t>
            </a:r>
          </a:p>
        </p:txBody>
      </p:sp>
      <p:sp>
        <p:nvSpPr>
          <p:cNvPr id="51204" name="Footer Placeholder 3"/>
          <p:cNvSpPr>
            <a:spLocks noGrp="1"/>
          </p:cNvSpPr>
          <p:nvPr>
            <p:ph type="ftr" sz="quarter" idx="10"/>
          </p:nvPr>
        </p:nvSpPr>
        <p:spPr>
          <a:noFill/>
        </p:spPr>
        <p:txBody>
          <a:bodyPr/>
          <a:lstStyle/>
          <a:p>
            <a:r>
              <a:rPr lang="en-AU" smtClean="0"/>
              <a:t>© ERCOT &amp; Market Reform, 2010.</a:t>
            </a:r>
            <a:endParaRPr lang="en-US"/>
          </a:p>
        </p:txBody>
      </p:sp>
      <p:sp>
        <p:nvSpPr>
          <p:cNvPr id="51205" name="Slide Number Placeholder 4"/>
          <p:cNvSpPr>
            <a:spLocks noGrp="1"/>
          </p:cNvSpPr>
          <p:nvPr>
            <p:ph type="sldNum" sz="quarter" idx="11"/>
          </p:nvPr>
        </p:nvSpPr>
        <p:spPr>
          <a:noFill/>
        </p:spPr>
        <p:txBody>
          <a:bodyPr/>
          <a:lstStyle/>
          <a:p>
            <a:r>
              <a:rPr lang="en-US"/>
              <a:t>Page </a:t>
            </a:r>
            <a:fld id="{A518DA29-2D2D-4D69-B5D9-5A99D54F1BD9}" type="slidenum">
              <a:rPr lang="en-US"/>
              <a:pPr/>
              <a:t>46</a:t>
            </a:fld>
            <a:endParaRPr lang="en-US"/>
          </a:p>
        </p:txBody>
      </p:sp>
      <p:sp>
        <p:nvSpPr>
          <p:cNvPr id="51206" name="TextBox 5"/>
          <p:cNvSpPr txBox="1">
            <a:spLocks noChangeArrowheads="1"/>
          </p:cNvSpPr>
          <p:nvPr/>
        </p:nvSpPr>
        <p:spPr bwMode="auto">
          <a:xfrm>
            <a:off x="719138" y="5781675"/>
            <a:ext cx="7954962" cy="646113"/>
          </a:xfrm>
          <a:prstGeom prst="rect">
            <a:avLst/>
          </a:prstGeom>
          <a:noFill/>
          <a:ln w="9525">
            <a:noFill/>
            <a:miter lim="800000"/>
            <a:headEnd/>
            <a:tailEnd/>
          </a:ln>
        </p:spPr>
        <p:txBody>
          <a:bodyPr>
            <a:spAutoFit/>
          </a:bodyPr>
          <a:lstStyle/>
          <a:p>
            <a:pPr algn="ctr"/>
            <a:r>
              <a:rPr lang="en-AU" b="1" i="1">
                <a:solidFill>
                  <a:srgbClr val="FF0000"/>
                </a:solidFill>
              </a:rPr>
              <a:t>Defining such pricing/penalty functions requires high-level policy/ commercial judgments informed by technical and economic analysis</a:t>
            </a:r>
          </a:p>
        </p:txBody>
      </p:sp>
      <p:sp>
        <p:nvSpPr>
          <p:cNvPr id="51207"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Must Be Fixed Over Time:  Scarcity Pricing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382588" y="414338"/>
            <a:ext cx="8378825" cy="798512"/>
          </a:xfrm>
        </p:spPr>
        <p:txBody>
          <a:bodyPr/>
          <a:lstStyle/>
          <a:p>
            <a:r>
              <a:rPr lang="en-AU" smtClean="0">
                <a:latin typeface="Arial" charset="0"/>
              </a:rPr>
              <a:t>ERCOT’s “Maximum Shadow Prices”</a:t>
            </a:r>
          </a:p>
        </p:txBody>
      </p:sp>
      <p:sp>
        <p:nvSpPr>
          <p:cNvPr id="52227" name="Content Placeholder 2"/>
          <p:cNvSpPr>
            <a:spLocks noGrp="1"/>
          </p:cNvSpPr>
          <p:nvPr>
            <p:ph idx="1"/>
          </p:nvPr>
        </p:nvSpPr>
        <p:spPr>
          <a:xfrm>
            <a:off x="457200" y="1338263"/>
            <a:ext cx="8229600" cy="4638675"/>
          </a:xfrm>
        </p:spPr>
        <p:txBody>
          <a:bodyPr/>
          <a:lstStyle/>
          <a:p>
            <a:pPr>
              <a:lnSpc>
                <a:spcPts val="2200"/>
              </a:lnSpc>
              <a:spcBef>
                <a:spcPct val="0"/>
              </a:spcBef>
              <a:spcAft>
                <a:spcPts val="300"/>
              </a:spcAft>
            </a:pPr>
            <a:r>
              <a:rPr lang="en-AU" smtClean="0"/>
              <a:t>ERCOT is developing “the methodology for setting Maximum Shadow Prices” (MSPs) for SCED constraints (with TAC consultation and for Board review/approval) in the form of pricing/penalty functions that would:</a:t>
            </a:r>
          </a:p>
          <a:p>
            <a:pPr lvl="1">
              <a:lnSpc>
                <a:spcPts val="2200"/>
              </a:lnSpc>
              <a:spcBef>
                <a:spcPct val="0"/>
              </a:spcBef>
              <a:spcAft>
                <a:spcPts val="300"/>
              </a:spcAft>
            </a:pPr>
            <a:r>
              <a:rPr lang="en-AU" smtClean="0"/>
              <a:t>Be a single MSP (in $/MW of violation) for each network constraint and an up-to-10-step function increasing to a MSP for the power balance constraint</a:t>
            </a:r>
          </a:p>
          <a:p>
            <a:pPr lvl="1">
              <a:lnSpc>
                <a:spcPts val="2200"/>
              </a:lnSpc>
              <a:spcBef>
                <a:spcPct val="0"/>
              </a:spcBef>
              <a:spcAft>
                <a:spcPts val="300"/>
              </a:spcAft>
            </a:pPr>
            <a:r>
              <a:rPr lang="en-AU" smtClean="0"/>
              <a:t>Increase the shadow price on any violated SCED constraint, thereby increasing LMPs (progressively with scarcity, for the power balance constraint)</a:t>
            </a:r>
          </a:p>
          <a:p>
            <a:pPr>
              <a:lnSpc>
                <a:spcPts val="2200"/>
              </a:lnSpc>
              <a:spcBef>
                <a:spcPct val="0"/>
              </a:spcBef>
              <a:spcAft>
                <a:spcPts val="300"/>
              </a:spcAft>
            </a:pPr>
            <a:r>
              <a:rPr lang="en-AU" smtClean="0"/>
              <a:t>ERCOT has not yet proposed specific MSPs or steps, but the result will almost surely </a:t>
            </a:r>
            <a:r>
              <a:rPr lang="en-AU" b="1" i="1" smtClean="0"/>
              <a:t>NOT</a:t>
            </a:r>
            <a:r>
              <a:rPr lang="en-AU" smtClean="0"/>
              <a:t> produce effective scarcity pricing in ERCOT, because:</a:t>
            </a:r>
          </a:p>
          <a:p>
            <a:pPr lvl="1">
              <a:lnSpc>
                <a:spcPts val="2200"/>
              </a:lnSpc>
              <a:spcBef>
                <a:spcPct val="0"/>
              </a:spcBef>
              <a:spcAft>
                <a:spcPts val="300"/>
              </a:spcAft>
            </a:pPr>
            <a:r>
              <a:rPr lang="en-AU" smtClean="0"/>
              <a:t>ERCOT does not seem to be contemplating MSPs &gt; SWCAP </a:t>
            </a:r>
          </a:p>
          <a:p>
            <a:pPr lvl="1">
              <a:lnSpc>
                <a:spcPts val="2200"/>
              </a:lnSpc>
              <a:spcBef>
                <a:spcPct val="0"/>
              </a:spcBef>
              <a:spcAft>
                <a:spcPts val="300"/>
              </a:spcAft>
            </a:pPr>
            <a:r>
              <a:rPr lang="en-AU" smtClean="0"/>
              <a:t>More importantly, in practice operators will respond to scarcity with non-SCED actions – e.g., they will issue an Energy Emergency Alert and then call NSR (Non-Spinning Reserve) and EILS (Emergency Interruptible Load Service) – to keep the system far from shedding load (which is what “violating the SCED power balance constraint” means) </a:t>
            </a:r>
          </a:p>
        </p:txBody>
      </p:sp>
      <p:sp>
        <p:nvSpPr>
          <p:cNvPr id="52228" name="Footer Placeholder 3"/>
          <p:cNvSpPr>
            <a:spLocks noGrp="1"/>
          </p:cNvSpPr>
          <p:nvPr>
            <p:ph type="ftr" sz="quarter" idx="10"/>
          </p:nvPr>
        </p:nvSpPr>
        <p:spPr>
          <a:noFill/>
        </p:spPr>
        <p:txBody>
          <a:bodyPr/>
          <a:lstStyle/>
          <a:p>
            <a:r>
              <a:rPr lang="en-AU" smtClean="0"/>
              <a:t>© ERCOT &amp; Market Reform, 2010.</a:t>
            </a:r>
            <a:endParaRPr lang="en-US"/>
          </a:p>
        </p:txBody>
      </p:sp>
      <p:sp>
        <p:nvSpPr>
          <p:cNvPr id="52229" name="Slide Number Placeholder 4"/>
          <p:cNvSpPr>
            <a:spLocks noGrp="1"/>
          </p:cNvSpPr>
          <p:nvPr>
            <p:ph type="sldNum" sz="quarter" idx="11"/>
          </p:nvPr>
        </p:nvSpPr>
        <p:spPr>
          <a:noFill/>
        </p:spPr>
        <p:txBody>
          <a:bodyPr/>
          <a:lstStyle/>
          <a:p>
            <a:r>
              <a:rPr lang="en-US"/>
              <a:t>Page </a:t>
            </a:r>
            <a:fld id="{C6A5DEFA-0E82-444B-B469-B397B006AF2B}" type="slidenum">
              <a:rPr lang="en-US"/>
              <a:pPr/>
              <a:t>47</a:t>
            </a:fld>
            <a:endParaRPr lang="en-US"/>
          </a:p>
        </p:txBody>
      </p:sp>
      <p:sp>
        <p:nvSpPr>
          <p:cNvPr id="52230"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Must Be Fixed Over Time:  Scarcity Pricing</a:t>
            </a:r>
          </a:p>
        </p:txBody>
      </p:sp>
      <p:sp>
        <p:nvSpPr>
          <p:cNvPr id="52231" name="TextBox 5"/>
          <p:cNvSpPr txBox="1">
            <a:spLocks noChangeArrowheads="1"/>
          </p:cNvSpPr>
          <p:nvPr/>
        </p:nvSpPr>
        <p:spPr bwMode="auto">
          <a:xfrm>
            <a:off x="855663" y="5748338"/>
            <a:ext cx="7167562" cy="647700"/>
          </a:xfrm>
          <a:prstGeom prst="rect">
            <a:avLst/>
          </a:prstGeom>
          <a:noFill/>
          <a:ln w="9525">
            <a:noFill/>
            <a:miter lim="800000"/>
            <a:headEnd/>
            <a:tailEnd/>
          </a:ln>
        </p:spPr>
        <p:txBody>
          <a:bodyPr>
            <a:spAutoFit/>
          </a:bodyPr>
          <a:lstStyle/>
          <a:p>
            <a:pPr algn="ctr"/>
            <a:r>
              <a:rPr lang="en-AU" b="1" i="1">
                <a:solidFill>
                  <a:srgbClr val="FF0000"/>
                </a:solidFill>
              </a:rPr>
              <a:t>The MSPs on SCED constraints will kick in too late to have any RT effect and too rarely to have any long-term effect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382588" y="414338"/>
            <a:ext cx="8378825" cy="798512"/>
          </a:xfrm>
        </p:spPr>
        <p:txBody>
          <a:bodyPr/>
          <a:lstStyle/>
          <a:p>
            <a:r>
              <a:rPr lang="en-AU" smtClean="0">
                <a:latin typeface="Arial" charset="0"/>
              </a:rPr>
              <a:t>Implementing Scarcity Pricing in ERCOT</a:t>
            </a:r>
          </a:p>
        </p:txBody>
      </p:sp>
      <p:sp>
        <p:nvSpPr>
          <p:cNvPr id="53251" name="Content Placeholder 2"/>
          <p:cNvSpPr>
            <a:spLocks noGrp="1"/>
          </p:cNvSpPr>
          <p:nvPr>
            <p:ph idx="1"/>
          </p:nvPr>
        </p:nvSpPr>
        <p:spPr>
          <a:xfrm>
            <a:off x="457200" y="1457325"/>
            <a:ext cx="8229600" cy="4322763"/>
          </a:xfrm>
        </p:spPr>
        <p:txBody>
          <a:bodyPr/>
          <a:lstStyle/>
          <a:p>
            <a:pPr>
              <a:lnSpc>
                <a:spcPts val="2300"/>
              </a:lnSpc>
            </a:pPr>
            <a:r>
              <a:rPr lang="en-AU" smtClean="0"/>
              <a:t>ERCOT could develop an effective scarcity pricing mechanism</a:t>
            </a:r>
            <a:endParaRPr lang="en-US" smtClean="0"/>
          </a:p>
          <a:p>
            <a:pPr lvl="1">
              <a:lnSpc>
                <a:spcPts val="2300"/>
              </a:lnSpc>
              <a:spcBef>
                <a:spcPts val="300"/>
              </a:spcBef>
              <a:spcAft>
                <a:spcPts val="300"/>
              </a:spcAft>
            </a:pPr>
            <a:r>
              <a:rPr lang="en-US" smtClean="0"/>
              <a:t>By including operating reserves and EILS in the SCED, as resources that are called at increasing prices – similar to the “pseudo resource” approach that was proposed and rejected early in the market design process</a:t>
            </a:r>
          </a:p>
          <a:p>
            <a:pPr lvl="1">
              <a:lnSpc>
                <a:spcPts val="2300"/>
              </a:lnSpc>
              <a:spcBef>
                <a:spcPts val="300"/>
              </a:spcBef>
              <a:spcAft>
                <a:spcPts val="300"/>
              </a:spcAft>
            </a:pPr>
            <a:r>
              <a:rPr lang="en-US" smtClean="0"/>
              <a:t>Perhaps easier as a short-term fix, by defining a non-SCED function that increases prices as operators call on more reserves and EILS</a:t>
            </a:r>
          </a:p>
          <a:p>
            <a:pPr lvl="1">
              <a:lnSpc>
                <a:spcPts val="2300"/>
              </a:lnSpc>
              <a:spcBef>
                <a:spcPts val="300"/>
              </a:spcBef>
              <a:spcAft>
                <a:spcPts val="300"/>
              </a:spcAft>
            </a:pPr>
            <a:r>
              <a:rPr lang="en-US" smtClean="0"/>
              <a:t>As such scarcity pricing is developed, the </a:t>
            </a:r>
            <a:r>
              <a:rPr lang="en-US" b="1" i="1" smtClean="0"/>
              <a:t>offer cap </a:t>
            </a:r>
            <a:r>
              <a:rPr lang="en-US" smtClean="0"/>
              <a:t>(SWCAP) can be decreased enough to be effective against market power and a (much?) higher </a:t>
            </a:r>
            <a:r>
              <a:rPr lang="en-US" b="1" i="1" smtClean="0"/>
              <a:t>price cap</a:t>
            </a:r>
            <a:r>
              <a:rPr lang="en-US" smtClean="0"/>
              <a:t> can be set to reflect the “value of lost load” (VoLL)</a:t>
            </a:r>
          </a:p>
          <a:p>
            <a:pPr>
              <a:lnSpc>
                <a:spcPts val="2300"/>
              </a:lnSpc>
              <a:spcBef>
                <a:spcPts val="300"/>
              </a:spcBef>
              <a:spcAft>
                <a:spcPts val="300"/>
              </a:spcAft>
            </a:pPr>
            <a:r>
              <a:rPr lang="en-US" smtClean="0"/>
              <a:t>The process of developing effective scarcity pricing</a:t>
            </a:r>
          </a:p>
          <a:p>
            <a:pPr lvl="1">
              <a:lnSpc>
                <a:spcPts val="2300"/>
              </a:lnSpc>
              <a:spcBef>
                <a:spcPts val="300"/>
              </a:spcBef>
              <a:spcAft>
                <a:spcPts val="300"/>
              </a:spcAft>
            </a:pPr>
            <a:r>
              <a:rPr lang="en-US" smtClean="0"/>
              <a:t>Does not need to be completed immediately, at least not if ERCOT currently has adequate generation and load resources and network capacity; but</a:t>
            </a:r>
          </a:p>
          <a:p>
            <a:pPr lvl="1">
              <a:lnSpc>
                <a:spcPts val="2300"/>
              </a:lnSpc>
              <a:spcBef>
                <a:spcPts val="300"/>
              </a:spcBef>
              <a:spcAft>
                <a:spcPts val="300"/>
              </a:spcAft>
            </a:pPr>
            <a:r>
              <a:rPr lang="en-US" smtClean="0"/>
              <a:t>Will take time, so it should be started soon, well in advance of the actual need</a:t>
            </a:r>
          </a:p>
        </p:txBody>
      </p:sp>
      <p:sp>
        <p:nvSpPr>
          <p:cNvPr id="53252" name="Footer Placeholder 3"/>
          <p:cNvSpPr>
            <a:spLocks noGrp="1"/>
          </p:cNvSpPr>
          <p:nvPr>
            <p:ph type="ftr" sz="quarter" idx="10"/>
          </p:nvPr>
        </p:nvSpPr>
        <p:spPr>
          <a:noFill/>
        </p:spPr>
        <p:txBody>
          <a:bodyPr/>
          <a:lstStyle/>
          <a:p>
            <a:r>
              <a:rPr lang="en-AU" smtClean="0"/>
              <a:t>© ERCOT &amp; Market Reform, 2010.</a:t>
            </a:r>
            <a:endParaRPr lang="en-US"/>
          </a:p>
        </p:txBody>
      </p:sp>
      <p:sp>
        <p:nvSpPr>
          <p:cNvPr id="53253" name="Slide Number Placeholder 4"/>
          <p:cNvSpPr>
            <a:spLocks noGrp="1"/>
          </p:cNvSpPr>
          <p:nvPr>
            <p:ph type="sldNum" sz="quarter" idx="11"/>
          </p:nvPr>
        </p:nvSpPr>
        <p:spPr>
          <a:noFill/>
        </p:spPr>
        <p:txBody>
          <a:bodyPr/>
          <a:lstStyle/>
          <a:p>
            <a:r>
              <a:rPr lang="en-US"/>
              <a:t>Page </a:t>
            </a:r>
            <a:fld id="{829BF452-F445-49A4-9CF8-166696166CF6}" type="slidenum">
              <a:rPr lang="en-US"/>
              <a:pPr/>
              <a:t>48</a:t>
            </a:fld>
            <a:endParaRPr lang="en-US"/>
          </a:p>
        </p:txBody>
      </p:sp>
      <p:sp>
        <p:nvSpPr>
          <p:cNvPr id="53254" name="TextBox 6"/>
          <p:cNvSpPr txBox="1">
            <a:spLocks noChangeArrowheads="1"/>
          </p:cNvSpPr>
          <p:nvPr/>
        </p:nvSpPr>
        <p:spPr bwMode="auto">
          <a:xfrm>
            <a:off x="830263" y="5719763"/>
            <a:ext cx="7813675" cy="646112"/>
          </a:xfrm>
          <a:prstGeom prst="rect">
            <a:avLst/>
          </a:prstGeom>
          <a:noFill/>
          <a:ln w="9525">
            <a:noFill/>
            <a:miter lim="800000"/>
            <a:headEnd/>
            <a:tailEnd/>
          </a:ln>
        </p:spPr>
        <p:txBody>
          <a:bodyPr>
            <a:spAutoFit/>
          </a:bodyPr>
          <a:lstStyle/>
          <a:p>
            <a:pPr algn="ctr"/>
            <a:r>
              <a:rPr lang="en-AU" b="1" i="1">
                <a:solidFill>
                  <a:srgbClr val="FF0000"/>
                </a:solidFill>
              </a:rPr>
              <a:t>ERCOT needs a transparent, high-level process to explain and get political support for effective scarcity pricing at least for the long run</a:t>
            </a:r>
          </a:p>
        </p:txBody>
      </p:sp>
      <p:sp>
        <p:nvSpPr>
          <p:cNvPr id="53255" name="Text Box 3"/>
          <p:cNvSpPr txBox="1">
            <a:spLocks noChangeArrowheads="1"/>
          </p:cNvSpPr>
          <p:nvPr/>
        </p:nvSpPr>
        <p:spPr bwMode="auto">
          <a:xfrm>
            <a:off x="-1588" y="9525"/>
            <a:ext cx="5476876" cy="368300"/>
          </a:xfrm>
          <a:prstGeom prst="rect">
            <a:avLst/>
          </a:prstGeom>
          <a:noFill/>
          <a:ln w="9525">
            <a:noFill/>
            <a:miter lim="800000"/>
            <a:headEnd/>
            <a:tailEnd/>
          </a:ln>
        </p:spPr>
        <p:txBody>
          <a:bodyPr>
            <a:spAutoFit/>
          </a:bodyPr>
          <a:lstStyle/>
          <a:p>
            <a:pPr>
              <a:spcBef>
                <a:spcPts val="300"/>
              </a:spcBef>
              <a:spcAft>
                <a:spcPts val="300"/>
              </a:spcAft>
            </a:pPr>
            <a:r>
              <a:rPr lang="en-US" i="1"/>
              <a:t> Must Be Fixed Over Time:  Scarcity Pricing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90550" y="414338"/>
            <a:ext cx="8170863" cy="798512"/>
          </a:xfrm>
        </p:spPr>
        <p:txBody>
          <a:bodyPr/>
          <a:lstStyle/>
          <a:p>
            <a:r>
              <a:rPr lang="en-AU" smtClean="0">
                <a:latin typeface="Arial" charset="0"/>
              </a:rPr>
              <a:t>Frequently Used Technical Acronyms</a:t>
            </a:r>
          </a:p>
        </p:txBody>
      </p:sp>
      <p:sp>
        <p:nvSpPr>
          <p:cNvPr id="8195" name="Content Placeholder 2"/>
          <p:cNvSpPr>
            <a:spLocks noGrp="1"/>
          </p:cNvSpPr>
          <p:nvPr>
            <p:ph idx="1"/>
          </p:nvPr>
        </p:nvSpPr>
        <p:spPr>
          <a:xfrm>
            <a:off x="1428750" y="1392238"/>
            <a:ext cx="5713413" cy="4951412"/>
          </a:xfrm>
        </p:spPr>
        <p:txBody>
          <a:bodyPr/>
          <a:lstStyle/>
          <a:p>
            <a:pPr>
              <a:lnSpc>
                <a:spcPts val="1900"/>
              </a:lnSpc>
            </a:pPr>
            <a:r>
              <a:rPr lang="en-US" sz="1600" smtClean="0"/>
              <a:t>AS:  		Ancillary Service</a:t>
            </a:r>
          </a:p>
          <a:p>
            <a:pPr>
              <a:lnSpc>
                <a:spcPts val="1900"/>
              </a:lnSpc>
            </a:pPr>
            <a:r>
              <a:rPr lang="en-US" sz="1600" smtClean="0"/>
              <a:t>CRR:	 	Congestion Revenue Right</a:t>
            </a:r>
          </a:p>
          <a:p>
            <a:pPr>
              <a:lnSpc>
                <a:spcPts val="1900"/>
              </a:lnSpc>
            </a:pPr>
            <a:r>
              <a:rPr lang="en-US" sz="1600" smtClean="0"/>
              <a:t>DA:   		Day-Ahead</a:t>
            </a:r>
          </a:p>
          <a:p>
            <a:pPr>
              <a:lnSpc>
                <a:spcPts val="1900"/>
              </a:lnSpc>
            </a:pPr>
            <a:r>
              <a:rPr lang="en-US" sz="1600" smtClean="0"/>
              <a:t>DAM: 		Day-Ahead Market</a:t>
            </a:r>
          </a:p>
          <a:p>
            <a:pPr>
              <a:lnSpc>
                <a:spcPts val="1900"/>
              </a:lnSpc>
            </a:pPr>
            <a:r>
              <a:rPr lang="en-US" sz="1600" smtClean="0"/>
              <a:t>DR:		Demand Response</a:t>
            </a:r>
          </a:p>
          <a:p>
            <a:pPr>
              <a:lnSpc>
                <a:spcPts val="1900"/>
              </a:lnSpc>
            </a:pPr>
            <a:r>
              <a:rPr lang="en-US" sz="1600" smtClean="0"/>
              <a:t>LMP:  	Locational Marginal Price</a:t>
            </a:r>
          </a:p>
          <a:p>
            <a:pPr>
              <a:lnSpc>
                <a:spcPts val="1900"/>
              </a:lnSpc>
            </a:pPr>
            <a:r>
              <a:rPr lang="en-US" sz="1600" smtClean="0"/>
              <a:t>LZ:		Load Zone</a:t>
            </a:r>
          </a:p>
          <a:p>
            <a:pPr>
              <a:lnSpc>
                <a:spcPts val="1900"/>
              </a:lnSpc>
            </a:pPr>
            <a:r>
              <a:rPr lang="en-US" sz="1600" smtClean="0"/>
              <a:t>MCP:  	Market Clearing Price</a:t>
            </a:r>
          </a:p>
          <a:p>
            <a:pPr>
              <a:lnSpc>
                <a:spcPts val="1900"/>
              </a:lnSpc>
            </a:pPr>
            <a:r>
              <a:rPr lang="en-US" sz="1600" smtClean="0"/>
              <a:t>MP:  		Market Participant</a:t>
            </a:r>
          </a:p>
          <a:p>
            <a:pPr>
              <a:lnSpc>
                <a:spcPts val="1900"/>
              </a:lnSpc>
            </a:pPr>
            <a:r>
              <a:rPr lang="en-US" sz="1600" smtClean="0"/>
              <a:t>NOIE:  	Non-Opt-In Entity</a:t>
            </a:r>
          </a:p>
          <a:p>
            <a:pPr>
              <a:lnSpc>
                <a:spcPts val="1900"/>
              </a:lnSpc>
            </a:pPr>
            <a:r>
              <a:rPr lang="en-US" sz="1600" smtClean="0"/>
              <a:t>PTP: 		Point-to-Point </a:t>
            </a:r>
          </a:p>
          <a:p>
            <a:pPr>
              <a:lnSpc>
                <a:spcPts val="1900"/>
              </a:lnSpc>
            </a:pPr>
            <a:r>
              <a:rPr lang="en-US" sz="1600" smtClean="0"/>
              <a:t>QSE:  	Qualified Scheduling Entity</a:t>
            </a:r>
          </a:p>
          <a:p>
            <a:pPr>
              <a:lnSpc>
                <a:spcPts val="1900"/>
              </a:lnSpc>
            </a:pPr>
            <a:r>
              <a:rPr lang="en-US" sz="1600" smtClean="0"/>
              <a:t>RT:  		Real Time</a:t>
            </a:r>
          </a:p>
          <a:p>
            <a:pPr>
              <a:lnSpc>
                <a:spcPts val="1900"/>
              </a:lnSpc>
            </a:pPr>
            <a:r>
              <a:rPr lang="en-US" sz="1600" smtClean="0"/>
              <a:t>RUC:  	Reliability Unit Commitment</a:t>
            </a:r>
          </a:p>
          <a:p>
            <a:pPr>
              <a:lnSpc>
                <a:spcPts val="1900"/>
              </a:lnSpc>
            </a:pPr>
            <a:r>
              <a:rPr lang="en-US" sz="1600" smtClean="0"/>
              <a:t>SCED:  	Security-Constrained Economic Dispatch</a:t>
            </a:r>
          </a:p>
          <a:p>
            <a:pPr>
              <a:lnSpc>
                <a:spcPts val="1900"/>
              </a:lnSpc>
            </a:pPr>
            <a:r>
              <a:rPr lang="en-US" sz="1600" smtClean="0"/>
              <a:t>SWCAP:	System-Wide Offer Cap</a:t>
            </a:r>
          </a:p>
          <a:p>
            <a:pPr>
              <a:lnSpc>
                <a:spcPts val="1900"/>
              </a:lnSpc>
            </a:pPr>
            <a:r>
              <a:rPr lang="en-US" sz="1600" smtClean="0"/>
              <a:t>VDI:  		Verbal Dispatch Instruction</a:t>
            </a:r>
          </a:p>
        </p:txBody>
      </p:sp>
      <p:sp>
        <p:nvSpPr>
          <p:cNvPr id="8196" name="Footer Placeholder 3"/>
          <p:cNvSpPr>
            <a:spLocks noGrp="1"/>
          </p:cNvSpPr>
          <p:nvPr>
            <p:ph type="ftr" sz="quarter" idx="10"/>
          </p:nvPr>
        </p:nvSpPr>
        <p:spPr>
          <a:noFill/>
        </p:spPr>
        <p:txBody>
          <a:bodyPr/>
          <a:lstStyle/>
          <a:p>
            <a:r>
              <a:rPr lang="en-US" smtClean="0"/>
              <a:t>© ERCOT &amp; Market Reform, 2010.</a:t>
            </a:r>
            <a:endParaRPr lang="en-US"/>
          </a:p>
        </p:txBody>
      </p:sp>
      <p:sp>
        <p:nvSpPr>
          <p:cNvPr id="8197" name="Slide Number Placeholder 4"/>
          <p:cNvSpPr>
            <a:spLocks noGrp="1"/>
          </p:cNvSpPr>
          <p:nvPr>
            <p:ph type="sldNum" sz="quarter" idx="11"/>
          </p:nvPr>
        </p:nvSpPr>
        <p:spPr>
          <a:noFill/>
        </p:spPr>
        <p:txBody>
          <a:bodyPr/>
          <a:lstStyle/>
          <a:p>
            <a:r>
              <a:rPr lang="en-US"/>
              <a:t>Page </a:t>
            </a:r>
            <a:fld id="{CC65B19E-720A-4A51-8D61-6153435391E4}" type="slidenum">
              <a:rPr lang="en-US"/>
              <a:pPr/>
              <a:t>4</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590550" y="414338"/>
            <a:ext cx="8170863" cy="798512"/>
          </a:xfrm>
        </p:spPr>
        <p:txBody>
          <a:bodyPr/>
          <a:lstStyle/>
          <a:p>
            <a:r>
              <a:rPr lang="en-AU" smtClean="0">
                <a:latin typeface="Arial" charset="0"/>
              </a:rPr>
              <a:t>Settlement at Shadow Prices – Summary</a:t>
            </a:r>
          </a:p>
        </p:txBody>
      </p:sp>
      <p:sp>
        <p:nvSpPr>
          <p:cNvPr id="54275" name="Content Placeholder 2"/>
          <p:cNvSpPr>
            <a:spLocks noGrp="1"/>
          </p:cNvSpPr>
          <p:nvPr>
            <p:ph idx="1"/>
          </p:nvPr>
        </p:nvSpPr>
        <p:spPr>
          <a:xfrm>
            <a:off x="457200" y="1368425"/>
            <a:ext cx="8229600" cy="4414838"/>
          </a:xfrm>
        </p:spPr>
        <p:txBody>
          <a:bodyPr/>
          <a:lstStyle/>
          <a:p>
            <a:pPr>
              <a:lnSpc>
                <a:spcPts val="2300"/>
              </a:lnSpc>
              <a:spcBef>
                <a:spcPct val="0"/>
              </a:spcBef>
              <a:spcAft>
                <a:spcPts val="300"/>
              </a:spcAft>
            </a:pPr>
            <a:r>
              <a:rPr lang="en-AU" smtClean="0"/>
              <a:t>The </a:t>
            </a:r>
            <a:r>
              <a:rPr lang="en-US" smtClean="0"/>
              <a:t>Protocols often refer to “Shadow Prices [SPs] on constraints” or “… from the algorithm” as “Market Clearing Prices” (MCPs), and use these SPs/MCPs as settlement prices</a:t>
            </a:r>
          </a:p>
          <a:p>
            <a:pPr>
              <a:lnSpc>
                <a:spcPts val="2300"/>
              </a:lnSpc>
              <a:spcBef>
                <a:spcPct val="0"/>
              </a:spcBef>
              <a:spcAft>
                <a:spcPts val="300"/>
              </a:spcAft>
            </a:pPr>
            <a:r>
              <a:rPr lang="en-US" smtClean="0"/>
              <a:t>But the conflation of SPs with MCPs involves some implicit assumptions that are not always valid given provisions of the Protocols; in particular:</a:t>
            </a:r>
            <a:endParaRPr lang="en-AU" smtClean="0"/>
          </a:p>
          <a:p>
            <a:pPr lvl="1">
              <a:lnSpc>
                <a:spcPts val="2300"/>
              </a:lnSpc>
              <a:spcBef>
                <a:spcPct val="0"/>
              </a:spcBef>
              <a:spcAft>
                <a:spcPts val="300"/>
              </a:spcAft>
            </a:pPr>
            <a:r>
              <a:rPr lang="en-AU" smtClean="0"/>
              <a:t>The Protocols allow extensive use of “integer” variables, such as three-part offers in the DAM and block bids/offers in the DAM and any SASM</a:t>
            </a:r>
          </a:p>
          <a:p>
            <a:pPr lvl="1">
              <a:lnSpc>
                <a:spcPts val="2300"/>
              </a:lnSpc>
              <a:spcBef>
                <a:spcPct val="0"/>
              </a:spcBef>
              <a:spcAft>
                <a:spcPts val="300"/>
              </a:spcAft>
            </a:pPr>
            <a:r>
              <a:rPr lang="en-AU" smtClean="0"/>
              <a:t>The resulting mixed integer programming (MIP) problems are inherently difficult to solve, but modern technology can find a solution – the cleared bids and offers – that (approximately) maximizes the gains from trade</a:t>
            </a:r>
          </a:p>
          <a:p>
            <a:pPr lvl="1">
              <a:lnSpc>
                <a:spcPts val="2300"/>
              </a:lnSpc>
              <a:spcBef>
                <a:spcPct val="0"/>
              </a:spcBef>
              <a:spcAft>
                <a:spcPts val="300"/>
              </a:spcAft>
            </a:pPr>
            <a:r>
              <a:rPr lang="en-AU" smtClean="0"/>
              <a:t>But the SPs from a MIP solution may not “clear the market”, i.e., settling all trades at SPs may not equate demand to supply for individual MPs or overall</a:t>
            </a:r>
          </a:p>
          <a:p>
            <a:pPr lvl="1">
              <a:lnSpc>
                <a:spcPts val="2300"/>
              </a:lnSpc>
              <a:spcBef>
                <a:spcPct val="0"/>
              </a:spcBef>
              <a:spcAft>
                <a:spcPts val="300"/>
              </a:spcAft>
            </a:pPr>
            <a:r>
              <a:rPr lang="en-AU" smtClean="0"/>
              <a:t>And a small change in (e.g.) network conditions or a single bid/offer can make a big difference in the SPs and the mix of cleared bids and offers</a:t>
            </a:r>
          </a:p>
        </p:txBody>
      </p:sp>
      <p:sp>
        <p:nvSpPr>
          <p:cNvPr id="54276" name="Footer Placeholder 3"/>
          <p:cNvSpPr>
            <a:spLocks noGrp="1"/>
          </p:cNvSpPr>
          <p:nvPr>
            <p:ph type="ftr" sz="quarter" idx="10"/>
          </p:nvPr>
        </p:nvSpPr>
        <p:spPr>
          <a:noFill/>
        </p:spPr>
        <p:txBody>
          <a:bodyPr/>
          <a:lstStyle/>
          <a:p>
            <a:r>
              <a:rPr lang="en-AU" smtClean="0"/>
              <a:t>© ERCOT &amp; Market Reform, 2010.</a:t>
            </a:r>
            <a:endParaRPr lang="en-US"/>
          </a:p>
        </p:txBody>
      </p:sp>
      <p:sp>
        <p:nvSpPr>
          <p:cNvPr id="54277" name="Slide Number Placeholder 4"/>
          <p:cNvSpPr>
            <a:spLocks noGrp="1"/>
          </p:cNvSpPr>
          <p:nvPr>
            <p:ph type="sldNum" sz="quarter" idx="11"/>
          </p:nvPr>
        </p:nvSpPr>
        <p:spPr>
          <a:noFill/>
        </p:spPr>
        <p:txBody>
          <a:bodyPr/>
          <a:lstStyle/>
          <a:p>
            <a:r>
              <a:rPr lang="en-US"/>
              <a:t>Page </a:t>
            </a:r>
            <a:fld id="{3BD56B86-B993-4930-82C0-D84BD2302691}" type="slidenum">
              <a:rPr lang="en-US"/>
              <a:pPr/>
              <a:t>49</a:t>
            </a:fld>
            <a:endParaRPr lang="en-US"/>
          </a:p>
        </p:txBody>
      </p:sp>
      <p:sp>
        <p:nvSpPr>
          <p:cNvPr id="54278" name="TextBox 6"/>
          <p:cNvSpPr txBox="1">
            <a:spLocks noChangeArrowheads="1"/>
          </p:cNvSpPr>
          <p:nvPr/>
        </p:nvSpPr>
        <p:spPr bwMode="auto">
          <a:xfrm>
            <a:off x="403225" y="5656263"/>
            <a:ext cx="8321675" cy="646112"/>
          </a:xfrm>
          <a:prstGeom prst="rect">
            <a:avLst/>
          </a:prstGeom>
          <a:noFill/>
          <a:ln w="9525">
            <a:noFill/>
            <a:miter lim="800000"/>
            <a:headEnd/>
            <a:tailEnd/>
          </a:ln>
        </p:spPr>
        <p:txBody>
          <a:bodyPr>
            <a:spAutoFit/>
          </a:bodyPr>
          <a:lstStyle/>
          <a:p>
            <a:pPr algn="ctr"/>
            <a:r>
              <a:rPr lang="en-AU" b="1" i="1">
                <a:solidFill>
                  <a:srgbClr val="FF0000"/>
                </a:solidFill>
              </a:rPr>
              <a:t>ERCOT should be aware of the potential problems here, and be prepared to (e.g.) limit bids and offers or change pricing rules if necessary</a:t>
            </a:r>
          </a:p>
        </p:txBody>
      </p:sp>
      <p:sp>
        <p:nvSpPr>
          <p:cNvPr id="54279"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05"/>
          <p:cNvSpPr>
            <a:spLocks noChangeArrowheads="1"/>
          </p:cNvSpPr>
          <p:nvPr/>
        </p:nvSpPr>
        <p:spPr bwMode="auto">
          <a:xfrm>
            <a:off x="6859588" y="2489200"/>
            <a:ext cx="468312" cy="1452563"/>
          </a:xfrm>
          <a:prstGeom prst="rect">
            <a:avLst/>
          </a:prstGeom>
          <a:noFill/>
          <a:ln w="9525">
            <a:solidFill>
              <a:schemeClr val="tx1"/>
            </a:solidFill>
            <a:miter lim="800000"/>
            <a:headEnd/>
            <a:tailEnd/>
          </a:ln>
        </p:spPr>
        <p:txBody>
          <a:bodyPr wrap="none" anchor="ctr"/>
          <a:lstStyle/>
          <a:p>
            <a:pPr algn="ctr"/>
            <a:r>
              <a:rPr lang="en-AU" sz="2400" b="1"/>
              <a:t>4</a:t>
            </a:r>
            <a:endParaRPr lang="en-US" sz="2400" b="1"/>
          </a:p>
        </p:txBody>
      </p:sp>
      <p:sp>
        <p:nvSpPr>
          <p:cNvPr id="55299" name="Rectangle 54"/>
          <p:cNvSpPr>
            <a:spLocks noChangeArrowheads="1"/>
          </p:cNvSpPr>
          <p:nvPr/>
        </p:nvSpPr>
        <p:spPr bwMode="auto">
          <a:xfrm>
            <a:off x="6553200" y="2489200"/>
            <a:ext cx="315913" cy="1452563"/>
          </a:xfrm>
          <a:prstGeom prst="rect">
            <a:avLst/>
          </a:prstGeom>
          <a:solidFill>
            <a:srgbClr val="66CCFF">
              <a:alpha val="54901"/>
            </a:srgbClr>
          </a:solidFill>
          <a:ln w="9525">
            <a:solidFill>
              <a:schemeClr val="tx1"/>
            </a:solidFill>
            <a:miter lim="800000"/>
            <a:headEnd/>
            <a:tailEnd/>
          </a:ln>
        </p:spPr>
        <p:txBody>
          <a:bodyPr wrap="none" anchor="ctr"/>
          <a:lstStyle/>
          <a:p>
            <a:pPr algn="ctr"/>
            <a:endParaRPr lang="en-US" sz="2400" b="1"/>
          </a:p>
        </p:txBody>
      </p:sp>
      <p:sp>
        <p:nvSpPr>
          <p:cNvPr id="55300" name="Title 1"/>
          <p:cNvSpPr>
            <a:spLocks noGrp="1"/>
          </p:cNvSpPr>
          <p:nvPr>
            <p:ph type="title" idx="4294967295"/>
          </p:nvPr>
        </p:nvSpPr>
        <p:spPr>
          <a:xfrm>
            <a:off x="288925" y="414338"/>
            <a:ext cx="8472488" cy="798512"/>
          </a:xfrm>
        </p:spPr>
        <p:txBody>
          <a:bodyPr anchor="b"/>
          <a:lstStyle/>
          <a:p>
            <a:r>
              <a:rPr lang="en-AU" sz="3000" b="1" smtClean="0"/>
              <a:t>With Integers/Blocks, there May </a:t>
            </a:r>
            <a:r>
              <a:rPr lang="en-AU" sz="3000" b="1" smtClean="0">
                <a:cs typeface="Arial" charset="0"/>
              </a:rPr>
              <a:t>Be No </a:t>
            </a:r>
            <a:r>
              <a:rPr lang="en-AU" sz="3000" b="1" smtClean="0"/>
              <a:t>MCPs</a:t>
            </a:r>
          </a:p>
        </p:txBody>
      </p:sp>
      <p:sp>
        <p:nvSpPr>
          <p:cNvPr id="55301" name="Freeform 11"/>
          <p:cNvSpPr>
            <a:spLocks/>
          </p:cNvSpPr>
          <p:nvPr/>
        </p:nvSpPr>
        <p:spPr bwMode="auto">
          <a:xfrm>
            <a:off x="930275" y="2198688"/>
            <a:ext cx="2790825" cy="1739900"/>
          </a:xfrm>
          <a:custGeom>
            <a:avLst/>
            <a:gdLst>
              <a:gd name="T0" fmla="*/ 0 w 1655"/>
              <a:gd name="T1" fmla="*/ 0 h 1590"/>
              <a:gd name="T2" fmla="*/ 7 w 1655"/>
              <a:gd name="T3" fmla="*/ 1590 h 1590"/>
              <a:gd name="T4" fmla="*/ 1655 w 1655"/>
              <a:gd name="T5" fmla="*/ 1590 h 1590"/>
              <a:gd name="T6" fmla="*/ 0 60000 65536"/>
              <a:gd name="T7" fmla="*/ 0 60000 65536"/>
              <a:gd name="T8" fmla="*/ 0 60000 65536"/>
              <a:gd name="T9" fmla="*/ 0 w 1655"/>
              <a:gd name="T10" fmla="*/ 0 h 1590"/>
              <a:gd name="T11" fmla="*/ 1655 w 1655"/>
              <a:gd name="T12" fmla="*/ 1590 h 1590"/>
            </a:gdLst>
            <a:ahLst/>
            <a:cxnLst>
              <a:cxn ang="T6">
                <a:pos x="T0" y="T1"/>
              </a:cxn>
              <a:cxn ang="T7">
                <a:pos x="T2" y="T3"/>
              </a:cxn>
              <a:cxn ang="T8">
                <a:pos x="T4" y="T5"/>
              </a:cxn>
            </a:cxnLst>
            <a:rect l="T9" t="T10" r="T11" b="T12"/>
            <a:pathLst>
              <a:path w="1655" h="1590">
                <a:moveTo>
                  <a:pt x="0" y="0"/>
                </a:moveTo>
                <a:lnTo>
                  <a:pt x="7" y="1590"/>
                </a:lnTo>
                <a:lnTo>
                  <a:pt x="1655" y="1590"/>
                </a:lnTo>
              </a:path>
            </a:pathLst>
          </a:custGeom>
          <a:noFill/>
          <a:ln w="9525">
            <a:solidFill>
              <a:schemeClr val="tx1"/>
            </a:solidFill>
            <a:round/>
            <a:headEnd/>
            <a:tailEnd/>
          </a:ln>
        </p:spPr>
        <p:txBody>
          <a:bodyPr/>
          <a:lstStyle/>
          <a:p>
            <a:endParaRPr lang="en-US"/>
          </a:p>
        </p:txBody>
      </p:sp>
      <p:sp>
        <p:nvSpPr>
          <p:cNvPr id="55302" name="Rectangle 12"/>
          <p:cNvSpPr>
            <a:spLocks noChangeArrowheads="1"/>
          </p:cNvSpPr>
          <p:nvPr/>
        </p:nvSpPr>
        <p:spPr bwMode="auto">
          <a:xfrm>
            <a:off x="930275" y="3452813"/>
            <a:ext cx="423863" cy="485775"/>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1</a:t>
            </a:r>
            <a:endParaRPr lang="en-US" sz="2400" b="1"/>
          </a:p>
        </p:txBody>
      </p:sp>
      <p:sp>
        <p:nvSpPr>
          <p:cNvPr id="55303" name="Rectangle 13"/>
          <p:cNvSpPr>
            <a:spLocks noChangeArrowheads="1"/>
          </p:cNvSpPr>
          <p:nvPr/>
        </p:nvSpPr>
        <p:spPr bwMode="auto">
          <a:xfrm>
            <a:off x="1355725" y="3244850"/>
            <a:ext cx="503238" cy="693738"/>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2</a:t>
            </a:r>
            <a:endParaRPr lang="en-US" sz="2400" b="1"/>
          </a:p>
        </p:txBody>
      </p:sp>
      <p:sp>
        <p:nvSpPr>
          <p:cNvPr id="55304" name="Rectangle 15"/>
          <p:cNvSpPr>
            <a:spLocks noChangeArrowheads="1"/>
          </p:cNvSpPr>
          <p:nvPr/>
        </p:nvSpPr>
        <p:spPr bwMode="auto">
          <a:xfrm>
            <a:off x="2892425" y="2486025"/>
            <a:ext cx="790575" cy="1452563"/>
          </a:xfrm>
          <a:prstGeom prst="rect">
            <a:avLst/>
          </a:prstGeom>
          <a:noFill/>
          <a:ln w="9525">
            <a:solidFill>
              <a:schemeClr val="tx1"/>
            </a:solidFill>
            <a:miter lim="800000"/>
            <a:headEnd/>
            <a:tailEnd/>
          </a:ln>
        </p:spPr>
        <p:txBody>
          <a:bodyPr wrap="none" anchor="ctr"/>
          <a:lstStyle/>
          <a:p>
            <a:pPr algn="ctr"/>
            <a:r>
              <a:rPr lang="en-AU" sz="2400" b="1"/>
              <a:t>4</a:t>
            </a:r>
            <a:endParaRPr lang="en-US" sz="2400" b="1"/>
          </a:p>
        </p:txBody>
      </p:sp>
      <p:sp>
        <p:nvSpPr>
          <p:cNvPr id="55305" name="Text Box 18"/>
          <p:cNvSpPr txBox="1">
            <a:spLocks noChangeArrowheads="1"/>
          </p:cNvSpPr>
          <p:nvPr/>
        </p:nvSpPr>
        <p:spPr bwMode="auto">
          <a:xfrm>
            <a:off x="3725863" y="3843338"/>
            <a:ext cx="549275" cy="274637"/>
          </a:xfrm>
          <a:prstGeom prst="rect">
            <a:avLst/>
          </a:prstGeom>
          <a:noFill/>
          <a:ln w="9525">
            <a:noFill/>
            <a:miter lim="800000"/>
            <a:headEnd/>
            <a:tailEnd/>
          </a:ln>
        </p:spPr>
        <p:txBody>
          <a:bodyPr wrap="none">
            <a:spAutoFit/>
          </a:bodyPr>
          <a:lstStyle/>
          <a:p>
            <a:r>
              <a:rPr lang="en-AU" sz="1200" b="1"/>
              <a:t>MWh</a:t>
            </a:r>
            <a:endParaRPr lang="en-US" sz="1200" b="1"/>
          </a:p>
        </p:txBody>
      </p:sp>
      <p:sp>
        <p:nvSpPr>
          <p:cNvPr id="55306" name="Rectangle 19"/>
          <p:cNvSpPr>
            <a:spLocks noChangeArrowheads="1"/>
          </p:cNvSpPr>
          <p:nvPr/>
        </p:nvSpPr>
        <p:spPr bwMode="auto">
          <a:xfrm>
            <a:off x="2449513" y="3140075"/>
            <a:ext cx="142875" cy="798513"/>
          </a:xfrm>
          <a:prstGeom prst="rect">
            <a:avLst/>
          </a:prstGeom>
          <a:solidFill>
            <a:srgbClr val="66CCFF">
              <a:alpha val="54901"/>
            </a:srgbClr>
          </a:solidFill>
          <a:ln w="9525">
            <a:solidFill>
              <a:schemeClr val="tx1"/>
            </a:solidFill>
            <a:miter lim="800000"/>
            <a:headEnd/>
            <a:tailEnd/>
          </a:ln>
        </p:spPr>
        <p:txBody>
          <a:bodyPr wrap="none" anchor="ctr"/>
          <a:lstStyle/>
          <a:p>
            <a:pPr algn="ctr"/>
            <a:endParaRPr lang="en-US" sz="2400" b="1"/>
          </a:p>
        </p:txBody>
      </p:sp>
      <p:sp>
        <p:nvSpPr>
          <p:cNvPr id="55307" name="Line 20"/>
          <p:cNvSpPr>
            <a:spLocks noChangeShapeType="1"/>
          </p:cNvSpPr>
          <p:nvPr/>
        </p:nvSpPr>
        <p:spPr bwMode="auto">
          <a:xfrm flipV="1">
            <a:off x="923925" y="3459163"/>
            <a:ext cx="1588" cy="479425"/>
          </a:xfrm>
          <a:prstGeom prst="line">
            <a:avLst/>
          </a:prstGeom>
          <a:noFill/>
          <a:ln w="9525">
            <a:solidFill>
              <a:schemeClr val="tx1"/>
            </a:solidFill>
            <a:round/>
            <a:headEnd/>
            <a:tailEnd/>
          </a:ln>
        </p:spPr>
        <p:txBody>
          <a:bodyPr/>
          <a:lstStyle/>
          <a:p>
            <a:endParaRPr lang="en-US"/>
          </a:p>
        </p:txBody>
      </p:sp>
      <p:sp>
        <p:nvSpPr>
          <p:cNvPr id="55308" name="Text Box 22"/>
          <p:cNvSpPr txBox="1">
            <a:spLocks noChangeArrowheads="1"/>
          </p:cNvSpPr>
          <p:nvPr/>
        </p:nvSpPr>
        <p:spPr bwMode="auto">
          <a:xfrm>
            <a:off x="1128713" y="1792288"/>
            <a:ext cx="2128837" cy="584200"/>
          </a:xfrm>
          <a:prstGeom prst="rect">
            <a:avLst/>
          </a:prstGeom>
          <a:noFill/>
          <a:ln w="9525" algn="ctr">
            <a:noFill/>
            <a:miter lim="800000"/>
            <a:headEnd/>
            <a:tailEnd/>
          </a:ln>
        </p:spPr>
        <p:txBody>
          <a:bodyPr wrap="none">
            <a:spAutoFit/>
          </a:bodyPr>
          <a:lstStyle/>
          <a:p>
            <a:pPr algn="ctr"/>
            <a:r>
              <a:rPr lang="en-AU" sz="1600" b="1">
                <a:solidFill>
                  <a:schemeClr val="accent2"/>
                </a:solidFill>
              </a:rPr>
              <a:t>When Demand &gt; D*,</a:t>
            </a:r>
            <a:endParaRPr lang="en-AU" sz="1600" b="1" baseline="-25000">
              <a:solidFill>
                <a:schemeClr val="accent2"/>
              </a:solidFill>
            </a:endParaRPr>
          </a:p>
          <a:p>
            <a:pPr algn="ctr"/>
            <a:r>
              <a:rPr lang="en-AU" sz="1600" b="1">
                <a:solidFill>
                  <a:schemeClr val="accent2"/>
                </a:solidFill>
              </a:rPr>
              <a:t>“B In” is Least-Cost</a:t>
            </a:r>
            <a:endParaRPr lang="en-US" sz="1600" b="1">
              <a:solidFill>
                <a:schemeClr val="accent2"/>
              </a:solidFill>
            </a:endParaRPr>
          </a:p>
        </p:txBody>
      </p:sp>
      <p:sp>
        <p:nvSpPr>
          <p:cNvPr id="55309" name="Text Box 24"/>
          <p:cNvSpPr txBox="1">
            <a:spLocks noChangeArrowheads="1"/>
          </p:cNvSpPr>
          <p:nvPr/>
        </p:nvSpPr>
        <p:spPr bwMode="auto">
          <a:xfrm>
            <a:off x="360363" y="2982913"/>
            <a:ext cx="593725" cy="336550"/>
          </a:xfrm>
          <a:prstGeom prst="rect">
            <a:avLst/>
          </a:prstGeom>
          <a:noFill/>
          <a:ln w="9525">
            <a:noFill/>
            <a:miter lim="800000"/>
            <a:headEnd/>
            <a:tailEnd/>
          </a:ln>
        </p:spPr>
        <p:txBody>
          <a:bodyPr wrap="none">
            <a:spAutoFit/>
          </a:bodyPr>
          <a:lstStyle/>
          <a:p>
            <a:r>
              <a:rPr lang="en-AU" sz="1600"/>
              <a:t>SP</a:t>
            </a:r>
            <a:r>
              <a:rPr lang="en-AU" sz="1600" baseline="-25000"/>
              <a:t>IN</a:t>
            </a:r>
            <a:endParaRPr lang="en-US" sz="1600" baseline="-25000"/>
          </a:p>
        </p:txBody>
      </p:sp>
      <p:sp>
        <p:nvSpPr>
          <p:cNvPr id="55310" name="Freeform 25"/>
          <p:cNvSpPr>
            <a:spLocks/>
          </p:cNvSpPr>
          <p:nvPr/>
        </p:nvSpPr>
        <p:spPr bwMode="auto">
          <a:xfrm>
            <a:off x="5226050" y="2205038"/>
            <a:ext cx="2790825" cy="1739900"/>
          </a:xfrm>
          <a:custGeom>
            <a:avLst/>
            <a:gdLst>
              <a:gd name="T0" fmla="*/ 0 w 1655"/>
              <a:gd name="T1" fmla="*/ 0 h 1590"/>
              <a:gd name="T2" fmla="*/ 7 w 1655"/>
              <a:gd name="T3" fmla="*/ 1590 h 1590"/>
              <a:gd name="T4" fmla="*/ 1655 w 1655"/>
              <a:gd name="T5" fmla="*/ 1590 h 1590"/>
              <a:gd name="T6" fmla="*/ 0 60000 65536"/>
              <a:gd name="T7" fmla="*/ 0 60000 65536"/>
              <a:gd name="T8" fmla="*/ 0 60000 65536"/>
              <a:gd name="T9" fmla="*/ 0 w 1655"/>
              <a:gd name="T10" fmla="*/ 0 h 1590"/>
              <a:gd name="T11" fmla="*/ 1655 w 1655"/>
              <a:gd name="T12" fmla="*/ 1590 h 1590"/>
            </a:gdLst>
            <a:ahLst/>
            <a:cxnLst>
              <a:cxn ang="T6">
                <a:pos x="T0" y="T1"/>
              </a:cxn>
              <a:cxn ang="T7">
                <a:pos x="T2" y="T3"/>
              </a:cxn>
              <a:cxn ang="T8">
                <a:pos x="T4" y="T5"/>
              </a:cxn>
            </a:cxnLst>
            <a:rect l="T9" t="T10" r="T11" b="T12"/>
            <a:pathLst>
              <a:path w="1655" h="1590">
                <a:moveTo>
                  <a:pt x="0" y="0"/>
                </a:moveTo>
                <a:lnTo>
                  <a:pt x="7" y="1590"/>
                </a:lnTo>
                <a:lnTo>
                  <a:pt x="1655" y="1590"/>
                </a:lnTo>
              </a:path>
            </a:pathLst>
          </a:custGeom>
          <a:noFill/>
          <a:ln w="9525">
            <a:solidFill>
              <a:schemeClr val="tx1"/>
            </a:solidFill>
            <a:round/>
            <a:headEnd/>
            <a:tailEnd/>
          </a:ln>
        </p:spPr>
        <p:txBody>
          <a:bodyPr/>
          <a:lstStyle/>
          <a:p>
            <a:endParaRPr lang="en-US"/>
          </a:p>
        </p:txBody>
      </p:sp>
      <p:sp>
        <p:nvSpPr>
          <p:cNvPr id="55311" name="Rectangle 26"/>
          <p:cNvSpPr>
            <a:spLocks noChangeArrowheads="1"/>
          </p:cNvSpPr>
          <p:nvPr/>
        </p:nvSpPr>
        <p:spPr bwMode="auto">
          <a:xfrm>
            <a:off x="5226050" y="3457575"/>
            <a:ext cx="423863" cy="487363"/>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1</a:t>
            </a:r>
            <a:endParaRPr lang="en-US" sz="2400" b="1"/>
          </a:p>
        </p:txBody>
      </p:sp>
      <p:sp>
        <p:nvSpPr>
          <p:cNvPr id="55312" name="Rectangle 27"/>
          <p:cNvSpPr>
            <a:spLocks noChangeArrowheads="1"/>
          </p:cNvSpPr>
          <p:nvPr/>
        </p:nvSpPr>
        <p:spPr bwMode="auto">
          <a:xfrm>
            <a:off x="5651500" y="3251200"/>
            <a:ext cx="503238" cy="693738"/>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2</a:t>
            </a:r>
            <a:endParaRPr lang="en-US" sz="2400" b="1"/>
          </a:p>
        </p:txBody>
      </p:sp>
      <p:sp>
        <p:nvSpPr>
          <p:cNvPr id="55313" name="Rectangle 28"/>
          <p:cNvSpPr>
            <a:spLocks noChangeArrowheads="1"/>
          </p:cNvSpPr>
          <p:nvPr/>
        </p:nvSpPr>
        <p:spPr bwMode="auto">
          <a:xfrm>
            <a:off x="6151563" y="3146425"/>
            <a:ext cx="403225" cy="798513"/>
          </a:xfrm>
          <a:prstGeom prst="rect">
            <a:avLst/>
          </a:prstGeom>
          <a:solidFill>
            <a:srgbClr val="66CCFF">
              <a:alpha val="54901"/>
            </a:srgbClr>
          </a:solidFill>
          <a:ln w="9525">
            <a:solidFill>
              <a:schemeClr val="tx1"/>
            </a:solidFill>
            <a:miter lim="800000"/>
            <a:headEnd/>
            <a:tailEnd/>
          </a:ln>
        </p:spPr>
        <p:txBody>
          <a:bodyPr wrap="none" anchor="ctr"/>
          <a:lstStyle/>
          <a:p>
            <a:pPr algn="ctr"/>
            <a:r>
              <a:rPr lang="en-AU" sz="2400" b="1"/>
              <a:t>3</a:t>
            </a:r>
            <a:endParaRPr lang="en-US" sz="2400" b="1"/>
          </a:p>
        </p:txBody>
      </p:sp>
      <p:sp>
        <p:nvSpPr>
          <p:cNvPr id="55314" name="Text Box 33"/>
          <p:cNvSpPr txBox="1">
            <a:spLocks noChangeArrowheads="1"/>
          </p:cNvSpPr>
          <p:nvPr/>
        </p:nvSpPr>
        <p:spPr bwMode="auto">
          <a:xfrm>
            <a:off x="8021638" y="3849688"/>
            <a:ext cx="549275" cy="274637"/>
          </a:xfrm>
          <a:prstGeom prst="rect">
            <a:avLst/>
          </a:prstGeom>
          <a:noFill/>
          <a:ln w="9525">
            <a:noFill/>
            <a:miter lim="800000"/>
            <a:headEnd/>
            <a:tailEnd/>
          </a:ln>
        </p:spPr>
        <p:txBody>
          <a:bodyPr wrap="none">
            <a:spAutoFit/>
          </a:bodyPr>
          <a:lstStyle/>
          <a:p>
            <a:r>
              <a:rPr lang="en-AU" sz="1200" b="1"/>
              <a:t>MWh</a:t>
            </a:r>
            <a:endParaRPr lang="en-US" sz="1200" b="1"/>
          </a:p>
        </p:txBody>
      </p:sp>
      <p:sp>
        <p:nvSpPr>
          <p:cNvPr id="55315" name="Line 35"/>
          <p:cNvSpPr>
            <a:spLocks noChangeShapeType="1"/>
          </p:cNvSpPr>
          <p:nvPr/>
        </p:nvSpPr>
        <p:spPr bwMode="auto">
          <a:xfrm flipH="1">
            <a:off x="5226050" y="2497138"/>
            <a:ext cx="1708150" cy="0"/>
          </a:xfrm>
          <a:prstGeom prst="line">
            <a:avLst/>
          </a:prstGeom>
          <a:noFill/>
          <a:ln w="9525">
            <a:solidFill>
              <a:schemeClr val="tx1"/>
            </a:solidFill>
            <a:prstDash val="dash"/>
            <a:round/>
            <a:headEnd/>
            <a:tailEnd/>
          </a:ln>
        </p:spPr>
        <p:txBody>
          <a:bodyPr/>
          <a:lstStyle/>
          <a:p>
            <a:endParaRPr lang="en-US"/>
          </a:p>
        </p:txBody>
      </p:sp>
      <p:sp>
        <p:nvSpPr>
          <p:cNvPr id="55316" name="Text Box 36"/>
          <p:cNvSpPr txBox="1">
            <a:spLocks noChangeArrowheads="1"/>
          </p:cNvSpPr>
          <p:nvPr/>
        </p:nvSpPr>
        <p:spPr bwMode="auto">
          <a:xfrm>
            <a:off x="4506913" y="2314575"/>
            <a:ext cx="749300" cy="336550"/>
          </a:xfrm>
          <a:prstGeom prst="rect">
            <a:avLst/>
          </a:prstGeom>
          <a:noFill/>
          <a:ln w="9525">
            <a:noFill/>
            <a:miter lim="800000"/>
            <a:headEnd/>
            <a:tailEnd/>
          </a:ln>
        </p:spPr>
        <p:txBody>
          <a:bodyPr wrap="none">
            <a:spAutoFit/>
          </a:bodyPr>
          <a:lstStyle/>
          <a:p>
            <a:r>
              <a:rPr lang="en-AU" sz="1600"/>
              <a:t>SP</a:t>
            </a:r>
            <a:r>
              <a:rPr lang="en-AU" sz="1600" baseline="-25000"/>
              <a:t>OUT</a:t>
            </a:r>
            <a:endParaRPr lang="en-US" sz="1600" baseline="-25000"/>
          </a:p>
        </p:txBody>
      </p:sp>
      <p:sp>
        <p:nvSpPr>
          <p:cNvPr id="55317" name="Text Box 16"/>
          <p:cNvSpPr txBox="1">
            <a:spLocks noChangeArrowheads="1"/>
          </p:cNvSpPr>
          <p:nvPr/>
        </p:nvSpPr>
        <p:spPr bwMode="auto">
          <a:xfrm>
            <a:off x="2419350" y="4057650"/>
            <a:ext cx="184150" cy="260350"/>
          </a:xfrm>
          <a:prstGeom prst="rect">
            <a:avLst/>
          </a:prstGeom>
          <a:noFill/>
          <a:ln w="9525">
            <a:noFill/>
            <a:miter lim="800000"/>
            <a:headEnd/>
            <a:tailEnd/>
          </a:ln>
        </p:spPr>
        <p:txBody>
          <a:bodyPr wrap="none">
            <a:spAutoFit/>
          </a:bodyPr>
          <a:lstStyle/>
          <a:p>
            <a:endParaRPr lang="en-US" sz="1600" baseline="-25000"/>
          </a:p>
        </p:txBody>
      </p:sp>
      <p:grpSp>
        <p:nvGrpSpPr>
          <p:cNvPr id="55318" name="Group 46"/>
          <p:cNvGrpSpPr>
            <a:grpSpLocks/>
          </p:cNvGrpSpPr>
          <p:nvPr/>
        </p:nvGrpSpPr>
        <p:grpSpPr bwMode="auto">
          <a:xfrm>
            <a:off x="2573338" y="2405063"/>
            <a:ext cx="4291012" cy="1600200"/>
            <a:chOff x="578" y="1774"/>
            <a:chExt cx="2703" cy="1008"/>
          </a:xfrm>
        </p:grpSpPr>
        <p:sp>
          <p:nvSpPr>
            <p:cNvPr id="55341" name="Line 43"/>
            <p:cNvSpPr>
              <a:spLocks noChangeShapeType="1"/>
            </p:cNvSpPr>
            <p:nvPr/>
          </p:nvSpPr>
          <p:spPr bwMode="auto">
            <a:xfrm flipH="1">
              <a:off x="3274" y="1774"/>
              <a:ext cx="7" cy="1008"/>
            </a:xfrm>
            <a:prstGeom prst="line">
              <a:avLst/>
            </a:prstGeom>
            <a:noFill/>
            <a:ln w="28575">
              <a:solidFill>
                <a:schemeClr val="tx1"/>
              </a:solidFill>
              <a:round/>
              <a:headEnd/>
              <a:tailEnd/>
            </a:ln>
          </p:spPr>
          <p:txBody>
            <a:bodyPr/>
            <a:lstStyle/>
            <a:p>
              <a:endParaRPr lang="en-US"/>
            </a:p>
          </p:txBody>
        </p:sp>
        <p:sp>
          <p:nvSpPr>
            <p:cNvPr id="55342" name="Line 44"/>
            <p:cNvSpPr>
              <a:spLocks noChangeShapeType="1"/>
            </p:cNvSpPr>
            <p:nvPr/>
          </p:nvSpPr>
          <p:spPr bwMode="auto">
            <a:xfrm flipH="1">
              <a:off x="578" y="1775"/>
              <a:ext cx="7" cy="1007"/>
            </a:xfrm>
            <a:prstGeom prst="line">
              <a:avLst/>
            </a:prstGeom>
            <a:noFill/>
            <a:ln w="28575">
              <a:solidFill>
                <a:schemeClr val="tx1"/>
              </a:solidFill>
              <a:round/>
              <a:headEnd/>
              <a:tailEnd/>
            </a:ln>
          </p:spPr>
          <p:txBody>
            <a:bodyPr/>
            <a:lstStyle/>
            <a:p>
              <a:endParaRPr lang="en-US"/>
            </a:p>
          </p:txBody>
        </p:sp>
      </p:grpSp>
      <p:sp>
        <p:nvSpPr>
          <p:cNvPr id="55319" name="Text Box 65"/>
          <p:cNvSpPr txBox="1">
            <a:spLocks noChangeArrowheads="1"/>
          </p:cNvSpPr>
          <p:nvPr/>
        </p:nvSpPr>
        <p:spPr bwMode="auto">
          <a:xfrm>
            <a:off x="5661025" y="1785938"/>
            <a:ext cx="2297113" cy="584200"/>
          </a:xfrm>
          <a:prstGeom prst="rect">
            <a:avLst/>
          </a:prstGeom>
          <a:noFill/>
          <a:ln w="9525" algn="ctr">
            <a:noFill/>
            <a:miter lim="800000"/>
            <a:headEnd/>
            <a:tailEnd/>
          </a:ln>
        </p:spPr>
        <p:txBody>
          <a:bodyPr wrap="none">
            <a:spAutoFit/>
          </a:bodyPr>
          <a:lstStyle/>
          <a:p>
            <a:pPr algn="ctr"/>
            <a:r>
              <a:rPr lang="en-AU" sz="1600" b="1">
                <a:solidFill>
                  <a:schemeClr val="accent2"/>
                </a:solidFill>
              </a:rPr>
              <a:t>When Demand &lt; D*,</a:t>
            </a:r>
            <a:endParaRPr lang="en-AU" sz="1600" b="1" baseline="-25000">
              <a:solidFill>
                <a:schemeClr val="accent2"/>
              </a:solidFill>
            </a:endParaRPr>
          </a:p>
          <a:p>
            <a:pPr algn="ctr"/>
            <a:r>
              <a:rPr lang="en-AU" sz="1600" b="1">
                <a:solidFill>
                  <a:schemeClr val="accent2"/>
                </a:solidFill>
              </a:rPr>
              <a:t>“B Out” is Least-Cost</a:t>
            </a:r>
            <a:endParaRPr lang="en-US" sz="1600" b="1">
              <a:solidFill>
                <a:schemeClr val="accent2"/>
              </a:solidFill>
            </a:endParaRPr>
          </a:p>
        </p:txBody>
      </p:sp>
      <p:sp>
        <p:nvSpPr>
          <p:cNvPr id="55320" name="Rectangle 87" descr="Wide upward diagonal"/>
          <p:cNvSpPr>
            <a:spLocks noChangeArrowheads="1"/>
          </p:cNvSpPr>
          <p:nvPr/>
        </p:nvSpPr>
        <p:spPr bwMode="auto">
          <a:xfrm>
            <a:off x="1857375" y="2852738"/>
            <a:ext cx="625475" cy="1089025"/>
          </a:xfrm>
          <a:prstGeom prst="rect">
            <a:avLst/>
          </a:prstGeom>
          <a:pattFill prst="wdUpDiag">
            <a:fgClr>
              <a:schemeClr val="bg2"/>
            </a:fgClr>
            <a:bgClr>
              <a:srgbClr val="66CCFF"/>
            </a:bgClr>
          </a:pattFill>
          <a:ln w="9525">
            <a:solidFill>
              <a:schemeClr val="tx1"/>
            </a:solidFill>
            <a:miter lim="800000"/>
            <a:headEnd/>
            <a:tailEnd/>
          </a:ln>
        </p:spPr>
        <p:txBody>
          <a:bodyPr wrap="none" anchor="ctr"/>
          <a:lstStyle/>
          <a:p>
            <a:pPr algn="ctr"/>
            <a:r>
              <a:rPr lang="en-AU" sz="2400" b="1"/>
              <a:t>B</a:t>
            </a:r>
            <a:endParaRPr lang="en-US" sz="2400" b="1"/>
          </a:p>
        </p:txBody>
      </p:sp>
      <p:sp>
        <p:nvSpPr>
          <p:cNvPr id="55321" name="Rectangle 88" descr="Wide upward diagonal"/>
          <p:cNvSpPr>
            <a:spLocks noChangeArrowheads="1"/>
          </p:cNvSpPr>
          <p:nvPr/>
        </p:nvSpPr>
        <p:spPr bwMode="auto">
          <a:xfrm>
            <a:off x="7331075" y="2841625"/>
            <a:ext cx="625475" cy="1103313"/>
          </a:xfrm>
          <a:prstGeom prst="rect">
            <a:avLst/>
          </a:prstGeom>
          <a:pattFill prst="wdUpDiag">
            <a:fgClr>
              <a:schemeClr val="bg2"/>
            </a:fgClr>
            <a:bgClr>
              <a:schemeClr val="bg1"/>
            </a:bgClr>
          </a:pattFill>
          <a:ln w="9525">
            <a:solidFill>
              <a:schemeClr val="tx1"/>
            </a:solidFill>
            <a:miter lim="800000"/>
            <a:headEnd/>
            <a:tailEnd/>
          </a:ln>
        </p:spPr>
        <p:txBody>
          <a:bodyPr wrap="none" anchor="ctr"/>
          <a:lstStyle/>
          <a:p>
            <a:pPr algn="ctr"/>
            <a:r>
              <a:rPr lang="en-AU" sz="2400" b="1"/>
              <a:t>B</a:t>
            </a:r>
            <a:endParaRPr lang="en-US" sz="2400" b="1"/>
          </a:p>
        </p:txBody>
      </p:sp>
      <p:sp>
        <p:nvSpPr>
          <p:cNvPr id="55322" name="Line 89"/>
          <p:cNvSpPr>
            <a:spLocks noChangeShapeType="1"/>
          </p:cNvSpPr>
          <p:nvPr/>
        </p:nvSpPr>
        <p:spPr bwMode="auto">
          <a:xfrm flipH="1">
            <a:off x="925513" y="2841625"/>
            <a:ext cx="7018337" cy="0"/>
          </a:xfrm>
          <a:prstGeom prst="line">
            <a:avLst/>
          </a:prstGeom>
          <a:noFill/>
          <a:ln w="9525">
            <a:solidFill>
              <a:schemeClr val="tx1"/>
            </a:solidFill>
            <a:prstDash val="dash"/>
            <a:round/>
            <a:headEnd/>
            <a:tailEnd/>
          </a:ln>
        </p:spPr>
        <p:txBody>
          <a:bodyPr/>
          <a:lstStyle/>
          <a:p>
            <a:endParaRPr lang="en-US"/>
          </a:p>
        </p:txBody>
      </p:sp>
      <p:sp>
        <p:nvSpPr>
          <p:cNvPr id="55323" name="Text Box 90"/>
          <p:cNvSpPr txBox="1">
            <a:spLocks noChangeArrowheads="1"/>
          </p:cNvSpPr>
          <p:nvPr/>
        </p:nvSpPr>
        <p:spPr bwMode="auto">
          <a:xfrm>
            <a:off x="366713" y="2651125"/>
            <a:ext cx="571500" cy="336550"/>
          </a:xfrm>
          <a:prstGeom prst="rect">
            <a:avLst/>
          </a:prstGeom>
          <a:noFill/>
          <a:ln w="9525">
            <a:noFill/>
            <a:miter lim="800000"/>
            <a:headEnd/>
            <a:tailEnd/>
          </a:ln>
        </p:spPr>
        <p:txBody>
          <a:bodyPr wrap="none">
            <a:spAutoFit/>
          </a:bodyPr>
          <a:lstStyle/>
          <a:p>
            <a:r>
              <a:rPr lang="en-AU" sz="1600"/>
              <a:t>OP</a:t>
            </a:r>
            <a:r>
              <a:rPr lang="en-AU" sz="1600" baseline="-25000"/>
              <a:t>B</a:t>
            </a:r>
            <a:endParaRPr lang="en-US" sz="1600" baseline="-25000"/>
          </a:p>
        </p:txBody>
      </p:sp>
      <p:sp>
        <p:nvSpPr>
          <p:cNvPr id="55324" name="Line 23"/>
          <p:cNvSpPr>
            <a:spLocks noChangeShapeType="1"/>
          </p:cNvSpPr>
          <p:nvPr/>
        </p:nvSpPr>
        <p:spPr bwMode="auto">
          <a:xfrm flipH="1">
            <a:off x="925513" y="3135313"/>
            <a:ext cx="1697037" cy="0"/>
          </a:xfrm>
          <a:prstGeom prst="line">
            <a:avLst/>
          </a:prstGeom>
          <a:noFill/>
          <a:ln w="9525">
            <a:solidFill>
              <a:schemeClr val="tx1"/>
            </a:solidFill>
            <a:prstDash val="dash"/>
            <a:round/>
            <a:headEnd/>
            <a:tailEnd/>
          </a:ln>
        </p:spPr>
        <p:txBody>
          <a:bodyPr/>
          <a:lstStyle/>
          <a:p>
            <a:endParaRPr lang="en-US"/>
          </a:p>
        </p:txBody>
      </p:sp>
      <p:sp>
        <p:nvSpPr>
          <p:cNvPr id="55325" name="Text Box 91"/>
          <p:cNvSpPr txBox="1">
            <a:spLocks noChangeArrowheads="1"/>
          </p:cNvSpPr>
          <p:nvPr/>
        </p:nvSpPr>
        <p:spPr bwMode="auto">
          <a:xfrm>
            <a:off x="2405063" y="3952875"/>
            <a:ext cx="438150" cy="366713"/>
          </a:xfrm>
          <a:prstGeom prst="rect">
            <a:avLst/>
          </a:prstGeom>
          <a:noFill/>
          <a:ln w="9525">
            <a:noFill/>
            <a:miter lim="800000"/>
            <a:headEnd/>
            <a:tailEnd/>
          </a:ln>
        </p:spPr>
        <p:txBody>
          <a:bodyPr wrap="none">
            <a:spAutoFit/>
          </a:bodyPr>
          <a:lstStyle/>
          <a:p>
            <a:r>
              <a:rPr lang="en-AU" b="1"/>
              <a:t>D*</a:t>
            </a:r>
            <a:endParaRPr lang="en-US" b="1"/>
          </a:p>
        </p:txBody>
      </p:sp>
      <p:sp>
        <p:nvSpPr>
          <p:cNvPr id="55326" name="Text Box 92"/>
          <p:cNvSpPr txBox="1">
            <a:spLocks noChangeArrowheads="1"/>
          </p:cNvSpPr>
          <p:nvPr/>
        </p:nvSpPr>
        <p:spPr bwMode="auto">
          <a:xfrm>
            <a:off x="6711950" y="3954463"/>
            <a:ext cx="438150" cy="366712"/>
          </a:xfrm>
          <a:prstGeom prst="rect">
            <a:avLst/>
          </a:prstGeom>
          <a:noFill/>
          <a:ln w="9525">
            <a:noFill/>
            <a:miter lim="800000"/>
            <a:headEnd/>
            <a:tailEnd/>
          </a:ln>
        </p:spPr>
        <p:txBody>
          <a:bodyPr wrap="none">
            <a:spAutoFit/>
          </a:bodyPr>
          <a:lstStyle/>
          <a:p>
            <a:r>
              <a:rPr lang="en-AU" b="1"/>
              <a:t>D*</a:t>
            </a:r>
            <a:endParaRPr lang="en-US" b="1"/>
          </a:p>
        </p:txBody>
      </p:sp>
      <p:sp>
        <p:nvSpPr>
          <p:cNvPr id="55327" name="Text Box 93"/>
          <p:cNvSpPr txBox="1">
            <a:spLocks noChangeArrowheads="1"/>
          </p:cNvSpPr>
          <p:nvPr/>
        </p:nvSpPr>
        <p:spPr bwMode="auto">
          <a:xfrm>
            <a:off x="1524000" y="1290638"/>
            <a:ext cx="5791200" cy="400050"/>
          </a:xfrm>
          <a:prstGeom prst="rect">
            <a:avLst/>
          </a:prstGeom>
          <a:noFill/>
          <a:ln w="9525">
            <a:noFill/>
            <a:miter lim="800000"/>
            <a:headEnd/>
            <a:tailEnd/>
          </a:ln>
        </p:spPr>
        <p:txBody>
          <a:bodyPr>
            <a:spAutoFit/>
          </a:bodyPr>
          <a:lstStyle/>
          <a:p>
            <a:pPr algn="ctr"/>
            <a:r>
              <a:rPr lang="en-AU" sz="2000" b="1">
                <a:solidFill>
                  <a:schemeClr val="accent2"/>
                </a:solidFill>
              </a:rPr>
              <a:t>B = All-or-None Block with Offer Price OP</a:t>
            </a:r>
            <a:r>
              <a:rPr lang="en-AU" sz="2000" b="1" baseline="-25000">
                <a:solidFill>
                  <a:schemeClr val="accent2"/>
                </a:solidFill>
              </a:rPr>
              <a:t>B</a:t>
            </a:r>
            <a:endParaRPr lang="en-US" sz="2000" b="1" baseline="-25000">
              <a:solidFill>
                <a:schemeClr val="accent2"/>
              </a:solidFill>
            </a:endParaRPr>
          </a:p>
        </p:txBody>
      </p:sp>
      <p:sp>
        <p:nvSpPr>
          <p:cNvPr id="55328" name="Text Box 94"/>
          <p:cNvSpPr txBox="1">
            <a:spLocks noChangeArrowheads="1"/>
          </p:cNvSpPr>
          <p:nvPr/>
        </p:nvSpPr>
        <p:spPr bwMode="auto">
          <a:xfrm>
            <a:off x="614363" y="4240213"/>
            <a:ext cx="3073400" cy="336550"/>
          </a:xfrm>
          <a:prstGeom prst="rect">
            <a:avLst/>
          </a:prstGeom>
          <a:noFill/>
          <a:ln w="9525">
            <a:noFill/>
            <a:miter lim="800000"/>
            <a:headEnd/>
            <a:tailEnd/>
          </a:ln>
        </p:spPr>
        <p:txBody>
          <a:bodyPr wrap="none">
            <a:spAutoFit/>
          </a:bodyPr>
          <a:lstStyle/>
          <a:p>
            <a:r>
              <a:rPr lang="en-AU" sz="1600" b="1">
                <a:solidFill>
                  <a:schemeClr val="accent2"/>
                </a:solidFill>
              </a:rPr>
              <a:t>Demand Shadow Price = SP</a:t>
            </a:r>
            <a:r>
              <a:rPr lang="en-AU" sz="1600" b="1" baseline="-25000">
                <a:solidFill>
                  <a:schemeClr val="accent2"/>
                </a:solidFill>
              </a:rPr>
              <a:t>IN</a:t>
            </a:r>
            <a:r>
              <a:rPr lang="en-AU" sz="1600" b="1">
                <a:solidFill>
                  <a:schemeClr val="accent2"/>
                </a:solidFill>
              </a:rPr>
              <a:t> </a:t>
            </a:r>
            <a:endParaRPr lang="en-US" sz="1600" b="1">
              <a:solidFill>
                <a:schemeClr val="accent2"/>
              </a:solidFill>
            </a:endParaRPr>
          </a:p>
        </p:txBody>
      </p:sp>
      <p:sp>
        <p:nvSpPr>
          <p:cNvPr id="55329" name="Line 96"/>
          <p:cNvSpPr>
            <a:spLocks noChangeShapeType="1"/>
          </p:cNvSpPr>
          <p:nvPr/>
        </p:nvSpPr>
        <p:spPr bwMode="auto">
          <a:xfrm>
            <a:off x="4408488" y="1743075"/>
            <a:ext cx="0" cy="3692525"/>
          </a:xfrm>
          <a:prstGeom prst="line">
            <a:avLst/>
          </a:prstGeom>
          <a:noFill/>
          <a:ln w="28575">
            <a:solidFill>
              <a:schemeClr val="accent2"/>
            </a:solidFill>
            <a:round/>
            <a:headEnd/>
            <a:tailEnd/>
          </a:ln>
        </p:spPr>
        <p:txBody>
          <a:bodyPr/>
          <a:lstStyle/>
          <a:p>
            <a:endParaRPr lang="en-US"/>
          </a:p>
        </p:txBody>
      </p:sp>
      <p:sp>
        <p:nvSpPr>
          <p:cNvPr id="55330" name="Text Box 97"/>
          <p:cNvSpPr txBox="1">
            <a:spLocks noChangeArrowheads="1"/>
          </p:cNvSpPr>
          <p:nvPr/>
        </p:nvSpPr>
        <p:spPr bwMode="auto">
          <a:xfrm>
            <a:off x="4968875" y="4241800"/>
            <a:ext cx="3171825" cy="336550"/>
          </a:xfrm>
          <a:prstGeom prst="rect">
            <a:avLst/>
          </a:prstGeom>
          <a:noFill/>
          <a:ln w="9525">
            <a:noFill/>
            <a:miter lim="800000"/>
            <a:headEnd/>
            <a:tailEnd/>
          </a:ln>
        </p:spPr>
        <p:txBody>
          <a:bodyPr wrap="none">
            <a:spAutoFit/>
          </a:bodyPr>
          <a:lstStyle/>
          <a:p>
            <a:r>
              <a:rPr lang="en-AU" sz="1600" b="1">
                <a:solidFill>
                  <a:schemeClr val="accent2"/>
                </a:solidFill>
              </a:rPr>
              <a:t>Demand Shadow Price = SP</a:t>
            </a:r>
            <a:r>
              <a:rPr lang="en-AU" sz="1600" b="1" baseline="-25000">
                <a:solidFill>
                  <a:schemeClr val="accent2"/>
                </a:solidFill>
              </a:rPr>
              <a:t>OUT</a:t>
            </a:r>
            <a:endParaRPr lang="en-US" sz="1600" b="1" baseline="-25000">
              <a:solidFill>
                <a:schemeClr val="accent2"/>
              </a:solidFill>
            </a:endParaRPr>
          </a:p>
        </p:txBody>
      </p:sp>
      <p:sp>
        <p:nvSpPr>
          <p:cNvPr id="55331" name="Text Box 100"/>
          <p:cNvSpPr txBox="1">
            <a:spLocks noChangeArrowheads="1"/>
          </p:cNvSpPr>
          <p:nvPr/>
        </p:nvSpPr>
        <p:spPr bwMode="auto">
          <a:xfrm>
            <a:off x="255588" y="4560888"/>
            <a:ext cx="3992562" cy="825500"/>
          </a:xfrm>
          <a:prstGeom prst="rect">
            <a:avLst/>
          </a:prstGeom>
          <a:noFill/>
          <a:ln w="9525">
            <a:noFill/>
            <a:miter lim="800000"/>
            <a:headEnd/>
            <a:tailEnd/>
          </a:ln>
        </p:spPr>
        <p:txBody>
          <a:bodyPr>
            <a:spAutoFit/>
          </a:bodyPr>
          <a:lstStyle/>
          <a:p>
            <a:r>
              <a:rPr lang="en-AU" sz="1600" b="1">
                <a:solidFill>
                  <a:schemeClr val="accent2"/>
                </a:solidFill>
              </a:rPr>
              <a:t>B should be IN, but cannot cover its costs @ settlement price = SP</a:t>
            </a:r>
            <a:r>
              <a:rPr lang="en-AU" sz="1600" b="1" baseline="-25000">
                <a:solidFill>
                  <a:schemeClr val="accent2"/>
                </a:solidFill>
              </a:rPr>
              <a:t>IN</a:t>
            </a:r>
            <a:r>
              <a:rPr lang="en-AU" sz="1600" b="1">
                <a:solidFill>
                  <a:schemeClr val="accent2"/>
                </a:solidFill>
              </a:rPr>
              <a:t> if it is IN, so will try to stay OUT</a:t>
            </a:r>
            <a:endParaRPr lang="en-US" sz="1600" b="1">
              <a:solidFill>
                <a:schemeClr val="accent2"/>
              </a:solidFill>
            </a:endParaRPr>
          </a:p>
        </p:txBody>
      </p:sp>
      <p:sp>
        <p:nvSpPr>
          <p:cNvPr id="55332" name="Text Box 101"/>
          <p:cNvSpPr txBox="1">
            <a:spLocks noChangeArrowheads="1"/>
          </p:cNvSpPr>
          <p:nvPr/>
        </p:nvSpPr>
        <p:spPr bwMode="auto">
          <a:xfrm>
            <a:off x="4718050" y="4584700"/>
            <a:ext cx="3957638" cy="825500"/>
          </a:xfrm>
          <a:prstGeom prst="rect">
            <a:avLst/>
          </a:prstGeom>
          <a:noFill/>
          <a:ln w="9525">
            <a:noFill/>
            <a:miter lim="800000"/>
            <a:headEnd/>
            <a:tailEnd/>
          </a:ln>
        </p:spPr>
        <p:txBody>
          <a:bodyPr>
            <a:spAutoFit/>
          </a:bodyPr>
          <a:lstStyle/>
          <a:p>
            <a:r>
              <a:rPr lang="en-AU" sz="1600" b="1">
                <a:solidFill>
                  <a:schemeClr val="accent2"/>
                </a:solidFill>
              </a:rPr>
              <a:t>B should be OUT, but can make money @ settlement price = SP</a:t>
            </a:r>
            <a:r>
              <a:rPr lang="en-AU" sz="1600" b="1" baseline="-25000">
                <a:solidFill>
                  <a:schemeClr val="accent2"/>
                </a:solidFill>
              </a:rPr>
              <a:t>OUT</a:t>
            </a:r>
            <a:r>
              <a:rPr lang="en-AU" sz="1600" b="1">
                <a:solidFill>
                  <a:schemeClr val="accent2"/>
                </a:solidFill>
              </a:rPr>
              <a:t> if it is IN, so will try to avoid being OUT</a:t>
            </a:r>
            <a:endParaRPr lang="en-US" sz="1600" b="1" baseline="-25000">
              <a:solidFill>
                <a:schemeClr val="accent2"/>
              </a:solidFill>
            </a:endParaRPr>
          </a:p>
        </p:txBody>
      </p:sp>
      <p:sp>
        <p:nvSpPr>
          <p:cNvPr id="55333" name="Text Box 102"/>
          <p:cNvSpPr txBox="1">
            <a:spLocks noChangeArrowheads="1"/>
          </p:cNvSpPr>
          <p:nvPr/>
        </p:nvSpPr>
        <p:spPr bwMode="auto">
          <a:xfrm>
            <a:off x="4575175" y="2670175"/>
            <a:ext cx="571500" cy="336550"/>
          </a:xfrm>
          <a:prstGeom prst="rect">
            <a:avLst/>
          </a:prstGeom>
          <a:solidFill>
            <a:schemeClr val="bg1"/>
          </a:solidFill>
          <a:ln w="9525">
            <a:noFill/>
            <a:miter lim="800000"/>
            <a:headEnd/>
            <a:tailEnd/>
          </a:ln>
        </p:spPr>
        <p:txBody>
          <a:bodyPr wrap="none">
            <a:spAutoFit/>
          </a:bodyPr>
          <a:lstStyle/>
          <a:p>
            <a:r>
              <a:rPr lang="en-AU" sz="1600"/>
              <a:t>OP</a:t>
            </a:r>
            <a:r>
              <a:rPr lang="en-AU" sz="1600" baseline="-25000"/>
              <a:t>B</a:t>
            </a:r>
            <a:endParaRPr lang="en-US" sz="1600" baseline="-25000"/>
          </a:p>
        </p:txBody>
      </p:sp>
      <p:sp>
        <p:nvSpPr>
          <p:cNvPr id="55334" name="TextBox 6"/>
          <p:cNvSpPr txBox="1">
            <a:spLocks noChangeArrowheads="1"/>
          </p:cNvSpPr>
          <p:nvPr/>
        </p:nvSpPr>
        <p:spPr bwMode="auto">
          <a:xfrm>
            <a:off x="681038" y="5453063"/>
            <a:ext cx="7927975" cy="923925"/>
          </a:xfrm>
          <a:prstGeom prst="rect">
            <a:avLst/>
          </a:prstGeom>
          <a:noFill/>
          <a:ln w="9525">
            <a:noFill/>
            <a:miter lim="800000"/>
            <a:headEnd/>
            <a:tailEnd/>
          </a:ln>
        </p:spPr>
        <p:txBody>
          <a:bodyPr>
            <a:spAutoFit/>
          </a:bodyPr>
          <a:lstStyle/>
          <a:p>
            <a:r>
              <a:rPr lang="en-AU" b="1" i="1">
                <a:solidFill>
                  <a:srgbClr val="FF0000"/>
                </a:solidFill>
              </a:rPr>
              <a:t>The SP does not “clear the market”; in fact, no single price does</a:t>
            </a:r>
          </a:p>
          <a:p>
            <a:r>
              <a:rPr lang="en-AU" b="1" i="1">
                <a:solidFill>
                  <a:srgbClr val="FF0000"/>
                </a:solidFill>
              </a:rPr>
              <a:t>The INs/OUTs and SPs are unstable and often inexplicable</a:t>
            </a:r>
          </a:p>
          <a:p>
            <a:r>
              <a:rPr lang="en-AU" b="1" i="1">
                <a:solidFill>
                  <a:srgbClr val="FF0000"/>
                </a:solidFill>
              </a:rPr>
              <a:t>MPs will/must use strategies (games?) to try to get what they want </a:t>
            </a:r>
          </a:p>
        </p:txBody>
      </p:sp>
      <p:sp>
        <p:nvSpPr>
          <p:cNvPr id="55335" name="Rectangle 104"/>
          <p:cNvSpPr>
            <a:spLocks noChangeArrowheads="1"/>
          </p:cNvSpPr>
          <p:nvPr/>
        </p:nvSpPr>
        <p:spPr bwMode="auto">
          <a:xfrm>
            <a:off x="2565400" y="3136900"/>
            <a:ext cx="323850" cy="798513"/>
          </a:xfrm>
          <a:prstGeom prst="rect">
            <a:avLst/>
          </a:prstGeom>
          <a:noFill/>
          <a:ln w="9525">
            <a:solidFill>
              <a:schemeClr val="tx1"/>
            </a:solidFill>
            <a:miter lim="800000"/>
            <a:headEnd/>
            <a:tailEnd/>
          </a:ln>
        </p:spPr>
        <p:txBody>
          <a:bodyPr wrap="none" anchor="ctr"/>
          <a:lstStyle/>
          <a:p>
            <a:pPr algn="ctr"/>
            <a:r>
              <a:rPr lang="en-AU" sz="2400" b="1"/>
              <a:t>3</a:t>
            </a:r>
            <a:endParaRPr lang="en-US" sz="2400" b="1"/>
          </a:p>
        </p:txBody>
      </p:sp>
      <p:sp>
        <p:nvSpPr>
          <p:cNvPr id="55336"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99E943BF-86D1-4F54-822D-B221BB129D34}" type="slidenum">
              <a:rPr lang="en-US" sz="1300"/>
              <a:pPr algn="r"/>
              <a:t>50</a:t>
            </a:fld>
            <a:endParaRPr lang="en-US" sz="1300"/>
          </a:p>
        </p:txBody>
      </p:sp>
      <p:sp>
        <p:nvSpPr>
          <p:cNvPr id="55337" name="Slide Number Placeholder 47"/>
          <p:cNvSpPr>
            <a:spLocks noGrp="1"/>
          </p:cNvSpPr>
          <p:nvPr>
            <p:ph type="sldNum" sz="quarter" idx="11"/>
          </p:nvPr>
        </p:nvSpPr>
        <p:spPr>
          <a:noFill/>
        </p:spPr>
        <p:txBody>
          <a:bodyPr/>
          <a:lstStyle/>
          <a:p>
            <a:r>
              <a:rPr lang="en-US"/>
              <a:t>Page </a:t>
            </a:r>
            <a:fld id="{42F0B124-F8EA-4DD5-90E6-549A47101BAB}" type="slidenum">
              <a:rPr lang="en-US"/>
              <a:pPr/>
              <a:t>50</a:t>
            </a:fld>
            <a:endParaRPr lang="en-US"/>
          </a:p>
        </p:txBody>
      </p:sp>
      <p:sp>
        <p:nvSpPr>
          <p:cNvPr id="55338" name="Footer Placeholder 48"/>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55339" name="Line 96"/>
          <p:cNvSpPr>
            <a:spLocks noChangeShapeType="1"/>
          </p:cNvSpPr>
          <p:nvPr/>
        </p:nvSpPr>
        <p:spPr bwMode="auto">
          <a:xfrm>
            <a:off x="304800" y="1752600"/>
            <a:ext cx="8534400" cy="0"/>
          </a:xfrm>
          <a:prstGeom prst="line">
            <a:avLst/>
          </a:prstGeom>
          <a:noFill/>
          <a:ln w="28575">
            <a:solidFill>
              <a:schemeClr val="accent2"/>
            </a:solidFill>
            <a:round/>
            <a:headEnd/>
            <a:tailEnd/>
          </a:ln>
        </p:spPr>
        <p:txBody>
          <a:bodyPr/>
          <a:lstStyle/>
          <a:p>
            <a:endParaRPr lang="en-US"/>
          </a:p>
        </p:txBody>
      </p:sp>
      <p:sp>
        <p:nvSpPr>
          <p:cNvPr id="55340"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  Settlement at Shadow Prices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590550" y="414338"/>
            <a:ext cx="8170863" cy="798512"/>
          </a:xfrm>
        </p:spPr>
        <p:txBody>
          <a:bodyPr/>
          <a:lstStyle/>
          <a:p>
            <a:r>
              <a:rPr lang="en-AU" smtClean="0">
                <a:latin typeface="Arial" charset="0"/>
              </a:rPr>
              <a:t>The Effects of Settling at Simple SPs </a:t>
            </a:r>
            <a:endParaRPr lang="en-AU" smtClean="0">
              <a:latin typeface="Arial" charset="0"/>
              <a:cs typeface="Arial" charset="0"/>
            </a:endParaRPr>
          </a:p>
        </p:txBody>
      </p:sp>
      <p:sp>
        <p:nvSpPr>
          <p:cNvPr id="56323" name="Content Placeholder 2"/>
          <p:cNvSpPr>
            <a:spLocks noGrp="1"/>
          </p:cNvSpPr>
          <p:nvPr>
            <p:ph idx="1"/>
          </p:nvPr>
        </p:nvSpPr>
        <p:spPr>
          <a:xfrm>
            <a:off x="457200" y="1392238"/>
            <a:ext cx="8229600" cy="4725987"/>
          </a:xfrm>
        </p:spPr>
        <p:txBody>
          <a:bodyPr/>
          <a:lstStyle/>
          <a:p>
            <a:pPr>
              <a:lnSpc>
                <a:spcPts val="2300"/>
              </a:lnSpc>
              <a:spcBef>
                <a:spcPct val="0"/>
              </a:spcBef>
              <a:spcAft>
                <a:spcPts val="300"/>
              </a:spcAft>
            </a:pPr>
            <a:r>
              <a:rPr lang="en-AU" smtClean="0"/>
              <a:t>Using the Shadow Price (SP) from a MIP solution as the settlement price can have perverse effects; for example:</a:t>
            </a:r>
          </a:p>
          <a:p>
            <a:pPr lvl="1">
              <a:lnSpc>
                <a:spcPts val="2300"/>
              </a:lnSpc>
              <a:spcBef>
                <a:spcPct val="0"/>
              </a:spcBef>
              <a:spcAft>
                <a:spcPts val="300"/>
              </a:spcAft>
            </a:pPr>
            <a:r>
              <a:rPr lang="en-AU" smtClean="0"/>
              <a:t>Cleared offers and bids may be inconsistent with their prices and the SP; for example, an offer to sell may be accepted even though the offer price was &gt; SP, implying the offerer will be required to sell at a loss</a:t>
            </a:r>
          </a:p>
          <a:p>
            <a:pPr lvl="1">
              <a:lnSpc>
                <a:spcPts val="2300"/>
              </a:lnSpc>
              <a:spcBef>
                <a:spcPct val="0"/>
              </a:spcBef>
              <a:spcAft>
                <a:spcPts val="300"/>
              </a:spcAft>
            </a:pPr>
            <a:r>
              <a:rPr lang="en-AU" smtClean="0"/>
              <a:t>The SP and the mix of cleared bids and offers can change significantly with small changes in (e.g.) network conditions or a single bid or offer</a:t>
            </a:r>
          </a:p>
          <a:p>
            <a:pPr>
              <a:lnSpc>
                <a:spcPts val="2300"/>
              </a:lnSpc>
              <a:spcBef>
                <a:spcPct val="0"/>
              </a:spcBef>
              <a:spcAft>
                <a:spcPts val="300"/>
              </a:spcAft>
            </a:pPr>
            <a:r>
              <a:rPr lang="en-AU" smtClean="0"/>
              <a:t>Such perverse and unstable price/quantity outcomes can:</a:t>
            </a:r>
          </a:p>
          <a:p>
            <a:pPr lvl="1">
              <a:lnSpc>
                <a:spcPts val="2300"/>
              </a:lnSpc>
              <a:spcBef>
                <a:spcPct val="0"/>
              </a:spcBef>
              <a:spcAft>
                <a:spcPts val="300"/>
              </a:spcAft>
            </a:pPr>
            <a:r>
              <a:rPr lang="en-AU" smtClean="0"/>
              <a:t>Be difficult/impossible to explain or justify to affected MPs and regulators</a:t>
            </a:r>
          </a:p>
          <a:p>
            <a:pPr lvl="1">
              <a:lnSpc>
                <a:spcPts val="2300"/>
              </a:lnSpc>
              <a:spcBef>
                <a:spcPct val="0"/>
              </a:spcBef>
              <a:spcAft>
                <a:spcPts val="300"/>
              </a:spcAft>
            </a:pPr>
            <a:r>
              <a:rPr lang="en-AU" smtClean="0"/>
              <a:t>Induce strategic bidding/offering and deviations from market outcomes (e.g., dispatch instructions), as MPs try to avoid selling at a loss or missing profit opportunities</a:t>
            </a:r>
          </a:p>
          <a:p>
            <a:pPr>
              <a:lnSpc>
                <a:spcPts val="2300"/>
              </a:lnSpc>
              <a:spcBef>
                <a:spcPct val="0"/>
              </a:spcBef>
              <a:spcAft>
                <a:spcPts val="300"/>
              </a:spcAft>
            </a:pPr>
            <a:r>
              <a:rPr lang="en-AU" smtClean="0"/>
              <a:t>Such problems:</a:t>
            </a:r>
          </a:p>
          <a:p>
            <a:pPr lvl="1">
              <a:lnSpc>
                <a:spcPts val="2300"/>
              </a:lnSpc>
              <a:spcBef>
                <a:spcPct val="0"/>
              </a:spcBef>
              <a:spcAft>
                <a:spcPts val="300"/>
              </a:spcAft>
            </a:pPr>
            <a:r>
              <a:rPr lang="en-AU" smtClean="0"/>
              <a:t>Can be ignored, in hopes that MPs will not complain or game too much</a:t>
            </a:r>
          </a:p>
          <a:p>
            <a:pPr lvl="1">
              <a:lnSpc>
                <a:spcPts val="2300"/>
              </a:lnSpc>
              <a:spcBef>
                <a:spcPct val="0"/>
              </a:spcBef>
              <a:spcAft>
                <a:spcPts val="300"/>
              </a:spcAft>
            </a:pPr>
            <a:r>
              <a:rPr lang="en-AU" smtClean="0"/>
              <a:t>May not be too bad if (e.g.) each block bid/offer is small relative to the total</a:t>
            </a:r>
          </a:p>
          <a:p>
            <a:pPr>
              <a:lnSpc>
                <a:spcPts val="2300"/>
              </a:lnSpc>
              <a:spcBef>
                <a:spcPct val="0"/>
              </a:spcBef>
              <a:spcAft>
                <a:spcPts val="300"/>
              </a:spcAft>
            </a:pPr>
            <a:endParaRPr lang="en-AU" smtClean="0"/>
          </a:p>
        </p:txBody>
      </p:sp>
      <p:sp>
        <p:nvSpPr>
          <p:cNvPr id="56324" name="Footer Placeholder 3"/>
          <p:cNvSpPr>
            <a:spLocks noGrp="1"/>
          </p:cNvSpPr>
          <p:nvPr>
            <p:ph type="ftr" sz="quarter" idx="10"/>
          </p:nvPr>
        </p:nvSpPr>
        <p:spPr>
          <a:noFill/>
        </p:spPr>
        <p:txBody>
          <a:bodyPr/>
          <a:lstStyle/>
          <a:p>
            <a:r>
              <a:rPr lang="en-AU" smtClean="0"/>
              <a:t>© ERCOT &amp; Market Reform, 2010.</a:t>
            </a:r>
            <a:endParaRPr lang="en-US"/>
          </a:p>
        </p:txBody>
      </p:sp>
      <p:sp>
        <p:nvSpPr>
          <p:cNvPr id="56325" name="Slide Number Placeholder 4"/>
          <p:cNvSpPr>
            <a:spLocks noGrp="1"/>
          </p:cNvSpPr>
          <p:nvPr>
            <p:ph type="sldNum" sz="quarter" idx="11"/>
          </p:nvPr>
        </p:nvSpPr>
        <p:spPr>
          <a:noFill/>
        </p:spPr>
        <p:txBody>
          <a:bodyPr/>
          <a:lstStyle/>
          <a:p>
            <a:r>
              <a:rPr lang="en-US"/>
              <a:t>Page </a:t>
            </a:r>
            <a:fld id="{F8B79717-1C2F-45B8-B113-AADAC7A6E845}" type="slidenum">
              <a:rPr lang="en-US"/>
              <a:pPr/>
              <a:t>51</a:t>
            </a:fld>
            <a:endParaRPr lang="en-US"/>
          </a:p>
        </p:txBody>
      </p:sp>
      <p:sp>
        <p:nvSpPr>
          <p:cNvPr id="56326"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  Settlement at Shadow Prices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590550" y="414338"/>
            <a:ext cx="8170863" cy="798512"/>
          </a:xfrm>
        </p:spPr>
        <p:txBody>
          <a:bodyPr/>
          <a:lstStyle/>
          <a:p>
            <a:r>
              <a:rPr lang="en-AU" smtClean="0">
                <a:latin typeface="Arial" charset="0"/>
              </a:rPr>
              <a:t>How Important Is All This for ERCOT</a:t>
            </a:r>
            <a:r>
              <a:rPr lang="en-AU" smtClean="0">
                <a:latin typeface="Arial" charset="0"/>
                <a:cs typeface="Arial" charset="0"/>
              </a:rPr>
              <a:t>?</a:t>
            </a:r>
          </a:p>
        </p:txBody>
      </p:sp>
      <p:sp>
        <p:nvSpPr>
          <p:cNvPr id="57347" name="Content Placeholder 2"/>
          <p:cNvSpPr>
            <a:spLocks noGrp="1"/>
          </p:cNvSpPr>
          <p:nvPr>
            <p:ph idx="1"/>
          </p:nvPr>
        </p:nvSpPr>
        <p:spPr>
          <a:xfrm>
            <a:off x="457200" y="1457325"/>
            <a:ext cx="8229600" cy="4708525"/>
          </a:xfrm>
        </p:spPr>
        <p:txBody>
          <a:bodyPr/>
          <a:lstStyle/>
          <a:p>
            <a:pPr>
              <a:lnSpc>
                <a:spcPts val="2300"/>
              </a:lnSpc>
              <a:spcBef>
                <a:spcPct val="0"/>
              </a:spcBef>
              <a:spcAft>
                <a:spcPts val="300"/>
              </a:spcAft>
            </a:pPr>
            <a:r>
              <a:rPr lang="en-AU" smtClean="0"/>
              <a:t>For unit commitment, with three-part offers, it cannot be ignored</a:t>
            </a:r>
          </a:p>
          <a:p>
            <a:pPr lvl="1">
              <a:lnSpc>
                <a:spcPts val="2300"/>
              </a:lnSpc>
              <a:spcBef>
                <a:spcPct val="0"/>
              </a:spcBef>
              <a:spcAft>
                <a:spcPts val="300"/>
              </a:spcAft>
            </a:pPr>
            <a:r>
              <a:rPr lang="en-AU" smtClean="0"/>
              <a:t>Generators need make-whole payments to encourage voluntary participation in the commitment process (or even to get/keep them in the market at all)</a:t>
            </a:r>
          </a:p>
          <a:p>
            <a:pPr lvl="1">
              <a:lnSpc>
                <a:spcPts val="2300"/>
              </a:lnSpc>
              <a:spcBef>
                <a:spcPct val="0"/>
              </a:spcBef>
              <a:spcAft>
                <a:spcPts val="300"/>
              </a:spcAft>
            </a:pPr>
            <a:r>
              <a:rPr lang="en-AU" smtClean="0"/>
              <a:t>But if loads pay only simple SPs for energy (as in ERCOT) they can have either too much or too little incentive to reduce demand</a:t>
            </a:r>
          </a:p>
          <a:p>
            <a:pPr>
              <a:lnSpc>
                <a:spcPts val="2300"/>
              </a:lnSpc>
              <a:spcBef>
                <a:spcPct val="0"/>
              </a:spcBef>
              <a:spcAft>
                <a:spcPts val="300"/>
              </a:spcAft>
            </a:pPr>
            <a:r>
              <a:rPr lang="en-AU" smtClean="0"/>
              <a:t>The </a:t>
            </a:r>
            <a:r>
              <a:rPr lang="en-AU" smtClean="0">
                <a:cs typeface="Arial" charset="0"/>
              </a:rPr>
              <a:t>problem may also</a:t>
            </a:r>
            <a:r>
              <a:rPr lang="en-AU" smtClean="0"/>
              <a:t> be important in the AS Markets, which allow integer AS Offers but have no make-whole payments</a:t>
            </a:r>
          </a:p>
          <a:p>
            <a:pPr lvl="1">
              <a:lnSpc>
                <a:spcPts val="2300"/>
              </a:lnSpc>
              <a:spcBef>
                <a:spcPct val="0"/>
              </a:spcBef>
              <a:spcAft>
                <a:spcPts val="300"/>
              </a:spcAft>
            </a:pPr>
            <a:r>
              <a:rPr lang="en-AU" smtClean="0"/>
              <a:t>A Load Resource may have its Block RRS Offer taken even though the MCP for RRS is below its bid-based costs</a:t>
            </a:r>
          </a:p>
          <a:p>
            <a:pPr lvl="1">
              <a:lnSpc>
                <a:spcPts val="2300"/>
              </a:lnSpc>
              <a:spcBef>
                <a:spcPct val="0"/>
              </a:spcBef>
              <a:spcAft>
                <a:spcPts val="300"/>
              </a:spcAft>
            </a:pPr>
            <a:r>
              <a:rPr lang="en-AU" smtClean="0"/>
              <a:t>Generation Resources may be allowed (ERCOT must decide) to submit AS offers with complex either/or and all-or-none constraints [4.4.7.2(1)]</a:t>
            </a:r>
          </a:p>
          <a:p>
            <a:pPr>
              <a:lnSpc>
                <a:spcPts val="2300"/>
              </a:lnSpc>
              <a:spcBef>
                <a:spcPct val="0"/>
              </a:spcBef>
              <a:spcAft>
                <a:spcPts val="300"/>
              </a:spcAft>
            </a:pPr>
            <a:r>
              <a:rPr lang="en-AU" smtClean="0"/>
              <a:t>It is unclear how important this will be in practice, but ERCOT should:</a:t>
            </a:r>
          </a:p>
          <a:p>
            <a:pPr lvl="1">
              <a:lnSpc>
                <a:spcPts val="2300"/>
              </a:lnSpc>
              <a:spcBef>
                <a:spcPct val="0"/>
              </a:spcBef>
              <a:spcAft>
                <a:spcPts val="300"/>
              </a:spcAft>
            </a:pPr>
            <a:r>
              <a:rPr lang="en-AU" smtClean="0"/>
              <a:t>Be careful when using simple SPs for settlement in complex situations</a:t>
            </a:r>
          </a:p>
          <a:p>
            <a:pPr lvl="1">
              <a:lnSpc>
                <a:spcPts val="2300"/>
              </a:lnSpc>
              <a:spcBef>
                <a:spcPct val="0"/>
              </a:spcBef>
              <a:spcAft>
                <a:spcPts val="300"/>
              </a:spcAft>
            </a:pPr>
            <a:r>
              <a:rPr lang="en-AU" smtClean="0"/>
              <a:t>Consider limiting the complexity of bids and offers to get better prices and/or using more complex pricing rules such as “minimize uplift”</a:t>
            </a:r>
          </a:p>
        </p:txBody>
      </p:sp>
      <p:sp>
        <p:nvSpPr>
          <p:cNvPr id="57348" name="Footer Placeholder 3"/>
          <p:cNvSpPr>
            <a:spLocks noGrp="1"/>
          </p:cNvSpPr>
          <p:nvPr>
            <p:ph type="ftr" sz="quarter" idx="10"/>
          </p:nvPr>
        </p:nvSpPr>
        <p:spPr>
          <a:noFill/>
        </p:spPr>
        <p:txBody>
          <a:bodyPr/>
          <a:lstStyle/>
          <a:p>
            <a:r>
              <a:rPr lang="en-AU" smtClean="0"/>
              <a:t>© ERCOT &amp; Market Reform, 2010.</a:t>
            </a:r>
            <a:endParaRPr lang="en-US"/>
          </a:p>
        </p:txBody>
      </p:sp>
      <p:sp>
        <p:nvSpPr>
          <p:cNvPr id="57349" name="Slide Number Placeholder 4"/>
          <p:cNvSpPr>
            <a:spLocks noGrp="1"/>
          </p:cNvSpPr>
          <p:nvPr>
            <p:ph type="sldNum" sz="quarter" idx="11"/>
          </p:nvPr>
        </p:nvSpPr>
        <p:spPr>
          <a:noFill/>
        </p:spPr>
        <p:txBody>
          <a:bodyPr/>
          <a:lstStyle/>
          <a:p>
            <a:r>
              <a:rPr lang="en-US"/>
              <a:t>Page </a:t>
            </a:r>
            <a:fld id="{ECA9F80D-EF77-4BA3-ACAD-1984A677AF7F}" type="slidenum">
              <a:rPr lang="en-US"/>
              <a:pPr/>
              <a:t>52</a:t>
            </a:fld>
            <a:endParaRPr lang="en-US"/>
          </a:p>
        </p:txBody>
      </p:sp>
      <p:sp>
        <p:nvSpPr>
          <p:cNvPr id="57350"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  Settlement at Shadow Prices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idx="4294967295"/>
          </p:nvPr>
        </p:nvSpPr>
        <p:spPr>
          <a:xfrm>
            <a:off x="590550" y="414338"/>
            <a:ext cx="8170863" cy="798512"/>
          </a:xfrm>
        </p:spPr>
        <p:txBody>
          <a:bodyPr anchor="b"/>
          <a:lstStyle/>
          <a:p>
            <a:r>
              <a:rPr lang="en-AU" sz="3000" b="1" smtClean="0"/>
              <a:t>RUC and RUC Clawback – Summary</a:t>
            </a:r>
          </a:p>
        </p:txBody>
      </p:sp>
      <p:sp>
        <p:nvSpPr>
          <p:cNvPr id="58371" name="Content Placeholder 2"/>
          <p:cNvSpPr>
            <a:spLocks noGrp="1"/>
          </p:cNvSpPr>
          <p:nvPr>
            <p:ph idx="4294967295"/>
          </p:nvPr>
        </p:nvSpPr>
        <p:spPr>
          <a:xfrm>
            <a:off x="468313" y="1409700"/>
            <a:ext cx="8229600" cy="4037013"/>
          </a:xfrm>
        </p:spPr>
        <p:txBody>
          <a:bodyPr/>
          <a:lstStyle/>
          <a:p>
            <a:pPr>
              <a:lnSpc>
                <a:spcPts val="2200"/>
              </a:lnSpc>
            </a:pPr>
            <a:r>
              <a:rPr lang="en-AU" sz="1800" smtClean="0"/>
              <a:t>ERCOT’s </a:t>
            </a:r>
            <a:r>
              <a:rPr lang="en-US" sz="1800" smtClean="0"/>
              <a:t>Reliability Unit Commitment (RUC) process differs from, and involves more complex settlements than, RUC processes in other ISO markets. For example, the ERCOT process:</a:t>
            </a:r>
            <a:endParaRPr lang="en-AU" sz="1800" smtClean="0"/>
          </a:p>
          <a:p>
            <a:pPr lvl="1">
              <a:spcBef>
                <a:spcPts val="300"/>
              </a:spcBef>
              <a:spcAft>
                <a:spcPts val="300"/>
              </a:spcAft>
            </a:pPr>
            <a:r>
              <a:rPr lang="en-AU" sz="1600" smtClean="0"/>
              <a:t>Runs</a:t>
            </a:r>
            <a:r>
              <a:rPr lang="en-US" sz="1600" smtClean="0"/>
              <a:t> after the DAM to minimize RUC commitment costs only (like some ISOs but unlike others that include RUC units in the final DAM pricing run)</a:t>
            </a:r>
            <a:endParaRPr lang="en-AU" sz="1600" smtClean="0"/>
          </a:p>
          <a:p>
            <a:pPr lvl="1">
              <a:spcBef>
                <a:spcPts val="300"/>
              </a:spcBef>
              <a:spcAft>
                <a:spcPts val="300"/>
              </a:spcAft>
            </a:pPr>
            <a:r>
              <a:rPr lang="en-AU" sz="1600" smtClean="0"/>
              <a:t>“Claws </a:t>
            </a:r>
            <a:r>
              <a:rPr lang="en-US" sz="1600" smtClean="0"/>
              <a:t>back” some or all of a RUC unit’s offer-based profits (which no other ISO market does), with higher claw-back for units not offered in the DAM</a:t>
            </a:r>
          </a:p>
          <a:p>
            <a:pPr lvl="1">
              <a:spcBef>
                <a:spcPts val="300"/>
              </a:spcBef>
              <a:spcAft>
                <a:spcPts val="300"/>
              </a:spcAft>
            </a:pPr>
            <a:r>
              <a:rPr lang="en-AU" sz="1600" smtClean="0"/>
              <a:t>Allocates RUC costs to QSEs based on each QSE’s “capacity shortage”, with any final balance allocated to QSEs on a load-ratio share basis</a:t>
            </a:r>
          </a:p>
          <a:p>
            <a:pPr>
              <a:lnSpc>
                <a:spcPts val="2200"/>
              </a:lnSpc>
            </a:pPr>
            <a:r>
              <a:rPr lang="en-AU" sz="1800" smtClean="0"/>
              <a:t>These complex arrangements are difficult to analyze, but they may create incentives (as examples only):</a:t>
            </a:r>
          </a:p>
          <a:p>
            <a:pPr lvl="1">
              <a:spcBef>
                <a:spcPts val="300"/>
              </a:spcBef>
              <a:spcAft>
                <a:spcPts val="300"/>
              </a:spcAft>
            </a:pPr>
            <a:r>
              <a:rPr lang="en-AU" sz="1600" smtClean="0"/>
              <a:t>For loads to understate demand in the DAM and rely on RT</a:t>
            </a:r>
          </a:p>
          <a:p>
            <a:pPr lvl="1">
              <a:spcBef>
                <a:spcPts val="300"/>
              </a:spcBef>
              <a:spcAft>
                <a:spcPts val="300"/>
              </a:spcAft>
            </a:pPr>
            <a:r>
              <a:rPr lang="en-AU" sz="1600" smtClean="0"/>
              <a:t>For generators to self-schedule to avoid claw-back</a:t>
            </a:r>
          </a:p>
        </p:txBody>
      </p:sp>
      <p:sp>
        <p:nvSpPr>
          <p:cNvPr id="58372"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39149F08-34DD-4AD8-9775-6FEE10D120CF}" type="slidenum">
              <a:rPr lang="en-US" sz="1300"/>
              <a:pPr algn="r"/>
              <a:t>53</a:t>
            </a:fld>
            <a:endParaRPr lang="en-US" sz="1300"/>
          </a:p>
        </p:txBody>
      </p:sp>
      <p:sp>
        <p:nvSpPr>
          <p:cNvPr id="58373" name="TextBox 5"/>
          <p:cNvSpPr txBox="1">
            <a:spLocks noChangeArrowheads="1"/>
          </p:cNvSpPr>
          <p:nvPr/>
        </p:nvSpPr>
        <p:spPr bwMode="auto">
          <a:xfrm>
            <a:off x="838200" y="5229225"/>
            <a:ext cx="7924800" cy="646113"/>
          </a:xfrm>
          <a:prstGeom prst="rect">
            <a:avLst/>
          </a:prstGeom>
          <a:noFill/>
          <a:ln w="9525">
            <a:noFill/>
            <a:miter lim="800000"/>
            <a:headEnd/>
            <a:tailEnd/>
          </a:ln>
        </p:spPr>
        <p:txBody>
          <a:bodyPr>
            <a:spAutoFit/>
          </a:bodyPr>
          <a:lstStyle/>
          <a:p>
            <a:r>
              <a:rPr lang="en-AU" b="1" i="1">
                <a:solidFill>
                  <a:srgbClr val="FF0000"/>
                </a:solidFill>
              </a:rPr>
              <a:t>RUC will probably create risks and problems,</a:t>
            </a:r>
            <a:r>
              <a:rPr lang="en-AU" b="1" i="1" baseline="30000">
                <a:solidFill>
                  <a:srgbClr val="FF0000"/>
                </a:solidFill>
              </a:rPr>
              <a:t>1</a:t>
            </a:r>
            <a:r>
              <a:rPr lang="en-AU" b="1" i="1">
                <a:solidFill>
                  <a:srgbClr val="FF0000"/>
                </a:solidFill>
              </a:rPr>
              <a:t> but we have not studied it enough to know – and only testing/experience will really tell</a:t>
            </a:r>
            <a:endParaRPr lang="en-AU" b="1" i="1" baseline="30000">
              <a:solidFill>
                <a:srgbClr val="FF0000"/>
              </a:solidFill>
            </a:endParaRPr>
          </a:p>
        </p:txBody>
      </p:sp>
      <p:sp>
        <p:nvSpPr>
          <p:cNvPr id="58374" name="Text Box 9"/>
          <p:cNvSpPr txBox="1">
            <a:spLocks noChangeArrowheads="1"/>
          </p:cNvSpPr>
          <p:nvPr/>
        </p:nvSpPr>
        <p:spPr bwMode="auto">
          <a:xfrm>
            <a:off x="712788" y="5881688"/>
            <a:ext cx="7926387" cy="461962"/>
          </a:xfrm>
          <a:prstGeom prst="rect">
            <a:avLst/>
          </a:prstGeom>
          <a:noFill/>
          <a:ln w="9525">
            <a:noFill/>
            <a:miter lim="800000"/>
            <a:headEnd/>
            <a:tailEnd/>
          </a:ln>
        </p:spPr>
        <p:txBody>
          <a:bodyPr>
            <a:spAutoFit/>
          </a:bodyPr>
          <a:lstStyle/>
          <a:p>
            <a:r>
              <a:rPr lang="en-AU" sz="1200" i="1" baseline="30000"/>
              <a:t>1</a:t>
            </a:r>
            <a:r>
              <a:rPr lang="en-AU" sz="1200" i="1"/>
              <a:t> See presentation to ERCOT by William Hogan, “Texas Nodal Market Design”, May 2, 2008, and testimony to PUC by David Patton, December 4, 2005, for discussions of RUC effects and risks.</a:t>
            </a:r>
            <a:endParaRPr lang="en-US" sz="1200" i="1"/>
          </a:p>
        </p:txBody>
      </p:sp>
      <p:sp>
        <p:nvSpPr>
          <p:cNvPr id="58375" name="Slide Number Placeholder 11"/>
          <p:cNvSpPr>
            <a:spLocks noGrp="1"/>
          </p:cNvSpPr>
          <p:nvPr>
            <p:ph type="sldNum" sz="quarter" idx="11"/>
          </p:nvPr>
        </p:nvSpPr>
        <p:spPr>
          <a:noFill/>
        </p:spPr>
        <p:txBody>
          <a:bodyPr/>
          <a:lstStyle/>
          <a:p>
            <a:r>
              <a:rPr lang="en-US"/>
              <a:t>Page </a:t>
            </a:r>
            <a:fld id="{87F0C316-DC96-478B-869A-D4389FD05A97}" type="slidenum">
              <a:rPr lang="en-US"/>
              <a:pPr/>
              <a:t>53</a:t>
            </a:fld>
            <a:endParaRPr lang="en-US"/>
          </a:p>
        </p:txBody>
      </p:sp>
      <p:sp>
        <p:nvSpPr>
          <p:cNvPr id="58376" name="Footer Placeholder 12"/>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58377"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idx="4294967295"/>
          </p:nvPr>
        </p:nvSpPr>
        <p:spPr>
          <a:xfrm>
            <a:off x="590550" y="414338"/>
            <a:ext cx="8170863" cy="798512"/>
          </a:xfrm>
        </p:spPr>
        <p:txBody>
          <a:bodyPr anchor="b"/>
          <a:lstStyle/>
          <a:p>
            <a:r>
              <a:rPr lang="en-AU" sz="3000" b="1" smtClean="0"/>
              <a:t>SCED and 2-Step Mitigation – Summary</a:t>
            </a:r>
          </a:p>
        </p:txBody>
      </p:sp>
      <p:sp>
        <p:nvSpPr>
          <p:cNvPr id="59395" name="Content Placeholder 2"/>
          <p:cNvSpPr>
            <a:spLocks noGrp="1"/>
          </p:cNvSpPr>
          <p:nvPr>
            <p:ph idx="4294967295"/>
          </p:nvPr>
        </p:nvSpPr>
        <p:spPr>
          <a:xfrm>
            <a:off x="468313" y="1382713"/>
            <a:ext cx="8229600" cy="4037012"/>
          </a:xfrm>
        </p:spPr>
        <p:txBody>
          <a:bodyPr/>
          <a:lstStyle/>
          <a:p>
            <a:pPr>
              <a:lnSpc>
                <a:spcPts val="2200"/>
              </a:lnSpc>
              <a:spcBef>
                <a:spcPct val="0"/>
              </a:spcBef>
              <a:spcAft>
                <a:spcPts val="300"/>
              </a:spcAft>
            </a:pPr>
            <a:r>
              <a:rPr lang="en-AU" sz="1800" smtClean="0"/>
              <a:t>The SCED (Security-Constrained Economic Dispatch) process that determines RT dispatch instructions and RT energy prices has some problematic features, including (as examples only):</a:t>
            </a:r>
          </a:p>
          <a:p>
            <a:pPr lvl="1">
              <a:lnSpc>
                <a:spcPts val="2200"/>
              </a:lnSpc>
              <a:spcBef>
                <a:spcPct val="0"/>
              </a:spcBef>
              <a:spcAft>
                <a:spcPts val="300"/>
              </a:spcAft>
            </a:pPr>
            <a:r>
              <a:rPr lang="en-AU" sz="1600" smtClean="0"/>
              <a:t>Instantaneous optimization every 5 minutes based on then-committed resources, with no look-ahead (cannot commit units that will take more than 5 minutes to begin producing) or ramp rates (may call for energy that cannot be produced)</a:t>
            </a:r>
          </a:p>
          <a:p>
            <a:pPr lvl="1">
              <a:lnSpc>
                <a:spcPts val="2200"/>
              </a:lnSpc>
              <a:spcBef>
                <a:spcPct val="0"/>
              </a:spcBef>
              <a:spcAft>
                <a:spcPts val="300"/>
              </a:spcAft>
            </a:pPr>
            <a:r>
              <a:rPr lang="en-AU" sz="1600" smtClean="0"/>
              <a:t>No optimization of AS (capacity designated for AS in earlier processes cannot be used for energy in RT or vice versa)</a:t>
            </a:r>
          </a:p>
          <a:p>
            <a:pPr>
              <a:lnSpc>
                <a:spcPts val="2200"/>
              </a:lnSpc>
              <a:spcBef>
                <a:spcPct val="0"/>
              </a:spcBef>
              <a:spcAft>
                <a:spcPts val="300"/>
              </a:spcAft>
            </a:pPr>
            <a:r>
              <a:rPr lang="en-AU" sz="2000" smtClean="0"/>
              <a:t>The SCED also includes a 2-step offer price mitigation process that</a:t>
            </a:r>
            <a:r>
              <a:rPr lang="en-US" sz="2000" smtClean="0"/>
              <a:t>:</a:t>
            </a:r>
            <a:endParaRPr lang="en-AU" sz="2000" smtClean="0"/>
          </a:p>
          <a:p>
            <a:pPr lvl="1">
              <a:lnSpc>
                <a:spcPts val="2200"/>
              </a:lnSpc>
              <a:spcBef>
                <a:spcPct val="0"/>
              </a:spcBef>
              <a:spcAft>
                <a:spcPts val="300"/>
              </a:spcAft>
            </a:pPr>
            <a:r>
              <a:rPr lang="en-AU" sz="1600" smtClean="0"/>
              <a:t>First computes LMPs with all network constraints ignored except those determined earlier to be “competitive”, i.e., affected by many resources</a:t>
            </a:r>
          </a:p>
          <a:p>
            <a:pPr lvl="1">
              <a:lnSpc>
                <a:spcPts val="2200"/>
              </a:lnSpc>
              <a:spcBef>
                <a:spcPct val="0"/>
              </a:spcBef>
              <a:spcAft>
                <a:spcPts val="300"/>
              </a:spcAft>
            </a:pPr>
            <a:r>
              <a:rPr lang="en-AU" sz="1600" smtClean="0"/>
              <a:t>Then computes final/settlement LMPs considering all constraints but capping offer prices based on the first LMPs</a:t>
            </a:r>
          </a:p>
          <a:p>
            <a:pPr lvl="1">
              <a:lnSpc>
                <a:spcPts val="2200"/>
              </a:lnSpc>
              <a:spcBef>
                <a:spcPct val="0"/>
              </a:spcBef>
              <a:spcAft>
                <a:spcPts val="300"/>
              </a:spcAft>
            </a:pPr>
            <a:r>
              <a:rPr lang="en-AU" sz="1600" smtClean="0"/>
              <a:t>Is similar to such processes elsewhere, but also has some innovative features</a:t>
            </a:r>
          </a:p>
        </p:txBody>
      </p:sp>
      <p:sp>
        <p:nvSpPr>
          <p:cNvPr id="59396" name="Slide Number Placeholder 4"/>
          <p:cNvSpPr txBox="1">
            <a:spLocks noGrp="1"/>
          </p:cNvSpPr>
          <p:nvPr/>
        </p:nvSpPr>
        <p:spPr bwMode="auto">
          <a:xfrm>
            <a:off x="7815263" y="6421438"/>
            <a:ext cx="838200" cy="284162"/>
          </a:xfrm>
          <a:prstGeom prst="rect">
            <a:avLst/>
          </a:prstGeom>
          <a:noFill/>
          <a:ln w="9525">
            <a:noFill/>
            <a:miter lim="800000"/>
            <a:headEnd/>
            <a:tailEnd/>
          </a:ln>
        </p:spPr>
        <p:txBody>
          <a:bodyPr/>
          <a:lstStyle/>
          <a:p>
            <a:pPr algn="r"/>
            <a:r>
              <a:rPr lang="en-US" sz="1300"/>
              <a:t>Page </a:t>
            </a:r>
            <a:fld id="{13E37BE0-3C1B-481D-9033-6AD48A22DA6D}" type="slidenum">
              <a:rPr lang="en-US" sz="1300"/>
              <a:pPr algn="r"/>
              <a:t>54</a:t>
            </a:fld>
            <a:endParaRPr lang="en-US" sz="1300"/>
          </a:p>
        </p:txBody>
      </p:sp>
      <p:sp>
        <p:nvSpPr>
          <p:cNvPr id="59397" name="Slide Number Placeholder 10"/>
          <p:cNvSpPr>
            <a:spLocks noGrp="1"/>
          </p:cNvSpPr>
          <p:nvPr>
            <p:ph type="sldNum" sz="quarter" idx="11"/>
          </p:nvPr>
        </p:nvSpPr>
        <p:spPr>
          <a:noFill/>
        </p:spPr>
        <p:txBody>
          <a:bodyPr/>
          <a:lstStyle/>
          <a:p>
            <a:r>
              <a:rPr lang="en-US"/>
              <a:t>Page </a:t>
            </a:r>
            <a:fld id="{88088429-87CD-471D-9F2A-8D9D69B10A87}" type="slidenum">
              <a:rPr lang="en-US"/>
              <a:pPr/>
              <a:t>54</a:t>
            </a:fld>
            <a:endParaRPr lang="en-US"/>
          </a:p>
        </p:txBody>
      </p:sp>
      <p:sp>
        <p:nvSpPr>
          <p:cNvPr id="59398" name="Footer Placeholder 11"/>
          <p:cNvSpPr>
            <a:spLocks noGrp="1"/>
          </p:cNvSpPr>
          <p:nvPr>
            <p:ph type="ftr" sz="quarter" idx="10"/>
          </p:nvPr>
        </p:nvSpPr>
        <p:spPr>
          <a:xfrm>
            <a:off x="3502025" y="6342063"/>
            <a:ext cx="3263900" cy="363537"/>
          </a:xfrm>
          <a:noFill/>
        </p:spPr>
        <p:txBody>
          <a:bodyPr/>
          <a:lstStyle/>
          <a:p>
            <a:r>
              <a:rPr lang="en-AU" smtClean="0"/>
              <a:t>© ERCOT &amp; Market Reform, 2010.</a:t>
            </a:r>
            <a:endParaRPr lang="en-US"/>
          </a:p>
        </p:txBody>
      </p:sp>
      <p:sp>
        <p:nvSpPr>
          <p:cNvPr id="59399" name="Text Box 3"/>
          <p:cNvSpPr txBox="1">
            <a:spLocks noChangeArrowheads="1"/>
          </p:cNvSpPr>
          <p:nvPr/>
        </p:nvSpPr>
        <p:spPr bwMode="auto">
          <a:xfrm>
            <a:off x="-1588" y="9525"/>
            <a:ext cx="6086476" cy="368300"/>
          </a:xfrm>
          <a:prstGeom prst="rect">
            <a:avLst/>
          </a:prstGeom>
          <a:noFill/>
          <a:ln w="9525">
            <a:noFill/>
            <a:miter lim="800000"/>
            <a:headEnd/>
            <a:tailEnd/>
          </a:ln>
        </p:spPr>
        <p:txBody>
          <a:bodyPr>
            <a:spAutoFit/>
          </a:bodyPr>
          <a:lstStyle/>
          <a:p>
            <a:pPr>
              <a:spcBef>
                <a:spcPts val="300"/>
              </a:spcBef>
              <a:spcAft>
                <a:spcPts val="300"/>
              </a:spcAft>
            </a:pPr>
            <a:r>
              <a:rPr lang="en-US" i="1"/>
              <a:t> Watch and Be Ready</a:t>
            </a:r>
          </a:p>
        </p:txBody>
      </p:sp>
      <p:sp>
        <p:nvSpPr>
          <p:cNvPr id="59400" name="TextBox 5"/>
          <p:cNvSpPr txBox="1">
            <a:spLocks noChangeArrowheads="1"/>
          </p:cNvSpPr>
          <p:nvPr/>
        </p:nvSpPr>
        <p:spPr bwMode="auto">
          <a:xfrm>
            <a:off x="431800" y="5627688"/>
            <a:ext cx="8110538" cy="646112"/>
          </a:xfrm>
          <a:prstGeom prst="rect">
            <a:avLst/>
          </a:prstGeom>
          <a:noFill/>
          <a:ln w="9525">
            <a:noFill/>
            <a:miter lim="800000"/>
            <a:headEnd/>
            <a:tailEnd/>
          </a:ln>
        </p:spPr>
        <p:txBody>
          <a:bodyPr>
            <a:spAutoFit/>
          </a:bodyPr>
          <a:lstStyle/>
          <a:p>
            <a:pPr algn="ctr"/>
            <a:r>
              <a:rPr lang="en-AU" b="1" i="1">
                <a:solidFill>
                  <a:srgbClr val="FF0000"/>
                </a:solidFill>
              </a:rPr>
              <a:t>The SCED (like RUC) will probably create risks and problems, but only testing/experience will really reveal what and how important they are</a:t>
            </a:r>
            <a:endParaRPr lang="en-AU" b="1" i="1" baseline="3000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ChangeArrowheads="1"/>
          </p:cNvSpPr>
          <p:nvPr/>
        </p:nvSpPr>
        <p:spPr bwMode="auto">
          <a:xfrm>
            <a:off x="1204913" y="263525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Assessment Criteria</a:t>
            </a:r>
          </a:p>
        </p:txBody>
      </p:sp>
      <p:sp>
        <p:nvSpPr>
          <p:cNvPr id="9219" name="Rectangle 5"/>
          <p:cNvSpPr>
            <a:spLocks noChangeArrowheads="1"/>
          </p:cNvSpPr>
          <p:nvPr/>
        </p:nvSpPr>
        <p:spPr bwMode="auto">
          <a:xfrm>
            <a:off x="1206500" y="4267200"/>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Likely to Need Fixing Soon</a:t>
            </a:r>
          </a:p>
        </p:txBody>
      </p:sp>
      <p:sp>
        <p:nvSpPr>
          <p:cNvPr id="9220" name="Footer Placeholder 3"/>
          <p:cNvSpPr>
            <a:spLocks noGrp="1"/>
          </p:cNvSpPr>
          <p:nvPr>
            <p:ph type="ftr" sz="quarter" idx="10"/>
          </p:nvPr>
        </p:nvSpPr>
        <p:spPr>
          <a:noFill/>
        </p:spPr>
        <p:txBody>
          <a:bodyPr/>
          <a:lstStyle/>
          <a:p>
            <a:r>
              <a:rPr lang="en-AU" smtClean="0"/>
              <a:t>© ERCOT &amp; Market Reform, 2010.</a:t>
            </a:r>
            <a:endParaRPr lang="en-US"/>
          </a:p>
        </p:txBody>
      </p:sp>
      <p:sp>
        <p:nvSpPr>
          <p:cNvPr id="9221"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Outline/Agenda</a:t>
            </a:r>
          </a:p>
        </p:txBody>
      </p:sp>
      <p:sp>
        <p:nvSpPr>
          <p:cNvPr id="16" name="Rectangle 4"/>
          <p:cNvSpPr>
            <a:spLocks noChangeArrowheads="1"/>
          </p:cNvSpPr>
          <p:nvPr/>
        </p:nvSpPr>
        <p:spPr bwMode="auto">
          <a:xfrm>
            <a:off x="1204690" y="22015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
        <p:nvSpPr>
          <p:cNvPr id="9225" name="Rectangle 5"/>
          <p:cNvSpPr>
            <a:spLocks noChangeArrowheads="1"/>
          </p:cNvSpPr>
          <p:nvPr/>
        </p:nvSpPr>
        <p:spPr bwMode="auto">
          <a:xfrm>
            <a:off x="1198563" y="2995613"/>
            <a:ext cx="6907212"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Our Conclusions</a:t>
            </a:r>
          </a:p>
        </p:txBody>
      </p:sp>
      <p:sp>
        <p:nvSpPr>
          <p:cNvPr id="18" name="Rectangle 6"/>
          <p:cNvSpPr>
            <a:spLocks noChangeArrowheads="1"/>
          </p:cNvSpPr>
          <p:nvPr/>
        </p:nvSpPr>
        <p:spPr bwMode="auto">
          <a:xfrm>
            <a:off x="1204690" y="348187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19" name="Rectangle 7"/>
          <p:cNvSpPr>
            <a:spLocks noChangeArrowheads="1"/>
          </p:cNvSpPr>
          <p:nvPr/>
        </p:nvSpPr>
        <p:spPr bwMode="auto">
          <a:xfrm>
            <a:off x="1204690" y="5511800"/>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4.  Addressing the Risks</a:t>
            </a:r>
          </a:p>
        </p:txBody>
      </p:sp>
      <p:sp>
        <p:nvSpPr>
          <p:cNvPr id="9232" name="Rectangle 3"/>
          <p:cNvSpPr>
            <a:spLocks noChangeArrowheads="1"/>
          </p:cNvSpPr>
          <p:nvPr/>
        </p:nvSpPr>
        <p:spPr bwMode="auto">
          <a:xfrm>
            <a:off x="1204913" y="391160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Needs Fixing Now</a:t>
            </a:r>
          </a:p>
        </p:txBody>
      </p:sp>
      <p:sp>
        <p:nvSpPr>
          <p:cNvPr id="9233" name="Rectangle 5"/>
          <p:cNvSpPr>
            <a:spLocks noChangeArrowheads="1"/>
          </p:cNvSpPr>
          <p:nvPr/>
        </p:nvSpPr>
        <p:spPr bwMode="auto">
          <a:xfrm>
            <a:off x="1206500" y="4627563"/>
            <a:ext cx="6905625" cy="366712"/>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Must be Fixed Over Time</a:t>
            </a:r>
          </a:p>
        </p:txBody>
      </p:sp>
      <p:sp>
        <p:nvSpPr>
          <p:cNvPr id="9234" name="Slide Number Placeholder 4"/>
          <p:cNvSpPr>
            <a:spLocks noGrp="1"/>
          </p:cNvSpPr>
          <p:nvPr>
            <p:ph type="sldNum" sz="quarter" idx="11"/>
          </p:nvPr>
        </p:nvSpPr>
        <p:spPr>
          <a:noFill/>
        </p:spPr>
        <p:txBody>
          <a:bodyPr/>
          <a:lstStyle/>
          <a:p>
            <a:r>
              <a:rPr lang="en-US"/>
              <a:t>Page </a:t>
            </a:r>
            <a:fld id="{BF61CB72-74B2-4F76-870D-41A9387DAA7A}" type="slidenum">
              <a:rPr lang="en-US"/>
              <a:pPr/>
              <a:t>5</a:t>
            </a:fld>
            <a:endParaRPr lang="en-US"/>
          </a:p>
        </p:txBody>
      </p:sp>
      <p:sp>
        <p:nvSpPr>
          <p:cNvPr id="26" name="Rectangle 4"/>
          <p:cNvSpPr>
            <a:spLocks noChangeArrowheads="1"/>
          </p:cNvSpPr>
          <p:nvPr/>
        </p:nvSpPr>
        <p:spPr bwMode="auto">
          <a:xfrm>
            <a:off x="1202715" y="15939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
        <p:nvSpPr>
          <p:cNvPr id="9238" name="Rectangle 5"/>
          <p:cNvSpPr>
            <a:spLocks noChangeArrowheads="1"/>
          </p:cNvSpPr>
          <p:nvPr/>
        </p:nvSpPr>
        <p:spPr bwMode="auto">
          <a:xfrm>
            <a:off x="1209675" y="4992688"/>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Watch and Be Ready</a:t>
            </a:r>
          </a:p>
        </p:txBody>
      </p:sp>
      <p:sp>
        <p:nvSpPr>
          <p:cNvPr id="15" name="Rectangle 3"/>
          <p:cNvSpPr>
            <a:spLocks noChangeArrowheads="1"/>
          </p:cNvSpPr>
          <p:nvPr/>
        </p:nvSpPr>
        <p:spPr bwMode="auto">
          <a:xfrm>
            <a:off x="1204685" y="2634568"/>
            <a:ext cx="6906161" cy="367472"/>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b="1" dirty="0">
                <a:solidFill>
                  <a:schemeClr val="bg1"/>
                </a:solidFill>
              </a:rPr>
              <a:t>	Assessment Criteria</a:t>
            </a:r>
          </a:p>
        </p:txBody>
      </p:sp>
      <p:sp>
        <p:nvSpPr>
          <p:cNvPr id="21" name="Rectangle 4"/>
          <p:cNvSpPr>
            <a:spLocks noChangeArrowheads="1"/>
          </p:cNvSpPr>
          <p:nvPr/>
        </p:nvSpPr>
        <p:spPr bwMode="auto">
          <a:xfrm>
            <a:off x="1204685" y="2201560"/>
            <a:ext cx="6906161" cy="431800"/>
          </a:xfrm>
          <a:prstGeom prst="rect">
            <a:avLst/>
          </a:prstGeom>
          <a:solidFill>
            <a:schemeClr val="accent1">
              <a:lumMod val="75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1000"/>
                                        <p:tgtEl>
                                          <p:spTgt spid="21"/>
                                        </p:tgtEl>
                                      </p:cBhvr>
                                    </p:animEffect>
                                  </p:childTnLst>
                                </p:cTn>
                              </p:par>
                            </p:childTnLst>
                          </p:cTn>
                        </p:par>
                        <p:par>
                          <p:cTn id="8" fill="hold">
                            <p:stCondLst>
                              <p:cond delay="1500"/>
                            </p:stCondLst>
                            <p:childTnLst>
                              <p:par>
                                <p:cTn id="9" presetID="9" presetClass="entr" presetSubtype="0" fill="hold" nodeType="afterEffect">
                                  <p:stCondLst>
                                    <p:cond delay="1000"/>
                                  </p:stCondLst>
                                  <p:childTnLst>
                                    <p:set>
                                      <p:cBhvr>
                                        <p:cTn id="10" dur="1" fill="hold">
                                          <p:stCondLst>
                                            <p:cond delay="0"/>
                                          </p:stCondLst>
                                        </p:cTn>
                                        <p:tgtEl>
                                          <p:spTgt spid="15"/>
                                        </p:tgtEl>
                                        <p:attrNameLst>
                                          <p:attrName>style.visibility</p:attrName>
                                        </p:attrNameLst>
                                      </p:cBhvr>
                                      <p:to>
                                        <p:strVal val="visible"/>
                                      </p:to>
                                    </p:set>
                                    <p:animEffect transition="in" filter="dissolve">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82588" y="414338"/>
            <a:ext cx="8378825" cy="798512"/>
          </a:xfrm>
        </p:spPr>
        <p:txBody>
          <a:bodyPr/>
          <a:lstStyle/>
          <a:p>
            <a:r>
              <a:rPr lang="en-AU" smtClean="0">
                <a:latin typeface="Arial" charset="0"/>
              </a:rPr>
              <a:t>Assessment Criteria</a:t>
            </a:r>
          </a:p>
        </p:txBody>
      </p:sp>
      <p:sp>
        <p:nvSpPr>
          <p:cNvPr id="9219" name="Content Placeholder 2"/>
          <p:cNvSpPr>
            <a:spLocks noGrp="1"/>
          </p:cNvSpPr>
          <p:nvPr>
            <p:ph idx="1"/>
          </p:nvPr>
        </p:nvSpPr>
        <p:spPr>
          <a:xfrm>
            <a:off x="433388" y="1882775"/>
            <a:ext cx="8229600" cy="1939925"/>
          </a:xfrm>
        </p:spPr>
        <p:txBody>
          <a:bodyPr/>
          <a:lstStyle/>
          <a:p>
            <a:pPr>
              <a:lnSpc>
                <a:spcPts val="2400"/>
              </a:lnSpc>
              <a:spcBef>
                <a:spcPct val="25000"/>
              </a:spcBef>
            </a:pPr>
            <a:r>
              <a:rPr lang="en-AU" smtClean="0"/>
              <a:t>“Intended Improvements of the Nodal Market vs. the current Zonal Market:</a:t>
            </a:r>
          </a:p>
          <a:p>
            <a:pPr lvl="1">
              <a:lnSpc>
                <a:spcPts val="2400"/>
              </a:lnSpc>
              <a:spcBef>
                <a:spcPts val="300"/>
              </a:spcBef>
              <a:spcAft>
                <a:spcPts val="300"/>
              </a:spcAft>
            </a:pPr>
            <a:r>
              <a:rPr lang="en-AU" smtClean="0"/>
              <a:t>“Reductions in congestion costs</a:t>
            </a:r>
          </a:p>
          <a:p>
            <a:pPr lvl="1">
              <a:lnSpc>
                <a:spcPts val="2400"/>
              </a:lnSpc>
              <a:spcBef>
                <a:spcPts val="300"/>
              </a:spcBef>
              <a:spcAft>
                <a:spcPts val="300"/>
              </a:spcAft>
            </a:pPr>
            <a:r>
              <a:rPr lang="en-AU" smtClean="0"/>
              <a:t>“Increased price transparency and liquidity in the marketplace</a:t>
            </a:r>
          </a:p>
          <a:p>
            <a:pPr lvl="1">
              <a:lnSpc>
                <a:spcPts val="2400"/>
              </a:lnSpc>
              <a:spcBef>
                <a:spcPts val="300"/>
              </a:spcBef>
              <a:spcAft>
                <a:spcPts val="300"/>
              </a:spcAft>
            </a:pPr>
            <a:r>
              <a:rPr lang="en-AU" smtClean="0"/>
              <a:t>“Increased locational price transparency for resources; and</a:t>
            </a:r>
          </a:p>
          <a:p>
            <a:pPr lvl="1">
              <a:lnSpc>
                <a:spcPts val="2400"/>
              </a:lnSpc>
              <a:spcBef>
                <a:spcPts val="300"/>
              </a:spcBef>
              <a:spcAft>
                <a:spcPts val="300"/>
              </a:spcAft>
            </a:pPr>
            <a:r>
              <a:rPr lang="en-AU" smtClean="0"/>
              <a:t>“Transparent and efficient RT dispatch”</a:t>
            </a:r>
          </a:p>
        </p:txBody>
      </p:sp>
      <p:sp>
        <p:nvSpPr>
          <p:cNvPr id="10244" name="Footer Placeholder 3"/>
          <p:cNvSpPr>
            <a:spLocks noGrp="1"/>
          </p:cNvSpPr>
          <p:nvPr>
            <p:ph type="ftr" sz="quarter" idx="10"/>
          </p:nvPr>
        </p:nvSpPr>
        <p:spPr>
          <a:noFill/>
        </p:spPr>
        <p:txBody>
          <a:bodyPr/>
          <a:lstStyle/>
          <a:p>
            <a:r>
              <a:rPr lang="en-AU" smtClean="0"/>
              <a:t>© ERCOT &amp; Market Reform, 2010.</a:t>
            </a:r>
            <a:endParaRPr lang="en-US"/>
          </a:p>
        </p:txBody>
      </p:sp>
      <p:sp>
        <p:nvSpPr>
          <p:cNvPr id="10245" name="Slide Number Placeholder 4"/>
          <p:cNvSpPr>
            <a:spLocks noGrp="1"/>
          </p:cNvSpPr>
          <p:nvPr>
            <p:ph type="sldNum" sz="quarter" idx="11"/>
          </p:nvPr>
        </p:nvSpPr>
        <p:spPr>
          <a:noFill/>
        </p:spPr>
        <p:txBody>
          <a:bodyPr/>
          <a:lstStyle/>
          <a:p>
            <a:r>
              <a:rPr lang="en-US"/>
              <a:t>Page </a:t>
            </a:r>
            <a:fld id="{45E4474C-5ADA-485A-A831-4FCF15B7BB4D}" type="slidenum">
              <a:rPr lang="en-US"/>
              <a:pPr/>
              <a:t>6</a:t>
            </a:fld>
            <a:endParaRPr lang="en-US"/>
          </a:p>
        </p:txBody>
      </p:sp>
      <p:sp>
        <p:nvSpPr>
          <p:cNvPr id="9225" name="Text Box 9"/>
          <p:cNvSpPr txBox="1">
            <a:spLocks noChangeArrowheads="1"/>
          </p:cNvSpPr>
          <p:nvPr/>
        </p:nvSpPr>
        <p:spPr bwMode="auto">
          <a:xfrm>
            <a:off x="798513" y="6099175"/>
            <a:ext cx="5373687" cy="277813"/>
          </a:xfrm>
          <a:prstGeom prst="rect">
            <a:avLst/>
          </a:prstGeom>
          <a:noFill/>
          <a:ln w="9525">
            <a:noFill/>
            <a:miter lim="800000"/>
            <a:headEnd/>
            <a:tailEnd/>
          </a:ln>
        </p:spPr>
        <p:txBody>
          <a:bodyPr wrap="none">
            <a:spAutoFit/>
          </a:bodyPr>
          <a:lstStyle/>
          <a:p>
            <a:r>
              <a:rPr lang="en-AU" sz="1200" baseline="30000"/>
              <a:t>1</a:t>
            </a:r>
            <a:r>
              <a:rPr lang="en-AU" sz="1200"/>
              <a:t> Nodal Protocol Review Statement of Work (SoW), Schedule 1 to Exhibit A  </a:t>
            </a:r>
            <a:endParaRPr lang="en-US" sz="1200"/>
          </a:p>
        </p:txBody>
      </p:sp>
      <p:sp>
        <p:nvSpPr>
          <p:cNvPr id="7" name="Content Placeholder 2"/>
          <p:cNvSpPr txBox="1">
            <a:spLocks/>
          </p:cNvSpPr>
          <p:nvPr/>
        </p:nvSpPr>
        <p:spPr bwMode="auto">
          <a:xfrm>
            <a:off x="431800" y="1450975"/>
            <a:ext cx="8229600" cy="455613"/>
          </a:xfrm>
          <a:prstGeom prst="rect">
            <a:avLst/>
          </a:prstGeom>
          <a:noFill/>
          <a:ln w="9525">
            <a:noFill/>
            <a:miter lim="800000"/>
            <a:headEnd/>
            <a:tailEnd/>
          </a:ln>
        </p:spPr>
        <p:txBody>
          <a:bodyPr/>
          <a:lstStyle/>
          <a:p>
            <a:pPr marL="342900" indent="-342900" eaLnBrk="0" hangingPunct="0">
              <a:lnSpc>
                <a:spcPts val="2400"/>
              </a:lnSpc>
              <a:spcBef>
                <a:spcPct val="25000"/>
              </a:spcBef>
              <a:defRPr/>
            </a:pPr>
            <a:r>
              <a:rPr lang="en-AU" sz="2000" i="1" kern="0" dirty="0">
                <a:latin typeface="+mn-lt"/>
              </a:rPr>
              <a:t>As criteria for assessing the Protocols, ERCOT provided the following:</a:t>
            </a:r>
            <a:r>
              <a:rPr lang="en-AU" kern="0" baseline="30000" dirty="0">
                <a:latin typeface="+mn-lt"/>
              </a:rPr>
              <a:t>1</a:t>
            </a:r>
            <a:endParaRPr lang="en-AU" sz="1600" kern="0" dirty="0">
              <a:latin typeface="+mn-lt"/>
            </a:endParaRPr>
          </a:p>
        </p:txBody>
      </p:sp>
      <p:sp>
        <p:nvSpPr>
          <p:cNvPr id="8" name="Content Placeholder 2"/>
          <p:cNvSpPr txBox="1">
            <a:spLocks/>
          </p:cNvSpPr>
          <p:nvPr/>
        </p:nvSpPr>
        <p:spPr bwMode="auto">
          <a:xfrm>
            <a:off x="431800" y="3775075"/>
            <a:ext cx="8229600" cy="2360613"/>
          </a:xfrm>
          <a:prstGeom prst="rect">
            <a:avLst/>
          </a:prstGeom>
          <a:noFill/>
          <a:ln w="9525">
            <a:noFill/>
            <a:miter lim="800000"/>
            <a:headEnd/>
            <a:tailEnd/>
          </a:ln>
        </p:spPr>
        <p:txBody>
          <a:bodyPr/>
          <a:lstStyle/>
          <a:p>
            <a:pPr marL="342900" indent="-342900" eaLnBrk="0" hangingPunct="0">
              <a:lnSpc>
                <a:spcPts val="2400"/>
              </a:lnSpc>
              <a:spcBef>
                <a:spcPct val="25000"/>
              </a:spcBef>
              <a:buFontTx/>
              <a:buChar char="•"/>
              <a:defRPr/>
            </a:pPr>
            <a:r>
              <a:rPr lang="en-AU" kern="0" dirty="0">
                <a:latin typeface="+mn-lt"/>
              </a:rPr>
              <a:t>“Key features of the Nodal Market vs. the current </a:t>
            </a:r>
            <a:r>
              <a:rPr lang="en-AU" kern="0" dirty="0" err="1">
                <a:latin typeface="+mn-lt"/>
              </a:rPr>
              <a:t>Zonal</a:t>
            </a:r>
            <a:r>
              <a:rPr lang="en-AU" kern="0" dirty="0">
                <a:latin typeface="+mn-lt"/>
              </a:rPr>
              <a:t> Market”</a:t>
            </a:r>
          </a:p>
          <a:p>
            <a:pPr marL="742950" lvl="1" indent="-285750" eaLnBrk="0" hangingPunct="0">
              <a:lnSpc>
                <a:spcPts val="2400"/>
              </a:lnSpc>
              <a:spcBef>
                <a:spcPts val="300"/>
              </a:spcBef>
              <a:spcAft>
                <a:spcPts val="300"/>
              </a:spcAft>
              <a:buFontTx/>
              <a:buChar char="–"/>
              <a:defRPr/>
            </a:pPr>
            <a:r>
              <a:rPr lang="en-AU" sz="1600" kern="0" dirty="0">
                <a:latin typeface="+mn-lt"/>
              </a:rPr>
              <a:t>Both DAM and RT market for energy (vs. RT-only)</a:t>
            </a:r>
          </a:p>
          <a:p>
            <a:pPr marL="742950" lvl="1" indent="-285750" eaLnBrk="0" hangingPunct="0">
              <a:lnSpc>
                <a:spcPts val="2400"/>
              </a:lnSpc>
              <a:spcBef>
                <a:spcPts val="300"/>
              </a:spcBef>
              <a:spcAft>
                <a:spcPts val="300"/>
              </a:spcAft>
              <a:buFontTx/>
              <a:buChar char="–"/>
              <a:defRPr/>
            </a:pPr>
            <a:r>
              <a:rPr lang="en-AU" sz="1600" kern="0" dirty="0">
                <a:latin typeface="+mn-lt"/>
              </a:rPr>
              <a:t>AS in DAM to supplement self-arrangement (vs. all AS self-arranged)</a:t>
            </a:r>
          </a:p>
          <a:p>
            <a:pPr marL="742950" lvl="1" indent="-285750" eaLnBrk="0" hangingPunct="0">
              <a:lnSpc>
                <a:spcPts val="2400"/>
              </a:lnSpc>
              <a:spcBef>
                <a:spcPts val="300"/>
              </a:spcBef>
              <a:spcAft>
                <a:spcPts val="300"/>
              </a:spcAft>
              <a:buFontTx/>
              <a:buChar char="–"/>
              <a:defRPr/>
            </a:pPr>
            <a:r>
              <a:rPr lang="en-AU" sz="1600" kern="0" dirty="0">
                <a:latin typeface="+mn-lt"/>
              </a:rPr>
              <a:t>Nodal (vs. </a:t>
            </a:r>
            <a:r>
              <a:rPr lang="en-AU" sz="1600" kern="0" dirty="0" err="1">
                <a:latin typeface="+mn-lt"/>
              </a:rPr>
              <a:t>Zonal</a:t>
            </a:r>
            <a:r>
              <a:rPr lang="en-AU" sz="1600" kern="0" dirty="0">
                <a:latin typeface="+mn-lt"/>
              </a:rPr>
              <a:t>) offers, schedules and prices for Resources</a:t>
            </a:r>
          </a:p>
          <a:p>
            <a:pPr marL="742950" lvl="1" indent="-285750" eaLnBrk="0" hangingPunct="0">
              <a:lnSpc>
                <a:spcPts val="2400"/>
              </a:lnSpc>
              <a:spcBef>
                <a:spcPts val="300"/>
              </a:spcBef>
              <a:spcAft>
                <a:spcPts val="300"/>
              </a:spcAft>
              <a:buFontTx/>
              <a:buChar char="–"/>
              <a:defRPr/>
            </a:pPr>
            <a:r>
              <a:rPr lang="en-AU" sz="1600" kern="0" dirty="0">
                <a:latin typeface="+mn-lt"/>
              </a:rPr>
              <a:t>Resource-specific (vs. portfolio) offers and schedules</a:t>
            </a:r>
          </a:p>
          <a:p>
            <a:pPr marL="742950" lvl="1" indent="-285750" eaLnBrk="0" hangingPunct="0">
              <a:lnSpc>
                <a:spcPts val="2400"/>
              </a:lnSpc>
              <a:spcBef>
                <a:spcPts val="300"/>
              </a:spcBef>
              <a:spcAft>
                <a:spcPts val="300"/>
              </a:spcAft>
              <a:buFontTx/>
              <a:buChar char="–"/>
              <a:defRPr/>
            </a:pPr>
            <a:r>
              <a:rPr lang="en-AU" sz="1600" kern="0" dirty="0">
                <a:latin typeface="+mn-lt"/>
              </a:rPr>
              <a:t>Thousands of Potential </a:t>
            </a:r>
            <a:r>
              <a:rPr lang="en-AU" sz="1600" kern="0" dirty="0" err="1">
                <a:latin typeface="+mn-lt"/>
              </a:rPr>
              <a:t>CRRs</a:t>
            </a:r>
            <a:r>
              <a:rPr lang="en-AU" sz="1600" kern="0" dirty="0">
                <a:latin typeface="+mn-lt"/>
              </a:rPr>
              <a:t> (vs. six </a:t>
            </a:r>
            <a:r>
              <a:rPr lang="en-AU" sz="1600" kern="0" dirty="0" err="1">
                <a:latin typeface="+mn-lt"/>
              </a:rPr>
              <a:t>Flowgate</a:t>
            </a:r>
            <a:r>
              <a:rPr lang="en-AU" sz="1600" kern="0" dirty="0">
                <a:latin typeface="+mn-lt"/>
              </a:rPr>
              <a:t> Rights)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par>
                          <p:cTn id="8" fill="hold">
                            <p:stCondLst>
                              <p:cond delay="1000"/>
                            </p:stCondLst>
                            <p:childTnLst>
                              <p:par>
                                <p:cTn id="9" presetID="9" presetClass="entr" presetSubtype="0" fill="hold" grpId="0" nodeType="afterEffect">
                                  <p:stCondLst>
                                    <p:cond delay="1000"/>
                                  </p:stCondLst>
                                  <p:childTnLst>
                                    <p:set>
                                      <p:cBhvr>
                                        <p:cTn id="10" dur="1" fill="hold">
                                          <p:stCondLst>
                                            <p:cond delay="0"/>
                                          </p:stCondLst>
                                        </p:cTn>
                                        <p:tgtEl>
                                          <p:spTgt spid="9225"/>
                                        </p:tgtEl>
                                        <p:attrNameLst>
                                          <p:attrName>style.visibility</p:attrName>
                                        </p:attrNameLst>
                                      </p:cBhvr>
                                      <p:to>
                                        <p:strVal val="visible"/>
                                      </p:to>
                                    </p:set>
                                    <p:animEffect transition="in" filter="dissolve">
                                      <p:cBhvr>
                                        <p:cTn id="11" dur="500"/>
                                        <p:tgtEl>
                                          <p:spTgt spid="9225"/>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9219"/>
                                        </p:tgtEl>
                                        <p:attrNameLst>
                                          <p:attrName>style.visibility</p:attrName>
                                        </p:attrNameLst>
                                      </p:cBhvr>
                                      <p:to>
                                        <p:strVal val="visible"/>
                                      </p:to>
                                    </p:set>
                                    <p:animEffect transition="in" filter="dissolve">
                                      <p:cBhvr>
                                        <p:cTn id="16" dur="500"/>
                                        <p:tgtEl>
                                          <p:spTgt spid="9219"/>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dissolv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P spid="9225"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0"/>
          </p:nvPr>
        </p:nvSpPr>
        <p:spPr>
          <a:noFill/>
        </p:spPr>
        <p:txBody>
          <a:bodyPr/>
          <a:lstStyle/>
          <a:p>
            <a:r>
              <a:rPr lang="en-AU" smtClean="0"/>
              <a:t>© ERCOT &amp; Market Reform, 2010.</a:t>
            </a:r>
            <a:endParaRPr lang="en-US"/>
          </a:p>
        </p:txBody>
      </p:sp>
      <p:sp>
        <p:nvSpPr>
          <p:cNvPr id="11267" name="Slide Number Placeholder 4"/>
          <p:cNvSpPr>
            <a:spLocks noGrp="1"/>
          </p:cNvSpPr>
          <p:nvPr>
            <p:ph type="sldNum" sz="quarter" idx="11"/>
          </p:nvPr>
        </p:nvSpPr>
        <p:spPr>
          <a:noFill/>
        </p:spPr>
        <p:txBody>
          <a:bodyPr/>
          <a:lstStyle/>
          <a:p>
            <a:r>
              <a:rPr lang="en-US"/>
              <a:t>Page </a:t>
            </a:r>
            <a:fld id="{207ED187-EC62-41DE-8F0B-1846B92CA0B1}" type="slidenum">
              <a:rPr lang="en-US"/>
              <a:pPr/>
              <a:t>7</a:t>
            </a:fld>
            <a:endParaRPr lang="en-US"/>
          </a:p>
        </p:txBody>
      </p:sp>
      <p:graphicFrame>
        <p:nvGraphicFramePr>
          <p:cNvPr id="24" name="Table 23"/>
          <p:cNvGraphicFramePr>
            <a:graphicFrameLocks noGrp="1"/>
          </p:cNvGraphicFramePr>
          <p:nvPr/>
        </p:nvGraphicFramePr>
        <p:xfrm>
          <a:off x="838200" y="1847850"/>
          <a:ext cx="7434805" cy="4206240"/>
        </p:xfrm>
        <a:graphic>
          <a:graphicData uri="http://schemas.openxmlformats.org/drawingml/2006/table">
            <a:tbl>
              <a:tblPr firstRow="1" firstCol="1" bandRow="1">
                <a:tableStyleId>{5C22544A-7EE6-4342-B048-85BDC9FD1C3A}</a:tableStyleId>
              </a:tblPr>
              <a:tblGrid>
                <a:gridCol w="1486961"/>
                <a:gridCol w="1486961"/>
                <a:gridCol w="1486961"/>
                <a:gridCol w="1486961"/>
                <a:gridCol w="1486961"/>
              </a:tblGrid>
              <a:tr h="561051">
                <a:tc>
                  <a:txBody>
                    <a:bodyPr/>
                    <a:lstStyle/>
                    <a:p>
                      <a:pPr algn="ctr"/>
                      <a:r>
                        <a:rPr lang="en-AU" sz="1800" dirty="0" smtClean="0">
                          <a:solidFill>
                            <a:sysClr val="windowText" lastClr="000000"/>
                          </a:solidFill>
                        </a:rPr>
                        <a:t>KEY FEATURE</a:t>
                      </a:r>
                      <a:endParaRPr lang="en-AU" sz="1800" dirty="0">
                        <a:solidFill>
                          <a:sysClr val="windowText" lastClr="000000"/>
                        </a:solidFill>
                      </a:endParaRPr>
                    </a:p>
                  </a:txBody>
                  <a:tcPr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AU" sz="1600" dirty="0" smtClean="0">
                          <a:solidFill>
                            <a:sysClr val="windowText" lastClr="000000"/>
                          </a:solidFill>
                        </a:rPr>
                        <a:t>Transparent</a:t>
                      </a:r>
                      <a:r>
                        <a:rPr lang="en-AU" sz="1600" baseline="0" dirty="0" smtClean="0">
                          <a:solidFill>
                            <a:sysClr val="windowText" lastClr="000000"/>
                          </a:solidFill>
                        </a:rPr>
                        <a:t> Prices &amp; Liquidity</a:t>
                      </a:r>
                      <a:endParaRPr lang="en-AU" sz="1600" dirty="0">
                        <a:solidFill>
                          <a:sysClr val="windowText" lastClr="000000"/>
                        </a:solidFill>
                      </a:endParaRPr>
                    </a:p>
                  </a:txBody>
                  <a:tcPr>
                    <a:lnT w="12700" cap="flat" cmpd="sng" algn="ctr">
                      <a:solidFill>
                        <a:schemeClr val="tx1"/>
                      </a:solidFill>
                      <a:prstDash val="solid"/>
                      <a:round/>
                      <a:headEnd type="none" w="med" len="med"/>
                      <a:tailEnd type="none" w="med" len="med"/>
                    </a:lnT>
                  </a:tcPr>
                </a:tc>
                <a:tc>
                  <a:txBody>
                    <a:bodyPr/>
                    <a:lstStyle/>
                    <a:p>
                      <a:pPr algn="ctr"/>
                      <a:r>
                        <a:rPr lang="en-AU" sz="1600" dirty="0" smtClean="0">
                          <a:solidFill>
                            <a:sysClr val="windowText" lastClr="000000"/>
                          </a:solidFill>
                        </a:rPr>
                        <a:t>Transparent Locational Prices</a:t>
                      </a:r>
                      <a:endParaRPr lang="en-AU" sz="1600" dirty="0">
                        <a:solidFill>
                          <a:sysClr val="windowText" lastClr="000000"/>
                        </a:solidFill>
                      </a:endParaRPr>
                    </a:p>
                  </a:txBody>
                  <a:tcPr>
                    <a:lnT w="12700" cap="flat" cmpd="sng" algn="ctr">
                      <a:solidFill>
                        <a:schemeClr val="tx1"/>
                      </a:solidFill>
                      <a:prstDash val="solid"/>
                      <a:round/>
                      <a:headEnd type="none" w="med" len="med"/>
                      <a:tailEnd type="none" w="med" len="med"/>
                    </a:lnT>
                  </a:tcPr>
                </a:tc>
                <a:tc>
                  <a:txBody>
                    <a:bodyPr/>
                    <a:lstStyle/>
                    <a:p>
                      <a:pPr algn="ctr"/>
                      <a:r>
                        <a:rPr lang="en-AU" sz="1600" dirty="0" smtClean="0">
                          <a:solidFill>
                            <a:sysClr val="windowText" lastClr="000000"/>
                          </a:solidFill>
                        </a:rPr>
                        <a:t>Reduced Congestion Costs</a:t>
                      </a:r>
                      <a:endParaRPr lang="en-AU" sz="1600" dirty="0">
                        <a:solidFill>
                          <a:sysClr val="windowText" lastClr="000000"/>
                        </a:solidFill>
                      </a:endParaRPr>
                    </a:p>
                  </a:txBody>
                  <a:tcPr>
                    <a:lnT w="12700" cap="flat" cmpd="sng" algn="ctr">
                      <a:solidFill>
                        <a:schemeClr val="tx1"/>
                      </a:solidFill>
                      <a:prstDash val="solid"/>
                      <a:round/>
                      <a:headEnd type="none" w="med" len="med"/>
                      <a:tailEnd type="none" w="med" len="med"/>
                    </a:lnT>
                  </a:tcPr>
                </a:tc>
                <a:tc>
                  <a:txBody>
                    <a:bodyPr/>
                    <a:lstStyle/>
                    <a:p>
                      <a:pPr algn="ctr"/>
                      <a:r>
                        <a:rPr lang="en-AU" sz="1600" dirty="0" smtClean="0">
                          <a:solidFill>
                            <a:sysClr val="windowText" lastClr="000000"/>
                          </a:solidFill>
                        </a:rPr>
                        <a:t>Transparent &amp; Efficient RT Dispatch</a:t>
                      </a:r>
                      <a:endParaRPr lang="en-AU" sz="1600" dirty="0">
                        <a:solidFill>
                          <a:sysClr val="windowText" lastClr="0000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561051">
                <a:tc>
                  <a:txBody>
                    <a:bodyPr/>
                    <a:lstStyle/>
                    <a:p>
                      <a:pPr algn="ctr"/>
                      <a:r>
                        <a:rPr lang="en-AU" sz="1600" dirty="0" smtClean="0">
                          <a:solidFill>
                            <a:sysClr val="windowText" lastClr="000000"/>
                          </a:solidFill>
                        </a:rPr>
                        <a:t>Energy DAM (vs. RT Only)</a:t>
                      </a:r>
                      <a:endParaRPr lang="en-AU" sz="1600" dirty="0">
                        <a:solidFill>
                          <a:sysClr val="windowText" lastClr="000000"/>
                        </a:solidFill>
                      </a:endParaRPr>
                    </a:p>
                  </a:txBody>
                  <a:tcPr>
                    <a:lnL w="12700" cap="flat" cmpd="sng" algn="ctr">
                      <a:solidFill>
                        <a:schemeClr val="tx1"/>
                      </a:solidFill>
                      <a:prstDash val="solid"/>
                      <a:round/>
                      <a:headEnd type="none" w="med" len="med"/>
                      <a:tailEnd type="none" w="med" len="med"/>
                    </a:lnL>
                  </a:tcPr>
                </a:tc>
                <a:tc>
                  <a:txBody>
                    <a:bodyPr/>
                    <a:lstStyle/>
                    <a:p>
                      <a:pPr algn="ctr"/>
                      <a:endParaRPr lang="en-AU" sz="1600"/>
                    </a:p>
                  </a:txBody>
                  <a:tcPr/>
                </a:tc>
                <a:tc>
                  <a:txBody>
                    <a:bodyPr/>
                    <a:lstStyle/>
                    <a:p>
                      <a:pPr algn="ctr"/>
                      <a:endParaRPr lang="en-AU" sz="1600" dirty="0"/>
                    </a:p>
                  </a:txBody>
                  <a:tcPr/>
                </a:tc>
                <a:tc>
                  <a:txBody>
                    <a:bodyPr/>
                    <a:lstStyle/>
                    <a:p>
                      <a:pPr algn="ctr"/>
                      <a:endParaRPr lang="en-AU" sz="1600"/>
                    </a:p>
                  </a:txBody>
                  <a:tcPr/>
                </a:tc>
                <a:tc>
                  <a:txBody>
                    <a:bodyPr/>
                    <a:lstStyle/>
                    <a:p>
                      <a:pPr algn="ctr"/>
                      <a:endParaRPr lang="en-AU" sz="1600"/>
                    </a:p>
                  </a:txBody>
                  <a:tcPr>
                    <a:lnR w="12700" cap="flat" cmpd="sng" algn="ctr">
                      <a:solidFill>
                        <a:schemeClr val="tx1"/>
                      </a:solidFill>
                      <a:prstDash val="solid"/>
                      <a:round/>
                      <a:headEnd type="none" w="med" len="med"/>
                      <a:tailEnd type="none" w="med" len="med"/>
                    </a:lnR>
                  </a:tcPr>
                </a:tc>
              </a:tr>
              <a:tr h="561051">
                <a:tc>
                  <a:txBody>
                    <a:bodyPr/>
                    <a:lstStyle/>
                    <a:p>
                      <a:pPr algn="ctr"/>
                      <a:r>
                        <a:rPr lang="en-AU" sz="1600" dirty="0" smtClean="0">
                          <a:solidFill>
                            <a:sysClr val="windowText" lastClr="000000"/>
                          </a:solidFill>
                        </a:rPr>
                        <a:t>Many </a:t>
                      </a:r>
                      <a:r>
                        <a:rPr lang="en-AU" sz="1600" dirty="0" err="1" smtClean="0">
                          <a:solidFill>
                            <a:sysClr val="windowText" lastClr="000000"/>
                          </a:solidFill>
                        </a:rPr>
                        <a:t>CRRs</a:t>
                      </a:r>
                      <a:r>
                        <a:rPr lang="en-AU" sz="1600" dirty="0" smtClean="0">
                          <a:solidFill>
                            <a:sysClr val="windowText" lastClr="000000"/>
                          </a:solidFill>
                        </a:rPr>
                        <a:t> (vs. 6 </a:t>
                      </a:r>
                      <a:r>
                        <a:rPr lang="en-AU" sz="1600" dirty="0" err="1" smtClean="0">
                          <a:solidFill>
                            <a:sysClr val="windowText" lastClr="000000"/>
                          </a:solidFill>
                        </a:rPr>
                        <a:t>FGRs</a:t>
                      </a:r>
                      <a:r>
                        <a:rPr lang="en-AU" sz="1600" dirty="0" smtClean="0">
                          <a:solidFill>
                            <a:sysClr val="windowText" lastClr="000000"/>
                          </a:solidFill>
                        </a:rPr>
                        <a:t>)</a:t>
                      </a:r>
                      <a:endParaRPr lang="en-AU" sz="1600" dirty="0">
                        <a:solidFill>
                          <a:sysClr val="windowText" lastClr="000000"/>
                        </a:solidFill>
                      </a:endParaRPr>
                    </a:p>
                  </a:txBody>
                  <a:tcPr>
                    <a:lnL w="12700" cap="flat" cmpd="sng" algn="ctr">
                      <a:solidFill>
                        <a:schemeClr val="tx1"/>
                      </a:solidFill>
                      <a:prstDash val="solid"/>
                      <a:round/>
                      <a:headEnd type="none" w="med" len="med"/>
                      <a:tailEnd type="none" w="med" len="med"/>
                    </a:lnL>
                  </a:tcPr>
                </a:tc>
                <a:tc>
                  <a:txBody>
                    <a:bodyPr/>
                    <a:lstStyle/>
                    <a:p>
                      <a:pPr algn="ctr"/>
                      <a:endParaRPr lang="en-AU" sz="1600"/>
                    </a:p>
                  </a:txBody>
                  <a:tcPr/>
                </a:tc>
                <a:tc>
                  <a:txBody>
                    <a:bodyPr/>
                    <a:lstStyle/>
                    <a:p>
                      <a:pPr algn="ctr"/>
                      <a:endParaRPr lang="en-AU" sz="1600" dirty="0"/>
                    </a:p>
                  </a:txBody>
                  <a:tcPr/>
                </a:tc>
                <a:tc>
                  <a:txBody>
                    <a:bodyPr/>
                    <a:lstStyle/>
                    <a:p>
                      <a:pPr algn="ctr"/>
                      <a:endParaRPr lang="en-AU" sz="1600"/>
                    </a:p>
                  </a:txBody>
                  <a:tcPr/>
                </a:tc>
                <a:tc>
                  <a:txBody>
                    <a:bodyPr/>
                    <a:lstStyle/>
                    <a:p>
                      <a:pPr algn="ctr"/>
                      <a:endParaRPr lang="en-AU" sz="1600"/>
                    </a:p>
                  </a:txBody>
                  <a:tcPr>
                    <a:lnR w="12700" cap="flat" cmpd="sng" algn="ctr">
                      <a:solidFill>
                        <a:schemeClr val="tx1"/>
                      </a:solidFill>
                      <a:prstDash val="solid"/>
                      <a:round/>
                      <a:headEnd type="none" w="med" len="med"/>
                      <a:tailEnd type="none" w="med" len="med"/>
                    </a:lnR>
                  </a:tcPr>
                </a:tc>
              </a:tr>
              <a:tr h="561051">
                <a:tc>
                  <a:txBody>
                    <a:bodyPr/>
                    <a:lstStyle/>
                    <a:p>
                      <a:pPr algn="ctr"/>
                      <a:r>
                        <a:rPr lang="en-AU" sz="1600" dirty="0" smtClean="0">
                          <a:solidFill>
                            <a:sysClr val="windowText" lastClr="000000"/>
                          </a:solidFill>
                        </a:rPr>
                        <a:t>AS in DAM (vs. Self-Arr.)</a:t>
                      </a:r>
                      <a:endParaRPr lang="en-AU" sz="1600" dirty="0">
                        <a:solidFill>
                          <a:sysClr val="windowText" lastClr="000000"/>
                        </a:solidFill>
                      </a:endParaRPr>
                    </a:p>
                  </a:txBody>
                  <a:tcPr>
                    <a:lnL w="12700" cap="flat" cmpd="sng" algn="ctr">
                      <a:solidFill>
                        <a:schemeClr val="tx1"/>
                      </a:solidFill>
                      <a:prstDash val="solid"/>
                      <a:round/>
                      <a:headEnd type="none" w="med" len="med"/>
                      <a:tailEnd type="none" w="med" len="med"/>
                    </a:lnL>
                  </a:tcPr>
                </a:tc>
                <a:tc>
                  <a:txBody>
                    <a:bodyPr/>
                    <a:lstStyle/>
                    <a:p>
                      <a:pPr algn="ctr"/>
                      <a:endParaRPr lang="en-AU" sz="1600"/>
                    </a:p>
                  </a:txBody>
                  <a:tcPr/>
                </a:tc>
                <a:tc>
                  <a:txBody>
                    <a:bodyPr/>
                    <a:lstStyle/>
                    <a:p>
                      <a:pPr algn="ctr"/>
                      <a:endParaRPr lang="en-AU" sz="1600"/>
                    </a:p>
                  </a:txBody>
                  <a:tcPr/>
                </a:tc>
                <a:tc>
                  <a:txBody>
                    <a:bodyPr/>
                    <a:lstStyle/>
                    <a:p>
                      <a:pPr algn="ctr"/>
                      <a:endParaRPr lang="en-AU" sz="1600"/>
                    </a:p>
                  </a:txBody>
                  <a:tcPr/>
                </a:tc>
                <a:tc>
                  <a:txBody>
                    <a:bodyPr/>
                    <a:lstStyle/>
                    <a:p>
                      <a:pPr algn="ctr"/>
                      <a:endParaRPr lang="en-AU" sz="1600"/>
                    </a:p>
                  </a:txBody>
                  <a:tcPr>
                    <a:lnR w="12700" cap="flat" cmpd="sng" algn="ctr">
                      <a:solidFill>
                        <a:schemeClr val="tx1"/>
                      </a:solidFill>
                      <a:prstDash val="solid"/>
                      <a:round/>
                      <a:headEnd type="none" w="med" len="med"/>
                      <a:tailEnd type="none" w="med" len="med"/>
                    </a:lnR>
                  </a:tcPr>
                </a:tc>
              </a:tr>
              <a:tr h="561051">
                <a:tc>
                  <a:txBody>
                    <a:bodyPr/>
                    <a:lstStyle/>
                    <a:p>
                      <a:pPr algn="ctr"/>
                      <a:r>
                        <a:rPr lang="en-AU" sz="1600" dirty="0" smtClean="0">
                          <a:solidFill>
                            <a:sysClr val="windowText" lastClr="000000"/>
                          </a:solidFill>
                        </a:rPr>
                        <a:t>Nodal</a:t>
                      </a:r>
                      <a:r>
                        <a:rPr lang="en-AU" sz="1600" baseline="0" dirty="0" smtClean="0">
                          <a:solidFill>
                            <a:sysClr val="windowText" lastClr="000000"/>
                          </a:solidFill>
                        </a:rPr>
                        <a:t> for Resources (vs. </a:t>
                      </a:r>
                      <a:r>
                        <a:rPr lang="en-AU" sz="1600" baseline="0" dirty="0" err="1" smtClean="0">
                          <a:solidFill>
                            <a:sysClr val="windowText" lastClr="000000"/>
                          </a:solidFill>
                        </a:rPr>
                        <a:t>Zonal</a:t>
                      </a:r>
                      <a:r>
                        <a:rPr lang="en-AU" sz="1600" baseline="0" dirty="0" smtClean="0">
                          <a:solidFill>
                            <a:sysClr val="windowText" lastClr="000000"/>
                          </a:solidFill>
                        </a:rPr>
                        <a:t>)</a:t>
                      </a:r>
                    </a:p>
                  </a:txBody>
                  <a:tcPr>
                    <a:lnL w="12700" cap="flat" cmpd="sng" algn="ctr">
                      <a:solidFill>
                        <a:schemeClr val="tx1"/>
                      </a:solidFill>
                      <a:prstDash val="solid"/>
                      <a:round/>
                      <a:headEnd type="none" w="med" len="med"/>
                      <a:tailEnd type="none" w="med" len="med"/>
                    </a:lnL>
                  </a:tcPr>
                </a:tc>
                <a:tc>
                  <a:txBody>
                    <a:bodyPr/>
                    <a:lstStyle/>
                    <a:p>
                      <a:pPr algn="ctr"/>
                      <a:endParaRPr lang="en-AU" sz="1600"/>
                    </a:p>
                  </a:txBody>
                  <a:tcPr/>
                </a:tc>
                <a:tc>
                  <a:txBody>
                    <a:bodyPr/>
                    <a:lstStyle/>
                    <a:p>
                      <a:pPr algn="ctr"/>
                      <a:endParaRPr lang="en-AU" sz="1600"/>
                    </a:p>
                  </a:txBody>
                  <a:tcPr/>
                </a:tc>
                <a:tc>
                  <a:txBody>
                    <a:bodyPr/>
                    <a:lstStyle/>
                    <a:p>
                      <a:pPr algn="ctr"/>
                      <a:endParaRPr lang="en-AU" sz="1600"/>
                    </a:p>
                  </a:txBody>
                  <a:tcPr/>
                </a:tc>
                <a:tc>
                  <a:txBody>
                    <a:bodyPr/>
                    <a:lstStyle/>
                    <a:p>
                      <a:pPr algn="ctr"/>
                      <a:endParaRPr lang="en-AU" sz="1600"/>
                    </a:p>
                  </a:txBody>
                  <a:tcPr>
                    <a:lnR w="12700" cap="flat" cmpd="sng" algn="ctr">
                      <a:solidFill>
                        <a:schemeClr val="tx1"/>
                      </a:solidFill>
                      <a:prstDash val="solid"/>
                      <a:round/>
                      <a:headEnd type="none" w="med" len="med"/>
                      <a:tailEnd type="none" w="med" len="med"/>
                    </a:lnR>
                  </a:tcPr>
                </a:tc>
              </a:tr>
              <a:tr h="561051">
                <a:tc>
                  <a:txBody>
                    <a:bodyPr/>
                    <a:lstStyle/>
                    <a:p>
                      <a:pPr algn="ctr"/>
                      <a:r>
                        <a:rPr lang="en-AU" sz="1600" dirty="0" smtClean="0">
                          <a:solidFill>
                            <a:sysClr val="windowText" lastClr="000000"/>
                          </a:solidFill>
                        </a:rPr>
                        <a:t>Resource-Specific (vs. Portfolio)</a:t>
                      </a:r>
                      <a:endParaRPr lang="en-AU" sz="1600" dirty="0">
                        <a:solidFill>
                          <a:sysClr val="windowText" lastClr="000000"/>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endParaRPr lang="en-AU" sz="1600" dirty="0"/>
                    </a:p>
                  </a:txBody>
                  <a:tcPr>
                    <a:lnB w="12700" cap="flat" cmpd="sng" algn="ctr">
                      <a:solidFill>
                        <a:schemeClr val="tx1"/>
                      </a:solidFill>
                      <a:prstDash val="solid"/>
                      <a:round/>
                      <a:headEnd type="none" w="med" len="med"/>
                      <a:tailEnd type="none" w="med" len="med"/>
                    </a:lnB>
                  </a:tcPr>
                </a:tc>
                <a:tc>
                  <a:txBody>
                    <a:bodyPr/>
                    <a:lstStyle/>
                    <a:p>
                      <a:pPr algn="ctr"/>
                      <a:endParaRPr lang="en-AU" sz="1600"/>
                    </a:p>
                  </a:txBody>
                  <a:tcPr>
                    <a:lnB w="12700" cap="flat" cmpd="sng" algn="ctr">
                      <a:solidFill>
                        <a:schemeClr val="tx1"/>
                      </a:solidFill>
                      <a:prstDash val="solid"/>
                      <a:round/>
                      <a:headEnd type="none" w="med" len="med"/>
                      <a:tailEnd type="none" w="med" len="med"/>
                    </a:lnB>
                  </a:tcPr>
                </a:tc>
                <a:tc>
                  <a:txBody>
                    <a:bodyPr/>
                    <a:lstStyle/>
                    <a:p>
                      <a:pPr algn="ctr"/>
                      <a:endParaRPr lang="en-AU" sz="1600"/>
                    </a:p>
                  </a:txBody>
                  <a:tcPr>
                    <a:lnB w="12700" cap="flat" cmpd="sng" algn="ctr">
                      <a:solidFill>
                        <a:schemeClr val="tx1"/>
                      </a:solidFill>
                      <a:prstDash val="solid"/>
                      <a:round/>
                      <a:headEnd type="none" w="med" len="med"/>
                      <a:tailEnd type="none" w="med" len="med"/>
                    </a:lnB>
                  </a:tcPr>
                </a:tc>
                <a:tc>
                  <a:txBody>
                    <a:bodyPr/>
                    <a:lstStyle/>
                    <a:p>
                      <a:pPr algn="ctr"/>
                      <a:endParaRPr lang="en-AU" sz="16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1312" name="TextBox 24"/>
          <p:cNvSpPr txBox="1">
            <a:spLocks noChangeArrowheads="1"/>
          </p:cNvSpPr>
          <p:nvPr/>
        </p:nvSpPr>
        <p:spPr bwMode="auto">
          <a:xfrm>
            <a:off x="2432050" y="1411288"/>
            <a:ext cx="5721350" cy="366712"/>
          </a:xfrm>
          <a:prstGeom prst="rect">
            <a:avLst/>
          </a:prstGeom>
          <a:noFill/>
          <a:ln w="9525">
            <a:noFill/>
            <a:miter lim="800000"/>
            <a:headEnd/>
            <a:tailEnd/>
          </a:ln>
        </p:spPr>
        <p:txBody>
          <a:bodyPr wrap="none">
            <a:spAutoFit/>
          </a:bodyPr>
          <a:lstStyle/>
          <a:p>
            <a:r>
              <a:rPr lang="en-AU" b="1"/>
              <a:t>INTENDED  IMPROVEMENTS of NODAL vs. ZONAL</a:t>
            </a:r>
          </a:p>
        </p:txBody>
      </p:sp>
      <p:sp>
        <p:nvSpPr>
          <p:cNvPr id="28" name="Oval 27"/>
          <p:cNvSpPr/>
          <p:nvPr/>
        </p:nvSpPr>
        <p:spPr>
          <a:xfrm>
            <a:off x="2905125" y="2773363"/>
            <a:ext cx="358775" cy="360362"/>
          </a:xfrm>
          <a:prstGeom prst="ellipse">
            <a:avLst/>
          </a:prstGeom>
          <a:solidFill>
            <a:srgbClr val="33CC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30" name="Oval 29"/>
          <p:cNvSpPr/>
          <p:nvPr/>
        </p:nvSpPr>
        <p:spPr>
          <a:xfrm>
            <a:off x="2905125" y="3381375"/>
            <a:ext cx="358775" cy="360363"/>
          </a:xfrm>
          <a:prstGeom prst="ellipse">
            <a:avLst/>
          </a:prstGeom>
          <a:solidFill>
            <a:srgbClr val="33CC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31" name="Oval 30"/>
          <p:cNvSpPr/>
          <p:nvPr/>
        </p:nvSpPr>
        <p:spPr>
          <a:xfrm>
            <a:off x="4348163" y="4624388"/>
            <a:ext cx="358775" cy="360362"/>
          </a:xfrm>
          <a:prstGeom prst="ellipse">
            <a:avLst/>
          </a:prstGeom>
          <a:solidFill>
            <a:srgbClr val="33CC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32" name="Oval 31"/>
          <p:cNvSpPr/>
          <p:nvPr/>
        </p:nvSpPr>
        <p:spPr>
          <a:xfrm>
            <a:off x="4348163" y="5457825"/>
            <a:ext cx="358775" cy="360363"/>
          </a:xfrm>
          <a:prstGeom prst="ellipse">
            <a:avLst/>
          </a:prstGeom>
          <a:solidFill>
            <a:srgbClr val="33CC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33" name="Oval 32"/>
          <p:cNvSpPr/>
          <p:nvPr/>
        </p:nvSpPr>
        <p:spPr>
          <a:xfrm>
            <a:off x="5849938" y="4624388"/>
            <a:ext cx="358775" cy="360362"/>
          </a:xfrm>
          <a:prstGeom prst="ellipse">
            <a:avLst/>
          </a:prstGeom>
          <a:solidFill>
            <a:srgbClr val="33CC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34" name="Oval 33"/>
          <p:cNvSpPr/>
          <p:nvPr/>
        </p:nvSpPr>
        <p:spPr>
          <a:xfrm>
            <a:off x="5849938" y="5457825"/>
            <a:ext cx="358775" cy="360363"/>
          </a:xfrm>
          <a:prstGeom prst="ellipse">
            <a:avLst/>
          </a:prstGeom>
          <a:solidFill>
            <a:srgbClr val="33CC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36" name="Oval 35"/>
          <p:cNvSpPr/>
          <p:nvPr/>
        </p:nvSpPr>
        <p:spPr>
          <a:xfrm>
            <a:off x="7359650" y="4624388"/>
            <a:ext cx="358775" cy="360362"/>
          </a:xfrm>
          <a:prstGeom prst="ellipse">
            <a:avLst/>
          </a:prstGeom>
          <a:solidFill>
            <a:srgbClr val="33CC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37" name="Oval 36"/>
          <p:cNvSpPr/>
          <p:nvPr/>
        </p:nvSpPr>
        <p:spPr>
          <a:xfrm>
            <a:off x="7359650" y="5457825"/>
            <a:ext cx="358775" cy="360363"/>
          </a:xfrm>
          <a:prstGeom prst="ellipse">
            <a:avLst/>
          </a:prstGeom>
          <a:solidFill>
            <a:srgbClr val="33CC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38" name="Oval 37"/>
          <p:cNvSpPr>
            <a:spLocks noChangeAspect="1"/>
          </p:cNvSpPr>
          <p:nvPr/>
        </p:nvSpPr>
        <p:spPr>
          <a:xfrm>
            <a:off x="2957513" y="3998913"/>
            <a:ext cx="252412" cy="25082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41" name="Oval 40"/>
          <p:cNvSpPr>
            <a:spLocks noChangeAspect="1"/>
          </p:cNvSpPr>
          <p:nvPr/>
        </p:nvSpPr>
        <p:spPr>
          <a:xfrm>
            <a:off x="2957513" y="4678363"/>
            <a:ext cx="252412" cy="2524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44" name="Oval 43"/>
          <p:cNvSpPr>
            <a:spLocks noChangeAspect="1"/>
          </p:cNvSpPr>
          <p:nvPr/>
        </p:nvSpPr>
        <p:spPr>
          <a:xfrm>
            <a:off x="2957513" y="5511800"/>
            <a:ext cx="252412" cy="252413"/>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46" name="Oval 45"/>
          <p:cNvSpPr>
            <a:spLocks noChangeAspect="1"/>
          </p:cNvSpPr>
          <p:nvPr/>
        </p:nvSpPr>
        <p:spPr>
          <a:xfrm>
            <a:off x="5903913" y="2916238"/>
            <a:ext cx="252412" cy="2524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47" name="Oval 46"/>
          <p:cNvSpPr>
            <a:spLocks noChangeAspect="1"/>
          </p:cNvSpPr>
          <p:nvPr/>
        </p:nvSpPr>
        <p:spPr>
          <a:xfrm>
            <a:off x="7413625" y="2916238"/>
            <a:ext cx="252413" cy="2524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1326" name="TextBox 47"/>
          <p:cNvSpPr txBox="1">
            <a:spLocks noChangeArrowheads="1"/>
          </p:cNvSpPr>
          <p:nvPr/>
        </p:nvSpPr>
        <p:spPr bwMode="auto">
          <a:xfrm>
            <a:off x="3881438" y="3255963"/>
            <a:ext cx="4338637" cy="517525"/>
          </a:xfrm>
          <a:prstGeom prst="rect">
            <a:avLst/>
          </a:prstGeom>
          <a:noFill/>
          <a:ln w="9525">
            <a:noFill/>
            <a:miter lim="800000"/>
            <a:headEnd/>
            <a:tailEnd/>
          </a:ln>
        </p:spPr>
        <p:txBody>
          <a:bodyPr>
            <a:spAutoFit/>
          </a:bodyPr>
          <a:lstStyle/>
          <a:p>
            <a:pPr algn="ctr"/>
            <a:r>
              <a:rPr lang="en-AU" sz="1400" b="1"/>
              <a:t>CRRs do not directly affect operations or pricing, but without them LMP may be impractical</a:t>
            </a:r>
          </a:p>
        </p:txBody>
      </p:sp>
      <p:sp>
        <p:nvSpPr>
          <p:cNvPr id="11327" name="TextBox 48"/>
          <p:cNvSpPr txBox="1">
            <a:spLocks noChangeArrowheads="1"/>
          </p:cNvSpPr>
          <p:nvPr/>
        </p:nvSpPr>
        <p:spPr bwMode="auto">
          <a:xfrm>
            <a:off x="3948113" y="3937000"/>
            <a:ext cx="4151312" cy="307975"/>
          </a:xfrm>
          <a:prstGeom prst="rect">
            <a:avLst/>
          </a:prstGeom>
          <a:noFill/>
          <a:ln w="9525">
            <a:noFill/>
            <a:miter lim="800000"/>
            <a:headEnd/>
            <a:tailEnd/>
          </a:ln>
        </p:spPr>
        <p:txBody>
          <a:bodyPr wrap="none">
            <a:spAutoFit/>
          </a:bodyPr>
          <a:lstStyle/>
          <a:p>
            <a:pPr algn="ctr"/>
            <a:r>
              <a:rPr lang="en-AU" sz="1400" b="1"/>
              <a:t>AS market is in DAM only and ignores location</a:t>
            </a:r>
          </a:p>
        </p:txBody>
      </p:sp>
      <p:sp>
        <p:nvSpPr>
          <p:cNvPr id="11328" name="Title 52"/>
          <p:cNvSpPr>
            <a:spLocks noGrp="1"/>
          </p:cNvSpPr>
          <p:nvPr>
            <p:ph type="title"/>
          </p:nvPr>
        </p:nvSpPr>
        <p:spPr>
          <a:xfrm>
            <a:off x="590550" y="414338"/>
            <a:ext cx="8170863" cy="798512"/>
          </a:xfrm>
        </p:spPr>
        <p:txBody>
          <a:bodyPr/>
          <a:lstStyle/>
          <a:p>
            <a:r>
              <a:rPr lang="en-AU" smtClean="0">
                <a:latin typeface="Arial" charset="0"/>
              </a:rPr>
              <a:t>Key Features and Intended Improvements</a:t>
            </a:r>
          </a:p>
        </p:txBody>
      </p:sp>
      <p:sp>
        <p:nvSpPr>
          <p:cNvPr id="54" name="Oval 53"/>
          <p:cNvSpPr>
            <a:spLocks noChangeAspect="1"/>
          </p:cNvSpPr>
          <p:nvPr/>
        </p:nvSpPr>
        <p:spPr>
          <a:xfrm>
            <a:off x="4400550" y="2917825"/>
            <a:ext cx="252413" cy="252413"/>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1330" name="TextBox 54"/>
          <p:cNvSpPr txBox="1">
            <a:spLocks noChangeArrowheads="1"/>
          </p:cNvSpPr>
          <p:nvPr/>
        </p:nvSpPr>
        <p:spPr bwMode="auto">
          <a:xfrm>
            <a:off x="4316413" y="2644775"/>
            <a:ext cx="3333750" cy="304800"/>
          </a:xfrm>
          <a:prstGeom prst="rect">
            <a:avLst/>
          </a:prstGeom>
          <a:noFill/>
          <a:ln w="9525">
            <a:noFill/>
            <a:miter lim="800000"/>
            <a:headEnd/>
            <a:tailEnd/>
          </a:ln>
        </p:spPr>
        <p:txBody>
          <a:bodyPr wrap="none">
            <a:spAutoFit/>
          </a:bodyPr>
          <a:lstStyle/>
          <a:p>
            <a:pPr algn="ctr"/>
            <a:r>
              <a:rPr lang="en-AU" sz="1400" b="1"/>
              <a:t>Only resources, not loads, face LMPs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1192213" y="299402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Our Conclusions</a:t>
            </a:r>
          </a:p>
        </p:txBody>
      </p:sp>
      <p:sp>
        <p:nvSpPr>
          <p:cNvPr id="12291" name="Rectangle 3"/>
          <p:cNvSpPr>
            <a:spLocks noChangeArrowheads="1"/>
          </p:cNvSpPr>
          <p:nvPr/>
        </p:nvSpPr>
        <p:spPr bwMode="auto">
          <a:xfrm>
            <a:off x="1204913" y="263525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Assessment Criteria</a:t>
            </a:r>
          </a:p>
        </p:txBody>
      </p:sp>
      <p:sp>
        <p:nvSpPr>
          <p:cNvPr id="12292" name="Rectangle 5"/>
          <p:cNvSpPr>
            <a:spLocks noChangeArrowheads="1"/>
          </p:cNvSpPr>
          <p:nvPr/>
        </p:nvSpPr>
        <p:spPr bwMode="auto">
          <a:xfrm>
            <a:off x="1206500" y="4267200"/>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Likely to Need Fixing Soon</a:t>
            </a:r>
          </a:p>
        </p:txBody>
      </p:sp>
      <p:sp>
        <p:nvSpPr>
          <p:cNvPr id="12293" name="Footer Placeholder 3"/>
          <p:cNvSpPr>
            <a:spLocks noGrp="1"/>
          </p:cNvSpPr>
          <p:nvPr>
            <p:ph type="ftr" sz="quarter" idx="10"/>
          </p:nvPr>
        </p:nvSpPr>
        <p:spPr>
          <a:noFill/>
        </p:spPr>
        <p:txBody>
          <a:bodyPr/>
          <a:lstStyle/>
          <a:p>
            <a:r>
              <a:rPr lang="en-AU" smtClean="0"/>
              <a:t>© ERCOT &amp; Market Reform, 2010.</a:t>
            </a:r>
            <a:endParaRPr lang="en-US"/>
          </a:p>
        </p:txBody>
      </p:sp>
      <p:sp>
        <p:nvSpPr>
          <p:cNvPr id="12294" name="Rectangle 2"/>
          <p:cNvSpPr>
            <a:spLocks noGrp="1" noChangeArrowheads="1"/>
          </p:cNvSpPr>
          <p:nvPr>
            <p:ph type="title"/>
          </p:nvPr>
        </p:nvSpPr>
        <p:spPr>
          <a:xfrm>
            <a:off x="590550" y="414338"/>
            <a:ext cx="8170863" cy="798512"/>
          </a:xfrm>
        </p:spPr>
        <p:txBody>
          <a:bodyPr/>
          <a:lstStyle/>
          <a:p>
            <a:pPr eaLnBrk="1" hangingPunct="1"/>
            <a:r>
              <a:rPr lang="en-US" smtClean="0">
                <a:latin typeface="Arial" charset="0"/>
              </a:rPr>
              <a:t>Outline/Agenda</a:t>
            </a:r>
          </a:p>
        </p:txBody>
      </p:sp>
      <p:sp>
        <p:nvSpPr>
          <p:cNvPr id="16" name="Rectangle 4"/>
          <p:cNvSpPr>
            <a:spLocks noChangeArrowheads="1"/>
          </p:cNvSpPr>
          <p:nvPr/>
        </p:nvSpPr>
        <p:spPr bwMode="auto">
          <a:xfrm>
            <a:off x="1204690" y="2201565"/>
            <a:ext cx="6906161" cy="431800"/>
          </a:xfrm>
          <a:prstGeom prst="rect">
            <a:avLst/>
          </a:prstGeom>
          <a:solidFill>
            <a:schemeClr val="accent1">
              <a:lumMod val="75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2.  Overall Assessment of the Protocols</a:t>
            </a:r>
          </a:p>
        </p:txBody>
      </p:sp>
      <p:sp>
        <p:nvSpPr>
          <p:cNvPr id="18" name="Rectangle 6"/>
          <p:cNvSpPr>
            <a:spLocks noChangeArrowheads="1"/>
          </p:cNvSpPr>
          <p:nvPr/>
        </p:nvSpPr>
        <p:spPr bwMode="auto">
          <a:xfrm>
            <a:off x="1204690" y="348187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3.  Potential Market Design Weaknesses</a:t>
            </a:r>
          </a:p>
        </p:txBody>
      </p:sp>
      <p:sp>
        <p:nvSpPr>
          <p:cNvPr id="19" name="Rectangle 7"/>
          <p:cNvSpPr>
            <a:spLocks noChangeArrowheads="1"/>
          </p:cNvSpPr>
          <p:nvPr/>
        </p:nvSpPr>
        <p:spPr bwMode="auto">
          <a:xfrm>
            <a:off x="1204690" y="5511800"/>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4.  Addressing the Risks</a:t>
            </a:r>
          </a:p>
        </p:txBody>
      </p:sp>
      <p:sp>
        <p:nvSpPr>
          <p:cNvPr id="12304" name="Rectangle 3"/>
          <p:cNvSpPr>
            <a:spLocks noChangeArrowheads="1"/>
          </p:cNvSpPr>
          <p:nvPr/>
        </p:nvSpPr>
        <p:spPr bwMode="auto">
          <a:xfrm>
            <a:off x="1204913" y="3911600"/>
            <a:ext cx="6905625" cy="366713"/>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Needs Fixing Now</a:t>
            </a:r>
          </a:p>
        </p:txBody>
      </p:sp>
      <p:sp>
        <p:nvSpPr>
          <p:cNvPr id="12305" name="Rectangle 5"/>
          <p:cNvSpPr>
            <a:spLocks noChangeArrowheads="1"/>
          </p:cNvSpPr>
          <p:nvPr/>
        </p:nvSpPr>
        <p:spPr bwMode="auto">
          <a:xfrm>
            <a:off x="1206500" y="463867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Must be Fixed Over Time</a:t>
            </a:r>
          </a:p>
        </p:txBody>
      </p:sp>
      <p:sp>
        <p:nvSpPr>
          <p:cNvPr id="12306" name="Slide Number Placeholder 4"/>
          <p:cNvSpPr>
            <a:spLocks noGrp="1"/>
          </p:cNvSpPr>
          <p:nvPr>
            <p:ph type="sldNum" sz="quarter" idx="11"/>
          </p:nvPr>
        </p:nvSpPr>
        <p:spPr>
          <a:noFill/>
        </p:spPr>
        <p:txBody>
          <a:bodyPr/>
          <a:lstStyle/>
          <a:p>
            <a:r>
              <a:rPr lang="en-US"/>
              <a:t>Page </a:t>
            </a:r>
            <a:fld id="{13CA6329-262D-435F-9608-7E3040699698}" type="slidenum">
              <a:rPr lang="en-US"/>
              <a:pPr/>
              <a:t>8</a:t>
            </a:fld>
            <a:endParaRPr lang="en-US"/>
          </a:p>
        </p:txBody>
      </p:sp>
      <p:sp>
        <p:nvSpPr>
          <p:cNvPr id="26" name="Rectangle 4"/>
          <p:cNvSpPr>
            <a:spLocks noChangeArrowheads="1"/>
          </p:cNvSpPr>
          <p:nvPr/>
        </p:nvSpPr>
        <p:spPr bwMode="auto">
          <a:xfrm>
            <a:off x="1202715" y="1593965"/>
            <a:ext cx="6906161" cy="431800"/>
          </a:xfrm>
          <a:prstGeom prst="rect">
            <a:avLst/>
          </a:prstGeom>
          <a:solidFill>
            <a:schemeClr val="bg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sz="2000" b="1" dirty="0">
                <a:solidFill>
                  <a:schemeClr val="bg1"/>
                </a:solidFill>
              </a:rPr>
              <a:t>1.  Introduction</a:t>
            </a:r>
          </a:p>
        </p:txBody>
      </p:sp>
      <p:sp>
        <p:nvSpPr>
          <p:cNvPr id="12310" name="Rectangle 5"/>
          <p:cNvSpPr>
            <a:spLocks noChangeArrowheads="1"/>
          </p:cNvSpPr>
          <p:nvPr/>
        </p:nvSpPr>
        <p:spPr bwMode="auto">
          <a:xfrm>
            <a:off x="1209675" y="5000625"/>
            <a:ext cx="6905625" cy="368300"/>
          </a:xfrm>
          <a:prstGeom prst="rect">
            <a:avLst/>
          </a:prstGeom>
          <a:gradFill rotWithShape="0">
            <a:gsLst>
              <a:gs pos="0">
                <a:srgbClr val="F7F7F7"/>
              </a:gs>
              <a:gs pos="100000">
                <a:srgbClr val="DDDDDD"/>
              </a:gs>
            </a:gsLst>
            <a:path path="shape">
              <a:fillToRect l="50000" t="50000" r="50000" b="50000"/>
            </a:path>
          </a:gradFill>
          <a:ln w="19050">
            <a:noFill/>
            <a:miter lim="800000"/>
            <a:headEnd/>
            <a:tailEnd/>
          </a:ln>
        </p:spPr>
        <p:txBody>
          <a:bodyPr wrap="none" lIns="640048" tIns="45718" rIns="91435" bIns="45718" anchor="ctr"/>
          <a:lstStyle/>
          <a:p>
            <a:r>
              <a:rPr lang="en-AU">
                <a:solidFill>
                  <a:srgbClr val="000000"/>
                </a:solidFill>
              </a:rPr>
              <a:t>	Watch and Be Ready</a:t>
            </a:r>
          </a:p>
        </p:txBody>
      </p:sp>
      <p:sp>
        <p:nvSpPr>
          <p:cNvPr id="17" name="Rectangle 5"/>
          <p:cNvSpPr>
            <a:spLocks noChangeArrowheads="1"/>
          </p:cNvSpPr>
          <p:nvPr/>
        </p:nvSpPr>
        <p:spPr bwMode="auto">
          <a:xfrm>
            <a:off x="1206480" y="3006753"/>
            <a:ext cx="6906161" cy="367472"/>
          </a:xfrm>
          <a:prstGeom prst="rect">
            <a:avLst/>
          </a:prstGeom>
          <a:solidFill>
            <a:schemeClr val="accent1">
              <a:lumMod val="5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640048" tIns="45718" rIns="91435" bIns="45718" anchor="ctr"/>
          <a:lstStyle/>
          <a:p>
            <a:pPr>
              <a:defRPr/>
            </a:pPr>
            <a:r>
              <a:rPr lang="en-AU" b="1" dirty="0">
                <a:solidFill>
                  <a:schemeClr val="bg1"/>
                </a:solidFill>
              </a:rPr>
              <a:t>	Our Conclusions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35628</TotalTime>
  <Words>9827</Words>
  <Application>Microsoft Office PowerPoint</Application>
  <PresentationFormat>On-screen Show (4:3)</PresentationFormat>
  <Paragraphs>926</Paragraphs>
  <Slides>55</Slides>
  <Notes>54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55</vt:i4>
      </vt:variant>
    </vt:vector>
  </HeadingPairs>
  <TitlesOfParts>
    <vt:vector size="58" baseType="lpstr">
      <vt:lpstr>Arial</vt:lpstr>
      <vt:lpstr>Courier New</vt:lpstr>
      <vt:lpstr>3_Default Design</vt:lpstr>
      <vt:lpstr>Slide 0</vt:lpstr>
      <vt:lpstr>Outline/Agenda</vt:lpstr>
      <vt:lpstr>Scope of the Review and of this Report</vt:lpstr>
      <vt:lpstr>Objectives and Approach</vt:lpstr>
      <vt:lpstr>Frequently Used Technical Acronyms</vt:lpstr>
      <vt:lpstr>Outline/Agenda</vt:lpstr>
      <vt:lpstr>Assessment Criteria</vt:lpstr>
      <vt:lpstr>Key Features and Intended Improvements</vt:lpstr>
      <vt:lpstr>Outline/Agenda</vt:lpstr>
      <vt:lpstr>Our Summary Conclusions</vt:lpstr>
      <vt:lpstr>Market Design Weaknesses by Category</vt:lpstr>
      <vt:lpstr>Outline/Agenda</vt:lpstr>
      <vt:lpstr>PTP Options in the DAM – Summary</vt:lpstr>
      <vt:lpstr>The General Problem of PTP Options</vt:lpstr>
      <vt:lpstr>Outline/Agenda</vt:lpstr>
      <vt:lpstr>Load Zone Modelling/Pricing – Summary</vt:lpstr>
      <vt:lpstr>Ancillary Services Deliverability – Summary</vt:lpstr>
      <vt:lpstr>CRR Derating – Summary</vt:lpstr>
      <vt:lpstr>Outline/Agenda</vt:lpstr>
      <vt:lpstr>Scarcity Pricing – Summary</vt:lpstr>
      <vt:lpstr>Outline/Agenda</vt:lpstr>
      <vt:lpstr>Settlement at Shadow Prices – Summary</vt:lpstr>
      <vt:lpstr>With Integers/Blocks, there May Be No MCPs</vt:lpstr>
      <vt:lpstr>RUC and RUC Clawback – Summary</vt:lpstr>
      <vt:lpstr>SCED and 2-Step Mitigation – Summary</vt:lpstr>
      <vt:lpstr>Outline/Agenda</vt:lpstr>
      <vt:lpstr>Addressing the Risks</vt:lpstr>
      <vt:lpstr>Risk Assessment</vt:lpstr>
      <vt:lpstr>Assessing Materiality</vt:lpstr>
      <vt:lpstr>Mitigation Actions/Contingency Plans</vt:lpstr>
      <vt:lpstr>Appendix</vt:lpstr>
      <vt:lpstr>PTP Options in the DAM – Summary</vt:lpstr>
      <vt:lpstr>How a NOIE Buys PTP Options in the DAM</vt:lpstr>
      <vt:lpstr>The PTP Option Problem in ERCOT</vt:lpstr>
      <vt:lpstr>Fixing the PTP Option Problem</vt:lpstr>
      <vt:lpstr>Load Zone Modelling/Pricing – Summary</vt:lpstr>
      <vt:lpstr>Ancillary Services Deliverability – Summary</vt:lpstr>
      <vt:lpstr>AS Location and (Un)deliverability</vt:lpstr>
      <vt:lpstr>Risks Created by the AS Provisions</vt:lpstr>
      <vt:lpstr>CRR Derating – Summary</vt:lpstr>
      <vt:lpstr>CRR Derating and CRR Auctions</vt:lpstr>
      <vt:lpstr>CRR Derating and Mitigation Actions</vt:lpstr>
      <vt:lpstr>CRR Derating, Location and “Hedge Values”</vt:lpstr>
      <vt:lpstr>What Will CRR Derating Do in Practice?</vt:lpstr>
      <vt:lpstr>What Might Be Done about CRR Derating?</vt:lpstr>
      <vt:lpstr>Scarcity Pricing – Summary</vt:lpstr>
      <vt:lpstr>Unlinking Scarcity Prices from Offer Prices</vt:lpstr>
      <vt:lpstr>ERCOT’s “Maximum Shadow Prices”</vt:lpstr>
      <vt:lpstr>Implementing Scarcity Pricing in ERCOT</vt:lpstr>
      <vt:lpstr>Settlement at Shadow Prices – Summary</vt:lpstr>
      <vt:lpstr>With Integers/Blocks, there May Be No MCPs</vt:lpstr>
      <vt:lpstr>The Effects of Settling at Simple SPs </vt:lpstr>
      <vt:lpstr>How Important Is All This for ERCOT?</vt:lpstr>
      <vt:lpstr>RUC and RUC Clawback – Summary</vt:lpstr>
      <vt:lpstr>SCED and 2-Step Mitigation – 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Larry</dc:creator>
  <cp:lastModifiedBy>Jim Bohart</cp:lastModifiedBy>
  <cp:revision>202</cp:revision>
  <dcterms:created xsi:type="dcterms:W3CDTF">2009-02-22T05:33:02Z</dcterms:created>
  <dcterms:modified xsi:type="dcterms:W3CDTF">2010-08-31T14:41:47Z</dcterms:modified>
</cp:coreProperties>
</file>