
<file path=[Content_Types].xml><?xml version="1.0" encoding="utf-8"?>
<Types xmlns="http://schemas.openxmlformats.org/package/2006/content-types">
  <Override PartName="/ppt/slides/slide29.xml" ContentType="application/vnd.openxmlformats-officedocument.presentationml.slide+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notesSlides/notesSlide29.xml" ContentType="application/vnd.openxmlformats-officedocument.presentationml.notesSlid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Override PartName="/ppt/notesSlides/notesSlide27.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25.xml" ContentType="application/vnd.openxmlformats-officedocument.presentationml.notesSlide+xml"/>
  <Override PartName="/ppt/notesSlides/notesSlide34.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32.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30.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5.xml" ContentType="application/vnd.openxmlformats-officedocument.presentationml.notesSlide+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Override PartName="/ppt/notesSlides/notesSlide28.xml" ContentType="application/vnd.openxmlformats-officedocument.presentationml.notesSlide+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Layouts/slideLayout12.xml" ContentType="application/vnd.openxmlformats-officedocument.presentationml.slideLayout+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notesSlides/notesSlide33.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Override PartName="/ppt/notesSlides/notesSlide31.xml" ContentType="application/vnd.openxmlformats-officedocument.presentationml.notesSlide+xml"/>
  <Override PartName="/ppt/notesSlides/notesSlide6.xml" ContentType="application/vnd.openxmlformats-officedocument.presentationml.notesSlide+xml"/>
  <Override PartName="/ppt/slides/slide8.xml" ContentType="application/vnd.openxmlformats-officedocument.presentationml.slide+xml"/>
  <Override PartName="/ppt/notesSlides/notesSlide4.xml" ContentType="application/vnd.openxmlformats-officedocument.presentationml.notesSlide+xml"/>
  <Override PartName="/docProps/core.xml" ContentType="application/vnd.openxmlformats-package.core-properties+xml"/>
  <Override PartName="/ppt/slides/slide6.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41"/>
  </p:notesMasterIdLst>
  <p:sldIdLst>
    <p:sldId id="258" r:id="rId2"/>
    <p:sldId id="293" r:id="rId3"/>
    <p:sldId id="427" r:id="rId4"/>
    <p:sldId id="374" r:id="rId5"/>
    <p:sldId id="357" r:id="rId6"/>
    <p:sldId id="354" r:id="rId7"/>
    <p:sldId id="428" r:id="rId8"/>
    <p:sldId id="429" r:id="rId9"/>
    <p:sldId id="430" r:id="rId10"/>
    <p:sldId id="431" r:id="rId11"/>
    <p:sldId id="432" r:id="rId12"/>
    <p:sldId id="433" r:id="rId13"/>
    <p:sldId id="434" r:id="rId14"/>
    <p:sldId id="435" r:id="rId15"/>
    <p:sldId id="436" r:id="rId16"/>
    <p:sldId id="437" r:id="rId17"/>
    <p:sldId id="438" r:id="rId18"/>
    <p:sldId id="439" r:id="rId19"/>
    <p:sldId id="440" r:id="rId20"/>
    <p:sldId id="441" r:id="rId21"/>
    <p:sldId id="442" r:id="rId22"/>
    <p:sldId id="392" r:id="rId23"/>
    <p:sldId id="393" r:id="rId24"/>
    <p:sldId id="404" r:id="rId25"/>
    <p:sldId id="405" r:id="rId26"/>
    <p:sldId id="406" r:id="rId27"/>
    <p:sldId id="407" r:id="rId28"/>
    <p:sldId id="426" r:id="rId29"/>
    <p:sldId id="385" r:id="rId30"/>
    <p:sldId id="386" r:id="rId31"/>
    <p:sldId id="387" r:id="rId32"/>
    <p:sldId id="388" r:id="rId33"/>
    <p:sldId id="389" r:id="rId34"/>
    <p:sldId id="400" r:id="rId35"/>
    <p:sldId id="401" r:id="rId36"/>
    <p:sldId id="379" r:id="rId37"/>
    <p:sldId id="381" r:id="rId38"/>
    <p:sldId id="380" r:id="rId39"/>
    <p:sldId id="383" r:id="rId40"/>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40949A"/>
    <a:srgbClr val="FF3300"/>
    <a:srgbClr val="DDDDDD"/>
    <a:srgbClr val="0000CC"/>
    <a:srgbClr val="FF9900"/>
    <a:srgbClr val="5469A2"/>
    <a:srgbClr val="294171"/>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1" autoAdjust="0"/>
    <p:restoredTop sz="94707" autoAdjust="0"/>
  </p:normalViewPr>
  <p:slideViewPr>
    <p:cSldViewPr>
      <p:cViewPr varScale="1">
        <p:scale>
          <a:sx n="88" d="100"/>
          <a:sy n="88" d="100"/>
        </p:scale>
        <p:origin x="-1062" y="-96"/>
      </p:cViewPr>
      <p:guideLst>
        <p:guide orient="horz" pos="4224"/>
        <p:guide pos="1536"/>
      </p:guideLst>
    </p:cSldViewPr>
  </p:slideViewPr>
  <p:outlineViewPr>
    <p:cViewPr>
      <p:scale>
        <a:sx n="33" d="100"/>
        <a:sy n="33" d="100"/>
      </p:scale>
      <p:origin x="48" y="6582"/>
    </p:cViewPr>
  </p:outlineViewPr>
  <p:notesTextViewPr>
    <p:cViewPr>
      <p:scale>
        <a:sx n="100" d="100"/>
        <a:sy n="100" d="100"/>
      </p:scale>
      <p:origin x="0" y="0"/>
    </p:cViewPr>
  </p:notesTextViewPr>
  <p:sorterViewPr>
    <p:cViewPr>
      <p:scale>
        <a:sx n="100" d="100"/>
        <a:sy n="100"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650"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endParaRPr lang="en-US"/>
          </a:p>
        </p:txBody>
      </p:sp>
      <p:sp>
        <p:nvSpPr>
          <p:cNvPr id="27651"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endParaRPr lang="en-US"/>
          </a:p>
        </p:txBody>
      </p:sp>
      <p:sp>
        <p:nvSpPr>
          <p:cNvPr id="24580"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27653"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27654"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pPr>
              <a:defRPr/>
            </a:pPr>
            <a:endParaRPr lang="en-US"/>
          </a:p>
        </p:txBody>
      </p:sp>
      <p:sp>
        <p:nvSpPr>
          <p:cNvPr id="27655"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pPr>
              <a:defRPr/>
            </a:pPr>
            <a:fld id="{D9236A0E-B520-42F8-BED3-378ADF85289E}"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979C4D81-A66E-45E6-A228-C84FD1534276}" type="slidenum">
              <a:rPr lang="en-US" sz="1200"/>
              <a:pPr algn="r"/>
              <a:t>2</a:t>
            </a:fld>
            <a:endParaRPr lang="en-US" sz="1200"/>
          </a:p>
        </p:txBody>
      </p:sp>
      <p:sp>
        <p:nvSpPr>
          <p:cNvPr id="25603" name="Rectangle 2"/>
          <p:cNvSpPr>
            <a:spLocks noGrp="1" noRot="1" noChangeAspect="1" noChangeArrowheads="1" noTextEdit="1"/>
          </p:cNvSpPr>
          <p:nvPr>
            <p:ph type="sldImg"/>
          </p:nvPr>
        </p:nvSpPr>
        <p:spPr>
          <a:ln/>
        </p:spPr>
      </p:sp>
      <p:sp>
        <p:nvSpPr>
          <p:cNvPr id="2560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11</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12</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13</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14</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15</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16</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17</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18</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19</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20</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979C4D81-A66E-45E6-A228-C84FD1534276}" type="slidenum">
              <a:rPr lang="en-US" sz="1200"/>
              <a:pPr algn="r"/>
              <a:t>3</a:t>
            </a:fld>
            <a:endParaRPr lang="en-US" sz="1200"/>
          </a:p>
        </p:txBody>
      </p:sp>
      <p:sp>
        <p:nvSpPr>
          <p:cNvPr id="25603" name="Rectangle 2"/>
          <p:cNvSpPr>
            <a:spLocks noGrp="1" noRot="1" noChangeAspect="1" noChangeArrowheads="1" noTextEdit="1"/>
          </p:cNvSpPr>
          <p:nvPr>
            <p:ph type="sldImg"/>
          </p:nvPr>
        </p:nvSpPr>
        <p:spPr>
          <a:ln/>
        </p:spPr>
      </p:sp>
      <p:sp>
        <p:nvSpPr>
          <p:cNvPr id="25604"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21</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22</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23</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24</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25</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26</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27</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28</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29</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30</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Slide Image Placeholder 1"/>
          <p:cNvSpPr>
            <a:spLocks noGrp="1" noRot="1" noChangeAspect="1" noTextEdit="1"/>
          </p:cNvSpPr>
          <p:nvPr>
            <p:ph type="sldImg"/>
          </p:nvPr>
        </p:nvSpPr>
        <p:spPr>
          <a:ln/>
        </p:spPr>
      </p:sp>
      <p:sp>
        <p:nvSpPr>
          <p:cNvPr id="26627" name="Notes Placeholder 2"/>
          <p:cNvSpPr>
            <a:spLocks noGrp="1"/>
          </p:cNvSpPr>
          <p:nvPr>
            <p:ph type="body" idx="1"/>
          </p:nvPr>
        </p:nvSpPr>
        <p:spPr>
          <a:noFill/>
          <a:ln/>
        </p:spPr>
        <p:txBody>
          <a:bodyPr/>
          <a:lstStyle/>
          <a:p>
            <a:endParaRPr lang="en-US" smtClean="0"/>
          </a:p>
        </p:txBody>
      </p:sp>
      <p:sp>
        <p:nvSpPr>
          <p:cNvPr id="26628" name="Slide Number Placeholder 3"/>
          <p:cNvSpPr>
            <a:spLocks noGrp="1"/>
          </p:cNvSpPr>
          <p:nvPr>
            <p:ph type="sldNum" sz="quarter" idx="5"/>
          </p:nvPr>
        </p:nvSpPr>
        <p:spPr>
          <a:noFill/>
        </p:spPr>
        <p:txBody>
          <a:bodyPr/>
          <a:lstStyle/>
          <a:p>
            <a:fld id="{69BD5199-4DE5-49E7-BF25-06C31A93230C}" type="slidenum">
              <a:rPr lang="en-US" smtClean="0"/>
              <a:pPr/>
              <a:t>4</a:t>
            </a:fld>
            <a:endParaRPr lang="en-US" smtClean="0"/>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31</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32</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33</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34</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35</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5</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6</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7</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8</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3A3E5D6-74B6-4A9C-9085-3B8ED30595A5}" type="slidenum">
              <a:rPr lang="en-US" sz="1200"/>
              <a:pPr algn="r"/>
              <a:t>9</a:t>
            </a:fld>
            <a:endParaRPr lang="en-US" sz="120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E8421EEA-9780-462E-A76E-9BB7216EFD60}" type="slidenum">
              <a:rPr lang="en-US" sz="1200"/>
              <a:pPr algn="r"/>
              <a:t>10</a:t>
            </a:fld>
            <a:endParaRPr lang="en-US" sz="1200"/>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14"/>
          <p:cNvSpPr>
            <a:spLocks noChangeShapeType="1"/>
          </p:cNvSpPr>
          <p:nvPr userDrawn="1"/>
        </p:nvSpPr>
        <p:spPr bwMode="auto">
          <a:xfrm>
            <a:off x="0" y="1143000"/>
            <a:ext cx="9144000" cy="0"/>
          </a:xfrm>
          <a:prstGeom prst="line">
            <a:avLst/>
          </a:prstGeom>
          <a:noFill/>
          <a:ln w="57150">
            <a:solidFill>
              <a:schemeClr val="hlink"/>
            </a:solidFill>
            <a:round/>
            <a:headEnd/>
            <a:tailEnd/>
          </a:ln>
          <a:effectLst/>
        </p:spPr>
        <p:txBody>
          <a:bodyPr/>
          <a:lstStyle/>
          <a:p>
            <a:pPr>
              <a:defRPr/>
            </a:pPr>
            <a:endParaRPr lang="en-US"/>
          </a:p>
        </p:txBody>
      </p:sp>
      <p:sp>
        <p:nvSpPr>
          <p:cNvPr id="43010" name="Rectangle 2"/>
          <p:cNvSpPr>
            <a:spLocks noGrp="1" noChangeArrowheads="1"/>
          </p:cNvSpPr>
          <p:nvPr>
            <p:ph type="subTitle" idx="1"/>
          </p:nvPr>
        </p:nvSpPr>
        <p:spPr>
          <a:xfrm>
            <a:off x="2343150" y="3581400"/>
            <a:ext cx="6343650" cy="1143000"/>
          </a:xfrm>
        </p:spPr>
        <p:txBody>
          <a:bodyPr/>
          <a:lstStyle>
            <a:lvl1pPr marL="0" indent="0">
              <a:buFontTx/>
              <a:buNone/>
              <a:defRPr b="0">
                <a:solidFill>
                  <a:schemeClr val="tx1"/>
                </a:solidFill>
                <a:latin typeface="Arial Black" pitchFamily="34" charset="0"/>
              </a:defRPr>
            </a:lvl1pPr>
          </a:lstStyle>
          <a:p>
            <a:r>
              <a:rPr lang="en-US"/>
              <a:t>Click to edit Master subtitle style</a:t>
            </a:r>
          </a:p>
        </p:txBody>
      </p:sp>
      <p:sp>
        <p:nvSpPr>
          <p:cNvPr id="43015" name="Rectangle 7"/>
          <p:cNvSpPr>
            <a:spLocks noGrp="1" noChangeArrowheads="1"/>
          </p:cNvSpPr>
          <p:nvPr>
            <p:ph type="ctrTitle"/>
          </p:nvPr>
        </p:nvSpPr>
        <p:spPr>
          <a:xfrm>
            <a:off x="2333625" y="1905000"/>
            <a:ext cx="6477000" cy="1241425"/>
          </a:xfrm>
        </p:spPr>
        <p:txBody>
          <a:bodyPr/>
          <a:lstStyle>
            <a:lvl1pPr>
              <a:defRPr sz="2800">
                <a:solidFill>
                  <a:schemeClr val="tx1"/>
                </a:solidFill>
              </a:defRPr>
            </a:lvl1pPr>
          </a:lstStyle>
          <a:p>
            <a:r>
              <a:rPr lang="en-US"/>
              <a:t>Click to edit Master title style</a:t>
            </a:r>
          </a:p>
        </p:txBody>
      </p:sp>
      <p:sp>
        <p:nvSpPr>
          <p:cNvPr id="5" name="Rectangle 10"/>
          <p:cNvSpPr>
            <a:spLocks noGrp="1" noChangeArrowheads="1"/>
          </p:cNvSpPr>
          <p:nvPr>
            <p:ph type="dt" sz="half" idx="10"/>
          </p:nvPr>
        </p:nvSpPr>
        <p:spPr>
          <a:xfrm>
            <a:off x="2333625" y="5467350"/>
            <a:ext cx="6276975" cy="476250"/>
          </a:xfrm>
        </p:spPr>
        <p:txBody>
          <a:bodyPr/>
          <a:lstStyle>
            <a:lvl1pPr>
              <a:defRPr sz="1800" b="1">
                <a:solidFill>
                  <a:schemeClr val="tx1"/>
                </a:solidFill>
              </a:defRPr>
            </a:lvl1pPr>
          </a:lstStyle>
          <a:p>
            <a:pPr>
              <a:defRPr/>
            </a:pPr>
            <a:r>
              <a:rPr lang="en-US"/>
              <a:t>August 5, 2010</a:t>
            </a:r>
          </a:p>
        </p:txBody>
      </p:sp>
      <p:sp>
        <p:nvSpPr>
          <p:cNvPr id="6" name="Rectangle 15"/>
          <p:cNvSpPr>
            <a:spLocks noGrp="1" noChangeArrowheads="1"/>
          </p:cNvSpPr>
          <p:nvPr>
            <p:ph type="ftr" sz="quarter" idx="11"/>
          </p:nvPr>
        </p:nvSpPr>
        <p:spPr>
          <a:xfrm>
            <a:off x="2333625" y="5067300"/>
            <a:ext cx="6276975" cy="419100"/>
          </a:xfrm>
        </p:spPr>
        <p:txBody>
          <a:bodyPr/>
          <a:lstStyle>
            <a:lvl1pPr algn="l">
              <a:defRPr sz="1800" b="1">
                <a:solidFill>
                  <a:schemeClr val="tx1"/>
                </a:solidFill>
              </a:defRPr>
            </a:lvl1pPr>
          </a:lstStyle>
          <a:p>
            <a:pPr>
              <a:defRPr/>
            </a:pPr>
            <a:r>
              <a:rPr lang="en-US"/>
              <a:t>PRS</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E88B6F30-E948-452B-B7B6-17617D8C0B6A}"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6"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0"/>
            <a:ext cx="2171700" cy="5791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52400" y="0"/>
            <a:ext cx="6362700" cy="5791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5ACE6328-73A7-4DED-9075-422FDF517CB4}"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6"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152400" y="0"/>
            <a:ext cx="8686800" cy="685800"/>
          </a:xfr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066800"/>
            <a:ext cx="8229600" cy="4724400"/>
          </a:xfrm>
        </p:spPr>
        <p:txBody>
          <a:bodyPr/>
          <a:lstStyle/>
          <a:p>
            <a:pPr lvl="0"/>
            <a:endParaRPr lang="en-US" noProof="0"/>
          </a:p>
        </p:txBody>
      </p:sp>
      <p:sp>
        <p:nvSpPr>
          <p:cNvPr id="4" name="Rectangle 6"/>
          <p:cNvSpPr>
            <a:spLocks noGrp="1" noChangeArrowheads="1"/>
          </p:cNvSpPr>
          <p:nvPr>
            <p:ph type="sldNum" sz="quarter" idx="10"/>
          </p:nvPr>
        </p:nvSpPr>
        <p:spPr>
          <a:ln/>
        </p:spPr>
        <p:txBody>
          <a:bodyPr/>
          <a:lstStyle>
            <a:lvl1pPr>
              <a:defRPr/>
            </a:lvl1pPr>
          </a:lstStyle>
          <a:p>
            <a:pPr>
              <a:defRPr/>
            </a:pPr>
            <a:fld id="{5CFD0426-EE3E-432C-8868-2CCFC16C6D5B}"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6"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1"/>
                </a:solidFill>
              </a:defRPr>
            </a:lvl1pPr>
          </a:lstStyle>
          <a:p>
            <a:r>
              <a:rPr lang="en-US" dirty="0"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1EEE0277-574F-4EDE-B638-37DAC27C4207}"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6"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6"/>
          <p:cNvSpPr>
            <a:spLocks noGrp="1" noChangeArrowheads="1"/>
          </p:cNvSpPr>
          <p:nvPr>
            <p:ph type="sldNum" sz="quarter" idx="10"/>
          </p:nvPr>
        </p:nvSpPr>
        <p:spPr>
          <a:ln/>
        </p:spPr>
        <p:txBody>
          <a:bodyPr/>
          <a:lstStyle>
            <a:lvl1pPr>
              <a:defRPr/>
            </a:lvl1pPr>
          </a:lstStyle>
          <a:p>
            <a:pPr>
              <a:defRPr/>
            </a:pPr>
            <a:fld id="{F1700F20-7B00-499E-B73D-6DC599D54DE2}"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6"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6"/>
          <p:cNvSpPr>
            <a:spLocks noGrp="1" noChangeArrowheads="1"/>
          </p:cNvSpPr>
          <p:nvPr>
            <p:ph type="sldNum" sz="quarter" idx="10"/>
          </p:nvPr>
        </p:nvSpPr>
        <p:spPr>
          <a:ln/>
        </p:spPr>
        <p:txBody>
          <a:bodyPr/>
          <a:lstStyle>
            <a:lvl1pPr>
              <a:defRPr/>
            </a:lvl1pPr>
          </a:lstStyle>
          <a:p>
            <a:pPr>
              <a:defRPr/>
            </a:pPr>
            <a:fld id="{56426C7E-5348-4130-BB5A-50E3B84AE745}"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7"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6"/>
          <p:cNvSpPr>
            <a:spLocks noGrp="1" noChangeArrowheads="1"/>
          </p:cNvSpPr>
          <p:nvPr>
            <p:ph type="sldNum" sz="quarter" idx="10"/>
          </p:nvPr>
        </p:nvSpPr>
        <p:spPr>
          <a:ln/>
        </p:spPr>
        <p:txBody>
          <a:bodyPr/>
          <a:lstStyle>
            <a:lvl1pPr>
              <a:defRPr/>
            </a:lvl1pPr>
          </a:lstStyle>
          <a:p>
            <a:pPr>
              <a:defRPr/>
            </a:pPr>
            <a:fld id="{C037A02F-39D8-49AC-A735-21273CA8F283}" type="slidenum">
              <a:rPr lang="en-US"/>
              <a:pPr>
                <a:defRPr/>
              </a:pPr>
              <a:t>‹#›</a:t>
            </a:fld>
            <a:endParaRPr lang="en-US"/>
          </a:p>
        </p:txBody>
      </p:sp>
      <p:sp>
        <p:nvSpPr>
          <p:cNvPr id="8"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9"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Rectangle 6"/>
          <p:cNvSpPr>
            <a:spLocks noGrp="1" noChangeArrowheads="1"/>
          </p:cNvSpPr>
          <p:nvPr>
            <p:ph type="sldNum" sz="quarter" idx="10"/>
          </p:nvPr>
        </p:nvSpPr>
        <p:spPr>
          <a:ln/>
        </p:spPr>
        <p:txBody>
          <a:bodyPr/>
          <a:lstStyle>
            <a:lvl1pPr>
              <a:defRPr/>
            </a:lvl1pPr>
          </a:lstStyle>
          <a:p>
            <a:pPr>
              <a:defRPr/>
            </a:pPr>
            <a:fld id="{ECBAAD23-C5DD-477B-8B3D-DD46C5869F30}" type="slidenum">
              <a:rPr lang="en-US"/>
              <a:pPr>
                <a:defRPr/>
              </a:pPr>
              <a:t>‹#›</a:t>
            </a:fld>
            <a:endParaRPr lang="en-US"/>
          </a:p>
        </p:txBody>
      </p:sp>
      <p:sp>
        <p:nvSpPr>
          <p:cNvPr id="4"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5"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6"/>
          <p:cNvSpPr>
            <a:spLocks noGrp="1" noChangeArrowheads="1"/>
          </p:cNvSpPr>
          <p:nvPr>
            <p:ph type="sldNum" sz="quarter" idx="10"/>
          </p:nvPr>
        </p:nvSpPr>
        <p:spPr>
          <a:ln/>
        </p:spPr>
        <p:txBody>
          <a:bodyPr/>
          <a:lstStyle>
            <a:lvl1pPr>
              <a:defRPr/>
            </a:lvl1pPr>
          </a:lstStyle>
          <a:p>
            <a:pPr>
              <a:defRPr/>
            </a:pPr>
            <a:fld id="{15BC41FC-DA94-4499-92C1-7AB9B9BE344C}" type="slidenum">
              <a:rPr lang="en-US"/>
              <a:pPr>
                <a:defRPr/>
              </a:pPr>
              <a:t>‹#›</a:t>
            </a:fld>
            <a:endParaRPr lang="en-US"/>
          </a:p>
        </p:txBody>
      </p:sp>
      <p:sp>
        <p:nvSpPr>
          <p:cNvPr id="3"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4"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sldNum" sz="quarter" idx="10"/>
          </p:nvPr>
        </p:nvSpPr>
        <p:spPr>
          <a:ln/>
        </p:spPr>
        <p:txBody>
          <a:bodyPr/>
          <a:lstStyle>
            <a:lvl1pPr>
              <a:defRPr/>
            </a:lvl1pPr>
          </a:lstStyle>
          <a:p>
            <a:pPr>
              <a:defRPr/>
            </a:pPr>
            <a:fld id="{551BFA5D-6FE4-4AA5-82E6-CB7CCA78D82F}"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7"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sldNum" sz="quarter" idx="10"/>
          </p:nvPr>
        </p:nvSpPr>
        <p:spPr>
          <a:ln/>
        </p:spPr>
        <p:txBody>
          <a:bodyPr/>
          <a:lstStyle>
            <a:lvl1pPr>
              <a:defRPr/>
            </a:lvl1pPr>
          </a:lstStyle>
          <a:p>
            <a:pPr>
              <a:defRPr/>
            </a:pPr>
            <a:fld id="{BB9D6AF2-7786-4B04-AF5F-B5BBEC183BED}"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PRS</a:t>
            </a:r>
          </a:p>
        </p:txBody>
      </p:sp>
      <p:sp>
        <p:nvSpPr>
          <p:cNvPr id="7" name="Rectangle 4"/>
          <p:cNvSpPr>
            <a:spLocks noGrp="1" noChangeArrowheads="1"/>
          </p:cNvSpPr>
          <p:nvPr>
            <p:ph type="dt" sz="half" idx="12"/>
          </p:nvPr>
        </p:nvSpPr>
        <p:spPr>
          <a:ln/>
        </p:spPr>
        <p:txBody>
          <a:bodyPr/>
          <a:lstStyle>
            <a:lvl1pPr>
              <a:defRPr/>
            </a:lvl1pPr>
          </a:lstStyle>
          <a:p>
            <a:pPr>
              <a:defRPr/>
            </a:pPr>
            <a:r>
              <a:rPr lang="en-US"/>
              <a:t>August 5, 2010</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Rectangle 3"/>
          <p:cNvSpPr>
            <a:spLocks noGrp="1" noChangeArrowheads="1"/>
          </p:cNvSpPr>
          <p:nvPr>
            <p:ph type="body" idx="1"/>
          </p:nvPr>
        </p:nvSpPr>
        <p:spPr bwMode="auto">
          <a:xfrm>
            <a:off x="457200" y="1066800"/>
            <a:ext cx="8229600" cy="47244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3558"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23620ED2-3600-41BD-B2B0-A596C82C8FBB}" type="slidenum">
              <a:rPr lang="en-US"/>
              <a:pPr>
                <a:defRPr/>
              </a:pPr>
              <a:t>‹#›</a:t>
            </a:fld>
            <a:endParaRPr lang="en-US"/>
          </a:p>
        </p:txBody>
      </p:sp>
      <p:sp>
        <p:nvSpPr>
          <p:cNvPr id="23559" name="Rectangle 7"/>
          <p:cNvSpPr>
            <a:spLocks noChangeArrowheads="1"/>
          </p:cNvSpPr>
          <p:nvPr userDrawn="1"/>
        </p:nvSpPr>
        <p:spPr bwMode="auto">
          <a:xfrm>
            <a:off x="0" y="6235700"/>
            <a:ext cx="9144000" cy="622300"/>
          </a:xfrm>
          <a:prstGeom prst="rect">
            <a:avLst/>
          </a:prstGeom>
          <a:solidFill>
            <a:srgbClr val="ECECE2"/>
          </a:solidFill>
          <a:ln w="9525">
            <a:noFill/>
            <a:miter lim="800000"/>
            <a:headEnd/>
            <a:tailEnd/>
          </a:ln>
          <a:effectLst/>
        </p:spPr>
        <p:txBody>
          <a:bodyPr wrap="none" anchor="ctr"/>
          <a:lstStyle/>
          <a:p>
            <a:pPr>
              <a:defRPr/>
            </a:pPr>
            <a:endParaRPr lang="en-US"/>
          </a:p>
        </p:txBody>
      </p:sp>
      <p:sp>
        <p:nvSpPr>
          <p:cNvPr id="1029" name="Rectangle 2"/>
          <p:cNvSpPr>
            <a:spLocks noGrp="1" noChangeArrowheads="1"/>
          </p:cNvSpPr>
          <p:nvPr>
            <p:ph type="title"/>
          </p:nvPr>
        </p:nvSpPr>
        <p:spPr bwMode="auto">
          <a:xfrm>
            <a:off x="152400" y="0"/>
            <a:ext cx="86868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23557" name="Rectangle 5"/>
          <p:cNvSpPr>
            <a:spLocks noGrp="1" noChangeArrowheads="1"/>
          </p:cNvSpPr>
          <p:nvPr>
            <p:ph type="ftr" sz="quarter" idx="3"/>
          </p:nvPr>
        </p:nvSpPr>
        <p:spPr bwMode="auto">
          <a:xfrm>
            <a:off x="6248400" y="6457950"/>
            <a:ext cx="2514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r>
              <a:rPr lang="en-US"/>
              <a:t>PRS</a:t>
            </a:r>
          </a:p>
        </p:txBody>
      </p:sp>
      <p:sp>
        <p:nvSpPr>
          <p:cNvPr id="23563" name="Line 11"/>
          <p:cNvSpPr>
            <a:spLocks noChangeShapeType="1"/>
          </p:cNvSpPr>
          <p:nvPr userDrawn="1"/>
        </p:nvSpPr>
        <p:spPr bwMode="auto">
          <a:xfrm>
            <a:off x="1069975" y="6457950"/>
            <a:ext cx="0" cy="219075"/>
          </a:xfrm>
          <a:prstGeom prst="line">
            <a:avLst/>
          </a:prstGeom>
          <a:noFill/>
          <a:ln w="9525">
            <a:solidFill>
              <a:schemeClr val="tx1"/>
            </a:solidFill>
            <a:round/>
            <a:headEnd/>
            <a:tailEnd/>
          </a:ln>
          <a:effectLst/>
        </p:spPr>
        <p:txBody>
          <a:bodyPr/>
          <a:lstStyle/>
          <a:p>
            <a:pPr>
              <a:defRPr/>
            </a:pPr>
            <a:endParaRPr lang="en-US"/>
          </a:p>
        </p:txBody>
      </p:sp>
      <p:sp>
        <p:nvSpPr>
          <p:cNvPr id="23556" name="Rectangle 4"/>
          <p:cNvSpPr>
            <a:spLocks noGrp="1" noChangeArrowheads="1"/>
          </p:cNvSpPr>
          <p:nvPr>
            <p:ph type="dt" sz="half" idx="2"/>
          </p:nvPr>
        </p:nvSpPr>
        <p:spPr bwMode="auto">
          <a:xfrm>
            <a:off x="1143000" y="6457950"/>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r>
              <a:rPr lang="en-US"/>
              <a:t>August 5, 2010</a:t>
            </a:r>
          </a:p>
        </p:txBody>
      </p:sp>
      <p:sp>
        <p:nvSpPr>
          <p:cNvPr id="23564" name="Line 12"/>
          <p:cNvSpPr>
            <a:spLocks noChangeShapeType="1"/>
          </p:cNvSpPr>
          <p:nvPr userDrawn="1"/>
        </p:nvSpPr>
        <p:spPr bwMode="auto">
          <a:xfrm>
            <a:off x="0" y="673100"/>
            <a:ext cx="9144000" cy="0"/>
          </a:xfrm>
          <a:prstGeom prst="line">
            <a:avLst/>
          </a:prstGeom>
          <a:noFill/>
          <a:ln w="57150">
            <a:solidFill>
              <a:schemeClr val="hlink"/>
            </a:solidFill>
            <a:round/>
            <a:headEnd/>
            <a:tailEnd/>
          </a:ln>
          <a:effectLst/>
        </p:spPr>
        <p:txBody>
          <a:bodyPr/>
          <a:lstStyle/>
          <a:p>
            <a:pPr>
              <a:defRPr/>
            </a:pPr>
            <a:endParaRPr lang="en-US"/>
          </a:p>
        </p:txBody>
      </p:sp>
      <p:sp>
        <p:nvSpPr>
          <p:cNvPr id="23565" name="Rectangle 13"/>
          <p:cNvSpPr>
            <a:spLocks noChangeArrowheads="1"/>
          </p:cNvSpPr>
          <p:nvPr/>
        </p:nvSpPr>
        <p:spPr bwMode="auto">
          <a:xfrm>
            <a:off x="3429000" y="6477000"/>
            <a:ext cx="2514600" cy="457200"/>
          </a:xfrm>
          <a:prstGeom prst="rect">
            <a:avLst/>
          </a:prstGeom>
          <a:noFill/>
          <a:ln w="9525">
            <a:noFill/>
            <a:miter lim="800000"/>
            <a:headEnd/>
            <a:tailEnd/>
          </a:ln>
          <a:effectLst/>
        </p:spPr>
        <p:txBody>
          <a:bodyPr/>
          <a:lstStyle/>
          <a:p>
            <a:pPr algn="ctr">
              <a:defRPr/>
            </a:pPr>
            <a:fld id="{22FB5796-D835-4C58-B38B-1E8199D6CBA2}" type="slidenum">
              <a:rPr lang="en-US" sz="1200"/>
              <a:pPr algn="ctr">
                <a:defRPr/>
              </a:pPr>
              <a:t>‹#›</a:t>
            </a:fld>
            <a:endParaRPr lang="en-US" sz="1200"/>
          </a:p>
        </p:txBody>
      </p:sp>
    </p:spTree>
  </p:cSld>
  <p:clrMap bg1="lt1" tx1="dk1" bg2="lt2" tx2="dk2" accent1="accent1" accent2="accent2" accent3="accent3" accent4="accent4" accent5="accent5" accent6="accent6" hlink="hlink" folHlink="folHlink"/>
  <p:sldLayoutIdLst>
    <p:sldLayoutId id="2147483800" r:id="rId1"/>
    <p:sldLayoutId id="2147483789" r:id="rId2"/>
    <p:sldLayoutId id="2147483790" r:id="rId3"/>
    <p:sldLayoutId id="2147483791" r:id="rId4"/>
    <p:sldLayoutId id="2147483792" r:id="rId5"/>
    <p:sldLayoutId id="2147483793" r:id="rId6"/>
    <p:sldLayoutId id="2147483794" r:id="rId7"/>
    <p:sldLayoutId id="2147483795" r:id="rId8"/>
    <p:sldLayoutId id="2147483796" r:id="rId9"/>
    <p:sldLayoutId id="2147483797" r:id="rId10"/>
    <p:sldLayoutId id="2147483798" r:id="rId11"/>
    <p:sldLayoutId id="2147483799" r:id="rId12"/>
  </p:sldLayoutIdLst>
  <p:hf sldNum="0" hdr="0" ftr="0" dt="0"/>
  <p:txStyles>
    <p:titleStyle>
      <a:lvl1pPr algn="l" rtl="0" eaLnBrk="0" fontAlgn="base" hangingPunct="0">
        <a:spcBef>
          <a:spcPct val="0"/>
        </a:spcBef>
        <a:spcAft>
          <a:spcPct val="0"/>
        </a:spcAft>
        <a:defRPr sz="2000">
          <a:solidFill>
            <a:schemeClr val="tx1"/>
          </a:solidFill>
          <a:latin typeface="+mj-lt"/>
          <a:ea typeface="+mj-ea"/>
          <a:cs typeface="+mj-cs"/>
        </a:defRPr>
      </a:lvl1pPr>
      <a:lvl2pPr algn="l" rtl="0" eaLnBrk="0" fontAlgn="base" hangingPunct="0">
        <a:spcBef>
          <a:spcPct val="0"/>
        </a:spcBef>
        <a:spcAft>
          <a:spcPct val="0"/>
        </a:spcAft>
        <a:defRPr sz="2000">
          <a:solidFill>
            <a:schemeClr val="tx1"/>
          </a:solidFill>
          <a:latin typeface="Arial Black" pitchFamily="34" charset="0"/>
        </a:defRPr>
      </a:lvl2pPr>
      <a:lvl3pPr algn="l" rtl="0" eaLnBrk="0" fontAlgn="base" hangingPunct="0">
        <a:spcBef>
          <a:spcPct val="0"/>
        </a:spcBef>
        <a:spcAft>
          <a:spcPct val="0"/>
        </a:spcAft>
        <a:defRPr sz="2000">
          <a:solidFill>
            <a:schemeClr val="tx1"/>
          </a:solidFill>
          <a:latin typeface="Arial Black" pitchFamily="34" charset="0"/>
        </a:defRPr>
      </a:lvl3pPr>
      <a:lvl4pPr algn="l" rtl="0" eaLnBrk="0" fontAlgn="base" hangingPunct="0">
        <a:spcBef>
          <a:spcPct val="0"/>
        </a:spcBef>
        <a:spcAft>
          <a:spcPct val="0"/>
        </a:spcAft>
        <a:defRPr sz="2000">
          <a:solidFill>
            <a:schemeClr val="tx1"/>
          </a:solidFill>
          <a:latin typeface="Arial Black" pitchFamily="34" charset="0"/>
        </a:defRPr>
      </a:lvl4pPr>
      <a:lvl5pPr algn="l" rtl="0" eaLnBrk="0" fontAlgn="base" hangingPunct="0">
        <a:spcBef>
          <a:spcPct val="0"/>
        </a:spcBef>
        <a:spcAft>
          <a:spcPct val="0"/>
        </a:spcAft>
        <a:defRPr sz="2000">
          <a:solidFill>
            <a:schemeClr val="tx1"/>
          </a:solidFill>
          <a:latin typeface="Arial Black" pitchFamily="34" charset="0"/>
        </a:defRPr>
      </a:lvl5pPr>
      <a:lvl6pPr marL="457200" algn="l" rtl="0" fontAlgn="base">
        <a:spcBef>
          <a:spcPct val="0"/>
        </a:spcBef>
        <a:spcAft>
          <a:spcPct val="0"/>
        </a:spcAft>
        <a:defRPr sz="2000">
          <a:solidFill>
            <a:schemeClr val="bg1"/>
          </a:solidFill>
          <a:latin typeface="Arial Black" pitchFamily="34" charset="0"/>
        </a:defRPr>
      </a:lvl6pPr>
      <a:lvl7pPr marL="914400" algn="l" rtl="0" fontAlgn="base">
        <a:spcBef>
          <a:spcPct val="0"/>
        </a:spcBef>
        <a:spcAft>
          <a:spcPct val="0"/>
        </a:spcAft>
        <a:defRPr sz="2000">
          <a:solidFill>
            <a:schemeClr val="bg1"/>
          </a:solidFill>
          <a:latin typeface="Arial Black" pitchFamily="34" charset="0"/>
        </a:defRPr>
      </a:lvl7pPr>
      <a:lvl8pPr marL="1371600" algn="l" rtl="0" fontAlgn="base">
        <a:spcBef>
          <a:spcPct val="0"/>
        </a:spcBef>
        <a:spcAft>
          <a:spcPct val="0"/>
        </a:spcAft>
        <a:defRPr sz="2000">
          <a:solidFill>
            <a:schemeClr val="bg1"/>
          </a:solidFill>
          <a:latin typeface="Arial Black" pitchFamily="34" charset="0"/>
        </a:defRPr>
      </a:lvl8pPr>
      <a:lvl9pPr marL="1828800" algn="l" rtl="0" fontAlgn="base">
        <a:spcBef>
          <a:spcPct val="0"/>
        </a:spcBef>
        <a:spcAft>
          <a:spcPct val="0"/>
        </a:spcAft>
        <a:defRPr sz="2000">
          <a:solidFill>
            <a:schemeClr val="bg1"/>
          </a:solidFill>
          <a:latin typeface="Arial Black" pitchFamily="34" charset="0"/>
        </a:defRPr>
      </a:lvl9pPr>
    </p:titleStyle>
    <p:bodyStyle>
      <a:lvl1pPr marL="342900" indent="-342900" algn="l" rtl="0" eaLnBrk="0" fontAlgn="base" hangingPunct="0">
        <a:spcBef>
          <a:spcPct val="20000"/>
        </a:spcBef>
        <a:spcAft>
          <a:spcPct val="0"/>
        </a:spcAft>
        <a:buChar char="•"/>
        <a:defRPr sz="20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143000" indent="-228600" algn="l" rtl="0" eaLnBrk="0" fontAlgn="base" hangingPunct="0">
        <a:spcBef>
          <a:spcPct val="20000"/>
        </a:spcBef>
        <a:spcAft>
          <a:spcPct val="0"/>
        </a:spcAft>
        <a:buChar char="•"/>
        <a:defRPr>
          <a:solidFill>
            <a:schemeClr val="tx1"/>
          </a:solidFill>
          <a:latin typeface="+mn-lt"/>
        </a:defRPr>
      </a:lvl3pPr>
      <a:lvl4pPr marL="1600200" indent="-228600" algn="l" rtl="0" eaLnBrk="0" fontAlgn="base" hangingPunct="0">
        <a:spcBef>
          <a:spcPct val="20000"/>
        </a:spcBef>
        <a:spcAft>
          <a:spcPct val="0"/>
        </a:spcAft>
        <a:buChar char="–"/>
        <a:defRPr>
          <a:solidFill>
            <a:schemeClr val="tx1"/>
          </a:solidFill>
          <a:latin typeface="+mn-lt"/>
        </a:defRPr>
      </a:lvl4pPr>
      <a:lvl5pPr marL="2057400" indent="-228600" algn="l" rtl="0" eaLnBrk="0" fontAlgn="base" hangingPunct="0">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8"/>
          <p:cNvSpPr>
            <a:spLocks noGrp="1" noChangeArrowheads="1"/>
          </p:cNvSpPr>
          <p:nvPr>
            <p:ph type="ctrTitle"/>
          </p:nvPr>
        </p:nvSpPr>
        <p:spPr>
          <a:xfrm>
            <a:off x="2333625" y="1905000"/>
            <a:ext cx="6019800" cy="1238250"/>
          </a:xfrm>
        </p:spPr>
        <p:txBody>
          <a:bodyPr/>
          <a:lstStyle/>
          <a:p>
            <a:pPr eaLnBrk="1" hangingPunct="1"/>
            <a:r>
              <a:rPr lang="en-US" dirty="0" smtClean="0"/>
              <a:t>Protocol Revision Subcommittee</a:t>
            </a:r>
          </a:p>
        </p:txBody>
      </p:sp>
      <p:sp>
        <p:nvSpPr>
          <p:cNvPr id="3075" name="Rectangle 20"/>
          <p:cNvSpPr>
            <a:spLocks noGrp="1" noChangeArrowheads="1"/>
          </p:cNvSpPr>
          <p:nvPr>
            <p:ph type="subTitle" idx="1"/>
          </p:nvPr>
        </p:nvSpPr>
        <p:spPr/>
        <p:txBody>
          <a:bodyPr/>
          <a:lstStyle/>
          <a:p>
            <a:pPr eaLnBrk="1" hangingPunct="1"/>
            <a:r>
              <a:rPr lang="en-US" dirty="0" smtClean="0"/>
              <a:t>Sandy Morris</a:t>
            </a:r>
          </a:p>
          <a:p>
            <a:pPr eaLnBrk="1" hangingPunct="1"/>
            <a:endParaRPr lang="en-US" dirty="0" smtClean="0"/>
          </a:p>
          <a:p>
            <a:pPr eaLnBrk="1" hangingPunct="1"/>
            <a:r>
              <a:rPr lang="en-US" dirty="0" smtClean="0"/>
              <a:t>September 2, 2010</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685800"/>
          </a:xfrm>
          <a:prstGeom prst="rect">
            <a:avLst/>
          </a:prstGeom>
          <a:solidFill>
            <a:srgbClr val="FFFF00"/>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dirty="0" smtClean="0">
                <a:ln>
                  <a:noFill/>
                </a:ln>
                <a:solidFill>
                  <a:schemeClr val="tx1"/>
                </a:solidFill>
                <a:effectLst/>
                <a:uLnTx/>
                <a:uFillTx/>
                <a:latin typeface="+mj-lt"/>
                <a:ea typeface="+mj-ea"/>
                <a:cs typeface="+mj-cs"/>
              </a:rPr>
              <a:t>NPRR241, Aggregate Incremental Liability (AIL) Calculation and Credit Reports Publish Corrections </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a:solidFill>
            <a:srgbClr val="FFFF00"/>
          </a:solidFill>
        </p:spPr>
        <p:txBody>
          <a:bodyPr/>
          <a:lstStyle/>
          <a:p>
            <a:r>
              <a:rPr lang="en-US" sz="1800" b="1" i="1" dirty="0" smtClean="0"/>
              <a:t>NPRR243, Load Resource Disqualification, Unannounced Testing, and Compliance </a:t>
            </a:r>
            <a:endParaRPr lang="en-US" sz="1800" dirty="0" smtClean="0"/>
          </a:p>
        </p:txBody>
      </p:sp>
      <p:graphicFrame>
        <p:nvGraphicFramePr>
          <p:cNvPr id="135196" name="Group 28"/>
          <p:cNvGraphicFramePr>
            <a:graphicFrameLocks noGrp="1"/>
          </p:cNvGraphicFramePr>
          <p:nvPr>
            <p:ph idx="4294967295"/>
          </p:nvPr>
        </p:nvGraphicFramePr>
        <p:xfrm>
          <a:off x="381000" y="1371600"/>
          <a:ext cx="8153400" cy="5045973"/>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(WMS)</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incorporates relevant language from PRR714, Qualification and Periodic Testing of Loads acting as Resources (</a:t>
                      </a:r>
                      <a:r>
                        <a:rPr lang="en-US" sz="1600" kern="1200" dirty="0" err="1" smtClean="0">
                          <a:solidFill>
                            <a:schemeClr val="tx1"/>
                          </a:solidFill>
                          <a:latin typeface="+mn-lt"/>
                          <a:ea typeface="+mn-ea"/>
                          <a:cs typeface="+mn-cs"/>
                        </a:rPr>
                        <a:t>LaaRs</a:t>
                      </a:r>
                      <a:r>
                        <a:rPr lang="en-US" sz="1600" kern="1200" dirty="0" smtClean="0">
                          <a:solidFill>
                            <a:schemeClr val="tx1"/>
                          </a:solidFill>
                          <a:latin typeface="+mn-lt"/>
                          <a:ea typeface="+mn-ea"/>
                          <a:cs typeface="+mn-cs"/>
                        </a:rPr>
                        <a:t>), and synchronizes the Nodal Protocols with the current zonal requirements for the periodic testing and suspension of a Load Resource for non-performance.</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a:t>
                      </a:r>
                      <a:r>
                        <a:rPr lang="en-US" sz="1600" kern="1200" baseline="0" dirty="0" smtClean="0">
                          <a:solidFill>
                            <a:schemeClr val="tx1"/>
                          </a:solidFill>
                          <a:latin typeface="+mn-lt"/>
                          <a:ea typeface="+mn-ea"/>
                          <a:cs typeface="+mn-cs"/>
                        </a:rPr>
                        <a:t> 7/22/10, </a:t>
                      </a:r>
                      <a:r>
                        <a:rPr lang="en-US" sz="1600" kern="1200" dirty="0" smtClean="0">
                          <a:solidFill>
                            <a:schemeClr val="tx1"/>
                          </a:solidFill>
                          <a:latin typeface="+mn-lt"/>
                          <a:ea typeface="+mn-ea"/>
                          <a:cs typeface="+mn-cs"/>
                        </a:rPr>
                        <a:t>PRS unanimously voted to recommend approval of NPRR243 as amended by WMS comments and as revised by PRS.  On 8/19/10, PRS unanimously voted to endorse and forward the PRS Report as amended by the TIEC comments and Impact Analysis for NPRR243 to TAC.  The IPM Market Segment was not present for the vote.</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685800"/>
          </a:xfrm>
          <a:prstGeom prst="rect">
            <a:avLst/>
          </a:prstGeom>
          <a:solidFill>
            <a:srgbClr val="FFFF00"/>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dirty="0" smtClean="0">
                <a:ln>
                  <a:noFill/>
                </a:ln>
                <a:solidFill>
                  <a:schemeClr val="tx1"/>
                </a:solidFill>
                <a:effectLst/>
                <a:uLnTx/>
                <a:uFillTx/>
                <a:latin typeface="+mj-lt"/>
                <a:ea typeface="+mj-ea"/>
                <a:cs typeface="+mj-cs"/>
              </a:rPr>
              <a:t>NPRR243, Load Resource Disqualification, Unannounced Testing, and Compliance </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a:solidFill>
            <a:srgbClr val="FFFF00"/>
          </a:solidFill>
        </p:spPr>
        <p:txBody>
          <a:bodyPr/>
          <a:lstStyle/>
          <a:p>
            <a:r>
              <a:rPr lang="en-US" sz="1800" b="1" i="1" dirty="0" smtClean="0"/>
              <a:t>NPRR247, Retail Market Testing Updates Due to the Merger of the TX SET and TTPT Working Groups </a:t>
            </a:r>
            <a:endParaRPr lang="en-US" sz="1800" dirty="0" smtClean="0"/>
          </a:p>
        </p:txBody>
      </p:sp>
      <p:graphicFrame>
        <p:nvGraphicFramePr>
          <p:cNvPr id="135196" name="Group 28"/>
          <p:cNvGraphicFramePr>
            <a:graphicFrameLocks noGrp="1"/>
          </p:cNvGraphicFramePr>
          <p:nvPr>
            <p:ph idx="4294967295"/>
          </p:nvPr>
        </p:nvGraphicFramePr>
        <p:xfrm>
          <a:off x="381000" y="1371600"/>
          <a:ext cx="8153400" cy="4865146"/>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(TXSET)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creates Section 19.8, Retail Market Testing, incorporating the retail market testing process into Section 19, Texas Standard Electronic Transaction, thereby eliminating the need for Section 23, Texas Test Plan Team - Retail Market Testing.</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7/22/10, PRS unanimously voted to recommend approval of NPRR247 as amended by ERCOT comments.  On 8/19/10, PRS unanimously voted to endorse and forward the PRS Report and Impact Analysis for NPRR247 to TAC.  The IPM Market Segment was not present for the vote.</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Opinion on Necessity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685800"/>
          </a:xfrm>
          <a:prstGeom prst="rect">
            <a:avLst/>
          </a:prstGeom>
          <a:solidFill>
            <a:srgbClr val="FFFF00"/>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smtClean="0">
                <a:ln>
                  <a:noFill/>
                </a:ln>
                <a:solidFill>
                  <a:schemeClr val="tx1"/>
                </a:solidFill>
                <a:effectLst/>
                <a:uLnTx/>
                <a:uFillTx/>
                <a:latin typeface="+mj-lt"/>
                <a:ea typeface="+mj-ea"/>
                <a:cs typeface="+mj-cs"/>
              </a:rPr>
              <a:t>NPRR247, Retail Market Testing Updates Due to the Merger of the TX SET and TTPT Working Groups </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838200"/>
          </a:xfrm>
          <a:solidFill>
            <a:srgbClr val="FFFF00"/>
          </a:solidFill>
        </p:spPr>
        <p:txBody>
          <a:bodyPr/>
          <a:lstStyle/>
          <a:p>
            <a:r>
              <a:rPr lang="en-US" sz="1800" b="1" i="1" dirty="0" smtClean="0"/>
              <a:t>NPRR249, Resolution of Alignment Item A155 and A159 - Removal of Text Reason Requirement (formerly “Removal of Text Reason Requirement</a:t>
            </a:r>
            <a:endParaRPr lang="en-US" sz="1800" dirty="0" smtClean="0"/>
          </a:p>
        </p:txBody>
      </p:sp>
      <p:graphicFrame>
        <p:nvGraphicFramePr>
          <p:cNvPr id="135196" name="Group 28"/>
          <p:cNvGraphicFramePr>
            <a:graphicFrameLocks noGrp="1"/>
          </p:cNvGraphicFramePr>
          <p:nvPr>
            <p:ph idx="4294967295"/>
          </p:nvPr>
        </p:nvGraphicFramePr>
        <p:xfrm>
          <a:off x="381000" y="1371600"/>
          <a:ext cx="8153400" cy="4697506"/>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removes the requirement for QSEs with Resources to submit a text reason to ERCOT when a Resource’s </a:t>
                      </a:r>
                      <a:r>
                        <a:rPr lang="en-US" sz="1600" kern="1200" dirty="0" err="1" smtClean="0">
                          <a:solidFill>
                            <a:schemeClr val="tx1"/>
                          </a:solidFill>
                          <a:latin typeface="+mn-lt"/>
                          <a:ea typeface="+mn-ea"/>
                          <a:cs typeface="+mn-cs"/>
                        </a:rPr>
                        <a:t>telemetered</a:t>
                      </a:r>
                      <a:r>
                        <a:rPr lang="en-US" sz="1600" kern="1200" dirty="0" smtClean="0">
                          <a:solidFill>
                            <a:schemeClr val="tx1"/>
                          </a:solidFill>
                          <a:latin typeface="+mn-lt"/>
                          <a:ea typeface="+mn-ea"/>
                          <a:cs typeface="+mn-cs"/>
                        </a:rPr>
                        <a:t> High Sustained Limit (HSL) or Low Sustained Limit (LSL) deviates from a normal high or low limit.</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7/22/10, PRS unanimously voted to recommend approval of NPRR249 as revised by PRS.   On 8/19/10, PRS unanimously voted to endorse and forward the PRS Report and Impact Analysis for NPRR249 to TAC.  The IPM Market Segment was not present for the vote.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762000"/>
          </a:xfrm>
          <a:prstGeom prst="rect">
            <a:avLst/>
          </a:prstGeom>
          <a:solidFill>
            <a:srgbClr val="FFFF00"/>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dirty="0" smtClean="0">
                <a:ln>
                  <a:noFill/>
                </a:ln>
                <a:solidFill>
                  <a:schemeClr val="tx1"/>
                </a:solidFill>
                <a:effectLst/>
                <a:uLnTx/>
                <a:uFillTx/>
                <a:latin typeface="+mj-lt"/>
                <a:ea typeface="+mj-ea"/>
                <a:cs typeface="+mj-cs"/>
              </a:rPr>
              <a:t>NPRR249, Resolution of Alignment Item A155 and A159 - Removal of Text Reason Requirement (formerly “Removal of Text Reason Requirement</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a:solidFill>
            <a:srgbClr val="FFFF00"/>
          </a:solidFill>
        </p:spPr>
        <p:txBody>
          <a:bodyPr/>
          <a:lstStyle/>
          <a:p>
            <a:r>
              <a:rPr lang="en-US" sz="1800" b="1" i="1" dirty="0" smtClean="0"/>
              <a:t>NPRR252, Synchronization of PRR758, Clarification of Language Related to Generation Netting for ERCOT Polled Settlement Meters</a:t>
            </a:r>
            <a:endParaRPr lang="en-US" sz="1800" dirty="0" smtClean="0"/>
          </a:p>
        </p:txBody>
      </p:sp>
      <p:graphicFrame>
        <p:nvGraphicFramePr>
          <p:cNvPr id="135196" name="Group 28"/>
          <p:cNvGraphicFramePr>
            <a:graphicFrameLocks noGrp="1"/>
          </p:cNvGraphicFramePr>
          <p:nvPr>
            <p:ph idx="4294967295"/>
          </p:nvPr>
        </p:nvGraphicFramePr>
        <p:xfrm>
          <a:off x="381000" y="1371600"/>
          <a:ext cx="8153400" cy="4697506"/>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synchronizes the Nodal Protocols with PRR758, Clarification of Language Related to Generation Netting for ERCOT Polled Settlement Meters, approved by the ERCOT Board on 4/15/08.</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7/22/10,</a:t>
                      </a:r>
                      <a:r>
                        <a:rPr lang="en-US" sz="1600" kern="1200" baseline="0" dirty="0" smtClean="0">
                          <a:solidFill>
                            <a:schemeClr val="tx1"/>
                          </a:solidFill>
                          <a:latin typeface="+mn-lt"/>
                          <a:ea typeface="+mn-ea"/>
                          <a:cs typeface="+mn-cs"/>
                        </a:rPr>
                        <a:t> </a:t>
                      </a:r>
                      <a:r>
                        <a:rPr lang="en-US" sz="1600" kern="1200" dirty="0" smtClean="0">
                          <a:solidFill>
                            <a:schemeClr val="tx1"/>
                          </a:solidFill>
                          <a:latin typeface="+mn-lt"/>
                          <a:ea typeface="+mn-ea"/>
                          <a:cs typeface="+mn-cs"/>
                        </a:rPr>
                        <a:t>PRS unanimously voted to recommend approval of NPRR252 as submitted.  On 8/19/10, PRS unanimously voted to endorse and forward the PRS Report and Impact Analysis for NPRR252 to TAC.  The IPM Market Segment was not present for the vote.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685800"/>
          </a:xfrm>
          <a:prstGeom prst="rect">
            <a:avLst/>
          </a:prstGeom>
          <a:solidFill>
            <a:srgbClr val="FFFF00"/>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dirty="0" smtClean="0">
                <a:ln>
                  <a:noFill/>
                </a:ln>
                <a:solidFill>
                  <a:schemeClr val="tx1"/>
                </a:solidFill>
                <a:effectLst/>
                <a:uLnTx/>
                <a:uFillTx/>
                <a:latin typeface="+mj-lt"/>
                <a:ea typeface="+mj-ea"/>
                <a:cs typeface="+mj-cs"/>
              </a:rPr>
              <a:t>NPRR252, Synchronization of PRR758, Clarification of Language Related to Generation Netting for ERCOT Polled Settlement Meters</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a:solidFill>
            <a:srgbClr val="FFFF00"/>
          </a:solidFill>
        </p:spPr>
        <p:txBody>
          <a:bodyPr/>
          <a:lstStyle/>
          <a:p>
            <a:r>
              <a:rPr lang="en-US" sz="1800" b="1" i="1" dirty="0" smtClean="0"/>
              <a:t>NPRR254, Updates to Protocol Sections 14 and 18 </a:t>
            </a:r>
            <a:endParaRPr lang="en-US" sz="1800" dirty="0" smtClean="0"/>
          </a:p>
        </p:txBody>
      </p:sp>
      <p:graphicFrame>
        <p:nvGraphicFramePr>
          <p:cNvPr id="135196" name="Group 28"/>
          <p:cNvGraphicFramePr>
            <a:graphicFrameLocks noGrp="1"/>
          </p:cNvGraphicFramePr>
          <p:nvPr>
            <p:ph idx="4294967295"/>
          </p:nvPr>
        </p:nvGraphicFramePr>
        <p:xfrm>
          <a:off x="381000" y="1371600"/>
          <a:ext cx="8153400" cy="5352826"/>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aligns language in Section 14 with COPMGRR016, Update to Section 12, Renewable Energy Credits due to PRR808, Clean-up and Alignment of RECs Trading Program Language with PUCT Rules (approved by TAC on 4/8/10).  This NPRR also updates Section 18, Load Profiling, with terms proposed in NPRR229, Additions to Section 2, Definitions and Acronyms.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7/22/10, PRS unanimously voted to recommend approval of NPRR254 as submitted.  On 8/19/10, PRS unanimously voted to endorse and forward the PRS Report and Impact Analysis for NPRR254 to TAC.  The IPM Market Segment was not present for the vote.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p:nvPr/>
        </p:nvSpPr>
        <p:spPr>
          <a:xfrm>
            <a:off x="609600" y="914400"/>
            <a:ext cx="7239000" cy="369332"/>
          </a:xfrm>
          <a:prstGeom prst="rect">
            <a:avLst/>
          </a:prstGeom>
          <a:solidFill>
            <a:srgbClr val="FFFF00"/>
          </a:solidFill>
        </p:spPr>
        <p:txBody>
          <a:bodyPr wrap="square" rtlCol="0">
            <a:spAutoFit/>
          </a:bodyPr>
          <a:lstStyle/>
          <a:p>
            <a:endParaRPr lang="en-US" dirty="0"/>
          </a:p>
        </p:txBody>
      </p:sp>
      <p:sp>
        <p:nvSpPr>
          <p:cNvPr id="4098" name="Rectangle 2"/>
          <p:cNvSpPr>
            <a:spLocks noGrp="1" noRot="1" noChangeArrowheads="1"/>
          </p:cNvSpPr>
          <p:nvPr>
            <p:ph type="title" idx="4294967295"/>
          </p:nvPr>
        </p:nvSpPr>
        <p:spPr>
          <a:xfrm>
            <a:off x="304800" y="0"/>
            <a:ext cx="8229600" cy="792163"/>
          </a:xfrm>
        </p:spPr>
        <p:txBody>
          <a:bodyPr/>
          <a:lstStyle/>
          <a:p>
            <a:pPr eaLnBrk="1" hangingPunct="1"/>
            <a:r>
              <a:rPr lang="en-US" smtClean="0"/>
              <a:t>Items for a Vote</a:t>
            </a:r>
          </a:p>
        </p:txBody>
      </p:sp>
      <p:sp>
        <p:nvSpPr>
          <p:cNvPr id="4099" name="Rectangle 3"/>
          <p:cNvSpPr>
            <a:spLocks noGrp="1" noChangeArrowheads="1"/>
          </p:cNvSpPr>
          <p:nvPr>
            <p:ph type="body" idx="4294967295"/>
          </p:nvPr>
        </p:nvSpPr>
        <p:spPr>
          <a:xfrm>
            <a:off x="304800" y="990600"/>
            <a:ext cx="8153400" cy="5638800"/>
          </a:xfrm>
        </p:spPr>
        <p:txBody>
          <a:bodyPr/>
          <a:lstStyle/>
          <a:p>
            <a:pPr>
              <a:lnSpc>
                <a:spcPct val="90000"/>
              </a:lnSpc>
            </a:pPr>
            <a:r>
              <a:rPr lang="en-US" b="0" u="sng" dirty="0" smtClean="0"/>
              <a:t>Unanimous Recommendations (IPM Segment Not Present) </a:t>
            </a:r>
          </a:p>
          <a:p>
            <a:pPr>
              <a:lnSpc>
                <a:spcPct val="90000"/>
              </a:lnSpc>
              <a:buFontTx/>
              <a:buNone/>
            </a:pPr>
            <a:r>
              <a:rPr lang="en-US" sz="1600" b="0" i="1" dirty="0" smtClean="0"/>
              <a:t>	PRR850, Weather Responsiveness Determination for Interval Data Recorders -  </a:t>
            </a:r>
            <a:r>
              <a:rPr lang="en-US" sz="1600" b="0" i="1" dirty="0" smtClean="0">
                <a:solidFill>
                  <a:srgbClr val="FF0000"/>
                </a:solidFill>
              </a:rPr>
              <a:t>URGENT </a:t>
            </a:r>
            <a:r>
              <a:rPr lang="en-US" sz="1600" b="0" i="1" dirty="0" smtClean="0">
                <a:solidFill>
                  <a:srgbClr val="40949A"/>
                </a:solidFill>
              </a:rPr>
              <a:t>(Note Budget Impact of &lt;$50,000)</a:t>
            </a:r>
          </a:p>
          <a:p>
            <a:pPr>
              <a:lnSpc>
                <a:spcPct val="90000"/>
              </a:lnSpc>
              <a:buFontTx/>
              <a:buNone/>
            </a:pPr>
            <a:r>
              <a:rPr lang="en-US" sz="1600" b="0" i="1" dirty="0" smtClean="0">
                <a:solidFill>
                  <a:srgbClr val="40949A"/>
                </a:solidFill>
              </a:rPr>
              <a:t>	</a:t>
            </a:r>
            <a:r>
              <a:rPr lang="en-US" sz="1600" b="0" i="1" dirty="0" smtClean="0"/>
              <a:t>NPRR238, Resolution of Alignment Item A47, A59, A104, A105, A114, A115, A130, A188, and A189 - Provides Clarification and Updates to Network Operations Model Processes for Resource Entities </a:t>
            </a:r>
          </a:p>
          <a:p>
            <a:pPr>
              <a:lnSpc>
                <a:spcPct val="90000"/>
              </a:lnSpc>
              <a:buFontTx/>
              <a:buNone/>
            </a:pPr>
            <a:r>
              <a:rPr lang="en-US" sz="1600" b="0" i="1" dirty="0" smtClean="0">
                <a:solidFill>
                  <a:srgbClr val="40949A"/>
                </a:solidFill>
              </a:rPr>
              <a:t>	</a:t>
            </a:r>
            <a:r>
              <a:rPr lang="en-US" sz="1600" b="0" i="1" dirty="0" smtClean="0"/>
              <a:t>NPRR241, Aggregate Incremental Liability (AIL) Calculation and Credit Reports Publish Corrections (Priority of </a:t>
            </a:r>
            <a:r>
              <a:rPr lang="en-US" sz="1600" b="0" i="1" dirty="0" smtClean="0">
                <a:solidFill>
                  <a:srgbClr val="00B050"/>
                </a:solidFill>
              </a:rPr>
              <a:t>Medium</a:t>
            </a:r>
            <a:r>
              <a:rPr lang="en-US" sz="1600" b="0" i="1" dirty="0" smtClean="0"/>
              <a:t> to Grey Box)</a:t>
            </a:r>
          </a:p>
          <a:p>
            <a:pPr>
              <a:lnSpc>
                <a:spcPct val="90000"/>
              </a:lnSpc>
              <a:buFontTx/>
              <a:buNone/>
            </a:pPr>
            <a:r>
              <a:rPr lang="en-US" sz="1600" b="0" i="1" dirty="0" smtClean="0"/>
              <a:t>	NPRR243, Load Resource Disqualification, Unannounced Testing, and Compliance </a:t>
            </a:r>
          </a:p>
          <a:p>
            <a:pPr>
              <a:lnSpc>
                <a:spcPct val="90000"/>
              </a:lnSpc>
              <a:buFontTx/>
              <a:buNone/>
            </a:pPr>
            <a:r>
              <a:rPr lang="en-US" sz="1600" b="0" i="1" dirty="0" smtClean="0">
                <a:solidFill>
                  <a:srgbClr val="40949A"/>
                </a:solidFill>
              </a:rPr>
              <a:t>	</a:t>
            </a:r>
            <a:r>
              <a:rPr lang="en-US" sz="1600" b="0" i="1" dirty="0" smtClean="0"/>
              <a:t>NPRR247, Retail Market Testing Updates Due to the Merger of the TX SET and TTPT Working Groups </a:t>
            </a:r>
          </a:p>
          <a:p>
            <a:pPr lvl="0">
              <a:lnSpc>
                <a:spcPct val="90000"/>
              </a:lnSpc>
              <a:buNone/>
            </a:pPr>
            <a:r>
              <a:rPr lang="en-US" sz="1600" b="0" i="1" dirty="0" smtClean="0"/>
              <a:t>	NPRR249, Resolution of Alignment Item A155 and A159 - Removal of Text Reason Requirement (formerly “Removal of Text Reason Requirement</a:t>
            </a:r>
            <a:endParaRPr lang="en-US" sz="1600" b="0" dirty="0" smtClean="0"/>
          </a:p>
          <a:p>
            <a:pPr lvl="0">
              <a:lnSpc>
                <a:spcPct val="90000"/>
              </a:lnSpc>
              <a:buNone/>
            </a:pPr>
            <a:r>
              <a:rPr lang="en-US" sz="1600" b="0" i="1" dirty="0" smtClean="0"/>
              <a:t>	NPRR252, Synchronization of PRR758, Clarification of Language Related to Generation Netting for ERCOT Polled Settlement Meters</a:t>
            </a:r>
          </a:p>
          <a:p>
            <a:pPr lvl="0">
              <a:lnSpc>
                <a:spcPct val="90000"/>
              </a:lnSpc>
              <a:buNone/>
            </a:pPr>
            <a:r>
              <a:rPr lang="en-US" sz="1600" b="0" i="1" dirty="0" smtClean="0"/>
              <a:t>	NPRR254, Updates to Protocol Sections 14 and 18 </a:t>
            </a:r>
          </a:p>
          <a:p>
            <a:pPr lvl="0">
              <a:lnSpc>
                <a:spcPct val="90000"/>
              </a:lnSpc>
              <a:buNone/>
            </a:pPr>
            <a:r>
              <a:rPr lang="en-US" sz="1600" b="0" i="1" dirty="0" smtClean="0"/>
              <a:t>	</a:t>
            </a:r>
          </a:p>
          <a:p>
            <a:pPr lvl="0">
              <a:lnSpc>
                <a:spcPct val="90000"/>
              </a:lnSpc>
              <a:buNone/>
            </a:pPr>
            <a:r>
              <a:rPr lang="en-US" sz="1600" b="0" i="1" dirty="0" smtClean="0"/>
              <a:t>	SCR759, </a:t>
            </a:r>
            <a:r>
              <a:rPr lang="en-US" sz="1600" b="0" i="1" dirty="0" err="1" smtClean="0"/>
              <a:t>acLineSegment</a:t>
            </a:r>
            <a:r>
              <a:rPr lang="en-US" sz="1600" b="0" i="1" dirty="0" smtClean="0"/>
              <a:t> Name Length Increase in Information Model Manager (Priority of </a:t>
            </a:r>
            <a:r>
              <a:rPr lang="en-US" sz="1600" b="0" i="1" dirty="0" smtClean="0">
                <a:solidFill>
                  <a:srgbClr val="FF0000"/>
                </a:solidFill>
              </a:rPr>
              <a:t>High</a:t>
            </a:r>
            <a:r>
              <a:rPr lang="en-US" sz="1600" b="0" i="1" dirty="0" smtClean="0"/>
              <a:t> to Grey Box)</a:t>
            </a:r>
            <a:endParaRPr lang="en-US" sz="1600" b="0" dirty="0" smtClean="0"/>
          </a:p>
          <a:p>
            <a:pPr>
              <a:lnSpc>
                <a:spcPct val="90000"/>
              </a:lnSpc>
              <a:buFontTx/>
              <a:buNone/>
            </a:pPr>
            <a:endParaRPr lang="en-US" sz="1600" b="0" i="1" dirty="0" smtClean="0"/>
          </a:p>
          <a:p>
            <a:pPr>
              <a:lnSpc>
                <a:spcPct val="90000"/>
              </a:lnSpc>
              <a:buFontTx/>
              <a:buNone/>
            </a:pPr>
            <a:r>
              <a:rPr lang="en-US" sz="1600" b="0" i="1" dirty="0" smtClean="0">
                <a:solidFill>
                  <a:srgbClr val="40949A"/>
                </a:solidFill>
              </a:rPr>
              <a:t>	</a:t>
            </a:r>
          </a:p>
          <a:p>
            <a:pPr>
              <a:lnSpc>
                <a:spcPct val="90000"/>
              </a:lnSpc>
              <a:buFontTx/>
              <a:buNone/>
            </a:pPr>
            <a:r>
              <a:rPr lang="en-US" sz="1600" b="0" i="1" dirty="0" smtClean="0">
                <a:solidFill>
                  <a:srgbClr val="FF0000"/>
                </a:solidFill>
              </a:rPr>
              <a:t>	</a:t>
            </a:r>
            <a:endParaRPr lang="en-US" b="0" dirty="0" smtClean="0"/>
          </a:p>
          <a:p>
            <a:pPr>
              <a:lnSpc>
                <a:spcPct val="90000"/>
              </a:lnSpc>
              <a:buNone/>
            </a:pPr>
            <a:endParaRPr lang="en-US" sz="1600" b="0" i="1" dirty="0" smtClean="0"/>
          </a:p>
          <a:p>
            <a:pPr>
              <a:lnSpc>
                <a:spcPct val="90000"/>
              </a:lnSpc>
              <a:buFontTx/>
              <a:buNone/>
            </a:pPr>
            <a:endParaRPr lang="en-US" sz="1600" b="0" dirty="0" smtClean="0"/>
          </a:p>
        </p:txBody>
      </p:sp>
      <p:sp>
        <p:nvSpPr>
          <p:cNvPr id="4100" name="Slide Number Placeholder 4"/>
          <p:cNvSpPr txBox="1">
            <a:spLocks noGrp="1"/>
          </p:cNvSpPr>
          <p:nvPr/>
        </p:nvSpPr>
        <p:spPr bwMode="auto">
          <a:xfrm>
            <a:off x="6553200" y="6248400"/>
            <a:ext cx="2133600" cy="476250"/>
          </a:xfrm>
          <a:prstGeom prst="rect">
            <a:avLst/>
          </a:prstGeom>
          <a:noFill/>
          <a:ln w="9525">
            <a:noFill/>
            <a:miter lim="800000"/>
            <a:headEnd/>
            <a:tailEnd/>
          </a:ln>
        </p:spPr>
        <p:txBody>
          <a:bodyPr anchor="b"/>
          <a:lstStyle/>
          <a:p>
            <a:pPr algn="r"/>
            <a:endParaRPr lang="en-US" sz="1200"/>
          </a:p>
        </p:txBody>
      </p:sp>
    </p:spTree>
  </p:cSld>
  <p:clrMapOvr>
    <a:masterClrMapping/>
  </p:clrMapOvr>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685800"/>
          </a:xfrm>
          <a:prstGeom prst="rect">
            <a:avLst/>
          </a:prstGeom>
          <a:solidFill>
            <a:srgbClr val="FFFF00"/>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dirty="0" smtClean="0">
                <a:ln>
                  <a:noFill/>
                </a:ln>
                <a:solidFill>
                  <a:schemeClr val="tx1"/>
                </a:solidFill>
                <a:effectLst/>
                <a:uLnTx/>
                <a:uFillTx/>
                <a:latin typeface="+mj-lt"/>
                <a:ea typeface="+mj-ea"/>
                <a:cs typeface="+mj-cs"/>
              </a:rPr>
              <a:t>NPRR254, Updates to Protocol Sections 14 and 18 </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a:solidFill>
            <a:srgbClr val="FFFF00"/>
          </a:solidFill>
        </p:spPr>
        <p:txBody>
          <a:bodyPr/>
          <a:lstStyle/>
          <a:p>
            <a:r>
              <a:rPr lang="en-US" sz="1800" b="1" i="1" dirty="0" smtClean="0"/>
              <a:t>SCR759, </a:t>
            </a:r>
            <a:r>
              <a:rPr lang="en-US" sz="1800" b="1" i="1" dirty="0" err="1" smtClean="0"/>
              <a:t>acLineSegment</a:t>
            </a:r>
            <a:r>
              <a:rPr lang="en-US" sz="1800" b="1" i="1" dirty="0" smtClean="0"/>
              <a:t> Name Length Increase in Information Model Manager (PARKING DECK)</a:t>
            </a:r>
            <a:endParaRPr lang="en-US" sz="1800" dirty="0" smtClean="0"/>
          </a:p>
        </p:txBody>
      </p:sp>
      <p:graphicFrame>
        <p:nvGraphicFramePr>
          <p:cNvPr id="135196" name="Group 28"/>
          <p:cNvGraphicFramePr>
            <a:graphicFrameLocks noGrp="1"/>
          </p:cNvGraphicFramePr>
          <p:nvPr>
            <p:ph idx="4294967295"/>
          </p:nvPr>
        </p:nvGraphicFramePr>
        <p:xfrm>
          <a:off x="381000" y="1371600"/>
          <a:ext cx="8153400" cy="4697506"/>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defRPr/>
                      </a:pPr>
                      <a:r>
                        <a:rPr lang="en-US" sz="1600" kern="1200" dirty="0" smtClean="0">
                          <a:solidFill>
                            <a:schemeClr val="tx1"/>
                          </a:solidFill>
                          <a:latin typeface="+mn-lt"/>
                          <a:ea typeface="+mn-ea"/>
                          <a:cs typeface="+mn-cs"/>
                        </a:rPr>
                        <a:t>This System Change Request (SCR) proposes to increase the allowable character size of the </a:t>
                      </a:r>
                      <a:r>
                        <a:rPr lang="en-US" sz="1600" kern="1200" dirty="0" err="1" smtClean="0">
                          <a:solidFill>
                            <a:schemeClr val="tx1"/>
                          </a:solidFill>
                          <a:latin typeface="+mn-lt"/>
                          <a:ea typeface="+mn-ea"/>
                          <a:cs typeface="+mn-cs"/>
                        </a:rPr>
                        <a:t>acLineSegment</a:t>
                      </a:r>
                      <a:r>
                        <a:rPr lang="en-US" sz="1600" kern="1200" dirty="0" smtClean="0">
                          <a:solidFill>
                            <a:schemeClr val="tx1"/>
                          </a:solidFill>
                          <a:latin typeface="+mn-lt"/>
                          <a:ea typeface="+mn-ea"/>
                          <a:cs typeface="+mn-cs"/>
                        </a:rPr>
                        <a:t> type under the Line Equipment Container from two to 14 in the Information Model Manager.</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8/19/10, PRS unanimously voted to recommend a priority of High for SCR759.  The IPM Market Segment was not present for the vote.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a:solidFill>
            <a:srgbClr val="92D050"/>
          </a:solidFill>
        </p:spPr>
        <p:txBody>
          <a:bodyPr/>
          <a:lstStyle/>
          <a:p>
            <a:r>
              <a:rPr lang="en-US" sz="1800" b="1" i="1" dirty="0" smtClean="0"/>
              <a:t>NPRR240, Proxy Energy Offer Curve </a:t>
            </a:r>
            <a:endParaRPr lang="en-US" sz="1800" dirty="0" smtClean="0"/>
          </a:p>
        </p:txBody>
      </p:sp>
      <p:graphicFrame>
        <p:nvGraphicFramePr>
          <p:cNvPr id="135196" name="Group 28"/>
          <p:cNvGraphicFramePr>
            <a:graphicFrameLocks noGrp="1"/>
          </p:cNvGraphicFramePr>
          <p:nvPr>
            <p:ph idx="4294967295"/>
          </p:nvPr>
        </p:nvGraphicFramePr>
        <p:xfrm>
          <a:off x="457200" y="1219200"/>
          <a:ext cx="8153400" cy="5533653"/>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(Potomac Economics)</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states that the Entity with decision making authority over how a Resource or Split Generation Resource is offered or scheduled shall be responsible for all offers associated with each Resource, including offers represented by a proxy Energy Offer Curve.</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7/22/10, PRS voted to recommend approval of NPRR240 as amended by the WMS comments and as revised by PRS.  There was one abstention from the Independent Generator Market Segment.   On 8/19/10,</a:t>
                      </a:r>
                      <a:r>
                        <a:rPr lang="en-US" sz="1600" kern="1200" baseline="0" dirty="0" smtClean="0">
                          <a:solidFill>
                            <a:schemeClr val="tx1"/>
                          </a:solidFill>
                          <a:latin typeface="+mn-lt"/>
                          <a:ea typeface="+mn-ea"/>
                          <a:cs typeface="+mn-cs"/>
                        </a:rPr>
                        <a:t> </a:t>
                      </a:r>
                      <a:r>
                        <a:rPr lang="en-US" sz="1600" kern="1200" dirty="0" smtClean="0">
                          <a:solidFill>
                            <a:schemeClr val="tx1"/>
                          </a:solidFill>
                          <a:latin typeface="+mn-lt"/>
                          <a:ea typeface="+mn-ea"/>
                          <a:cs typeface="+mn-cs"/>
                        </a:rPr>
                        <a:t>PRS unanimously voted to endorse and forward the PRS Report and revised Impact Analysis for NPRR240 to TAC and to recommend a priority of High/Medium to the grey-boxed language.  The IPM Market Segment was not present for the vote.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Partially 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Partially 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685800"/>
          </a:xfrm>
          <a:prstGeom prst="rect">
            <a:avLst/>
          </a:prstGeom>
          <a:solidFill>
            <a:srgbClr val="92D050"/>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dirty="0" smtClean="0">
                <a:ln>
                  <a:noFill/>
                </a:ln>
                <a:solidFill>
                  <a:schemeClr val="tx1"/>
                </a:solidFill>
                <a:effectLst/>
                <a:uLnTx/>
                <a:uFillTx/>
                <a:latin typeface="+mj-lt"/>
                <a:ea typeface="+mj-ea"/>
                <a:cs typeface="+mj-cs"/>
              </a:rPr>
              <a:t>NPRR240, Proxy Energy Offer Curve </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a:solidFill>
            <a:srgbClr val="92D050"/>
          </a:solidFill>
        </p:spPr>
        <p:txBody>
          <a:bodyPr/>
          <a:lstStyle/>
          <a:p>
            <a:r>
              <a:rPr lang="en-US" sz="1800" b="1" i="1" dirty="0" smtClean="0"/>
              <a:t>NPRR250, Suspension of Annual Profile ID Validation With Advanced Meter Deployment </a:t>
            </a:r>
            <a:endParaRPr lang="en-US" sz="1800" dirty="0" smtClean="0"/>
          </a:p>
        </p:txBody>
      </p:sp>
      <p:graphicFrame>
        <p:nvGraphicFramePr>
          <p:cNvPr id="135196" name="Group 28"/>
          <p:cNvGraphicFramePr>
            <a:graphicFrameLocks noGrp="1"/>
          </p:cNvGraphicFramePr>
          <p:nvPr>
            <p:ph idx="4294967295"/>
          </p:nvPr>
        </p:nvGraphicFramePr>
        <p:xfrm>
          <a:off x="381000" y="1371600"/>
          <a:ext cx="8153400" cy="4878333"/>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(Profile WG)</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This </a:t>
                      </a:r>
                      <a:r>
                        <a:rPr lang="en-US" sz="1600" kern="1200" dirty="0" smtClean="0">
                          <a:solidFill>
                            <a:schemeClr val="tx1"/>
                          </a:solidFill>
                          <a:latin typeface="+mn-lt"/>
                          <a:ea typeface="+mn-ea"/>
                          <a:cs typeface="+mn-cs"/>
                        </a:rPr>
                        <a:t>NPRR removes the market requirement for annual Load Profile ID validation in areas where Advanced Meter System (AMS) deployment is in progress.</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7/22/10, PRS voted to recommend approval of NPRR250 as submitted.  There was one abstention from the Independent Generator Market Segment.  On 8/19/10, PRS unanimously voted to endorse and forward the PRS Report and Impact Analysis for NPRR250 to TAC.  The IPM Market Segment was not present for the vote.</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Opinion on Necessity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685800"/>
          </a:xfrm>
          <a:prstGeom prst="rect">
            <a:avLst/>
          </a:prstGeom>
          <a:solidFill>
            <a:srgbClr val="92D050"/>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dirty="0" smtClean="0">
                <a:ln>
                  <a:noFill/>
                </a:ln>
                <a:solidFill>
                  <a:schemeClr val="tx1"/>
                </a:solidFill>
                <a:effectLst/>
                <a:uLnTx/>
                <a:uFillTx/>
                <a:latin typeface="+mj-lt"/>
                <a:ea typeface="+mj-ea"/>
                <a:cs typeface="+mj-cs"/>
              </a:rPr>
              <a:t>NPRR250, Suspension of Annual Profile ID Validation With Advanced Meter Deployment </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838200"/>
          </a:xfrm>
          <a:solidFill>
            <a:srgbClr val="92D050"/>
          </a:solidFill>
        </p:spPr>
        <p:txBody>
          <a:bodyPr/>
          <a:lstStyle/>
          <a:p>
            <a:r>
              <a:rPr lang="en-US" sz="1800" b="1" i="1" dirty="0" smtClean="0"/>
              <a:t>NPRR251, Synchronization of PRR845, Definition for IDR Meters and Optional Removal of IDR Meters at a Premise Where an Advanced Meter Can be Provisioned</a:t>
            </a:r>
            <a:endParaRPr lang="en-US" sz="1800" dirty="0" smtClean="0"/>
          </a:p>
        </p:txBody>
      </p:sp>
      <p:graphicFrame>
        <p:nvGraphicFramePr>
          <p:cNvPr id="135196" name="Group 28"/>
          <p:cNvGraphicFramePr>
            <a:graphicFrameLocks noGrp="1"/>
          </p:cNvGraphicFramePr>
          <p:nvPr>
            <p:ph idx="4294967295"/>
          </p:nvPr>
        </p:nvGraphicFramePr>
        <p:xfrm>
          <a:off x="381000" y="1219200"/>
          <a:ext cx="8153400" cy="5605007"/>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(RMWG)</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Synchronizes the Nodal Protocols with PRR845, which clarifies the meaning of an IDR Meter and provides for optional removal of IDR Meters under certain conditions for Premises where an Advanced Meter can be provisioned by the TDSP.  Also inserts grey boxed language for reporting requirements in Sections 18.6.1 and 18.6.2, to be implemented post Texas Nodal Market Implementation Date.</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2004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28956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7/22/10, PRS voted to recommend approval as submitted with one abstention from the Consumer Market Segment.  On 8/19/10, PRS unanimously voted to endorse and forward the PRS Report and Impact Analysis for NPRR251 to TAC and to recommend a priority of High to the grey-boxed language.  There was one abstention from the Consumer Market Segment.  The IPM Market Segment was not present for the vote.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Partially 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Partially 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838200"/>
          </a:xfrm>
          <a:prstGeom prst="rect">
            <a:avLst/>
          </a:prstGeom>
          <a:solidFill>
            <a:srgbClr val="92D050"/>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dirty="0" smtClean="0">
                <a:ln>
                  <a:noFill/>
                </a:ln>
                <a:solidFill>
                  <a:schemeClr val="tx1"/>
                </a:solidFill>
                <a:effectLst/>
                <a:uLnTx/>
                <a:uFillTx/>
                <a:latin typeface="+mj-lt"/>
                <a:ea typeface="+mj-ea"/>
                <a:cs typeface="+mj-cs"/>
              </a:rPr>
              <a:t>NPRR251, Synchronization of PRR845, Definition for IDR Meters and Optional Removal of IDR Meters at a Premise Where an Advanced Meter Can be Provisioned </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a:noFill/>
        </p:spPr>
        <p:txBody>
          <a:bodyPr/>
          <a:lstStyle/>
          <a:p>
            <a:pPr lvl="1"/>
            <a:r>
              <a:rPr lang="en-US" b="1" i="1" dirty="0" smtClean="0"/>
              <a:t>NPRR220, Nodal Requirement of Declaring an EEA for Reserves More than 500 MW </a:t>
            </a:r>
            <a:endParaRPr lang="en-US" sz="3200" dirty="0" smtClean="0"/>
          </a:p>
        </p:txBody>
      </p:sp>
      <p:graphicFrame>
        <p:nvGraphicFramePr>
          <p:cNvPr id="135196" name="Group 28"/>
          <p:cNvGraphicFramePr>
            <a:graphicFrameLocks noGrp="1"/>
          </p:cNvGraphicFramePr>
          <p:nvPr>
            <p:ph idx="4294967295"/>
          </p:nvPr>
        </p:nvGraphicFramePr>
        <p:xfrm>
          <a:off x="381000" y="1371600"/>
          <a:ext cx="8153400" cy="4392706"/>
        </p:xfrm>
        <a:graphic>
          <a:graphicData uri="http://schemas.openxmlformats.org/drawingml/2006/table">
            <a:tbl>
              <a:tblPr/>
              <a:tblGrid>
                <a:gridCol w="2230438"/>
                <a:gridCol w="1492250"/>
                <a:gridCol w="4430712"/>
              </a:tblGrid>
              <a:tr h="8382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removes the requirement to declare an Energy Emergency Alert (EEA) prior to deploying more than 500 MW of Responsive Reserve (RRS).</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8/19/10, PRS voted to recommend approval of NPRR220 as submitted.  There was one objection from the Independent Generator Market Segment.  PRS then unanimously voted to forward NPRR220 and the Impact Analysis to TAC.  The IPM Market Segment was not present for both votes.</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40"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r>
              <a:rPr kumimoji="0" lang="en-US" sz="2000" b="1" i="1" u="none" strike="noStrike" kern="0" cap="none" spc="0" normalizeH="0" baseline="0" noProof="0" dirty="0" smtClean="0">
                <a:ln>
                  <a:noFill/>
                </a:ln>
                <a:solidFill>
                  <a:schemeClr val="tx1"/>
                </a:solidFill>
                <a:effectLst/>
                <a:uLnTx/>
                <a:uFillTx/>
                <a:latin typeface="Arial Black" pitchFamily="34" charset="0"/>
              </a:rPr>
              <a:t>NPRR220, Nodal Requirement of Declaring an EEA for Reserves More than 500 MW </a:t>
            </a:r>
            <a:endParaRPr kumimoji="0" lang="en-US" sz="3200" b="0" i="0" u="none" strike="noStrike" kern="0" cap="none" spc="0" normalizeH="0" baseline="0" noProof="0" dirty="0" smtClean="0">
              <a:ln>
                <a:noFill/>
              </a:ln>
              <a:solidFill>
                <a:schemeClr val="tx1"/>
              </a:solidFill>
              <a:effectLst/>
              <a:uLnTx/>
              <a:uFillTx/>
              <a:latin typeface="Arial Black"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p:nvPr/>
        </p:nvSpPr>
        <p:spPr>
          <a:xfrm>
            <a:off x="685800" y="914400"/>
            <a:ext cx="7772400" cy="369332"/>
          </a:xfrm>
          <a:prstGeom prst="rect">
            <a:avLst/>
          </a:prstGeom>
          <a:solidFill>
            <a:srgbClr val="92D050"/>
          </a:solidFill>
        </p:spPr>
        <p:txBody>
          <a:bodyPr wrap="square" rtlCol="0">
            <a:spAutoFit/>
          </a:bodyPr>
          <a:lstStyle/>
          <a:p>
            <a:endParaRPr lang="en-US" dirty="0"/>
          </a:p>
        </p:txBody>
      </p:sp>
      <p:sp>
        <p:nvSpPr>
          <p:cNvPr id="4098" name="Rectangle 2"/>
          <p:cNvSpPr>
            <a:spLocks noGrp="1" noRot="1" noChangeArrowheads="1"/>
          </p:cNvSpPr>
          <p:nvPr>
            <p:ph type="title" idx="4294967295"/>
          </p:nvPr>
        </p:nvSpPr>
        <p:spPr>
          <a:xfrm>
            <a:off x="304800" y="0"/>
            <a:ext cx="8229600" cy="792163"/>
          </a:xfrm>
        </p:spPr>
        <p:txBody>
          <a:bodyPr/>
          <a:lstStyle/>
          <a:p>
            <a:pPr eaLnBrk="1" hangingPunct="1"/>
            <a:r>
              <a:rPr lang="en-US" smtClean="0"/>
              <a:t>Items for a Vote</a:t>
            </a:r>
          </a:p>
        </p:txBody>
      </p:sp>
      <p:sp>
        <p:nvSpPr>
          <p:cNvPr id="4099" name="Rectangle 3"/>
          <p:cNvSpPr>
            <a:spLocks noGrp="1" noChangeArrowheads="1"/>
          </p:cNvSpPr>
          <p:nvPr>
            <p:ph type="body" idx="4294967295"/>
          </p:nvPr>
        </p:nvSpPr>
        <p:spPr>
          <a:xfrm>
            <a:off x="304800" y="990600"/>
            <a:ext cx="8153400" cy="5638800"/>
          </a:xfrm>
        </p:spPr>
        <p:txBody>
          <a:bodyPr/>
          <a:lstStyle/>
          <a:p>
            <a:pPr>
              <a:lnSpc>
                <a:spcPct val="90000"/>
              </a:lnSpc>
            </a:pPr>
            <a:r>
              <a:rPr lang="en-US" b="0" u="sng" dirty="0" smtClean="0"/>
              <a:t>Non-unanimous Recommendations (Abstentions Only, IPM Absent)</a:t>
            </a:r>
            <a:endParaRPr lang="en-US" sz="1600" b="0" i="1" dirty="0" smtClean="0"/>
          </a:p>
          <a:p>
            <a:pPr>
              <a:lnSpc>
                <a:spcPct val="90000"/>
              </a:lnSpc>
              <a:buFontTx/>
              <a:buNone/>
            </a:pPr>
            <a:r>
              <a:rPr lang="en-US" sz="1600" b="0" i="1" dirty="0" smtClean="0"/>
              <a:t>	NPRR240, Proxy Energy Offer Curve (Priority of </a:t>
            </a:r>
            <a:r>
              <a:rPr lang="en-US" sz="1600" b="0" i="1" dirty="0" smtClean="0">
                <a:solidFill>
                  <a:srgbClr val="FFC000"/>
                </a:solidFill>
              </a:rPr>
              <a:t>High/Medium</a:t>
            </a:r>
            <a:r>
              <a:rPr lang="en-US" sz="1600" b="0" i="1" dirty="0" smtClean="0"/>
              <a:t> for Grey Box)</a:t>
            </a:r>
            <a:r>
              <a:rPr lang="en-US" sz="1600" b="0" i="1" dirty="0" smtClean="0">
                <a:solidFill>
                  <a:srgbClr val="00B050"/>
                </a:solidFill>
              </a:rPr>
              <a:t> (Abstention from Independent Generator Segment) </a:t>
            </a:r>
            <a:endParaRPr lang="en-US" sz="1600" b="0" i="1" dirty="0" smtClean="0"/>
          </a:p>
          <a:p>
            <a:pPr lvl="0">
              <a:lnSpc>
                <a:spcPct val="90000"/>
              </a:lnSpc>
              <a:buNone/>
            </a:pPr>
            <a:r>
              <a:rPr lang="en-US" sz="1600" b="0" i="1" dirty="0" smtClean="0"/>
              <a:t>	NPRR250, Suspension of Annual Profile ID Validation With Advanced Meter Deployment </a:t>
            </a:r>
            <a:r>
              <a:rPr lang="en-US" sz="1600" b="0" i="1" dirty="0" smtClean="0">
                <a:solidFill>
                  <a:srgbClr val="00B050"/>
                </a:solidFill>
              </a:rPr>
              <a:t>(Abstention from Independent Generator Segment) </a:t>
            </a:r>
          </a:p>
          <a:p>
            <a:pPr lvl="0">
              <a:lnSpc>
                <a:spcPct val="90000"/>
              </a:lnSpc>
              <a:buNone/>
            </a:pPr>
            <a:r>
              <a:rPr lang="en-US" sz="1600" b="0" i="1" dirty="0" smtClean="0"/>
              <a:t>	NPRR251, Synchronization of PRR845, Definition for IDR Meters and Optional Removal of IDR Meters at a Premise Where an Advanced Meter Can be Provisioned (Priority of </a:t>
            </a:r>
            <a:r>
              <a:rPr lang="en-US" sz="1600" b="0" i="1" dirty="0" smtClean="0">
                <a:solidFill>
                  <a:srgbClr val="FF0000"/>
                </a:solidFill>
              </a:rPr>
              <a:t>High</a:t>
            </a:r>
            <a:r>
              <a:rPr lang="en-US" sz="1600" b="0" i="1" dirty="0" smtClean="0"/>
              <a:t> for Grey Box) </a:t>
            </a:r>
            <a:r>
              <a:rPr lang="en-US" sz="1600" b="0" i="1" dirty="0" smtClean="0">
                <a:solidFill>
                  <a:srgbClr val="00B050"/>
                </a:solidFill>
              </a:rPr>
              <a:t>(Abstention from Consumer Segment) </a:t>
            </a:r>
          </a:p>
          <a:p>
            <a:pPr lvl="0">
              <a:lnSpc>
                <a:spcPct val="90000"/>
              </a:lnSpc>
              <a:buNone/>
            </a:pPr>
            <a:r>
              <a:rPr lang="en-US" sz="1600" b="0" i="1" dirty="0" smtClean="0">
                <a:solidFill>
                  <a:srgbClr val="00B050"/>
                </a:solidFill>
              </a:rPr>
              <a:t>	</a:t>
            </a:r>
            <a:endParaRPr lang="en-US" sz="1600" b="0" dirty="0" smtClean="0"/>
          </a:p>
          <a:p>
            <a:pPr>
              <a:lnSpc>
                <a:spcPct val="90000"/>
              </a:lnSpc>
            </a:pPr>
            <a:r>
              <a:rPr lang="en-US" b="0" u="sng" dirty="0" smtClean="0"/>
              <a:t>Non-unanimous Recommendations (IPM Absent) </a:t>
            </a:r>
            <a:endParaRPr lang="en-US" b="0" i="1" dirty="0" smtClean="0"/>
          </a:p>
          <a:p>
            <a:pPr>
              <a:lnSpc>
                <a:spcPct val="90000"/>
              </a:lnSpc>
              <a:buFontTx/>
              <a:buNone/>
            </a:pPr>
            <a:r>
              <a:rPr lang="en-US" sz="1600" b="0" i="1" dirty="0" smtClean="0"/>
              <a:t>	NPRR220, Nodal Requirement of Declaring an EEA for Reserves More than 500 MW </a:t>
            </a:r>
            <a:r>
              <a:rPr lang="en-US" sz="1600" b="0" i="1" dirty="0" smtClean="0">
                <a:solidFill>
                  <a:srgbClr val="00B050"/>
                </a:solidFill>
              </a:rPr>
              <a:t>(Objection from Independent Generator Segment) </a:t>
            </a:r>
            <a:r>
              <a:rPr lang="en-US" sz="1600" b="0" i="1" dirty="0" smtClean="0"/>
              <a:t>	</a:t>
            </a:r>
          </a:p>
          <a:p>
            <a:pPr>
              <a:lnSpc>
                <a:spcPct val="90000"/>
              </a:lnSpc>
              <a:buFontTx/>
              <a:buNone/>
            </a:pPr>
            <a:r>
              <a:rPr lang="en-US" sz="1600" b="0" i="1" dirty="0" smtClean="0"/>
              <a:t>	NPRR231, Treatment of RMR Units in the Day-Ahead Market (formerly “Remove RMR Units from the Day-Ahead Market”) </a:t>
            </a:r>
            <a:r>
              <a:rPr lang="en-US" sz="1600" b="0" i="1" dirty="0" smtClean="0">
                <a:solidFill>
                  <a:srgbClr val="00B050"/>
                </a:solidFill>
              </a:rPr>
              <a:t>Roll Call Vote</a:t>
            </a:r>
          </a:p>
          <a:p>
            <a:pPr>
              <a:lnSpc>
                <a:spcPct val="90000"/>
              </a:lnSpc>
              <a:buFontTx/>
              <a:buNone/>
            </a:pPr>
            <a:r>
              <a:rPr lang="en-US" sz="1600" b="0" i="1" dirty="0" smtClean="0"/>
              <a:t>	NPRR232, Clarification of Block Load Transfer Registration and Deployment </a:t>
            </a:r>
            <a:r>
              <a:rPr lang="en-US" sz="1600" b="0" i="1" dirty="0" smtClean="0">
                <a:solidFill>
                  <a:srgbClr val="00B050"/>
                </a:solidFill>
              </a:rPr>
              <a:t>(Objection from Independent Generator Segment)</a:t>
            </a:r>
          </a:p>
          <a:p>
            <a:pPr lvl="0">
              <a:lnSpc>
                <a:spcPct val="90000"/>
              </a:lnSpc>
              <a:buNone/>
            </a:pPr>
            <a:r>
              <a:rPr lang="en-US" sz="1600" b="0" i="1" dirty="0" smtClean="0"/>
              <a:t>	NPRR248, Removal of Loads from Pre-1999 NOIE Load Zone </a:t>
            </a:r>
            <a:r>
              <a:rPr lang="en-US" sz="1600" b="0" i="1" dirty="0" smtClean="0">
                <a:solidFill>
                  <a:srgbClr val="00B050"/>
                </a:solidFill>
              </a:rPr>
              <a:t>Roll Call Vote</a:t>
            </a:r>
            <a:endParaRPr lang="en-US" sz="1600" b="0" i="1" dirty="0" smtClean="0"/>
          </a:p>
          <a:p>
            <a:pPr>
              <a:lnSpc>
                <a:spcPct val="90000"/>
              </a:lnSpc>
              <a:buFontTx/>
              <a:buNone/>
            </a:pPr>
            <a:endParaRPr lang="en-US" sz="1600" b="0" dirty="0" smtClean="0"/>
          </a:p>
        </p:txBody>
      </p:sp>
      <p:sp>
        <p:nvSpPr>
          <p:cNvPr id="4100" name="Slide Number Placeholder 4"/>
          <p:cNvSpPr txBox="1">
            <a:spLocks noGrp="1"/>
          </p:cNvSpPr>
          <p:nvPr/>
        </p:nvSpPr>
        <p:spPr bwMode="auto">
          <a:xfrm>
            <a:off x="6553200" y="6248400"/>
            <a:ext cx="2133600" cy="476250"/>
          </a:xfrm>
          <a:prstGeom prst="rect">
            <a:avLst/>
          </a:prstGeom>
          <a:noFill/>
          <a:ln w="9525">
            <a:noFill/>
            <a:miter lim="800000"/>
            <a:headEnd/>
            <a:tailEnd/>
          </a:ln>
        </p:spPr>
        <p:txBody>
          <a:bodyPr anchor="b"/>
          <a:lstStyle/>
          <a:p>
            <a:pPr algn="r"/>
            <a:endParaRPr lang="en-US" sz="1200"/>
          </a:p>
        </p:txBody>
      </p:sp>
    </p:spTree>
  </p:cSld>
  <p:clrMapOvr>
    <a:masterClrMapping/>
  </p:clrMapOvr>
  <p:transition/>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p:spPr>
        <p:txBody>
          <a:bodyPr/>
          <a:lstStyle/>
          <a:p>
            <a:r>
              <a:rPr lang="en-US" sz="1800" b="1" i="1" dirty="0" smtClean="0"/>
              <a:t>NPRR231, Treatment of RMR Units in the Day-Ahead Market </a:t>
            </a:r>
            <a:br>
              <a:rPr lang="en-US" sz="1800" b="1" i="1" dirty="0" smtClean="0"/>
            </a:br>
            <a:r>
              <a:rPr lang="en-US" sz="1800" b="1" i="1" dirty="0" smtClean="0"/>
              <a:t>(formerly “Remove RMR Units from the Day-Ahead Market”) </a:t>
            </a:r>
            <a:endParaRPr lang="en-US" sz="1800" dirty="0" smtClean="0"/>
          </a:p>
        </p:txBody>
      </p:sp>
      <p:graphicFrame>
        <p:nvGraphicFramePr>
          <p:cNvPr id="135196" name="Group 28"/>
          <p:cNvGraphicFramePr>
            <a:graphicFrameLocks noGrp="1"/>
          </p:cNvGraphicFramePr>
          <p:nvPr>
            <p:ph idx="4294967295"/>
          </p:nvPr>
        </p:nvGraphicFramePr>
        <p:xfrm>
          <a:off x="381000" y="1219201"/>
          <a:ext cx="8153400" cy="5593460"/>
        </p:xfrm>
        <a:graphic>
          <a:graphicData uri="http://schemas.openxmlformats.org/drawingml/2006/table">
            <a:tbl>
              <a:tblPr/>
              <a:tblGrid>
                <a:gridCol w="2230438"/>
                <a:gridCol w="1492250"/>
                <a:gridCol w="4430712"/>
              </a:tblGrid>
              <a:tr h="170819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(Luminant)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removes ERCOT’s ability to submit Three-Part Supply Offer curves for any Generation Resource providing Reliability Must-Run (RMR) Service from participation in the Day-Ahead Market (DAM) and the Day-Ahead Reliability Unit Commitment (DRUC) process.  However, ERCOT will still have the ability to use an RMR Resource to resolve local congestion issues through Verbal Dispatch Instruction (VDI).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4458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5058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47657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7/22/10, PRS voted to recommend approval of NPRR231 as amended by the WMS comments and as revised by PRS.  There were two abstentions from the Independent Generator and Municipal Market Segments.  On 8/19/10, PRS voted to endorse and forward the PRS Report and Impact Analysis to TAC via roll call vote.  The IPM Market Segment was not present for the vote.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8412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Opinion on Necessity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1752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smtClean="0">
                <a:ln>
                  <a:noFill/>
                </a:ln>
                <a:solidFill>
                  <a:schemeClr val="tx1"/>
                </a:solidFill>
                <a:effectLst/>
                <a:uLnTx/>
                <a:uFillTx/>
                <a:latin typeface="+mj-lt"/>
                <a:ea typeface="+mj-ea"/>
                <a:cs typeface="+mj-cs"/>
              </a:rPr>
              <a:t>NPRR231, Treatment of RMR Units in the Day-Ahead Market </a:t>
            </a:r>
            <a:br>
              <a:rPr kumimoji="0" lang="en-US" sz="1800" b="1" i="1" u="none" strike="noStrike" kern="0" cap="none" spc="0" normalizeH="0" baseline="0" noProof="0" smtClean="0">
                <a:ln>
                  <a:noFill/>
                </a:ln>
                <a:solidFill>
                  <a:schemeClr val="tx1"/>
                </a:solidFill>
                <a:effectLst/>
                <a:uLnTx/>
                <a:uFillTx/>
                <a:latin typeface="+mj-lt"/>
                <a:ea typeface="+mj-ea"/>
                <a:cs typeface="+mj-cs"/>
              </a:rPr>
            </a:br>
            <a:r>
              <a:rPr kumimoji="0" lang="en-US" sz="1800" b="1" i="1" u="none" strike="noStrike" kern="0" cap="none" spc="0" normalizeH="0" baseline="0" noProof="0" smtClean="0">
                <a:ln>
                  <a:noFill/>
                </a:ln>
                <a:solidFill>
                  <a:schemeClr val="tx1"/>
                </a:solidFill>
                <a:effectLst/>
                <a:uLnTx/>
                <a:uFillTx/>
                <a:latin typeface="+mj-lt"/>
                <a:ea typeface="+mj-ea"/>
                <a:cs typeface="+mj-cs"/>
              </a:rPr>
              <a:t>(formerly “Remove RMR Units from the Day-Ahead Market”) </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p:spPr>
        <p:txBody>
          <a:bodyPr/>
          <a:lstStyle/>
          <a:p>
            <a:r>
              <a:rPr lang="en-US" sz="1800" b="1" i="1" dirty="0" smtClean="0"/>
              <a:t>NPRR232, Clarification of Block Load Transfer Registration and Deployment </a:t>
            </a:r>
            <a:endParaRPr lang="en-US" sz="1800" dirty="0" smtClean="0"/>
          </a:p>
        </p:txBody>
      </p:sp>
      <p:graphicFrame>
        <p:nvGraphicFramePr>
          <p:cNvPr id="135196" name="Group 28"/>
          <p:cNvGraphicFramePr>
            <a:graphicFrameLocks noGrp="1"/>
          </p:cNvGraphicFramePr>
          <p:nvPr>
            <p:ph idx="4294967295"/>
          </p:nvPr>
        </p:nvGraphicFramePr>
        <p:xfrm>
          <a:off x="381000" y="1371600"/>
          <a:ext cx="8153400" cy="5289813"/>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adds language to clarify the purpose of registering Block Load Transfers (BLTs) and to specify the instances of Load transfer between Control Areas for which registration is required or when optional.  The proposed revision clarifies the role of Market Participants regarding registering a BLT and related roles.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a:t>
                      </a:r>
                      <a:r>
                        <a:rPr lang="en-US" sz="1600" kern="1200" baseline="0" dirty="0" smtClean="0">
                          <a:solidFill>
                            <a:schemeClr val="tx1"/>
                          </a:solidFill>
                          <a:latin typeface="+mn-lt"/>
                          <a:ea typeface="+mn-ea"/>
                          <a:cs typeface="+mn-cs"/>
                        </a:rPr>
                        <a:t> 7/22/10, </a:t>
                      </a:r>
                      <a:r>
                        <a:rPr lang="en-US" sz="1600" kern="1200" dirty="0" smtClean="0">
                          <a:solidFill>
                            <a:schemeClr val="tx1"/>
                          </a:solidFill>
                          <a:latin typeface="+mn-lt"/>
                          <a:ea typeface="+mn-ea"/>
                          <a:cs typeface="+mn-cs"/>
                        </a:rPr>
                        <a:t>PRS voted to recommend approval of NPRR232 as amended by ERCOT comments and as revised by PRS.  There was one objection from the Independent Generator Market Segment.   On 8/19/10, PRS unanimously voted to endorse and forward the PRS Report and Impact Analysis to TAC. The IPM Market Segment was not present for the vote.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Opinion on Necessity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smtClean="0">
                <a:ln>
                  <a:noFill/>
                </a:ln>
                <a:solidFill>
                  <a:schemeClr val="tx1"/>
                </a:solidFill>
                <a:effectLst/>
                <a:uLnTx/>
                <a:uFillTx/>
                <a:latin typeface="+mj-lt"/>
                <a:ea typeface="+mj-ea"/>
                <a:cs typeface="+mj-cs"/>
              </a:rPr>
              <a:t>NPRR232, Clarification of Block Load Transfer Registration and Deployment </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p:spPr>
        <p:txBody>
          <a:bodyPr/>
          <a:lstStyle/>
          <a:p>
            <a:r>
              <a:rPr lang="en-US" sz="1800" b="1" i="1" dirty="0" smtClean="0"/>
              <a:t>NPRR248, Removal of Loads from Pre-1999 NOIE Load Zone </a:t>
            </a:r>
            <a:endParaRPr lang="en-US" sz="1800" dirty="0" smtClean="0"/>
          </a:p>
        </p:txBody>
      </p:sp>
      <p:graphicFrame>
        <p:nvGraphicFramePr>
          <p:cNvPr id="135196" name="Group 28"/>
          <p:cNvGraphicFramePr>
            <a:graphicFrameLocks noGrp="1"/>
          </p:cNvGraphicFramePr>
          <p:nvPr>
            <p:ph idx="4294967295"/>
          </p:nvPr>
        </p:nvGraphicFramePr>
        <p:xfrm>
          <a:off x="381000" y="1371600"/>
          <a:ext cx="8153400" cy="5108986"/>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(KPUB and SBEC)</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provides that a member assigned to a Non-Opt-In Entity (NOIE) Load Zone due to being in a group of NOIEs that are parties to the same pre-1999 power supply arrangement and having a 2003 peak Load in excess of 2,300 will be assigned to an appropriate Competitive Load Zone if it terminates its pre-1999 power supply arrangement.</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Pending</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8/19/10, PRS voted to recommend approval of NPRR248 as amended by the LCRA-Kerrville-San Bernard comments and to forward NPRR248 to TAC via roll call vote.  The IPM Market Segment was not present for the vote.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Opinion on Necessity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6"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dirty="0" smtClean="0">
                <a:ln>
                  <a:noFill/>
                </a:ln>
                <a:solidFill>
                  <a:schemeClr val="tx1"/>
                </a:solidFill>
                <a:effectLst/>
                <a:uLnTx/>
                <a:uFillTx/>
                <a:latin typeface="+mj-lt"/>
                <a:ea typeface="+mj-ea"/>
                <a:cs typeface="+mj-cs"/>
              </a:rPr>
              <a:t>NPRR248, Removal of Loads from Pre-1999 NOIE Load Zone </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le 1"/>
          <p:cNvSpPr>
            <a:spLocks noGrp="1"/>
          </p:cNvSpPr>
          <p:nvPr>
            <p:ph type="title"/>
          </p:nvPr>
        </p:nvSpPr>
        <p:spPr/>
        <p:txBody>
          <a:bodyPr/>
          <a:lstStyle/>
          <a:p>
            <a:r>
              <a:rPr lang="en-US" sz="1800" i="1" smtClean="0"/>
              <a:t>NPRRs Withdrawn or Rejected</a:t>
            </a:r>
          </a:p>
        </p:txBody>
      </p:sp>
      <p:sp>
        <p:nvSpPr>
          <p:cNvPr id="20483" name="Content Placeholder 2"/>
          <p:cNvSpPr>
            <a:spLocks noGrp="1"/>
          </p:cNvSpPr>
          <p:nvPr>
            <p:ph idx="1"/>
          </p:nvPr>
        </p:nvSpPr>
        <p:spPr/>
        <p:txBody>
          <a:bodyPr/>
          <a:lstStyle/>
          <a:p>
            <a:r>
              <a:rPr lang="en-US" u="sng" dirty="0" smtClean="0"/>
              <a:t>Withdrawn NPRRs</a:t>
            </a:r>
          </a:p>
          <a:p>
            <a:pPr>
              <a:buFontTx/>
              <a:buNone/>
            </a:pPr>
            <a:r>
              <a:rPr lang="en-US" b="0" i="1" dirty="0" smtClean="0"/>
              <a:t>	PRR838, Fast Response Distributed Energy Resource (DER) </a:t>
            </a:r>
            <a:endParaRPr lang="en-US" b="0" dirty="0" smtClean="0"/>
          </a:p>
          <a:p>
            <a:pPr>
              <a:buNone/>
            </a:pPr>
            <a:r>
              <a:rPr lang="en-US" b="0" i="1" dirty="0" smtClean="0"/>
              <a:t>	NPRR147, DAM Short Pay Changes </a:t>
            </a:r>
            <a:endParaRPr lang="en-US" b="0" dirty="0" smtClean="0"/>
          </a:p>
          <a:p>
            <a:endParaRPr lang="en-US" dirty="0" smtClean="0"/>
          </a:p>
          <a:p>
            <a:r>
              <a:rPr lang="en-US" u="sng" dirty="0" smtClean="0"/>
              <a:t>Rejected NPRRs</a:t>
            </a:r>
          </a:p>
          <a:p>
            <a:pPr>
              <a:buFontTx/>
              <a:buNone/>
            </a:pPr>
            <a:r>
              <a:rPr lang="en-US" b="0" i="1" dirty="0" smtClean="0"/>
              <a:t>	None</a:t>
            </a:r>
            <a:endParaRPr lang="en-US" b="0" dirty="0" smtClean="0"/>
          </a:p>
          <a:p>
            <a:endParaRPr lang="en-US" dirty="0" smtClean="0"/>
          </a:p>
          <a:p>
            <a:endParaRPr lang="en-US" dirty="0" smtClean="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Title 1"/>
          <p:cNvSpPr>
            <a:spLocks noGrp="1"/>
          </p:cNvSpPr>
          <p:nvPr>
            <p:ph type="title"/>
          </p:nvPr>
        </p:nvSpPr>
        <p:spPr/>
        <p:txBody>
          <a:bodyPr/>
          <a:lstStyle/>
          <a:p>
            <a:r>
              <a:rPr lang="en-US" sz="1800" i="1" dirty="0" smtClean="0"/>
              <a:t>Nodal Parking Deck – Prioritization Guidelines</a:t>
            </a:r>
          </a:p>
        </p:txBody>
      </p:sp>
      <p:sp>
        <p:nvSpPr>
          <p:cNvPr id="22531" name="Content Placeholder 2"/>
          <p:cNvSpPr>
            <a:spLocks noGrp="1"/>
          </p:cNvSpPr>
          <p:nvPr>
            <p:ph idx="1"/>
          </p:nvPr>
        </p:nvSpPr>
        <p:spPr>
          <a:xfrm>
            <a:off x="457200" y="1219200"/>
            <a:ext cx="8229600" cy="4724400"/>
          </a:xfrm>
        </p:spPr>
        <p:txBody>
          <a:bodyPr/>
          <a:lstStyle/>
          <a:p>
            <a:pPr>
              <a:buFontTx/>
              <a:buNone/>
            </a:pPr>
            <a:endParaRPr lang="en-US" smtClean="0"/>
          </a:p>
          <a:p>
            <a:endParaRPr lang="en-US" smtClean="0"/>
          </a:p>
        </p:txBody>
      </p:sp>
      <p:graphicFrame>
        <p:nvGraphicFramePr>
          <p:cNvPr id="8" name="Table 7"/>
          <p:cNvGraphicFramePr>
            <a:graphicFrameLocks noGrp="1"/>
          </p:cNvGraphicFramePr>
          <p:nvPr/>
        </p:nvGraphicFramePr>
        <p:xfrm>
          <a:off x="304800" y="914400"/>
          <a:ext cx="8534400" cy="4474602"/>
        </p:xfrm>
        <a:graphic>
          <a:graphicData uri="http://schemas.openxmlformats.org/drawingml/2006/table">
            <a:tbl>
              <a:tblPr firstRow="1" bandRow="1">
                <a:tableStyleId>{793D81CF-94F2-401A-BA57-92F5A7B2D0C5}</a:tableStyleId>
              </a:tblPr>
              <a:tblGrid>
                <a:gridCol w="1905000"/>
                <a:gridCol w="6629400"/>
              </a:tblGrid>
              <a:tr h="421736">
                <a:tc>
                  <a:txBody>
                    <a:bodyPr/>
                    <a:lstStyle/>
                    <a:p>
                      <a:pPr algn="ctr"/>
                      <a:r>
                        <a:rPr lang="en-US" sz="1600" dirty="0" smtClean="0">
                          <a:effectLst>
                            <a:outerShdw blurRad="38100" dist="38100" dir="2700000" algn="tl">
                              <a:srgbClr val="000000">
                                <a:alpha val="43137"/>
                              </a:srgbClr>
                            </a:outerShdw>
                          </a:effectLst>
                        </a:rPr>
                        <a:t>Priority</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Definition</a:t>
                      </a:r>
                      <a:endParaRPr lang="en-US" sz="1600" dirty="0">
                        <a:effectLst>
                          <a:outerShdw blurRad="38100" dist="38100" dir="2700000" algn="tl">
                            <a:srgbClr val="000000">
                              <a:alpha val="43137"/>
                            </a:srgbClr>
                          </a:outerShdw>
                        </a:effectLst>
                      </a:endParaRPr>
                    </a:p>
                  </a:txBody>
                  <a:tcPr anchor="ctr">
                    <a:solidFill>
                      <a:srgbClr val="40949A"/>
                    </a:solidFill>
                  </a:tcPr>
                </a:tc>
              </a:tr>
              <a:tr h="1178464">
                <a:tc>
                  <a:txBody>
                    <a:bodyPr/>
                    <a:lstStyle/>
                    <a:p>
                      <a:pPr algn="ctr"/>
                      <a:r>
                        <a:rPr lang="en-US" sz="1600" b="0" dirty="0" smtClean="0"/>
                        <a:t>Critical</a:t>
                      </a:r>
                      <a:endParaRPr lang="en-US" sz="1600" b="0" dirty="0"/>
                    </a:p>
                  </a:txBody>
                  <a:tcPr anchor="ctr"/>
                </a:tc>
                <a:tc>
                  <a:txBody>
                    <a:bodyPr/>
                    <a:lstStyle/>
                    <a:p>
                      <a:pPr algn="l"/>
                      <a:r>
                        <a:rPr lang="en-US" sz="1500" b="0" dirty="0" smtClean="0"/>
                        <a:t>Required by Statute, PUCT Order, NERC compliance or </a:t>
                      </a:r>
                      <a:r>
                        <a:rPr lang="en-US" sz="1500" b="0" u="sng" dirty="0" smtClean="0"/>
                        <a:t>critical</a:t>
                      </a:r>
                      <a:r>
                        <a:rPr lang="en-US" sz="1500" b="0" dirty="0" smtClean="0"/>
                        <a:t> reliability</a:t>
                      </a:r>
                      <a:r>
                        <a:rPr lang="en-US" sz="1500" b="0" baseline="0" dirty="0" smtClean="0"/>
                        <a:t> of:</a:t>
                      </a:r>
                    </a:p>
                    <a:p>
                      <a:pPr lvl="1" algn="l">
                        <a:buFont typeface="Arial" pitchFamily="34" charset="0"/>
                        <a:buChar char="•"/>
                      </a:pPr>
                      <a:r>
                        <a:rPr lang="en-US" sz="1500" b="0" baseline="0" dirty="0" smtClean="0"/>
                        <a:t> Grid Operations</a:t>
                      </a:r>
                    </a:p>
                    <a:p>
                      <a:pPr lvl="1" algn="l">
                        <a:buFont typeface="Arial" pitchFamily="34" charset="0"/>
                        <a:buChar char="•"/>
                      </a:pPr>
                      <a:r>
                        <a:rPr lang="en-US" sz="1500" b="0" baseline="0" dirty="0" smtClean="0"/>
                        <a:t> IT Infrastructure</a:t>
                      </a:r>
                    </a:p>
                    <a:p>
                      <a:pPr lvl="1" algn="l">
                        <a:buFont typeface="Arial" pitchFamily="34" charset="0"/>
                        <a:buChar char="•"/>
                      </a:pPr>
                      <a:r>
                        <a:rPr lang="en-US" sz="1500" b="0" baseline="0" dirty="0" smtClean="0"/>
                        <a:t> Commercial Settlement</a:t>
                      </a:r>
                      <a:endParaRPr lang="en-US" sz="1500" b="0" dirty="0"/>
                    </a:p>
                  </a:txBody>
                  <a:tcPr anchor="ctr"/>
                </a:tc>
              </a:tr>
              <a:tr h="782224">
                <a:tc>
                  <a:txBody>
                    <a:bodyPr/>
                    <a:lstStyle/>
                    <a:p>
                      <a:pPr algn="ctr"/>
                      <a:r>
                        <a:rPr lang="en-US" sz="1600" b="0" dirty="0" smtClean="0"/>
                        <a:t>High</a:t>
                      </a:r>
                      <a:endParaRPr lang="en-US" sz="1600" b="0" dirty="0"/>
                    </a:p>
                  </a:txBody>
                  <a:tcPr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400" b="0" u="sng" dirty="0" smtClean="0"/>
                        <a:t>High</a:t>
                      </a:r>
                      <a:r>
                        <a:rPr lang="en-US" sz="1400" b="0" dirty="0" smtClean="0"/>
                        <a:t> value for a majority of market segments or ERCOT</a:t>
                      </a:r>
                    </a:p>
                  </a:txBody>
                  <a:tcPr anchor="ctr"/>
                </a:tc>
              </a:tr>
              <a:tr h="1094262">
                <a:tc>
                  <a:txBody>
                    <a:bodyPr/>
                    <a:lstStyle/>
                    <a:p>
                      <a:pPr algn="ctr"/>
                      <a:r>
                        <a:rPr lang="en-US" sz="1600" b="0" dirty="0" smtClean="0"/>
                        <a:t>High / Medium</a:t>
                      </a:r>
                      <a:endParaRPr lang="en-US" sz="1600" b="0" dirty="0"/>
                    </a:p>
                  </a:txBody>
                  <a:tcPr anchor="ctr"/>
                </a:tc>
                <a:tc>
                  <a:txBody>
                    <a:bodyPr/>
                    <a:lstStyle/>
                    <a:p>
                      <a:pPr algn="l"/>
                      <a:r>
                        <a:rPr lang="en-US" sz="1400" b="0" u="sng" dirty="0" smtClean="0"/>
                        <a:t>High</a:t>
                      </a:r>
                      <a:r>
                        <a:rPr lang="en-US" sz="1400" b="0" dirty="0" smtClean="0"/>
                        <a:t> value to one or two segments, or</a:t>
                      </a:r>
                    </a:p>
                    <a:p>
                      <a:pPr algn="l"/>
                      <a:r>
                        <a:rPr lang="en-US" sz="1400" b="0" u="sng" dirty="0" smtClean="0"/>
                        <a:t>Medium</a:t>
                      </a:r>
                      <a:r>
                        <a:rPr lang="en-US" sz="1400" b="0" dirty="0" smtClean="0"/>
                        <a:t> value for a majority of market segments or ERCOT</a:t>
                      </a:r>
                      <a:endParaRPr lang="en-US" sz="1400" b="0" dirty="0"/>
                    </a:p>
                  </a:txBody>
                  <a:tcPr anchor="ctr"/>
                </a:tc>
              </a:tr>
              <a:tr h="997916">
                <a:tc>
                  <a:txBody>
                    <a:bodyPr/>
                    <a:lstStyle/>
                    <a:p>
                      <a:pPr algn="ctr"/>
                      <a:r>
                        <a:rPr lang="en-US" sz="1600" b="0" dirty="0" smtClean="0"/>
                        <a:t>Medium</a:t>
                      </a:r>
                      <a:endParaRPr lang="en-US" sz="1600" b="0" dirty="0"/>
                    </a:p>
                  </a:txBody>
                  <a:tcPr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400" b="0" u="sng" dirty="0" smtClean="0"/>
                        <a:t>Medium</a:t>
                      </a:r>
                      <a:r>
                        <a:rPr lang="en-US" sz="1400" b="0" baseline="0" dirty="0" smtClean="0"/>
                        <a:t> value for only one segment</a:t>
                      </a:r>
                      <a:endParaRPr lang="en-US" sz="1400" b="0" dirty="0" smtClean="0"/>
                    </a:p>
                  </a:txBody>
                  <a:tcPr anchor="ctr"/>
                </a:tc>
              </a:tr>
            </a:tbl>
          </a:graphicData>
        </a:graphic>
      </p:graphicFrame>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Title 1"/>
          <p:cNvSpPr>
            <a:spLocks noGrp="1"/>
          </p:cNvSpPr>
          <p:nvPr>
            <p:ph type="title"/>
          </p:nvPr>
        </p:nvSpPr>
        <p:spPr/>
        <p:txBody>
          <a:bodyPr/>
          <a:lstStyle/>
          <a:p>
            <a:r>
              <a:rPr lang="en-US" sz="1800" i="1" smtClean="0"/>
              <a:t>Nodal Parking Deck – Approved by ERCOT Board</a:t>
            </a:r>
          </a:p>
        </p:txBody>
      </p:sp>
      <p:sp>
        <p:nvSpPr>
          <p:cNvPr id="21507" name="Content Placeholder 2"/>
          <p:cNvSpPr>
            <a:spLocks noGrp="1"/>
          </p:cNvSpPr>
          <p:nvPr>
            <p:ph idx="1"/>
          </p:nvPr>
        </p:nvSpPr>
        <p:spPr/>
        <p:txBody>
          <a:bodyPr/>
          <a:lstStyle/>
          <a:p>
            <a:pPr>
              <a:buFontTx/>
              <a:buNone/>
            </a:pPr>
            <a:endParaRPr lang="en-US" smtClean="0"/>
          </a:p>
          <a:p>
            <a:endParaRPr lang="en-US" smtClean="0"/>
          </a:p>
        </p:txBody>
      </p:sp>
      <p:graphicFrame>
        <p:nvGraphicFramePr>
          <p:cNvPr id="5" name="Table 4"/>
          <p:cNvGraphicFramePr>
            <a:graphicFrameLocks noGrp="1"/>
          </p:cNvGraphicFramePr>
          <p:nvPr/>
        </p:nvGraphicFramePr>
        <p:xfrm>
          <a:off x="152400" y="838200"/>
          <a:ext cx="8686800" cy="5368252"/>
        </p:xfrm>
        <a:graphic>
          <a:graphicData uri="http://schemas.openxmlformats.org/drawingml/2006/table">
            <a:tbl>
              <a:tblPr firstRow="1" bandRow="1">
                <a:tableStyleId>{793D81CF-94F2-401A-BA57-92F5A7B2D0C5}</a:tableStyleId>
              </a:tblPr>
              <a:tblGrid>
                <a:gridCol w="1219200"/>
                <a:gridCol w="4191000"/>
                <a:gridCol w="1143000"/>
                <a:gridCol w="2133600"/>
              </a:tblGrid>
              <a:tr h="407771">
                <a:tc>
                  <a:txBody>
                    <a:bodyPr/>
                    <a:lstStyle/>
                    <a:p>
                      <a:pPr algn="ctr"/>
                      <a:r>
                        <a:rPr lang="en-US" sz="1600" dirty="0" smtClean="0">
                          <a:effectLst>
                            <a:outerShdw blurRad="38100" dist="38100" dir="2700000" algn="tl">
                              <a:srgbClr val="000000">
                                <a:alpha val="43137"/>
                              </a:srgbClr>
                            </a:outerShdw>
                          </a:effectLst>
                        </a:rPr>
                        <a:t>Source</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Title</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Priority</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Approval Date</a:t>
                      </a:r>
                      <a:endParaRPr lang="en-US" sz="1600" dirty="0">
                        <a:effectLst>
                          <a:outerShdw blurRad="38100" dist="38100" dir="2700000" algn="tl">
                            <a:srgbClr val="000000">
                              <a:alpha val="43137"/>
                            </a:srgbClr>
                          </a:outerShdw>
                        </a:effectLst>
                      </a:endParaRPr>
                    </a:p>
                  </a:txBody>
                  <a:tcPr anchor="ctr">
                    <a:solidFill>
                      <a:srgbClr val="40949A"/>
                    </a:solidFill>
                  </a:tcPr>
                </a:tc>
              </a:tr>
              <a:tr h="445540">
                <a:tc>
                  <a:txBody>
                    <a:bodyPr/>
                    <a:lstStyle/>
                    <a:p>
                      <a:pPr algn="ctr"/>
                      <a:r>
                        <a:rPr lang="en-US" sz="1400" dirty="0" smtClean="0"/>
                        <a:t>NPRR208</a:t>
                      </a:r>
                      <a:endParaRPr lang="en-US" sz="1400" dirty="0"/>
                    </a:p>
                  </a:txBody>
                  <a:tcPr anchor="ctr"/>
                </a:tc>
                <a:tc>
                  <a:txBody>
                    <a:bodyPr/>
                    <a:lstStyle/>
                    <a:p>
                      <a:r>
                        <a:rPr lang="en-US" sz="1200" dirty="0" smtClean="0"/>
                        <a:t>Registration and Settlement</a:t>
                      </a:r>
                      <a:r>
                        <a:rPr lang="en-US" sz="1200" baseline="0" dirty="0" smtClean="0"/>
                        <a:t> </a:t>
                      </a:r>
                      <a:r>
                        <a:rPr lang="en-US" sz="1200" dirty="0" smtClean="0"/>
                        <a:t>of Distributed Generation (DG) Less Than One MW</a:t>
                      </a:r>
                      <a:endParaRPr lang="en-US" sz="1200" dirty="0"/>
                    </a:p>
                  </a:txBody>
                  <a:tcPr anchor="ctr"/>
                </a:tc>
                <a:tc>
                  <a:txBody>
                    <a:bodyPr/>
                    <a:lstStyle/>
                    <a:p>
                      <a:pPr algn="ctr"/>
                      <a:r>
                        <a:rPr lang="en-US" sz="1400" dirty="0" smtClean="0"/>
                        <a:t>Critical</a:t>
                      </a:r>
                      <a:endParaRPr lang="en-US" sz="1400" dirty="0"/>
                    </a:p>
                  </a:txBody>
                  <a:tcPr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BoD Approved 7/20/2010</a:t>
                      </a:r>
                    </a:p>
                  </a:txBody>
                  <a:tcPr anchor="ctr"/>
                </a:tc>
              </a:tr>
              <a:tr h="327107">
                <a:tc>
                  <a:txBody>
                    <a:bodyPr/>
                    <a:lstStyle/>
                    <a:p>
                      <a:pPr algn="ctr"/>
                      <a:r>
                        <a:rPr lang="en-US" sz="1400" dirty="0" smtClean="0"/>
                        <a:t>SCR756</a:t>
                      </a:r>
                      <a:endParaRPr lang="en-US" sz="1400" dirty="0"/>
                    </a:p>
                  </a:txBody>
                  <a:tcPr anchor="ctr"/>
                </a:tc>
                <a:tc>
                  <a:txBody>
                    <a:bodyPr/>
                    <a:lstStyle/>
                    <a:p>
                      <a:r>
                        <a:rPr lang="en-US" sz="1400" dirty="0" smtClean="0"/>
                        <a:t>Enhancements to</a:t>
                      </a:r>
                      <a:r>
                        <a:rPr lang="en-US" sz="1400" baseline="0" dirty="0" smtClean="0"/>
                        <a:t> the</a:t>
                      </a:r>
                      <a:r>
                        <a:rPr lang="en-US" sz="1400" dirty="0" smtClean="0"/>
                        <a:t> MarkeTrak Application</a:t>
                      </a:r>
                      <a:endParaRPr lang="en-US" sz="1400" dirty="0"/>
                    </a:p>
                  </a:txBody>
                  <a:tcPr anchor="ctr"/>
                </a:tc>
                <a:tc>
                  <a:txBody>
                    <a:bodyPr/>
                    <a:lstStyle/>
                    <a:p>
                      <a:pPr algn="ctr"/>
                      <a:r>
                        <a:rPr lang="en-US" sz="1400" dirty="0" smtClean="0"/>
                        <a:t>Critical</a:t>
                      </a:r>
                      <a:endParaRPr lang="en-US" sz="1400" dirty="0"/>
                    </a:p>
                  </a:txBody>
                  <a:tcPr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BoD Approved 7/20/2010</a:t>
                      </a:r>
                    </a:p>
                  </a:txBody>
                  <a:tcPr anchor="ctr"/>
                </a:tc>
              </a:tr>
              <a:tr h="439513">
                <a:tc>
                  <a:txBody>
                    <a:bodyPr/>
                    <a:lstStyle/>
                    <a:p>
                      <a:pPr algn="ctr"/>
                      <a:r>
                        <a:rPr lang="en-US" sz="1400" dirty="0" smtClean="0"/>
                        <a:t>NPRR131</a:t>
                      </a:r>
                      <a:endParaRPr lang="en-US" sz="1400" dirty="0"/>
                    </a:p>
                  </a:txBody>
                  <a:tcPr anchor="ctr"/>
                </a:tc>
                <a:tc>
                  <a:txBody>
                    <a:bodyPr/>
                    <a:lstStyle/>
                    <a:p>
                      <a:r>
                        <a:rPr lang="en-US" sz="1400" dirty="0" smtClean="0"/>
                        <a:t>Ancillary Service Trades with ERCOT</a:t>
                      </a:r>
                      <a:endParaRPr lang="en-US" sz="1400" dirty="0"/>
                    </a:p>
                  </a:txBody>
                  <a:tcPr anchor="ctr"/>
                </a:tc>
                <a:tc>
                  <a:txBody>
                    <a:bodyPr/>
                    <a:lstStyle/>
                    <a:p>
                      <a:pPr algn="ctr"/>
                      <a:r>
                        <a:rPr lang="en-US" sz="1400" dirty="0" smtClean="0"/>
                        <a:t>High</a:t>
                      </a:r>
                      <a:endParaRPr lang="en-US" sz="1400" dirty="0"/>
                    </a:p>
                  </a:txBody>
                  <a:tcPr anchor="ctr"/>
                </a:tc>
                <a:tc>
                  <a:txBody>
                    <a:bodyPr/>
                    <a:lstStyle/>
                    <a:p>
                      <a:pPr algn="ctr"/>
                      <a:r>
                        <a:rPr lang="en-US" sz="1200" dirty="0" smtClean="0"/>
                        <a:t>BoD Approved 1/19/2010</a:t>
                      </a:r>
                      <a:endParaRPr lang="en-US" sz="1200" dirty="0"/>
                    </a:p>
                  </a:txBody>
                  <a:tcPr anchor="ctr"/>
                </a:tc>
              </a:tr>
              <a:tr h="439513">
                <a:tc>
                  <a:txBody>
                    <a:bodyPr/>
                    <a:lstStyle/>
                    <a:p>
                      <a:pPr algn="ctr"/>
                      <a:r>
                        <a:rPr lang="en-US" sz="1400" dirty="0" smtClean="0"/>
                        <a:t>NPRR146</a:t>
                      </a:r>
                      <a:endParaRPr lang="en-US" sz="1400" dirty="0"/>
                    </a:p>
                  </a:txBody>
                  <a:tcPr anchor="ctr"/>
                </a:tc>
                <a:tc>
                  <a:txBody>
                    <a:bodyPr/>
                    <a:lstStyle/>
                    <a:p>
                      <a:r>
                        <a:rPr lang="en-US" sz="1400" dirty="0" smtClean="0"/>
                        <a:t>ICCP Telemetry</a:t>
                      </a:r>
                      <a:r>
                        <a:rPr lang="en-US" sz="1400" baseline="0" dirty="0" smtClean="0"/>
                        <a:t> Information Submittals</a:t>
                      </a:r>
                      <a:endParaRPr lang="en-US" sz="1400" dirty="0"/>
                    </a:p>
                  </a:txBody>
                  <a:tcPr anchor="ctr"/>
                </a:tc>
                <a:tc>
                  <a:txBody>
                    <a:bodyPr/>
                    <a:lstStyle/>
                    <a:p>
                      <a:pPr algn="ctr"/>
                      <a:r>
                        <a:rPr lang="en-US" sz="1400" dirty="0" smtClean="0"/>
                        <a:t>High</a:t>
                      </a:r>
                      <a:endParaRPr lang="en-US" sz="1400" dirty="0"/>
                    </a:p>
                  </a:txBody>
                  <a:tcPr anchor="ctr"/>
                </a:tc>
                <a:tc>
                  <a:txBody>
                    <a:bodyPr/>
                    <a:lstStyle/>
                    <a:p>
                      <a:pPr algn="ctr"/>
                      <a:r>
                        <a:rPr lang="en-US" sz="1200" dirty="0" smtClean="0"/>
                        <a:t>BoD Approved 6/15/2010</a:t>
                      </a:r>
                      <a:endParaRPr lang="en-US" sz="1200" dirty="0"/>
                    </a:p>
                  </a:txBody>
                  <a:tcPr anchor="ctr"/>
                </a:tc>
              </a:tr>
              <a:tr h="439513">
                <a:tc>
                  <a:txBody>
                    <a:bodyPr/>
                    <a:lstStyle/>
                    <a:p>
                      <a:pPr algn="ctr"/>
                      <a:r>
                        <a:rPr lang="en-US" sz="1400" dirty="0" smtClean="0"/>
                        <a:t>NPRR181</a:t>
                      </a:r>
                      <a:endParaRPr lang="en-US" sz="1400" dirty="0"/>
                    </a:p>
                  </a:txBody>
                  <a:tcPr anchor="ctr"/>
                </a:tc>
                <a:tc>
                  <a:txBody>
                    <a:bodyPr/>
                    <a:lstStyle/>
                    <a:p>
                      <a:r>
                        <a:rPr lang="en-US" sz="1400" dirty="0" smtClean="0"/>
                        <a:t>FIP Definition Revision</a:t>
                      </a:r>
                      <a:endParaRPr lang="en-US" sz="1400" dirty="0"/>
                    </a:p>
                  </a:txBody>
                  <a:tcPr anchor="ctr"/>
                </a:tc>
                <a:tc>
                  <a:txBody>
                    <a:bodyPr/>
                    <a:lstStyle/>
                    <a:p>
                      <a:pPr algn="ctr"/>
                      <a:r>
                        <a:rPr lang="en-US" sz="1400" dirty="0" smtClean="0"/>
                        <a:t>High</a:t>
                      </a:r>
                      <a:endParaRPr lang="en-US" sz="1400" dirty="0"/>
                    </a:p>
                  </a:txBody>
                  <a:tcPr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BoD Approved 1/19/2010</a:t>
                      </a:r>
                    </a:p>
                  </a:txBody>
                  <a:tcPr anchor="ctr"/>
                </a:tc>
              </a:tr>
              <a:tr h="439513">
                <a:tc>
                  <a:txBody>
                    <a:bodyPr/>
                    <a:lstStyle/>
                    <a:p>
                      <a:pPr algn="ctr"/>
                      <a:r>
                        <a:rPr lang="en-US" sz="1400" dirty="0" smtClean="0"/>
                        <a:t>NPRR207</a:t>
                      </a:r>
                      <a:endParaRPr lang="en-US" sz="1400" dirty="0"/>
                    </a:p>
                  </a:txBody>
                  <a:tcPr anchor="ctr"/>
                </a:tc>
                <a:tc>
                  <a:txBody>
                    <a:bodyPr/>
                    <a:lstStyle/>
                    <a:p>
                      <a:r>
                        <a:rPr lang="en-US" sz="1400" dirty="0" smtClean="0"/>
                        <a:t>Unit </a:t>
                      </a:r>
                      <a:r>
                        <a:rPr lang="en-US" sz="1400" dirty="0" err="1" smtClean="0"/>
                        <a:t>Deselection</a:t>
                      </a:r>
                      <a:endParaRPr lang="en-US" sz="1400" dirty="0"/>
                    </a:p>
                  </a:txBody>
                  <a:tcPr anchor="ctr"/>
                </a:tc>
                <a:tc>
                  <a:txBody>
                    <a:bodyPr/>
                    <a:lstStyle/>
                    <a:p>
                      <a:pPr algn="ctr"/>
                      <a:r>
                        <a:rPr lang="en-US" sz="1400" dirty="0" smtClean="0"/>
                        <a:t>High</a:t>
                      </a:r>
                      <a:endParaRPr lang="en-US" sz="1400" dirty="0"/>
                    </a:p>
                  </a:txBody>
                  <a:tcPr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BoD Approved 7/20/2010</a:t>
                      </a:r>
                    </a:p>
                  </a:txBody>
                  <a:tcPr anchor="ctr"/>
                </a:tc>
              </a:tr>
              <a:tr h="504946">
                <a:tc>
                  <a:txBody>
                    <a:bodyPr/>
                    <a:lstStyle/>
                    <a:p>
                      <a:pPr algn="ctr"/>
                      <a:r>
                        <a:rPr lang="en-US" sz="1400" dirty="0" smtClean="0"/>
                        <a:t>NPRR210</a:t>
                      </a:r>
                      <a:endParaRPr lang="en-US" sz="1400" dirty="0"/>
                    </a:p>
                  </a:txBody>
                  <a:tcPr anchor="ctr"/>
                </a:tc>
                <a:tc>
                  <a:txBody>
                    <a:bodyPr/>
                    <a:lstStyle/>
                    <a:p>
                      <a:r>
                        <a:rPr lang="en-US" sz="1400" dirty="0" smtClean="0"/>
                        <a:t>Wind Forecasting Change</a:t>
                      </a:r>
                      <a:r>
                        <a:rPr lang="en-US" sz="1400" baseline="0" dirty="0" smtClean="0"/>
                        <a:t> to P50, Synch PRR841</a:t>
                      </a:r>
                    </a:p>
                  </a:txBody>
                  <a:tcPr anchor="ctr"/>
                </a:tc>
                <a:tc>
                  <a:txBody>
                    <a:bodyPr/>
                    <a:lstStyle/>
                    <a:p>
                      <a:pPr algn="ctr"/>
                      <a:r>
                        <a:rPr lang="en-US" sz="1400" dirty="0" smtClean="0"/>
                        <a:t>High</a:t>
                      </a:r>
                      <a:endParaRPr lang="en-US" sz="1400" dirty="0"/>
                    </a:p>
                  </a:txBody>
                  <a:tcPr anchor="ctr"/>
                </a:tc>
                <a:tc>
                  <a:txBody>
                    <a:bodyPr/>
                    <a:lstStyle/>
                    <a:p>
                      <a:pPr algn="ctr"/>
                      <a:r>
                        <a:rPr lang="en-US" sz="1200" dirty="0" smtClean="0"/>
                        <a:t>BoD Approved 6/15/2010</a:t>
                      </a:r>
                      <a:endParaRPr lang="en-US" sz="1200" dirty="0"/>
                    </a:p>
                  </a:txBody>
                  <a:tcPr anchor="ctr"/>
                </a:tc>
              </a:tr>
              <a:tr h="491221">
                <a:tc>
                  <a:txBody>
                    <a:bodyPr/>
                    <a:lstStyle/>
                    <a:p>
                      <a:pPr algn="ctr"/>
                      <a:r>
                        <a:rPr lang="en-US" sz="1400" dirty="0" smtClean="0"/>
                        <a:t>NPRR222</a:t>
                      </a:r>
                      <a:endParaRPr lang="en-US" sz="1400" dirty="0"/>
                    </a:p>
                  </a:txBody>
                  <a:tcPr anchor="ctr"/>
                </a:tc>
                <a:tc>
                  <a:txBody>
                    <a:bodyPr/>
                    <a:lstStyle/>
                    <a:p>
                      <a:r>
                        <a:rPr lang="en-US" sz="1400" dirty="0" smtClean="0"/>
                        <a:t>Half-Hour Start Unit RUC Clawback</a:t>
                      </a:r>
                      <a:endParaRPr lang="en-US" sz="1400" dirty="0"/>
                    </a:p>
                  </a:txBody>
                  <a:tcPr anchor="ctr"/>
                </a:tc>
                <a:tc>
                  <a:txBody>
                    <a:bodyPr/>
                    <a:lstStyle/>
                    <a:p>
                      <a:pPr algn="ctr"/>
                      <a:r>
                        <a:rPr lang="en-US" sz="1400" dirty="0" smtClean="0"/>
                        <a:t>High</a:t>
                      </a:r>
                      <a:endParaRPr lang="en-US" sz="1400" dirty="0"/>
                    </a:p>
                  </a:txBody>
                  <a:tcPr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BoD Approved 7/20/2010</a:t>
                      </a:r>
                    </a:p>
                  </a:txBody>
                  <a:tcPr anchor="ctr"/>
                </a:tc>
              </a:tr>
              <a:tr h="491221">
                <a:tc>
                  <a:txBody>
                    <a:bodyPr/>
                    <a:lstStyle/>
                    <a:p>
                      <a:pPr algn="ctr"/>
                      <a:r>
                        <a:rPr lang="en-US" sz="1400" dirty="0" smtClean="0"/>
                        <a:t>NPRR153</a:t>
                      </a:r>
                      <a:endParaRPr lang="en-US" sz="1400" dirty="0"/>
                    </a:p>
                  </a:txBody>
                  <a:tcPr anchor="ctr"/>
                </a:tc>
                <a:tc>
                  <a:txBody>
                    <a:bodyPr/>
                    <a:lstStyle/>
                    <a:p>
                      <a:r>
                        <a:rPr lang="en-US" sz="1400" dirty="0" smtClean="0"/>
                        <a:t>Generation Resource Fixed Quantity Block Offer</a:t>
                      </a:r>
                      <a:endParaRPr lang="en-US" sz="1400" dirty="0"/>
                    </a:p>
                  </a:txBody>
                  <a:tcPr anchor="ctr"/>
                </a:tc>
                <a:tc>
                  <a:txBody>
                    <a:bodyPr/>
                    <a:lstStyle/>
                    <a:p>
                      <a:pPr algn="ctr"/>
                      <a:r>
                        <a:rPr lang="en-US" sz="1400" dirty="0" smtClean="0"/>
                        <a:t>Medium</a:t>
                      </a:r>
                      <a:endParaRPr lang="en-US" sz="1400" dirty="0"/>
                    </a:p>
                  </a:txBody>
                  <a:tcPr anchor="ctr"/>
                </a:tc>
                <a:tc>
                  <a:txBody>
                    <a:bodyPr/>
                    <a:lstStyle/>
                    <a:p>
                      <a:pPr algn="ctr"/>
                      <a:r>
                        <a:rPr lang="en-US" sz="1200" dirty="0" smtClean="0"/>
                        <a:t>BoD Approved 1/19/2010</a:t>
                      </a:r>
                      <a:endParaRPr lang="en-US" sz="1200" dirty="0"/>
                    </a:p>
                  </a:txBody>
                  <a:tcPr anchor="ctr"/>
                </a:tc>
              </a:tr>
              <a:tr h="491221">
                <a:tc>
                  <a:txBody>
                    <a:bodyPr/>
                    <a:lstStyle/>
                    <a:p>
                      <a:pPr algn="ctr"/>
                      <a:r>
                        <a:rPr lang="en-US" sz="1400" dirty="0" smtClean="0"/>
                        <a:t>NPRR164</a:t>
                      </a:r>
                      <a:endParaRPr lang="en-US" sz="1400" dirty="0"/>
                    </a:p>
                  </a:txBody>
                  <a:tcPr anchor="ctr"/>
                </a:tc>
                <a:tc>
                  <a:txBody>
                    <a:bodyPr/>
                    <a:lstStyle/>
                    <a:p>
                      <a:r>
                        <a:rPr lang="en-US" sz="1400" dirty="0" smtClean="0"/>
                        <a:t>Resubmitting Ancillary Service offers in SASM</a:t>
                      </a:r>
                      <a:endParaRPr lang="en-US" sz="1400" dirty="0"/>
                    </a:p>
                  </a:txBody>
                  <a:tcPr anchor="ctr"/>
                </a:tc>
                <a:tc>
                  <a:txBody>
                    <a:bodyPr/>
                    <a:lstStyle/>
                    <a:p>
                      <a:pPr algn="ctr"/>
                      <a:r>
                        <a:rPr lang="en-US" sz="1400" dirty="0" smtClean="0"/>
                        <a:t>Medium</a:t>
                      </a:r>
                      <a:endParaRPr lang="en-US" sz="1400" dirty="0"/>
                    </a:p>
                  </a:txBody>
                  <a:tcPr anchor="ctr"/>
                </a:tc>
                <a:tc>
                  <a:txBody>
                    <a:bodyPr/>
                    <a:lstStyle/>
                    <a:p>
                      <a:pPr algn="ctr"/>
                      <a:r>
                        <a:rPr lang="en-US" sz="1200" dirty="0" smtClean="0"/>
                        <a:t>BoD Approved 1/19/2010</a:t>
                      </a:r>
                      <a:endParaRPr lang="en-US" sz="1200" dirty="0"/>
                    </a:p>
                  </a:txBody>
                  <a:tcPr anchor="ctr"/>
                </a:tc>
              </a:tr>
              <a:tr h="439513">
                <a:tc>
                  <a:txBody>
                    <a:bodyPr/>
                    <a:lstStyle/>
                    <a:p>
                      <a:pPr algn="ctr"/>
                      <a:r>
                        <a:rPr lang="en-US" sz="1400" dirty="0" smtClean="0"/>
                        <a:t>SCR755</a:t>
                      </a:r>
                      <a:endParaRPr lang="en-US" sz="1400" dirty="0"/>
                    </a:p>
                  </a:txBody>
                  <a:tcPr anchor="ctr"/>
                </a:tc>
                <a:tc>
                  <a:txBody>
                    <a:bodyPr/>
                    <a:lstStyle/>
                    <a:p>
                      <a:r>
                        <a:rPr lang="en-US" sz="1400" dirty="0" smtClean="0"/>
                        <a:t>ERCOT.com Website Enhancements</a:t>
                      </a:r>
                      <a:endParaRPr lang="en-US" sz="1400" dirty="0"/>
                    </a:p>
                  </a:txBody>
                  <a:tcPr anchor="ctr"/>
                </a:tc>
                <a:tc>
                  <a:txBody>
                    <a:bodyPr/>
                    <a:lstStyle/>
                    <a:p>
                      <a:pPr algn="ctr"/>
                      <a:r>
                        <a:rPr lang="en-US" sz="1400" dirty="0" smtClean="0"/>
                        <a:t>Medium</a:t>
                      </a:r>
                      <a:endParaRPr lang="en-US" sz="1400" dirty="0"/>
                    </a:p>
                  </a:txBody>
                  <a:tcPr anchor="ctr"/>
                </a:tc>
                <a:tc>
                  <a:txBody>
                    <a:bodyPr/>
                    <a:lstStyle/>
                    <a:p>
                      <a:pPr algn="ctr"/>
                      <a:r>
                        <a:rPr lang="en-US" sz="1200" dirty="0" smtClean="0"/>
                        <a:t>BoD Approved 2/16/2010</a:t>
                      </a:r>
                      <a:endParaRPr lang="en-US" sz="1200" dirty="0"/>
                    </a:p>
                  </a:txBody>
                  <a:tcPr anchor="ctr"/>
                </a:tc>
              </a:tr>
            </a:tbl>
          </a:graphicData>
        </a:graphic>
      </p:graphicFrame>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Title 1"/>
          <p:cNvSpPr>
            <a:spLocks noGrp="1"/>
          </p:cNvSpPr>
          <p:nvPr>
            <p:ph type="title"/>
          </p:nvPr>
        </p:nvSpPr>
        <p:spPr/>
        <p:txBody>
          <a:bodyPr/>
          <a:lstStyle/>
          <a:p>
            <a:r>
              <a:rPr lang="en-US" sz="1800" i="1" smtClean="0"/>
              <a:t>Nodal Parking Deck – Pending Approval</a:t>
            </a:r>
          </a:p>
        </p:txBody>
      </p:sp>
      <p:sp>
        <p:nvSpPr>
          <p:cNvPr id="23555" name="Content Placeholder 2"/>
          <p:cNvSpPr>
            <a:spLocks noGrp="1"/>
          </p:cNvSpPr>
          <p:nvPr>
            <p:ph idx="1"/>
          </p:nvPr>
        </p:nvSpPr>
        <p:spPr>
          <a:xfrm>
            <a:off x="457200" y="990600"/>
            <a:ext cx="8229600" cy="4724400"/>
          </a:xfrm>
        </p:spPr>
        <p:txBody>
          <a:bodyPr/>
          <a:lstStyle/>
          <a:p>
            <a:pPr>
              <a:buFontTx/>
              <a:buNone/>
            </a:pPr>
            <a:endParaRPr lang="en-US" smtClean="0"/>
          </a:p>
          <a:p>
            <a:endParaRPr lang="en-US" smtClean="0"/>
          </a:p>
        </p:txBody>
      </p:sp>
      <p:graphicFrame>
        <p:nvGraphicFramePr>
          <p:cNvPr id="6" name="Table 5"/>
          <p:cNvGraphicFramePr>
            <a:graphicFrameLocks noGrp="1"/>
          </p:cNvGraphicFramePr>
          <p:nvPr/>
        </p:nvGraphicFramePr>
        <p:xfrm>
          <a:off x="152400" y="838200"/>
          <a:ext cx="8839199" cy="5651743"/>
        </p:xfrm>
        <a:graphic>
          <a:graphicData uri="http://schemas.openxmlformats.org/drawingml/2006/table">
            <a:tbl>
              <a:tblPr firstRow="1" bandRow="1">
                <a:tableStyleId>{793D81CF-94F2-401A-BA57-92F5A7B2D0C5}</a:tableStyleId>
              </a:tblPr>
              <a:tblGrid>
                <a:gridCol w="1306664"/>
                <a:gridCol w="4027336"/>
                <a:gridCol w="1199321"/>
                <a:gridCol w="2305878"/>
              </a:tblGrid>
              <a:tr h="533400">
                <a:tc>
                  <a:txBody>
                    <a:bodyPr/>
                    <a:lstStyle/>
                    <a:p>
                      <a:pPr algn="ctr"/>
                      <a:r>
                        <a:rPr lang="en-US" sz="1600" dirty="0" smtClean="0">
                          <a:effectLst>
                            <a:outerShdw blurRad="38100" dist="38100" dir="2700000" algn="tl">
                              <a:srgbClr val="000000">
                                <a:alpha val="43137"/>
                              </a:srgbClr>
                            </a:outerShdw>
                          </a:effectLst>
                        </a:rPr>
                        <a:t>Source</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Title</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500" dirty="0" smtClean="0">
                          <a:effectLst>
                            <a:outerShdw blurRad="38100" dist="38100" dir="2700000" algn="tl">
                              <a:srgbClr val="000000">
                                <a:alpha val="43137"/>
                              </a:srgbClr>
                            </a:outerShdw>
                          </a:effectLst>
                        </a:rPr>
                        <a:t>Suggested</a:t>
                      </a:r>
                      <a:r>
                        <a:rPr lang="en-US" sz="1600" dirty="0" smtClean="0">
                          <a:effectLst>
                            <a:outerShdw blurRad="38100" dist="38100" dir="2700000" algn="tl">
                              <a:srgbClr val="000000">
                                <a:alpha val="43137"/>
                              </a:srgbClr>
                            </a:outerShdw>
                          </a:effectLst>
                        </a:rPr>
                        <a:t> Priority</a:t>
                      </a:r>
                      <a:endParaRPr lang="en-US" sz="1600" dirty="0">
                        <a:effectLst>
                          <a:outerShdw blurRad="38100" dist="38100" dir="2700000" algn="tl">
                            <a:srgbClr val="000000">
                              <a:alpha val="43137"/>
                            </a:srgbClr>
                          </a:outerShdw>
                        </a:effectLst>
                      </a:endParaRPr>
                    </a:p>
                  </a:txBody>
                  <a:tcPr anchor="ctr">
                    <a:solidFill>
                      <a:srgbClr val="40949A"/>
                    </a:solidFill>
                  </a:tcPr>
                </a:tc>
                <a:tc>
                  <a:txBody>
                    <a:bodyPr/>
                    <a:lstStyle/>
                    <a:p>
                      <a:pPr algn="ctr"/>
                      <a:r>
                        <a:rPr lang="en-US" sz="1600" dirty="0" smtClean="0">
                          <a:effectLst>
                            <a:outerShdw blurRad="38100" dist="38100" dir="2700000" algn="tl">
                              <a:srgbClr val="000000">
                                <a:alpha val="43137"/>
                              </a:srgbClr>
                            </a:outerShdw>
                          </a:effectLst>
                        </a:rPr>
                        <a:t>Current Status</a:t>
                      </a:r>
                      <a:endParaRPr lang="en-US" sz="1600" dirty="0">
                        <a:effectLst>
                          <a:outerShdw blurRad="38100" dist="38100" dir="2700000" algn="tl">
                            <a:srgbClr val="000000">
                              <a:alpha val="43137"/>
                            </a:srgbClr>
                          </a:outerShdw>
                        </a:effectLst>
                      </a:endParaRPr>
                    </a:p>
                  </a:txBody>
                  <a:tcPr anchor="ctr">
                    <a:solidFill>
                      <a:srgbClr val="40949A"/>
                    </a:solidFill>
                  </a:tcPr>
                </a:tc>
              </a:tr>
              <a:tr h="487680">
                <a:tc>
                  <a:txBody>
                    <a:bodyPr/>
                    <a:lstStyle/>
                    <a:p>
                      <a:pPr algn="ctr"/>
                      <a:r>
                        <a:rPr lang="en-US" sz="1400" dirty="0" smtClean="0"/>
                        <a:t>NPRR240</a:t>
                      </a:r>
                      <a:endParaRPr lang="en-US" sz="1400" dirty="0"/>
                    </a:p>
                  </a:txBody>
                  <a:tcPr anchor="ctr"/>
                </a:tc>
                <a:tc>
                  <a:txBody>
                    <a:bodyPr/>
                    <a:lstStyle/>
                    <a:p>
                      <a:r>
                        <a:rPr lang="en-US" sz="1400" dirty="0" smtClean="0"/>
                        <a:t>Proxy Energy Offer Curve</a:t>
                      </a:r>
                      <a:endParaRPr lang="en-US" sz="1400" dirty="0"/>
                    </a:p>
                  </a:txBody>
                  <a:tcPr anchor="ctr"/>
                </a:tc>
                <a:tc>
                  <a:txBody>
                    <a:bodyPr/>
                    <a:lstStyle/>
                    <a:p>
                      <a:pPr algn="ctr"/>
                      <a:r>
                        <a:rPr lang="en-US" sz="1200" dirty="0" smtClean="0"/>
                        <a:t>High / Medium</a:t>
                      </a:r>
                      <a:endParaRPr lang="en-US" sz="1200" dirty="0"/>
                    </a:p>
                  </a:txBody>
                  <a:tcPr anchor="ctr"/>
                </a:tc>
                <a:tc>
                  <a:txBody>
                    <a:bodyPr/>
                    <a:lstStyle/>
                    <a:p>
                      <a:pPr algn="ctr"/>
                      <a:r>
                        <a:rPr lang="en-US" sz="1400" dirty="0" smtClean="0"/>
                        <a:t>Pending at TAC</a:t>
                      </a:r>
                    </a:p>
                    <a:p>
                      <a:pPr algn="ctr"/>
                      <a:r>
                        <a:rPr lang="en-US" sz="1400" dirty="0" smtClean="0"/>
                        <a:t>PRS approved 8/19/2010</a:t>
                      </a:r>
                    </a:p>
                  </a:txBody>
                  <a:tcPr anchor="ctr"/>
                </a:tc>
              </a:tr>
              <a:tr h="716454">
                <a:tc>
                  <a:txBody>
                    <a:bodyPr/>
                    <a:lstStyle/>
                    <a:p>
                      <a:pPr algn="ctr"/>
                      <a:r>
                        <a:rPr lang="en-US" sz="1400" dirty="0" smtClean="0"/>
                        <a:t>NPRR241</a:t>
                      </a:r>
                      <a:endParaRPr lang="en-US" sz="1400" dirty="0"/>
                    </a:p>
                  </a:txBody>
                  <a:tcPr anchor="ctr"/>
                </a:tc>
                <a:tc>
                  <a:txBody>
                    <a:bodyPr/>
                    <a:lstStyle/>
                    <a:p>
                      <a:r>
                        <a:rPr lang="en-US" sz="1400" dirty="0" smtClean="0"/>
                        <a:t>Aggregate Incremental Liability (AIL) Calculation and Credit</a:t>
                      </a:r>
                      <a:r>
                        <a:rPr lang="en-US" sz="1400" baseline="0" dirty="0" smtClean="0"/>
                        <a:t> Reports Publish Corrections</a:t>
                      </a:r>
                      <a:endParaRPr lang="en-US" sz="1400" dirty="0"/>
                    </a:p>
                  </a:txBody>
                  <a:tcPr anchor="ctr"/>
                </a:tc>
                <a:tc>
                  <a:txBody>
                    <a:bodyPr/>
                    <a:lstStyle/>
                    <a:p>
                      <a:pPr algn="ctr"/>
                      <a:r>
                        <a:rPr lang="en-US" sz="1400" dirty="0" smtClean="0"/>
                        <a:t>Medium</a:t>
                      </a:r>
                      <a:endParaRPr lang="en-US" sz="1400" dirty="0"/>
                    </a:p>
                  </a:txBody>
                  <a:tcPr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400" dirty="0" smtClean="0"/>
                        <a:t>Pending at TAC</a:t>
                      </a:r>
                    </a:p>
                    <a:p>
                      <a:pPr marL="0" marR="0" indent="0" algn="ctr" defTabSz="914400" rtl="0" eaLnBrk="1" fontAlgn="auto" latinLnBrk="0" hangingPunct="1">
                        <a:lnSpc>
                          <a:spcPct val="100000"/>
                        </a:lnSpc>
                        <a:spcBef>
                          <a:spcPts val="0"/>
                        </a:spcBef>
                        <a:spcAft>
                          <a:spcPts val="0"/>
                        </a:spcAft>
                        <a:buClrTx/>
                        <a:buSzTx/>
                        <a:buFontTx/>
                        <a:buNone/>
                        <a:tabLst/>
                        <a:defRPr/>
                      </a:pPr>
                      <a:r>
                        <a:rPr lang="en-US" sz="1400" dirty="0" smtClean="0"/>
                        <a:t>PRS approved 8/19/2010</a:t>
                      </a:r>
                    </a:p>
                  </a:txBody>
                  <a:tcPr anchor="ctr"/>
                </a:tc>
              </a:tr>
              <a:tr h="626897">
                <a:tc>
                  <a:txBody>
                    <a:bodyPr/>
                    <a:lstStyle/>
                    <a:p>
                      <a:pPr algn="ctr"/>
                      <a:r>
                        <a:rPr lang="en-US" sz="1400" dirty="0" smtClean="0"/>
                        <a:t>NPRR251</a:t>
                      </a:r>
                      <a:endParaRPr lang="en-US" sz="1400" dirty="0"/>
                    </a:p>
                  </a:txBody>
                  <a:tcPr anchor="ctr"/>
                </a:tc>
                <a:tc>
                  <a:txBody>
                    <a:bodyPr/>
                    <a:lstStyle/>
                    <a:p>
                      <a:r>
                        <a:rPr lang="en-US" sz="1200" dirty="0" smtClean="0"/>
                        <a:t>Sync of PRR845, Definition for IDR Meters and Optional Removal of IDR Meters at a Premise Where an Advanced Meter Can be Provisioned</a:t>
                      </a:r>
                      <a:endParaRPr lang="en-US" sz="1200" dirty="0"/>
                    </a:p>
                  </a:txBody>
                  <a:tcPr anchor="ctr"/>
                </a:tc>
                <a:tc>
                  <a:txBody>
                    <a:bodyPr/>
                    <a:lstStyle/>
                    <a:p>
                      <a:pPr algn="ctr"/>
                      <a:r>
                        <a:rPr lang="en-US" sz="1400" dirty="0" smtClean="0"/>
                        <a:t>High</a:t>
                      </a:r>
                      <a:endParaRPr lang="en-US" sz="1400" dirty="0"/>
                    </a:p>
                  </a:txBody>
                  <a:tcPr anchor="ctr"/>
                </a:tc>
                <a:tc>
                  <a:txBody>
                    <a:bodyPr/>
                    <a:lstStyle/>
                    <a:p>
                      <a:pPr algn="ctr"/>
                      <a:r>
                        <a:rPr lang="en-US" sz="1400" dirty="0" smtClean="0"/>
                        <a:t>Pending at TAC</a:t>
                      </a:r>
                    </a:p>
                    <a:p>
                      <a:pPr algn="ctr"/>
                      <a:r>
                        <a:rPr lang="en-US" sz="1400" dirty="0" smtClean="0"/>
                        <a:t>PRS approved 8/19/2010</a:t>
                      </a:r>
                    </a:p>
                  </a:txBody>
                  <a:tcPr anchor="ctr"/>
                </a:tc>
              </a:tr>
              <a:tr h="607129">
                <a:tc>
                  <a:txBody>
                    <a:bodyPr/>
                    <a:lstStyle/>
                    <a:p>
                      <a:pPr algn="ctr"/>
                      <a:r>
                        <a:rPr lang="en-US" sz="1400" dirty="0" smtClean="0"/>
                        <a:t>NPRR256</a:t>
                      </a:r>
                      <a:endParaRPr lang="en-US" sz="1400" dirty="0"/>
                    </a:p>
                  </a:txBody>
                  <a:tcPr anchor="ctr"/>
                </a:tc>
                <a:tc>
                  <a:txBody>
                    <a:bodyPr/>
                    <a:lstStyle/>
                    <a:p>
                      <a:r>
                        <a:rPr lang="en-US" sz="1200" kern="1200" dirty="0" smtClean="0">
                          <a:solidFill>
                            <a:schemeClr val="dk1"/>
                          </a:solidFill>
                          <a:latin typeface="+mn-lt"/>
                          <a:ea typeface="+mn-ea"/>
                          <a:cs typeface="+mn-cs"/>
                        </a:rPr>
                        <a:t>Sync Nodal Protocols with PRR787, Add Non-Compliance Language to QSE Performance Standards</a:t>
                      </a:r>
                      <a:endParaRPr lang="en-US" sz="1200" dirty="0"/>
                    </a:p>
                  </a:txBody>
                  <a:tcPr anchor="ctr"/>
                </a:tc>
                <a:tc>
                  <a:txBody>
                    <a:bodyPr/>
                    <a:lstStyle/>
                    <a:p>
                      <a:pPr algn="ctr"/>
                      <a:r>
                        <a:rPr lang="en-US" sz="1400" dirty="0" smtClean="0"/>
                        <a:t>TBD</a:t>
                      </a:r>
                      <a:endParaRPr lang="en-US" sz="1400" dirty="0"/>
                    </a:p>
                  </a:txBody>
                  <a:tcPr anchor="ctr"/>
                </a:tc>
                <a:tc>
                  <a:txBody>
                    <a:bodyPr/>
                    <a:lstStyle/>
                    <a:p>
                      <a:pPr algn="ctr"/>
                      <a:r>
                        <a:rPr lang="en-US" sz="1400" dirty="0" smtClean="0"/>
                        <a:t>Pending at NATF</a:t>
                      </a:r>
                      <a:endParaRPr lang="en-US" sz="1400" dirty="0"/>
                    </a:p>
                  </a:txBody>
                  <a:tcPr anchor="ctr"/>
                </a:tc>
              </a:tr>
              <a:tr h="507488">
                <a:tc>
                  <a:txBody>
                    <a:bodyPr/>
                    <a:lstStyle/>
                    <a:p>
                      <a:pPr algn="ctr"/>
                      <a:r>
                        <a:rPr lang="en-US" sz="1400" dirty="0" smtClean="0"/>
                        <a:t>NPRR258</a:t>
                      </a:r>
                      <a:endParaRPr lang="en-US" sz="1400" dirty="0"/>
                    </a:p>
                  </a:txBody>
                  <a:tcPr anchor="ctr"/>
                </a:tc>
                <a:tc>
                  <a:txBody>
                    <a:bodyPr/>
                    <a:lstStyle/>
                    <a:p>
                      <a:r>
                        <a:rPr lang="en-US" sz="1400" dirty="0" smtClean="0"/>
                        <a:t>Sync with PRR824 and PRR833 and Additional Clarifications</a:t>
                      </a:r>
                      <a:endParaRPr lang="en-US" sz="1400" dirty="0"/>
                    </a:p>
                  </a:txBody>
                  <a:tcPr anchor="ctr"/>
                </a:tc>
                <a:tc>
                  <a:txBody>
                    <a:bodyPr/>
                    <a:lstStyle/>
                    <a:p>
                      <a:pPr algn="ctr"/>
                      <a:r>
                        <a:rPr lang="en-US" sz="1400" dirty="0" smtClean="0"/>
                        <a:t>TBD</a:t>
                      </a:r>
                      <a:endParaRPr lang="en-US" sz="1400" dirty="0"/>
                    </a:p>
                  </a:txBody>
                  <a:tcPr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400" dirty="0" smtClean="0"/>
                        <a:t>Pending at PRS</a:t>
                      </a:r>
                    </a:p>
                  </a:txBody>
                  <a:tcPr anchor="ctr"/>
                </a:tc>
              </a:tr>
              <a:tr h="507488">
                <a:tc>
                  <a:txBody>
                    <a:bodyPr/>
                    <a:lstStyle/>
                    <a:p>
                      <a:pPr algn="ctr"/>
                      <a:r>
                        <a:rPr lang="en-US" sz="1400" dirty="0" smtClean="0"/>
                        <a:t>NPRR260</a:t>
                      </a:r>
                      <a:endParaRPr lang="en-US" sz="1400" dirty="0"/>
                    </a:p>
                  </a:txBody>
                  <a:tcPr anchor="ctr"/>
                </a:tc>
                <a:tc>
                  <a:txBody>
                    <a:bodyPr/>
                    <a:lstStyle/>
                    <a:p>
                      <a:r>
                        <a:rPr lang="en-US" sz="1400" dirty="0" smtClean="0"/>
                        <a:t>Providing Access to MIS Secure Area to MIS Registered Users</a:t>
                      </a:r>
                      <a:endParaRPr lang="en-US" sz="1400" dirty="0"/>
                    </a:p>
                  </a:txBody>
                  <a:tcPr anchor="ctr"/>
                </a:tc>
                <a:tc>
                  <a:txBody>
                    <a:bodyPr/>
                    <a:lstStyle/>
                    <a:p>
                      <a:pPr algn="ctr"/>
                      <a:r>
                        <a:rPr lang="en-US" sz="1400" dirty="0" smtClean="0"/>
                        <a:t>TBD</a:t>
                      </a:r>
                      <a:endParaRPr lang="en-US" sz="1400" dirty="0"/>
                    </a:p>
                  </a:txBody>
                  <a:tcPr anchor="ctr"/>
                </a:tc>
                <a:tc>
                  <a:txBody>
                    <a:bodyPr/>
                    <a:lstStyle/>
                    <a:p>
                      <a:pPr algn="ctr"/>
                      <a:r>
                        <a:rPr lang="en-US" sz="1400" dirty="0" smtClean="0"/>
                        <a:t>Tabled at PRS</a:t>
                      </a:r>
                      <a:endParaRPr lang="en-US" sz="1400" dirty="0"/>
                    </a:p>
                  </a:txBody>
                  <a:tcPr anchor="ctr"/>
                </a:tc>
              </a:tr>
              <a:tr h="507488">
                <a:tc>
                  <a:txBody>
                    <a:bodyPr/>
                    <a:lstStyle/>
                    <a:p>
                      <a:pPr algn="ctr"/>
                      <a:r>
                        <a:rPr lang="en-US" sz="1400" dirty="0" smtClean="0"/>
                        <a:t>NOGRR034</a:t>
                      </a:r>
                      <a:endParaRPr lang="en-US" sz="1400" dirty="0"/>
                    </a:p>
                  </a:txBody>
                  <a:tcPr anchor="ctr"/>
                </a:tc>
                <a:tc>
                  <a:txBody>
                    <a:bodyPr/>
                    <a:lstStyle/>
                    <a:p>
                      <a:r>
                        <a:rPr lang="en-US" sz="1400" dirty="0" smtClean="0"/>
                        <a:t>Rescind Telemetry Performance Calculation Exclusions</a:t>
                      </a:r>
                      <a:endParaRPr lang="en-US" sz="1400" dirty="0"/>
                    </a:p>
                  </a:txBody>
                  <a:tcPr anchor="ctr"/>
                </a:tc>
                <a:tc>
                  <a:txBody>
                    <a:bodyPr/>
                    <a:lstStyle/>
                    <a:p>
                      <a:pPr algn="ctr"/>
                      <a:r>
                        <a:rPr lang="en-US" sz="1400" dirty="0" smtClean="0"/>
                        <a:t>Medium</a:t>
                      </a:r>
                      <a:endParaRPr lang="en-US" sz="1400" dirty="0"/>
                    </a:p>
                  </a:txBody>
                  <a:tcPr anchor="ctr"/>
                </a:tc>
                <a:tc>
                  <a:txBody>
                    <a:bodyPr/>
                    <a:lstStyle/>
                    <a:p>
                      <a:pPr algn="ctr"/>
                      <a:r>
                        <a:rPr lang="en-US" sz="1400" dirty="0" smtClean="0"/>
                        <a:t>Pending at Board</a:t>
                      </a:r>
                    </a:p>
                    <a:p>
                      <a:pPr algn="ctr"/>
                      <a:r>
                        <a:rPr lang="en-US" sz="1400" dirty="0" smtClean="0"/>
                        <a:t>TAC approved 8/5/2010</a:t>
                      </a:r>
                      <a:endParaRPr lang="en-US" sz="1400" dirty="0"/>
                    </a:p>
                  </a:txBody>
                  <a:tcPr anchor="ctr"/>
                </a:tc>
              </a:tr>
              <a:tr h="507488">
                <a:tc>
                  <a:txBody>
                    <a:bodyPr/>
                    <a:lstStyle/>
                    <a:p>
                      <a:pPr algn="ctr"/>
                      <a:r>
                        <a:rPr lang="en-US" sz="1400" dirty="0" smtClean="0"/>
                        <a:t>NOGRR050</a:t>
                      </a:r>
                      <a:endParaRPr lang="en-US" sz="1400" dirty="0"/>
                    </a:p>
                  </a:txBody>
                  <a:tcPr anchor="ctr"/>
                </a:tc>
                <a:tc>
                  <a:txBody>
                    <a:bodyPr/>
                    <a:lstStyle/>
                    <a:p>
                      <a:r>
                        <a:rPr lang="en-US" sz="1400" dirty="0" smtClean="0"/>
                        <a:t>Resolution of Reporting Issues Related to NPRR219</a:t>
                      </a:r>
                      <a:endParaRPr lang="en-US" sz="1400" dirty="0"/>
                    </a:p>
                  </a:txBody>
                  <a:tcPr anchor="ctr"/>
                </a:tc>
                <a:tc>
                  <a:txBody>
                    <a:bodyPr/>
                    <a:lstStyle/>
                    <a:p>
                      <a:pPr algn="ctr"/>
                      <a:r>
                        <a:rPr lang="en-US" sz="1400" dirty="0" smtClean="0"/>
                        <a:t>TBD</a:t>
                      </a:r>
                      <a:endParaRPr lang="en-US" sz="1400" dirty="0"/>
                    </a:p>
                  </a:txBody>
                  <a:tcPr anchor="ctr"/>
                </a:tc>
                <a:tc>
                  <a:txBody>
                    <a:bodyPr/>
                    <a:lstStyle/>
                    <a:p>
                      <a:pPr algn="ctr"/>
                      <a:r>
                        <a:rPr lang="en-US" sz="1400" dirty="0" smtClean="0"/>
                        <a:t>Pending at PRS</a:t>
                      </a:r>
                      <a:endParaRPr lang="en-US" sz="1200" dirty="0" smtClean="0"/>
                    </a:p>
                    <a:p>
                      <a:pPr algn="ctr"/>
                      <a:r>
                        <a:rPr lang="en-US" sz="1400" dirty="0" smtClean="0"/>
                        <a:t>ROS approved 8/12/2010</a:t>
                      </a:r>
                      <a:endParaRPr lang="en-US" sz="1400" dirty="0"/>
                    </a:p>
                  </a:txBody>
                  <a:tcPr anchor="ctr"/>
                </a:tc>
              </a:tr>
              <a:tr h="507488">
                <a:tc>
                  <a:txBody>
                    <a:bodyPr/>
                    <a:lstStyle/>
                    <a:p>
                      <a:pPr algn="ctr"/>
                      <a:r>
                        <a:rPr lang="en-US" sz="1400" dirty="0" smtClean="0"/>
                        <a:t>SCR759</a:t>
                      </a:r>
                      <a:endParaRPr lang="en-US" sz="1400" dirty="0"/>
                    </a:p>
                  </a:txBody>
                  <a:tcPr anchor="ctr"/>
                </a:tc>
                <a:tc>
                  <a:txBody>
                    <a:bodyPr/>
                    <a:lstStyle/>
                    <a:p>
                      <a:r>
                        <a:rPr lang="en-US" sz="1400" dirty="0" err="1" smtClean="0"/>
                        <a:t>acLineSegment</a:t>
                      </a:r>
                      <a:r>
                        <a:rPr lang="en-US" sz="1400" dirty="0" smtClean="0"/>
                        <a:t> Name Length Increase in Information Model Manager</a:t>
                      </a:r>
                      <a:endParaRPr lang="en-US" sz="1400" dirty="0"/>
                    </a:p>
                  </a:txBody>
                  <a:tcPr anchor="ctr"/>
                </a:tc>
                <a:tc>
                  <a:txBody>
                    <a:bodyPr/>
                    <a:lstStyle/>
                    <a:p>
                      <a:pPr algn="ctr"/>
                      <a:r>
                        <a:rPr lang="en-US" sz="1400" dirty="0" smtClean="0"/>
                        <a:t>High</a:t>
                      </a:r>
                      <a:endParaRPr lang="en-US" sz="1400" dirty="0"/>
                    </a:p>
                  </a:txBody>
                  <a:tcPr anchor="ctr"/>
                </a:tc>
                <a:tc>
                  <a:txBody>
                    <a:bodyPr/>
                    <a:lstStyle/>
                    <a:p>
                      <a:pPr algn="ctr"/>
                      <a:r>
                        <a:rPr lang="en-US" sz="1400" dirty="0" smtClean="0"/>
                        <a:t>Pending at TAC</a:t>
                      </a:r>
                      <a:endParaRPr lang="en-US" sz="1200" dirty="0" smtClean="0"/>
                    </a:p>
                    <a:p>
                      <a:pPr algn="ctr"/>
                      <a:r>
                        <a:rPr lang="en-US" sz="1400" dirty="0" smtClean="0"/>
                        <a:t>PRS approved 8/19/2010</a:t>
                      </a:r>
                      <a:endParaRPr lang="en-US" sz="1400" dirty="0"/>
                    </a:p>
                  </a:txBody>
                  <a:tcPr anchor="ctr"/>
                </a:tc>
              </a:tr>
            </a:tbl>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Rot="1" noChangeArrowheads="1"/>
          </p:cNvSpPr>
          <p:nvPr/>
        </p:nvSpPr>
        <p:spPr bwMode="auto">
          <a:xfrm>
            <a:off x="304800" y="0"/>
            <a:ext cx="8229600" cy="792163"/>
          </a:xfrm>
          <a:prstGeom prst="rect">
            <a:avLst/>
          </a:prstGeom>
          <a:noFill/>
          <a:ln w="9525">
            <a:noFill/>
            <a:miter lim="800000"/>
            <a:headEnd/>
            <a:tailEnd/>
          </a:ln>
        </p:spPr>
        <p:txBody>
          <a:bodyPr anchor="ctr"/>
          <a:lstStyle/>
          <a:p>
            <a:pPr>
              <a:defRPr/>
            </a:pPr>
            <a:r>
              <a:rPr lang="en-US" sz="2000" kern="0" dirty="0">
                <a:latin typeface="+mj-lt"/>
                <a:ea typeface="+mj-ea"/>
                <a:cs typeface="+mj-cs"/>
              </a:rPr>
              <a:t>Summary of PRRs and NPRRs</a:t>
            </a:r>
          </a:p>
        </p:txBody>
      </p:sp>
      <p:sp>
        <p:nvSpPr>
          <p:cNvPr id="5123" name="Rectangle 3"/>
          <p:cNvSpPr txBox="1">
            <a:spLocks noChangeArrowheads="1"/>
          </p:cNvSpPr>
          <p:nvPr/>
        </p:nvSpPr>
        <p:spPr bwMode="auto">
          <a:xfrm>
            <a:off x="304800" y="990600"/>
            <a:ext cx="8153400" cy="5638800"/>
          </a:xfrm>
          <a:prstGeom prst="rect">
            <a:avLst/>
          </a:prstGeom>
          <a:noFill/>
          <a:ln w="9525">
            <a:noFill/>
            <a:miter lim="800000"/>
            <a:headEnd/>
            <a:tailEnd/>
          </a:ln>
        </p:spPr>
        <p:txBody>
          <a:bodyPr/>
          <a:lstStyle/>
          <a:p>
            <a:pPr>
              <a:buClr>
                <a:schemeClr val="tx1"/>
              </a:buClr>
            </a:pPr>
            <a:r>
              <a:rPr lang="en-US" sz="2400" b="1" dirty="0" smtClean="0"/>
              <a:t>1 PRR </a:t>
            </a:r>
            <a:r>
              <a:rPr lang="en-US" sz="2400" b="1" dirty="0"/>
              <a:t>for Approval</a:t>
            </a:r>
          </a:p>
          <a:p>
            <a:pPr>
              <a:buClr>
                <a:schemeClr val="tx1"/>
              </a:buClr>
            </a:pPr>
            <a:endParaRPr lang="en-US" sz="2400" b="1" dirty="0"/>
          </a:p>
          <a:p>
            <a:pPr>
              <a:buClr>
                <a:schemeClr val="tx1"/>
              </a:buClr>
            </a:pPr>
            <a:r>
              <a:rPr lang="en-US" sz="2400" b="1" dirty="0" smtClean="0"/>
              <a:t>14 </a:t>
            </a:r>
            <a:r>
              <a:rPr lang="en-US" sz="2400" b="1" dirty="0"/>
              <a:t>NPRRs for Approval</a:t>
            </a:r>
          </a:p>
          <a:p>
            <a:pPr>
              <a:buClr>
                <a:schemeClr val="tx1"/>
              </a:buClr>
            </a:pPr>
            <a:endParaRPr lang="en-US" sz="2400" b="1" dirty="0"/>
          </a:p>
          <a:p>
            <a:pPr>
              <a:buClr>
                <a:schemeClr val="tx1"/>
              </a:buClr>
            </a:pPr>
            <a:r>
              <a:rPr lang="en-US" sz="2400" b="1" dirty="0" smtClean="0"/>
              <a:t>1 SCR </a:t>
            </a:r>
            <a:r>
              <a:rPr lang="en-US" sz="2400" b="1" dirty="0"/>
              <a:t>for Parking Deck Consideration</a:t>
            </a:r>
          </a:p>
          <a:p>
            <a:pPr>
              <a:buClr>
                <a:schemeClr val="tx1"/>
              </a:buClr>
            </a:pPr>
            <a:endParaRPr lang="en-US" sz="2400" b="1" dirty="0"/>
          </a:p>
          <a:p>
            <a:pPr>
              <a:buClr>
                <a:schemeClr val="tx1"/>
              </a:buClr>
            </a:pPr>
            <a:r>
              <a:rPr lang="en-US" sz="2400" b="1" dirty="0" smtClean="0"/>
              <a:t>0 Rejections</a:t>
            </a:r>
            <a:endParaRPr lang="en-US" sz="2400" b="1" dirty="0"/>
          </a:p>
          <a:p>
            <a:pPr>
              <a:buClr>
                <a:schemeClr val="tx1"/>
              </a:buClr>
            </a:pPr>
            <a:endParaRPr lang="en-US" sz="2400" b="1" dirty="0"/>
          </a:p>
          <a:p>
            <a:pPr>
              <a:buClr>
                <a:schemeClr val="tx1"/>
              </a:buClr>
            </a:pPr>
            <a:r>
              <a:rPr lang="en-US" sz="2400" b="1" dirty="0" smtClean="0"/>
              <a:t>2 Withdrawals</a:t>
            </a:r>
            <a:endParaRPr lang="en-US" sz="2400" b="1" dirty="0"/>
          </a:p>
          <a:p>
            <a:pPr>
              <a:buClr>
                <a:schemeClr val="tx1"/>
              </a:buClr>
            </a:pPr>
            <a:endParaRPr lang="en-US" sz="2400" b="1"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a:solidFill>
            <a:srgbClr val="FFFF00"/>
          </a:solidFill>
        </p:spPr>
        <p:txBody>
          <a:bodyPr/>
          <a:lstStyle/>
          <a:p>
            <a:pPr lvl="1"/>
            <a:r>
              <a:rPr lang="en-US" b="1" i="1" dirty="0" smtClean="0"/>
              <a:t>PRR850, Weather Responsiveness Determination for Interval Data Recorders -  </a:t>
            </a:r>
            <a:r>
              <a:rPr lang="en-US" b="1" i="1" dirty="0" smtClean="0">
                <a:solidFill>
                  <a:srgbClr val="FF0000"/>
                </a:solidFill>
              </a:rPr>
              <a:t>URGENT</a:t>
            </a:r>
            <a:endParaRPr lang="en-US" dirty="0">
              <a:solidFill>
                <a:srgbClr val="FF0000"/>
              </a:solidFill>
            </a:endParaRPr>
          </a:p>
        </p:txBody>
      </p:sp>
      <p:graphicFrame>
        <p:nvGraphicFramePr>
          <p:cNvPr id="135196" name="Group 28"/>
          <p:cNvGraphicFramePr>
            <a:graphicFrameLocks noGrp="1"/>
          </p:cNvGraphicFramePr>
          <p:nvPr>
            <p:ph idx="4294967295"/>
          </p:nvPr>
        </p:nvGraphicFramePr>
        <p:xfrm>
          <a:off x="381000" y="1371600"/>
          <a:ext cx="8153400" cy="4697506"/>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(COPS)</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PRR limits the applicability of the weather responsiveness test to Interval Data Recorder (IDR) Meters.</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8/13/10, PRR850 was granted Urgent status via PRS email vote.   On 8/19/10, PRS unanimously voted to recommend approval of PRR850 as submitted and forward PRR850 and the Impact Analysis to TAC.  The Independent Power Marketer (IPM) Market Segment was not present for the vote.</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Necessary Prior to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October 1, 2010</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4114800" y="2590800"/>
            <a:ext cx="381000" cy="381000"/>
          </a:xfrm>
          <a:prstGeom prst="star5">
            <a:avLst/>
          </a:prstGeom>
          <a:solidFill>
            <a:srgbClr val="FF33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7" name="Rectangle 2"/>
          <p:cNvSpPr txBox="1">
            <a:spLocks noRot="1" noChangeArrowheads="1"/>
          </p:cNvSpPr>
          <p:nvPr/>
        </p:nvSpPr>
        <p:spPr bwMode="auto">
          <a:xfrm>
            <a:off x="381000" y="228600"/>
            <a:ext cx="8763000" cy="685800"/>
          </a:xfrm>
          <a:prstGeom prst="rect">
            <a:avLst/>
          </a:prstGeom>
          <a:solidFill>
            <a:srgbClr val="FFFF00"/>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r>
              <a:rPr kumimoji="0" lang="en-US" sz="2000" b="1" i="1" u="none" strike="noStrike" kern="0" cap="none" spc="0" normalizeH="0" baseline="0" noProof="0" dirty="0" smtClean="0">
                <a:ln>
                  <a:noFill/>
                </a:ln>
                <a:solidFill>
                  <a:schemeClr val="tx1"/>
                </a:solidFill>
                <a:effectLst/>
                <a:uLnTx/>
                <a:uFillTx/>
                <a:latin typeface="Arial Black" pitchFamily="34" charset="0"/>
              </a:rPr>
              <a:t>PRR850, Weather Responsiveness Determination for Interval Data Recorders -  </a:t>
            </a:r>
            <a:r>
              <a:rPr kumimoji="0" lang="en-US" sz="2000" b="1" i="1" u="none" strike="noStrike" kern="0" cap="none" spc="0" normalizeH="0" baseline="0" noProof="0" dirty="0" smtClean="0">
                <a:ln>
                  <a:noFill/>
                </a:ln>
                <a:solidFill>
                  <a:srgbClr val="FF0000"/>
                </a:solidFill>
                <a:effectLst/>
                <a:uLnTx/>
                <a:uFillTx/>
                <a:latin typeface="Arial Black" pitchFamily="34" charset="0"/>
              </a:rPr>
              <a:t>URGENT</a:t>
            </a: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8" name="TextBox 37"/>
          <p:cNvSpPr txBox="1"/>
          <p:nvPr/>
        </p:nvSpPr>
        <p:spPr>
          <a:xfrm>
            <a:off x="4876800" y="2590800"/>
            <a:ext cx="3352800" cy="338554"/>
          </a:xfrm>
          <a:prstGeom prst="rect">
            <a:avLst/>
          </a:prstGeom>
          <a:noFill/>
        </p:spPr>
        <p:txBody>
          <a:bodyPr wrap="square" rtlCol="0">
            <a:spAutoFit/>
          </a:bodyPr>
          <a:lstStyle/>
          <a:p>
            <a:r>
              <a:rPr lang="en-US" sz="1600" dirty="0" smtClean="0"/>
              <a:t>Less than $50,000</a:t>
            </a:r>
            <a:endParaRPr lang="en-US" sz="1600" dirty="0"/>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04800" y="152400"/>
            <a:ext cx="8839200" cy="914400"/>
          </a:xfrm>
          <a:solidFill>
            <a:srgbClr val="FFFF00"/>
          </a:solidFill>
        </p:spPr>
        <p:txBody>
          <a:bodyPr/>
          <a:lstStyle/>
          <a:p>
            <a:r>
              <a:rPr lang="en-US" sz="1800" b="1" i="1" dirty="0" smtClean="0"/>
              <a:t>NPRR238, Resolution of Alignment Item A47, A59, A104, A105, A114, A115, A130, A188, and A189 - Provides Clarification and Updates to Network Operations Model Processes for Resource Entities </a:t>
            </a:r>
            <a:endParaRPr lang="en-US" sz="1800" dirty="0" smtClean="0"/>
          </a:p>
        </p:txBody>
      </p:sp>
      <p:graphicFrame>
        <p:nvGraphicFramePr>
          <p:cNvPr id="135196" name="Group 28"/>
          <p:cNvGraphicFramePr>
            <a:graphicFrameLocks noGrp="1"/>
          </p:cNvGraphicFramePr>
          <p:nvPr>
            <p:ph idx="4294967295"/>
          </p:nvPr>
        </p:nvGraphicFramePr>
        <p:xfrm>
          <a:off x="381000" y="1371600"/>
          <a:ext cx="8153400" cy="4865146"/>
        </p:xfrm>
        <a:graphic>
          <a:graphicData uri="http://schemas.openxmlformats.org/drawingml/2006/table">
            <a:tbl>
              <a:tblPr/>
              <a:tblGrid>
                <a:gridCol w="2230438"/>
                <a:gridCol w="1492250"/>
                <a:gridCol w="4430712"/>
              </a:tblGrid>
              <a:tr h="1143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resolves Alignment Items A47, A59, A104, A105, A114, A115, A130, A188, and A189 by clarifying Network Model updates processes including clarification of the role the resource registration process in the model updates as well as the data submittal time requirements for Resource Entities.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9477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9210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7365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8/19/10, PRS unanimously voted to recommend approval of NPRR238 as amended by ERCOT comments and to forward NPRR238 and the Impact Analysis to TAC.  The IPM Market Segment was not present for the vote.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953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744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ChangeArrowheads="1"/>
          </p:cNvSpPr>
          <p:nvPr/>
        </p:nvSpPr>
        <p:spPr bwMode="auto">
          <a:xfrm>
            <a:off x="762000" y="1600200"/>
            <a:ext cx="7620000" cy="4191000"/>
          </a:xfrm>
          <a:prstGeom prst="rect">
            <a:avLst/>
          </a:prstGeom>
          <a:noFill/>
          <a:ln w="38100">
            <a:solidFill>
              <a:srgbClr val="99CCFF"/>
            </a:solidFill>
            <a:miter lim="800000"/>
            <a:headEnd/>
            <a:tailEnd/>
          </a:ln>
        </p:spPr>
        <p:txBody>
          <a:bodyPr wrap="none" anchor="ctr"/>
          <a:lstStyle/>
          <a:p>
            <a:pPr eaLnBrk="0" hangingPunct="0"/>
            <a:endParaRPr lang="en-US" sz="1600"/>
          </a:p>
        </p:txBody>
      </p:sp>
      <p:sp>
        <p:nvSpPr>
          <p:cNvPr id="7171"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a:p>
        </p:txBody>
      </p:sp>
      <p:sp>
        <p:nvSpPr>
          <p:cNvPr id="7172"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a:p>
        </p:txBody>
      </p:sp>
      <p:sp>
        <p:nvSpPr>
          <p:cNvPr id="7173"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a:p>
        </p:txBody>
      </p:sp>
      <p:sp>
        <p:nvSpPr>
          <p:cNvPr id="7174"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7175"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7176"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7177"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7178"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7179"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7180"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a:t>Item Reviewed</a:t>
            </a:r>
          </a:p>
        </p:txBody>
      </p:sp>
      <p:sp>
        <p:nvSpPr>
          <p:cNvPr id="7181"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a:t>Description</a:t>
            </a:r>
          </a:p>
        </p:txBody>
      </p:sp>
      <p:sp>
        <p:nvSpPr>
          <p:cNvPr id="7182"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a:t>No</a:t>
            </a:r>
          </a:p>
          <a:p>
            <a:pPr algn="ctr" eaLnBrk="0" hangingPunct="0"/>
            <a:r>
              <a:rPr lang="en-US" sz="1600" b="1"/>
              <a:t>Impac</a:t>
            </a:r>
            <a:r>
              <a:rPr lang="en-US" sz="1600"/>
              <a:t>t</a:t>
            </a:r>
          </a:p>
        </p:txBody>
      </p:sp>
      <p:sp>
        <p:nvSpPr>
          <p:cNvPr id="7183"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a:t>Credit Monitoring/</a:t>
            </a:r>
          </a:p>
          <a:p>
            <a:pPr eaLnBrk="0" hangingPunct="0"/>
            <a:r>
              <a:rPr lang="en-US" sz="1600" b="1"/>
              <a:t>Liability</a:t>
            </a:r>
          </a:p>
        </p:txBody>
      </p:sp>
      <p:sp>
        <p:nvSpPr>
          <p:cNvPr id="7184"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a:t>Budget</a:t>
            </a:r>
          </a:p>
        </p:txBody>
      </p:sp>
      <p:sp>
        <p:nvSpPr>
          <p:cNvPr id="7185"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a:t>Staffing</a:t>
            </a:r>
          </a:p>
        </p:txBody>
      </p:sp>
      <p:sp>
        <p:nvSpPr>
          <p:cNvPr id="7186"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a:t>Computer Systems</a:t>
            </a:r>
          </a:p>
        </p:txBody>
      </p:sp>
      <p:sp>
        <p:nvSpPr>
          <p:cNvPr id="7187"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a:t>Business Functions</a:t>
            </a:r>
          </a:p>
        </p:txBody>
      </p:sp>
      <p:sp>
        <p:nvSpPr>
          <p:cNvPr id="7188"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a:t>Grid Operations</a:t>
            </a:r>
          </a:p>
        </p:txBody>
      </p:sp>
      <p:sp>
        <p:nvSpPr>
          <p:cNvPr id="7189"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719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32" name="Rectangle 2"/>
          <p:cNvSpPr txBox="1">
            <a:spLocks noRot="1" noChangeArrowheads="1"/>
          </p:cNvSpPr>
          <p:nvPr/>
        </p:nvSpPr>
        <p:spPr bwMode="auto">
          <a:xfrm>
            <a:off x="381000" y="304800"/>
            <a:ext cx="8763000" cy="685800"/>
          </a:xfrm>
          <a:prstGeom prst="rect">
            <a:avLst/>
          </a:prstGeom>
          <a:noFill/>
          <a:ln w="9525">
            <a:noFill/>
            <a:miter lim="800000"/>
            <a:headEnd/>
            <a:tailEnd/>
          </a:ln>
        </p:spPr>
        <p:txBody>
          <a:bodyPr anchor="ctr"/>
          <a:lstStyle/>
          <a:p>
            <a:pPr eaLnBrk="0" hangingPunct="0">
              <a:defRPr/>
            </a:pPr>
            <a:endParaRPr lang="en-US" b="1" kern="0" dirty="0">
              <a:latin typeface="+mj-lt"/>
              <a:ea typeface="+mj-ea"/>
              <a:cs typeface="+mj-cs"/>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 name="Rectangle 2"/>
          <p:cNvSpPr txBox="1">
            <a:spLocks noRot="1" noChangeArrowheads="1"/>
          </p:cNvSpPr>
          <p:nvPr/>
        </p:nvSpPr>
        <p:spPr bwMode="auto">
          <a:xfrm>
            <a:off x="381000" y="228600"/>
            <a:ext cx="87630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1" indent="0" algn="l" defTabSz="914400" rtl="0" eaLnBrk="0" fontAlgn="base" latinLnBrk="0" hangingPunct="0">
              <a:lnSpc>
                <a:spcPct val="100000"/>
              </a:lnSpc>
              <a:spcBef>
                <a:spcPct val="0"/>
              </a:spcBef>
              <a:spcAft>
                <a:spcPct val="0"/>
              </a:spcAft>
              <a:buClrTx/>
              <a:buSzTx/>
              <a:buFontTx/>
              <a:buNone/>
              <a:tabLst/>
              <a:defRPr/>
            </a:pPr>
            <a:endParaRPr kumimoji="0" lang="en-US" sz="2000" b="0" i="0" u="none" strike="noStrike" kern="0" cap="none" spc="0" normalizeH="0" baseline="0" noProof="0" dirty="0">
              <a:ln>
                <a:noFill/>
              </a:ln>
              <a:solidFill>
                <a:srgbClr val="FF0000"/>
              </a:solidFill>
              <a:effectLst/>
              <a:uLnTx/>
              <a:uFillTx/>
              <a:latin typeface="Arial Black" pitchFamily="34" charset="0"/>
            </a:endParaRPr>
          </a:p>
        </p:txBody>
      </p:sp>
      <p:sp>
        <p:nvSpPr>
          <p:cNvPr id="37" name="Rectangle 2"/>
          <p:cNvSpPr txBox="1">
            <a:spLocks noRot="1" noChangeArrowheads="1"/>
          </p:cNvSpPr>
          <p:nvPr/>
        </p:nvSpPr>
        <p:spPr bwMode="auto">
          <a:xfrm>
            <a:off x="304800" y="152400"/>
            <a:ext cx="8839200" cy="914400"/>
          </a:xfrm>
          <a:prstGeom prst="rect">
            <a:avLst/>
          </a:prstGeom>
          <a:solidFill>
            <a:srgbClr val="FFFF00"/>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1800" b="1" i="1" u="none" strike="noStrike" kern="0" cap="none" spc="0" normalizeH="0" baseline="0" noProof="0" dirty="0" smtClean="0">
                <a:ln>
                  <a:noFill/>
                </a:ln>
                <a:solidFill>
                  <a:schemeClr val="tx1"/>
                </a:solidFill>
                <a:effectLst/>
                <a:uLnTx/>
                <a:uFillTx/>
                <a:latin typeface="+mj-lt"/>
                <a:ea typeface="+mj-ea"/>
                <a:cs typeface="+mj-cs"/>
              </a:rPr>
              <a:t>NPRR238, Resolution of Alignment Item A47, A59, A104, A105, A114, A115, A130, A188, and A189 - Provides Clarification and Updates to Network Operations Model Processes for Resource Entities </a:t>
            </a:r>
            <a:endParaRPr kumimoji="0" lang="en-US" sz="1800" b="0" i="0" u="none" strike="noStrike" kern="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60"/>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4"/>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3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idx="4294967295"/>
          </p:nvPr>
        </p:nvSpPr>
        <p:spPr>
          <a:xfrm>
            <a:off x="381000" y="228600"/>
            <a:ext cx="8763000" cy="685800"/>
          </a:xfrm>
          <a:solidFill>
            <a:srgbClr val="FFFF00"/>
          </a:solidFill>
        </p:spPr>
        <p:txBody>
          <a:bodyPr/>
          <a:lstStyle/>
          <a:p>
            <a:r>
              <a:rPr lang="en-US" sz="1800" b="1" i="1" dirty="0" smtClean="0"/>
              <a:t>NPRR241, Aggregate Incremental Liability (AIL) Calculation and Credit Reports Publish Corrections </a:t>
            </a:r>
            <a:endParaRPr lang="en-US" sz="1800" dirty="0" smtClean="0"/>
          </a:p>
        </p:txBody>
      </p:sp>
      <p:graphicFrame>
        <p:nvGraphicFramePr>
          <p:cNvPr id="135196" name="Group 28"/>
          <p:cNvGraphicFramePr>
            <a:graphicFrameLocks noGrp="1"/>
          </p:cNvGraphicFramePr>
          <p:nvPr>
            <p:ph idx="4294967295"/>
          </p:nvPr>
        </p:nvGraphicFramePr>
        <p:xfrm>
          <a:off x="381000" y="1371601"/>
          <a:ext cx="8153400" cy="5395965"/>
        </p:xfrm>
        <a:graphic>
          <a:graphicData uri="http://schemas.openxmlformats.org/drawingml/2006/table">
            <a:tbl>
              <a:tblPr/>
              <a:tblGrid>
                <a:gridCol w="2230438"/>
                <a:gridCol w="1492250"/>
                <a:gridCol w="4430712"/>
              </a:tblGrid>
              <a:tr h="196371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(ERCOT)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This NPRR updates AIL calculation to reflect Max (Average Daily Transaction Extrapolated (ADTE) during the previous 60-day period) instead of ADTE to match Estimated Aggregate Liability (EAL) calculation; corrects Credit Monitoring and Management Reports format from Extensible Markup Language (XML) to Microsoft Excel (XLS) format; updates the posting requirements of Future Credit Exposure (FCE) Details Reports.</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8101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Impacts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66364">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494765">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600" kern="1200" dirty="0" smtClean="0">
                          <a:solidFill>
                            <a:schemeClr val="tx1"/>
                          </a:solidFill>
                          <a:latin typeface="+mn-lt"/>
                          <a:ea typeface="+mn-ea"/>
                          <a:cs typeface="+mn-cs"/>
                        </a:rPr>
                        <a:t>On 7/22/10, PRS unanimously voted to recommend approval of NPRR241 as amended by the WMS comments and as revised by PRS.  On 8/19/10, PRS unanimously voted to endorse and forward the PRS Report and Impact Analysis to TAC and to recommend a priority of Medium to the grey-boxed language.  The IPM Market Segment was not present for the vote. </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03415">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Partially 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48528">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Partially Upon Texas Nodal Market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Custom Design">
  <a:themeElements>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Custom Design">
      <a:majorFont>
        <a:latin typeface="Arial Black"/>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Custom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Custom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Custom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Custom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Custom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Custom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Custom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Custom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Custom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Custom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Custom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4708</TotalTime>
  <Words>3227</Words>
  <Application>Microsoft Office PowerPoint</Application>
  <PresentationFormat>On-screen Show (4:3)</PresentationFormat>
  <Paragraphs>612</Paragraphs>
  <Slides>39</Slides>
  <Notes>34</Notes>
  <HiddenSlides>0</HiddenSlides>
  <MMClips>0</MMClips>
  <ScaleCrop>false</ScaleCrop>
  <HeadingPairs>
    <vt:vector size="4" baseType="variant">
      <vt:variant>
        <vt:lpstr>Theme</vt:lpstr>
      </vt:variant>
      <vt:variant>
        <vt:i4>1</vt:i4>
      </vt:variant>
      <vt:variant>
        <vt:lpstr>Slide Titles</vt:lpstr>
      </vt:variant>
      <vt:variant>
        <vt:i4>39</vt:i4>
      </vt:variant>
    </vt:vector>
  </HeadingPairs>
  <TitlesOfParts>
    <vt:vector size="40" baseType="lpstr">
      <vt:lpstr>Custom Design</vt:lpstr>
      <vt:lpstr>Protocol Revision Subcommittee</vt:lpstr>
      <vt:lpstr>Items for a Vote</vt:lpstr>
      <vt:lpstr>Items for a Vote</vt:lpstr>
      <vt:lpstr>Slide 4</vt:lpstr>
      <vt:lpstr>PRR850, Weather Responsiveness Determination for Interval Data Recorders -  URGENT</vt:lpstr>
      <vt:lpstr>Slide 6</vt:lpstr>
      <vt:lpstr>NPRR238, Resolution of Alignment Item A47, A59, A104, A105, A114, A115, A130, A188, and A189 - Provides Clarification and Updates to Network Operations Model Processes for Resource Entities </vt:lpstr>
      <vt:lpstr>Slide 8</vt:lpstr>
      <vt:lpstr>NPRR241, Aggregate Incremental Liability (AIL) Calculation and Credit Reports Publish Corrections </vt:lpstr>
      <vt:lpstr>Slide 10</vt:lpstr>
      <vt:lpstr>NPRR243, Load Resource Disqualification, Unannounced Testing, and Compliance </vt:lpstr>
      <vt:lpstr>Slide 12</vt:lpstr>
      <vt:lpstr>NPRR247, Retail Market Testing Updates Due to the Merger of the TX SET and TTPT Working Groups </vt:lpstr>
      <vt:lpstr>Slide 14</vt:lpstr>
      <vt:lpstr>NPRR249, Resolution of Alignment Item A155 and A159 - Removal of Text Reason Requirement (formerly “Removal of Text Reason Requirement</vt:lpstr>
      <vt:lpstr>Slide 16</vt:lpstr>
      <vt:lpstr>NPRR252, Synchronization of PRR758, Clarification of Language Related to Generation Netting for ERCOT Polled Settlement Meters</vt:lpstr>
      <vt:lpstr>Slide 18</vt:lpstr>
      <vt:lpstr>NPRR254, Updates to Protocol Sections 14 and 18 </vt:lpstr>
      <vt:lpstr>Slide 20</vt:lpstr>
      <vt:lpstr>SCR759, acLineSegment Name Length Increase in Information Model Manager (PARKING DECK)</vt:lpstr>
      <vt:lpstr>NPRR240, Proxy Energy Offer Curve </vt:lpstr>
      <vt:lpstr>Slide 23</vt:lpstr>
      <vt:lpstr>NPRR250, Suspension of Annual Profile ID Validation With Advanced Meter Deployment </vt:lpstr>
      <vt:lpstr>Slide 25</vt:lpstr>
      <vt:lpstr>NPRR251, Synchronization of PRR845, Definition for IDR Meters and Optional Removal of IDR Meters at a Premise Where an Advanced Meter Can be Provisioned</vt:lpstr>
      <vt:lpstr>Slide 27</vt:lpstr>
      <vt:lpstr>NPRR220, Nodal Requirement of Declaring an EEA for Reserves More than 500 MW </vt:lpstr>
      <vt:lpstr>Slide 29</vt:lpstr>
      <vt:lpstr>NPRR231, Treatment of RMR Units in the Day-Ahead Market  (formerly “Remove RMR Units from the Day-Ahead Market”) </vt:lpstr>
      <vt:lpstr>Slide 31</vt:lpstr>
      <vt:lpstr>NPRR232, Clarification of Block Load Transfer Registration and Deployment </vt:lpstr>
      <vt:lpstr>Slide 33</vt:lpstr>
      <vt:lpstr>NPRR248, Removal of Loads from Pre-1999 NOIE Load Zone </vt:lpstr>
      <vt:lpstr>Slide 35</vt:lpstr>
      <vt:lpstr>NPRRs Withdrawn or Rejected</vt:lpstr>
      <vt:lpstr>Nodal Parking Deck – Prioritization Guidelines</vt:lpstr>
      <vt:lpstr>Nodal Parking Deck – Approved by ERCOT Board</vt:lpstr>
      <vt:lpstr>Nodal Parking Deck – Pending Approval</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Instructions</dc:title>
  <dc:creator/>
  <cp:lastModifiedBy>A. Boren</cp:lastModifiedBy>
  <cp:revision>202</cp:revision>
  <dcterms:created xsi:type="dcterms:W3CDTF">2005-04-21T14:28:35Z</dcterms:created>
  <dcterms:modified xsi:type="dcterms:W3CDTF">2010-08-31T18:12:26Z</dcterms:modified>
</cp:coreProperties>
</file>

<file path=docProps/thumbnail.jpeg>
</file>