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7"/>
  </p:notesMasterIdLst>
  <p:handoutMasterIdLst>
    <p:handoutMasterId r:id="rId58"/>
  </p:handoutMasterIdLst>
  <p:sldIdLst>
    <p:sldId id="458" r:id="rId2"/>
    <p:sldId id="459" r:id="rId3"/>
    <p:sldId id="802" r:id="rId4"/>
    <p:sldId id="803" r:id="rId5"/>
    <p:sldId id="825" r:id="rId6"/>
    <p:sldId id="806" r:id="rId7"/>
    <p:sldId id="924" r:id="rId8"/>
    <p:sldId id="947" r:id="rId9"/>
    <p:sldId id="925" r:id="rId10"/>
    <p:sldId id="948" r:id="rId11"/>
    <p:sldId id="926" r:id="rId12"/>
    <p:sldId id="927" r:id="rId13"/>
    <p:sldId id="928" r:id="rId14"/>
    <p:sldId id="929" r:id="rId15"/>
    <p:sldId id="930" r:id="rId16"/>
    <p:sldId id="931" r:id="rId17"/>
    <p:sldId id="934" r:id="rId18"/>
    <p:sldId id="885" r:id="rId19"/>
    <p:sldId id="820" r:id="rId20"/>
    <p:sldId id="898" r:id="rId21"/>
    <p:sldId id="696" r:id="rId22"/>
    <p:sldId id="845" r:id="rId23"/>
    <p:sldId id="844" r:id="rId24"/>
    <p:sldId id="846" r:id="rId25"/>
    <p:sldId id="847" r:id="rId26"/>
    <p:sldId id="848" r:id="rId27"/>
    <p:sldId id="849" r:id="rId28"/>
    <p:sldId id="872" r:id="rId29"/>
    <p:sldId id="874" r:id="rId30"/>
    <p:sldId id="932" r:id="rId31"/>
    <p:sldId id="933" r:id="rId32"/>
    <p:sldId id="873" r:id="rId33"/>
    <p:sldId id="875" r:id="rId34"/>
    <p:sldId id="876" r:id="rId35"/>
    <p:sldId id="877" r:id="rId36"/>
    <p:sldId id="878" r:id="rId37"/>
    <p:sldId id="879" r:id="rId38"/>
    <p:sldId id="880" r:id="rId39"/>
    <p:sldId id="881" r:id="rId40"/>
    <p:sldId id="481" r:id="rId41"/>
    <p:sldId id="758" r:id="rId42"/>
    <p:sldId id="819" r:id="rId43"/>
    <p:sldId id="510" r:id="rId44"/>
    <p:sldId id="935" r:id="rId45"/>
    <p:sldId id="936" r:id="rId46"/>
    <p:sldId id="937" r:id="rId47"/>
    <p:sldId id="938" r:id="rId48"/>
    <p:sldId id="939" r:id="rId49"/>
    <p:sldId id="940" r:id="rId50"/>
    <p:sldId id="941" r:id="rId51"/>
    <p:sldId id="942" r:id="rId52"/>
    <p:sldId id="943" r:id="rId53"/>
    <p:sldId id="944" r:id="rId54"/>
    <p:sldId id="945" r:id="rId55"/>
    <p:sldId id="946" r:id="rId56"/>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40949A"/>
    <a:srgbClr val="F2F2F2"/>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72" autoAdjust="0"/>
    <p:restoredTop sz="92494" autoAdjust="0"/>
  </p:normalViewPr>
  <p:slideViewPr>
    <p:cSldViewPr>
      <p:cViewPr>
        <p:scale>
          <a:sx n="75" d="100"/>
          <a:sy n="75" d="100"/>
        </p:scale>
        <p:origin x="-1410" y="-240"/>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7" tIns="46584" rIns="93167" bIns="46584"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200"/>
            </a:lvl1pPr>
          </a:lstStyle>
          <a:p>
            <a:fld id="{C86E9F34-AA71-4B55-B351-582A0031BA93}" type="datetimeFigureOut">
              <a:rPr lang="en-US" smtClean="0"/>
              <a:pPr/>
              <a:t>9/1/2010</a:t>
            </a:fld>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3167" tIns="46584" rIns="93167" bIns="4658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200"/>
            </a:lvl1pPr>
          </a:lstStyle>
          <a:p>
            <a:fld id="{72FA21C5-56C1-44A6-A079-302B9572B789}"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r>
              <a:rPr lang="en-US" dirty="0" smtClean="0"/>
              <a:t>Outage Scheduler transition tasks were completed on 8/13 and the system was ready for dual entry and validation on 8/16.</a:t>
            </a: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18</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Outage Scheduler transition tasks were completed on 8/13 and the system was ready for dual entry and validation on 8/16.</a:t>
            </a: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19</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r>
              <a:rPr lang="en-US" dirty="0" smtClean="0"/>
              <a:t>Outage Scheduler transition tasks were completed on 8/13 and the system was ready for dual entry and validation on 8/16.</a:t>
            </a: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20</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dirty="0"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21</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28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r>
              <a:rPr lang="en-US" dirty="0" smtClean="0"/>
              <a:t>Outage Scheduler transition tasks were completed on 8/13 and the system was ready for dual entry and validation on 8/16.</a:t>
            </a: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32</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r>
              <a:rPr lang="en-US" dirty="0" smtClean="0"/>
              <a:t>Outage Scheduler transition tasks were completed on 8/13 and the system was ready for dual entry and validation on 8/16.</a:t>
            </a: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34</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36</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0">
              <a:defRPr/>
            </a:pPr>
            <a:endParaRPr lang="en-US" dirty="0" smtClean="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574B1D02-1120-4F42-9F50-562EB4F8ECEC}" type="slidenum">
              <a:rPr lang="en-US" smtClean="0"/>
              <a:pPr/>
              <a:t>2</a:t>
            </a:fld>
            <a:endParaRPr lang="en-US" dirty="0" smtClean="0"/>
          </a:p>
        </p:txBody>
      </p:sp>
      <p:sp>
        <p:nvSpPr>
          <p:cNvPr id="43011" name="Rectangle 7"/>
          <p:cNvSpPr txBox="1">
            <a:spLocks noGrp="1" noChangeArrowheads="1"/>
          </p:cNvSpPr>
          <p:nvPr/>
        </p:nvSpPr>
        <p:spPr bwMode="auto">
          <a:xfrm>
            <a:off x="3970338" y="8829676"/>
            <a:ext cx="3038475" cy="465138"/>
          </a:xfrm>
          <a:prstGeom prst="rect">
            <a:avLst/>
          </a:prstGeom>
          <a:noFill/>
          <a:ln w="9525">
            <a:noFill/>
            <a:miter lim="800000"/>
            <a:headEnd/>
            <a:tailEnd/>
          </a:ln>
        </p:spPr>
        <p:txBody>
          <a:bodyPr lIns="93162" tIns="46582" rIns="93162" bIns="46582" anchor="b"/>
          <a:lstStyle/>
          <a:p>
            <a:pPr algn="r"/>
            <a:fld id="{74CCC6BD-89B0-4AA5-BADB-A1F6A4233D07}" type="slidenum">
              <a:rPr lang="en-US" sz="1200"/>
              <a:pPr algn="r"/>
              <a:t>2</a:t>
            </a:fld>
            <a:endParaRPr lang="en-US" sz="120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lIns="93162" tIns="46582" rIns="93162" bIns="46582"/>
          <a:lstStyle/>
          <a:p>
            <a:pPr eaLnBrk="1" hangingPunct="1"/>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dirty="0"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42</a:t>
            </a:fld>
            <a:endParaRPr lang="en-US" dirty="0"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dirty="0"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43</a:t>
            </a:fld>
            <a:endParaRPr lang="en-US" dirty="0"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latin typeface="Arial" charset="0"/>
            </a:endParaRPr>
          </a:p>
        </p:txBody>
      </p:sp>
      <p:sp>
        <p:nvSpPr>
          <p:cNvPr id="22532" name="Slide Number Placeholder 3"/>
          <p:cNvSpPr>
            <a:spLocks noGrp="1"/>
          </p:cNvSpPr>
          <p:nvPr>
            <p:ph type="sldNum" sz="quarter" idx="5"/>
          </p:nvPr>
        </p:nvSpPr>
        <p:spPr>
          <a:noFill/>
        </p:spPr>
        <p:txBody>
          <a:bodyPr/>
          <a:lstStyle/>
          <a:p>
            <a:fld id="{6EF94B58-C141-4A78-91D1-A21856A5E15F}" type="slidenum">
              <a:rPr lang="en-US" smtClean="0">
                <a:latin typeface="Arial" charset="0"/>
              </a:rPr>
              <a:pPr/>
              <a:t>3</a:t>
            </a:fld>
            <a:endParaRPr lang="en-US"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Callout for Go-Live cutover – May 25th</a:t>
            </a:r>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0E3D929-98C8-4E17-93F9-222E2EB21653}"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Scenarios</a:t>
            </a:r>
            <a:r>
              <a:rPr lang="en-US" sz="1200" baseline="0" dirty="0" smtClean="0"/>
              <a:t> for Aug: </a:t>
            </a:r>
          </a:p>
          <a:p>
            <a:r>
              <a:rPr lang="en-US" sz="1200" dirty="0" smtClean="0"/>
              <a:t>VDI Commitments;</a:t>
            </a:r>
            <a:r>
              <a:rPr lang="en-US" sz="1200" baseline="0" dirty="0" smtClean="0"/>
              <a:t> </a:t>
            </a:r>
            <a:r>
              <a:rPr lang="en-US" sz="1200" dirty="0" smtClean="0"/>
              <a:t>VDI RUC cancel; AS insufficiency;</a:t>
            </a:r>
            <a:r>
              <a:rPr lang="en-US" sz="1200" baseline="0" dirty="0" smtClean="0"/>
              <a:t> </a:t>
            </a:r>
            <a:r>
              <a:rPr lang="en-US" sz="1200" dirty="0" smtClean="0"/>
              <a:t>De-commitments; RUC Simulation;</a:t>
            </a:r>
            <a:r>
              <a:rPr lang="en-US" sz="1200" baseline="0" dirty="0" smtClean="0"/>
              <a:t> Stress Tests, such as High volume days, or Late submittal volume; </a:t>
            </a:r>
            <a:r>
              <a:rPr lang="en-US" sz="1200" dirty="0" smtClean="0"/>
              <a:t>Additional Scenarios are under discussion</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dirty="0" smtClean="0"/>
          </a:p>
        </p:txBody>
      </p:sp>
      <p:sp>
        <p:nvSpPr>
          <p:cNvPr id="30724" name="Slide Number Placeholder 3"/>
          <p:cNvSpPr>
            <a:spLocks noGrp="1"/>
          </p:cNvSpPr>
          <p:nvPr>
            <p:ph type="sldNum" sz="quarter" idx="5"/>
          </p:nvPr>
        </p:nvSpPr>
        <p:spPr>
          <a:noFill/>
        </p:spPr>
        <p:txBody>
          <a:bodyPr/>
          <a:lstStyle/>
          <a:p>
            <a:fld id="{AB025C0B-DF85-49FA-8EBF-C92D94BC6A3E}" type="slidenum">
              <a:rPr lang="en-US" smtClean="0"/>
              <a:pPr/>
              <a:t>12</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dirty="0"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17</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t>2 September 2010</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t>Technical Advisory Committee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9"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5"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4"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2 September 2010</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dirty="0"/>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smtClean="0"/>
              <a:t>Technical Advisory Committee</a:t>
            </a: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dirty="0" smtClean="0"/>
              <a:t>2 September 2010</a:t>
            </a: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xml"/><Relationship Id="rId7" Type="http://schemas.openxmlformats.org/officeDocument/2006/relationships/image" Target="../media/image9.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7.xml"/><Relationship Id="rId7" Type="http://schemas.openxmlformats.org/officeDocument/2006/relationships/image" Target="../media/image9.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11.xml"/><Relationship Id="rId7" Type="http://schemas.openxmlformats.org/officeDocument/2006/relationships/image" Target="../media/image9.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Program Update</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spcBef>
                <a:spcPct val="50000"/>
              </a:spcBef>
            </a:pPr>
            <a:endParaRPr lang="en-US" b="1" dirty="0" smtClean="0"/>
          </a:p>
          <a:p>
            <a:pPr algn="ctr" eaLnBrk="1" hangingPunct="1">
              <a:spcBef>
                <a:spcPct val="50000"/>
              </a:spcBef>
            </a:pPr>
            <a:r>
              <a:rPr lang="en-US" b="1" dirty="0" smtClean="0"/>
              <a:t>Technical Advisory Committee</a:t>
            </a:r>
          </a:p>
          <a:p>
            <a:pPr algn="ctr" eaLnBrk="1" hangingPunct="1">
              <a:spcBef>
                <a:spcPct val="50000"/>
              </a:spcBef>
            </a:pPr>
            <a:r>
              <a:rPr lang="en-US" b="1" dirty="0" smtClean="0"/>
              <a:t>2 September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0" y="0"/>
            <a:ext cx="9144000" cy="685800"/>
          </a:xfrm>
        </p:spPr>
        <p:txBody>
          <a:bodyPr/>
          <a:lstStyle/>
          <a:p>
            <a:pPr eaLnBrk="1" hangingPunct="1">
              <a:lnSpc>
                <a:spcPct val="90000"/>
              </a:lnSpc>
            </a:pPr>
            <a:r>
              <a:rPr lang="en-US" dirty="0" smtClean="0"/>
              <a:t>Full System Market and Reliability </a:t>
            </a:r>
            <a:r>
              <a:rPr lang="en-US" dirty="0" smtClean="0"/>
              <a:t>Test</a:t>
            </a:r>
            <a:endParaRPr lang="en-US" dirty="0" smtClean="0"/>
          </a:p>
        </p:txBody>
      </p:sp>
      <p:sp>
        <p:nvSpPr>
          <p:cNvPr id="5" name="Rectangle 2075"/>
          <p:cNvSpPr txBox="1">
            <a:spLocks noChangeArrowheads="1"/>
          </p:cNvSpPr>
          <p:nvPr/>
        </p:nvSpPr>
        <p:spPr bwMode="auto">
          <a:xfrm>
            <a:off x="457200" y="838200"/>
            <a:ext cx="8547100" cy="5334000"/>
          </a:xfrm>
          <a:prstGeom prst="rect">
            <a:avLst/>
          </a:prstGeom>
          <a:noFill/>
          <a:ln w="9525">
            <a:noFill/>
            <a:miter lim="800000"/>
            <a:headEnd/>
            <a:tailEnd/>
          </a:ln>
        </p:spPr>
        <p:txBody>
          <a:bodyPr>
            <a:normAutofit/>
          </a:bodyPr>
          <a:lstStyle/>
          <a:p>
            <a:pPr marL="800100" lvl="1" indent="-342900">
              <a:lnSpc>
                <a:spcPct val="90000"/>
              </a:lnSpc>
              <a:spcBef>
                <a:spcPct val="20000"/>
              </a:spcBef>
              <a:buFont typeface="Arial" pitchFamily="34" charset="0"/>
              <a:buChar char="•"/>
              <a:defRPr/>
            </a:pPr>
            <a:endParaRPr lang="en-US" sz="1700" b="1" dirty="0">
              <a:latin typeface="+mn-lt"/>
            </a:endParaRPr>
          </a:p>
          <a:p>
            <a:pPr marL="342900" indent="-342900">
              <a:lnSpc>
                <a:spcPct val="90000"/>
              </a:lnSpc>
              <a:spcBef>
                <a:spcPct val="20000"/>
              </a:spcBef>
              <a:buFont typeface="Arial" pitchFamily="34" charset="0"/>
              <a:buChar char="•"/>
              <a:defRPr/>
            </a:pPr>
            <a:r>
              <a:rPr lang="en-US" b="1" dirty="0" smtClean="0"/>
              <a:t>The following tests have been </a:t>
            </a:r>
            <a:r>
              <a:rPr lang="en-US" b="1" dirty="0" smtClean="0"/>
              <a:t>completed:</a:t>
            </a:r>
            <a:endParaRPr lang="en-US" b="1" dirty="0" smtClean="0"/>
          </a:p>
          <a:p>
            <a:pPr marL="342900" indent="-342900">
              <a:lnSpc>
                <a:spcPct val="90000"/>
              </a:lnSpc>
              <a:spcBef>
                <a:spcPct val="20000"/>
              </a:spcBef>
              <a:buFont typeface="Arial" pitchFamily="34" charset="0"/>
              <a:buChar char="•"/>
              <a:defRPr/>
            </a:pPr>
            <a:endParaRPr lang="en-US" sz="1600" b="1" dirty="0"/>
          </a:p>
          <a:p>
            <a:endParaRPr lang="en-US" dirty="0" smtClean="0"/>
          </a:p>
          <a:p>
            <a:pPr marL="1200150" lvl="2" indent="-285750" eaLnBrk="0" hangingPunct="0">
              <a:lnSpc>
                <a:spcPct val="90000"/>
              </a:lnSpc>
              <a:spcBef>
                <a:spcPct val="20000"/>
              </a:spcBef>
              <a:buFont typeface="Arial" pitchFamily="34" charset="0"/>
              <a:buChar char="–"/>
              <a:defRPr/>
            </a:pPr>
            <a:r>
              <a:rPr lang="en-US" sz="1600" u="sng" dirty="0" smtClean="0">
                <a:latin typeface="+mn-lt"/>
              </a:rPr>
              <a:t>2-Hour Test </a:t>
            </a:r>
            <a:r>
              <a:rPr lang="en-US" sz="1600" dirty="0" smtClean="0">
                <a:latin typeface="+mn-lt"/>
              </a:rPr>
              <a:t>– Completed May 20, 2010</a:t>
            </a:r>
          </a:p>
          <a:p>
            <a:pPr marL="1200150" lvl="2" indent="-285750" eaLnBrk="0" hangingPunct="0">
              <a:lnSpc>
                <a:spcPct val="90000"/>
              </a:lnSpc>
              <a:spcBef>
                <a:spcPct val="20000"/>
              </a:spcBef>
              <a:buFont typeface="Arial" pitchFamily="34" charset="0"/>
              <a:buChar char="–"/>
              <a:defRPr/>
            </a:pPr>
            <a:endParaRPr lang="en-US" sz="1600" dirty="0" smtClean="0">
              <a:latin typeface="+mn-lt"/>
            </a:endParaRPr>
          </a:p>
          <a:p>
            <a:pPr marL="1200150" lvl="2" indent="-285750" eaLnBrk="0" hangingPunct="0">
              <a:lnSpc>
                <a:spcPct val="90000"/>
              </a:lnSpc>
              <a:spcBef>
                <a:spcPct val="20000"/>
              </a:spcBef>
              <a:buFont typeface="Arial" pitchFamily="34" charset="0"/>
              <a:buChar char="–"/>
              <a:defRPr/>
            </a:pPr>
            <a:r>
              <a:rPr lang="en-US" sz="1600" u="sng" dirty="0" smtClean="0">
                <a:latin typeface="+mn-lt"/>
              </a:rPr>
              <a:t>8-Hour Test </a:t>
            </a:r>
            <a:r>
              <a:rPr lang="en-US" sz="1600" dirty="0" smtClean="0">
                <a:latin typeface="+mn-lt"/>
              </a:rPr>
              <a:t>– Completed June 17, 2010</a:t>
            </a:r>
          </a:p>
          <a:p>
            <a:pPr marL="1200150" lvl="2" indent="-285750" eaLnBrk="0" hangingPunct="0">
              <a:lnSpc>
                <a:spcPct val="90000"/>
              </a:lnSpc>
              <a:spcBef>
                <a:spcPct val="20000"/>
              </a:spcBef>
              <a:buFont typeface="Arial" pitchFamily="34" charset="0"/>
              <a:buChar char="–"/>
              <a:defRPr/>
            </a:pPr>
            <a:endParaRPr lang="en-US" sz="1600" dirty="0" smtClean="0">
              <a:latin typeface="+mn-lt"/>
            </a:endParaRPr>
          </a:p>
          <a:p>
            <a:pPr marL="1200150" lvl="2" indent="-285750" eaLnBrk="0" hangingPunct="0">
              <a:lnSpc>
                <a:spcPct val="90000"/>
              </a:lnSpc>
              <a:spcBef>
                <a:spcPct val="20000"/>
              </a:spcBef>
              <a:buFont typeface="Arial" pitchFamily="34" charset="0"/>
              <a:buChar char="–"/>
              <a:defRPr/>
            </a:pPr>
            <a:r>
              <a:rPr lang="en-US" sz="1600" u="sng" dirty="0" smtClean="0">
                <a:latin typeface="+mn-lt"/>
              </a:rPr>
              <a:t>5-Hour Test </a:t>
            </a:r>
            <a:r>
              <a:rPr lang="en-US" sz="1600" dirty="0" smtClean="0">
                <a:latin typeface="+mn-lt"/>
              </a:rPr>
              <a:t>– Completed July 21, 2010</a:t>
            </a:r>
          </a:p>
          <a:p>
            <a:pPr marL="1200150" lvl="2" indent="-285750" eaLnBrk="0" hangingPunct="0">
              <a:lnSpc>
                <a:spcPct val="90000"/>
              </a:lnSpc>
              <a:spcBef>
                <a:spcPct val="20000"/>
              </a:spcBef>
              <a:buFont typeface="Arial" pitchFamily="34" charset="0"/>
              <a:buChar char="–"/>
              <a:defRPr/>
            </a:pPr>
            <a:endParaRPr lang="en-US" sz="1600" dirty="0" smtClean="0">
              <a:latin typeface="+mn-lt"/>
            </a:endParaRPr>
          </a:p>
          <a:p>
            <a:pPr marL="1200150" lvl="2" indent="-285750" eaLnBrk="0" hangingPunct="0">
              <a:lnSpc>
                <a:spcPct val="90000"/>
              </a:lnSpc>
              <a:spcBef>
                <a:spcPct val="20000"/>
              </a:spcBef>
              <a:buFont typeface="Arial" pitchFamily="34" charset="0"/>
              <a:buChar char="–"/>
              <a:defRPr/>
            </a:pPr>
            <a:r>
              <a:rPr lang="en-US" sz="1600" u="sng" dirty="0" smtClean="0">
                <a:latin typeface="+mn-lt"/>
              </a:rPr>
              <a:t>24-Hour Test #1 </a:t>
            </a:r>
            <a:r>
              <a:rPr lang="en-US" sz="1600" dirty="0" smtClean="0">
                <a:latin typeface="+mn-lt"/>
              </a:rPr>
              <a:t>– Completed August 5, 2010</a:t>
            </a:r>
          </a:p>
          <a:p>
            <a:pPr marL="1200150" lvl="2" indent="-285750" eaLnBrk="0" hangingPunct="0">
              <a:lnSpc>
                <a:spcPct val="90000"/>
              </a:lnSpc>
              <a:spcBef>
                <a:spcPct val="20000"/>
              </a:spcBef>
              <a:buFont typeface="Arial" pitchFamily="34" charset="0"/>
              <a:buChar char="–"/>
              <a:defRPr/>
            </a:pPr>
            <a:endParaRPr lang="en-US" sz="1600" dirty="0" smtClean="0">
              <a:latin typeface="+mn-lt"/>
            </a:endParaRPr>
          </a:p>
          <a:p>
            <a:pPr marL="1200150" lvl="2" indent="-285750" eaLnBrk="0" hangingPunct="0">
              <a:lnSpc>
                <a:spcPct val="90000"/>
              </a:lnSpc>
              <a:spcBef>
                <a:spcPct val="20000"/>
              </a:spcBef>
              <a:buFont typeface="Arial" pitchFamily="34" charset="0"/>
              <a:buChar char="–"/>
              <a:defRPr/>
            </a:pPr>
            <a:r>
              <a:rPr lang="en-US" sz="1600" u="sng" dirty="0" smtClean="0">
                <a:latin typeface="+mn-lt"/>
              </a:rPr>
              <a:t>24-Hour Test #2 </a:t>
            </a:r>
            <a:r>
              <a:rPr lang="en-US" sz="1600" dirty="0" smtClean="0">
                <a:latin typeface="+mn-lt"/>
              </a:rPr>
              <a:t>– Completed August 20, 2010</a:t>
            </a:r>
          </a:p>
          <a:p>
            <a:pPr marL="1200150" lvl="2" indent="-285750" eaLnBrk="0" hangingPunct="0">
              <a:lnSpc>
                <a:spcPct val="90000"/>
              </a:lnSpc>
              <a:spcBef>
                <a:spcPct val="20000"/>
              </a:spcBef>
              <a:buFont typeface="Arial" pitchFamily="34" charset="0"/>
              <a:buChar char="–"/>
              <a:defRPr/>
            </a:pPr>
            <a:endParaRPr lang="en-US" sz="1600" dirty="0" smtClean="0">
              <a:latin typeface="+mn-lt"/>
            </a:endParaRPr>
          </a:p>
          <a:p>
            <a:pPr marL="1200150" lvl="2" indent="-285750" eaLnBrk="0" hangingPunct="0">
              <a:lnSpc>
                <a:spcPct val="90000"/>
              </a:lnSpc>
              <a:spcBef>
                <a:spcPct val="20000"/>
              </a:spcBef>
              <a:buFont typeface="Arial" pitchFamily="34" charset="0"/>
              <a:buChar char="–"/>
              <a:defRPr/>
            </a:pPr>
            <a:r>
              <a:rPr lang="en-US" sz="1600" u="sng" dirty="0" smtClean="0">
                <a:latin typeface="+mn-lt"/>
              </a:rPr>
              <a:t>40-Hour Test </a:t>
            </a:r>
            <a:r>
              <a:rPr lang="en-US" sz="1600" dirty="0" smtClean="0">
                <a:latin typeface="+mn-lt"/>
              </a:rPr>
              <a:t>– Completed August 28, 2010 </a:t>
            </a:r>
          </a:p>
          <a:p>
            <a:pPr marL="800100" lvl="1" indent="-342900">
              <a:lnSpc>
                <a:spcPct val="90000"/>
              </a:lnSpc>
              <a:spcBef>
                <a:spcPct val="20000"/>
              </a:spcBef>
              <a:buFont typeface="Arial" pitchFamily="34" charset="0"/>
              <a:buChar char="•"/>
              <a:defRPr/>
            </a:pPr>
            <a:endParaRPr lang="en-US" sz="1700" b="1" dirty="0">
              <a:latin typeface="+mn-lt"/>
            </a:endParaRPr>
          </a:p>
          <a:p>
            <a:pPr lvl="1">
              <a:defRPr/>
            </a:pPr>
            <a:r>
              <a:rPr lang="en-US" sz="1400" dirty="0"/>
              <a:t> </a:t>
            </a:r>
          </a:p>
          <a:p>
            <a:pPr marL="342900" indent="-342900" eaLnBrk="1" hangingPunct="1">
              <a:lnSpc>
                <a:spcPct val="80000"/>
              </a:lnSpc>
              <a:spcBef>
                <a:spcPct val="20000"/>
              </a:spcBef>
              <a:buFontTx/>
              <a:buChar char="•"/>
              <a:defRPr/>
            </a:pPr>
            <a:endParaRPr lang="en-US" sz="1400" b="1" kern="0" dirty="0">
              <a:latin typeface="+mn-lt"/>
            </a:endParaRPr>
          </a:p>
          <a:p>
            <a:pPr marL="800100" lvl="1" indent="-342900" eaLnBrk="1" hangingPunct="1">
              <a:lnSpc>
                <a:spcPct val="80000"/>
              </a:lnSpc>
              <a:spcBef>
                <a:spcPct val="20000"/>
              </a:spcBef>
              <a:buFontTx/>
              <a:buChar char="•"/>
              <a:defRPr/>
            </a:pPr>
            <a:endParaRPr lang="en-US" sz="1400" kern="0" dirty="0">
              <a:latin typeface="+mn-lt"/>
            </a:endParaRPr>
          </a:p>
        </p:txBody>
      </p:sp>
      <p:sp>
        <p:nvSpPr>
          <p:cNvPr id="6" name="Footer Placeholder 5"/>
          <p:cNvSpPr>
            <a:spLocks noGrp="1"/>
          </p:cNvSpPr>
          <p:nvPr>
            <p:ph type="ftr" sz="quarter" idx="11"/>
          </p:nvPr>
        </p:nvSpPr>
        <p:spPr>
          <a:xfrm>
            <a:off x="5867400" y="6457950"/>
            <a:ext cx="2895600" cy="457200"/>
          </a:xfrm>
          <a:noFill/>
        </p:spPr>
        <p:txBody>
          <a:bodyPr/>
          <a:lstStyle/>
          <a:p>
            <a:r>
              <a:rPr lang="en-US" dirty="0" smtClean="0"/>
              <a:t>Technical Advisory Committee</a:t>
            </a:r>
          </a:p>
        </p:txBody>
      </p:sp>
      <p:sp>
        <p:nvSpPr>
          <p:cNvPr id="7" name="Rectangle 4"/>
          <p:cNvSpPr>
            <a:spLocks noGrp="1" noChangeArrowheads="1"/>
          </p:cNvSpPr>
          <p:nvPr>
            <p:ph type="dt" sz="quarter" idx="12"/>
          </p:nvPr>
        </p:nvSpPr>
        <p:spPr>
          <a:xfrm>
            <a:off x="1143000" y="6457950"/>
            <a:ext cx="2133600" cy="476250"/>
          </a:xfrm>
          <a:noFill/>
        </p:spPr>
        <p:txBody>
          <a:bodyPr/>
          <a:lstStyle/>
          <a:p>
            <a:r>
              <a:rPr lang="en-US" dirty="0" smtClean="0"/>
              <a:t>2 September 2010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457200" y="3581400"/>
            <a:ext cx="8229600" cy="1143000"/>
          </a:xfrm>
        </p:spPr>
        <p:txBody>
          <a:bodyPr/>
          <a:lstStyle/>
          <a:p>
            <a:pPr algn="ctr"/>
            <a:r>
              <a:rPr lang="en-US" dirty="0" smtClean="0"/>
              <a:t>Kenneth Ragsdale</a:t>
            </a:r>
          </a:p>
          <a:p>
            <a:pPr algn="ctr"/>
            <a:r>
              <a:rPr lang="en-US" dirty="0" smtClean="0"/>
              <a:t>Market Trials</a:t>
            </a:r>
          </a:p>
        </p:txBody>
      </p:sp>
      <p:sp>
        <p:nvSpPr>
          <p:cNvPr id="69634" name="Title 5"/>
          <p:cNvSpPr>
            <a:spLocks noGrp="1"/>
          </p:cNvSpPr>
          <p:nvPr>
            <p:ph type="ctrTitle"/>
          </p:nvPr>
        </p:nvSpPr>
        <p:spPr>
          <a:xfrm>
            <a:off x="381000" y="1905000"/>
            <a:ext cx="8429625" cy="1241425"/>
          </a:xfrm>
        </p:spPr>
        <p:txBody>
          <a:bodyPr/>
          <a:lstStyle/>
          <a:p>
            <a:pPr algn="ctr"/>
            <a:r>
              <a:rPr lang="en-US" b="1" dirty="0" smtClean="0"/>
              <a:t>August 26</a:t>
            </a:r>
            <a:r>
              <a:rPr lang="en-US" b="1" baseline="30000" dirty="0" smtClean="0"/>
              <a:t>th</a:t>
            </a:r>
            <a:r>
              <a:rPr lang="en-US" b="1" dirty="0" smtClean="0"/>
              <a:t> 40 Hr LFC Test</a:t>
            </a:r>
            <a:r>
              <a:rPr lang="en-US" dirty="0" smtClean="0"/>
              <a:t> Overview</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0" y="0"/>
            <a:ext cx="8839200" cy="685800"/>
          </a:xfrm>
        </p:spPr>
        <p:txBody>
          <a:bodyPr/>
          <a:lstStyle/>
          <a:p>
            <a:pPr eaLnBrk="1" hangingPunct="1"/>
            <a:r>
              <a:rPr lang="en-US" sz="2000" dirty="0" smtClean="0"/>
              <a:t>40-Hour Test Update</a:t>
            </a:r>
          </a:p>
        </p:txBody>
      </p:sp>
      <p:sp>
        <p:nvSpPr>
          <p:cNvPr id="3076" name="Rectangle 2075"/>
          <p:cNvSpPr>
            <a:spLocks noGrp="1" noChangeArrowheads="1"/>
          </p:cNvSpPr>
          <p:nvPr>
            <p:ph type="body" idx="1"/>
          </p:nvPr>
        </p:nvSpPr>
        <p:spPr>
          <a:xfrm>
            <a:off x="292100" y="838200"/>
            <a:ext cx="8699500" cy="5334000"/>
          </a:xfrm>
        </p:spPr>
        <p:txBody>
          <a:bodyPr>
            <a:normAutofit/>
          </a:bodyPr>
          <a:lstStyle/>
          <a:p>
            <a:pPr marL="233363" lvl="1" indent="-233363" eaLnBrk="1" hangingPunct="1">
              <a:buFontTx/>
              <a:buNone/>
              <a:defRPr/>
            </a:pPr>
            <a:r>
              <a:rPr lang="en-US" sz="1800" b="1" u="sng" dirty="0" smtClean="0"/>
              <a:t>40 - Hour Full-System Market and Reliability Test </a:t>
            </a:r>
          </a:p>
          <a:p>
            <a:pPr lvl="1">
              <a:defRPr/>
            </a:pPr>
            <a:endParaRPr lang="en-US" sz="1800" dirty="0" smtClean="0"/>
          </a:p>
          <a:p>
            <a:pPr>
              <a:defRPr/>
            </a:pPr>
            <a:r>
              <a:rPr lang="en-US" sz="1800" dirty="0" smtClean="0"/>
              <a:t>Very few issues encountered during the test</a:t>
            </a:r>
          </a:p>
          <a:p>
            <a:pPr>
              <a:defRPr/>
            </a:pPr>
            <a:endParaRPr lang="en-US" sz="1800" dirty="0" smtClean="0"/>
          </a:p>
          <a:p>
            <a:pPr>
              <a:defRPr/>
            </a:pPr>
            <a:r>
              <a:rPr lang="en-US" sz="1800" dirty="0" smtClean="0"/>
              <a:t>Non-Spin deployed from 16:30 – 18:00 on 8/26/2010</a:t>
            </a:r>
          </a:p>
          <a:p>
            <a:pPr lvl="1">
              <a:defRPr/>
            </a:pPr>
            <a:r>
              <a:rPr lang="en-US" sz="1600" dirty="0" smtClean="0"/>
              <a:t>This being the first non-spin, ERCOT has requested all deployed QSEs confirm their deployment receipt</a:t>
            </a:r>
          </a:p>
          <a:p>
            <a:pPr lvl="1">
              <a:buNone/>
              <a:defRPr/>
            </a:pPr>
            <a:endParaRPr lang="en-US" sz="1800" dirty="0" smtClean="0"/>
          </a:p>
          <a:p>
            <a:pPr>
              <a:defRPr/>
            </a:pPr>
            <a:r>
              <a:rPr lang="en-US" sz="1800" dirty="0" smtClean="0"/>
              <a:t>Low prices in Zonal</a:t>
            </a:r>
          </a:p>
          <a:p>
            <a:pPr lvl="1">
              <a:defRPr/>
            </a:pPr>
            <a:r>
              <a:rPr lang="en-US" sz="1600" dirty="0" smtClean="0"/>
              <a:t>02:30 AM – 04:15 AM</a:t>
            </a:r>
          </a:p>
          <a:p>
            <a:pPr lvl="1">
              <a:defRPr/>
            </a:pPr>
            <a:r>
              <a:rPr lang="en-US" sz="1600" dirty="0" smtClean="0"/>
              <a:t>Incorrect offset used in Zonal</a:t>
            </a:r>
          </a:p>
          <a:p>
            <a:pPr lvl="1">
              <a:defRPr/>
            </a:pPr>
            <a:r>
              <a:rPr lang="en-US" sz="1600" dirty="0" smtClean="0"/>
              <a:t>Prices as low as -999.99 for 3 intervals (3:30, 3:45, 4:00)</a:t>
            </a:r>
          </a:p>
          <a:p>
            <a:pPr lvl="1">
              <a:defRPr/>
            </a:pPr>
            <a:r>
              <a:rPr lang="en-US" sz="1600" dirty="0" smtClean="0"/>
              <a:t>Prices will be adjusted prior to settlements per Zonal price correction procedures</a:t>
            </a:r>
          </a:p>
          <a:p>
            <a:pPr lvl="1">
              <a:defRPr/>
            </a:pPr>
            <a:endParaRPr lang="en-US" sz="1800" dirty="0" smtClean="0"/>
          </a:p>
          <a:p>
            <a:pPr>
              <a:defRPr/>
            </a:pPr>
            <a:endParaRPr lang="en-US" sz="1800" dirty="0" smtClean="0"/>
          </a:p>
          <a:p>
            <a:pPr lvl="1">
              <a:defRPr/>
            </a:pPr>
            <a:endParaRPr lang="en-US" sz="1800" dirty="0" smtClean="0"/>
          </a:p>
        </p:txBody>
      </p:sp>
      <p:sp>
        <p:nvSpPr>
          <p:cNvPr id="5" name="Date Placeholder 4"/>
          <p:cNvSpPr>
            <a:spLocks noGrp="1"/>
          </p:cNvSpPr>
          <p:nvPr>
            <p:ph type="dt" sz="half" idx="12"/>
          </p:nvPr>
        </p:nvSpPr>
        <p:spPr/>
        <p:txBody>
          <a:bodyPr/>
          <a:lstStyle/>
          <a:p>
            <a:pPr>
              <a:defRPr/>
            </a:pPr>
            <a:r>
              <a:rPr lang="en-US" dirty="0" smtClean="0"/>
              <a:t>2 September 2010</a:t>
            </a:r>
            <a:endParaRPr lang="en-US" dirty="0"/>
          </a:p>
        </p:txBody>
      </p:sp>
      <p:sp>
        <p:nvSpPr>
          <p:cNvPr id="6" name="Footer Placeholder 5"/>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0" y="0"/>
            <a:ext cx="8839200" cy="685800"/>
          </a:xfrm>
        </p:spPr>
        <p:txBody>
          <a:bodyPr/>
          <a:lstStyle/>
          <a:p>
            <a:r>
              <a:rPr lang="en-US" sz="2000" dirty="0" smtClean="0"/>
              <a:t>Approximate 40-Hour Test Timeline – Aug 26</a:t>
            </a:r>
          </a:p>
        </p:txBody>
      </p:sp>
      <p:graphicFrame>
        <p:nvGraphicFramePr>
          <p:cNvPr id="5" name="Table 4"/>
          <p:cNvGraphicFramePr>
            <a:graphicFrameLocks noGrp="1"/>
          </p:cNvGraphicFramePr>
          <p:nvPr/>
        </p:nvGraphicFramePr>
        <p:xfrm>
          <a:off x="304800" y="770893"/>
          <a:ext cx="8458200" cy="5401307"/>
        </p:xfrm>
        <a:graphic>
          <a:graphicData uri="http://schemas.openxmlformats.org/drawingml/2006/table">
            <a:tbl>
              <a:tblPr/>
              <a:tblGrid>
                <a:gridCol w="838200"/>
                <a:gridCol w="1371600"/>
                <a:gridCol w="6248400"/>
              </a:tblGrid>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Times New Roman" pitchFamily="18" charset="0"/>
                        </a:rPr>
                        <a:t>Date</a:t>
                      </a:r>
                      <a:endParaRPr kumimoji="0" lang="en-US" sz="1600" b="0" i="0" u="none" strike="noStrike" cap="none" normalizeH="0" baseline="0" dirty="0" smtClean="0">
                        <a:ln>
                          <a:noFill/>
                        </a:ln>
                        <a:solidFill>
                          <a:schemeClr val="tx1"/>
                        </a:solidFill>
                        <a:effectLst/>
                        <a:latin typeface="Arial" charset="0"/>
                        <a:cs typeface="Times New Roman" pitchFamily="18" charset="0"/>
                      </a:endParaRP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Times New Roman" pitchFamily="18" charset="0"/>
                        </a:rPr>
                        <a:t>Time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charset="0"/>
                          <a:cs typeface="Times New Roman" pitchFamily="18" charset="0"/>
                        </a:rPr>
                        <a:t>(CDT)</a:t>
                      </a:r>
                      <a:endParaRPr kumimoji="0" lang="en-US" sz="1600" b="0" i="1" u="none" strike="noStrike" cap="none" normalizeH="0" baseline="0" dirty="0" smtClean="0">
                        <a:ln>
                          <a:noFill/>
                        </a:ln>
                        <a:solidFill>
                          <a:schemeClr val="tx1"/>
                        </a:solidFill>
                        <a:effectLst/>
                        <a:latin typeface="Arial" charset="0"/>
                        <a:cs typeface="Times New Roman" pitchFamily="18" charset="0"/>
                      </a:endParaRP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Times New Roman" pitchFamily="18" charset="0"/>
                        </a:rPr>
                        <a:t>Event</a:t>
                      </a:r>
                      <a:endParaRPr kumimoji="0" lang="en-US" sz="1600" b="0" i="0" u="none" strike="noStrike" cap="none" normalizeH="0" baseline="0" dirty="0" smtClean="0">
                        <a:ln>
                          <a:noFill/>
                        </a:ln>
                        <a:solidFill>
                          <a:schemeClr val="tx1"/>
                        </a:solidFill>
                        <a:effectLst/>
                        <a:latin typeface="Arial" charset="0"/>
                        <a:cs typeface="Times New Roman" pitchFamily="18" charset="0"/>
                      </a:endParaRP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388938">
                <a:tc rowSpan="8">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Times New Roman" pitchFamily="18" charset="0"/>
                        </a:rPr>
                        <a:t>8/26</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Times New Roman" pitchFamily="18" charset="0"/>
                        </a:rPr>
                        <a:t>7:30 </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cs typeface="Times New Roman" pitchFamily="18" charset="0"/>
                        </a:rPr>
                        <a:t>Pre-test meeting for Nodal Support Staff </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729422">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Times New Roman" pitchFamily="18" charset="0"/>
                      </a:endParaRP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Times New Roman" pitchFamily="18" charset="0"/>
                        </a:rPr>
                        <a:t>8:00</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6075" marR="0" lvl="0" indent="-234950" algn="l" defTabSz="9144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dirty="0" smtClean="0">
                          <a:ln>
                            <a:noFill/>
                          </a:ln>
                          <a:solidFill>
                            <a:schemeClr val="tx1"/>
                          </a:solidFill>
                          <a:effectLst/>
                          <a:latin typeface="Arial" charset="0"/>
                          <a:ea typeface="Times New Roman" pitchFamily="18" charset="0"/>
                          <a:cs typeface="Arial" charset="0"/>
                        </a:rPr>
                        <a:t>Hotline call by ERCOT Operators to announce the 12:00 test start time</a:t>
                      </a:r>
                    </a:p>
                    <a:p>
                      <a:pPr marL="346075" marR="0" lvl="0" indent="-234950" algn="l" defTabSz="9144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dirty="0" smtClean="0">
                          <a:ln>
                            <a:noFill/>
                          </a:ln>
                          <a:solidFill>
                            <a:schemeClr val="tx1"/>
                          </a:solidFill>
                          <a:effectLst/>
                          <a:latin typeface="Arial" charset="0"/>
                          <a:ea typeface="Times New Roman" pitchFamily="18" charset="0"/>
                          <a:cs typeface="Arial" charset="0"/>
                        </a:rPr>
                        <a:t>Kick-off of the Market WebEx</a:t>
                      </a:r>
                    </a:p>
                    <a:p>
                      <a:pPr marL="346075" marR="0" lvl="0" indent="-234950" algn="l" defTabSz="9144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dirty="0" smtClean="0">
                          <a:ln>
                            <a:noFill/>
                          </a:ln>
                          <a:solidFill>
                            <a:schemeClr val="tx1"/>
                          </a:solidFill>
                          <a:effectLst/>
                          <a:latin typeface="Arial" charset="0"/>
                          <a:ea typeface="Times New Roman" pitchFamily="18" charset="0"/>
                          <a:cs typeface="Arial" charset="0"/>
                        </a:rPr>
                        <a:t>Market Notice to be sent out with the test start time</a:t>
                      </a:r>
                    </a:p>
                    <a:p>
                      <a:pPr marL="346075" marR="0" lvl="0" indent="-234950" algn="l" defTabSz="914400" rtl="0" eaLnBrk="1" fontAlgn="base" latinLnBrk="0" hangingPunct="1">
                        <a:lnSpc>
                          <a:spcPct val="100000"/>
                        </a:lnSpc>
                        <a:spcBef>
                          <a:spcPct val="0"/>
                        </a:spcBef>
                        <a:spcAft>
                          <a:spcPct val="0"/>
                        </a:spcAft>
                        <a:buClrTx/>
                        <a:buSzTx/>
                        <a:buFont typeface="Arial" charset="0"/>
                        <a:buChar char="•"/>
                        <a:tabLst/>
                        <a:defRPr/>
                      </a:pPr>
                      <a:r>
                        <a:rPr kumimoji="0" lang="en-US" sz="1600" b="0" i="0" u="none" strike="noStrike" cap="none" normalizeH="0" baseline="0" dirty="0" smtClean="0">
                          <a:ln>
                            <a:noFill/>
                          </a:ln>
                          <a:solidFill>
                            <a:schemeClr val="tx1"/>
                          </a:solidFill>
                          <a:effectLst/>
                          <a:latin typeface="Arial" charset="0"/>
                          <a:cs typeface="Times New Roman" pitchFamily="18" charset="0"/>
                        </a:rPr>
                        <a:t>Operators to start using OC3s to manage congestion</a:t>
                      </a:r>
                    </a:p>
                    <a:p>
                      <a:pPr marL="346075" marR="0" lvl="0" indent="-234950" algn="l" defTabSz="9144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dirty="0" smtClean="0">
                          <a:ln>
                            <a:noFill/>
                          </a:ln>
                          <a:solidFill>
                            <a:schemeClr val="tx1"/>
                          </a:solidFill>
                          <a:effectLst/>
                          <a:latin typeface="Arial" charset="0"/>
                          <a:ea typeface="Times New Roman" pitchFamily="18" charset="0"/>
                          <a:cs typeface="Arial" charset="0"/>
                        </a:rPr>
                        <a:t>Start troubleshooting period with QSEs</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40702">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Times New Roman" pitchFamily="18" charset="0"/>
                      </a:endParaRP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Times New Roman" pitchFamily="18" charset="0"/>
                        </a:rPr>
                        <a:t>10:00</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292100" marR="0" lvl="0" indent="-177800" algn="ctr"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cs typeface="Times New Roman" pitchFamily="18" charset="0"/>
                        </a:rPr>
                        <a:t>Hotline call to </a:t>
                      </a:r>
                      <a:r>
                        <a:rPr kumimoji="0" lang="en-US" sz="1600" b="1" i="0" u="none" strike="noStrike" cap="none" normalizeH="0" baseline="0" dirty="0" smtClean="0">
                          <a:ln>
                            <a:noFill/>
                          </a:ln>
                          <a:solidFill>
                            <a:schemeClr val="tx1"/>
                          </a:solidFill>
                          <a:effectLst/>
                          <a:latin typeface="Arial" charset="0"/>
                          <a:cs typeface="Times New Roman" pitchFamily="18" charset="0"/>
                        </a:rPr>
                        <a:t>QSEs/TOs</a:t>
                      </a:r>
                      <a:r>
                        <a:rPr kumimoji="0" lang="en-US" sz="1600" b="0" i="0" u="none" strike="noStrike" cap="none" normalizeH="0" baseline="0" dirty="0" smtClean="0">
                          <a:ln>
                            <a:noFill/>
                          </a:ln>
                          <a:solidFill>
                            <a:schemeClr val="tx1"/>
                          </a:solidFill>
                          <a:effectLst/>
                          <a:latin typeface="Arial" charset="0"/>
                          <a:cs typeface="Times New Roman" pitchFamily="18" charset="0"/>
                        </a:rPr>
                        <a:t> to announce the start of the test</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8938">
                <a:tc vMerge="1">
                  <a:txBody>
                    <a:bodyPr/>
                    <a:lstStyle/>
                    <a:p>
                      <a:endParaRPr lang="en-US"/>
                    </a:p>
                  </a:txBody>
                  <a:tcPr/>
                </a:tc>
                <a:tc vMerge="1">
                  <a:txBody>
                    <a:bodyPr/>
                    <a:lstStyle/>
                    <a:p>
                      <a:endParaRPr lang="en-US"/>
                    </a:p>
                  </a:txBody>
                  <a:tcPr/>
                </a:tc>
                <a:tc>
                  <a:txBody>
                    <a:bodyPr/>
                    <a:lstStyle/>
                    <a:p>
                      <a:pPr marL="3429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cs typeface="Times New Roman" pitchFamily="18" charset="0"/>
                        </a:rPr>
                        <a:t>ERCOT Operators begin switching QSEs to Nodal control</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893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Times New Roman" pitchFamily="18" charset="0"/>
                        </a:rPr>
                        <a:t>10:02</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cs typeface="Times New Roman" pitchFamily="18" charset="0"/>
                        </a:rPr>
                        <a:t>First participating QSE completed switching to Nodal control</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88938">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Times New Roman" pitchFamily="18" charset="0"/>
                      </a:endParaRP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Times New Roman" pitchFamily="18" charset="0"/>
                        </a:rPr>
                        <a:t>10:38</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cs typeface="Times New Roman" pitchFamily="18" charset="0"/>
                        </a:rPr>
                        <a:t>Final participating QSE switched to Nodal control</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69288">
                <a:tc vMerge="1">
                  <a:txBody>
                    <a:bodyPr/>
                    <a:lstStyle/>
                    <a:p>
                      <a:endParaRPr lang="en-US"/>
                    </a:p>
                  </a:txBody>
                  <a:tcPr/>
                </a:tc>
                <a:tc>
                  <a:txBody>
                    <a:bodyPr/>
                    <a:lstStyle/>
                    <a:p>
                      <a:endParaRPr lang="en-US" sz="1600" dirty="0"/>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cs typeface="Times New Roman" pitchFamily="18" charset="0"/>
                        </a:rPr>
                        <a:t>Hotline call to announce that all participating QSEs are on Nodal control</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18463">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Times New Roman" pitchFamily="18" charset="0"/>
                      </a:endParaRP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cs typeface="Times New Roman" pitchFamily="18" charset="0"/>
                        </a:rPr>
                        <a:t>18:00-18:30</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charset="0"/>
                          <a:cs typeface="Times New Roman" pitchFamily="18" charset="0"/>
                        </a:rPr>
                        <a:t>ERCOT nodal staff transition to night staff</a:t>
                      </a:r>
                    </a:p>
                  </a:txBody>
                  <a:tcPr marL="45044" marR="4504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Date Placeholder 5"/>
          <p:cNvSpPr>
            <a:spLocks noGrp="1"/>
          </p:cNvSpPr>
          <p:nvPr>
            <p:ph type="dt" sz="half" idx="12"/>
          </p:nvPr>
        </p:nvSpPr>
        <p:spPr/>
        <p:txBody>
          <a:bodyPr/>
          <a:lstStyle/>
          <a:p>
            <a:pPr>
              <a:defRPr/>
            </a:pPr>
            <a:r>
              <a:rPr lang="en-US" dirty="0" smtClean="0"/>
              <a:t>2 September 2010</a:t>
            </a:r>
            <a:endParaRPr lang="en-US" dirty="0"/>
          </a:p>
        </p:txBody>
      </p:sp>
      <p:sp>
        <p:nvSpPr>
          <p:cNvPr id="7" name="Footer Placeholder 5"/>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0" y="0"/>
            <a:ext cx="8839200" cy="685800"/>
          </a:xfrm>
        </p:spPr>
        <p:txBody>
          <a:bodyPr/>
          <a:lstStyle/>
          <a:p>
            <a:r>
              <a:rPr lang="en-US" sz="2000" dirty="0" smtClean="0"/>
              <a:t>Approximate 40-Hour Test Timeline – Aug 27 – 28</a:t>
            </a:r>
          </a:p>
        </p:txBody>
      </p:sp>
      <p:graphicFrame>
        <p:nvGraphicFramePr>
          <p:cNvPr id="6" name="Table 5"/>
          <p:cNvGraphicFramePr>
            <a:graphicFrameLocks noGrp="1"/>
          </p:cNvGraphicFramePr>
          <p:nvPr/>
        </p:nvGraphicFramePr>
        <p:xfrm>
          <a:off x="228600" y="898525"/>
          <a:ext cx="8686801" cy="4054475"/>
        </p:xfrm>
        <a:graphic>
          <a:graphicData uri="http://schemas.openxmlformats.org/drawingml/2006/table">
            <a:tbl>
              <a:tblPr/>
              <a:tblGrid>
                <a:gridCol w="990602"/>
                <a:gridCol w="1600200"/>
                <a:gridCol w="6095999"/>
              </a:tblGrid>
              <a:tr h="396240">
                <a:tc>
                  <a:txBody>
                    <a:bodyPr/>
                    <a:lstStyle/>
                    <a:p>
                      <a:pPr marL="0" marR="0" algn="ctr">
                        <a:spcBef>
                          <a:spcPts val="0"/>
                        </a:spcBef>
                        <a:spcAft>
                          <a:spcPts val="0"/>
                        </a:spcAft>
                      </a:pPr>
                      <a:r>
                        <a:rPr lang="en-US" sz="1600" b="1" dirty="0">
                          <a:latin typeface="Arial" pitchFamily="34" charset="0"/>
                          <a:ea typeface="Times New Roman"/>
                          <a:cs typeface="Arial" pitchFamily="34" charset="0"/>
                        </a:rPr>
                        <a:t>Date</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600" b="1" dirty="0" smtClean="0">
                          <a:latin typeface="Arial" pitchFamily="34" charset="0"/>
                          <a:ea typeface="Times New Roman"/>
                          <a:cs typeface="Arial" pitchFamily="34" charset="0"/>
                        </a:rPr>
                        <a:t>Time </a:t>
                      </a:r>
                    </a:p>
                    <a:p>
                      <a:pPr marL="0" marR="0" algn="ctr">
                        <a:spcBef>
                          <a:spcPts val="0"/>
                        </a:spcBef>
                        <a:spcAft>
                          <a:spcPts val="0"/>
                        </a:spcAft>
                      </a:pPr>
                      <a:r>
                        <a:rPr lang="en-US" sz="1600" b="1" i="1" dirty="0" smtClean="0">
                          <a:latin typeface="Arial" pitchFamily="34" charset="0"/>
                          <a:ea typeface="Times New Roman"/>
                          <a:cs typeface="Arial" pitchFamily="34" charset="0"/>
                        </a:rPr>
                        <a:t>(CDT)</a:t>
                      </a:r>
                      <a:endParaRPr lang="en-US" sz="1600" i="1"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600" b="1" dirty="0">
                          <a:latin typeface="Arial" pitchFamily="34" charset="0"/>
                          <a:ea typeface="Times New Roman"/>
                          <a:cs typeface="Arial" pitchFamily="34" charset="0"/>
                        </a:rPr>
                        <a:t>Event</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457835">
                <a:tc rowSpan="2">
                  <a:txBody>
                    <a:bodyPr/>
                    <a:lstStyle/>
                    <a:p>
                      <a:pPr marL="0" marR="0" algn="ctr">
                        <a:spcBef>
                          <a:spcPts val="0"/>
                        </a:spcBef>
                        <a:spcAft>
                          <a:spcPts val="0"/>
                        </a:spcAft>
                      </a:pPr>
                      <a:r>
                        <a:rPr lang="en-US" sz="1600" dirty="0" smtClean="0">
                          <a:latin typeface="Arial" pitchFamily="34" charset="0"/>
                          <a:ea typeface="Times New Roman"/>
                          <a:cs typeface="Arial" pitchFamily="34" charset="0"/>
                        </a:rPr>
                        <a:t>Aug 27</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smtClean="0">
                          <a:latin typeface="Arial" pitchFamily="34" charset="0"/>
                          <a:ea typeface="Times New Roman"/>
                          <a:cs typeface="Arial" pitchFamily="34" charset="0"/>
                        </a:rPr>
                        <a:t>06:00-06:30</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6075" marR="0" indent="-234950" algn="l">
                        <a:spcBef>
                          <a:spcPts val="0"/>
                        </a:spcBef>
                        <a:spcAft>
                          <a:spcPts val="0"/>
                        </a:spcAft>
                        <a:buFont typeface="Arial" pitchFamily="34" charset="0"/>
                        <a:buChar char="•"/>
                      </a:pPr>
                      <a:r>
                        <a:rPr lang="en-US" sz="1600" dirty="0" smtClean="0">
                          <a:latin typeface="Arial" pitchFamily="34" charset="0"/>
                          <a:ea typeface="Times New Roman"/>
                          <a:cs typeface="Arial" pitchFamily="34" charset="0"/>
                        </a:rPr>
                        <a:t>ERCOT nodal staff transition back to day shift</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vMerge="1">
                  <a:txBody>
                    <a:bodyPr/>
                    <a:lstStyle/>
                    <a:p>
                      <a:pPr marL="0" marR="0" algn="ctr">
                        <a:spcBef>
                          <a:spcPts val="0"/>
                        </a:spcBef>
                        <a:spcAft>
                          <a:spcPts val="0"/>
                        </a:spcAft>
                      </a:pPr>
                      <a:endParaRPr lang="en-US" sz="18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smtClean="0">
                          <a:latin typeface="Arial" pitchFamily="34" charset="0"/>
                          <a:ea typeface="Times New Roman"/>
                          <a:cs typeface="Arial" pitchFamily="34" charset="0"/>
                        </a:rPr>
                        <a:t>18:00-18:30</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6075" marR="0" indent="-234950" algn="l">
                        <a:spcBef>
                          <a:spcPts val="0"/>
                        </a:spcBef>
                        <a:spcAft>
                          <a:spcPts val="0"/>
                        </a:spcAft>
                        <a:buFont typeface="Arial" pitchFamily="34" charset="0"/>
                        <a:buChar char="•"/>
                      </a:pPr>
                      <a:r>
                        <a:rPr lang="en-US" sz="1600" dirty="0" smtClean="0">
                          <a:latin typeface="Arial" pitchFamily="34" charset="0"/>
                          <a:ea typeface="Times New Roman"/>
                          <a:cs typeface="Arial" pitchFamily="34" charset="0"/>
                        </a:rPr>
                        <a:t>ERCOT nodal staff transition back to night shift</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9200">
                <a:tc rowSpan="4">
                  <a:txBody>
                    <a:bodyPr/>
                    <a:lstStyle/>
                    <a:p>
                      <a:pPr marL="0" marR="0" algn="ctr">
                        <a:spcBef>
                          <a:spcPts val="0"/>
                        </a:spcBef>
                        <a:spcAft>
                          <a:spcPts val="0"/>
                        </a:spcAft>
                      </a:pPr>
                      <a:r>
                        <a:rPr lang="en-US" sz="1600" dirty="0" smtClean="0">
                          <a:latin typeface="Arial" pitchFamily="34" charset="0"/>
                          <a:ea typeface="Times New Roman"/>
                          <a:cs typeface="Arial" pitchFamily="34" charset="0"/>
                        </a:rPr>
                        <a:t>Aug 28</a:t>
                      </a:r>
                      <a:endParaRPr lang="en-US" sz="16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6075" marR="0" indent="-234950" algn="l">
                        <a:spcBef>
                          <a:spcPts val="0"/>
                        </a:spcBef>
                        <a:spcAft>
                          <a:spcPts val="0"/>
                        </a:spcAft>
                        <a:buFont typeface="Arial" pitchFamily="34" charset="0"/>
                        <a:buChar char="•"/>
                      </a:pPr>
                      <a:r>
                        <a:rPr lang="en-US" sz="1600" dirty="0" smtClean="0">
                          <a:latin typeface="Arial" pitchFamily="34" charset="0"/>
                          <a:ea typeface="Times New Roman"/>
                          <a:cs typeface="Arial" pitchFamily="34" charset="0"/>
                        </a:rPr>
                        <a:t>Hotline call to announce that ERCOT will begin switching</a:t>
                      </a:r>
                      <a:r>
                        <a:rPr lang="en-US" sz="1600" baseline="0" dirty="0" smtClean="0">
                          <a:latin typeface="Arial" pitchFamily="34" charset="0"/>
                          <a:ea typeface="Times New Roman"/>
                          <a:cs typeface="Arial" pitchFamily="34" charset="0"/>
                        </a:rPr>
                        <a:t> QSEs back to Zonal control</a:t>
                      </a:r>
                    </a:p>
                    <a:p>
                      <a:pPr marL="346075" marR="0" indent="-2349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aseline="0" dirty="0" smtClean="0">
                          <a:latin typeface="Arial" pitchFamily="34" charset="0"/>
                          <a:ea typeface="Times New Roman"/>
                          <a:cs typeface="Arial" pitchFamily="34" charset="0"/>
                        </a:rPr>
                        <a:t>ERCOT Operators begin switching QSEs back to Zonal control</a:t>
                      </a: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520">
                <a:tc vMerge="1">
                  <a:txBody>
                    <a:bodyPr/>
                    <a:lstStyle/>
                    <a:p>
                      <a:endParaRPr lang="en-US"/>
                    </a:p>
                  </a:txBody>
                  <a:tcPr/>
                </a:tc>
                <a:tc>
                  <a:txBody>
                    <a:bodyPr/>
                    <a:lstStyle/>
                    <a:p>
                      <a:pPr marL="0" marR="0" algn="ctr">
                        <a:spcBef>
                          <a:spcPts val="0"/>
                        </a:spcBef>
                        <a:spcAft>
                          <a:spcPts val="0"/>
                        </a:spcAft>
                      </a:pPr>
                      <a:r>
                        <a:rPr lang="en-US" sz="1600" dirty="0" smtClean="0">
                          <a:latin typeface="Arial" pitchFamily="34" charset="0"/>
                          <a:ea typeface="Times New Roman"/>
                          <a:cs typeface="Arial" pitchFamily="34" charset="0"/>
                        </a:rPr>
                        <a:t>01:14</a:t>
                      </a: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6075" marR="0" indent="-234950" algn="l">
                        <a:spcBef>
                          <a:spcPts val="0"/>
                        </a:spcBef>
                        <a:spcAft>
                          <a:spcPts val="0"/>
                        </a:spcAft>
                        <a:buFont typeface="Arial" pitchFamily="34" charset="0"/>
                        <a:buChar char="•"/>
                      </a:pPr>
                      <a:r>
                        <a:rPr lang="en-US" sz="1600" dirty="0" smtClean="0">
                          <a:latin typeface="Arial" pitchFamily="34" charset="0"/>
                          <a:ea typeface="Times New Roman"/>
                          <a:cs typeface="Arial" pitchFamily="34" charset="0"/>
                        </a:rPr>
                        <a:t>First participating QSE switched back to Zonal control</a:t>
                      </a: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520">
                <a:tc vMerge="1">
                  <a:txBody>
                    <a:bodyPr/>
                    <a:lstStyle/>
                    <a:p>
                      <a:endParaRPr lang="en-US"/>
                    </a:p>
                  </a:txBody>
                  <a:tcPr/>
                </a:tc>
                <a:tc>
                  <a:txBody>
                    <a:bodyPr/>
                    <a:lstStyle/>
                    <a:p>
                      <a:pPr marL="0" marR="0" algn="ctr">
                        <a:spcBef>
                          <a:spcPts val="0"/>
                        </a:spcBef>
                        <a:spcAft>
                          <a:spcPts val="0"/>
                        </a:spcAft>
                      </a:pPr>
                      <a:r>
                        <a:rPr lang="en-US" sz="1600" dirty="0" smtClean="0">
                          <a:latin typeface="Arial" pitchFamily="34" charset="0"/>
                          <a:ea typeface="Times New Roman"/>
                          <a:cs typeface="Arial" pitchFamily="34" charset="0"/>
                        </a:rPr>
                        <a:t>01:46</a:t>
                      </a: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6075" marR="0" indent="-234950" algn="l">
                        <a:spcBef>
                          <a:spcPts val="0"/>
                        </a:spcBef>
                        <a:spcAft>
                          <a:spcPts val="0"/>
                        </a:spcAft>
                        <a:buFont typeface="Arial" pitchFamily="34" charset="0"/>
                        <a:buChar char="•"/>
                      </a:pPr>
                      <a:r>
                        <a:rPr lang="en-US" sz="1600" dirty="0" smtClean="0">
                          <a:latin typeface="Arial" pitchFamily="34" charset="0"/>
                          <a:ea typeface="Times New Roman"/>
                          <a:cs typeface="Arial" pitchFamily="34" charset="0"/>
                        </a:rPr>
                        <a:t>Final participating</a:t>
                      </a:r>
                      <a:r>
                        <a:rPr lang="en-US" sz="1600" baseline="0" dirty="0" smtClean="0">
                          <a:latin typeface="Arial" pitchFamily="34" charset="0"/>
                          <a:ea typeface="Times New Roman"/>
                          <a:cs typeface="Arial" pitchFamily="34" charset="0"/>
                        </a:rPr>
                        <a:t> QSE switched back to Zonal control</a:t>
                      </a: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vMerge="1">
                  <a:txBody>
                    <a:bodyPr/>
                    <a:lstStyle/>
                    <a:p>
                      <a:pPr marL="0" marR="0" algn="ctr">
                        <a:spcBef>
                          <a:spcPts val="0"/>
                        </a:spcBef>
                        <a:spcAft>
                          <a:spcPts val="0"/>
                        </a:spcAft>
                      </a:pPr>
                      <a:endParaRPr lang="en-US" sz="1800" dirty="0">
                        <a:latin typeface="Arial" pitchFamily="34" charset="0"/>
                        <a:ea typeface="Times New Roman"/>
                        <a:cs typeface="Arial" pitchFamily="34" charset="0"/>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600" dirty="0" smtClean="0">
                          <a:latin typeface="Arial" pitchFamily="34" charset="0"/>
                          <a:ea typeface="Times New Roman"/>
                          <a:cs typeface="Arial" pitchFamily="34" charset="0"/>
                        </a:rPr>
                        <a:t>02:00</a:t>
                      </a: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6075" marR="0" indent="-234950" algn="l">
                        <a:spcBef>
                          <a:spcPts val="0"/>
                        </a:spcBef>
                        <a:spcAft>
                          <a:spcPts val="0"/>
                        </a:spcAft>
                        <a:buFont typeface="Arial" pitchFamily="34" charset="0"/>
                        <a:buChar char="•"/>
                      </a:pPr>
                      <a:r>
                        <a:rPr lang="en-US" sz="1600" dirty="0" smtClean="0">
                          <a:latin typeface="Arial" pitchFamily="34" charset="0"/>
                          <a:ea typeface="Times New Roman"/>
                          <a:cs typeface="Arial" pitchFamily="34" charset="0"/>
                        </a:rPr>
                        <a:t>All QSEs on Zonal control</a:t>
                      </a:r>
                    </a:p>
                    <a:p>
                      <a:pPr marL="346075" marR="0" indent="-234950" algn="l">
                        <a:spcBef>
                          <a:spcPts val="0"/>
                        </a:spcBef>
                        <a:spcAft>
                          <a:spcPts val="0"/>
                        </a:spcAft>
                        <a:buFont typeface="Arial" pitchFamily="34" charset="0"/>
                        <a:buChar char="•"/>
                      </a:pPr>
                      <a:r>
                        <a:rPr lang="en-US" sz="1600" dirty="0" smtClean="0">
                          <a:latin typeface="Arial" pitchFamily="34" charset="0"/>
                          <a:ea typeface="Times New Roman"/>
                          <a:cs typeface="Arial" pitchFamily="34" charset="0"/>
                        </a:rPr>
                        <a:t>Hotline call to </a:t>
                      </a:r>
                      <a:r>
                        <a:rPr lang="en-US" sz="1600" b="1" dirty="0" smtClean="0">
                          <a:latin typeface="Arial" pitchFamily="34" charset="0"/>
                          <a:ea typeface="Times New Roman"/>
                          <a:cs typeface="Arial" pitchFamily="34" charset="0"/>
                        </a:rPr>
                        <a:t>QSEs/TOs</a:t>
                      </a:r>
                      <a:r>
                        <a:rPr lang="en-US" sz="1600" dirty="0" smtClean="0">
                          <a:latin typeface="Arial" pitchFamily="34" charset="0"/>
                          <a:ea typeface="Times New Roman"/>
                          <a:cs typeface="Arial" pitchFamily="34" charset="0"/>
                        </a:rPr>
                        <a:t> to announce that the test has concluded</a:t>
                      </a:r>
                      <a:endParaRPr lang="en-US" sz="16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Date Placeholder 4"/>
          <p:cNvSpPr>
            <a:spLocks noGrp="1"/>
          </p:cNvSpPr>
          <p:nvPr>
            <p:ph type="dt" sz="half" idx="12"/>
          </p:nvPr>
        </p:nvSpPr>
        <p:spPr/>
        <p:txBody>
          <a:bodyPr/>
          <a:lstStyle/>
          <a:p>
            <a:pPr>
              <a:defRPr/>
            </a:pPr>
            <a:r>
              <a:rPr lang="en-US" dirty="0" smtClean="0"/>
              <a:t>2 September 2010</a:t>
            </a:r>
            <a:endParaRPr lang="en-US" dirty="0"/>
          </a:p>
        </p:txBody>
      </p:sp>
      <p:sp>
        <p:nvSpPr>
          <p:cNvPr id="7" name="Footer Placeholder 5"/>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0" y="0"/>
            <a:ext cx="8839200" cy="685800"/>
          </a:xfrm>
        </p:spPr>
        <p:txBody>
          <a:bodyPr/>
          <a:lstStyle/>
          <a:p>
            <a:r>
              <a:rPr lang="en-US" sz="2000" dirty="0" smtClean="0"/>
              <a:t>40-Hour Test Completion Criteria – Initial Assessment</a:t>
            </a:r>
          </a:p>
        </p:txBody>
      </p:sp>
      <p:sp>
        <p:nvSpPr>
          <p:cNvPr id="10244" name="Rectangle 3"/>
          <p:cNvSpPr>
            <a:spLocks noGrp="1" noChangeArrowheads="1"/>
          </p:cNvSpPr>
          <p:nvPr>
            <p:ph type="body" idx="1"/>
          </p:nvPr>
        </p:nvSpPr>
        <p:spPr>
          <a:xfrm>
            <a:off x="228600" y="685800"/>
            <a:ext cx="8686800" cy="5715000"/>
          </a:xfrm>
        </p:spPr>
        <p:txBody>
          <a:bodyPr>
            <a:normAutofit fontScale="85000" lnSpcReduction="20000"/>
          </a:bodyPr>
          <a:lstStyle/>
          <a:p>
            <a:pPr>
              <a:buFontTx/>
              <a:buNone/>
              <a:defRPr/>
            </a:pPr>
            <a:r>
              <a:rPr lang="en-US" sz="1800" u="sng" dirty="0" smtClean="0"/>
              <a:t>Overview – Completion Criteria</a:t>
            </a:r>
          </a:p>
          <a:p>
            <a:pPr>
              <a:defRPr/>
            </a:pPr>
            <a:r>
              <a:rPr lang="en-US" sz="1800" dirty="0" smtClean="0"/>
              <a:t>ERCOT will communicate an initial assessment of the following completion criteria upon conclusion of the test :</a:t>
            </a:r>
          </a:p>
          <a:p>
            <a:pPr marL="631825" lvl="1" indent="-292100">
              <a:defRPr/>
            </a:pPr>
            <a:r>
              <a:rPr lang="en-US" sz="1800" dirty="0" smtClean="0"/>
              <a:t>The rolling CPS1 one minute average score must equal or exceed 100% during the test period</a:t>
            </a:r>
          </a:p>
          <a:p>
            <a:pPr marL="973138" lvl="2" indent="-233363">
              <a:defRPr/>
            </a:pPr>
            <a:r>
              <a:rPr lang="en-US" sz="1600" dirty="0" smtClean="0"/>
              <a:t>Note that the CPS1 average will not take into account the periods where ERCOT is transitioning to Nodal and then back to Zonal</a:t>
            </a:r>
          </a:p>
          <a:p>
            <a:pPr marL="973138" lvl="2" indent="-233363">
              <a:defRPr/>
            </a:pPr>
            <a:r>
              <a:rPr lang="en-US" sz="1600" dirty="0" smtClean="0"/>
              <a:t>Note that the CPS1 average will not take into account the periods where ERCOT is performing system tuning</a:t>
            </a:r>
          </a:p>
          <a:p>
            <a:pPr marL="1312863" lvl="3" indent="-339725">
              <a:defRPr/>
            </a:pPr>
            <a:r>
              <a:rPr lang="en-US" sz="1600" b="1" dirty="0" smtClean="0">
                <a:solidFill>
                  <a:srgbClr val="0070C0"/>
                </a:solidFill>
              </a:rPr>
              <a:t>Hourly CPS1 Scores:</a:t>
            </a:r>
          </a:p>
          <a:p>
            <a:pPr marL="1770063" lvl="5" indent="-339725">
              <a:defRPr/>
            </a:pPr>
            <a:r>
              <a:rPr lang="en-US" sz="1600" b="1" dirty="0" smtClean="0">
                <a:solidFill>
                  <a:srgbClr val="0070C0"/>
                </a:solidFill>
              </a:rPr>
              <a:t>Max: 180, Min: 84, Average: 146</a:t>
            </a:r>
          </a:p>
          <a:p>
            <a:pPr marL="1312863" lvl="3" indent="-339725">
              <a:defRPr/>
            </a:pPr>
            <a:r>
              <a:rPr lang="en-US" sz="1600" b="1" dirty="0" smtClean="0">
                <a:solidFill>
                  <a:srgbClr val="0070C0"/>
                </a:solidFill>
              </a:rPr>
              <a:t>There was only one hour in which the CPS1 score was less than 100 (HE 0100 on Aug 28</a:t>
            </a:r>
            <a:r>
              <a:rPr lang="en-US" sz="1600" b="1" baseline="30000" dirty="0" smtClean="0">
                <a:solidFill>
                  <a:srgbClr val="0070C0"/>
                </a:solidFill>
              </a:rPr>
              <a:t>th</a:t>
            </a:r>
            <a:r>
              <a:rPr lang="en-US" sz="1600" b="1" dirty="0" smtClean="0">
                <a:solidFill>
                  <a:srgbClr val="0070C0"/>
                </a:solidFill>
              </a:rPr>
              <a:t>)</a:t>
            </a:r>
          </a:p>
          <a:p>
            <a:pPr marL="631825" lvl="1" indent="-292100">
              <a:tabLst>
                <a:tab pos="631825" algn="l"/>
              </a:tabLst>
              <a:defRPr/>
            </a:pPr>
            <a:r>
              <a:rPr lang="en-US" sz="1800" dirty="0" smtClean="0"/>
              <a:t>Zonal Commercially Significant Constraints (CSCs) and Closely Related Elements (CREs) managed below thermal limits. </a:t>
            </a:r>
          </a:p>
          <a:p>
            <a:pPr marL="1371600" lvl="3" indent="-398463">
              <a:defRPr/>
            </a:pPr>
            <a:r>
              <a:rPr lang="en-US" sz="1600" b="1" dirty="0" smtClean="0">
                <a:solidFill>
                  <a:srgbClr val="0070C0"/>
                </a:solidFill>
              </a:rPr>
              <a:t>West-North stability constraint was active in nodal during final 1 ½ hours of testing and was active in zonal during the transition period from nodal to zonal control   </a:t>
            </a:r>
          </a:p>
          <a:p>
            <a:pPr marL="631825" lvl="1" indent="-292100">
              <a:defRPr/>
            </a:pPr>
            <a:r>
              <a:rPr lang="en-US" sz="1800" dirty="0" smtClean="0"/>
              <a:t>Local Congestion managed below thermal limits </a:t>
            </a:r>
          </a:p>
          <a:p>
            <a:pPr marL="1371600" lvl="3" indent="-398463">
              <a:defRPr/>
            </a:pPr>
            <a:r>
              <a:rPr lang="en-US" sz="1600" b="1" dirty="0" smtClean="0">
                <a:solidFill>
                  <a:srgbClr val="0070C0"/>
                </a:solidFill>
              </a:rPr>
              <a:t>Yes</a:t>
            </a:r>
          </a:p>
          <a:p>
            <a:pPr marL="631825" lvl="1" indent="-292100">
              <a:defRPr/>
            </a:pPr>
            <a:r>
              <a:rPr lang="en-US" sz="1800" dirty="0" smtClean="0"/>
              <a:t>Stability limits managed below transfer limits</a:t>
            </a:r>
            <a:endParaRPr lang="en-US" sz="1800" b="1" dirty="0" smtClean="0">
              <a:solidFill>
                <a:schemeClr val="accent2"/>
              </a:solidFill>
            </a:endParaRPr>
          </a:p>
          <a:p>
            <a:pPr marL="631825" lvl="1" indent="-292100">
              <a:defRPr/>
            </a:pPr>
            <a:r>
              <a:rPr lang="en-US" sz="1800" dirty="0" smtClean="0"/>
              <a:t>No NERC Disturbance Control Standard (DCS) failure if applicable. </a:t>
            </a:r>
          </a:p>
          <a:p>
            <a:pPr marL="1371600" lvl="3" indent="-398463">
              <a:defRPr/>
            </a:pPr>
            <a:r>
              <a:rPr lang="en-US" sz="1600" b="1" dirty="0" smtClean="0">
                <a:solidFill>
                  <a:srgbClr val="0070C0"/>
                </a:solidFill>
              </a:rPr>
              <a:t>No DCS failures during the test</a:t>
            </a:r>
          </a:p>
          <a:p>
            <a:pPr marL="631825" lvl="1" indent="-292100">
              <a:defRPr/>
            </a:pPr>
            <a:r>
              <a:rPr lang="en-US" sz="1800" dirty="0" smtClean="0"/>
              <a:t>No LFC-SCED system issues that result in termination of the test. </a:t>
            </a:r>
          </a:p>
          <a:p>
            <a:pPr marL="1371600" lvl="3" indent="-398463">
              <a:defRPr/>
            </a:pPr>
            <a:r>
              <a:rPr lang="en-US" sz="1600" b="1" dirty="0" smtClean="0">
                <a:solidFill>
                  <a:srgbClr val="0070C0"/>
                </a:solidFill>
              </a:rPr>
              <a:t>No LFC / SCED failures</a:t>
            </a:r>
          </a:p>
          <a:p>
            <a:pPr marL="631825" lvl="1" indent="-292100">
              <a:defRPr/>
            </a:pPr>
            <a:r>
              <a:rPr lang="en-US" sz="1800" dirty="0" smtClean="0"/>
              <a:t>Procedural and software fixes have been verified to address lessons learned from previous rounds of testing</a:t>
            </a:r>
          </a:p>
        </p:txBody>
      </p:sp>
      <p:sp>
        <p:nvSpPr>
          <p:cNvPr id="5" name="Date Placeholder 4"/>
          <p:cNvSpPr>
            <a:spLocks noGrp="1"/>
          </p:cNvSpPr>
          <p:nvPr>
            <p:ph type="dt" sz="half" idx="12"/>
          </p:nvPr>
        </p:nvSpPr>
        <p:spPr/>
        <p:txBody>
          <a:bodyPr/>
          <a:lstStyle/>
          <a:p>
            <a:pPr>
              <a:defRPr/>
            </a:pPr>
            <a:r>
              <a:rPr lang="en-US" dirty="0" smtClean="0"/>
              <a:t>2 September 2010</a:t>
            </a:r>
            <a:endParaRPr lang="en-US" dirty="0"/>
          </a:p>
        </p:txBody>
      </p:sp>
      <p:sp>
        <p:nvSpPr>
          <p:cNvPr id="6" name="Footer Placeholder 5"/>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0" y="0"/>
            <a:ext cx="9144000" cy="685800"/>
          </a:xfrm>
        </p:spPr>
        <p:txBody>
          <a:bodyPr/>
          <a:lstStyle/>
          <a:p>
            <a:pPr eaLnBrk="1" hangingPunct="1"/>
            <a:r>
              <a:rPr lang="en-US" dirty="0" smtClean="0"/>
              <a:t>Full System Market and Reliability Test Update: CP1 Score Update</a:t>
            </a:r>
          </a:p>
        </p:txBody>
      </p:sp>
      <p:pic>
        <p:nvPicPr>
          <p:cNvPr id="13316" name="Picture 2"/>
          <p:cNvPicPr>
            <a:picLocks noChangeAspect="1" noChangeArrowheads="1"/>
          </p:cNvPicPr>
          <p:nvPr/>
        </p:nvPicPr>
        <p:blipFill>
          <a:blip r:embed="rId2" cstate="print"/>
          <a:srcRect/>
          <a:stretch>
            <a:fillRect/>
          </a:stretch>
        </p:blipFill>
        <p:spPr bwMode="auto">
          <a:xfrm>
            <a:off x="2743200" y="685800"/>
            <a:ext cx="3429000" cy="571500"/>
          </a:xfrm>
          <a:prstGeom prst="rect">
            <a:avLst/>
          </a:prstGeom>
          <a:noFill/>
          <a:ln w="9525">
            <a:noFill/>
            <a:miter lim="800000"/>
            <a:headEnd/>
            <a:tailEnd/>
          </a:ln>
        </p:spPr>
      </p:pic>
      <p:pic>
        <p:nvPicPr>
          <p:cNvPr id="13317" name="Picture 4"/>
          <p:cNvPicPr>
            <a:picLocks noChangeAspect="1" noChangeArrowheads="1"/>
          </p:cNvPicPr>
          <p:nvPr/>
        </p:nvPicPr>
        <p:blipFill>
          <a:blip r:embed="rId3" cstate="print"/>
          <a:srcRect/>
          <a:stretch>
            <a:fillRect/>
          </a:stretch>
        </p:blipFill>
        <p:spPr bwMode="auto">
          <a:xfrm>
            <a:off x="685800" y="1438275"/>
            <a:ext cx="3429000" cy="4010025"/>
          </a:xfrm>
          <a:prstGeom prst="rect">
            <a:avLst/>
          </a:prstGeom>
          <a:noFill/>
          <a:ln w="9525">
            <a:noFill/>
            <a:miter lim="800000"/>
            <a:headEnd/>
            <a:tailEnd/>
          </a:ln>
        </p:spPr>
      </p:pic>
      <p:pic>
        <p:nvPicPr>
          <p:cNvPr id="13318" name="Picture 5"/>
          <p:cNvPicPr>
            <a:picLocks noChangeAspect="1" noChangeArrowheads="1"/>
          </p:cNvPicPr>
          <p:nvPr/>
        </p:nvPicPr>
        <p:blipFill>
          <a:blip r:embed="rId4" cstate="print"/>
          <a:srcRect/>
          <a:stretch>
            <a:fillRect/>
          </a:stretch>
        </p:blipFill>
        <p:spPr bwMode="auto">
          <a:xfrm>
            <a:off x="4648200" y="1438275"/>
            <a:ext cx="3429000" cy="4010025"/>
          </a:xfrm>
          <a:prstGeom prst="rect">
            <a:avLst/>
          </a:prstGeom>
          <a:noFill/>
          <a:ln w="9525">
            <a:noFill/>
            <a:miter lim="800000"/>
            <a:headEnd/>
            <a:tailEnd/>
          </a:ln>
        </p:spPr>
      </p:pic>
      <p:sp>
        <p:nvSpPr>
          <p:cNvPr id="11" name="Rectangle 2075"/>
          <p:cNvSpPr txBox="1">
            <a:spLocks noChangeArrowheads="1"/>
          </p:cNvSpPr>
          <p:nvPr/>
        </p:nvSpPr>
        <p:spPr bwMode="auto">
          <a:xfrm>
            <a:off x="152400" y="5562600"/>
            <a:ext cx="8763000" cy="762000"/>
          </a:xfrm>
          <a:prstGeom prst="rect">
            <a:avLst/>
          </a:prstGeom>
          <a:noFill/>
          <a:ln w="9525">
            <a:noFill/>
            <a:miter lim="800000"/>
            <a:headEnd/>
            <a:tailEnd/>
          </a:ln>
        </p:spPr>
        <p:txBody>
          <a:bodyPr>
            <a:normAutofit/>
          </a:bodyPr>
          <a:lstStyle/>
          <a:p>
            <a:pPr marL="342900" indent="-342900">
              <a:lnSpc>
                <a:spcPct val="90000"/>
              </a:lnSpc>
              <a:spcBef>
                <a:spcPct val="20000"/>
              </a:spcBef>
              <a:buFontTx/>
              <a:buChar char="•"/>
              <a:defRPr/>
            </a:pPr>
            <a:r>
              <a:rPr lang="en-US" b="1" kern="0" dirty="0">
                <a:latin typeface="+mn-lt"/>
              </a:rPr>
              <a:t>08/28/2010 CPS1 scores dropped to 84 due to Generators not following the process for shutting down</a:t>
            </a:r>
          </a:p>
        </p:txBody>
      </p:sp>
      <p:sp>
        <p:nvSpPr>
          <p:cNvPr id="8" name="Date Placeholder 7"/>
          <p:cNvSpPr>
            <a:spLocks noGrp="1"/>
          </p:cNvSpPr>
          <p:nvPr>
            <p:ph type="dt" sz="half" idx="12"/>
          </p:nvPr>
        </p:nvSpPr>
        <p:spPr/>
        <p:txBody>
          <a:bodyPr/>
          <a:lstStyle/>
          <a:p>
            <a:pPr>
              <a:defRPr/>
            </a:pPr>
            <a:r>
              <a:rPr lang="en-US" dirty="0" smtClean="0"/>
              <a:t>2 September 2010</a:t>
            </a:r>
            <a:endParaRPr lang="en-US" dirty="0"/>
          </a:p>
        </p:txBody>
      </p:sp>
      <p:sp>
        <p:nvSpPr>
          <p:cNvPr id="9" name="Footer Placeholder 5"/>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Go-Live Update</a:t>
            </a:r>
            <a:br>
              <a:rPr lang="en-US" dirty="0" smtClean="0"/>
            </a:br>
            <a:r>
              <a:rPr lang="en-US" sz="2400" dirty="0" smtClean="0"/>
              <a:t>Certified Systems</a:t>
            </a:r>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Market Trials</a:t>
            </a:r>
          </a:p>
          <a:p>
            <a:pPr algn="ctr" eaLnBrk="1" hangingPunct="1"/>
            <a:endParaRPr lang="en-US" dirty="0" smtClean="0"/>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6705600" y="5184577"/>
            <a:ext cx="6858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8839200" cy="685800"/>
          </a:xfrm>
        </p:spPr>
        <p:txBody>
          <a:bodyPr/>
          <a:lstStyle/>
          <a:p>
            <a:r>
              <a:rPr lang="en-US" dirty="0" smtClean="0"/>
              <a:t>NMMS Overview</a:t>
            </a:r>
            <a:endParaRPr lang="en-US" dirty="0"/>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pic>
        <p:nvPicPr>
          <p:cNvPr id="8"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4953000" y="1352550"/>
            <a:ext cx="381000" cy="381000"/>
          </a:xfrm>
          <a:prstGeom prst="rect">
            <a:avLst/>
          </a:prstGeom>
          <a:noFill/>
          <a:ln w="9525">
            <a:noFill/>
            <a:miter lim="800000"/>
            <a:headEnd/>
            <a:tailEnd/>
          </a:ln>
        </p:spPr>
      </p:pic>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8"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90800"/>
            <a:ext cx="8839200" cy="1923604"/>
          </a:xfrm>
          <a:prstGeom prst="rect">
            <a:avLst/>
          </a:prstGeom>
          <a:noFill/>
        </p:spPr>
        <p:txBody>
          <a:bodyPr wrap="square" rtlCol="0">
            <a:spAutoFit/>
          </a:bodyPr>
          <a:lstStyle/>
          <a:p>
            <a:r>
              <a:rPr lang="en-US" sz="1600" dirty="0" smtClean="0"/>
              <a:t>Status / Other Issues: </a:t>
            </a:r>
            <a:endParaRPr lang="en-US" sz="1500" dirty="0" smtClean="0"/>
          </a:p>
          <a:p>
            <a:pPr indent="117475">
              <a:buFont typeface="Arial" pitchFamily="34" charset="0"/>
              <a:buChar char="•"/>
            </a:pPr>
            <a:r>
              <a:rPr lang="en-US" sz="1500" dirty="0" smtClean="0"/>
              <a:t> Stability issue resolved as of July 1 (ERCOT continues to monitor production) </a:t>
            </a:r>
          </a:p>
          <a:p>
            <a:pPr indent="117475">
              <a:buFont typeface="Arial" pitchFamily="34" charset="0"/>
              <a:buChar char="•"/>
            </a:pPr>
            <a:r>
              <a:rPr lang="en-US" sz="1500" dirty="0" smtClean="0"/>
              <a:t> Navigation performance issues improved Aug 1st (43% reduction in response time measured)</a:t>
            </a:r>
          </a:p>
          <a:p>
            <a:pPr indent="117475">
              <a:buFont typeface="Arial" pitchFamily="34" charset="0"/>
              <a:buChar char="•"/>
            </a:pPr>
            <a:r>
              <a:rPr lang="en-US" sz="1500" dirty="0" smtClean="0">
                <a:latin typeface="+mn-lt"/>
              </a:rPr>
              <a:t> Validation performance improvement patch was added on Friday, August 27</a:t>
            </a:r>
            <a:r>
              <a:rPr lang="en-US" sz="1500" baseline="30000" dirty="0" smtClean="0">
                <a:latin typeface="+mn-lt"/>
              </a:rPr>
              <a:t>th</a:t>
            </a:r>
            <a:r>
              <a:rPr lang="en-US" sz="1500" dirty="0" smtClean="0">
                <a:latin typeface="+mn-lt"/>
              </a:rPr>
              <a:t> (expected a 20-40% reduction in validation time). Improvement on validation times were tested as follows:</a:t>
            </a:r>
            <a:endParaRPr lang="en-US" dirty="0" smtClean="0"/>
          </a:p>
          <a:p>
            <a:pPr lvl="1" indent="233363">
              <a:buFont typeface="Arial" pitchFamily="34" charset="0"/>
              <a:buChar char="•"/>
            </a:pPr>
            <a:r>
              <a:rPr lang="en-US" sz="1050" dirty="0" smtClean="0"/>
              <a:t>Average</a:t>
            </a:r>
            <a:r>
              <a:rPr lang="en-US" sz="1200" dirty="0" smtClean="0"/>
              <a:t>:	</a:t>
            </a:r>
            <a:r>
              <a:rPr lang="en-US" sz="1050" dirty="0" smtClean="0"/>
              <a:t>45.18%</a:t>
            </a:r>
            <a:endParaRPr lang="en-US" sz="1200" dirty="0" smtClean="0"/>
          </a:p>
          <a:p>
            <a:pPr lvl="1" indent="233363">
              <a:buFont typeface="Arial" pitchFamily="34" charset="0"/>
              <a:buChar char="•"/>
            </a:pPr>
            <a:r>
              <a:rPr lang="en-US" sz="1050" dirty="0" smtClean="0"/>
              <a:t>Median:	66.41%</a:t>
            </a:r>
          </a:p>
          <a:p>
            <a:pPr lvl="1" indent="233363">
              <a:buFont typeface="Arial" pitchFamily="34" charset="0"/>
              <a:buChar char="•"/>
            </a:pPr>
            <a:r>
              <a:rPr lang="en-US" sz="1050" dirty="0" smtClean="0"/>
              <a:t>Max:	97.46%</a:t>
            </a:r>
          </a:p>
          <a:p>
            <a:pPr lvl="1">
              <a:buFont typeface="Arial" pitchFamily="34" charset="0"/>
              <a:buChar char="•"/>
            </a:pPr>
            <a:endParaRPr lang="en-US" sz="1000" dirty="0" smtClean="0">
              <a:latin typeface="+mn-lt"/>
            </a:endParaRPr>
          </a:p>
        </p:txBody>
      </p:sp>
      <p:pic>
        <p:nvPicPr>
          <p:cNvPr id="3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4953000" y="1676400"/>
            <a:ext cx="381000" cy="381000"/>
          </a:xfrm>
          <a:prstGeom prst="rect">
            <a:avLst/>
          </a:prstGeom>
          <a:noFill/>
          <a:ln w="9525">
            <a:noFill/>
            <a:miter lim="800000"/>
            <a:headEnd/>
            <a:tailEnd/>
          </a:ln>
        </p:spPr>
      </p:pic>
      <p:pic>
        <p:nvPicPr>
          <p:cNvPr id="3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4953000" y="990600"/>
            <a:ext cx="381000" cy="381000"/>
          </a:xfrm>
          <a:prstGeom prst="rect">
            <a:avLst/>
          </a:prstGeom>
          <a:noFill/>
          <a:ln w="9525">
            <a:noFill/>
            <a:miter lim="800000"/>
            <a:headEnd/>
            <a:tailEnd/>
          </a:ln>
        </p:spPr>
      </p:pic>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6934200" y="5127427"/>
            <a:ext cx="533401"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11</a:t>
            </a:r>
            <a:endParaRPr lang="en-US" sz="2000" b="1" dirty="0">
              <a:solidFill>
                <a:srgbClr val="000000"/>
              </a:solidFill>
              <a:cs typeface="Arial" charset="0"/>
            </a:endParaRPr>
          </a:p>
        </p:txBody>
      </p:sp>
      <p:pic>
        <p:nvPicPr>
          <p:cNvPr id="36"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4953000" y="2057400"/>
            <a:ext cx="381000" cy="381000"/>
          </a:xfrm>
          <a:prstGeom prst="rect">
            <a:avLst/>
          </a:prstGeom>
          <a:noFill/>
          <a:ln w="9525">
            <a:noFill/>
            <a:miter lim="800000"/>
            <a:headEnd/>
            <a:tailEnd/>
          </a:ln>
        </p:spPr>
      </p:pic>
      <p:sp>
        <p:nvSpPr>
          <p:cNvPr id="37" name="TextBox 85"/>
          <p:cNvSpPr txBox="1">
            <a:spLocks noChangeArrowheads="1"/>
          </p:cNvSpPr>
          <p:nvPr/>
        </p:nvSpPr>
        <p:spPr bwMode="auto">
          <a:xfrm>
            <a:off x="1524000" y="5456500"/>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sp>
        <p:nvSpPr>
          <p:cNvPr id="39" name="TextBox 85"/>
          <p:cNvSpPr txBox="1">
            <a:spLocks noChangeArrowheads="1"/>
          </p:cNvSpPr>
          <p:nvPr/>
        </p:nvSpPr>
        <p:spPr bwMode="auto">
          <a:xfrm>
            <a:off x="1524000" y="5828834"/>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childTnLst>
                                </p:cTn>
                              </p:par>
                              <p:par>
                                <p:cTn id="17" presetID="10"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6705600" y="5184577"/>
            <a:ext cx="20574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8839200" cy="685800"/>
          </a:xfrm>
        </p:spPr>
        <p:txBody>
          <a:bodyPr/>
          <a:lstStyle/>
          <a:p>
            <a:r>
              <a:rPr lang="en-US" dirty="0" smtClean="0"/>
              <a:t>OS Overview</a:t>
            </a:r>
            <a:endParaRPr lang="en-US" dirty="0"/>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pic>
        <p:nvPicPr>
          <p:cNvPr id="8"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4953000" y="1352550"/>
            <a:ext cx="381000" cy="381000"/>
          </a:xfrm>
          <a:prstGeom prst="rect">
            <a:avLst/>
          </a:prstGeom>
          <a:noFill/>
          <a:ln w="9525">
            <a:noFill/>
            <a:miter lim="800000"/>
            <a:headEnd/>
            <a:tailEnd/>
          </a:ln>
        </p:spPr>
      </p:pic>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8"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14600"/>
            <a:ext cx="8686800" cy="1705082"/>
          </a:xfrm>
          <a:prstGeom prst="rect">
            <a:avLst/>
          </a:prstGeom>
          <a:noFill/>
        </p:spPr>
        <p:txBody>
          <a:bodyPr wrap="square" rtlCol="0">
            <a:spAutoFit/>
          </a:bodyPr>
          <a:lstStyle/>
          <a:p>
            <a:r>
              <a:rPr lang="en-US" sz="1600" dirty="0" smtClean="0"/>
              <a:t>Status / Other Issues: </a:t>
            </a:r>
          </a:p>
          <a:p>
            <a:pPr marL="115888" indent="-115888">
              <a:buFont typeface="Arial" pitchFamily="34" charset="0"/>
              <a:buChar char="•"/>
            </a:pPr>
            <a:r>
              <a:rPr lang="en-US" sz="1600" dirty="0" smtClean="0"/>
              <a:t> No defects reported in the Outage Scheduler</a:t>
            </a:r>
            <a:endParaRPr lang="en-US" sz="1600" dirty="0" smtClean="0">
              <a:latin typeface="+mn-lt"/>
            </a:endParaRPr>
          </a:p>
          <a:p>
            <a:pPr marL="742950" lvl="1" indent="-285750" eaLnBrk="0" hangingPunct="0">
              <a:spcBef>
                <a:spcPct val="20000"/>
              </a:spcBef>
              <a:buFont typeface="Arial" pitchFamily="34" charset="0"/>
              <a:buChar char="–"/>
            </a:pPr>
            <a:r>
              <a:rPr lang="en-US" sz="1200" dirty="0" smtClean="0"/>
              <a:t>Outage Scheduler transition tasks were completed on 8/13 and the system was ready for dual entry and validation on 8/16</a:t>
            </a:r>
          </a:p>
          <a:p>
            <a:pPr marL="742950" lvl="1" indent="-285750" eaLnBrk="0" hangingPunct="0">
              <a:spcBef>
                <a:spcPct val="20000"/>
              </a:spcBef>
              <a:buFont typeface="Arial" pitchFamily="34" charset="0"/>
              <a:buChar char="–"/>
            </a:pPr>
            <a:r>
              <a:rPr lang="en-US" sz="1200" dirty="0" smtClean="0">
                <a:latin typeface="+mn-lt"/>
              </a:rPr>
              <a:t>Market Notice for </a:t>
            </a:r>
            <a:r>
              <a:rPr lang="en-US" sz="1200" dirty="0" smtClean="0"/>
              <a:t>dual entry and validation was sent on August 16</a:t>
            </a:r>
            <a:r>
              <a:rPr lang="en-US" sz="1200" baseline="30000" dirty="0" smtClean="0"/>
              <a:t>th</a:t>
            </a:r>
            <a:r>
              <a:rPr lang="en-US" sz="1200" dirty="0" smtClean="0"/>
              <a:t> </a:t>
            </a:r>
          </a:p>
          <a:p>
            <a:pPr marL="173038" indent="-173038" eaLnBrk="0" hangingPunct="0">
              <a:buFont typeface="Arial" pitchFamily="34" charset="0"/>
              <a:buChar char="•"/>
            </a:pPr>
            <a:r>
              <a:rPr lang="en-US" sz="1600" dirty="0" smtClean="0"/>
              <a:t>All Outage scheduler issues within the TSP Issues list have either been addressed or are resolved</a:t>
            </a:r>
          </a:p>
        </p:txBody>
      </p:sp>
      <p:pic>
        <p:nvPicPr>
          <p:cNvPr id="3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4953000" y="1676400"/>
            <a:ext cx="381000" cy="381000"/>
          </a:xfrm>
          <a:prstGeom prst="rect">
            <a:avLst/>
          </a:prstGeom>
          <a:noFill/>
          <a:ln w="9525">
            <a:noFill/>
            <a:miter lim="800000"/>
            <a:headEnd/>
            <a:tailEnd/>
          </a:ln>
        </p:spPr>
      </p:pic>
      <p:pic>
        <p:nvPicPr>
          <p:cNvPr id="3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4953000" y="990600"/>
            <a:ext cx="381000" cy="381000"/>
          </a:xfrm>
          <a:prstGeom prst="rect">
            <a:avLst/>
          </a:prstGeom>
          <a:noFill/>
          <a:ln w="9525">
            <a:noFill/>
            <a:miter lim="800000"/>
            <a:headEnd/>
            <a:tailEnd/>
          </a:ln>
        </p:spPr>
      </p:pic>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8001000" y="5127427"/>
            <a:ext cx="838201"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119</a:t>
            </a:r>
            <a:endParaRPr lang="en-US" sz="2000" b="1" dirty="0">
              <a:solidFill>
                <a:srgbClr val="000000"/>
              </a:solidFill>
              <a:cs typeface="Arial" charset="0"/>
            </a:endParaRPr>
          </a:p>
        </p:txBody>
      </p:sp>
      <p:pic>
        <p:nvPicPr>
          <p:cNvPr id="36"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4953000" y="2057400"/>
            <a:ext cx="381000" cy="381000"/>
          </a:xfrm>
          <a:prstGeom prst="rect">
            <a:avLst/>
          </a:prstGeom>
          <a:noFill/>
          <a:ln w="9525">
            <a:noFill/>
            <a:miter lim="800000"/>
            <a:headEnd/>
            <a:tailEnd/>
          </a:ln>
        </p:spPr>
      </p:pic>
      <p:sp>
        <p:nvSpPr>
          <p:cNvPr id="37" name="TextBox 85"/>
          <p:cNvSpPr txBox="1">
            <a:spLocks noChangeArrowheads="1"/>
          </p:cNvSpPr>
          <p:nvPr/>
        </p:nvSpPr>
        <p:spPr bwMode="auto">
          <a:xfrm>
            <a:off x="1524000" y="54702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sp>
        <p:nvSpPr>
          <p:cNvPr id="39" name="TextBox 85"/>
          <p:cNvSpPr txBox="1">
            <a:spLocks noChangeArrowheads="1"/>
          </p:cNvSpPr>
          <p:nvPr/>
        </p:nvSpPr>
        <p:spPr bwMode="auto">
          <a:xfrm>
            <a:off x="1524000" y="5822692"/>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childTnLst>
                                </p:cTn>
                              </p:par>
                              <p:par>
                                <p:cTn id="17" presetID="10"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2"/>
          <p:cNvSpPr>
            <a:spLocks noGrp="1"/>
          </p:cNvSpPr>
          <p:nvPr>
            <p:ph type="ftr" sz="quarter" idx="11"/>
          </p:nvPr>
        </p:nvSpPr>
        <p:spPr>
          <a:noFill/>
        </p:spPr>
        <p:txBody>
          <a:bodyPr/>
          <a:lstStyle/>
          <a:p>
            <a:r>
              <a:rPr lang="en-US" dirty="0" smtClean="0"/>
              <a:t>Technical Advisory Committee</a:t>
            </a:r>
          </a:p>
        </p:txBody>
      </p:sp>
      <p:sp>
        <p:nvSpPr>
          <p:cNvPr id="8195" name="Date Placeholder 3"/>
          <p:cNvSpPr>
            <a:spLocks noGrp="1"/>
          </p:cNvSpPr>
          <p:nvPr>
            <p:ph type="dt" sz="quarter" idx="12"/>
          </p:nvPr>
        </p:nvSpPr>
        <p:spPr>
          <a:noFill/>
        </p:spPr>
        <p:txBody>
          <a:bodyPr/>
          <a:lstStyle/>
          <a:p>
            <a:r>
              <a:rPr lang="en-US" dirty="0" smtClean="0"/>
              <a:t>2 September 2010</a:t>
            </a:r>
          </a:p>
        </p:txBody>
      </p:sp>
      <p:sp>
        <p:nvSpPr>
          <p:cNvPr id="8196" name="Rectangle 2"/>
          <p:cNvSpPr>
            <a:spLocks noGrp="1" noChangeArrowheads="1"/>
          </p:cNvSpPr>
          <p:nvPr>
            <p:ph type="title" idx="4294967295"/>
          </p:nvPr>
        </p:nvSpPr>
        <p:spPr>
          <a:xfrm>
            <a:off x="0" y="0"/>
            <a:ext cx="8839200" cy="685800"/>
          </a:xfrm>
        </p:spPr>
        <p:txBody>
          <a:bodyPr/>
          <a:lstStyle/>
          <a:p>
            <a:pPr eaLnBrk="1" hangingPunct="1"/>
            <a:r>
              <a:rPr lang="en-US" dirty="0" smtClean="0"/>
              <a:t>Agenda</a:t>
            </a:r>
          </a:p>
        </p:txBody>
      </p:sp>
      <p:sp>
        <p:nvSpPr>
          <p:cNvPr id="8197" name="Rectangle 3"/>
          <p:cNvSpPr>
            <a:spLocks noChangeArrowheads="1"/>
          </p:cNvSpPr>
          <p:nvPr/>
        </p:nvSpPr>
        <p:spPr bwMode="auto">
          <a:xfrm>
            <a:off x="479425" y="914400"/>
            <a:ext cx="8229600" cy="5257800"/>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a:t>Program Status</a:t>
            </a:r>
          </a:p>
          <a:p>
            <a:pPr marL="285750" indent="-285750">
              <a:spcBef>
                <a:spcPct val="20000"/>
              </a:spcBef>
              <a:spcAft>
                <a:spcPct val="20000"/>
              </a:spcAft>
            </a:pPr>
            <a:endParaRPr lang="en-US" sz="1400" b="1" dirty="0" smtClean="0"/>
          </a:p>
          <a:p>
            <a:pPr marL="285750" indent="-285750">
              <a:spcBef>
                <a:spcPct val="20000"/>
              </a:spcBef>
              <a:spcAft>
                <a:spcPct val="20000"/>
              </a:spcAft>
              <a:buFont typeface="Arial" pitchFamily="34" charset="0"/>
              <a:buChar char="•"/>
            </a:pPr>
            <a:r>
              <a:rPr lang="en-US" sz="2000" b="1" dirty="0" smtClean="0"/>
              <a:t>LFC Test Overview</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Certification Updates</a:t>
            </a:r>
          </a:p>
          <a:p>
            <a:pPr marL="285750" indent="-285750">
              <a:spcBef>
                <a:spcPct val="20000"/>
              </a:spcBef>
              <a:spcAft>
                <a:spcPct val="20000"/>
              </a:spcAft>
            </a:pPr>
            <a:endParaRPr lang="en-US" sz="2000" b="1" dirty="0" smtClean="0"/>
          </a:p>
          <a:p>
            <a:pPr marL="285750" indent="-285750">
              <a:spcBef>
                <a:spcPct val="20000"/>
              </a:spcBef>
              <a:spcAft>
                <a:spcPct val="20000"/>
              </a:spcAft>
              <a:buFont typeface="Arial" pitchFamily="34" charset="0"/>
              <a:buChar char="•"/>
            </a:pPr>
            <a:r>
              <a:rPr lang="en-US" sz="2000" b="1" dirty="0" smtClean="0"/>
              <a:t>Cut-Over Certification – Primer for Remaining Systems</a:t>
            </a:r>
          </a:p>
          <a:p>
            <a:pPr marL="285750" indent="-285750">
              <a:spcBef>
                <a:spcPct val="20000"/>
              </a:spcBef>
              <a:spcAft>
                <a:spcPct val="20000"/>
              </a:spcAft>
            </a:pPr>
            <a:endParaRPr lang="en-US" sz="2000" b="1" dirty="0"/>
          </a:p>
          <a:p>
            <a:pPr marL="285750" indent="-285750">
              <a:spcBef>
                <a:spcPct val="20000"/>
              </a:spcBef>
              <a:spcAft>
                <a:spcPct val="20000"/>
              </a:spcAft>
            </a:pPr>
            <a:endParaRPr lang="en-US" sz="20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1524000" y="5867400"/>
            <a:ext cx="5334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46" name="Rectangle 45"/>
          <p:cNvSpPr/>
          <p:nvPr/>
        </p:nvSpPr>
        <p:spPr>
          <a:xfrm>
            <a:off x="6705600" y="5184577"/>
            <a:ext cx="4572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8839200" cy="685800"/>
          </a:xfrm>
        </p:spPr>
        <p:txBody>
          <a:bodyPr/>
          <a:lstStyle/>
          <a:p>
            <a:r>
              <a:rPr lang="en-US" dirty="0" smtClean="0"/>
              <a:t>CRR Overview</a:t>
            </a:r>
            <a:endParaRPr lang="en-US" dirty="0"/>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pic>
        <p:nvPicPr>
          <p:cNvPr id="8" name="Picture 24" descr="C:\Documents and Settings\cmcdonald\My Documents\My Pictures\Microsoft Clip Organizer\j0441310.png"/>
          <p:cNvPicPr>
            <a:picLocks noChangeAspect="1" noChangeArrowheads="1"/>
          </p:cNvPicPr>
          <p:nvPr>
            <p:custDataLst>
              <p:tags r:id="rId1"/>
            </p:custDataLst>
          </p:nvPr>
        </p:nvPicPr>
        <p:blipFill>
          <a:blip r:embed="rId7" cstate="print"/>
          <a:srcRect/>
          <a:stretch>
            <a:fillRect/>
          </a:stretch>
        </p:blipFill>
        <p:spPr bwMode="auto">
          <a:xfrm>
            <a:off x="4953000" y="1352550"/>
            <a:ext cx="381000" cy="381000"/>
          </a:xfrm>
          <a:prstGeom prst="rect">
            <a:avLst/>
          </a:prstGeom>
          <a:noFill/>
          <a:ln w="9525">
            <a:noFill/>
            <a:miter lim="800000"/>
            <a:headEnd/>
            <a:tailEnd/>
          </a:ln>
        </p:spPr>
      </p:pic>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8"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14600"/>
            <a:ext cx="8686800" cy="1908215"/>
          </a:xfrm>
          <a:prstGeom prst="rect">
            <a:avLst/>
          </a:prstGeom>
          <a:noFill/>
        </p:spPr>
        <p:txBody>
          <a:bodyPr wrap="square" rtlCol="0">
            <a:spAutoFit/>
          </a:bodyPr>
          <a:lstStyle/>
          <a:p>
            <a:r>
              <a:rPr lang="en-US" sz="1600" dirty="0" smtClean="0"/>
              <a:t>Status / Other Issues: </a:t>
            </a:r>
          </a:p>
          <a:p>
            <a:pPr>
              <a:buFont typeface="Arial" pitchFamily="34" charset="0"/>
              <a:buChar char="•"/>
            </a:pPr>
            <a:r>
              <a:rPr lang="en-US" dirty="0" smtClean="0"/>
              <a:t> </a:t>
            </a:r>
            <a:r>
              <a:rPr lang="en-US" sz="1400" dirty="0" smtClean="0"/>
              <a:t>Working with Siemens on automated processor fix. Expectation is to receive fix before Go-Live</a:t>
            </a:r>
            <a:endParaRPr lang="en-US" sz="1400" dirty="0" smtClean="0">
              <a:latin typeface="+mn-lt"/>
            </a:endParaRPr>
          </a:p>
          <a:p>
            <a:pPr marL="742950" lvl="1" indent="-285750" eaLnBrk="0" hangingPunct="0">
              <a:spcBef>
                <a:spcPct val="20000"/>
              </a:spcBef>
              <a:buFont typeface="Arial" pitchFamily="34" charset="0"/>
              <a:buChar char="–"/>
            </a:pPr>
            <a:r>
              <a:rPr lang="en-US" sz="1200" dirty="0" smtClean="0">
                <a:latin typeface="+mn-lt"/>
              </a:rPr>
              <a:t>Incorrect Loadzone Designation from Topology Processor Output file</a:t>
            </a:r>
          </a:p>
          <a:p>
            <a:pPr marL="742950" lvl="1" indent="-285750" eaLnBrk="0" hangingPunct="0">
              <a:spcBef>
                <a:spcPct val="20000"/>
              </a:spcBef>
              <a:buFont typeface="Arial" pitchFamily="34" charset="0"/>
              <a:buChar char="–"/>
            </a:pPr>
            <a:r>
              <a:rPr lang="en-US" sz="1200" dirty="0" smtClean="0"/>
              <a:t>Resource Nodes missing from Settlement Point output file produced by Topology Processor</a:t>
            </a:r>
          </a:p>
          <a:p>
            <a:pPr marL="742950" lvl="1" indent="-285750" eaLnBrk="0" hangingPunct="0">
              <a:spcBef>
                <a:spcPct val="20000"/>
              </a:spcBef>
              <a:buFont typeface="Arial" pitchFamily="34" charset="0"/>
              <a:buChar char="–"/>
            </a:pPr>
            <a:r>
              <a:rPr lang="en-US" sz="1200" dirty="0" smtClean="0"/>
              <a:t>Topology Processor cannot consume outages information for CRR modeling</a:t>
            </a:r>
          </a:p>
          <a:p>
            <a:pPr marL="742950" lvl="1" indent="-285750" eaLnBrk="0" hangingPunct="0">
              <a:spcBef>
                <a:spcPct val="20000"/>
              </a:spcBef>
              <a:buFont typeface="Arial" pitchFamily="34" charset="0"/>
              <a:buChar char="–"/>
            </a:pPr>
            <a:r>
              <a:rPr lang="en-US" sz="1200" dirty="0" smtClean="0"/>
              <a:t>CRR MUI requires a system  reboot for Bid Limit to take effect (internal to ERCOT) workaround  is nuisance -targeting 09/13/2010 resolution </a:t>
            </a:r>
            <a:endParaRPr lang="en-US" sz="1200" dirty="0" smtClean="0">
              <a:latin typeface="+mn-lt"/>
            </a:endParaRPr>
          </a:p>
          <a:p>
            <a:pPr marL="742950" lvl="1" indent="-285750" eaLnBrk="0" hangingPunct="0">
              <a:spcBef>
                <a:spcPct val="20000"/>
              </a:spcBef>
              <a:buFont typeface="Arial" pitchFamily="34" charset="0"/>
              <a:buChar char="–"/>
            </a:pPr>
            <a:endParaRPr lang="en-US" sz="1200" dirty="0" smtClean="0"/>
          </a:p>
        </p:txBody>
      </p:sp>
      <p:pic>
        <p:nvPicPr>
          <p:cNvPr id="32" name="Picture 24" descr="C:\Documents and Settings\cmcdonald\My Documents\My Pictures\Microsoft Clip Organizer\j0441310.png"/>
          <p:cNvPicPr>
            <a:picLocks noChangeAspect="1" noChangeArrowheads="1"/>
          </p:cNvPicPr>
          <p:nvPr>
            <p:custDataLst>
              <p:tags r:id="rId2"/>
            </p:custDataLst>
          </p:nvPr>
        </p:nvPicPr>
        <p:blipFill>
          <a:blip r:embed="rId7" cstate="print"/>
          <a:srcRect/>
          <a:stretch>
            <a:fillRect/>
          </a:stretch>
        </p:blipFill>
        <p:spPr bwMode="auto">
          <a:xfrm>
            <a:off x="4953000" y="1676400"/>
            <a:ext cx="381000" cy="381000"/>
          </a:xfrm>
          <a:prstGeom prst="rect">
            <a:avLst/>
          </a:prstGeom>
          <a:noFill/>
          <a:ln w="9525">
            <a:noFill/>
            <a:miter lim="800000"/>
            <a:headEnd/>
            <a:tailEnd/>
          </a:ln>
        </p:spPr>
      </p:pic>
      <p:pic>
        <p:nvPicPr>
          <p:cNvPr id="33" name="Picture 24" descr="C:\Documents and Settings\cmcdonald\My Documents\My Pictures\Microsoft Clip Organizer\j0441310.png"/>
          <p:cNvPicPr>
            <a:picLocks noChangeAspect="1" noChangeArrowheads="1"/>
          </p:cNvPicPr>
          <p:nvPr>
            <p:custDataLst>
              <p:tags r:id="rId3"/>
            </p:custDataLst>
          </p:nvPr>
        </p:nvPicPr>
        <p:blipFill>
          <a:blip r:embed="rId7" cstate="print"/>
          <a:srcRect/>
          <a:stretch>
            <a:fillRect/>
          </a:stretch>
        </p:blipFill>
        <p:spPr bwMode="auto">
          <a:xfrm>
            <a:off x="4953000" y="990600"/>
            <a:ext cx="381000" cy="381000"/>
          </a:xfrm>
          <a:prstGeom prst="rect">
            <a:avLst/>
          </a:prstGeom>
          <a:noFill/>
          <a:ln w="9525">
            <a:noFill/>
            <a:miter lim="800000"/>
            <a:headEnd/>
            <a:tailEnd/>
          </a:ln>
        </p:spPr>
      </p:pic>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6934199" y="5127427"/>
            <a:ext cx="304801"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4</a:t>
            </a:r>
            <a:endParaRPr lang="en-US" sz="2000" b="1" dirty="0">
              <a:solidFill>
                <a:srgbClr val="000000"/>
              </a:solidFill>
              <a:cs typeface="Arial" charset="0"/>
            </a:endParaRPr>
          </a:p>
        </p:txBody>
      </p:sp>
      <p:pic>
        <p:nvPicPr>
          <p:cNvPr id="36" name="Picture 24" descr="C:\Documents and Settings\cmcdonald\My Documents\My Pictures\Microsoft Clip Organizer\j0441310.png"/>
          <p:cNvPicPr>
            <a:picLocks noChangeAspect="1" noChangeArrowheads="1"/>
          </p:cNvPicPr>
          <p:nvPr>
            <p:custDataLst>
              <p:tags r:id="rId4"/>
            </p:custDataLst>
          </p:nvPr>
        </p:nvPicPr>
        <p:blipFill>
          <a:blip r:embed="rId7" cstate="print"/>
          <a:srcRect/>
          <a:stretch>
            <a:fillRect/>
          </a:stretch>
        </p:blipFill>
        <p:spPr bwMode="auto">
          <a:xfrm>
            <a:off x="4953000" y="2057400"/>
            <a:ext cx="381000" cy="381000"/>
          </a:xfrm>
          <a:prstGeom prst="rect">
            <a:avLst/>
          </a:prstGeom>
          <a:noFill/>
          <a:ln w="9525">
            <a:noFill/>
            <a:miter lim="800000"/>
            <a:headEnd/>
            <a:tailEnd/>
          </a:ln>
        </p:spPr>
      </p:pic>
      <p:sp>
        <p:nvSpPr>
          <p:cNvPr id="37" name="TextBox 85"/>
          <p:cNvSpPr txBox="1">
            <a:spLocks noChangeArrowheads="1"/>
          </p:cNvSpPr>
          <p:nvPr/>
        </p:nvSpPr>
        <p:spPr bwMode="auto">
          <a:xfrm>
            <a:off x="1524000" y="54702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sp>
        <p:nvSpPr>
          <p:cNvPr id="39" name="TextBox 85"/>
          <p:cNvSpPr txBox="1">
            <a:spLocks noChangeArrowheads="1"/>
          </p:cNvSpPr>
          <p:nvPr/>
        </p:nvSpPr>
        <p:spPr bwMode="auto">
          <a:xfrm>
            <a:off x="1828800" y="5848290"/>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4</a:t>
            </a:r>
            <a:endParaRPr lang="en-US" sz="2000" b="1" dirty="0">
              <a:solidFill>
                <a:srgbClr val="000000"/>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childTnLst>
                                </p:cTn>
                              </p:par>
                              <p:par>
                                <p:cTn id="17" presetID="10"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Go-Live Update</a:t>
            </a:r>
            <a:br>
              <a:rPr lang="en-US" dirty="0" smtClean="0"/>
            </a:br>
            <a:r>
              <a:rPr lang="en-US" sz="2400" dirty="0" smtClean="0"/>
              <a:t>Review of Full Nodal Operations Go-Live Items</a:t>
            </a:r>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Market Trials</a:t>
            </a:r>
          </a:p>
          <a:p>
            <a:pPr algn="ctr" eaLnBrk="1" hangingPunct="1"/>
            <a:endParaRPr lang="en-US" dirty="0" smtClean="0"/>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latin typeface="+mj-lt"/>
                <a:ea typeface="+mj-ea"/>
                <a:cs typeface="+mj-cs"/>
              </a:rPr>
              <a:t>Nodal Program </a:t>
            </a:r>
            <a:r>
              <a:rPr lang="en-US" sz="2000" b="1" dirty="0" smtClean="0">
                <a:latin typeface="+mj-lt"/>
                <a:ea typeface="+mj-ea"/>
                <a:cs typeface="+mj-cs"/>
              </a:rPr>
              <a:t>Communications</a:t>
            </a:r>
            <a:endParaRPr lang="en-US" b="1" kern="0" dirty="0">
              <a:solidFill>
                <a:schemeClr val="bg1"/>
              </a:solidFill>
              <a:latin typeface="+mj-lt"/>
              <a:ea typeface="+mj-ea"/>
              <a:cs typeface="+mj-cs"/>
            </a:endParaRPr>
          </a:p>
        </p:txBody>
      </p:sp>
      <p:graphicFrame>
        <p:nvGraphicFramePr>
          <p:cNvPr id="19" name="Table 18"/>
          <p:cNvGraphicFramePr>
            <a:graphicFrameLocks noGrp="1"/>
          </p:cNvGraphicFramePr>
          <p:nvPr/>
        </p:nvGraphicFramePr>
        <p:xfrm>
          <a:off x="457200" y="685800"/>
          <a:ext cx="8229600" cy="5638800"/>
        </p:xfrm>
        <a:graphic>
          <a:graphicData uri="http://schemas.openxmlformats.org/drawingml/2006/table">
            <a:tbl>
              <a:tblPr firstRow="1" bandRow="1">
                <a:tableStyleId>{93296810-A885-4BE3-A3E7-6D5BEEA58F35}</a:tableStyleId>
              </a:tblPr>
              <a:tblGrid>
                <a:gridCol w="1905000"/>
                <a:gridCol w="1066800"/>
                <a:gridCol w="5257800"/>
              </a:tblGrid>
              <a:tr h="358410">
                <a:tc gridSpan="3">
                  <a:txBody>
                    <a:bodyPr/>
                    <a:lstStyle/>
                    <a:p>
                      <a:r>
                        <a:rPr lang="en-US" sz="1400" dirty="0" smtClean="0"/>
                        <a:t>Readiness</a:t>
                      </a:r>
                      <a:r>
                        <a:rPr lang="en-US" sz="1400" baseline="0" dirty="0" smtClean="0"/>
                        <a:t> Signoff Schedule</a:t>
                      </a:r>
                      <a:endParaRPr lang="en-US" sz="1400" dirty="0"/>
                    </a:p>
                  </a:txBody>
                  <a:tcPr/>
                </a:tc>
                <a:tc hMerge="1">
                  <a:txBody>
                    <a:bodyPr/>
                    <a:lstStyle/>
                    <a:p>
                      <a:endParaRPr lang="en-US" sz="1400" dirty="0"/>
                    </a:p>
                  </a:txBody>
                  <a:tcPr/>
                </a:tc>
                <a:tc hMerge="1">
                  <a:txBody>
                    <a:bodyPr/>
                    <a:lstStyle/>
                    <a:p>
                      <a:endParaRPr lang="en-US" sz="1400" dirty="0"/>
                    </a:p>
                  </a:txBody>
                  <a:tcPr/>
                </a:tc>
              </a:tr>
              <a:tr h="1259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Network Operations Modeling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06/30</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07/20</a:t>
                      </a:r>
                      <a:endParaRPr lang="en-US" sz="1200" b="0" baseline="30000" dirty="0" smtClean="0">
                        <a:solidFill>
                          <a:schemeClr val="bg2"/>
                        </a:solidFill>
                      </a:endParaRP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07/30 </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09/01</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TAC Approval</a:t>
                      </a:r>
                      <a:endParaRPr lang="en-US" sz="1200" b="0" baseline="0" dirty="0" smtClean="0">
                        <a:solidFill>
                          <a:schemeClr val="bg2"/>
                        </a:solidFill>
                      </a:endParaRP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Nodal Protocol Section 3.10 goes into effect</a:t>
                      </a:r>
                    </a:p>
                  </a:txBody>
                  <a:tcPr anchor="ctr"/>
                </a:tc>
              </a:tr>
              <a:tr h="1259677">
                <a:tc>
                  <a:txBody>
                    <a:bodyPr/>
                    <a:lstStyle/>
                    <a:p>
                      <a:r>
                        <a:rPr lang="en-US" sz="1200" dirty="0" smtClean="0"/>
                        <a:t>Congestion Revenue Rights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08/05</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08/17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tx1"/>
                          </a:solidFill>
                        </a:rPr>
                        <a:t>09/13</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tx1"/>
                          </a:solidFill>
                        </a:rPr>
                        <a:t>10/13 </a:t>
                      </a:r>
                      <a:endParaRPr lang="en-US" sz="1200" b="0" dirty="0" smtClean="0">
                        <a:solidFill>
                          <a:schemeClr val="tx1"/>
                        </a:solidFill>
                      </a:endParaRP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tx1"/>
                          </a:solidFill>
                        </a:rPr>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tx1"/>
                          </a:solidFill>
                        </a:rPr>
                        <a:t>Nodal Protocol Section 7 goes into effect</a:t>
                      </a:r>
                    </a:p>
                  </a:txBody>
                  <a:tcPr anchor="ctr"/>
                </a:tc>
              </a:tr>
              <a:tr h="1259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Outage Scheduling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08/05</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bg2"/>
                          </a:solidFill>
                        </a:rPr>
                        <a:t>08/17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baseline="0" dirty="0" smtClean="0"/>
                        <a:t>11/01</a:t>
                      </a:r>
                      <a:endParaRPr lang="en-US" sz="1200" b="0" baseline="3000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solidFill>
                            <a:schemeClr val="bg2"/>
                          </a:solidFill>
                        </a:rPr>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Nodal Protocol Section 7 goes into effect</a:t>
                      </a:r>
                    </a:p>
                  </a:txBody>
                  <a:tcPr anchor="ctr"/>
                </a:tc>
              </a:tr>
              <a:tr h="1501359">
                <a:tc>
                  <a:txBody>
                    <a:bodyPr/>
                    <a:lstStyle/>
                    <a:p>
                      <a:r>
                        <a:rPr lang="en-US" sz="1200" dirty="0" smtClean="0"/>
                        <a:t>Full Nodal Operations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solidFill>
                            <a:schemeClr val="tx1"/>
                          </a:solidFill>
                        </a:rPr>
                        <a:t>10/01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10/07</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10/19</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dirty="0" smtClean="0"/>
                        <a:t>10/23</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200" b="0" baseline="0" dirty="0" smtClean="0"/>
                        <a:t>11/23</a:t>
                      </a:r>
                    </a:p>
                    <a:p>
                      <a:pPr marL="0" marR="0" indent="0" algn="ctr" defTabSz="914400" rtl="0" eaLnBrk="1" fontAlgn="auto" latinLnBrk="0" hangingPunct="1">
                        <a:lnSpc>
                          <a:spcPct val="100000"/>
                        </a:lnSpc>
                        <a:spcBef>
                          <a:spcPts val="300"/>
                        </a:spcBef>
                        <a:spcAft>
                          <a:spcPts val="0"/>
                        </a:spcAft>
                        <a:buClrTx/>
                        <a:buSzTx/>
                        <a:buFontTx/>
                        <a:buNone/>
                        <a:tabLst/>
                        <a:defRPr/>
                      </a:pPr>
                      <a:endParaRPr lang="en-US" sz="1200" b="0" baseline="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ERCOT Management Readiness Signoff</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TAC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Board of Directors Approval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30 Day Market Notice sent</a:t>
                      </a:r>
                    </a:p>
                    <a:p>
                      <a:pPr marL="0" marR="0" indent="0" algn="l" defTabSz="914400" rtl="0" eaLnBrk="1" fontAlgn="auto" latinLnBrk="0" hangingPunct="1">
                        <a:lnSpc>
                          <a:spcPct val="100000"/>
                        </a:lnSpc>
                        <a:spcBef>
                          <a:spcPts val="300"/>
                        </a:spcBef>
                        <a:spcAft>
                          <a:spcPts val="0"/>
                        </a:spcAft>
                        <a:buClrTx/>
                        <a:buSzTx/>
                        <a:buFontTx/>
                        <a:buNone/>
                        <a:tabLst/>
                        <a:defRPr/>
                      </a:pPr>
                      <a:r>
                        <a:rPr lang="en-US" sz="1200" b="0" baseline="0" dirty="0" smtClean="0"/>
                        <a:t>Nodal Protocol Sections 3,4,5,6 go into effect as well as all other unimplemented Protocol Sections</a:t>
                      </a:r>
                    </a:p>
                  </a:txBody>
                  <a:tcPr anchor="ctr"/>
                </a:tc>
              </a:tr>
            </a:tbl>
          </a:graphicData>
        </a:graphic>
      </p:graphicFrame>
      <p:sp>
        <p:nvSpPr>
          <p:cNvPr id="18459" name="Date Placeholder 8"/>
          <p:cNvSpPr>
            <a:spLocks noGrp="1"/>
          </p:cNvSpPr>
          <p:nvPr>
            <p:ph type="dt" sz="quarter" idx="12"/>
          </p:nvPr>
        </p:nvSpPr>
        <p:spPr>
          <a:noFill/>
        </p:spPr>
        <p:txBody>
          <a:bodyPr/>
          <a:lstStyle/>
          <a:p>
            <a:r>
              <a:rPr lang="en-US" dirty="0" smtClean="0"/>
              <a:t>2 September 2010</a:t>
            </a:r>
            <a:endParaRPr lang="en-US" dirty="0"/>
          </a:p>
        </p:txBody>
      </p:sp>
      <p:sp>
        <p:nvSpPr>
          <p:cNvPr id="7"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b="1" dirty="0" smtClean="0"/>
              <a:t>Nodal Cutover Communications – Zonal Protocol 21.12.3</a:t>
            </a:r>
          </a:p>
        </p:txBody>
      </p:sp>
      <p:sp>
        <p:nvSpPr>
          <p:cNvPr id="17410" name="Content Placeholder 4"/>
          <p:cNvSpPr>
            <a:spLocks noGrp="1"/>
          </p:cNvSpPr>
          <p:nvPr>
            <p:ph idx="1"/>
          </p:nvPr>
        </p:nvSpPr>
        <p:spPr/>
        <p:txBody>
          <a:bodyPr/>
          <a:lstStyle/>
          <a:p>
            <a:pPr>
              <a:buNone/>
            </a:pPr>
            <a:r>
              <a:rPr lang="en-US" i="1" dirty="0" smtClean="0">
                <a:latin typeface="Times New Roman" pitchFamily="18" charset="0"/>
                <a:cs typeface="Times New Roman" pitchFamily="18" charset="0"/>
              </a:rPr>
              <a:t>21.12.3	  Notice to Market Participants of Effective Date for Nodal Protocol Provisions and Retirement of Zonal Protocol Provision</a:t>
            </a:r>
          </a:p>
          <a:p>
            <a:pPr>
              <a:buNone/>
            </a:pPr>
            <a:r>
              <a:rPr lang="en-US" dirty="0" smtClean="0"/>
              <a:t>	</a:t>
            </a:r>
            <a:r>
              <a:rPr lang="en-US" sz="1600" b="0" u="sng" dirty="0" smtClean="0">
                <a:latin typeface="Times New Roman" pitchFamily="18" charset="0"/>
                <a:cs typeface="Times New Roman" pitchFamily="18" charset="0"/>
              </a:rPr>
              <a:t>No part of the nodal market design may start operation until all the Market Readiness Criteria for that part of the nodal market design have been met.  Certification that all Market Readiness Criteria have been met must be made at least by each of the following: the Technical Advisory Committee (TAC), ERCOT and the ERCOT Board.  </a:t>
            </a:r>
            <a:r>
              <a:rPr lang="en-US" sz="1600" b="0" dirty="0" smtClean="0">
                <a:latin typeface="Times New Roman" pitchFamily="18" charset="0"/>
                <a:cs typeface="Times New Roman" pitchFamily="18" charset="0"/>
              </a:rPr>
              <a:t>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pPr lvl="1">
              <a:buNone/>
            </a:pPr>
            <a:r>
              <a:rPr lang="en-US" sz="1600" dirty="0" smtClean="0">
                <a:latin typeface="Times New Roman" pitchFamily="18" charset="0"/>
                <a:cs typeface="Times New Roman" pitchFamily="18" charset="0"/>
              </a:rPr>
              <a:t>(1)	The Nodal Protocol Sections to become effective; and</a:t>
            </a:r>
          </a:p>
          <a:p>
            <a:pPr lvl="1">
              <a:buNone/>
            </a:pPr>
            <a:r>
              <a:rPr lang="en-US" sz="1600" dirty="0" smtClean="0">
                <a:latin typeface="Times New Roman" pitchFamily="18" charset="0"/>
                <a:cs typeface="Times New Roman" pitchFamily="18" charset="0"/>
              </a:rPr>
              <a:t>(2)	The Zonal Protocol Sections to be retired, if any</a:t>
            </a:r>
          </a:p>
          <a:p>
            <a:pPr>
              <a:buNone/>
            </a:pPr>
            <a:endParaRPr lang="en-US" i="1" dirty="0" smtClean="0"/>
          </a:p>
        </p:txBody>
      </p:sp>
      <p:sp>
        <p:nvSpPr>
          <p:cNvPr id="17411" name="Date Placeholder 5"/>
          <p:cNvSpPr>
            <a:spLocks noGrp="1"/>
          </p:cNvSpPr>
          <p:nvPr>
            <p:ph type="dt" sz="quarter" idx="12"/>
          </p:nvPr>
        </p:nvSpPr>
        <p:spPr>
          <a:noFill/>
        </p:spPr>
        <p:txBody>
          <a:bodyPr/>
          <a:lstStyle/>
          <a:p>
            <a:r>
              <a:rPr lang="en-US" dirty="0" smtClean="0"/>
              <a:t>2 September 2010</a:t>
            </a:r>
            <a:endParaRPr lang="en-US" dirty="0"/>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839200" cy="685800"/>
          </a:xfrm>
        </p:spPr>
        <p:txBody>
          <a:bodyPr/>
          <a:lstStyle/>
          <a:p>
            <a:r>
              <a:rPr lang="en-US" b="1" dirty="0" smtClean="0"/>
              <a:t>Readiness Methodology</a:t>
            </a:r>
            <a:endParaRPr lang="en-US" b="1" dirty="0"/>
          </a:p>
        </p:txBody>
      </p:sp>
      <p:sp>
        <p:nvSpPr>
          <p:cNvPr id="5" name="Content Placeholder 4"/>
          <p:cNvSpPr>
            <a:spLocks noGrp="1"/>
          </p:cNvSpPr>
          <p:nvPr>
            <p:ph idx="1"/>
          </p:nvPr>
        </p:nvSpPr>
        <p:spPr/>
        <p:txBody>
          <a:bodyPr/>
          <a:lstStyle/>
          <a:p>
            <a:pPr>
              <a:buNone/>
            </a:pPr>
            <a:r>
              <a:rPr lang="en-US" dirty="0" smtClean="0"/>
              <a:t>ERCOT will measure readiness by the following categories:</a:t>
            </a:r>
          </a:p>
          <a:p>
            <a:pPr lvl="1">
              <a:buFont typeface="Arial" pitchFamily="34" charset="0"/>
              <a:buChar char="•"/>
            </a:pPr>
            <a:r>
              <a:rPr lang="en-US" b="1" i="1" dirty="0" smtClean="0"/>
              <a:t>System Readiness</a:t>
            </a:r>
            <a:r>
              <a:rPr lang="en-US" dirty="0" smtClean="0"/>
              <a:t> – an evaluation of a particular system needed to support identified market activities</a:t>
            </a:r>
          </a:p>
          <a:p>
            <a:pPr lvl="1">
              <a:buFont typeface="Arial" pitchFamily="34" charset="0"/>
              <a:buChar char="•"/>
            </a:pPr>
            <a:r>
              <a:rPr lang="en-US" b="1" i="1" dirty="0" smtClean="0"/>
              <a:t>Process Readiness</a:t>
            </a:r>
            <a:r>
              <a:rPr lang="en-US" dirty="0" smtClean="0"/>
              <a:t> – an evaluation of the Processes and Procedures necessary to support identified market activities</a:t>
            </a:r>
          </a:p>
          <a:p>
            <a:pPr lvl="1">
              <a:buFont typeface="Arial" pitchFamily="34" charset="0"/>
              <a:buChar char="•"/>
            </a:pPr>
            <a:r>
              <a:rPr lang="en-US" b="1" i="1" dirty="0" smtClean="0"/>
              <a:t>People Readiness</a:t>
            </a:r>
            <a:r>
              <a:rPr lang="en-US" dirty="0" smtClean="0"/>
              <a:t> – an evaluation of ERCOT and Market Participant capabilities to support identified market activities</a:t>
            </a:r>
          </a:p>
          <a:p>
            <a:pPr>
              <a:buNone/>
            </a:pPr>
            <a:endParaRPr lang="en-US" dirty="0" smtClean="0"/>
          </a:p>
          <a:p>
            <a:pPr>
              <a:buFontTx/>
              <a:buNone/>
            </a:pPr>
            <a:r>
              <a:rPr lang="en-US" dirty="0" smtClean="0"/>
              <a:t>ERCOT plans to review the Market Readiness Criteria at NATF and subsequently request a vote from TAC per Section 21.12.3, Notice to Market Participants of Effective Date for Nodal Protocol Provisions and Retirement of Zonal Protocol Provision</a:t>
            </a:r>
          </a:p>
        </p:txBody>
      </p:sp>
      <p:sp>
        <p:nvSpPr>
          <p:cNvPr id="6" name="Date Placeholder 5"/>
          <p:cNvSpPr>
            <a:spLocks noGrp="1"/>
          </p:cNvSpPr>
          <p:nvPr>
            <p:ph type="dt" sz="half" idx="12"/>
          </p:nvPr>
        </p:nvSpPr>
        <p:spPr/>
        <p:txBody>
          <a:bodyPr/>
          <a:lstStyle/>
          <a:p>
            <a:pPr>
              <a:defRPr/>
            </a:pPr>
            <a:r>
              <a:rPr lang="en-US" dirty="0" smtClean="0"/>
              <a:t>2 September 2010</a:t>
            </a:r>
            <a:endParaRPr lang="en-US" dirty="0"/>
          </a:p>
        </p:txBody>
      </p:sp>
      <p:sp>
        <p:nvSpPr>
          <p:cNvPr id="8"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System Readiness</a:t>
            </a:r>
            <a:r>
              <a:rPr lang="en-US" dirty="0" smtClean="0"/>
              <a:t> – </a:t>
            </a:r>
            <a:r>
              <a:rPr lang="en-US" b="0" dirty="0" smtClean="0"/>
              <a:t>evaluation of the Nodal system to support the market design</a:t>
            </a:r>
          </a:p>
          <a:p>
            <a:pPr lvl="1"/>
            <a:r>
              <a:rPr lang="en-US" b="1" i="1" dirty="0" smtClean="0"/>
              <a:t>Core system functionality delivered</a:t>
            </a:r>
          </a:p>
          <a:p>
            <a:pPr lvl="2"/>
            <a:r>
              <a:rPr lang="en-US" dirty="0" smtClean="0"/>
              <a:t>Protocol required system functionality available for market testing</a:t>
            </a:r>
          </a:p>
          <a:p>
            <a:pPr lvl="1"/>
            <a:r>
              <a:rPr lang="en-US" b="1" i="1" dirty="0" smtClean="0"/>
              <a:t>System Integration delivered</a:t>
            </a:r>
          </a:p>
          <a:p>
            <a:pPr lvl="2"/>
            <a:r>
              <a:rPr lang="en-US" dirty="0" smtClean="0"/>
              <a:t>System to system integration delivered to support Market Timeline and Business Processes</a:t>
            </a:r>
          </a:p>
          <a:p>
            <a:pPr lvl="1"/>
            <a:r>
              <a:rPr lang="en-US" b="1" i="1" dirty="0" smtClean="0"/>
              <a:t>Known defects resolution plan</a:t>
            </a:r>
          </a:p>
          <a:p>
            <a:pPr lvl="2"/>
            <a:r>
              <a:rPr lang="en-US" dirty="0" smtClean="0"/>
              <a:t>All ‘Must fix prior to go-live’ defects have a resolution </a:t>
            </a:r>
            <a:r>
              <a:rPr lang="en-US" u="sng" dirty="0" smtClean="0"/>
              <a:t>plan</a:t>
            </a:r>
            <a:r>
              <a:rPr lang="en-US" dirty="0" smtClean="0"/>
              <a:t> in place</a:t>
            </a:r>
            <a:endParaRPr lang="en-US" b="1" i="1" dirty="0" smtClean="0"/>
          </a:p>
          <a:p>
            <a:pPr lvl="1"/>
            <a:r>
              <a:rPr lang="en-US" b="1" i="1" dirty="0" smtClean="0"/>
              <a:t>Active Readiness Metrics</a:t>
            </a:r>
          </a:p>
          <a:p>
            <a:pPr lvl="2"/>
            <a:r>
              <a:rPr lang="en-US" dirty="0" smtClean="0"/>
              <a:t>Current status of Readiness Metrics</a:t>
            </a:r>
          </a:p>
        </p:txBody>
      </p:sp>
      <p:sp>
        <p:nvSpPr>
          <p:cNvPr id="6" name="Date Placeholder 5"/>
          <p:cNvSpPr>
            <a:spLocks noGrp="1"/>
          </p:cNvSpPr>
          <p:nvPr>
            <p:ph type="dt" sz="half" idx="12"/>
          </p:nvPr>
        </p:nvSpPr>
        <p:spPr/>
        <p:txBody>
          <a:bodyPr/>
          <a:lstStyle/>
          <a:p>
            <a:pPr>
              <a:defRPr/>
            </a:pPr>
            <a:r>
              <a:rPr lang="en-US" dirty="0" smtClean="0"/>
              <a:t>2 September 2010</a:t>
            </a:r>
            <a:endParaRPr lang="en-US" dirty="0"/>
          </a:p>
        </p:txBody>
      </p:sp>
      <p:sp>
        <p:nvSpPr>
          <p:cNvPr id="7" name="Footer Placeholder 6"/>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Process Readiness</a:t>
            </a:r>
            <a:r>
              <a:rPr lang="en-US" dirty="0" smtClean="0"/>
              <a:t> – </a:t>
            </a:r>
            <a:r>
              <a:rPr lang="en-US" b="0" dirty="0" smtClean="0"/>
              <a:t>evaluation of the Processes and Procedures necessary to support the market design</a:t>
            </a:r>
          </a:p>
          <a:p>
            <a:pPr lvl="1"/>
            <a:r>
              <a:rPr lang="en-US" b="1" i="1" dirty="0" smtClean="0"/>
              <a:t>Procedures complete</a:t>
            </a:r>
            <a:endParaRPr lang="en-US" dirty="0" smtClean="0"/>
          </a:p>
          <a:p>
            <a:pPr lvl="2"/>
            <a:r>
              <a:rPr lang="en-US" dirty="0" smtClean="0"/>
              <a:t>ERT project procedures to support business processes complete</a:t>
            </a:r>
          </a:p>
          <a:p>
            <a:pPr lvl="1"/>
            <a:r>
              <a:rPr lang="en-US" b="1" i="1" dirty="0" smtClean="0"/>
              <a:t>System cutover transition plan established</a:t>
            </a:r>
          </a:p>
          <a:p>
            <a:pPr lvl="2"/>
            <a:r>
              <a:rPr lang="en-US" dirty="0" smtClean="0"/>
              <a:t>ERCOT and Market Participant business activities required for transitioning into Go-Live have been established and communicated.</a:t>
            </a:r>
          </a:p>
          <a:p>
            <a:pPr lvl="1"/>
            <a:r>
              <a:rPr lang="en-US" b="1" i="1" dirty="0" smtClean="0"/>
              <a:t>Market rules transition communicated</a:t>
            </a:r>
          </a:p>
          <a:p>
            <a:pPr lvl="2"/>
            <a:r>
              <a:rPr lang="en-US" dirty="0" smtClean="0"/>
              <a:t>Nodal and Zonal Protocol effective / retirement dates identified and communicated for Market Participant review</a:t>
            </a:r>
          </a:p>
        </p:txBody>
      </p:sp>
      <p:sp>
        <p:nvSpPr>
          <p:cNvPr id="6" name="Date Placeholder 5"/>
          <p:cNvSpPr>
            <a:spLocks noGrp="1"/>
          </p:cNvSpPr>
          <p:nvPr>
            <p:ph type="dt" sz="half" idx="12"/>
          </p:nvPr>
        </p:nvSpPr>
        <p:spPr/>
        <p:txBody>
          <a:bodyPr/>
          <a:lstStyle/>
          <a:p>
            <a:pPr>
              <a:defRPr/>
            </a:pPr>
            <a:r>
              <a:rPr lang="en-US" dirty="0" smtClean="0"/>
              <a:t>2 September 2010</a:t>
            </a:r>
            <a:endParaRPr lang="en-US" dirty="0"/>
          </a:p>
        </p:txBody>
      </p:sp>
      <p:sp>
        <p:nvSpPr>
          <p:cNvPr id="7" name="Footer Placeholder 6"/>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6868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b="1" dirty="0" smtClean="0"/>
              <a:t>People Readiness</a:t>
            </a:r>
            <a:r>
              <a:rPr lang="en-US" dirty="0" smtClean="0"/>
              <a:t> – </a:t>
            </a:r>
            <a:r>
              <a:rPr lang="en-US" b="0" dirty="0" smtClean="0"/>
              <a:t>evaluation of ERCOT employee readiness and Market Participant knowledge to support the market design</a:t>
            </a:r>
          </a:p>
          <a:p>
            <a:pPr lvl="1"/>
            <a:r>
              <a:rPr lang="en-US" b="1" i="1" dirty="0" smtClean="0"/>
              <a:t>ERCOT staff supporting Market Trials</a:t>
            </a:r>
          </a:p>
          <a:p>
            <a:pPr lvl="2"/>
            <a:r>
              <a:rPr lang="en-US" dirty="0" smtClean="0"/>
              <a:t>ERCOT Business teams supporting system execution, problem resolution, and market questions</a:t>
            </a:r>
          </a:p>
          <a:p>
            <a:pPr lvl="1"/>
            <a:r>
              <a:rPr lang="en-US" b="1" i="1" dirty="0" smtClean="0"/>
              <a:t>ERCOT staff trained on System and Processes</a:t>
            </a:r>
          </a:p>
          <a:p>
            <a:pPr lvl="2"/>
            <a:r>
              <a:rPr lang="en-US" dirty="0" smtClean="0"/>
              <a:t>ERCOT Business teams training status based on identified ERT training metrics</a:t>
            </a:r>
          </a:p>
          <a:p>
            <a:pPr lvl="1"/>
            <a:r>
              <a:rPr lang="en-US" b="1" i="1" dirty="0" smtClean="0"/>
              <a:t>Market Participant Training delivered</a:t>
            </a:r>
          </a:p>
          <a:p>
            <a:pPr lvl="2"/>
            <a:r>
              <a:rPr lang="en-US" dirty="0" smtClean="0"/>
              <a:t>ERT external training classes and web based training provided by the Nodal training project</a:t>
            </a:r>
          </a:p>
        </p:txBody>
      </p:sp>
      <p:sp>
        <p:nvSpPr>
          <p:cNvPr id="6" name="Date Placeholder 5"/>
          <p:cNvSpPr>
            <a:spLocks noGrp="1"/>
          </p:cNvSpPr>
          <p:nvPr>
            <p:ph type="dt" sz="half" idx="12"/>
          </p:nvPr>
        </p:nvSpPr>
        <p:spPr/>
        <p:txBody>
          <a:bodyPr/>
          <a:lstStyle/>
          <a:p>
            <a:pPr>
              <a:defRPr/>
            </a:pPr>
            <a:r>
              <a:rPr lang="en-US" dirty="0" smtClean="0"/>
              <a:t>2 September 2010</a:t>
            </a:r>
            <a:endParaRPr lang="en-US" dirty="0"/>
          </a:p>
        </p:txBody>
      </p:sp>
      <p:sp>
        <p:nvSpPr>
          <p:cNvPr id="7" name="Footer Placeholder 6"/>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524000" y="5486400"/>
            <a:ext cx="13716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35" name="Rectangle 34"/>
          <p:cNvSpPr/>
          <p:nvPr/>
        </p:nvSpPr>
        <p:spPr>
          <a:xfrm>
            <a:off x="1524000" y="5867400"/>
            <a:ext cx="14478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46" name="Rectangle 45"/>
          <p:cNvSpPr/>
          <p:nvPr/>
        </p:nvSpPr>
        <p:spPr>
          <a:xfrm>
            <a:off x="6477000" y="5184577"/>
            <a:ext cx="11430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8839200" cy="685800"/>
          </a:xfrm>
        </p:spPr>
        <p:txBody>
          <a:bodyPr/>
          <a:lstStyle/>
          <a:p>
            <a:pPr>
              <a:defRPr/>
            </a:pPr>
            <a:r>
              <a:rPr lang="en-US" b="1" dirty="0" smtClean="0"/>
              <a:t>MMS – Day Ahead, Adjustment Period, RT Market  Overview</a:t>
            </a:r>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3"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14600"/>
            <a:ext cx="8686800" cy="1354217"/>
          </a:xfrm>
          <a:prstGeom prst="rect">
            <a:avLst/>
          </a:prstGeom>
          <a:noFill/>
        </p:spPr>
        <p:txBody>
          <a:bodyPr wrap="square" rtlCol="0">
            <a:spAutoFit/>
          </a:bodyPr>
          <a:lstStyle/>
          <a:p>
            <a:r>
              <a:rPr lang="en-US" sz="1600" dirty="0" smtClean="0"/>
              <a:t>Status / Other Issues: </a:t>
            </a:r>
          </a:p>
          <a:p>
            <a:pPr indent="115888">
              <a:buFont typeface="Arial" pitchFamily="34" charset="0"/>
              <a:buChar char="•"/>
            </a:pPr>
            <a:r>
              <a:rPr lang="en-US" sz="1100" dirty="0" smtClean="0"/>
              <a:t>DAM performance issue concerning CRR PTP options being investigated</a:t>
            </a:r>
          </a:p>
          <a:p>
            <a:pPr indent="115888">
              <a:buFont typeface="Arial" pitchFamily="34" charset="0"/>
              <a:buChar char="•"/>
            </a:pPr>
            <a:endParaRPr lang="en-US" sz="1100" dirty="0" smtClean="0"/>
          </a:p>
          <a:p>
            <a:pPr indent="115888">
              <a:buFont typeface="Arial" pitchFamily="34" charset="0"/>
              <a:buChar char="•"/>
            </a:pPr>
            <a:r>
              <a:rPr lang="en-US" sz="1100" dirty="0" smtClean="0"/>
              <a:t>MMS currently has 58 Open defects in Test targeted to be fixed by September 3.</a:t>
            </a:r>
          </a:p>
          <a:p>
            <a:pPr indent="115888">
              <a:buFont typeface="Arial" pitchFamily="34" charset="0"/>
              <a:buChar char="•"/>
            </a:pPr>
            <a:r>
              <a:rPr lang="en-US" sz="1100" dirty="0" smtClean="0"/>
              <a:t>MMS currently has 24 Open defects in development targeted to be fixed by October 1.</a:t>
            </a:r>
          </a:p>
          <a:p>
            <a:pPr lvl="1" indent="115888">
              <a:buFont typeface="Arial" pitchFamily="34" charset="0"/>
              <a:buChar char="•"/>
            </a:pPr>
            <a:r>
              <a:rPr lang="en-US" sz="1100" dirty="0" smtClean="0"/>
              <a:t>6 DAM, 4 RUC, 4 SCED, 3 MI, 7 GUI</a:t>
            </a:r>
          </a:p>
          <a:p>
            <a:pPr indent="115888">
              <a:buFont typeface="Arial" pitchFamily="34" charset="0"/>
              <a:buChar char="•"/>
            </a:pPr>
            <a:r>
              <a:rPr lang="en-US" sz="1100" dirty="0" smtClean="0"/>
              <a:t>MMS remaining 13 (7 performance, 3 MOI, 3 MI) defects are being reviewed by business for final disposition</a:t>
            </a:r>
            <a:endParaRPr lang="en-US" sz="1400" dirty="0"/>
          </a:p>
        </p:txBody>
      </p:sp>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7086600" y="5127427"/>
            <a:ext cx="6096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cs typeface="Arial" charset="0"/>
              </a:rPr>
              <a:t>44</a:t>
            </a:r>
            <a:endParaRPr lang="en-US" sz="2000" b="1" dirty="0">
              <a:cs typeface="Arial" charset="0"/>
            </a:endParaRPr>
          </a:p>
        </p:txBody>
      </p:sp>
      <p:sp>
        <p:nvSpPr>
          <p:cNvPr id="37" name="TextBox 85"/>
          <p:cNvSpPr txBox="1">
            <a:spLocks noChangeArrowheads="1"/>
          </p:cNvSpPr>
          <p:nvPr/>
        </p:nvSpPr>
        <p:spPr bwMode="auto">
          <a:xfrm>
            <a:off x="2362200" y="5470267"/>
            <a:ext cx="6096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43</a:t>
            </a:r>
            <a:endParaRPr lang="en-US" sz="2000" b="1" dirty="0">
              <a:solidFill>
                <a:srgbClr val="000000"/>
              </a:solidFill>
              <a:cs typeface="Arial" charset="0"/>
            </a:endParaRPr>
          </a:p>
        </p:txBody>
      </p:sp>
      <p:sp>
        <p:nvSpPr>
          <p:cNvPr id="39" name="TextBox 85"/>
          <p:cNvSpPr txBox="1">
            <a:spLocks noChangeArrowheads="1"/>
          </p:cNvSpPr>
          <p:nvPr/>
        </p:nvSpPr>
        <p:spPr bwMode="auto">
          <a:xfrm>
            <a:off x="2514600" y="5848290"/>
            <a:ext cx="5334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cs typeface="Arial" charset="0"/>
              </a:rPr>
              <a:t>52</a:t>
            </a:r>
            <a:endParaRPr lang="en-US" sz="2000" b="1" dirty="0">
              <a:cs typeface="Arial" charset="0"/>
            </a:endParaRPr>
          </a:p>
        </p:txBody>
      </p:sp>
      <p:sp>
        <p:nvSpPr>
          <p:cNvPr id="36" name="TextBox 35"/>
          <p:cNvSpPr txBox="1"/>
          <p:nvPr/>
        </p:nvSpPr>
        <p:spPr>
          <a:xfrm>
            <a:off x="7391400" y="5867400"/>
            <a:ext cx="1752600" cy="253916"/>
          </a:xfrm>
          <a:prstGeom prst="rect">
            <a:avLst/>
          </a:prstGeom>
          <a:noFill/>
          <a:ln>
            <a:solidFill>
              <a:srgbClr val="0000CC"/>
            </a:solidFill>
          </a:ln>
        </p:spPr>
        <p:txBody>
          <a:bodyPr wrap="square" rtlCol="0">
            <a:spAutoFit/>
          </a:bodyPr>
          <a:lstStyle/>
          <a:p>
            <a:pPr algn="r"/>
            <a:r>
              <a:rPr lang="en-US" sz="1050" dirty="0" smtClean="0">
                <a:latin typeface="Arial Rounded MT Bold" pitchFamily="34" charset="0"/>
              </a:rPr>
              <a:t>* As of August 31, 2010</a:t>
            </a:r>
            <a:endParaRPr lang="en-US" sz="1050" dirty="0">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4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MMS – Day Ahead, Adj. Period, RT Market – Readiness Update</a:t>
            </a:r>
            <a:endParaRPr lang="en-US" sz="2000" b="1" kern="0" dirty="0" smtClean="0">
              <a:latin typeface="+mj-lt"/>
            </a:endParaRPr>
          </a:p>
        </p:txBody>
      </p:sp>
      <p:graphicFrame>
        <p:nvGraphicFramePr>
          <p:cNvPr id="19" name="Table 18"/>
          <p:cNvGraphicFramePr>
            <a:graphicFrameLocks noGrp="1"/>
          </p:cNvGraphicFramePr>
          <p:nvPr/>
        </p:nvGraphicFramePr>
        <p:xfrm>
          <a:off x="414668" y="768376"/>
          <a:ext cx="8305800" cy="523618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MMS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2/1/10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Submission Connectivity Qualification (</a:t>
                      </a:r>
                      <a:r>
                        <a:rPr lang="en-US" sz="1100" b="1" dirty="0" smtClean="0"/>
                        <a:t>MP3</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Real-Time Market</a:t>
                      </a:r>
                      <a:r>
                        <a:rPr lang="en-US" sz="1100" baseline="0" dirty="0" smtClean="0"/>
                        <a:t> Daily Participation (</a:t>
                      </a:r>
                      <a:r>
                        <a:rPr lang="en-US" sz="1100" b="1" baseline="0" dirty="0" smtClean="0"/>
                        <a:t>MP15A</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33350">
                <a:tc>
                  <a:txBody>
                    <a:bodyPr/>
                    <a:lstStyle/>
                    <a:p>
                      <a:r>
                        <a:rPr lang="en-US" sz="1100" dirty="0" smtClean="0"/>
                        <a:t>Generate LMP’s for 6 months (</a:t>
                      </a:r>
                      <a:r>
                        <a:rPr lang="en-US" sz="1100" b="1" dirty="0" smtClean="0"/>
                        <a:t>MO5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33350">
                <a:tc>
                  <a:txBody>
                    <a:bodyPr/>
                    <a:lstStyle/>
                    <a:p>
                      <a:r>
                        <a:rPr lang="en-US" sz="1100" dirty="0" smtClean="0"/>
                        <a:t>Verify SCED Price Validation (</a:t>
                      </a:r>
                      <a:r>
                        <a:rPr lang="en-US" sz="1100" b="1" dirty="0" smtClean="0"/>
                        <a:t>MO4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DAM</a:t>
                      </a:r>
                      <a:r>
                        <a:rPr lang="en-US" sz="1100" baseline="0" dirty="0" smtClean="0"/>
                        <a:t> Participation (</a:t>
                      </a:r>
                      <a:r>
                        <a:rPr lang="en-US" sz="1100" b="1" baseline="0" dirty="0" smtClean="0"/>
                        <a:t>MP16</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Amber</a:t>
                      </a:r>
                      <a:endParaRPr lang="en-US" sz="1100" b="1" dirty="0"/>
                    </a:p>
                  </a:txBody>
                  <a:tcPr anchor="ctr"/>
                </a:tc>
              </a:tr>
              <a:tr h="133350">
                <a:tc>
                  <a:txBody>
                    <a:bodyPr/>
                    <a:lstStyle/>
                    <a:p>
                      <a:r>
                        <a:rPr lang="en-US" sz="1100" baseline="0" dirty="0" smtClean="0"/>
                        <a:t>Generate Day-Ahead LMPs (</a:t>
                      </a:r>
                      <a:r>
                        <a:rPr lang="en-US" sz="1100" b="1" baseline="0" dirty="0" smtClean="0"/>
                        <a:t>MO9</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237463">
                <a:tc>
                  <a:txBody>
                    <a:bodyPr/>
                    <a:lstStyle/>
                    <a:p>
                      <a:r>
                        <a:rPr lang="en-US" sz="1100" dirty="0" smtClean="0"/>
                        <a:t>Verify</a:t>
                      </a:r>
                      <a:r>
                        <a:rPr lang="en-US" sz="1100" baseline="0" dirty="0" smtClean="0"/>
                        <a:t> DAM Price Validation (</a:t>
                      </a:r>
                      <a:r>
                        <a:rPr lang="en-US" sz="1100" b="1" baseline="0" dirty="0" smtClean="0"/>
                        <a:t>MO8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94310">
                <a:tc>
                  <a:txBody>
                    <a:bodyPr/>
                    <a:lstStyle/>
                    <a:p>
                      <a:r>
                        <a:rPr lang="en-US" sz="1100" dirty="0" smtClean="0"/>
                        <a:t>DRUC Execution</a:t>
                      </a:r>
                      <a:r>
                        <a:rPr lang="en-US" sz="1100" baseline="0" dirty="0" smtClean="0"/>
                        <a:t> (</a:t>
                      </a:r>
                      <a:r>
                        <a:rPr lang="en-US" sz="1100" b="1" baseline="0" dirty="0" smtClean="0"/>
                        <a:t>MO10</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94310">
                <a:tc>
                  <a:txBody>
                    <a:bodyPr/>
                    <a:lstStyle/>
                    <a:p>
                      <a:r>
                        <a:rPr lang="en-US" sz="1100" dirty="0" smtClean="0"/>
                        <a:t>Verify Supplemental</a:t>
                      </a:r>
                      <a:r>
                        <a:rPr lang="en-US" sz="1100" baseline="0" dirty="0" smtClean="0"/>
                        <a:t> Ancillary Services Market (</a:t>
                      </a:r>
                      <a:r>
                        <a:rPr lang="en-US" sz="1100" b="1" baseline="0" dirty="0" smtClean="0"/>
                        <a:t>MO3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Day Ahead, Adjustment Period and RTM</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 8/31/10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In Process</a:t>
                      </a:r>
                    </a:p>
                  </a:txBody>
                  <a:tcPr anchor="ctr"/>
                </a:tc>
              </a:tr>
              <a:tr h="142239">
                <a:tc>
                  <a:txBody>
                    <a:bodyPr/>
                    <a:lstStyle/>
                    <a:p>
                      <a:r>
                        <a:rPr lang="en-US" sz="1100" dirty="0" smtClean="0"/>
                        <a:t>MMS Day Ahead &amp; Real Time Price Validation</a:t>
                      </a:r>
                      <a:r>
                        <a:rPr lang="en-US" sz="1100" baseline="0" dirty="0" smtClean="0"/>
                        <a:t> Procedures</a:t>
                      </a:r>
                      <a:endParaRPr lang="en-US" sz="1100" dirty="0" smtClean="0"/>
                    </a:p>
                  </a:txBody>
                  <a:tcPr anchor="ctr"/>
                </a:tc>
                <a:tc>
                  <a:txBody>
                    <a:bodyPr/>
                    <a:lstStyle/>
                    <a:p>
                      <a:pPr algn="ctr"/>
                      <a:r>
                        <a:rPr lang="en-US" sz="1100" b="1" dirty="0" smtClean="0">
                          <a:solidFill>
                            <a:schemeClr val="tx1"/>
                          </a:solidFill>
                        </a:rPr>
                        <a:t>8/31/10</a:t>
                      </a:r>
                      <a:endParaRPr lang="en-US" sz="1100" b="1" dirty="0">
                        <a:solidFill>
                          <a:schemeClr val="tx1"/>
                        </a:solidFill>
                      </a:endParaRPr>
                    </a:p>
                  </a:txBody>
                  <a:tcPr anchor="ctr"/>
                </a:tc>
                <a:tc>
                  <a:txBody>
                    <a:bodyPr/>
                    <a:lstStyle/>
                    <a:p>
                      <a:pPr algn="ctr"/>
                      <a:r>
                        <a:rPr lang="en-US" sz="1100" b="1" dirty="0" smtClean="0">
                          <a:solidFill>
                            <a:schemeClr val="tx1"/>
                          </a:solidFill>
                        </a:rPr>
                        <a:t>In Process</a:t>
                      </a:r>
                      <a:endParaRPr lang="en-US" sz="1100" b="1" dirty="0">
                        <a:solidFill>
                          <a:schemeClr val="tx1"/>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DAM, RUC, SASM, SCED</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2/1/10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In Process</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8/27/10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Ongoing</a:t>
                      </a:r>
                      <a:endParaRPr lang="en-US" sz="1100" b="1" dirty="0">
                        <a:solidFill>
                          <a:schemeClr val="tx1"/>
                        </a:solidFill>
                      </a:endParaRPr>
                    </a:p>
                  </a:txBody>
                  <a:tcPr anchor="ctr"/>
                </a:tc>
                <a:tc>
                  <a:txBody>
                    <a:bodyPr/>
                    <a:lstStyle/>
                    <a:p>
                      <a:pPr algn="ctr"/>
                      <a:r>
                        <a:rPr lang="en-US" sz="1100" b="1" dirty="0" smtClean="0">
                          <a:solidFill>
                            <a:schemeClr val="tx1"/>
                          </a:solidFill>
                        </a:rPr>
                        <a:t>In</a:t>
                      </a:r>
                      <a:r>
                        <a:rPr lang="en-US" sz="1100" b="1" baseline="0" dirty="0" smtClean="0">
                          <a:solidFill>
                            <a:schemeClr val="tx1"/>
                          </a:solidFill>
                        </a:rPr>
                        <a:t> Process</a:t>
                      </a:r>
                      <a:endParaRPr lang="en-US" sz="1100" b="1" dirty="0">
                        <a:solidFill>
                          <a:schemeClr val="tx1"/>
                        </a:solidFill>
                      </a:endParaRPr>
                    </a:p>
                  </a:txBody>
                  <a:tcPr anchor="ctr"/>
                </a:tc>
              </a:tr>
            </a:tbl>
          </a:graphicData>
        </a:graphic>
      </p:graphicFrame>
      <p:sp>
        <p:nvSpPr>
          <p:cNvPr id="9" name="Date Placeholder 8"/>
          <p:cNvSpPr>
            <a:spLocks noGrp="1"/>
          </p:cNvSpPr>
          <p:nvPr>
            <p:ph type="dt" sz="half" idx="12"/>
          </p:nvPr>
        </p:nvSpPr>
        <p:spPr/>
        <p:txBody>
          <a:bodyPr/>
          <a:lstStyle/>
          <a:p>
            <a:pPr>
              <a:defRPr/>
            </a:pPr>
            <a:r>
              <a:rPr lang="en-US" dirty="0" smtClean="0"/>
              <a:t>2 September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r>
              <a:rPr lang="en-US" dirty="0" smtClean="0"/>
              <a:t>Integrated Nodal Timeline – Go-Live December 1, 2010</a:t>
            </a:r>
          </a:p>
        </p:txBody>
      </p:sp>
      <p:sp>
        <p:nvSpPr>
          <p:cNvPr id="8195" name="Footer Placeholder 2"/>
          <p:cNvSpPr>
            <a:spLocks noGrp="1"/>
          </p:cNvSpPr>
          <p:nvPr>
            <p:ph type="ftr" sz="quarter" idx="11"/>
          </p:nvPr>
        </p:nvSpPr>
        <p:spPr>
          <a:xfrm>
            <a:off x="6172200" y="6457950"/>
            <a:ext cx="2590800" cy="457200"/>
          </a:xfrm>
          <a:noFill/>
        </p:spPr>
        <p:txBody>
          <a:bodyPr/>
          <a:lstStyle/>
          <a:p>
            <a:pPr>
              <a:defRPr/>
            </a:pPr>
            <a:r>
              <a:rPr lang="en-US" dirty="0" smtClean="0"/>
              <a:t>Technical Advisory Committee</a:t>
            </a:r>
            <a:endParaRPr lang="en-US" dirty="0"/>
          </a:p>
        </p:txBody>
      </p:sp>
      <p:sp>
        <p:nvSpPr>
          <p:cNvPr id="8196" name="Date Placeholder 3"/>
          <p:cNvSpPr>
            <a:spLocks noGrp="1"/>
          </p:cNvSpPr>
          <p:nvPr>
            <p:ph type="dt" sz="quarter" idx="12"/>
          </p:nvPr>
        </p:nvSpPr>
        <p:spPr>
          <a:noFill/>
        </p:spPr>
        <p:txBody>
          <a:bodyPr/>
          <a:lstStyle/>
          <a:p>
            <a:r>
              <a:rPr lang="en-US" dirty="0" smtClean="0">
                <a:latin typeface="Arial" charset="0"/>
              </a:rPr>
              <a:t>2 September 2010</a:t>
            </a:r>
            <a:endParaRPr lang="en-US" dirty="0">
              <a:latin typeface="Arial" charset="0"/>
            </a:endParaRPr>
          </a:p>
        </p:txBody>
      </p:sp>
      <p:pic>
        <p:nvPicPr>
          <p:cNvPr id="2" name="Picture 2"/>
          <p:cNvPicPr>
            <a:picLocks noChangeAspect="1" noChangeArrowheads="1"/>
          </p:cNvPicPr>
          <p:nvPr/>
        </p:nvPicPr>
        <p:blipFill>
          <a:blip r:embed="rId3" cstate="print"/>
          <a:srcRect/>
          <a:stretch>
            <a:fillRect/>
          </a:stretch>
        </p:blipFill>
        <p:spPr bwMode="auto">
          <a:xfrm>
            <a:off x="0" y="685799"/>
            <a:ext cx="9144000" cy="562830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normAutofit/>
          </a:bodyPr>
          <a:lstStyle/>
          <a:p>
            <a:pPr eaLnBrk="1" hangingPunct="1"/>
            <a:r>
              <a:rPr lang="en-US" dirty="0" smtClean="0"/>
              <a:t>CRR PTP Offers: ERCOT’s Action Plan</a:t>
            </a:r>
            <a:endParaRPr lang="en-US" dirty="0"/>
          </a:p>
        </p:txBody>
      </p:sp>
      <p:sp>
        <p:nvSpPr>
          <p:cNvPr id="8" name="Rectangle 3"/>
          <p:cNvSpPr txBox="1">
            <a:spLocks noChangeArrowheads="1"/>
          </p:cNvSpPr>
          <p:nvPr/>
        </p:nvSpPr>
        <p:spPr bwMode="auto">
          <a:xfrm>
            <a:off x="76200" y="762000"/>
            <a:ext cx="48768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lgn="ctr">
              <a:lnSpc>
                <a:spcPct val="80000"/>
              </a:lnSpc>
              <a:spcBef>
                <a:spcPct val="20000"/>
              </a:spcBef>
              <a:defRPr/>
            </a:pPr>
            <a:r>
              <a:rPr lang="en-US" b="1" u="sng" dirty="0" smtClean="0">
                <a:latin typeface="+mn-lt"/>
              </a:rPr>
              <a:t>For Go-Live: Immediate Mitigation </a:t>
            </a:r>
          </a:p>
          <a:p>
            <a:pPr marL="342900" marR="0" lvl="0" indent="-342900" algn="ctr" defTabSz="914400" rtl="0" eaLnBrk="0" fontAlgn="base" latinLnBrk="0" hangingPunct="0">
              <a:lnSpc>
                <a:spcPct val="80000"/>
              </a:lnSpc>
              <a:spcBef>
                <a:spcPct val="20000"/>
              </a:spcBef>
              <a:spcAft>
                <a:spcPct val="0"/>
              </a:spcAft>
              <a:buClrTx/>
              <a:buSzTx/>
              <a:buFontTx/>
              <a:buNone/>
              <a:tabLst/>
              <a:defRPr/>
            </a:pPr>
            <a:endParaRPr kumimoji="0" lang="en-US" sz="400" b="1" i="1"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eaLnBrk="0" hangingPunct="0">
              <a:spcBef>
                <a:spcPct val="20000"/>
              </a:spcBef>
              <a:buFontTx/>
              <a:buChar char="•"/>
            </a:pPr>
            <a:r>
              <a:rPr lang="en-US" sz="1600" b="1" dirty="0" smtClean="0">
                <a:latin typeface="+mn-lt"/>
              </a:rPr>
              <a:t>Potential </a:t>
            </a:r>
            <a:r>
              <a:rPr lang="en-US" sz="1600" b="1" u="sng" dirty="0" smtClean="0">
                <a:latin typeface="+mn-lt"/>
              </a:rPr>
              <a:t>software based </a:t>
            </a:r>
            <a:r>
              <a:rPr lang="en-US" sz="1600" b="1" dirty="0" smtClean="0">
                <a:latin typeface="+mn-lt"/>
              </a:rPr>
              <a:t>improvements</a:t>
            </a:r>
            <a:r>
              <a:rPr lang="en-US" sz="1400" b="1" dirty="0" smtClean="0">
                <a:latin typeface="+mn-lt"/>
              </a:rPr>
              <a:t>:</a:t>
            </a:r>
          </a:p>
          <a:p>
            <a:pPr marL="800100" lvl="1" indent="-342900" eaLnBrk="0" hangingPunct="0">
              <a:lnSpc>
                <a:spcPct val="80000"/>
              </a:lnSpc>
              <a:spcBef>
                <a:spcPct val="20000"/>
              </a:spcBef>
              <a:buFontTx/>
              <a:buChar char="•"/>
              <a:defRPr/>
            </a:pPr>
            <a:endParaRPr lang="en-US" sz="1000" b="1" dirty="0" smtClean="0">
              <a:latin typeface="+mn-lt"/>
            </a:endParaRPr>
          </a:p>
          <a:p>
            <a:pPr marL="800100" lvl="1" indent="-342900" eaLnBrk="0" hangingPunct="0">
              <a:lnSpc>
                <a:spcPct val="80000"/>
              </a:lnSpc>
              <a:spcBef>
                <a:spcPct val="20000"/>
              </a:spcBef>
              <a:buFontTx/>
              <a:buChar char="•"/>
              <a:defRPr/>
            </a:pPr>
            <a:r>
              <a:rPr lang="en-US" sz="1400" b="1" dirty="0" smtClean="0">
                <a:latin typeface="+mn-lt"/>
              </a:rPr>
              <a:t>Make changes to the software which could allow the NSM processes to run faster by enabling parallelization</a:t>
            </a:r>
          </a:p>
          <a:p>
            <a:pPr marL="1254125" lvl="3" indent="-234950" eaLnBrk="0" hangingPunct="0">
              <a:lnSpc>
                <a:spcPct val="80000"/>
              </a:lnSpc>
              <a:spcBef>
                <a:spcPct val="20000"/>
              </a:spcBef>
              <a:buFontTx/>
              <a:buChar char="–"/>
              <a:defRPr/>
            </a:pPr>
            <a:r>
              <a:rPr lang="en-US" sz="1200" i="1" dirty="0" smtClean="0"/>
              <a:t>DAM - Network Analysis Module</a:t>
            </a:r>
            <a:endParaRPr lang="en-US" sz="1200" dirty="0" smtClean="0"/>
          </a:p>
          <a:p>
            <a:pPr marL="1254125" lvl="3" indent="-234950" eaLnBrk="0" hangingPunct="0">
              <a:lnSpc>
                <a:spcPct val="80000"/>
              </a:lnSpc>
              <a:spcBef>
                <a:spcPct val="20000"/>
              </a:spcBef>
              <a:buFontTx/>
              <a:buChar char="–"/>
              <a:defRPr/>
            </a:pPr>
            <a:r>
              <a:rPr lang="en-US" sz="1200" dirty="0" smtClean="0"/>
              <a:t>Three to four weeks are required to determine the performance improvement of this option</a:t>
            </a:r>
          </a:p>
          <a:p>
            <a:pPr marL="1254125" lvl="3" indent="-234950" eaLnBrk="0" hangingPunct="0">
              <a:lnSpc>
                <a:spcPct val="80000"/>
              </a:lnSpc>
              <a:spcBef>
                <a:spcPct val="20000"/>
              </a:spcBef>
              <a:buFontTx/>
              <a:buChar char="–"/>
              <a:defRPr/>
            </a:pPr>
            <a:r>
              <a:rPr lang="en-US" sz="1200" dirty="0" smtClean="0"/>
              <a:t>Additional time will be required to fully verify the functional results</a:t>
            </a:r>
          </a:p>
          <a:p>
            <a:pPr marL="574675" lvl="1" indent="-234950" eaLnBrk="0" hangingPunct="0">
              <a:lnSpc>
                <a:spcPct val="80000"/>
              </a:lnSpc>
              <a:spcBef>
                <a:spcPct val="20000"/>
              </a:spcBef>
              <a:buFontTx/>
              <a:buChar char="–"/>
              <a:defRPr/>
            </a:pPr>
            <a:endParaRPr lang="en-US" sz="800" dirty="0" smtClean="0"/>
          </a:p>
          <a:p>
            <a:pPr marL="800100" lvl="1" indent="-342900" eaLnBrk="0" hangingPunct="0">
              <a:lnSpc>
                <a:spcPct val="80000"/>
              </a:lnSpc>
              <a:spcBef>
                <a:spcPct val="20000"/>
              </a:spcBef>
              <a:buFontTx/>
              <a:buChar char="•"/>
              <a:defRPr/>
            </a:pPr>
            <a:r>
              <a:rPr lang="en-US" sz="1400" b="1" dirty="0" smtClean="0">
                <a:latin typeface="+mn-lt"/>
              </a:rPr>
              <a:t>Utilize newer math libraries in the software that may improve performance</a:t>
            </a:r>
          </a:p>
          <a:p>
            <a:pPr marL="1254125" lvl="3" indent="-234950" eaLnBrk="0" hangingPunct="0">
              <a:lnSpc>
                <a:spcPct val="80000"/>
              </a:lnSpc>
              <a:spcBef>
                <a:spcPct val="20000"/>
              </a:spcBef>
              <a:buFontTx/>
              <a:buChar char="–"/>
              <a:defRPr/>
            </a:pPr>
            <a:r>
              <a:rPr lang="en-US" sz="1200" i="1" dirty="0" smtClean="0"/>
              <a:t>DAM – Unit Commitment, Dispatch and Pricing</a:t>
            </a:r>
          </a:p>
          <a:p>
            <a:pPr marL="1254125" lvl="3" indent="-234950" eaLnBrk="0" hangingPunct="0">
              <a:lnSpc>
                <a:spcPct val="80000"/>
              </a:lnSpc>
              <a:spcBef>
                <a:spcPct val="20000"/>
              </a:spcBef>
              <a:buFontTx/>
              <a:buChar char="–"/>
              <a:defRPr/>
            </a:pPr>
            <a:r>
              <a:rPr lang="en-US" sz="1200" dirty="0" smtClean="0"/>
              <a:t>At least four weeks are required to determine the performance improvement of this option</a:t>
            </a:r>
          </a:p>
          <a:p>
            <a:pPr marL="1254125" lvl="3" indent="-234950" eaLnBrk="0" hangingPunct="0">
              <a:lnSpc>
                <a:spcPct val="80000"/>
              </a:lnSpc>
              <a:spcBef>
                <a:spcPct val="20000"/>
              </a:spcBef>
              <a:buFontTx/>
              <a:buChar char="–"/>
              <a:defRPr/>
            </a:pPr>
            <a:r>
              <a:rPr lang="en-US" sz="1200" dirty="0" smtClean="0"/>
              <a:t>Additional time will be required to fully verify the functional results</a:t>
            </a:r>
          </a:p>
          <a:p>
            <a:pPr marL="796925" lvl="2" indent="-222250" eaLnBrk="0" hangingPunct="0">
              <a:lnSpc>
                <a:spcPct val="80000"/>
              </a:lnSpc>
              <a:spcBef>
                <a:spcPct val="20000"/>
              </a:spcBef>
              <a:buFontTx/>
              <a:buChar char="•"/>
              <a:defRPr/>
            </a:pPr>
            <a:endParaRPr lang="en-US" sz="800" dirty="0" smtClean="0">
              <a:latin typeface="+mn-lt"/>
            </a:endParaRPr>
          </a:p>
          <a:p>
            <a:pPr marL="342900" indent="-342900" eaLnBrk="0" hangingPunct="0">
              <a:lnSpc>
                <a:spcPct val="80000"/>
              </a:lnSpc>
              <a:spcBef>
                <a:spcPct val="20000"/>
              </a:spcBef>
              <a:buFontTx/>
              <a:buChar char="•"/>
              <a:defRPr/>
            </a:pPr>
            <a:r>
              <a:rPr lang="en-US" sz="1600" b="1" dirty="0" smtClean="0">
                <a:latin typeface="+mn-lt"/>
              </a:rPr>
              <a:t>Potential </a:t>
            </a:r>
            <a:r>
              <a:rPr lang="en-US" sz="1600" b="1" u="sng" dirty="0" smtClean="0">
                <a:latin typeface="+mn-lt"/>
              </a:rPr>
              <a:t>hardware based </a:t>
            </a:r>
            <a:r>
              <a:rPr lang="en-US" sz="1600" b="1" dirty="0" smtClean="0">
                <a:latin typeface="+mn-lt"/>
              </a:rPr>
              <a:t>improvements</a:t>
            </a:r>
            <a:r>
              <a:rPr lang="en-US" sz="1400" b="1" dirty="0" smtClean="0">
                <a:latin typeface="+mn-lt"/>
              </a:rPr>
              <a:t>:</a:t>
            </a:r>
          </a:p>
          <a:p>
            <a:pPr marL="574675" lvl="1" indent="-234950" eaLnBrk="0" hangingPunct="0">
              <a:lnSpc>
                <a:spcPct val="80000"/>
              </a:lnSpc>
              <a:spcBef>
                <a:spcPct val="20000"/>
              </a:spcBef>
              <a:buFontTx/>
              <a:buChar char="–"/>
              <a:defRPr/>
            </a:pPr>
            <a:endParaRPr lang="en-US" sz="800" dirty="0" smtClean="0"/>
          </a:p>
          <a:p>
            <a:pPr marL="800100" lvl="1" indent="-342900" eaLnBrk="0" hangingPunct="0">
              <a:lnSpc>
                <a:spcPct val="80000"/>
              </a:lnSpc>
              <a:spcBef>
                <a:spcPct val="20000"/>
              </a:spcBef>
              <a:buFontTx/>
              <a:buChar char="•"/>
              <a:defRPr/>
            </a:pPr>
            <a:r>
              <a:rPr lang="en-US" sz="1400" b="1" dirty="0" smtClean="0">
                <a:latin typeface="+mn-lt"/>
              </a:rPr>
              <a:t>Upgrade to faster processors. This is being tested at ERCOT this week to determine the magnitude of performance improvement</a:t>
            </a:r>
          </a:p>
          <a:p>
            <a:pPr marL="1254125" lvl="3" indent="-234950" eaLnBrk="0" hangingPunct="0">
              <a:lnSpc>
                <a:spcPct val="80000"/>
              </a:lnSpc>
              <a:spcBef>
                <a:spcPct val="20000"/>
              </a:spcBef>
              <a:buFontTx/>
              <a:buChar char="–"/>
              <a:defRPr/>
            </a:pPr>
            <a:r>
              <a:rPr lang="en-US" sz="1200" dirty="0" smtClean="0"/>
              <a:t>Six to eight weeks required to migrate the ERCOT production environments to this processor se t if this option is pursued</a:t>
            </a:r>
          </a:p>
          <a:p>
            <a:pPr marL="742950" marR="0" lvl="1" indent="-285750" algn="l" defTabSz="914400" rtl="0" eaLnBrk="0" fontAlgn="base" latinLnBrk="0" hangingPunct="0">
              <a:lnSpc>
                <a:spcPct val="100000"/>
              </a:lnSpc>
              <a:spcBef>
                <a:spcPct val="20000"/>
              </a:spcBef>
              <a:spcAft>
                <a:spcPct val="0"/>
              </a:spcAft>
              <a:buClrTx/>
              <a:buSzTx/>
              <a:buFontTx/>
              <a:buNone/>
              <a:tabLst/>
              <a:defRPr/>
            </a:pPr>
            <a:endParaRPr kumimoji="0" lang="en-US" sz="12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8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base" latinLnBrk="0" hangingPunct="1">
              <a:lnSpc>
                <a:spcPct val="80000"/>
              </a:lnSpc>
              <a:spcBef>
                <a:spcPct val="20000"/>
              </a:spcBef>
              <a:spcAft>
                <a:spcPct val="0"/>
              </a:spcAft>
              <a:buClrTx/>
              <a:buSzTx/>
              <a:buFontTx/>
              <a:buChar char="–"/>
              <a:tabLst/>
              <a:defRPr/>
            </a:pPr>
            <a:endParaRPr kumimoji="0" lang="en-US" sz="14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8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9" name="Rectangle 3"/>
          <p:cNvSpPr txBox="1">
            <a:spLocks noChangeArrowheads="1"/>
          </p:cNvSpPr>
          <p:nvPr/>
        </p:nvSpPr>
        <p:spPr bwMode="auto">
          <a:xfrm>
            <a:off x="4724400" y="762000"/>
            <a:ext cx="43434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latinLnBrk="0">
              <a:lnSpc>
                <a:spcPct val="80000"/>
              </a:lnSpc>
              <a:spcBef>
                <a:spcPct val="20000"/>
              </a:spcBef>
              <a:buClrTx/>
              <a:buSzTx/>
              <a:tabLst/>
              <a:defRPr/>
            </a:pPr>
            <a:r>
              <a:rPr lang="en-US" b="1" u="sng" dirty="0" smtClean="0">
                <a:latin typeface="+mn-lt"/>
              </a:rPr>
              <a:t>Post Go-Live: Long Term Solution</a:t>
            </a:r>
          </a:p>
          <a:p>
            <a:pPr marL="342900" lvl="0" indent="-342900" eaLnBrk="0" hangingPunct="0">
              <a:lnSpc>
                <a:spcPct val="80000"/>
              </a:lnSpc>
              <a:spcBef>
                <a:spcPct val="20000"/>
              </a:spcBef>
              <a:buFontTx/>
              <a:buChar char="•"/>
              <a:defRPr/>
            </a:pPr>
            <a:endParaRPr lang="en-US" sz="400" b="1" dirty="0" smtClean="0">
              <a:latin typeface="+mn-lt"/>
            </a:endParaRPr>
          </a:p>
          <a:p>
            <a:pPr marL="342900" lvl="0" indent="-342900" eaLnBrk="0" hangingPunct="0">
              <a:lnSpc>
                <a:spcPct val="80000"/>
              </a:lnSpc>
              <a:spcBef>
                <a:spcPct val="20000"/>
              </a:spcBef>
              <a:buFontTx/>
              <a:buChar char="•"/>
              <a:defRPr/>
            </a:pPr>
            <a:r>
              <a:rPr lang="en-US" sz="1600" b="1" dirty="0" smtClean="0"/>
              <a:t>Potential long term </a:t>
            </a:r>
            <a:r>
              <a:rPr lang="en-US" sz="1600" b="1" u="sng" dirty="0" smtClean="0"/>
              <a:t>software based </a:t>
            </a:r>
            <a:r>
              <a:rPr lang="en-US" sz="1600" b="1" dirty="0" smtClean="0"/>
              <a:t>improvement</a:t>
            </a:r>
            <a:endParaRPr lang="en-US" sz="1600" b="1" dirty="0" smtClean="0">
              <a:latin typeface="+mn-lt"/>
            </a:endParaRPr>
          </a:p>
          <a:p>
            <a:pPr marL="800100" lvl="1" indent="-342900" eaLnBrk="0" hangingPunct="0">
              <a:lnSpc>
                <a:spcPct val="80000"/>
              </a:lnSpc>
              <a:spcBef>
                <a:spcPct val="20000"/>
              </a:spcBef>
              <a:buFontTx/>
              <a:buChar char="•"/>
              <a:defRPr/>
            </a:pPr>
            <a:endParaRPr lang="en-US" sz="800" b="1" dirty="0" smtClean="0">
              <a:latin typeface="+mn-lt"/>
            </a:endParaRPr>
          </a:p>
          <a:p>
            <a:pPr marL="800100" lvl="1" indent="-342900" eaLnBrk="0" hangingPunct="0">
              <a:lnSpc>
                <a:spcPct val="80000"/>
              </a:lnSpc>
              <a:spcBef>
                <a:spcPct val="20000"/>
              </a:spcBef>
              <a:buFontTx/>
              <a:buChar char="•"/>
              <a:defRPr/>
            </a:pPr>
            <a:r>
              <a:rPr lang="en-US" sz="1400" b="1" dirty="0" smtClean="0">
                <a:latin typeface="+mn-lt"/>
              </a:rPr>
              <a:t>Further enhance parallel computation capability of Network Analysis Module (NSM)</a:t>
            </a:r>
          </a:p>
          <a:p>
            <a:pPr marL="1031875" lvl="2" indent="-234950" eaLnBrk="0" hangingPunct="0">
              <a:lnSpc>
                <a:spcPct val="80000"/>
              </a:lnSpc>
              <a:spcBef>
                <a:spcPct val="20000"/>
              </a:spcBef>
              <a:buFontTx/>
              <a:buChar char="–"/>
              <a:defRPr/>
            </a:pPr>
            <a:r>
              <a:rPr lang="en-US" sz="1200" dirty="0" smtClean="0"/>
              <a:t>Design change:</a:t>
            </a:r>
          </a:p>
          <a:p>
            <a:pPr marL="1254125" lvl="3" indent="-222250" eaLnBrk="0" hangingPunct="0">
              <a:lnSpc>
                <a:spcPct val="80000"/>
              </a:lnSpc>
              <a:spcBef>
                <a:spcPct val="20000"/>
              </a:spcBef>
              <a:buFontTx/>
              <a:buChar char="•"/>
              <a:defRPr/>
            </a:pPr>
            <a:r>
              <a:rPr lang="en-US" sz="1000" dirty="0" smtClean="0">
                <a:latin typeface="+mn-lt"/>
              </a:rPr>
              <a:t>Allow network analysis for each hour of the study period to be done in parallel</a:t>
            </a:r>
          </a:p>
          <a:p>
            <a:pPr marL="1254125" lvl="3" indent="-222250" eaLnBrk="0" hangingPunct="0">
              <a:lnSpc>
                <a:spcPct val="80000"/>
              </a:lnSpc>
              <a:spcBef>
                <a:spcPct val="20000"/>
              </a:spcBef>
              <a:buFontTx/>
              <a:buChar char="•"/>
              <a:defRPr/>
            </a:pPr>
            <a:r>
              <a:rPr lang="en-US" sz="1000" dirty="0" smtClean="0">
                <a:latin typeface="+mn-lt"/>
              </a:rPr>
              <a:t>Introduce new process controller that manages these parallel network analysis modules</a:t>
            </a:r>
          </a:p>
          <a:p>
            <a:pPr marL="1254125" lvl="3" indent="-222250" eaLnBrk="0" hangingPunct="0">
              <a:lnSpc>
                <a:spcPct val="80000"/>
              </a:lnSpc>
              <a:spcBef>
                <a:spcPct val="20000"/>
              </a:spcBef>
              <a:buFontTx/>
              <a:buChar char="•"/>
              <a:defRPr/>
            </a:pPr>
            <a:r>
              <a:rPr lang="en-US" sz="1000" dirty="0" smtClean="0">
                <a:latin typeface="+mn-lt"/>
              </a:rPr>
              <a:t>Manage the interface of passing transmission constraints after network analysis for all 24 hours back to the unit commitment engine</a:t>
            </a:r>
            <a:endParaRPr lang="en-US" sz="1200" i="1" dirty="0" smtClean="0"/>
          </a:p>
          <a:p>
            <a:pPr marL="1031875" lvl="2" indent="-234950" eaLnBrk="0" hangingPunct="0">
              <a:lnSpc>
                <a:spcPct val="80000"/>
              </a:lnSpc>
              <a:spcBef>
                <a:spcPct val="20000"/>
              </a:spcBef>
              <a:buFontTx/>
              <a:buChar char="–"/>
              <a:defRPr/>
            </a:pPr>
            <a:r>
              <a:rPr lang="en-US" sz="1200" dirty="0" smtClean="0"/>
              <a:t>Long term option, not viable before go live</a:t>
            </a:r>
            <a:endParaRPr lang="en-US" sz="1000" dirty="0" smtClean="0">
              <a:latin typeface="+mn-lt"/>
            </a:endParaRPr>
          </a:p>
          <a:p>
            <a:pPr marL="1031875" lvl="2" indent="-234950" eaLnBrk="0" hangingPunct="0">
              <a:lnSpc>
                <a:spcPct val="80000"/>
              </a:lnSpc>
              <a:spcBef>
                <a:spcPct val="20000"/>
              </a:spcBef>
              <a:buFontTx/>
              <a:buChar char="–"/>
              <a:defRPr/>
            </a:pPr>
            <a:endParaRPr lang="en-US" sz="1400" b="1" dirty="0" smtClean="0">
              <a:latin typeface="+mn-lt"/>
            </a:endParaRPr>
          </a:p>
          <a:p>
            <a:pPr marL="1031875" lvl="2" indent="-234950" eaLnBrk="0" hangingPunct="0">
              <a:lnSpc>
                <a:spcPct val="80000"/>
              </a:lnSpc>
              <a:spcBef>
                <a:spcPct val="20000"/>
              </a:spcBef>
              <a:buFontTx/>
              <a:buChar char="–"/>
              <a:defRPr/>
            </a:pPr>
            <a:endParaRPr lang="en-US" sz="1400" b="1" dirty="0" smtClean="0">
              <a:latin typeface="+mn-lt"/>
            </a:endParaRPr>
          </a:p>
          <a:p>
            <a:pPr marL="1031875" lvl="2" indent="-234950" eaLnBrk="0" hangingPunct="0">
              <a:lnSpc>
                <a:spcPct val="80000"/>
              </a:lnSpc>
              <a:spcBef>
                <a:spcPct val="20000"/>
              </a:spcBef>
              <a:buFontTx/>
              <a:buChar char="–"/>
              <a:defRPr/>
            </a:pPr>
            <a:endParaRPr lang="en-US" sz="1400" b="1" dirty="0" smtClean="0">
              <a:latin typeface="+mn-lt"/>
            </a:endParaRPr>
          </a:p>
          <a:p>
            <a:pPr marL="1031875" lvl="2" indent="-234950" eaLnBrk="0" hangingPunct="0">
              <a:lnSpc>
                <a:spcPct val="80000"/>
              </a:lnSpc>
              <a:spcBef>
                <a:spcPct val="20000"/>
              </a:spcBef>
              <a:buFontTx/>
              <a:buChar char="–"/>
              <a:defRPr/>
            </a:pPr>
            <a:endParaRPr lang="en-US" sz="1400" b="1" dirty="0" smtClean="0">
              <a:latin typeface="+mn-lt"/>
            </a:endParaRPr>
          </a:p>
          <a:p>
            <a:pPr marL="742950" marR="0" lvl="1" indent="-285750" algn="l" defTabSz="914400" rtl="0" eaLnBrk="1" fontAlgn="base" latinLnBrk="0" hangingPunct="1">
              <a:lnSpc>
                <a:spcPct val="80000"/>
              </a:lnSpc>
              <a:spcBef>
                <a:spcPct val="20000"/>
              </a:spcBef>
              <a:spcAft>
                <a:spcPct val="0"/>
              </a:spcAft>
              <a:buClrTx/>
              <a:buSzTx/>
              <a:tabLst/>
              <a:defRPr/>
            </a:pPr>
            <a:endParaRPr kumimoji="0" lang="en-US" sz="14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8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p:txBody>
      </p:sp>
      <p:sp>
        <p:nvSpPr>
          <p:cNvPr id="11" name="Date Placeholder 10"/>
          <p:cNvSpPr>
            <a:spLocks noGrp="1"/>
          </p:cNvSpPr>
          <p:nvPr>
            <p:ph type="dt" sz="half" idx="12"/>
          </p:nvPr>
        </p:nvSpPr>
        <p:spPr/>
        <p:txBody>
          <a:bodyPr/>
          <a:lstStyle/>
          <a:p>
            <a:pPr>
              <a:defRPr/>
            </a:pPr>
            <a:r>
              <a:rPr lang="en-US" dirty="0" smtClean="0"/>
              <a:t>2 September 2010</a:t>
            </a:r>
            <a:endParaRPr lang="en-US" dirty="0"/>
          </a:p>
        </p:txBody>
      </p:sp>
      <p:sp>
        <p:nvSpPr>
          <p:cNvPr id="12" name="Footer Placeholder 11"/>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ransition advClick="0" advTm="500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8839200" cy="685800"/>
          </a:xfrm>
        </p:spPr>
        <p:txBody>
          <a:bodyPr/>
          <a:lstStyle/>
          <a:p>
            <a:pPr eaLnBrk="1" hangingPunct="1"/>
            <a:r>
              <a:rPr lang="en-US" dirty="0" smtClean="0"/>
              <a:t>CRR PTP Offers: Going Forward</a:t>
            </a:r>
          </a:p>
        </p:txBody>
      </p:sp>
      <p:sp>
        <p:nvSpPr>
          <p:cNvPr id="8195" name="Rectangle 3"/>
          <p:cNvSpPr>
            <a:spLocks noGrp="1" noChangeArrowheads="1"/>
          </p:cNvSpPr>
          <p:nvPr>
            <p:ph type="body" idx="1"/>
          </p:nvPr>
        </p:nvSpPr>
        <p:spPr/>
        <p:txBody>
          <a:bodyPr/>
          <a:lstStyle/>
          <a:p>
            <a:pPr eaLnBrk="1" hangingPunct="1">
              <a:lnSpc>
                <a:spcPct val="80000"/>
              </a:lnSpc>
              <a:buFontTx/>
              <a:buNone/>
            </a:pPr>
            <a:endParaRPr lang="en-US" sz="2000" dirty="0" smtClean="0"/>
          </a:p>
          <a:p>
            <a:pPr eaLnBrk="1" hangingPunct="1">
              <a:lnSpc>
                <a:spcPct val="80000"/>
              </a:lnSpc>
            </a:pPr>
            <a:r>
              <a:rPr lang="en-US" sz="1800" dirty="0" smtClean="0"/>
              <a:t>Current Resources represented by NOIEs translates into 157 unique source-sink </a:t>
            </a:r>
            <a:r>
              <a:rPr lang="en-US" sz="1800" dirty="0" smtClean="0"/>
              <a:t>pairs</a:t>
            </a:r>
          </a:p>
          <a:p>
            <a:pPr eaLnBrk="1" hangingPunct="1">
              <a:lnSpc>
                <a:spcPct val="80000"/>
              </a:lnSpc>
              <a:buNone/>
            </a:pPr>
            <a:endParaRPr lang="en-US" sz="1800" dirty="0" smtClean="0"/>
          </a:p>
          <a:p>
            <a:pPr eaLnBrk="1" hangingPunct="1">
              <a:lnSpc>
                <a:spcPct val="80000"/>
              </a:lnSpc>
            </a:pPr>
            <a:r>
              <a:rPr lang="en-US" sz="1800" dirty="0" smtClean="0"/>
              <a:t>ERCOT is vigorously investigating the possible software and hardware solutions prior to Go-Live</a:t>
            </a:r>
          </a:p>
          <a:p>
            <a:pPr eaLnBrk="1" hangingPunct="1">
              <a:lnSpc>
                <a:spcPct val="80000"/>
              </a:lnSpc>
            </a:pPr>
            <a:endParaRPr lang="en-US" sz="1800" dirty="0" smtClean="0"/>
          </a:p>
          <a:p>
            <a:pPr eaLnBrk="1" hangingPunct="1">
              <a:lnSpc>
                <a:spcPct val="80000"/>
              </a:lnSpc>
            </a:pPr>
            <a:r>
              <a:rPr lang="en-US" sz="1800" dirty="0" smtClean="0"/>
              <a:t>NOIE allocation eligibility due to ERCOT on September 8, 2010</a:t>
            </a:r>
          </a:p>
          <a:p>
            <a:pPr eaLnBrk="1" hangingPunct="1">
              <a:lnSpc>
                <a:spcPct val="80000"/>
              </a:lnSpc>
            </a:pPr>
            <a:endParaRPr lang="en-US" sz="1800" dirty="0" smtClean="0"/>
          </a:p>
          <a:p>
            <a:pPr eaLnBrk="1" hangingPunct="1">
              <a:lnSpc>
                <a:spcPct val="80000"/>
              </a:lnSpc>
            </a:pPr>
            <a:r>
              <a:rPr lang="en-US" sz="1800" dirty="0" smtClean="0"/>
              <a:t>NOIEs to submit expected CRR offer paths on or before September 8, 2010</a:t>
            </a:r>
          </a:p>
          <a:p>
            <a:pPr eaLnBrk="1" hangingPunct="1">
              <a:lnSpc>
                <a:spcPct val="80000"/>
              </a:lnSpc>
            </a:pPr>
            <a:endParaRPr lang="en-US" sz="1800" dirty="0" smtClean="0"/>
          </a:p>
          <a:p>
            <a:pPr eaLnBrk="1" hangingPunct="1">
              <a:lnSpc>
                <a:spcPct val="80000"/>
              </a:lnSpc>
            </a:pPr>
            <a:r>
              <a:rPr lang="en-US" sz="1800" dirty="0" smtClean="0"/>
              <a:t>ERCOT to analyze expect offer path to current CRR capabilities</a:t>
            </a:r>
          </a:p>
          <a:p>
            <a:pPr eaLnBrk="1" hangingPunct="1">
              <a:lnSpc>
                <a:spcPct val="80000"/>
              </a:lnSpc>
            </a:pPr>
            <a:endParaRPr lang="en-US" sz="1800" dirty="0" smtClean="0"/>
          </a:p>
          <a:p>
            <a:pPr eaLnBrk="1" hangingPunct="1">
              <a:lnSpc>
                <a:spcPct val="80000"/>
              </a:lnSpc>
            </a:pPr>
            <a:r>
              <a:rPr lang="en-US" sz="1800" dirty="0" smtClean="0"/>
              <a:t>Follow up meeting with NOIEs during the week of September 13, 2010 to discuss allocation results and possible actions</a:t>
            </a:r>
          </a:p>
          <a:p>
            <a:pPr eaLnBrk="1" hangingPunct="1">
              <a:lnSpc>
                <a:spcPct val="80000"/>
              </a:lnSpc>
            </a:pPr>
            <a:endParaRPr lang="en-US" sz="1800" dirty="0" smtClean="0"/>
          </a:p>
          <a:p>
            <a:pPr eaLnBrk="1" hangingPunct="1">
              <a:lnSpc>
                <a:spcPct val="80000"/>
              </a:lnSpc>
              <a:buNone/>
            </a:pPr>
            <a:endParaRPr lang="en-US" sz="2000" dirty="0" smtClean="0"/>
          </a:p>
          <a:p>
            <a:pPr eaLnBrk="1" hangingPunct="1">
              <a:lnSpc>
                <a:spcPct val="80000"/>
              </a:lnSpc>
            </a:pPr>
            <a:endParaRPr lang="en-US" sz="1800" dirty="0" smtClean="0"/>
          </a:p>
          <a:p>
            <a:pPr lvl="1" eaLnBrk="1" hangingPunct="1">
              <a:lnSpc>
                <a:spcPct val="80000"/>
              </a:lnSpc>
            </a:pPr>
            <a:endParaRPr lang="en-US" sz="1400" dirty="0" smtClean="0"/>
          </a:p>
          <a:p>
            <a:pPr eaLnBrk="1" hangingPunct="1">
              <a:lnSpc>
                <a:spcPct val="80000"/>
              </a:lnSpc>
            </a:pPr>
            <a:endParaRPr lang="en-US" sz="1800" dirty="0" smtClean="0"/>
          </a:p>
        </p:txBody>
      </p:sp>
      <p:sp>
        <p:nvSpPr>
          <p:cNvPr id="4" name="Date Placeholder 3"/>
          <p:cNvSpPr>
            <a:spLocks noGrp="1"/>
          </p:cNvSpPr>
          <p:nvPr>
            <p:ph type="dt" sz="half" idx="12"/>
          </p:nvPr>
        </p:nvSpPr>
        <p:spPr/>
        <p:txBody>
          <a:bodyPr/>
          <a:lstStyle/>
          <a:p>
            <a:pPr>
              <a:defRPr/>
            </a:pPr>
            <a:r>
              <a:rPr lang="en-US" dirty="0" smtClean="0"/>
              <a:t>2 September 2010</a:t>
            </a:r>
            <a:endParaRPr lang="en-US" dirty="0"/>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ransition advClick="0" advTm="5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524000" y="5486400"/>
            <a:ext cx="14478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35" name="Rectangle 34"/>
          <p:cNvSpPr/>
          <p:nvPr/>
        </p:nvSpPr>
        <p:spPr>
          <a:xfrm>
            <a:off x="1524000" y="5867400"/>
            <a:ext cx="9144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46" name="Rectangle 45"/>
          <p:cNvSpPr/>
          <p:nvPr/>
        </p:nvSpPr>
        <p:spPr>
          <a:xfrm>
            <a:off x="6705600" y="5184577"/>
            <a:ext cx="1981200" cy="301823"/>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8839200" cy="685800"/>
          </a:xfrm>
        </p:spPr>
        <p:txBody>
          <a:bodyPr/>
          <a:lstStyle/>
          <a:p>
            <a:r>
              <a:rPr lang="en-US" b="1" dirty="0" smtClean="0"/>
              <a:t>EMS – Real-Time Operations</a:t>
            </a:r>
            <a:endParaRPr lang="en-US" dirty="0"/>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3"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14600"/>
            <a:ext cx="8686800" cy="2252924"/>
          </a:xfrm>
          <a:prstGeom prst="rect">
            <a:avLst/>
          </a:prstGeom>
          <a:noFill/>
        </p:spPr>
        <p:txBody>
          <a:bodyPr wrap="square" rtlCol="0">
            <a:spAutoFit/>
          </a:bodyPr>
          <a:lstStyle/>
          <a:p>
            <a:r>
              <a:rPr lang="en-US" sz="1400" dirty="0" smtClean="0"/>
              <a:t>Status / Other Issues: </a:t>
            </a:r>
          </a:p>
          <a:p>
            <a:pPr indent="115888">
              <a:buFont typeface="Arial" pitchFamily="34" charset="0"/>
              <a:buChar char="•"/>
            </a:pPr>
            <a:r>
              <a:rPr lang="en-US" sz="1400" dirty="0" smtClean="0"/>
              <a:t> EMS currently has 20 Open defects in development targeted to be fixed by October  1. </a:t>
            </a:r>
          </a:p>
          <a:p>
            <a:pPr lvl="1" indent="115888">
              <a:buFont typeface="Arial" pitchFamily="34" charset="0"/>
              <a:buChar char="•"/>
            </a:pPr>
            <a:r>
              <a:rPr lang="en-US" sz="1400" dirty="0" smtClean="0"/>
              <a:t>1 EMS Interface, 1 CIM Importer, 1 PSSE export</a:t>
            </a:r>
          </a:p>
          <a:p>
            <a:pPr lvl="1" indent="115888">
              <a:buFont typeface="Arial" pitchFamily="34" charset="0"/>
              <a:buChar char="•"/>
            </a:pPr>
            <a:r>
              <a:rPr lang="en-US" sz="1400" dirty="0" smtClean="0"/>
              <a:t>6 STNET/SMTNET/OE</a:t>
            </a:r>
          </a:p>
          <a:p>
            <a:pPr lvl="1" indent="115888">
              <a:buFont typeface="Arial" pitchFamily="34" charset="0"/>
              <a:buChar char="•"/>
            </a:pPr>
            <a:r>
              <a:rPr lang="en-US" sz="1400" dirty="0" smtClean="0"/>
              <a:t>1 VSAT</a:t>
            </a:r>
          </a:p>
          <a:p>
            <a:pPr lvl="1" indent="115888">
              <a:buFont typeface="Arial" pitchFamily="34" charset="0"/>
              <a:buChar char="•"/>
            </a:pPr>
            <a:r>
              <a:rPr lang="en-US" sz="1400" dirty="0" smtClean="0"/>
              <a:t>3 RLC</a:t>
            </a:r>
          </a:p>
          <a:p>
            <a:pPr lvl="1" indent="115888">
              <a:buFont typeface="Arial" pitchFamily="34" charset="0"/>
              <a:buChar char="•"/>
            </a:pPr>
            <a:r>
              <a:rPr lang="en-US" sz="1400" dirty="0" smtClean="0"/>
              <a:t>1 SE</a:t>
            </a:r>
          </a:p>
          <a:p>
            <a:pPr lvl="1" indent="115888">
              <a:buFont typeface="Arial" pitchFamily="34" charset="0"/>
              <a:buChar char="•"/>
            </a:pPr>
            <a:r>
              <a:rPr lang="en-US" sz="1400" dirty="0" smtClean="0"/>
              <a:t>2 TCM</a:t>
            </a:r>
          </a:p>
          <a:p>
            <a:pPr lvl="1" indent="115888">
              <a:buFont typeface="Arial" pitchFamily="34" charset="0"/>
              <a:buChar char="•"/>
            </a:pPr>
            <a:r>
              <a:rPr lang="en-US" sz="1400" dirty="0" smtClean="0"/>
              <a:t>3 LFC/Generation</a:t>
            </a:r>
          </a:p>
          <a:p>
            <a:pPr marL="742950" lvl="1" indent="-285750" eaLnBrk="0" hangingPunct="0">
              <a:spcBef>
                <a:spcPct val="20000"/>
              </a:spcBef>
              <a:buFont typeface="Arial" pitchFamily="34" charset="0"/>
              <a:buChar char="–"/>
            </a:pPr>
            <a:endParaRPr lang="en-US" sz="1200" dirty="0" smtClean="0"/>
          </a:p>
        </p:txBody>
      </p:sp>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8001000" y="5127427"/>
            <a:ext cx="685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cs typeface="Arial" charset="0"/>
              </a:rPr>
              <a:t>321</a:t>
            </a:r>
            <a:endParaRPr lang="en-US" sz="2000" b="1" dirty="0">
              <a:cs typeface="Arial" charset="0"/>
            </a:endParaRPr>
          </a:p>
        </p:txBody>
      </p:sp>
      <p:sp>
        <p:nvSpPr>
          <p:cNvPr id="37" name="TextBox 85"/>
          <p:cNvSpPr txBox="1">
            <a:spLocks noChangeArrowheads="1"/>
          </p:cNvSpPr>
          <p:nvPr/>
        </p:nvSpPr>
        <p:spPr bwMode="auto">
          <a:xfrm>
            <a:off x="2514600" y="5470267"/>
            <a:ext cx="5334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12</a:t>
            </a:r>
            <a:endParaRPr lang="en-US" sz="2000" b="1" dirty="0">
              <a:solidFill>
                <a:srgbClr val="000000"/>
              </a:solidFill>
              <a:cs typeface="Arial" charset="0"/>
            </a:endParaRPr>
          </a:p>
        </p:txBody>
      </p:sp>
      <p:sp>
        <p:nvSpPr>
          <p:cNvPr id="39" name="TextBox 85"/>
          <p:cNvSpPr txBox="1">
            <a:spLocks noChangeArrowheads="1"/>
          </p:cNvSpPr>
          <p:nvPr/>
        </p:nvSpPr>
        <p:spPr bwMode="auto">
          <a:xfrm>
            <a:off x="2133600" y="5848290"/>
            <a:ext cx="3810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cs typeface="Arial" charset="0"/>
              </a:rPr>
              <a:t>8</a:t>
            </a:r>
            <a:endParaRPr lang="en-US" sz="2000" b="1" dirty="0">
              <a:cs typeface="Arial" charset="0"/>
            </a:endParaRPr>
          </a:p>
        </p:txBody>
      </p:sp>
      <p:sp>
        <p:nvSpPr>
          <p:cNvPr id="40" name="TextBox 39"/>
          <p:cNvSpPr txBox="1"/>
          <p:nvPr/>
        </p:nvSpPr>
        <p:spPr>
          <a:xfrm>
            <a:off x="7391400" y="5867400"/>
            <a:ext cx="1752600" cy="253916"/>
          </a:xfrm>
          <a:prstGeom prst="rect">
            <a:avLst/>
          </a:prstGeom>
          <a:noFill/>
          <a:ln>
            <a:solidFill>
              <a:srgbClr val="0000CC"/>
            </a:solidFill>
          </a:ln>
        </p:spPr>
        <p:txBody>
          <a:bodyPr wrap="square" rtlCol="0">
            <a:spAutoFit/>
          </a:bodyPr>
          <a:lstStyle/>
          <a:p>
            <a:pPr algn="r"/>
            <a:r>
              <a:rPr lang="en-US" sz="1050" dirty="0" smtClean="0">
                <a:latin typeface="Arial Rounded MT Bold" pitchFamily="34" charset="0"/>
              </a:rPr>
              <a:t>* As of August 31, 2010</a:t>
            </a:r>
            <a:endParaRPr lang="en-US" sz="1050" dirty="0">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4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eaLnBrk="0" hangingPunct="0">
              <a:defRPr/>
            </a:pPr>
            <a:r>
              <a:rPr lang="en-US" sz="2000" b="1" dirty="0" smtClean="0">
                <a:latin typeface="+mj-lt"/>
                <a:ea typeface="+mj-ea"/>
                <a:cs typeface="+mj-cs"/>
              </a:rPr>
              <a:t>EMS – Real-Time Operations Readiness Update</a:t>
            </a:r>
          </a:p>
        </p:txBody>
      </p:sp>
      <p:graphicFrame>
        <p:nvGraphicFramePr>
          <p:cNvPr id="19" name="Table 18"/>
          <p:cNvGraphicFramePr>
            <a:graphicFrameLocks noGrp="1"/>
          </p:cNvGraphicFramePr>
          <p:nvPr/>
        </p:nvGraphicFramePr>
        <p:xfrm>
          <a:off x="414668" y="768376"/>
          <a:ext cx="8305800" cy="54952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EMS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2/1/10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ACE Performance (</a:t>
                      </a:r>
                      <a:r>
                        <a:rPr lang="en-US" sz="1100" b="1" dirty="0" smtClean="0"/>
                        <a:t>EMO5</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4/21/2008</a:t>
                      </a:r>
                    </a:p>
                  </a:txBody>
                  <a:tcPr anchor="ctr"/>
                </a:tc>
                <a:tc>
                  <a:txBody>
                    <a:bodyPr/>
                    <a:lstStyle/>
                    <a:p>
                      <a:pPr algn="ctr"/>
                      <a:r>
                        <a:rPr lang="en-US" sz="1100" b="1" dirty="0" smtClean="0"/>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Individual LFC Testing (</a:t>
                      </a:r>
                      <a:r>
                        <a:rPr lang="en-US" sz="1100" b="1" dirty="0" smtClean="0"/>
                        <a:t>EMO6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5/31/2010</a:t>
                      </a:r>
                    </a:p>
                  </a:txBody>
                  <a:tcPr anchor="ctr"/>
                </a:tc>
                <a:tc>
                  <a:txBody>
                    <a:bodyPr/>
                    <a:lstStyle/>
                    <a:p>
                      <a:pPr algn="ctr"/>
                      <a:r>
                        <a:rPr lang="en-US" sz="1100" b="1" dirty="0" smtClean="0"/>
                        <a:t>Green</a:t>
                      </a:r>
                      <a:endParaRPr lang="en-US" sz="1100" b="1" dirty="0"/>
                    </a:p>
                  </a:txBody>
                  <a:tcPr anchor="ctr"/>
                </a:tc>
              </a:tr>
              <a:tr h="133350">
                <a:tc>
                  <a:txBody>
                    <a:bodyPr/>
                    <a:lstStyle/>
                    <a:p>
                      <a:r>
                        <a:rPr lang="en-US" sz="1100" dirty="0" smtClean="0"/>
                        <a:t>Telemetry</a:t>
                      </a:r>
                      <a:r>
                        <a:rPr lang="en-US" sz="1100" baseline="0" dirty="0" smtClean="0"/>
                        <a:t> / ICCP System Failover (</a:t>
                      </a:r>
                      <a:r>
                        <a:rPr lang="en-US" sz="1100" b="1" baseline="0" dirty="0" smtClean="0"/>
                        <a:t>N2</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33350">
                <a:tc>
                  <a:txBody>
                    <a:bodyPr/>
                    <a:lstStyle/>
                    <a:p>
                      <a:r>
                        <a:rPr lang="en-US" sz="1100" dirty="0" smtClean="0"/>
                        <a:t>Telemetry Compliance (</a:t>
                      </a:r>
                      <a:r>
                        <a:rPr lang="en-US" sz="1100" b="1" dirty="0" smtClean="0"/>
                        <a:t>MP6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6/2/2010</a:t>
                      </a:r>
                    </a:p>
                  </a:txBody>
                  <a:tcPr anchor="ctr"/>
                </a:tc>
                <a:tc>
                  <a:txBody>
                    <a:bodyPr/>
                    <a:lstStyle/>
                    <a:p>
                      <a:pPr algn="ctr"/>
                      <a:r>
                        <a:rPr lang="en-US" sz="1100" b="1" dirty="0" smtClean="0"/>
                        <a:t>Green</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Validate</a:t>
                      </a:r>
                      <a:r>
                        <a:rPr lang="en-US" sz="1100" baseline="0" dirty="0" smtClean="0"/>
                        <a:t> Telemetry / SE ISM / Data Accuracy (</a:t>
                      </a:r>
                      <a:r>
                        <a:rPr lang="en-US" sz="1100" b="1" baseline="0" dirty="0" smtClean="0"/>
                        <a:t>E3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Planned</a:t>
                      </a:r>
                    </a:p>
                  </a:txBody>
                  <a:tcPr anchor="ctr"/>
                </a:tc>
                <a:tc>
                  <a:txBody>
                    <a:bodyPr/>
                    <a:lstStyle/>
                    <a:p>
                      <a:pPr algn="ctr"/>
                      <a:r>
                        <a:rPr lang="en-US" sz="1100" b="1" dirty="0" smtClean="0"/>
                        <a:t>Planned</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State Estimator Standards Performance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RTCA Zonal to Nodal Modeling Differences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Amber</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RTCA CSC Zonal to Nodal Comparison (</a:t>
                      </a:r>
                      <a:r>
                        <a:rPr lang="en-US" sz="1100" b="1" dirty="0" smtClean="0"/>
                        <a:t>EMO9</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Voltage Support Functionality (</a:t>
                      </a:r>
                      <a:r>
                        <a:rPr lang="en-US" sz="1100" b="1" dirty="0" smtClean="0"/>
                        <a:t>EM02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9/8/2010</a:t>
                      </a:r>
                    </a:p>
                  </a:txBody>
                  <a:tcPr anchor="ctr"/>
                </a:tc>
                <a:tc>
                  <a:txBody>
                    <a:bodyPr/>
                    <a:lstStyle/>
                    <a:p>
                      <a:pPr algn="ctr"/>
                      <a:r>
                        <a:rPr lang="en-US" sz="1100" b="1" dirty="0" smtClean="0"/>
                        <a:t>Planned</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Anomalous/Auto-Disabled Telemeted Points (</a:t>
                      </a:r>
                      <a:r>
                        <a:rPr lang="en-US" sz="1100" b="1" dirty="0" smtClean="0"/>
                        <a:t>EMO10</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Ongoing</a:t>
                      </a:r>
                    </a:p>
                  </a:txBody>
                  <a:tcPr anchor="ctr"/>
                </a:tc>
                <a:tc>
                  <a:txBody>
                    <a:bodyPr/>
                    <a:lstStyle/>
                    <a:p>
                      <a:pPr algn="ctr"/>
                      <a:r>
                        <a:rPr lang="en-US" sz="1100" b="1" dirty="0" smtClean="0"/>
                        <a:t>Green</a:t>
                      </a:r>
                      <a:endParaRPr lang="en-US" sz="1100" b="1" dirty="0"/>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Load Forecast Accuracy (</a:t>
                      </a:r>
                      <a:r>
                        <a:rPr lang="en-US" sz="1100" b="1" dirty="0" smtClean="0"/>
                        <a:t>EMO7</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Planned</a:t>
                      </a:r>
                    </a:p>
                  </a:txBody>
                  <a:tcPr anchor="ctr"/>
                </a:tc>
                <a:tc>
                  <a:txBody>
                    <a:bodyPr/>
                    <a:lstStyle/>
                    <a:p>
                      <a:pPr algn="ctr"/>
                      <a:r>
                        <a:rPr lang="en-US" sz="1100" b="1" dirty="0" smtClean="0"/>
                        <a:t>Planned</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RT Operations Business</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8/31/10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In Process</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RT Operations</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9/30/10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In Process</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9/3/10</a:t>
                      </a:r>
                      <a:endParaRPr lang="en-US" sz="1100" b="1" dirty="0">
                        <a:solidFill>
                          <a:schemeClr val="tx1"/>
                        </a:solidFill>
                      </a:endParaRPr>
                    </a:p>
                  </a:txBody>
                  <a:tcPr anchor="ctr"/>
                </a:tc>
                <a:tc>
                  <a:txBody>
                    <a:bodyPr/>
                    <a:lstStyle/>
                    <a:p>
                      <a:pPr algn="ctr"/>
                      <a:r>
                        <a:rPr lang="en-US" sz="1100" b="1" dirty="0" smtClean="0">
                          <a:solidFill>
                            <a:schemeClr val="tx1"/>
                          </a:solidFill>
                        </a:rPr>
                        <a:t>In Process</a:t>
                      </a:r>
                      <a:endParaRPr lang="en-US" sz="1100" b="1" dirty="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Ongoing </a:t>
                      </a:r>
                      <a:endParaRPr lang="en-US" sz="1100"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In Process</a:t>
                      </a:r>
                    </a:p>
                  </a:txBody>
                  <a:tcPr anchor="ctr"/>
                </a:tc>
              </a:tr>
            </a:tbl>
          </a:graphicData>
        </a:graphic>
      </p:graphicFrame>
      <p:sp>
        <p:nvSpPr>
          <p:cNvPr id="9" name="Date Placeholder 8"/>
          <p:cNvSpPr>
            <a:spLocks noGrp="1"/>
          </p:cNvSpPr>
          <p:nvPr>
            <p:ph type="dt" sz="half" idx="12"/>
          </p:nvPr>
        </p:nvSpPr>
        <p:spPr/>
        <p:txBody>
          <a:bodyPr/>
          <a:lstStyle/>
          <a:p>
            <a:pPr>
              <a:defRPr/>
            </a:pPr>
            <a:r>
              <a:rPr lang="en-US" dirty="0" smtClean="0"/>
              <a:t>2 September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524000" y="5486400"/>
            <a:ext cx="6096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35" name="Rectangle 34"/>
          <p:cNvSpPr/>
          <p:nvPr/>
        </p:nvSpPr>
        <p:spPr>
          <a:xfrm>
            <a:off x="1524000" y="5867400"/>
            <a:ext cx="9144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46" name="Rectangle 45"/>
          <p:cNvSpPr/>
          <p:nvPr/>
        </p:nvSpPr>
        <p:spPr>
          <a:xfrm>
            <a:off x="6705600" y="5184577"/>
            <a:ext cx="11430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9144000" cy="685800"/>
          </a:xfrm>
        </p:spPr>
        <p:txBody>
          <a:bodyPr/>
          <a:lstStyle/>
          <a:p>
            <a:r>
              <a:rPr lang="en-US" dirty="0" smtClean="0"/>
              <a:t>COMS – Settlement &amp; Billing, Metering, and Data Aggregation - Overview</a:t>
            </a:r>
            <a:endParaRPr lang="en-US" dirty="0"/>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3"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14600"/>
            <a:ext cx="8686800" cy="2345257"/>
          </a:xfrm>
          <a:prstGeom prst="rect">
            <a:avLst/>
          </a:prstGeom>
          <a:noFill/>
        </p:spPr>
        <p:txBody>
          <a:bodyPr wrap="square" rtlCol="0">
            <a:spAutoFit/>
          </a:bodyPr>
          <a:lstStyle/>
          <a:p>
            <a:r>
              <a:rPr lang="en-US" sz="1600" dirty="0" smtClean="0"/>
              <a:t>Status / Other Issues: </a:t>
            </a:r>
          </a:p>
          <a:p>
            <a:pPr indent="115888">
              <a:buFont typeface="Arial" pitchFamily="34" charset="0"/>
              <a:buChar char="•"/>
            </a:pPr>
            <a:r>
              <a:rPr lang="en-US" dirty="0" smtClean="0"/>
              <a:t> </a:t>
            </a:r>
            <a:r>
              <a:rPr lang="en-US" sz="1400" dirty="0" smtClean="0"/>
              <a:t>There are only 5 Open defects related to Core Systems at this time that are scheduled to be resolved by 09/03/2010.</a:t>
            </a:r>
          </a:p>
          <a:p>
            <a:pPr lvl="1" indent="115888"/>
            <a:r>
              <a:rPr lang="en-US" sz="1400" dirty="0" smtClean="0"/>
              <a:t>-Adjustment to queries in Appworx Scheduling Job</a:t>
            </a:r>
          </a:p>
          <a:p>
            <a:pPr lvl="1" indent="115888"/>
            <a:r>
              <a:rPr lang="en-US" sz="1400" dirty="0" smtClean="0"/>
              <a:t>-IDR Staging Performance Enhancement</a:t>
            </a:r>
          </a:p>
          <a:p>
            <a:pPr lvl="1" indent="115888"/>
            <a:r>
              <a:rPr lang="en-US" sz="1400" dirty="0" smtClean="0"/>
              <a:t>-Adjustment to DAM Start Logic</a:t>
            </a:r>
          </a:p>
          <a:p>
            <a:pPr lvl="1" indent="115888"/>
            <a:r>
              <a:rPr lang="en-US" sz="1400" dirty="0" smtClean="0"/>
              <a:t>-Adjustment to Data Aggregation to prevent file aborts from missing data</a:t>
            </a:r>
          </a:p>
          <a:p>
            <a:pPr lvl="1" indent="115888"/>
            <a:r>
              <a:rPr lang="en-US" sz="1400" dirty="0" smtClean="0"/>
              <a:t>-Adjustment for AIEC calculation logic when RTPERFIP missing</a:t>
            </a:r>
          </a:p>
          <a:p>
            <a:pPr indent="115888">
              <a:buFont typeface="Arial" pitchFamily="34" charset="0"/>
              <a:buChar char="•"/>
            </a:pPr>
            <a:r>
              <a:rPr lang="en-US" sz="1400" dirty="0" smtClean="0"/>
              <a:t>There are 11 Commercial System Integration (CSI) defects related to transfer of data</a:t>
            </a:r>
          </a:p>
          <a:p>
            <a:pPr marL="742950" lvl="1" indent="-285750" eaLnBrk="0" hangingPunct="0">
              <a:spcBef>
                <a:spcPct val="20000"/>
              </a:spcBef>
              <a:buFont typeface="Arial" pitchFamily="34" charset="0"/>
              <a:buChar char="–"/>
            </a:pPr>
            <a:endParaRPr lang="en-US" sz="1200" dirty="0" smtClean="0"/>
          </a:p>
        </p:txBody>
      </p:sp>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7315200" y="5127427"/>
            <a:ext cx="5334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45</a:t>
            </a:r>
            <a:endParaRPr lang="en-US" sz="2000" b="1" dirty="0">
              <a:solidFill>
                <a:srgbClr val="000000"/>
              </a:solidFill>
              <a:cs typeface="Arial" charset="0"/>
            </a:endParaRPr>
          </a:p>
        </p:txBody>
      </p:sp>
      <p:sp>
        <p:nvSpPr>
          <p:cNvPr id="37" name="TextBox 85"/>
          <p:cNvSpPr txBox="1">
            <a:spLocks noChangeArrowheads="1"/>
          </p:cNvSpPr>
          <p:nvPr/>
        </p:nvSpPr>
        <p:spPr bwMode="auto">
          <a:xfrm>
            <a:off x="1905000" y="5433350"/>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6</a:t>
            </a:r>
            <a:endParaRPr lang="en-US" sz="2000" b="1" dirty="0">
              <a:solidFill>
                <a:srgbClr val="000000"/>
              </a:solidFill>
              <a:cs typeface="Arial" charset="0"/>
            </a:endParaRPr>
          </a:p>
        </p:txBody>
      </p:sp>
      <p:sp>
        <p:nvSpPr>
          <p:cNvPr id="39" name="TextBox 85"/>
          <p:cNvSpPr txBox="1">
            <a:spLocks noChangeArrowheads="1"/>
          </p:cNvSpPr>
          <p:nvPr/>
        </p:nvSpPr>
        <p:spPr bwMode="auto">
          <a:xfrm>
            <a:off x="2209800" y="5848290"/>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9</a:t>
            </a:r>
            <a:endParaRPr lang="en-US" sz="2000" b="1" dirty="0">
              <a:solidFill>
                <a:srgbClr val="000000"/>
              </a:solidFill>
              <a:cs typeface="Arial" charset="0"/>
            </a:endParaRPr>
          </a:p>
        </p:txBody>
      </p:sp>
      <p:sp>
        <p:nvSpPr>
          <p:cNvPr id="40" name="TextBox 39"/>
          <p:cNvSpPr txBox="1"/>
          <p:nvPr/>
        </p:nvSpPr>
        <p:spPr>
          <a:xfrm>
            <a:off x="7391400" y="5867400"/>
            <a:ext cx="1752600" cy="253916"/>
          </a:xfrm>
          <a:prstGeom prst="rect">
            <a:avLst/>
          </a:prstGeom>
          <a:noFill/>
          <a:ln>
            <a:solidFill>
              <a:srgbClr val="0000CC"/>
            </a:solidFill>
          </a:ln>
        </p:spPr>
        <p:txBody>
          <a:bodyPr wrap="square" rtlCol="0">
            <a:spAutoFit/>
          </a:bodyPr>
          <a:lstStyle/>
          <a:p>
            <a:pPr algn="r"/>
            <a:r>
              <a:rPr lang="en-US" sz="1050" dirty="0" smtClean="0">
                <a:latin typeface="Arial Rounded MT Bold" pitchFamily="34" charset="0"/>
              </a:rPr>
              <a:t>* As of August 31, 2010</a:t>
            </a:r>
            <a:endParaRPr lang="en-US" sz="1050" dirty="0">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4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S&amp;B – Settlements and Billing, Metering, and Data Aggregation Readiness </a:t>
            </a:r>
            <a:r>
              <a:rPr lang="en-US" sz="2000" b="1" dirty="0" smtClean="0">
                <a:solidFill>
                  <a:schemeClr val="bg1"/>
                </a:solidFill>
                <a:latin typeface="+mj-lt"/>
              </a:rPr>
              <a:t>Update</a:t>
            </a:r>
            <a:endParaRPr lang="en-US" sz="2000" b="1" kern="0" dirty="0" smtClean="0">
              <a:solidFill>
                <a:schemeClr val="bg1"/>
              </a:solidFill>
              <a:latin typeface="+mj-lt"/>
            </a:endParaRPr>
          </a:p>
        </p:txBody>
      </p:sp>
      <p:graphicFrame>
        <p:nvGraphicFramePr>
          <p:cNvPr id="19" name="Table 18"/>
          <p:cNvGraphicFramePr>
            <a:graphicFrameLocks noGrp="1"/>
          </p:cNvGraphicFramePr>
          <p:nvPr/>
        </p:nvGraphicFramePr>
        <p:xfrm>
          <a:off x="414668" y="768376"/>
          <a:ext cx="8305800" cy="471802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S&amp;B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5/1/10</a:t>
                      </a: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RTM</a:t>
                      </a:r>
                      <a:r>
                        <a:rPr lang="en-US" sz="1100" baseline="0" dirty="0" smtClean="0"/>
                        <a:t> Settlement Statements (</a:t>
                      </a:r>
                      <a:r>
                        <a:rPr lang="en-US" sz="1100" b="1" baseline="0" dirty="0" smtClean="0"/>
                        <a:t>CO5</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Ongoing</a:t>
                      </a:r>
                    </a:p>
                  </a:txBody>
                  <a:tcPr anchor="ctr"/>
                </a:tc>
                <a:tc>
                  <a:txBody>
                    <a:bodyPr/>
                    <a:lstStyle/>
                    <a:p>
                      <a:pPr algn="ctr"/>
                      <a:r>
                        <a:rPr lang="en-US" sz="1100" b="1" dirty="0" smtClean="0">
                          <a:solidFill>
                            <a:schemeClr val="tx1"/>
                          </a:solidFill>
                        </a:rPr>
                        <a:t>Green</a:t>
                      </a:r>
                      <a:endParaRPr lang="en-US" sz="1100" b="1" dirty="0">
                        <a:solidFill>
                          <a:schemeClr val="tx1"/>
                        </a:solidFill>
                      </a:endParaRPr>
                    </a:p>
                  </a:txBody>
                  <a:tcPr anchor="ctr"/>
                </a:tc>
              </a:tr>
              <a:tr h="133350">
                <a:tc>
                  <a:txBody>
                    <a:bodyPr/>
                    <a:lstStyle/>
                    <a:p>
                      <a:r>
                        <a:rPr lang="en-US" sz="1100" dirty="0" smtClean="0"/>
                        <a:t>Verify RTM Settlement Invoices (</a:t>
                      </a:r>
                      <a:r>
                        <a:rPr lang="en-US" sz="1100" b="1" dirty="0" smtClean="0"/>
                        <a:t>CO6</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Ongoing</a:t>
                      </a:r>
                    </a:p>
                  </a:txBody>
                  <a:tcPr anchor="ctr"/>
                </a:tc>
                <a:tc>
                  <a:txBody>
                    <a:bodyPr/>
                    <a:lstStyle/>
                    <a:p>
                      <a:pPr algn="ctr"/>
                      <a:r>
                        <a:rPr lang="en-US" sz="1100" b="1" dirty="0" smtClean="0">
                          <a:solidFill>
                            <a:schemeClr val="tx1"/>
                          </a:solidFill>
                        </a:rPr>
                        <a:t>Green</a:t>
                      </a:r>
                      <a:endParaRPr lang="en-US" sz="1100" b="1" dirty="0">
                        <a:solidFill>
                          <a:schemeClr val="tx1"/>
                        </a:solidFill>
                      </a:endParaRPr>
                    </a:p>
                  </a:txBody>
                  <a:tcPr anchor="ctr"/>
                </a:tc>
              </a:tr>
              <a:tr h="133350">
                <a:tc>
                  <a:txBody>
                    <a:bodyPr/>
                    <a:lstStyle/>
                    <a:p>
                      <a:r>
                        <a:rPr lang="en-US" sz="1100" baseline="0" dirty="0" smtClean="0"/>
                        <a:t>Verify DAM Settlement Statements (</a:t>
                      </a:r>
                      <a:r>
                        <a:rPr lang="en-US" sz="1100" b="1" baseline="0" dirty="0" smtClean="0"/>
                        <a:t>CO3</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Ongoing</a:t>
                      </a:r>
                    </a:p>
                  </a:txBody>
                  <a:tcPr anchor="ctr"/>
                </a:tc>
                <a:tc>
                  <a:txBody>
                    <a:bodyPr/>
                    <a:lstStyle/>
                    <a:p>
                      <a:pPr algn="ctr"/>
                      <a:r>
                        <a:rPr lang="en-US" sz="1100" b="1" dirty="0" smtClean="0">
                          <a:solidFill>
                            <a:schemeClr val="tx1"/>
                          </a:solidFill>
                        </a:rPr>
                        <a:t>Green</a:t>
                      </a:r>
                      <a:endParaRPr lang="en-US" sz="1100" b="1" dirty="0">
                        <a:solidFill>
                          <a:schemeClr val="tx1"/>
                        </a:solidFill>
                      </a:endParaRPr>
                    </a:p>
                  </a:txBody>
                  <a:tcPr anchor="ctr"/>
                </a:tc>
              </a:tr>
              <a:tr h="1333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 DAM</a:t>
                      </a:r>
                      <a:r>
                        <a:rPr lang="en-US" sz="1100" baseline="0" dirty="0" smtClean="0"/>
                        <a:t> Settlement Invoices (</a:t>
                      </a:r>
                      <a:r>
                        <a:rPr lang="en-US" sz="1100" b="1" baseline="0" dirty="0" smtClean="0"/>
                        <a:t>CO7</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Ongoing</a:t>
                      </a:r>
                    </a:p>
                  </a:txBody>
                  <a:tcPr anchor="ctr"/>
                </a:tc>
                <a:tc>
                  <a:txBody>
                    <a:bodyPr/>
                    <a:lstStyle/>
                    <a:p>
                      <a:pPr algn="ctr"/>
                      <a:r>
                        <a:rPr lang="en-US" sz="1100" b="1" dirty="0" smtClean="0">
                          <a:solidFill>
                            <a:schemeClr val="tx1"/>
                          </a:solidFill>
                        </a:rPr>
                        <a:t>Green</a:t>
                      </a:r>
                      <a:endParaRPr lang="en-US" sz="1100" b="1" dirty="0">
                        <a:solidFill>
                          <a:schemeClr val="tx1"/>
                        </a:solidFill>
                      </a:endParaRPr>
                    </a:p>
                  </a:txBody>
                  <a:tcPr anchor="ctr"/>
                </a:tc>
              </a:tr>
              <a:tr h="133350">
                <a:tc>
                  <a:txBody>
                    <a:bodyPr/>
                    <a:lstStyle/>
                    <a:p>
                      <a:r>
                        <a:rPr lang="en-US" sz="1100" dirty="0" smtClean="0"/>
                        <a:t>Verify</a:t>
                      </a:r>
                      <a:r>
                        <a:rPr lang="en-US" sz="1100" baseline="0" dirty="0" smtClean="0"/>
                        <a:t> CRR Auction Invoices (</a:t>
                      </a:r>
                      <a:r>
                        <a:rPr lang="en-US" sz="1100" b="1" baseline="0" dirty="0" smtClean="0"/>
                        <a:t>CO8</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Ongoing</a:t>
                      </a:r>
                    </a:p>
                  </a:txBody>
                  <a:tcPr anchor="ctr"/>
                </a:tc>
                <a:tc>
                  <a:txBody>
                    <a:bodyPr/>
                    <a:lstStyle/>
                    <a:p>
                      <a:pPr algn="ctr"/>
                      <a:r>
                        <a:rPr lang="en-US" sz="1100" b="1" dirty="0" smtClean="0">
                          <a:solidFill>
                            <a:schemeClr val="tx1"/>
                          </a:solidFill>
                        </a:rPr>
                        <a:t>Green</a:t>
                      </a:r>
                      <a:endParaRPr lang="en-US" sz="1100" b="1" dirty="0">
                        <a:solidFill>
                          <a:schemeClr val="tx1"/>
                        </a:solidFill>
                      </a:endParaRPr>
                    </a:p>
                  </a:txBody>
                  <a:tcPr anchor="ctr"/>
                </a:tc>
              </a:tr>
              <a:tr h="237463">
                <a:tc>
                  <a:txBody>
                    <a:bodyPr/>
                    <a:lstStyle/>
                    <a:p>
                      <a:r>
                        <a:rPr lang="en-US" sz="1100" dirty="0" smtClean="0"/>
                        <a:t>Settle Market for 7 days and provide appropriate extracts</a:t>
                      </a:r>
                      <a:r>
                        <a:rPr lang="en-US" sz="1100" baseline="0" dirty="0" smtClean="0"/>
                        <a:t> (</a:t>
                      </a:r>
                      <a:r>
                        <a:rPr lang="en-US" sz="1100" b="1" baseline="0" dirty="0" smtClean="0"/>
                        <a:t>CO1</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8/25/2010</a:t>
                      </a:r>
                    </a:p>
                  </a:txBody>
                  <a:tcPr anchor="ctr"/>
                </a:tc>
                <a:tc>
                  <a:txBody>
                    <a:bodyPr/>
                    <a:lstStyle/>
                    <a:p>
                      <a:pPr algn="ctr"/>
                      <a:r>
                        <a:rPr lang="en-US" sz="1100" b="1" dirty="0" smtClean="0">
                          <a:solidFill>
                            <a:schemeClr val="tx1"/>
                          </a:solidFill>
                        </a:rPr>
                        <a:t>Planned</a:t>
                      </a:r>
                      <a:endParaRPr lang="en-US" sz="1100" b="1" dirty="0">
                        <a:solidFill>
                          <a:schemeClr val="tx1"/>
                        </a:solidFill>
                      </a:endParaRPr>
                    </a:p>
                  </a:txBody>
                  <a:tcPr anchor="ctr"/>
                </a:tc>
              </a:tr>
              <a:tr h="194310">
                <a:tc>
                  <a:txBody>
                    <a:bodyPr/>
                    <a:lstStyle/>
                    <a:p>
                      <a:r>
                        <a:rPr lang="en-US" sz="1100" dirty="0" smtClean="0"/>
                        <a:t>Verify Dispute Process (</a:t>
                      </a:r>
                      <a:r>
                        <a:rPr lang="en-US" sz="1100" b="1" dirty="0" smtClean="0"/>
                        <a:t>CO2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9/22/2010</a:t>
                      </a:r>
                    </a:p>
                  </a:txBody>
                  <a:tcPr anchor="ctr"/>
                </a:tc>
                <a:tc>
                  <a:txBody>
                    <a:bodyPr/>
                    <a:lstStyle/>
                    <a:p>
                      <a:pPr algn="ctr"/>
                      <a:r>
                        <a:rPr lang="en-US" sz="1100" b="1" dirty="0" smtClean="0"/>
                        <a:t>Planned</a:t>
                      </a:r>
                      <a:endParaRPr lang="en-US" sz="1100" b="1" dirty="0"/>
                    </a:p>
                  </a:txBody>
                  <a:tcPr anchor="ctr"/>
                </a:tc>
              </a:tr>
              <a:tr h="194310">
                <a:tc>
                  <a:txBody>
                    <a:bodyPr/>
                    <a:lstStyle/>
                    <a:p>
                      <a:r>
                        <a:rPr lang="en-US" sz="1100" dirty="0" smtClean="0"/>
                        <a:t>Zonal/Nodal Coordinated Settlement Operations (</a:t>
                      </a:r>
                      <a:r>
                        <a:rPr lang="en-US" sz="1100" b="1" dirty="0" smtClean="0"/>
                        <a:t>CO4</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8/25/2010</a:t>
                      </a:r>
                    </a:p>
                  </a:txBody>
                  <a:tcPr anchor="ctr"/>
                </a:tc>
                <a:tc>
                  <a:txBody>
                    <a:bodyPr/>
                    <a:lstStyle/>
                    <a:p>
                      <a:pPr algn="ctr"/>
                      <a:r>
                        <a:rPr lang="en-US" sz="1100" b="1" dirty="0" smtClean="0"/>
                        <a:t>Planned</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Settlements and Billing</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8/24/10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Settlements and Billing</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9/30/10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In Process</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7/30/10</a:t>
                      </a:r>
                      <a:endParaRPr lang="en-US" sz="1100" b="1" dirty="0">
                        <a:solidFill>
                          <a:schemeClr val="tx1"/>
                        </a:solidFill>
                      </a:endParaRPr>
                    </a:p>
                  </a:txBody>
                  <a:tcPr anchor="ctr"/>
                </a:tc>
                <a:tc>
                  <a:txBody>
                    <a:bodyPr/>
                    <a:lstStyle/>
                    <a:p>
                      <a:pPr algn="ctr"/>
                      <a:r>
                        <a:rPr lang="en-US" sz="1100" b="1" dirty="0" smtClean="0">
                          <a:solidFill>
                            <a:schemeClr val="tx1"/>
                          </a:solidFill>
                        </a:rPr>
                        <a:t>In Process</a:t>
                      </a:r>
                      <a:endParaRPr lang="en-US" sz="1100" b="1" dirty="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Ongoing </a:t>
                      </a:r>
                      <a:endParaRPr lang="en-US" sz="1100" b="1" dirty="0">
                        <a:solidFill>
                          <a:schemeClr val="tx1"/>
                        </a:solidFill>
                      </a:endParaRPr>
                    </a:p>
                  </a:txBody>
                  <a:tcPr anchor="ctr"/>
                </a:tc>
                <a:tc>
                  <a:txBody>
                    <a:bodyPr/>
                    <a:lstStyle/>
                    <a:p>
                      <a:pPr algn="ctr"/>
                      <a:r>
                        <a:rPr lang="en-US" sz="1100" b="1" dirty="0" smtClean="0">
                          <a:solidFill>
                            <a:schemeClr val="tx1"/>
                          </a:solidFill>
                        </a:rPr>
                        <a:t>In Process</a:t>
                      </a:r>
                      <a:endParaRPr lang="en-US" sz="1100" b="1" dirty="0">
                        <a:solidFill>
                          <a:schemeClr val="tx1"/>
                        </a:solidFill>
                      </a:endParaRPr>
                    </a:p>
                  </a:txBody>
                  <a:tcPr anchor="ctr"/>
                </a:tc>
              </a:tr>
            </a:tbl>
          </a:graphicData>
        </a:graphic>
      </p:graphicFrame>
      <p:sp>
        <p:nvSpPr>
          <p:cNvPr id="9" name="Date Placeholder 8"/>
          <p:cNvSpPr>
            <a:spLocks noGrp="1"/>
          </p:cNvSpPr>
          <p:nvPr>
            <p:ph type="dt" sz="half" idx="12"/>
          </p:nvPr>
        </p:nvSpPr>
        <p:spPr/>
        <p:txBody>
          <a:bodyPr/>
          <a:lstStyle/>
          <a:p>
            <a:pPr>
              <a:defRPr/>
            </a:pPr>
            <a:r>
              <a:rPr lang="en-US" dirty="0" smtClean="0"/>
              <a:t>2 September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1524000" y="5486400"/>
            <a:ext cx="6096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35" name="Rectangle 34"/>
          <p:cNvSpPr/>
          <p:nvPr/>
        </p:nvSpPr>
        <p:spPr>
          <a:xfrm>
            <a:off x="1524000" y="5867400"/>
            <a:ext cx="2286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46" name="Rectangle 45"/>
          <p:cNvSpPr/>
          <p:nvPr/>
        </p:nvSpPr>
        <p:spPr>
          <a:xfrm>
            <a:off x="6705600" y="5184577"/>
            <a:ext cx="11430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8839200" cy="685800"/>
          </a:xfrm>
        </p:spPr>
        <p:txBody>
          <a:bodyPr/>
          <a:lstStyle/>
          <a:p>
            <a:r>
              <a:rPr lang="en-US" dirty="0" smtClean="0"/>
              <a:t>CMM – Credit Overview</a:t>
            </a:r>
            <a:endParaRPr lang="en-US" dirty="0"/>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3"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14600"/>
            <a:ext cx="8686800" cy="2099036"/>
          </a:xfrm>
          <a:prstGeom prst="rect">
            <a:avLst/>
          </a:prstGeom>
          <a:noFill/>
        </p:spPr>
        <p:txBody>
          <a:bodyPr wrap="square" rtlCol="0">
            <a:spAutoFit/>
          </a:bodyPr>
          <a:lstStyle/>
          <a:p>
            <a:r>
              <a:rPr lang="en-US" sz="1600" dirty="0" smtClean="0"/>
              <a:t>Status / Other Issues: </a:t>
            </a:r>
          </a:p>
          <a:p>
            <a:pPr indent="115888">
              <a:buFont typeface="Arial" pitchFamily="34" charset="0"/>
              <a:buChar char="•"/>
            </a:pPr>
            <a:r>
              <a:rPr lang="en-US" sz="1400" dirty="0" smtClean="0"/>
              <a:t> Open issues related to an intermittent performance issue and reporting and notifications.  All items are internal ERCOT fixes targeting a 09/03/2010 resolution date.</a:t>
            </a:r>
          </a:p>
          <a:p>
            <a:pPr marL="742950" lvl="1" indent="-285750" eaLnBrk="0" hangingPunct="0">
              <a:spcBef>
                <a:spcPct val="20000"/>
              </a:spcBef>
              <a:buFont typeface="Arial" pitchFamily="34" charset="0"/>
              <a:buChar char="–"/>
            </a:pPr>
            <a:r>
              <a:rPr lang="en-US" sz="1200" dirty="0" smtClean="0"/>
              <a:t>NPRR 241 - CMM:FCE Detail reports runs long</a:t>
            </a:r>
          </a:p>
          <a:p>
            <a:pPr marL="742950" lvl="1" indent="-285750" eaLnBrk="0" hangingPunct="0">
              <a:spcBef>
                <a:spcPct val="20000"/>
              </a:spcBef>
              <a:buFont typeface="Arial" pitchFamily="34" charset="0"/>
              <a:buChar char="–"/>
            </a:pPr>
            <a:r>
              <a:rPr lang="en-US" sz="1200" dirty="0" smtClean="0"/>
              <a:t>Exposure calculation engine processes hanging (intermittent)</a:t>
            </a:r>
          </a:p>
          <a:p>
            <a:pPr marL="742950" lvl="1" indent="-285750" eaLnBrk="0" hangingPunct="0">
              <a:spcBef>
                <a:spcPct val="20000"/>
              </a:spcBef>
              <a:buFont typeface="Arial" pitchFamily="34" charset="0"/>
              <a:buChar char="–"/>
            </a:pPr>
            <a:r>
              <a:rPr lang="en-US" sz="1200" dirty="0" smtClean="0"/>
              <a:t>EAL Detail Report - In the OIA Section the corresponding Invoice data display</a:t>
            </a:r>
          </a:p>
          <a:p>
            <a:pPr marL="742950" lvl="1" indent="-285750" eaLnBrk="0" hangingPunct="0">
              <a:spcBef>
                <a:spcPct val="20000"/>
              </a:spcBef>
              <a:buFont typeface="Arial" pitchFamily="34" charset="0"/>
              <a:buChar char="–"/>
            </a:pPr>
            <a:r>
              <a:rPr lang="en-US" sz="1200" dirty="0" smtClean="0"/>
              <a:t>Efactors- Email notification about  e-factors values to the counter-parties is not working correctly</a:t>
            </a:r>
          </a:p>
          <a:p>
            <a:pPr marL="742950" lvl="1" indent="-285750" eaLnBrk="0" hangingPunct="0">
              <a:spcBef>
                <a:spcPct val="20000"/>
              </a:spcBef>
              <a:buFont typeface="Arial" pitchFamily="34" charset="0"/>
              <a:buChar char="–"/>
            </a:pPr>
            <a:r>
              <a:rPr lang="en-US" sz="1200" dirty="0" smtClean="0"/>
              <a:t>Entity Name field is missing from the Enter CP Estimates screen </a:t>
            </a:r>
          </a:p>
          <a:p>
            <a:pPr marL="742950" lvl="1" indent="-285750" eaLnBrk="0" hangingPunct="0">
              <a:spcBef>
                <a:spcPct val="20000"/>
              </a:spcBef>
              <a:buFont typeface="Arial" pitchFamily="34" charset="0"/>
              <a:buChar char="–"/>
            </a:pPr>
            <a:r>
              <a:rPr lang="en-US" sz="1200" dirty="0" smtClean="0"/>
              <a:t>AIL Report- if the RTM Estimated data is missing for an Operating Date the report is not displaying data correctly</a:t>
            </a:r>
          </a:p>
        </p:txBody>
      </p:sp>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7391400" y="5127427"/>
            <a:ext cx="5334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45</a:t>
            </a:r>
            <a:endParaRPr lang="en-US" sz="2000" b="1" dirty="0">
              <a:solidFill>
                <a:srgbClr val="000000"/>
              </a:solidFill>
              <a:cs typeface="Arial" charset="0"/>
            </a:endParaRPr>
          </a:p>
        </p:txBody>
      </p:sp>
      <p:sp>
        <p:nvSpPr>
          <p:cNvPr id="37" name="TextBox 85"/>
          <p:cNvSpPr txBox="1">
            <a:spLocks noChangeArrowheads="1"/>
          </p:cNvSpPr>
          <p:nvPr/>
        </p:nvSpPr>
        <p:spPr bwMode="auto">
          <a:xfrm>
            <a:off x="1905000" y="5458692"/>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5</a:t>
            </a:r>
            <a:endParaRPr lang="en-US" sz="2000" b="1" dirty="0">
              <a:solidFill>
                <a:srgbClr val="000000"/>
              </a:solidFill>
              <a:cs typeface="Arial" charset="0"/>
            </a:endParaRPr>
          </a:p>
        </p:txBody>
      </p:sp>
      <p:sp>
        <p:nvSpPr>
          <p:cNvPr id="39" name="TextBox 85"/>
          <p:cNvSpPr txBox="1">
            <a:spLocks noChangeArrowheads="1"/>
          </p:cNvSpPr>
          <p:nvPr/>
        </p:nvSpPr>
        <p:spPr bwMode="auto">
          <a:xfrm>
            <a:off x="1524000" y="5855825"/>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1</a:t>
            </a:r>
            <a:endParaRPr lang="en-US" sz="2000" b="1" dirty="0">
              <a:solidFill>
                <a:srgbClr val="000000"/>
              </a:solidFill>
              <a:cs typeface="Arial" charset="0"/>
            </a:endParaRPr>
          </a:p>
        </p:txBody>
      </p:sp>
      <p:sp>
        <p:nvSpPr>
          <p:cNvPr id="40" name="TextBox 39"/>
          <p:cNvSpPr txBox="1"/>
          <p:nvPr/>
        </p:nvSpPr>
        <p:spPr>
          <a:xfrm>
            <a:off x="7391400" y="5867400"/>
            <a:ext cx="1752600" cy="253916"/>
          </a:xfrm>
          <a:prstGeom prst="rect">
            <a:avLst/>
          </a:prstGeom>
          <a:noFill/>
          <a:ln>
            <a:solidFill>
              <a:srgbClr val="0000CC"/>
            </a:solidFill>
          </a:ln>
        </p:spPr>
        <p:txBody>
          <a:bodyPr wrap="square" rtlCol="0">
            <a:spAutoFit/>
          </a:bodyPr>
          <a:lstStyle/>
          <a:p>
            <a:pPr algn="r"/>
            <a:r>
              <a:rPr lang="en-US" sz="1050" dirty="0" smtClean="0">
                <a:latin typeface="Arial Rounded MT Bold" pitchFamily="34" charset="0"/>
              </a:rPr>
              <a:t>* As of August 31, 2010</a:t>
            </a:r>
            <a:endParaRPr lang="en-US" sz="1050" dirty="0">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5" grpId="0" animBg="1"/>
      <p:bldP spid="4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ea typeface="+mj-ea"/>
                <a:cs typeface="+mj-cs"/>
              </a:rPr>
              <a:t>CMM – Credit Management and Monitoring – Go Live</a:t>
            </a:r>
          </a:p>
        </p:txBody>
      </p:sp>
      <p:graphicFrame>
        <p:nvGraphicFramePr>
          <p:cNvPr id="19" name="Table 18"/>
          <p:cNvGraphicFramePr>
            <a:graphicFrameLocks noGrp="1"/>
          </p:cNvGraphicFramePr>
          <p:nvPr/>
        </p:nvGraphicFramePr>
        <p:xfrm>
          <a:off x="414668" y="768376"/>
          <a:ext cx="8305800" cy="29044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Credit Management Integrated in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5/3/10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Verify</a:t>
                      </a:r>
                      <a:r>
                        <a:rPr lang="en-US" sz="1100" baseline="0" dirty="0" smtClean="0"/>
                        <a:t> Credit Calculations (</a:t>
                      </a:r>
                      <a:r>
                        <a:rPr lang="en-US" sz="1100" b="1" baseline="0" dirty="0" smtClean="0"/>
                        <a:t>CO10</a:t>
                      </a:r>
                      <a:r>
                        <a:rPr lang="en-US" sz="1100" baseline="0" dirty="0" smtClean="0"/>
                        <a:t>)</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9/8/2010</a:t>
                      </a:r>
                    </a:p>
                  </a:txBody>
                  <a:tcPr anchor="ctr"/>
                </a:tc>
                <a:tc>
                  <a:txBody>
                    <a:bodyPr/>
                    <a:lstStyle/>
                    <a:p>
                      <a:pPr algn="ctr"/>
                      <a:r>
                        <a:rPr lang="en-US" sz="1100" b="1" dirty="0" smtClean="0"/>
                        <a:t>Planned</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Credit</a:t>
                      </a:r>
                      <a:r>
                        <a:rPr lang="en-US" sz="1100" b="0" baseline="0" dirty="0" smtClean="0"/>
                        <a:t> Management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8/24/10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Credit Management</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 9/30/10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In Process</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8/13/10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Ongoing </a:t>
                      </a:r>
                      <a:endParaRPr lang="en-US" sz="1100" b="1" dirty="0">
                        <a:solidFill>
                          <a:schemeClr val="tx1"/>
                        </a:solidFill>
                      </a:endParaRPr>
                    </a:p>
                  </a:txBody>
                  <a:tcPr anchor="ctr"/>
                </a:tc>
                <a:tc>
                  <a:txBody>
                    <a:bodyPr/>
                    <a:lstStyle/>
                    <a:p>
                      <a:pPr algn="ctr"/>
                      <a:r>
                        <a:rPr lang="en-US" sz="1100" b="1" dirty="0" smtClean="0">
                          <a:solidFill>
                            <a:schemeClr val="tx1"/>
                          </a:solidFill>
                        </a:rPr>
                        <a:t>In Process</a:t>
                      </a:r>
                      <a:endParaRPr lang="en-US" sz="1100" b="1" dirty="0">
                        <a:solidFill>
                          <a:schemeClr val="tx1"/>
                        </a:solidFill>
                      </a:endParaRPr>
                    </a:p>
                  </a:txBody>
                  <a:tcPr anchor="ctr"/>
                </a:tc>
              </a:tr>
            </a:tbl>
          </a:graphicData>
        </a:graphic>
      </p:graphicFrame>
      <p:sp>
        <p:nvSpPr>
          <p:cNvPr id="9" name="Date Placeholder 8"/>
          <p:cNvSpPr>
            <a:spLocks noGrp="1"/>
          </p:cNvSpPr>
          <p:nvPr>
            <p:ph type="dt" sz="half" idx="12"/>
          </p:nvPr>
        </p:nvSpPr>
        <p:spPr/>
        <p:txBody>
          <a:bodyPr/>
          <a:lstStyle/>
          <a:p>
            <a:pPr>
              <a:defRPr/>
            </a:pPr>
            <a:r>
              <a:rPr lang="en-US" dirty="0" smtClean="0"/>
              <a:t>2 September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524000" y="5486400"/>
            <a:ext cx="8382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35" name="Rectangle 34"/>
          <p:cNvSpPr/>
          <p:nvPr/>
        </p:nvSpPr>
        <p:spPr>
          <a:xfrm>
            <a:off x="1524000" y="5867400"/>
            <a:ext cx="4572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46" name="Rectangle 45"/>
          <p:cNvSpPr/>
          <p:nvPr/>
        </p:nvSpPr>
        <p:spPr>
          <a:xfrm>
            <a:off x="6705600" y="5184577"/>
            <a:ext cx="609600" cy="304800"/>
          </a:xfrm>
          <a:prstGeom prst="rect">
            <a:avLst/>
          </a:prstGeom>
          <a:solidFill>
            <a:srgbClr val="4F81BD"/>
          </a:solidFill>
          <a:ln w="25400" cap="flat" cmpd="sng" algn="ctr">
            <a:noFill/>
            <a:prstDash val="solid"/>
          </a:ln>
          <a:effectLst/>
        </p:spPr>
        <p:txBody>
          <a:bodyPr anchor="ctr"/>
          <a:lstStyle/>
          <a:p>
            <a:pPr algn="r">
              <a:defRPr/>
            </a:pPr>
            <a:endParaRPr lang="en-US" kern="0" dirty="0">
              <a:solidFill>
                <a:sysClr val="window" lastClr="FFFFFF"/>
              </a:solidFill>
              <a:latin typeface="Calibri"/>
            </a:endParaRPr>
          </a:p>
        </p:txBody>
      </p:sp>
      <p:sp>
        <p:nvSpPr>
          <p:cNvPr id="2" name="Title 1"/>
          <p:cNvSpPr>
            <a:spLocks noGrp="1"/>
          </p:cNvSpPr>
          <p:nvPr>
            <p:ph type="title"/>
          </p:nvPr>
        </p:nvSpPr>
        <p:spPr>
          <a:xfrm>
            <a:off x="0" y="0"/>
            <a:ext cx="8839200" cy="685800"/>
          </a:xfrm>
        </p:spPr>
        <p:txBody>
          <a:bodyPr/>
          <a:lstStyle/>
          <a:p>
            <a:r>
              <a:rPr lang="en-US" dirty="0" smtClean="0"/>
              <a:t>MIS – Market Information System Overview</a:t>
            </a:r>
            <a:endParaRPr lang="en-US" dirty="0"/>
          </a:p>
        </p:txBody>
      </p:sp>
      <p:sp>
        <p:nvSpPr>
          <p:cNvPr id="4" name="Footer Placeholder 3"/>
          <p:cNvSpPr>
            <a:spLocks noGrp="1"/>
          </p:cNvSpPr>
          <p:nvPr>
            <p:ph type="ftr" sz="quarter" idx="11"/>
          </p:nvPr>
        </p:nvSpPr>
        <p:spPr/>
        <p:txBody>
          <a:bodyPr/>
          <a:lstStyle/>
          <a:p>
            <a:pPr>
              <a:defRPr/>
            </a:pPr>
            <a:r>
              <a:rPr lang="en-US" dirty="0" smtClean="0">
                <a:solidFill>
                  <a:srgbClr val="000000"/>
                </a:solidFill>
              </a:rPr>
              <a:t>Technical Advisory Committee</a:t>
            </a:r>
            <a:endParaRPr lang="en-US" dirty="0">
              <a:solidFill>
                <a:srgbClr val="000000"/>
              </a:solidFill>
            </a:endParaRPr>
          </a:p>
        </p:txBody>
      </p:sp>
      <p:sp>
        <p:nvSpPr>
          <p:cNvPr id="5" name="Date Placeholder 4"/>
          <p:cNvSpPr>
            <a:spLocks noGrp="1"/>
          </p:cNvSpPr>
          <p:nvPr>
            <p:ph type="dt" sz="half" idx="12"/>
          </p:nvPr>
        </p:nvSpPr>
        <p:spPr/>
        <p:txBody>
          <a:bodyPr/>
          <a:lstStyle/>
          <a:p>
            <a:pPr>
              <a:defRPr/>
            </a:pPr>
            <a:r>
              <a:rPr lang="en-US" dirty="0" smtClean="0">
                <a:solidFill>
                  <a:srgbClr val="000000"/>
                </a:solidFill>
              </a:rPr>
              <a:t>2 September 2010</a:t>
            </a:r>
            <a:endParaRPr lang="en-US" dirty="0">
              <a:solidFill>
                <a:srgbClr val="000000"/>
              </a:solidFill>
            </a:endParaRPr>
          </a:p>
        </p:txBody>
      </p:sp>
      <p:graphicFrame>
        <p:nvGraphicFramePr>
          <p:cNvPr id="7" name="Table 6"/>
          <p:cNvGraphicFramePr>
            <a:graphicFrameLocks noGrp="1"/>
          </p:cNvGraphicFramePr>
          <p:nvPr/>
        </p:nvGraphicFramePr>
        <p:xfrm>
          <a:off x="2895600" y="990600"/>
          <a:ext cx="2667000" cy="1463040"/>
        </p:xfrm>
        <a:graphic>
          <a:graphicData uri="http://schemas.openxmlformats.org/drawingml/2006/table">
            <a:tbl>
              <a:tblPr bandRow="1">
                <a:tableStyleId>{68D230F3-CF80-4859-8CE7-A43EE81993B5}</a:tableStyleId>
              </a:tblPr>
              <a:tblGrid>
                <a:gridCol w="979713"/>
                <a:gridCol w="1687287"/>
              </a:tblGrid>
              <a:tr h="342900">
                <a:tc>
                  <a:txBody>
                    <a:bodyPr/>
                    <a:lstStyle/>
                    <a:p>
                      <a:r>
                        <a:rPr lang="en-US" sz="1100" b="1" dirty="0" smtClean="0"/>
                        <a:t>ERCOT</a:t>
                      </a:r>
                      <a:endParaRPr lang="en-US" sz="1100" b="1" dirty="0"/>
                    </a:p>
                  </a:txBody>
                  <a:tcPr anchor="ctr"/>
                </a:tc>
                <a:tc>
                  <a:txBody>
                    <a:bodyPr/>
                    <a:lstStyle/>
                    <a:p>
                      <a:endParaRPr lang="en-US" dirty="0"/>
                    </a:p>
                  </a:txBody>
                  <a:tcPr/>
                </a:tc>
              </a:tr>
              <a:tr h="342900">
                <a:tc>
                  <a:txBody>
                    <a:bodyPr/>
                    <a:lstStyle/>
                    <a:p>
                      <a:r>
                        <a:rPr lang="en-US" sz="1100" b="1" dirty="0" smtClean="0"/>
                        <a:t>NATF</a:t>
                      </a:r>
                      <a:endParaRPr lang="en-US" sz="1100" b="1" dirty="0"/>
                    </a:p>
                  </a:txBody>
                  <a:tcPr anchor="ctr"/>
                </a:tc>
                <a:tc>
                  <a:txBody>
                    <a:bodyPr/>
                    <a:lstStyle/>
                    <a:p>
                      <a:endParaRPr lang="en-US" dirty="0"/>
                    </a:p>
                  </a:txBody>
                  <a:tcPr/>
                </a:tc>
              </a:tr>
              <a:tr h="342900">
                <a:tc>
                  <a:txBody>
                    <a:bodyPr/>
                    <a:lstStyle/>
                    <a:p>
                      <a:r>
                        <a:rPr lang="en-US" sz="1100" b="1" dirty="0" smtClean="0"/>
                        <a:t>TAC</a:t>
                      </a:r>
                      <a:endParaRPr lang="en-US" sz="1100" b="1" dirty="0"/>
                    </a:p>
                  </a:txBody>
                  <a:tcPr anchor="ctr"/>
                </a:tc>
                <a:tc>
                  <a:txBody>
                    <a:bodyPr/>
                    <a:lstStyle/>
                    <a:p>
                      <a:endParaRPr lang="en-US" dirty="0"/>
                    </a:p>
                  </a:txBody>
                  <a:tcPr/>
                </a:tc>
              </a:tr>
              <a:tr h="342900">
                <a:tc>
                  <a:txBody>
                    <a:bodyPr/>
                    <a:lstStyle/>
                    <a:p>
                      <a:r>
                        <a:rPr lang="en-US" sz="1100" b="1" dirty="0" smtClean="0"/>
                        <a:t>BOD</a:t>
                      </a:r>
                      <a:endParaRPr lang="en-US" sz="1100" b="1" dirty="0"/>
                    </a:p>
                  </a:txBody>
                  <a:tcPr anchor="ctr"/>
                </a:tc>
                <a:tc>
                  <a:txBody>
                    <a:bodyPr/>
                    <a:lstStyle/>
                    <a:p>
                      <a:endParaRPr lang="en-US" dirty="0"/>
                    </a:p>
                  </a:txBody>
                  <a:tcPr/>
                </a:tc>
              </a:tr>
            </a:tbl>
          </a:graphicData>
        </a:graphic>
      </p:graphicFrame>
      <p:sp>
        <p:nvSpPr>
          <p:cNvPr id="12" name="Rectangle 11"/>
          <p:cNvSpPr/>
          <p:nvPr/>
        </p:nvSpPr>
        <p:spPr>
          <a:xfrm>
            <a:off x="1143000" y="685800"/>
            <a:ext cx="6324600" cy="338554"/>
          </a:xfrm>
          <a:prstGeom prst="rect">
            <a:avLst/>
          </a:prstGeom>
        </p:spPr>
        <p:txBody>
          <a:bodyPr wrap="square">
            <a:spAutoFit/>
          </a:bodyPr>
          <a:lstStyle/>
          <a:p>
            <a:pPr algn="ctr" fontAlgn="base">
              <a:spcBef>
                <a:spcPct val="0"/>
              </a:spcBef>
              <a:spcAft>
                <a:spcPct val="0"/>
              </a:spcAft>
            </a:pPr>
            <a:r>
              <a:rPr lang="en-US" sz="1600" b="1" dirty="0">
                <a:solidFill>
                  <a:srgbClr val="000000"/>
                </a:solidFill>
              </a:rPr>
              <a:t>Recommendation </a:t>
            </a:r>
            <a:r>
              <a:rPr lang="en-US" sz="1600" b="1" dirty="0" smtClean="0">
                <a:solidFill>
                  <a:srgbClr val="000000"/>
                </a:solidFill>
              </a:rPr>
              <a:t>of </a:t>
            </a:r>
            <a:r>
              <a:rPr lang="en-US" sz="1600" b="1" dirty="0">
                <a:solidFill>
                  <a:srgbClr val="000000"/>
                </a:solidFill>
              </a:rPr>
              <a:t>Certification </a:t>
            </a:r>
          </a:p>
        </p:txBody>
      </p:sp>
      <p:cxnSp>
        <p:nvCxnSpPr>
          <p:cNvPr id="16" name="Straight Connector 15"/>
          <p:cNvCxnSpPr/>
          <p:nvPr/>
        </p:nvCxnSpPr>
        <p:spPr>
          <a:xfrm>
            <a:off x="152400" y="6175177"/>
            <a:ext cx="7546975" cy="0"/>
          </a:xfrm>
          <a:prstGeom prst="line">
            <a:avLst/>
          </a:prstGeom>
          <a:noFill/>
          <a:ln w="28575" cap="flat" cmpd="sng" algn="ctr">
            <a:solidFill>
              <a:schemeClr val="bg2">
                <a:lumMod val="75000"/>
              </a:schemeClr>
            </a:solidFill>
            <a:prstDash val="solid"/>
          </a:ln>
          <a:effectLst/>
        </p:spPr>
      </p:cxnSp>
      <p:cxnSp>
        <p:nvCxnSpPr>
          <p:cNvPr id="17" name="Straight Connector 16"/>
          <p:cNvCxnSpPr/>
          <p:nvPr/>
        </p:nvCxnSpPr>
        <p:spPr>
          <a:xfrm>
            <a:off x="149225" y="4727377"/>
            <a:ext cx="7546975" cy="0"/>
          </a:xfrm>
          <a:prstGeom prst="line">
            <a:avLst/>
          </a:prstGeom>
          <a:noFill/>
          <a:ln w="28575" cap="flat" cmpd="sng" algn="ctr">
            <a:solidFill>
              <a:schemeClr val="bg2">
                <a:lumMod val="75000"/>
              </a:schemeClr>
            </a:solidFill>
            <a:prstDash val="solid"/>
          </a:ln>
          <a:effectLst/>
        </p:spPr>
      </p:cxnSp>
      <p:pic>
        <p:nvPicPr>
          <p:cNvPr id="18" name="Picture 2" descr="Standarddialogicons"/>
          <p:cNvPicPr>
            <a:picLocks noChangeAspect="1" noChangeArrowheads="1"/>
          </p:cNvPicPr>
          <p:nvPr/>
        </p:nvPicPr>
        <p:blipFill>
          <a:blip r:embed="rId3" cstate="print"/>
          <a:srcRect l="3636" t="4969" r="81818" b="75155"/>
          <a:stretch>
            <a:fillRect/>
          </a:stretch>
        </p:blipFill>
        <p:spPr bwMode="auto">
          <a:xfrm>
            <a:off x="368300" y="5013067"/>
            <a:ext cx="381000" cy="381000"/>
          </a:xfrm>
          <a:prstGeom prst="rect">
            <a:avLst/>
          </a:prstGeom>
          <a:noFill/>
        </p:spPr>
      </p:pic>
      <p:sp>
        <p:nvSpPr>
          <p:cNvPr id="19" name="TextBox 82"/>
          <p:cNvSpPr txBox="1">
            <a:spLocks noChangeArrowheads="1"/>
          </p:cNvSpPr>
          <p:nvPr/>
        </p:nvSpPr>
        <p:spPr bwMode="auto">
          <a:xfrm>
            <a:off x="76200" y="4724400"/>
            <a:ext cx="16764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Open Defects*:</a:t>
            </a:r>
            <a:endParaRPr lang="en-US" sz="1400" b="1" u="sng" dirty="0">
              <a:solidFill>
                <a:srgbClr val="000000"/>
              </a:solidFill>
              <a:cs typeface="Arial" charset="0"/>
            </a:endParaRPr>
          </a:p>
        </p:txBody>
      </p:sp>
      <p:sp>
        <p:nvSpPr>
          <p:cNvPr id="20" name="TextBox 82"/>
          <p:cNvSpPr txBox="1">
            <a:spLocks noChangeArrowheads="1"/>
          </p:cNvSpPr>
          <p:nvPr/>
        </p:nvSpPr>
        <p:spPr bwMode="auto">
          <a:xfrm>
            <a:off x="685800" y="5027495"/>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1</a:t>
            </a:r>
          </a:p>
        </p:txBody>
      </p:sp>
      <p:sp>
        <p:nvSpPr>
          <p:cNvPr id="21" name="TextBox 82"/>
          <p:cNvSpPr txBox="1">
            <a:spLocks noChangeArrowheads="1"/>
          </p:cNvSpPr>
          <p:nvPr/>
        </p:nvSpPr>
        <p:spPr bwMode="auto">
          <a:xfrm>
            <a:off x="685800" y="5488784"/>
            <a:ext cx="8382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2</a:t>
            </a:r>
          </a:p>
        </p:txBody>
      </p:sp>
      <p:sp>
        <p:nvSpPr>
          <p:cNvPr id="22" name="TextBox 82"/>
          <p:cNvSpPr txBox="1">
            <a:spLocks noChangeArrowheads="1"/>
          </p:cNvSpPr>
          <p:nvPr/>
        </p:nvSpPr>
        <p:spPr bwMode="auto">
          <a:xfrm>
            <a:off x="692701" y="5865386"/>
            <a:ext cx="1139274"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b="1" dirty="0">
                <a:solidFill>
                  <a:srgbClr val="000000"/>
                </a:solidFill>
                <a:cs typeface="Arial" charset="0"/>
              </a:rPr>
              <a:t>Sev 3-5</a:t>
            </a:r>
          </a:p>
        </p:txBody>
      </p:sp>
      <p:sp>
        <p:nvSpPr>
          <p:cNvPr id="23" name="Isosceles Triangle 22"/>
          <p:cNvSpPr/>
          <p:nvPr/>
        </p:nvSpPr>
        <p:spPr>
          <a:xfrm>
            <a:off x="358775" y="5453102"/>
            <a:ext cx="403225" cy="321965"/>
          </a:xfrm>
          <a:prstGeom prst="triangle">
            <a:avLst/>
          </a:prstGeom>
          <a:solidFill>
            <a:srgbClr val="FF99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4" name="Rectangle 23"/>
          <p:cNvSpPr/>
          <p:nvPr/>
        </p:nvSpPr>
        <p:spPr>
          <a:xfrm>
            <a:off x="403860" y="5451157"/>
            <a:ext cx="304800"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FFFFFF"/>
                </a:solidFill>
                <a:latin typeface="Arial Black"/>
                <a:ea typeface="Adobe Heiti Std R" pitchFamily="34" charset="-128"/>
              </a:rPr>
              <a:t>!</a:t>
            </a:r>
          </a:p>
        </p:txBody>
      </p:sp>
      <p:sp>
        <p:nvSpPr>
          <p:cNvPr id="25" name="Isosceles Triangle 24"/>
          <p:cNvSpPr/>
          <p:nvPr/>
        </p:nvSpPr>
        <p:spPr>
          <a:xfrm>
            <a:off x="323850" y="5837337"/>
            <a:ext cx="454025" cy="309265"/>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26" name="Rectangle 25"/>
          <p:cNvSpPr/>
          <p:nvPr/>
        </p:nvSpPr>
        <p:spPr>
          <a:xfrm>
            <a:off x="374650" y="5837337"/>
            <a:ext cx="369011" cy="369332"/>
          </a:xfrm>
          <a:prstGeom prst="rect">
            <a:avLst/>
          </a:prstGeom>
          <a:noFill/>
        </p:spPr>
        <p:txBody>
          <a:bodyPr wrap="square" lIns="91440" tIns="45720" rIns="91440" bIns="45720">
            <a:spAutoFit/>
          </a:bodyPr>
          <a:lstStyle/>
          <a:p>
            <a:pPr algn="ctr" fontAlgn="base">
              <a:spcBef>
                <a:spcPct val="0"/>
              </a:spcBef>
              <a:spcAft>
                <a:spcPct val="0"/>
              </a:spcAft>
            </a:pPr>
            <a:r>
              <a:rPr lang="en-US"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27" name="TextBox 85"/>
          <p:cNvSpPr txBox="1">
            <a:spLocks noChangeArrowheads="1"/>
          </p:cNvSpPr>
          <p:nvPr/>
        </p:nvSpPr>
        <p:spPr bwMode="auto">
          <a:xfrm>
            <a:off x="1524000" y="50130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0</a:t>
            </a:r>
            <a:endParaRPr lang="en-US" sz="2000" b="1" dirty="0">
              <a:solidFill>
                <a:srgbClr val="000000"/>
              </a:solidFill>
              <a:cs typeface="Arial" charset="0"/>
            </a:endParaRPr>
          </a:p>
        </p:txBody>
      </p:sp>
      <p:cxnSp>
        <p:nvCxnSpPr>
          <p:cNvPr id="30" name="Straight Connector 29"/>
          <p:cNvCxnSpPr/>
          <p:nvPr/>
        </p:nvCxnSpPr>
        <p:spPr>
          <a:xfrm>
            <a:off x="152400" y="2514600"/>
            <a:ext cx="7546975" cy="0"/>
          </a:xfrm>
          <a:prstGeom prst="line">
            <a:avLst/>
          </a:prstGeom>
          <a:noFill/>
          <a:ln w="28575" cap="flat" cmpd="sng" algn="ctr">
            <a:solidFill>
              <a:schemeClr val="bg2">
                <a:lumMod val="75000"/>
              </a:schemeClr>
            </a:solidFill>
            <a:prstDash val="solid"/>
          </a:ln>
          <a:effectLst/>
        </p:spPr>
      </p:cxnSp>
      <p:sp>
        <p:nvSpPr>
          <p:cNvPr id="31" name="TextBox 30"/>
          <p:cNvSpPr txBox="1"/>
          <p:nvPr/>
        </p:nvSpPr>
        <p:spPr>
          <a:xfrm>
            <a:off x="152400" y="2514600"/>
            <a:ext cx="8686800" cy="1871282"/>
          </a:xfrm>
          <a:prstGeom prst="rect">
            <a:avLst/>
          </a:prstGeom>
          <a:noFill/>
        </p:spPr>
        <p:txBody>
          <a:bodyPr wrap="square" rtlCol="0">
            <a:spAutoFit/>
          </a:bodyPr>
          <a:lstStyle/>
          <a:p>
            <a:r>
              <a:rPr lang="en-US" sz="1600" dirty="0" smtClean="0"/>
              <a:t>Status / Other Issues: </a:t>
            </a:r>
          </a:p>
          <a:p>
            <a:pPr indent="115888">
              <a:buFont typeface="Arial" pitchFamily="34" charset="0"/>
              <a:buChar char="•"/>
            </a:pPr>
            <a:r>
              <a:rPr lang="en-US" sz="1400" dirty="0" smtClean="0"/>
              <a:t> MIS defects of highest priority are around Extract Subscriber and LMP Contour Map and are targeting a resolution date by 10/11/2010.  Fixes for most of these are already developed and will be tested during the MIS reconfiguration downtime.  Examples are:</a:t>
            </a:r>
          </a:p>
          <a:p>
            <a:pPr marL="742950" lvl="1" indent="-285750" eaLnBrk="0" hangingPunct="0">
              <a:spcBef>
                <a:spcPct val="20000"/>
              </a:spcBef>
              <a:buFont typeface="Arial" pitchFamily="34" charset="0"/>
              <a:buChar char="–"/>
            </a:pPr>
            <a:r>
              <a:rPr lang="en-US" sz="1200" dirty="0" smtClean="0"/>
              <a:t>Extract Subscriber – No choice to select the extract format </a:t>
            </a:r>
          </a:p>
          <a:p>
            <a:pPr marL="742950" lvl="1" indent="-285750" eaLnBrk="0" hangingPunct="0">
              <a:spcBef>
                <a:spcPct val="20000"/>
              </a:spcBef>
              <a:buFont typeface="Arial" pitchFamily="34" charset="0"/>
              <a:buChar char="–"/>
            </a:pPr>
            <a:r>
              <a:rPr lang="en-US" sz="1200" dirty="0" smtClean="0"/>
              <a:t>Extract Subscriber  – Unable to unsubscribe the subscribed extract. </a:t>
            </a:r>
          </a:p>
          <a:p>
            <a:pPr marL="742950" lvl="1" indent="-285750" eaLnBrk="0" hangingPunct="0">
              <a:spcBef>
                <a:spcPct val="20000"/>
              </a:spcBef>
              <a:buFont typeface="Arial" pitchFamily="34" charset="0"/>
              <a:buChar char="–"/>
            </a:pPr>
            <a:r>
              <a:rPr lang="en-US" sz="1200" dirty="0" smtClean="0"/>
              <a:t>Extract Subscriber – ‘Help’ icon is not being displayed in Extract Subscriber application</a:t>
            </a:r>
          </a:p>
          <a:p>
            <a:pPr marL="742950" lvl="1" indent="-285750" eaLnBrk="0" hangingPunct="0">
              <a:spcBef>
                <a:spcPct val="20000"/>
              </a:spcBef>
              <a:buFont typeface="Arial" pitchFamily="34" charset="0"/>
              <a:buChar char="–"/>
            </a:pPr>
            <a:r>
              <a:rPr lang="en-US" sz="1200" dirty="0" smtClean="0"/>
              <a:t>LMP Contour Map Dashboard does not allow for alternate dates</a:t>
            </a:r>
          </a:p>
        </p:txBody>
      </p:sp>
      <p:sp>
        <p:nvSpPr>
          <p:cNvPr id="34" name="TextBox 82"/>
          <p:cNvSpPr txBox="1">
            <a:spLocks noChangeArrowheads="1"/>
          </p:cNvSpPr>
          <p:nvPr/>
        </p:nvSpPr>
        <p:spPr bwMode="auto">
          <a:xfrm>
            <a:off x="5334000" y="4733925"/>
            <a:ext cx="1905000"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u="sng" dirty="0" smtClean="0">
                <a:solidFill>
                  <a:srgbClr val="000000"/>
                </a:solidFill>
                <a:cs typeface="Arial" charset="0"/>
              </a:rPr>
              <a:t>Deferred Defects*:</a:t>
            </a:r>
            <a:endParaRPr lang="en-US" sz="1400" b="1" u="sng" dirty="0">
              <a:solidFill>
                <a:srgbClr val="000000"/>
              </a:solidFill>
              <a:cs typeface="Arial" charset="0"/>
            </a:endParaRPr>
          </a:p>
        </p:txBody>
      </p:sp>
      <p:sp>
        <p:nvSpPr>
          <p:cNvPr id="38" name="TextBox 82"/>
          <p:cNvSpPr txBox="1">
            <a:spLocks noChangeArrowheads="1"/>
          </p:cNvSpPr>
          <p:nvPr/>
        </p:nvSpPr>
        <p:spPr bwMode="auto">
          <a:xfrm>
            <a:off x="5642526" y="5181600"/>
            <a:ext cx="106307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b="1" dirty="0" smtClean="0">
                <a:solidFill>
                  <a:srgbClr val="000000"/>
                </a:solidFill>
                <a:cs typeface="Arial" charset="0"/>
              </a:rPr>
              <a:t>Deferred</a:t>
            </a:r>
            <a:endParaRPr lang="en-US" sz="1400" b="1" dirty="0">
              <a:solidFill>
                <a:srgbClr val="000000"/>
              </a:solidFill>
              <a:cs typeface="Arial" charset="0"/>
            </a:endParaRPr>
          </a:p>
        </p:txBody>
      </p:sp>
      <p:sp>
        <p:nvSpPr>
          <p:cNvPr id="41" name="Isosceles Triangle 40"/>
          <p:cNvSpPr/>
          <p:nvPr/>
        </p:nvSpPr>
        <p:spPr>
          <a:xfrm>
            <a:off x="5257800" y="5103912"/>
            <a:ext cx="457200" cy="381000"/>
          </a:xfrm>
          <a:prstGeom prst="triangle">
            <a:avLst/>
          </a:prstGeom>
          <a:solidFill>
            <a:srgbClr val="FFFF00"/>
          </a:solidFill>
          <a:ln>
            <a:solidFill>
              <a:schemeClr val="bg1">
                <a:lumMod val="8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sp>
        <p:nvSpPr>
          <p:cNvPr id="42" name="Rectangle 41"/>
          <p:cNvSpPr/>
          <p:nvPr/>
        </p:nvSpPr>
        <p:spPr>
          <a:xfrm>
            <a:off x="5308600" y="5103912"/>
            <a:ext cx="369011" cy="461665"/>
          </a:xfrm>
          <a:prstGeom prst="rect">
            <a:avLst/>
          </a:prstGeom>
          <a:noFill/>
        </p:spPr>
        <p:txBody>
          <a:bodyPr wrap="square" lIns="91440" tIns="45720" rIns="91440" bIns="45720">
            <a:spAutoFit/>
          </a:bodyPr>
          <a:lstStyle/>
          <a:p>
            <a:pPr algn="ctr" fontAlgn="base">
              <a:spcBef>
                <a:spcPct val="0"/>
              </a:spcBef>
              <a:spcAft>
                <a:spcPct val="0"/>
              </a:spcAft>
            </a:pPr>
            <a:r>
              <a:rPr lang="en-US" sz="2400" b="1" dirty="0">
                <a:ln w="10541" cmpd="sng">
                  <a:solidFill>
                    <a:srgbClr val="7D7D7D">
                      <a:tint val="100000"/>
                      <a:shade val="100000"/>
                      <a:satMod val="110000"/>
                    </a:srgbClr>
                  </a:solidFill>
                  <a:prstDash val="solid"/>
                </a:ln>
                <a:solidFill>
                  <a:srgbClr val="000000"/>
                </a:solidFill>
                <a:latin typeface="Arial Black"/>
                <a:ea typeface="Adobe Heiti Std R" pitchFamily="34" charset="-128"/>
              </a:rPr>
              <a:t>!</a:t>
            </a:r>
          </a:p>
        </p:txBody>
      </p:sp>
      <p:sp>
        <p:nvSpPr>
          <p:cNvPr id="45" name="TextBox 85"/>
          <p:cNvSpPr txBox="1">
            <a:spLocks noChangeArrowheads="1"/>
          </p:cNvSpPr>
          <p:nvPr/>
        </p:nvSpPr>
        <p:spPr bwMode="auto">
          <a:xfrm>
            <a:off x="7086599" y="5127427"/>
            <a:ext cx="304801"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7</a:t>
            </a:r>
            <a:endParaRPr lang="en-US" sz="2000" b="1" dirty="0">
              <a:solidFill>
                <a:srgbClr val="000000"/>
              </a:solidFill>
              <a:cs typeface="Arial" charset="0"/>
            </a:endParaRPr>
          </a:p>
        </p:txBody>
      </p:sp>
      <p:sp>
        <p:nvSpPr>
          <p:cNvPr id="37" name="TextBox 85"/>
          <p:cNvSpPr txBox="1">
            <a:spLocks noChangeArrowheads="1"/>
          </p:cNvSpPr>
          <p:nvPr/>
        </p:nvSpPr>
        <p:spPr bwMode="auto">
          <a:xfrm>
            <a:off x="2133600" y="5470267"/>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9</a:t>
            </a:r>
            <a:endParaRPr lang="en-US" sz="2000" b="1" dirty="0">
              <a:solidFill>
                <a:srgbClr val="000000"/>
              </a:solidFill>
              <a:cs typeface="Arial" charset="0"/>
            </a:endParaRPr>
          </a:p>
        </p:txBody>
      </p:sp>
      <p:sp>
        <p:nvSpPr>
          <p:cNvPr id="39" name="TextBox 85"/>
          <p:cNvSpPr txBox="1">
            <a:spLocks noChangeArrowheads="1"/>
          </p:cNvSpPr>
          <p:nvPr/>
        </p:nvSpPr>
        <p:spPr bwMode="auto">
          <a:xfrm>
            <a:off x="1676400" y="5848290"/>
            <a:ext cx="304800" cy="400110"/>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000" b="1" dirty="0" smtClean="0">
                <a:solidFill>
                  <a:srgbClr val="000000"/>
                </a:solidFill>
                <a:cs typeface="Arial" charset="0"/>
              </a:rPr>
              <a:t>3</a:t>
            </a:r>
            <a:endParaRPr lang="en-US" sz="2000" b="1" dirty="0">
              <a:solidFill>
                <a:srgbClr val="000000"/>
              </a:solidFill>
              <a:cs typeface="Arial" charset="0"/>
            </a:endParaRPr>
          </a:p>
        </p:txBody>
      </p:sp>
      <p:sp>
        <p:nvSpPr>
          <p:cNvPr id="40" name="TextBox 39"/>
          <p:cNvSpPr txBox="1"/>
          <p:nvPr/>
        </p:nvSpPr>
        <p:spPr>
          <a:xfrm>
            <a:off x="7391400" y="5867400"/>
            <a:ext cx="1752600" cy="253916"/>
          </a:xfrm>
          <a:prstGeom prst="rect">
            <a:avLst/>
          </a:prstGeom>
          <a:noFill/>
          <a:ln>
            <a:solidFill>
              <a:srgbClr val="0000CC"/>
            </a:solidFill>
          </a:ln>
        </p:spPr>
        <p:txBody>
          <a:bodyPr wrap="square" rtlCol="0">
            <a:spAutoFit/>
          </a:bodyPr>
          <a:lstStyle/>
          <a:p>
            <a:pPr algn="r"/>
            <a:r>
              <a:rPr lang="en-US" sz="1050" dirty="0" smtClean="0">
                <a:latin typeface="Arial Rounded MT Bold" pitchFamily="34" charset="0"/>
              </a:rPr>
              <a:t>* As of August 31, 2010</a:t>
            </a:r>
            <a:endParaRPr lang="en-US" sz="1050" dirty="0">
              <a:latin typeface="Arial Rounded MT 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1000"/>
                                        <p:tgtEl>
                                          <p:spTgt spid="3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4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b="1" dirty="0" smtClean="0">
                <a:latin typeface="+mj-lt"/>
              </a:rPr>
              <a:t>MIS – Market Information System – Go Live</a:t>
            </a:r>
            <a:endParaRPr lang="en-US" sz="2000" b="1" kern="0" dirty="0" smtClean="0">
              <a:latin typeface="+mj-lt"/>
            </a:endParaRPr>
          </a:p>
        </p:txBody>
      </p:sp>
      <p:graphicFrame>
        <p:nvGraphicFramePr>
          <p:cNvPr id="19" name="Table 18"/>
          <p:cNvGraphicFramePr>
            <a:graphicFrameLocks noGrp="1"/>
          </p:cNvGraphicFramePr>
          <p:nvPr/>
        </p:nvGraphicFramePr>
        <p:xfrm>
          <a:off x="414668" y="768376"/>
          <a:ext cx="8305800" cy="2904464"/>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200" dirty="0" smtClean="0"/>
                        <a:t>System Readiness</a:t>
                      </a:r>
                      <a:endParaRPr lang="en-US" sz="1200" dirty="0"/>
                    </a:p>
                  </a:txBody>
                  <a:tcPr/>
                </a:tc>
                <a:tc>
                  <a:txBody>
                    <a:bodyPr/>
                    <a:lstStyle/>
                    <a:p>
                      <a:r>
                        <a:rPr lang="en-US" sz="1200" dirty="0" smtClean="0"/>
                        <a:t>Planned Completion </a:t>
                      </a:r>
                      <a:endParaRPr lang="en-US" sz="1200" dirty="0"/>
                    </a:p>
                  </a:txBody>
                  <a:tcPr/>
                </a:tc>
                <a:tc>
                  <a:txBody>
                    <a:bodyPr/>
                    <a:lstStyle/>
                    <a:p>
                      <a:r>
                        <a:rPr lang="en-US" sz="1200" dirty="0" smtClean="0"/>
                        <a:t>Status</a:t>
                      </a:r>
                      <a:endParaRPr lang="en-US" sz="1600" dirty="0"/>
                    </a:p>
                  </a:txBody>
                  <a:tcPr/>
                </a:tc>
              </a:tr>
              <a:tr h="1485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MIS System release to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2/1/10</a:t>
                      </a:r>
                    </a:p>
                  </a:txBody>
                  <a:tcPr anchor="ctr"/>
                </a:tc>
                <a:tc>
                  <a:txBody>
                    <a:bodyPr/>
                    <a:lstStyle/>
                    <a:p>
                      <a:pPr algn="ctr"/>
                      <a:r>
                        <a:rPr lang="en-US" sz="1100" b="1" dirty="0" smtClean="0"/>
                        <a:t>Complete</a:t>
                      </a:r>
                      <a:endParaRPr lang="en-US" sz="1100" b="1" dirty="0"/>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MIS Compliance Test (</a:t>
                      </a:r>
                      <a:r>
                        <a:rPr lang="en-US" sz="1100" b="1" dirty="0" smtClean="0"/>
                        <a:t>E12</a:t>
                      </a:r>
                      <a:r>
                        <a:rPr lang="en-US" sz="1100" dirty="0" smtClean="0"/>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t>9/8/2010</a:t>
                      </a:r>
                    </a:p>
                  </a:txBody>
                  <a:tcPr anchor="ctr"/>
                </a:tc>
                <a:tc>
                  <a:txBody>
                    <a:bodyPr/>
                    <a:lstStyle/>
                    <a:p>
                      <a:pPr algn="ctr"/>
                      <a:r>
                        <a:rPr lang="en-US" sz="1100" b="1" dirty="0" smtClean="0"/>
                        <a:t>Planned</a:t>
                      </a:r>
                      <a:endParaRPr lang="en-US" sz="1100" b="1" dirty="0"/>
                    </a:p>
                  </a:txBody>
                  <a:tcPr anchor="ctr"/>
                </a:tc>
              </a:tr>
              <a:tr h="313664">
                <a:tc gridSpan="3">
                  <a:txBody>
                    <a:bodyPr/>
                    <a:lstStyle/>
                    <a:p>
                      <a:r>
                        <a:rPr lang="en-US" sz="1200" b="1"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137159">
                <a:tc>
                  <a:txBody>
                    <a:bodyPr/>
                    <a:lstStyle/>
                    <a:p>
                      <a:r>
                        <a:rPr lang="en-US" sz="1100" b="0" dirty="0" smtClean="0"/>
                        <a:t>MIS</a:t>
                      </a:r>
                      <a:r>
                        <a:rPr lang="en-US" sz="1100" b="0" baseline="0" dirty="0" smtClean="0"/>
                        <a:t> </a:t>
                      </a:r>
                      <a:r>
                        <a:rPr lang="en-US" sz="1100" b="0" dirty="0" smtClean="0"/>
                        <a:t>Procedures</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8/25/10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Complete</a:t>
                      </a:r>
                    </a:p>
                  </a:txBody>
                  <a:tcPr anchor="ct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Nodal Protocol Transition Plan Updated</a:t>
                      </a:r>
                      <a:r>
                        <a:rPr lang="en-US" sz="1100" baseline="0" dirty="0" smtClean="0"/>
                        <a:t> for MIS</a:t>
                      </a:r>
                      <a:endParaRPr lang="en-US" sz="1100" dirty="0" smtClean="0"/>
                    </a:p>
                  </a:txBody>
                  <a:tcPr anchor="ctr"/>
                </a:tc>
                <a:tc>
                  <a:txBody>
                    <a:bodyPr/>
                    <a:lstStyle/>
                    <a:p>
                      <a:pPr algn="ctr"/>
                      <a:r>
                        <a:rPr lang="en-US" sz="1100" b="1" dirty="0" smtClean="0">
                          <a:solidFill>
                            <a:schemeClr val="tx1"/>
                          </a:solidFill>
                        </a:rPr>
                        <a:t>7/29/10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320040">
                <a:tc gridSpan="3">
                  <a:txBody>
                    <a:bodyPr/>
                    <a:lstStyle/>
                    <a:p>
                      <a:pPr marL="0" algn="l" defTabSz="914400" rtl="0" eaLnBrk="1" latinLnBrk="0" hangingPunct="1"/>
                      <a:r>
                        <a:rPr lang="en-US" sz="1200" b="1" kern="1200" dirty="0" smtClean="0">
                          <a:solidFill>
                            <a:schemeClr val="bg1"/>
                          </a:solidFill>
                          <a:latin typeface="+mn-lt"/>
                          <a:ea typeface="+mn-ea"/>
                          <a:cs typeface="+mn-cs"/>
                        </a:rPr>
                        <a:t>People Readiness</a:t>
                      </a:r>
                    </a:p>
                  </a:txBody>
                  <a:tcPr anchor="ctr">
                    <a:solidFill>
                      <a:schemeClr val="accent6"/>
                    </a:solidFill>
                  </a:tcPr>
                </a:tc>
                <a:tc hMerge="1">
                  <a:txBody>
                    <a:bodyPr/>
                    <a:lstStyle/>
                    <a:p>
                      <a:endParaRPr lang="en-US"/>
                    </a:p>
                  </a:txBody>
                  <a:tcPr/>
                </a:tc>
                <a:tc hMerge="1">
                  <a:txBody>
                    <a:bodyPr/>
                    <a:lstStyle/>
                    <a:p>
                      <a:endParaRPr lang="en-US"/>
                    </a:p>
                  </a:txBody>
                  <a:tcPr/>
                </a:tc>
              </a:tr>
              <a:tr h="152400">
                <a:tc>
                  <a:txBody>
                    <a:bodyPr/>
                    <a:lstStyle/>
                    <a:p>
                      <a:r>
                        <a:rPr lang="en-US" sz="1100" dirty="0" smtClean="0"/>
                        <a:t>ERCOT Staff Support of Market Trials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rPr>
                        <a:t> 9/30/10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baseline="0" dirty="0" smtClean="0">
                          <a:solidFill>
                            <a:schemeClr val="tx1"/>
                          </a:solidFill>
                        </a:rPr>
                        <a:t>In Process</a:t>
                      </a:r>
                    </a:p>
                  </a:txBody>
                  <a:tcPr anchor="ctr"/>
                </a:tc>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ERCOT Staff Trained on System and Processes</a:t>
                      </a:r>
                    </a:p>
                  </a:txBody>
                  <a:tcPr anchor="ctr"/>
                </a:tc>
                <a:tc>
                  <a:txBody>
                    <a:bodyPr/>
                    <a:lstStyle/>
                    <a:p>
                      <a:pPr algn="ctr"/>
                      <a:r>
                        <a:rPr lang="en-US" sz="1100" b="1" dirty="0" smtClean="0">
                          <a:solidFill>
                            <a:schemeClr val="tx1"/>
                          </a:solidFill>
                        </a:rPr>
                        <a:t>8/20/10</a:t>
                      </a:r>
                      <a:endParaRPr lang="en-US" sz="1100" b="1" dirty="0">
                        <a:solidFill>
                          <a:schemeClr val="tx1"/>
                        </a:solidFill>
                      </a:endParaRPr>
                    </a:p>
                  </a:txBody>
                  <a:tcPr anchor="ctr"/>
                </a:tc>
                <a:tc>
                  <a:txBody>
                    <a:bodyPr/>
                    <a:lstStyle/>
                    <a:p>
                      <a:pPr algn="ctr"/>
                      <a:r>
                        <a:rPr lang="en-US" sz="1100" b="1" dirty="0" smtClean="0">
                          <a:solidFill>
                            <a:schemeClr val="tx1"/>
                          </a:solidFill>
                        </a:rPr>
                        <a:t>Complete</a:t>
                      </a:r>
                      <a:endParaRPr lang="en-US" sz="1100" b="1" dirty="0">
                        <a:solidFill>
                          <a:schemeClr val="tx1"/>
                        </a:solidFill>
                      </a:endParaRPr>
                    </a:p>
                  </a:txBody>
                  <a:tcPr anchor="ctr"/>
                </a:tc>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Market Participant Training Delivered</a:t>
                      </a:r>
                    </a:p>
                  </a:txBody>
                  <a:tcPr anchor="ctr"/>
                </a:tc>
                <a:tc>
                  <a:txBody>
                    <a:bodyPr/>
                    <a:lstStyle/>
                    <a:p>
                      <a:pPr algn="ctr"/>
                      <a:r>
                        <a:rPr lang="en-US" sz="1100" b="1" dirty="0" smtClean="0">
                          <a:solidFill>
                            <a:schemeClr val="tx1"/>
                          </a:solidFill>
                        </a:rPr>
                        <a:t>Ongoing </a:t>
                      </a:r>
                      <a:endParaRPr lang="en-US" sz="1100" b="1" dirty="0">
                        <a:solidFill>
                          <a:schemeClr val="tx1"/>
                        </a:solidFill>
                      </a:endParaRPr>
                    </a:p>
                  </a:txBody>
                  <a:tcPr anchor="ctr"/>
                </a:tc>
                <a:tc>
                  <a:txBody>
                    <a:bodyPr/>
                    <a:lstStyle/>
                    <a:p>
                      <a:pPr algn="ctr"/>
                      <a:r>
                        <a:rPr lang="en-US" sz="1100" b="1" dirty="0" smtClean="0">
                          <a:solidFill>
                            <a:schemeClr val="tx1"/>
                          </a:solidFill>
                        </a:rPr>
                        <a:t>In Process</a:t>
                      </a:r>
                      <a:endParaRPr lang="en-US" sz="1100" b="1" dirty="0">
                        <a:solidFill>
                          <a:schemeClr val="tx1"/>
                        </a:solidFill>
                      </a:endParaRPr>
                    </a:p>
                  </a:txBody>
                  <a:tcPr anchor="ctr"/>
                </a:tc>
              </a:tr>
            </a:tbl>
          </a:graphicData>
        </a:graphic>
      </p:graphicFrame>
      <p:sp>
        <p:nvSpPr>
          <p:cNvPr id="9" name="Date Placeholder 8"/>
          <p:cNvSpPr>
            <a:spLocks noGrp="1"/>
          </p:cNvSpPr>
          <p:nvPr>
            <p:ph type="dt" sz="half" idx="12"/>
          </p:nvPr>
        </p:nvSpPr>
        <p:spPr/>
        <p:txBody>
          <a:bodyPr/>
          <a:lstStyle/>
          <a:p>
            <a:pPr>
              <a:defRPr/>
            </a:pPr>
            <a:r>
              <a:rPr lang="en-US" dirty="0" smtClean="0"/>
              <a:t>2 September 2010</a:t>
            </a:r>
            <a:endParaRPr lang="en-US" dirty="0"/>
          </a:p>
        </p:txBody>
      </p:sp>
      <p:sp>
        <p:nvSpPr>
          <p:cNvPr id="6" name="Footer Placeholder 5"/>
          <p:cNvSpPr>
            <a:spLocks noGrp="1"/>
          </p:cNvSpPr>
          <p:nvPr>
            <p:ph type="ftr" sz="quarter" idx="11"/>
          </p:nvPr>
        </p:nvSpPr>
        <p:spPr>
          <a:xfrm>
            <a:off x="6248400" y="6457950"/>
            <a:ext cx="2514600" cy="457200"/>
          </a:xfrm>
          <a:noFill/>
        </p:spPr>
        <p:txBody>
          <a:bodyPr/>
          <a:lstStyle/>
          <a:p>
            <a:r>
              <a:rPr lang="en-US" dirty="0" smtClean="0"/>
              <a:t>Technical Advisory Committee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2010 Market Trials Timeline – Go-Live December 1, 2010</a:t>
            </a:r>
            <a:endParaRPr lang="en-US" dirty="0"/>
          </a:p>
        </p:txBody>
      </p:sp>
      <p:sp>
        <p:nvSpPr>
          <p:cNvPr id="3" name="Footer Placeholder 2"/>
          <p:cNvSpPr>
            <a:spLocks noGrp="1"/>
          </p:cNvSpPr>
          <p:nvPr>
            <p:ph type="ftr" sz="quarter" idx="11"/>
          </p:nvPr>
        </p:nvSpPr>
        <p:spPr>
          <a:xfrm>
            <a:off x="6096000" y="6457950"/>
            <a:ext cx="2667000" cy="457200"/>
          </a:xfrm>
        </p:spPr>
        <p:txBody>
          <a:bodyPr/>
          <a:lstStyle/>
          <a:p>
            <a:pPr>
              <a:defRPr/>
            </a:pPr>
            <a:r>
              <a:rPr lang="en-US" dirty="0" smtClean="0"/>
              <a:t>Technical Advisory Committee</a:t>
            </a:r>
            <a:endParaRPr lang="en-US" dirty="0"/>
          </a:p>
        </p:txBody>
      </p:sp>
      <p:sp>
        <p:nvSpPr>
          <p:cNvPr id="4" name="Date Placeholder 3"/>
          <p:cNvSpPr>
            <a:spLocks noGrp="1"/>
          </p:cNvSpPr>
          <p:nvPr>
            <p:ph type="dt" sz="half" idx="12"/>
          </p:nvPr>
        </p:nvSpPr>
        <p:spPr/>
        <p:txBody>
          <a:bodyPr/>
          <a:lstStyle/>
          <a:p>
            <a:pPr>
              <a:defRPr/>
            </a:pPr>
            <a:r>
              <a:rPr lang="en-US" dirty="0" smtClean="0"/>
              <a:t>2 September 2010</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0" y="685800"/>
            <a:ext cx="913155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762000"/>
            <a:ext cx="9144000" cy="6096000"/>
          </a:xfrm>
          <a:prstGeom prst="rect">
            <a:avLst/>
          </a:prstGeom>
          <a:solidFill>
            <a:schemeClr val="bg1"/>
          </a:solidFill>
          <a:ln w="9525">
            <a:noFill/>
            <a:miter lim="800000"/>
            <a:headEnd/>
            <a:tailEnd/>
          </a:ln>
        </p:spPr>
        <p:txBody>
          <a:bodyPr wrap="none" anchor="ctr"/>
          <a:lstStyle/>
          <a:p>
            <a:endParaRPr lang="en-US" dirty="0"/>
          </a:p>
        </p:txBody>
      </p:sp>
      <p:sp>
        <p:nvSpPr>
          <p:cNvPr id="33796"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Questions ?</a:t>
            </a:r>
          </a:p>
        </p:txBody>
      </p:sp>
      <p:sp>
        <p:nvSpPr>
          <p:cNvPr id="4" name="Date Placeholder 3"/>
          <p:cNvSpPr>
            <a:spLocks noGrp="1"/>
          </p:cNvSpPr>
          <p:nvPr>
            <p:ph type="dt" sz="half" idx="12"/>
          </p:nvPr>
        </p:nvSpPr>
        <p:spPr/>
        <p:txBody>
          <a:bodyPr/>
          <a:lstStyle/>
          <a:p>
            <a:pPr>
              <a:defRPr/>
            </a:pPr>
            <a:r>
              <a:rPr lang="en-US" dirty="0" smtClean="0"/>
              <a:t>2 September 2010</a:t>
            </a:r>
            <a:endParaRPr lang="en-US" dirty="0"/>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685800"/>
            <a:ext cx="9144000" cy="6172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en-US" dirty="0">
              <a:solidFill>
                <a:schemeClr val="tx1"/>
              </a:solidFill>
            </a:endParaRPr>
          </a:p>
        </p:txBody>
      </p:sp>
      <p:sp>
        <p:nvSpPr>
          <p:cNvPr id="86018"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Appendix</a:t>
            </a:r>
          </a:p>
        </p:txBody>
      </p:sp>
      <p:sp>
        <p:nvSpPr>
          <p:cNvPr id="4" name="Date Placeholder 3"/>
          <p:cNvSpPr>
            <a:spLocks noGrp="1"/>
          </p:cNvSpPr>
          <p:nvPr>
            <p:ph type="dt" sz="half" idx="12"/>
          </p:nvPr>
        </p:nvSpPr>
        <p:spPr/>
        <p:txBody>
          <a:bodyPr/>
          <a:lstStyle/>
          <a:p>
            <a:pPr>
              <a:defRPr/>
            </a:pPr>
            <a:r>
              <a:rPr lang="en-US" dirty="0" smtClean="0"/>
              <a:t>2 September 2010</a:t>
            </a:r>
            <a:endParaRPr lang="en-US" dirty="0"/>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Defects, Issues, Quality of Solution: Definitions</a:t>
            </a:r>
          </a:p>
        </p:txBody>
      </p:sp>
      <p:sp>
        <p:nvSpPr>
          <p:cNvPr id="4" name="Date Placeholder 3"/>
          <p:cNvSpPr>
            <a:spLocks noGrp="1"/>
          </p:cNvSpPr>
          <p:nvPr>
            <p:ph type="dt" sz="half" idx="12"/>
          </p:nvPr>
        </p:nvSpPr>
        <p:spPr/>
        <p:txBody>
          <a:bodyPr/>
          <a:lstStyle/>
          <a:p>
            <a:pPr>
              <a:defRPr/>
            </a:pPr>
            <a:r>
              <a:rPr lang="en-US" dirty="0" smtClean="0"/>
              <a:t>2 September 2010</a:t>
            </a:r>
            <a:endParaRPr lang="en-US" dirty="0"/>
          </a:p>
        </p:txBody>
      </p:sp>
      <p:sp>
        <p:nvSpPr>
          <p:cNvPr id="9" name="Content Placeholder 2"/>
          <p:cNvSpPr>
            <a:spLocks noGrp="1"/>
          </p:cNvSpPr>
          <p:nvPr>
            <p:ph idx="1"/>
          </p:nvPr>
        </p:nvSpPr>
        <p:spPr>
          <a:xfrm>
            <a:off x="304800" y="762000"/>
            <a:ext cx="8458200" cy="5562600"/>
          </a:xfrm>
        </p:spPr>
        <p:txBody>
          <a:bodyPr/>
          <a:lstStyle/>
          <a:p>
            <a:pPr marL="457200" indent="-457200"/>
            <a:r>
              <a:rPr lang="en-US" sz="1600" dirty="0" smtClean="0">
                <a:latin typeface="Arial" pitchFamily="34" charset="0"/>
              </a:rPr>
              <a:t>Defects:</a:t>
            </a:r>
          </a:p>
          <a:p>
            <a:pPr marL="857250" lvl="1" indent="-457200"/>
            <a:r>
              <a:rPr lang="en-US" sz="1600" dirty="0" smtClean="0"/>
              <a:t>A technical error or problem between ERCOT’s internal system or between ERCOT and the market</a:t>
            </a:r>
          </a:p>
          <a:p>
            <a:pPr marL="857250" lvl="1" indent="-457200"/>
            <a:r>
              <a:rPr lang="en-US" sz="1600" dirty="0" smtClean="0">
                <a:latin typeface="Arial" pitchFamily="34" charset="0"/>
              </a:rPr>
              <a:t>Deferred defects are Severity 3 defects, that have been deferred until after Go-Live, but have a confirmed workaround in place</a:t>
            </a:r>
          </a:p>
          <a:p>
            <a:pPr marL="457200" indent="-457200"/>
            <a:endParaRPr lang="en-US" sz="1600" dirty="0" smtClean="0">
              <a:latin typeface="Arial" pitchFamily="34" charset="0"/>
            </a:endParaRPr>
          </a:p>
          <a:p>
            <a:pPr marL="457200" indent="-457200"/>
            <a:r>
              <a:rPr lang="en-US" sz="1600" dirty="0" smtClean="0">
                <a:latin typeface="Arial" pitchFamily="34" charset="0"/>
              </a:rPr>
              <a:t>Quality of Solution:</a:t>
            </a:r>
          </a:p>
          <a:p>
            <a:pPr marL="857250" lvl="1" indent="-457200"/>
            <a:r>
              <a:rPr lang="en-US" sz="1600" dirty="0" smtClean="0">
                <a:latin typeface="Arial" pitchFamily="34" charset="0"/>
              </a:rPr>
              <a:t>Data Issues:</a:t>
            </a:r>
          </a:p>
          <a:p>
            <a:pPr marL="1257300" lvl="2" indent="-457200"/>
            <a:r>
              <a:rPr lang="en-US" sz="1400" dirty="0" smtClean="0"/>
              <a:t>Heavily dependant on inputs</a:t>
            </a:r>
          </a:p>
          <a:p>
            <a:pPr marL="1257300" lvl="2" indent="-457200"/>
            <a:r>
              <a:rPr lang="en-US" sz="1400" dirty="0" smtClean="0">
                <a:cs typeface="Times New Roman" pitchFamily="18" charset="0"/>
              </a:rPr>
              <a:t>No significant software issues</a:t>
            </a:r>
          </a:p>
          <a:p>
            <a:pPr marL="1257300" lvl="2" indent="-457200"/>
            <a:r>
              <a:rPr lang="en-US" sz="1400" dirty="0" smtClean="0">
                <a:cs typeface="Times New Roman" pitchFamily="18" charset="0"/>
              </a:rPr>
              <a:t>On-going analysis of results and inputs</a:t>
            </a:r>
          </a:p>
          <a:p>
            <a:pPr marL="857250" lvl="1" indent="-457200"/>
            <a:r>
              <a:rPr lang="en-US" sz="1600" dirty="0" smtClean="0"/>
              <a:t>Performance Issues:</a:t>
            </a:r>
            <a:endParaRPr lang="en-US" sz="1600" dirty="0" smtClean="0">
              <a:cs typeface="Times New Roman" pitchFamily="18" charset="0"/>
            </a:endParaRPr>
          </a:p>
          <a:p>
            <a:pPr marL="1257300" lvl="2" indent="-457200"/>
            <a:r>
              <a:rPr lang="en-US" sz="1400" dirty="0" smtClean="0"/>
              <a:t>ERCOT is constantly looking to improve performance</a:t>
            </a:r>
          </a:p>
          <a:p>
            <a:pPr marL="1257300" lvl="2" indent="-457200"/>
            <a:r>
              <a:rPr lang="en-US" sz="1400" dirty="0" smtClean="0"/>
              <a:t>Monitoring in place to detect issues</a:t>
            </a:r>
          </a:p>
          <a:p>
            <a:pPr marL="457200" indent="-457200"/>
            <a:endParaRPr lang="en-US" sz="1600" dirty="0" smtClean="0">
              <a:cs typeface="Times New Roman" pitchFamily="18" charset="0"/>
            </a:endParaRPr>
          </a:p>
          <a:p>
            <a:pPr marL="457200" indent="-457200"/>
            <a:r>
              <a:rPr lang="en-US" sz="1600" dirty="0" smtClean="0">
                <a:cs typeface="Times New Roman" pitchFamily="18" charset="0"/>
              </a:rPr>
              <a:t>Known Issues / Market Facing Issues </a:t>
            </a:r>
          </a:p>
          <a:p>
            <a:pPr marL="857250" lvl="1" indent="-457200"/>
            <a:r>
              <a:rPr lang="en-US" sz="1600" dirty="0" smtClean="0">
                <a:cs typeface="Times New Roman" pitchFamily="18" charset="0"/>
              </a:rPr>
              <a:t>Issues uncovered during internal or market trials that impact Market Participants</a:t>
            </a:r>
          </a:p>
          <a:p>
            <a:pPr marL="457200" indent="-457200">
              <a:buNone/>
            </a:pPr>
            <a:endParaRPr lang="en-US" sz="1800" dirty="0" smtClean="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Nodal Program Risks &amp; Issues: Definitions</a:t>
            </a:r>
          </a:p>
        </p:txBody>
      </p:sp>
      <p:sp>
        <p:nvSpPr>
          <p:cNvPr id="4" name="Date Placeholder 3"/>
          <p:cNvSpPr>
            <a:spLocks noGrp="1"/>
          </p:cNvSpPr>
          <p:nvPr>
            <p:ph type="dt" sz="half" idx="12"/>
          </p:nvPr>
        </p:nvSpPr>
        <p:spPr/>
        <p:txBody>
          <a:bodyPr/>
          <a:lstStyle/>
          <a:p>
            <a:pPr>
              <a:defRPr/>
            </a:pPr>
            <a:r>
              <a:rPr lang="en-US" dirty="0" smtClean="0"/>
              <a:t>2 September 2010</a:t>
            </a:r>
            <a:endParaRPr lang="en-US" dirty="0"/>
          </a:p>
        </p:txBody>
      </p:sp>
      <p:sp>
        <p:nvSpPr>
          <p:cNvPr id="9" name="Content Placeholder 2"/>
          <p:cNvSpPr>
            <a:spLocks noGrp="1"/>
          </p:cNvSpPr>
          <p:nvPr>
            <p:ph idx="1"/>
          </p:nvPr>
        </p:nvSpPr>
        <p:spPr>
          <a:xfrm>
            <a:off x="304800" y="762000"/>
            <a:ext cx="8458200" cy="5562600"/>
          </a:xfrm>
        </p:spPr>
        <p:txBody>
          <a:bodyPr/>
          <a:lstStyle/>
          <a:p>
            <a:pPr marL="457200" indent="-457200">
              <a:buNone/>
            </a:pPr>
            <a:r>
              <a:rPr lang="en-US" sz="1800" dirty="0" smtClean="0"/>
              <a:t>Definitions for Category, Probability and Severity of Risks &amp; Issues: </a:t>
            </a:r>
          </a:p>
          <a:p>
            <a:pPr marL="457200" indent="-457200">
              <a:buNone/>
            </a:pPr>
            <a:endParaRPr lang="en-US" sz="1050" dirty="0" smtClean="0"/>
          </a:p>
          <a:p>
            <a:pPr marL="457200" indent="-457200"/>
            <a:r>
              <a:rPr lang="en-US" sz="1600" dirty="0" smtClean="0">
                <a:latin typeface="Arial" pitchFamily="34" charset="0"/>
              </a:rPr>
              <a:t>Category</a:t>
            </a:r>
          </a:p>
          <a:p>
            <a:pPr marL="857250" lvl="1" indent="-457200"/>
            <a:r>
              <a:rPr lang="en-US" sz="1600" u="sng" dirty="0" smtClean="0"/>
              <a:t>Scope </a:t>
            </a:r>
            <a:r>
              <a:rPr lang="en-US" sz="1600" dirty="0" smtClean="0"/>
              <a:t>: Will require a scope change</a:t>
            </a:r>
            <a:endParaRPr lang="en-US" sz="1600" dirty="0" smtClean="0">
              <a:cs typeface="Times New Roman" pitchFamily="18" charset="0"/>
            </a:endParaRPr>
          </a:p>
          <a:p>
            <a:pPr marL="857250" lvl="1" indent="-457200"/>
            <a:r>
              <a:rPr lang="en-US" sz="1600" u="sng" dirty="0" smtClean="0"/>
              <a:t>Schedule</a:t>
            </a:r>
            <a:r>
              <a:rPr lang="en-US" sz="1600" dirty="0" smtClean="0"/>
              <a:t>: </a:t>
            </a:r>
            <a:r>
              <a:rPr lang="en-US" sz="1600" dirty="0" smtClean="0">
                <a:cs typeface="Times New Roman" pitchFamily="18" charset="0"/>
              </a:rPr>
              <a:t>Will require a schedule change</a:t>
            </a:r>
          </a:p>
          <a:p>
            <a:pPr marL="857250" lvl="1" indent="-457200"/>
            <a:r>
              <a:rPr lang="en-US" sz="1600" u="sng" dirty="0" smtClean="0"/>
              <a:t>Budget</a:t>
            </a:r>
            <a:r>
              <a:rPr lang="en-US" sz="1600" dirty="0" smtClean="0"/>
              <a:t>: </a:t>
            </a:r>
            <a:r>
              <a:rPr lang="en-US" sz="1600" dirty="0" smtClean="0">
                <a:cs typeface="Times New Roman" pitchFamily="18" charset="0"/>
              </a:rPr>
              <a:t>Will require a budget change</a:t>
            </a:r>
            <a:endParaRPr lang="en-US" sz="1600" dirty="0" smtClean="0">
              <a:latin typeface="Arial" pitchFamily="34" charset="0"/>
            </a:endParaRPr>
          </a:p>
          <a:p>
            <a:pPr marL="457200" indent="-457200"/>
            <a:endParaRPr lang="en-US" sz="1600" dirty="0" smtClean="0">
              <a:latin typeface="Arial" pitchFamily="34" charset="0"/>
            </a:endParaRPr>
          </a:p>
          <a:p>
            <a:pPr marL="457200" indent="-457200"/>
            <a:r>
              <a:rPr lang="en-US" sz="1600" dirty="0" smtClean="0">
                <a:latin typeface="Arial" pitchFamily="34" charset="0"/>
              </a:rPr>
              <a:t>Probability</a:t>
            </a:r>
          </a:p>
          <a:p>
            <a:pPr marL="857250" lvl="1" indent="-457200"/>
            <a:r>
              <a:rPr lang="en-US" sz="1600" u="sng" dirty="0" smtClean="0"/>
              <a:t>High</a:t>
            </a:r>
            <a:r>
              <a:rPr lang="en-US" sz="1600" dirty="0" smtClean="0"/>
              <a:t> : Probability to occur is ≥ 90%; perceived impact would require a C</a:t>
            </a:r>
            <a:r>
              <a:rPr lang="en-US" sz="1600" dirty="0" smtClean="0">
                <a:cs typeface="Times New Roman" pitchFamily="18" charset="0"/>
              </a:rPr>
              <a:t>hange Request over the next 1-3 months</a:t>
            </a:r>
          </a:p>
          <a:p>
            <a:pPr marL="857250" lvl="1" indent="-457200"/>
            <a:r>
              <a:rPr lang="en-US" sz="1600" u="sng" dirty="0" smtClean="0"/>
              <a:t>Medium</a:t>
            </a:r>
            <a:r>
              <a:rPr lang="en-US" sz="1600" dirty="0" smtClean="0"/>
              <a:t>: </a:t>
            </a:r>
            <a:r>
              <a:rPr lang="en-US" sz="1600" dirty="0" smtClean="0">
                <a:cs typeface="Times New Roman" pitchFamily="18" charset="0"/>
              </a:rPr>
              <a:t>Probability to occur is between 31 – 89%; perceived impact would require a Change Request over the next 4 -10 months</a:t>
            </a:r>
          </a:p>
          <a:p>
            <a:pPr marL="857250" lvl="1" indent="-457200"/>
            <a:r>
              <a:rPr lang="en-US" sz="1600" u="sng" dirty="0" smtClean="0"/>
              <a:t>Low</a:t>
            </a:r>
            <a:r>
              <a:rPr lang="en-US" sz="1600" dirty="0" smtClean="0"/>
              <a:t>: Probability to occur is ≤ 30 %; n</a:t>
            </a:r>
            <a:r>
              <a:rPr lang="en-US" sz="1600" dirty="0" smtClean="0">
                <a:cs typeface="Times New Roman" pitchFamily="18" charset="0"/>
              </a:rPr>
              <a:t>ot expected to require a Change Request</a:t>
            </a:r>
            <a:endParaRPr lang="en-US" sz="1600" dirty="0" smtClean="0"/>
          </a:p>
          <a:p>
            <a:pPr marL="457200" indent="-457200"/>
            <a:endParaRPr lang="en-US" sz="1600" dirty="0" smtClean="0">
              <a:cs typeface="Times New Roman" pitchFamily="18" charset="0"/>
            </a:endParaRPr>
          </a:p>
          <a:p>
            <a:pPr marL="457200" indent="-457200"/>
            <a:r>
              <a:rPr lang="en-US" sz="1600" dirty="0" smtClean="0">
                <a:cs typeface="Times New Roman" pitchFamily="18" charset="0"/>
              </a:rPr>
              <a:t>Severity </a:t>
            </a:r>
          </a:p>
          <a:p>
            <a:pPr marL="857250" lvl="1" indent="-457200"/>
            <a:r>
              <a:rPr lang="en-US" sz="1600" u="sng" dirty="0" smtClean="0">
                <a:cs typeface="Times New Roman" pitchFamily="18" charset="0"/>
              </a:rPr>
              <a:t>High</a:t>
            </a:r>
            <a:r>
              <a:rPr lang="en-US" sz="1600" dirty="0" smtClean="0">
                <a:cs typeface="Times New Roman" pitchFamily="18" charset="0"/>
              </a:rPr>
              <a:t>: Milestone impact, or budget impact  &gt;$</a:t>
            </a:r>
            <a:r>
              <a:rPr lang="en-US" sz="1600" dirty="0" smtClean="0"/>
              <a:t>250,000 </a:t>
            </a:r>
          </a:p>
          <a:p>
            <a:pPr marL="857250" lvl="1" indent="-457200"/>
            <a:r>
              <a:rPr lang="en-US" sz="1600" u="sng" dirty="0" smtClean="0">
                <a:cs typeface="Times New Roman" pitchFamily="18" charset="0"/>
              </a:rPr>
              <a:t>Medium</a:t>
            </a:r>
            <a:r>
              <a:rPr lang="en-US" sz="1600" dirty="0" smtClean="0">
                <a:cs typeface="Times New Roman" pitchFamily="18" charset="0"/>
              </a:rPr>
              <a:t>: Milestone impact - but expected to be mitigated, or budget impact between $0 - $</a:t>
            </a:r>
            <a:r>
              <a:rPr lang="en-US" sz="1600" dirty="0" smtClean="0"/>
              <a:t>250,000 </a:t>
            </a:r>
          </a:p>
          <a:p>
            <a:pPr marL="857250" lvl="1" indent="-457200"/>
            <a:r>
              <a:rPr lang="en-US" sz="1600" u="sng" dirty="0" smtClean="0">
                <a:cs typeface="Times New Roman" pitchFamily="18" charset="0"/>
              </a:rPr>
              <a:t>Low</a:t>
            </a:r>
            <a:r>
              <a:rPr lang="en-US" sz="1600" dirty="0" smtClean="0">
                <a:cs typeface="Times New Roman" pitchFamily="18" charset="0"/>
              </a:rPr>
              <a:t>:</a:t>
            </a:r>
            <a:r>
              <a:rPr lang="en-US" sz="1600" dirty="0" smtClean="0"/>
              <a:t> No milestone impact, or no budget impact</a:t>
            </a:r>
          </a:p>
          <a:p>
            <a:pPr marL="457200" indent="-457200">
              <a:buNone/>
            </a:pPr>
            <a:endParaRPr lang="en-US" sz="1800" dirty="0" smtClean="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0"/>
            <a:ext cx="9144000" cy="685800"/>
          </a:xfrm>
        </p:spPr>
        <p:txBody>
          <a:bodyPr/>
          <a:lstStyle/>
          <a:p>
            <a:r>
              <a:rPr lang="en-US" dirty="0" smtClean="0"/>
              <a:t>Readiness Criteria – Metrics by Area (Planned, Active, or Complete)</a:t>
            </a:r>
          </a:p>
        </p:txBody>
      </p:sp>
      <p:sp>
        <p:nvSpPr>
          <p:cNvPr id="4099" name="TextBox 5"/>
          <p:cNvSpPr txBox="1">
            <a:spLocks noChangeArrowheads="1"/>
          </p:cNvSpPr>
          <p:nvPr/>
        </p:nvSpPr>
        <p:spPr bwMode="auto">
          <a:xfrm>
            <a:off x="533400" y="4418013"/>
            <a:ext cx="7924800" cy="2000250"/>
          </a:xfrm>
          <a:prstGeom prst="rect">
            <a:avLst/>
          </a:prstGeom>
          <a:noFill/>
          <a:ln w="9525">
            <a:noFill/>
            <a:miter lim="800000"/>
            <a:headEnd/>
            <a:tailEnd/>
          </a:ln>
        </p:spPr>
        <p:txBody>
          <a:bodyPr>
            <a:spAutoFit/>
          </a:bodyPr>
          <a:lstStyle/>
          <a:p>
            <a:endParaRPr lang="en-US" sz="1600" b="1" u="sng" dirty="0"/>
          </a:p>
          <a:p>
            <a:r>
              <a:rPr lang="en-US" sz="1400" b="1" dirty="0"/>
              <a:t>75 metrics are considered to be Readiness Criteria for TAC, BOD Go-Live votes</a:t>
            </a:r>
          </a:p>
          <a:p>
            <a:pPr lvl="1">
              <a:buFont typeface="Arial" charset="0"/>
              <a:buChar char="•"/>
            </a:pPr>
            <a:r>
              <a:rPr lang="en-US" sz="1400" dirty="0"/>
              <a:t> All of these metrics are considered as “Readiness Criteria” that will be included in TAC/BOD Go-Live votes.</a:t>
            </a:r>
          </a:p>
          <a:p>
            <a:pPr lvl="1">
              <a:buFont typeface="Arial" charset="0"/>
              <a:buChar char="•"/>
            </a:pPr>
            <a:r>
              <a:rPr lang="en-US" sz="1400" dirty="0"/>
              <a:t> Once a Readiness Area is approved for Go-Live, metrics falling within that Readiness Area will be considered complete</a:t>
            </a:r>
          </a:p>
          <a:p>
            <a:pPr lvl="1"/>
            <a:endParaRPr lang="en-US" sz="1200" dirty="0"/>
          </a:p>
          <a:p>
            <a:r>
              <a:rPr lang="en-US" sz="1200" dirty="0"/>
              <a:t>* 26 Complete include the 19 newly completed metrics on Slide 3</a:t>
            </a:r>
          </a:p>
          <a:p>
            <a:pPr lvl="1"/>
            <a:endParaRPr lang="en-US" sz="1400" dirty="0"/>
          </a:p>
        </p:txBody>
      </p:sp>
      <p:graphicFrame>
        <p:nvGraphicFramePr>
          <p:cNvPr id="6" name="Table 5"/>
          <p:cNvGraphicFramePr>
            <a:graphicFrameLocks noGrp="1"/>
          </p:cNvGraphicFramePr>
          <p:nvPr/>
        </p:nvGraphicFramePr>
        <p:xfrm>
          <a:off x="609600" y="914400"/>
          <a:ext cx="7772400" cy="3689985"/>
        </p:xfrm>
        <a:graphic>
          <a:graphicData uri="http://schemas.openxmlformats.org/drawingml/2006/table">
            <a:tbl>
              <a:tblPr/>
              <a:tblGrid>
                <a:gridCol w="2300402"/>
                <a:gridCol w="1958758"/>
                <a:gridCol w="1161589"/>
                <a:gridCol w="1002157"/>
                <a:gridCol w="1349494"/>
              </a:tblGrid>
              <a:tr h="190500">
                <a:tc>
                  <a:txBody>
                    <a:bodyPr/>
                    <a:lstStyle/>
                    <a:p>
                      <a:pPr algn="ctr" fontAlgn="b"/>
                      <a:r>
                        <a:rPr lang="en-US" sz="1800" b="1" i="0" u="none" strike="noStrike" dirty="0">
                          <a:solidFill>
                            <a:srgbClr val="FFFFFF"/>
                          </a:solidFill>
                          <a:latin typeface="Calibri"/>
                        </a:rPr>
                        <a:t>Area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b"/>
                      <a:r>
                        <a:rPr lang="en-US" sz="1800" b="1" i="0" u="none" strike="noStrike" dirty="0">
                          <a:solidFill>
                            <a:srgbClr val="FFFFFF"/>
                          </a:solidFill>
                          <a:latin typeface="Calibri"/>
                        </a:rPr>
                        <a:t>Active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b"/>
                      <a:r>
                        <a:rPr lang="en-US" sz="1800" b="1" i="0" u="none" strike="noStrike" dirty="0">
                          <a:solidFill>
                            <a:srgbClr val="FFFFFF"/>
                          </a:solidFill>
                          <a:latin typeface="Calibri"/>
                        </a:rPr>
                        <a:t>Complete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b"/>
                      <a:r>
                        <a:rPr lang="en-US" sz="1800" b="1" i="0" u="none" strike="noStrike" dirty="0">
                          <a:solidFill>
                            <a:srgbClr val="FFFFFF"/>
                          </a:solidFill>
                          <a:latin typeface="Calibri"/>
                        </a:rPr>
                        <a:t>Planned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ctr" fontAlgn="b"/>
                      <a:r>
                        <a:rPr lang="en-US" sz="1800" b="1" i="0" u="none" strike="noStrike" dirty="0">
                          <a:solidFill>
                            <a:srgbClr val="FFFFFF"/>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r>
              <a:tr h="190500">
                <a:tc>
                  <a:txBody>
                    <a:bodyPr/>
                    <a:lstStyle/>
                    <a:p>
                      <a:pPr algn="l" fontAlgn="b"/>
                      <a:r>
                        <a:rPr lang="en-US" sz="1800" b="0" i="0" u="none" strike="noStrike" dirty="0">
                          <a:solidFill>
                            <a:srgbClr val="000000"/>
                          </a:solidFill>
                          <a:latin typeface="Calibri"/>
                        </a:rPr>
                        <a:t>Credit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800" b="0" i="0" u="none" strike="noStrike" dirty="0">
                          <a:solidFill>
                            <a:srgbClr val="000000"/>
                          </a:solidFill>
                          <a:latin typeface="Calibri"/>
                        </a:rPr>
                        <a:t>CRR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90500">
                <a:tc>
                  <a:txBody>
                    <a:bodyPr/>
                    <a:lstStyle/>
                    <a:p>
                      <a:pPr algn="l" fontAlgn="b"/>
                      <a:r>
                        <a:rPr lang="en-US" sz="1800" b="0" i="0" u="none" strike="noStrike" dirty="0">
                          <a:solidFill>
                            <a:srgbClr val="000000"/>
                          </a:solidFill>
                          <a:latin typeface="Calibri"/>
                        </a:rPr>
                        <a:t>EMS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800" b="0" i="0" u="none" strike="noStrike" dirty="0">
                          <a:solidFill>
                            <a:srgbClr val="000000"/>
                          </a:solidFill>
                          <a:latin typeface="Calibri"/>
                        </a:rPr>
                        <a:t>MIS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90500">
                <a:tc>
                  <a:txBody>
                    <a:bodyPr/>
                    <a:lstStyle/>
                    <a:p>
                      <a:pPr algn="l" fontAlgn="b"/>
                      <a:r>
                        <a:rPr lang="en-US" sz="1800" b="0" i="0" u="none" strike="noStrike" dirty="0">
                          <a:solidFill>
                            <a:srgbClr val="000000"/>
                          </a:solidFill>
                          <a:latin typeface="Calibri"/>
                        </a:rPr>
                        <a:t>MMS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800" b="0" i="0" u="none" strike="noStrike" dirty="0">
                          <a:solidFill>
                            <a:srgbClr val="000000"/>
                          </a:solidFill>
                          <a:latin typeface="Calibri"/>
                        </a:rPr>
                        <a:t>Network Model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90500">
                <a:tc>
                  <a:txBody>
                    <a:bodyPr/>
                    <a:lstStyle/>
                    <a:p>
                      <a:pPr algn="l" fontAlgn="b"/>
                      <a:r>
                        <a:rPr lang="en-US" sz="1800" b="0" i="0" u="none" strike="noStrike" dirty="0">
                          <a:solidFill>
                            <a:srgbClr val="000000"/>
                          </a:solidFill>
                          <a:latin typeface="Calibri"/>
                        </a:rPr>
                        <a:t>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800" b="0" i="0" u="none" strike="noStrike" dirty="0">
                          <a:solidFill>
                            <a:srgbClr val="000000"/>
                          </a:solidFill>
                          <a:latin typeface="Calibri"/>
                        </a:rPr>
                        <a:t>Readiness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90500">
                <a:tc>
                  <a:txBody>
                    <a:bodyPr/>
                    <a:lstStyle/>
                    <a:p>
                      <a:pPr algn="l" fontAlgn="b"/>
                      <a:r>
                        <a:rPr lang="en-US" sz="1800" b="0" i="0" u="none" strike="noStrike" dirty="0">
                          <a:solidFill>
                            <a:srgbClr val="000000"/>
                          </a:solidFill>
                          <a:latin typeface="Calibri"/>
                        </a:rPr>
                        <a:t>Readiness (Cutover)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3</a:t>
                      </a:r>
                      <a:endParaRPr lang="en-US"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smtClean="0">
                          <a:solidFill>
                            <a:srgbClr val="000000"/>
                          </a:solidFill>
                          <a:latin typeface="Calibri"/>
                        </a:rPr>
                        <a:t>12</a:t>
                      </a:r>
                      <a:endParaRPr lang="en-US"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800" b="0" i="0" u="none" strike="noStrike" dirty="0">
                          <a:solidFill>
                            <a:srgbClr val="000000"/>
                          </a:solidFill>
                          <a:latin typeface="Calibri"/>
                        </a:rPr>
                        <a:t>Readiness (Quality)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sz="1800" b="0" i="0" u="none" strike="noStrike" dirty="0">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90500">
                <a:tc>
                  <a:txBody>
                    <a:bodyPr/>
                    <a:lstStyle/>
                    <a:p>
                      <a:pPr algn="l" fontAlgn="b"/>
                      <a:r>
                        <a:rPr lang="en-US" sz="1800" b="0" i="0" u="none" strike="noStrike" dirty="0">
                          <a:solidFill>
                            <a:srgbClr val="000000"/>
                          </a:solidFill>
                          <a:latin typeface="Calibri"/>
                        </a:rPr>
                        <a:t>Settlements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n-US" sz="1800" b="1" i="0" u="none" strike="noStrike" dirty="0">
                          <a:solidFill>
                            <a:srgbClr val="FFFFFF"/>
                          </a:solidFill>
                          <a:latin typeface="Calibri"/>
                        </a:rPr>
                        <a:t>Grand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r" fontAlgn="b"/>
                      <a:r>
                        <a:rPr lang="en-US" sz="1800" b="1" i="0" u="none" strike="noStrike" dirty="0">
                          <a:solidFill>
                            <a:srgbClr val="FFFFFF"/>
                          </a:solidFill>
                          <a:latin typeface="Calibri"/>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r" fontAlgn="b"/>
                      <a:r>
                        <a:rPr lang="en-US" sz="1800" b="1" i="0" u="none" strike="noStrike" dirty="0" smtClean="0">
                          <a:solidFill>
                            <a:srgbClr val="FFFFFF"/>
                          </a:solidFill>
                          <a:latin typeface="Calibri"/>
                        </a:rPr>
                        <a:t>26</a:t>
                      </a:r>
                      <a:endParaRPr lang="en-US" sz="1800" b="1" i="0" u="none" strike="noStrike" dirty="0">
                        <a:solidFill>
                          <a:srgbClr val="FFFFFF"/>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r" fontAlgn="b"/>
                      <a:r>
                        <a:rPr lang="en-US" sz="1800" b="1" i="0" u="none" strike="noStrike" dirty="0" smtClean="0">
                          <a:solidFill>
                            <a:srgbClr val="FFFFFF"/>
                          </a:solidFill>
                          <a:latin typeface="Calibri"/>
                        </a:rPr>
                        <a:t>26</a:t>
                      </a:r>
                      <a:endParaRPr lang="en-US" sz="1800" b="1" i="0" u="none" strike="noStrike" dirty="0">
                        <a:solidFill>
                          <a:srgbClr val="FFFFFF"/>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c>
                  <a:txBody>
                    <a:bodyPr/>
                    <a:lstStyle/>
                    <a:p>
                      <a:pPr algn="r" fontAlgn="b"/>
                      <a:r>
                        <a:rPr lang="en-US" sz="1800" b="1" i="0" u="none" strike="noStrike" dirty="0">
                          <a:solidFill>
                            <a:srgbClr val="FFFFFF"/>
                          </a:solidFill>
                          <a:latin typeface="Calibri"/>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1F497D"/>
                    </a:solidFill>
                  </a:tcPr>
                </a:tc>
              </a:tr>
            </a:tbl>
          </a:graphicData>
        </a:graphic>
      </p:graphicFrame>
      <p:sp>
        <p:nvSpPr>
          <p:cNvPr id="4186" name="Footer Placeholder 3"/>
          <p:cNvSpPr>
            <a:spLocks noGrp="1"/>
          </p:cNvSpPr>
          <p:nvPr>
            <p:ph type="ftr" sz="quarter" idx="11"/>
          </p:nvPr>
        </p:nvSpPr>
        <p:spPr>
          <a:xfrm>
            <a:off x="6172200" y="6457950"/>
            <a:ext cx="2590800" cy="476250"/>
          </a:xfrm>
          <a:noFill/>
        </p:spPr>
        <p:txBody>
          <a:bodyPr/>
          <a:lstStyle/>
          <a:p>
            <a:r>
              <a:rPr lang="en-US" dirty="0" smtClean="0"/>
              <a:t>Technical Advisory Committee</a:t>
            </a:r>
            <a:endParaRPr lang="en-US" dirty="0"/>
          </a:p>
        </p:txBody>
      </p:sp>
      <p:sp>
        <p:nvSpPr>
          <p:cNvPr id="4187" name="Date Placeholder 6"/>
          <p:cNvSpPr>
            <a:spLocks noGrp="1"/>
          </p:cNvSpPr>
          <p:nvPr>
            <p:ph type="dt" sz="quarter" idx="12"/>
          </p:nvPr>
        </p:nvSpPr>
        <p:spPr>
          <a:noFill/>
        </p:spPr>
        <p:txBody>
          <a:bodyPr/>
          <a:lstStyle/>
          <a:p>
            <a:pPr eaLnBrk="0" hangingPunct="0">
              <a:buFont typeface="Wingdings" pitchFamily="2" charset="2"/>
              <a:buNone/>
            </a:pPr>
            <a:r>
              <a:rPr lang="en-US" dirty="0" smtClean="0"/>
              <a:t>2 September 2010</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04800" y="762000"/>
          <a:ext cx="8382001" cy="4915340"/>
        </p:xfrm>
        <a:graphic>
          <a:graphicData uri="http://schemas.openxmlformats.org/drawingml/2006/table">
            <a:tbl>
              <a:tblPr/>
              <a:tblGrid>
                <a:gridCol w="843720"/>
                <a:gridCol w="1776805"/>
                <a:gridCol w="925201"/>
                <a:gridCol w="841090"/>
                <a:gridCol w="3995185"/>
              </a:tblGrid>
              <a:tr h="120467">
                <a:tc>
                  <a:txBody>
                    <a:bodyPr/>
                    <a:lstStyle/>
                    <a:p>
                      <a:pPr algn="l" rtl="0" fontAlgn="b"/>
                      <a:r>
                        <a:rPr lang="en-US" sz="900" b="1" i="0" u="none" strike="noStrike" dirty="0">
                          <a:solidFill>
                            <a:srgbClr val="FFFFFF"/>
                          </a:solidFill>
                          <a:latin typeface="Calibri"/>
                        </a:rPr>
                        <a:t>Metric ID</a:t>
                      </a:r>
                    </a:p>
                  </a:txBody>
                  <a:tcPr marL="5737" marR="5737" marT="5737" marB="0" anchor="b">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l" rtl="0" fontAlgn="b"/>
                      <a:r>
                        <a:rPr lang="en-US" sz="900" b="1" i="0" u="none" strike="noStrike" dirty="0">
                          <a:solidFill>
                            <a:srgbClr val="FFFFFF"/>
                          </a:solidFill>
                          <a:latin typeface="Calibri"/>
                        </a:rPr>
                        <a:t>Metric Name</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l" rtl="0" fontAlgn="b"/>
                      <a:r>
                        <a:rPr lang="en-US" sz="900" b="1" i="0" u="none" strike="noStrike" dirty="0">
                          <a:solidFill>
                            <a:srgbClr val="FFFFFF"/>
                          </a:solidFill>
                          <a:latin typeface="Calibri"/>
                        </a:rPr>
                        <a:t>Area</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l" rtl="0" fontAlgn="b"/>
                      <a:r>
                        <a:rPr lang="en-US" sz="900" b="1" i="0" u="none" strike="noStrike" dirty="0">
                          <a:solidFill>
                            <a:srgbClr val="FFFFFF"/>
                          </a:solidFill>
                          <a:latin typeface="Calibri"/>
                        </a:rPr>
                        <a:t>Applies To</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l" rtl="0" fontAlgn="b"/>
                      <a:r>
                        <a:rPr lang="en-US" sz="900" b="1" i="0" u="none" strike="noStrike" dirty="0">
                          <a:solidFill>
                            <a:srgbClr val="FFFFFF"/>
                          </a:solidFill>
                          <a:latin typeface="Calibri"/>
                        </a:rPr>
                        <a:t>Comments</a:t>
                      </a:r>
                    </a:p>
                  </a:txBody>
                  <a:tcPr marL="5737" marR="5737" marT="5737" marB="0" anchor="b">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4F81BD"/>
                    </a:solidFill>
                  </a:tcPr>
                </a:tc>
              </a:tr>
              <a:tr h="200778">
                <a:tc>
                  <a:txBody>
                    <a:bodyPr/>
                    <a:lstStyle/>
                    <a:p>
                      <a:pPr algn="l" rtl="0" fontAlgn="b"/>
                      <a:r>
                        <a:rPr lang="en-US" sz="900" b="0" i="0" u="none" strike="noStrike" dirty="0">
                          <a:solidFill>
                            <a:srgbClr val="000000"/>
                          </a:solidFill>
                          <a:latin typeface="Calibri"/>
                        </a:rPr>
                        <a:t>MP14B</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MP EDS-2, Release 4 Trials Participation (NOMCR Trials)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Network Model</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TSPs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Reviewed as Complete at NATF on 1/5/2010</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20467">
                <a:tc>
                  <a:txBody>
                    <a:bodyPr/>
                    <a:lstStyle/>
                    <a:p>
                      <a:pPr algn="l" rtl="0" fontAlgn="b"/>
                      <a:r>
                        <a:rPr lang="en-US" sz="900" b="0" i="0" u="none" strike="noStrike" dirty="0">
                          <a:solidFill>
                            <a:srgbClr val="000000"/>
                          </a:solidFill>
                          <a:latin typeface="Calibri"/>
                        </a:rPr>
                        <a:t>MP14C</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Network Model Validation</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Network Model</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TSPs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Network Model Validation confirmations from TSPs received in April/May 2010.</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20467">
                <a:tc>
                  <a:txBody>
                    <a:bodyPr/>
                    <a:lstStyle/>
                    <a:p>
                      <a:pPr algn="l" rtl="0" fontAlgn="b"/>
                      <a:r>
                        <a:rPr lang="en-US" sz="900" b="0" i="0" u="none" strike="noStrike" dirty="0">
                          <a:solidFill>
                            <a:srgbClr val="000000"/>
                          </a:solidFill>
                          <a:latin typeface="Calibri"/>
                        </a:rPr>
                        <a:t>N4</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Network Modeling Single Entry</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Network Model</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Reviewed as Complete at NATF on 1/5/2010</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20467">
                <a:tc>
                  <a:txBody>
                    <a:bodyPr/>
                    <a:lstStyle/>
                    <a:p>
                      <a:pPr algn="l" rtl="0" fontAlgn="b"/>
                      <a:r>
                        <a:rPr lang="en-US" sz="900" b="0" i="0" u="none" strike="noStrike" dirty="0">
                          <a:solidFill>
                            <a:srgbClr val="000000"/>
                          </a:solidFill>
                          <a:latin typeface="Calibri"/>
                        </a:rPr>
                        <a:t>CRR2</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Develop TCR to CRR Transition Plan</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CRR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Plan completed on 11/3/2008.  Reviewed as Complete at NATF on 6/1/2010</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95041">
                <a:tc>
                  <a:txBody>
                    <a:bodyPr/>
                    <a:lstStyle/>
                    <a:p>
                      <a:pPr algn="l" rtl="0" fontAlgn="b"/>
                      <a:r>
                        <a:rPr lang="en-US" sz="900" b="0" i="0" u="none" strike="noStrike" dirty="0">
                          <a:solidFill>
                            <a:srgbClr val="000000"/>
                          </a:solidFill>
                          <a:latin typeface="Calibri"/>
                        </a:rPr>
                        <a:t>CRR3</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Operation of CRR Auctions and Allocations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CRR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ERCOT, CRRAHs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Complete as of Outage Scheduler BOD approval on 8/17/2010.  However, will be tracked until the September Auction is complete (final Market Trials auction).</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20467">
                <a:tc>
                  <a:txBody>
                    <a:bodyPr/>
                    <a:lstStyle/>
                    <a:p>
                      <a:pPr algn="l" rtl="0" fontAlgn="b"/>
                      <a:r>
                        <a:rPr lang="en-US" sz="900" b="0" i="0" u="none" strike="noStrike" dirty="0">
                          <a:solidFill>
                            <a:srgbClr val="000000"/>
                          </a:solidFill>
                          <a:latin typeface="Calibri"/>
                        </a:rPr>
                        <a:t>MP15B</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CRR Connectivity Qualification</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CRR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 CRRAHs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Same as CRR3</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95041">
                <a:tc>
                  <a:txBody>
                    <a:bodyPr/>
                    <a:lstStyle/>
                    <a:p>
                      <a:pPr algn="l" rtl="0" fontAlgn="b"/>
                      <a:r>
                        <a:rPr lang="en-US" sz="900" b="0" i="0" u="none" strike="noStrike" dirty="0">
                          <a:solidFill>
                            <a:srgbClr val="000000"/>
                          </a:solidFill>
                          <a:latin typeface="Calibri"/>
                        </a:rPr>
                        <a:t>MP20</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Outage Scheduler Connectivity Qualification</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OS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ERCOT, QSERs, TSPs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Complete as of Outage Scheduler BOD approval on 8/17/2010.</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95041">
                <a:tc>
                  <a:txBody>
                    <a:bodyPr/>
                    <a:lstStyle/>
                    <a:p>
                      <a:pPr algn="l" rtl="0" fontAlgn="b"/>
                      <a:r>
                        <a:rPr lang="en-US" sz="900" b="0" i="0" u="none" strike="noStrike" dirty="0">
                          <a:solidFill>
                            <a:srgbClr val="000000"/>
                          </a:solidFill>
                          <a:latin typeface="Calibri"/>
                        </a:rPr>
                        <a:t>EMO3</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Verify Outage Evaluation System Functionality</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OS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Complete as of Outage Scheduler BOD approval on 8/17/2010.</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20467">
                <a:tc>
                  <a:txBody>
                    <a:bodyPr/>
                    <a:lstStyle/>
                    <a:p>
                      <a:pPr algn="l" rtl="0" fontAlgn="b"/>
                      <a:r>
                        <a:rPr lang="en-US" sz="900" b="0" i="0" u="none" strike="noStrike" dirty="0">
                          <a:solidFill>
                            <a:srgbClr val="000000"/>
                          </a:solidFill>
                          <a:latin typeface="Calibri"/>
                        </a:rPr>
                        <a:t>MP6(SCED)</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Telemetry Compliance 3.10.7.5</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EMS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QSERs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Telemetry outreach for missing telemetry was completed in June of 2010.</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95041">
                <a:tc>
                  <a:txBody>
                    <a:bodyPr/>
                    <a:lstStyle/>
                    <a:p>
                      <a:pPr algn="l" rtl="0" fontAlgn="b"/>
                      <a:r>
                        <a:rPr lang="en-US" sz="900" b="0" i="0" u="none" strike="noStrike" dirty="0">
                          <a:solidFill>
                            <a:srgbClr val="000000"/>
                          </a:solidFill>
                          <a:latin typeface="Calibri"/>
                        </a:rPr>
                        <a:t>MP6(SE)</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Telemetry Compliance 3.10.7.5</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EMS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QSERs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Telemetry outreach for telemetry in the network model, but with no ICCP being received was completed in June of 2010.</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20467">
                <a:tc>
                  <a:txBody>
                    <a:bodyPr/>
                    <a:lstStyle/>
                    <a:p>
                      <a:pPr algn="l" rtl="0" fontAlgn="b"/>
                      <a:r>
                        <a:rPr lang="en-US" sz="900" b="0" i="0" u="none" strike="noStrike" dirty="0">
                          <a:solidFill>
                            <a:srgbClr val="000000"/>
                          </a:solidFill>
                          <a:latin typeface="Calibri"/>
                        </a:rPr>
                        <a:t>EMO6</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Individual LFC Testing</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EMS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QSERs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Individual LFC tests were conducted in May in preparation </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20467">
                <a:tc>
                  <a:txBody>
                    <a:bodyPr/>
                    <a:lstStyle/>
                    <a:p>
                      <a:pPr algn="l" rtl="0" fontAlgn="b"/>
                      <a:r>
                        <a:rPr lang="en-US" sz="900" b="0" i="0" u="none" strike="noStrike" dirty="0">
                          <a:solidFill>
                            <a:srgbClr val="000000"/>
                          </a:solidFill>
                          <a:latin typeface="Calibri"/>
                        </a:rPr>
                        <a:t>MP6 (TSP)</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Telemetry Compliance 3.10.7.5</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EMS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TSPs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Same a MP6(SCED)</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378610">
                <a:tc>
                  <a:txBody>
                    <a:bodyPr/>
                    <a:lstStyle/>
                    <a:p>
                      <a:pPr algn="l" rtl="0" fontAlgn="b"/>
                      <a:r>
                        <a:rPr lang="en-US" sz="900" b="0" i="0" u="none" strike="noStrike" dirty="0">
                          <a:solidFill>
                            <a:srgbClr val="000000"/>
                          </a:solidFill>
                          <a:latin typeface="Calibri"/>
                        </a:rPr>
                        <a:t>CO4</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Zonal/Nodal Coordinated Settlement Operations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Settlements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1st Zonal/Nodal Coordinated Settlement test performed in I-Test from End of June to End of July.  Defects were raised in data aggregation and in Appworx jobs.  2nd Zonal/Nodal Coordinated Settlement test began on 8/9/2010 and completed on 08/27/2010.  All previous defects were resolved and no new defects were raised.</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286826">
                <a:tc>
                  <a:txBody>
                    <a:bodyPr/>
                    <a:lstStyle/>
                    <a:p>
                      <a:pPr algn="l" rtl="0" fontAlgn="b"/>
                      <a:r>
                        <a:rPr lang="en-US" sz="900" b="0" i="0" u="none" strike="noStrike" dirty="0">
                          <a:solidFill>
                            <a:srgbClr val="000000"/>
                          </a:solidFill>
                          <a:latin typeface="Calibri"/>
                        </a:rPr>
                        <a:t>CO1</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Settle Market for 7 Days and provide appropriate extracts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Settlements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The Day-Ahead Market was run consecutively form 8/10/2010 through 8/21/2010.  DAM statements have already been posted for all of those days.  RTM Initial Statements for were posted on 8/25/2010.</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95041">
                <a:tc>
                  <a:txBody>
                    <a:bodyPr/>
                    <a:lstStyle/>
                    <a:p>
                      <a:pPr algn="l" rtl="0" fontAlgn="b"/>
                      <a:r>
                        <a:rPr lang="en-US" sz="900" b="0" i="0" u="none" strike="noStrike" dirty="0">
                          <a:solidFill>
                            <a:srgbClr val="000000"/>
                          </a:solidFill>
                          <a:latin typeface="Calibri"/>
                        </a:rPr>
                        <a:t>MP11</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Resource Registration</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Readiness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Include RARF registration, submission of decision making authority, and Genmap validation.  Effort completed in July 2010.</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95041">
                <a:tc>
                  <a:txBody>
                    <a:bodyPr/>
                    <a:lstStyle/>
                    <a:p>
                      <a:pPr algn="l" rtl="0" fontAlgn="b"/>
                      <a:r>
                        <a:rPr lang="en-US" sz="900" b="0" i="0" u="none" strike="noStrike" dirty="0">
                          <a:solidFill>
                            <a:srgbClr val="000000"/>
                          </a:solidFill>
                          <a:latin typeface="Calibri"/>
                        </a:rPr>
                        <a:t>MO7</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 Operating Personnel and Facilities Readiness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Readiness (Cutover)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DAM control room already setup with Nodal equipment.</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95041">
                <a:tc>
                  <a:txBody>
                    <a:bodyPr/>
                    <a:lstStyle/>
                    <a:p>
                      <a:pPr algn="l" rtl="0" fontAlgn="b"/>
                      <a:r>
                        <a:rPr lang="en-US" sz="900" b="0" i="0" u="none" strike="noStrike" dirty="0">
                          <a:solidFill>
                            <a:srgbClr val="000000"/>
                          </a:solidFill>
                          <a:latin typeface="Calibri"/>
                        </a:rPr>
                        <a:t>EMO13</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Operating Personnel and Facilities Readiness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Readiness (Cutover)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Taylor and Austin control rooms already setup with Nodal equipment.</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B8CCE4"/>
                    </a:solidFill>
                  </a:tcPr>
                </a:tc>
              </a:tr>
              <a:tr h="195041">
                <a:tc>
                  <a:txBody>
                    <a:bodyPr/>
                    <a:lstStyle/>
                    <a:p>
                      <a:pPr algn="l" rtl="0" fontAlgn="b"/>
                      <a:r>
                        <a:rPr lang="en-US" sz="900" b="0" i="0" u="none" strike="noStrike" dirty="0">
                          <a:solidFill>
                            <a:srgbClr val="000000"/>
                          </a:solidFill>
                          <a:latin typeface="Calibri"/>
                        </a:rPr>
                        <a:t>E8</a:t>
                      </a:r>
                    </a:p>
                  </a:txBody>
                  <a:tcPr marL="5737" marR="5737" marT="5737"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 Staffed for Texas Nodal Operations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Readiness (Cutover)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rtl="0" fontAlgn="b"/>
                      <a:r>
                        <a:rPr lang="en-US" sz="900" b="0" i="0" u="none" strike="noStrike" dirty="0">
                          <a:solidFill>
                            <a:srgbClr val="000000"/>
                          </a:solidFill>
                          <a:latin typeface="Calibri"/>
                        </a:rPr>
                        <a:t>Market Reform report completed in June.  ERCOT management has implemented an action plan to address recommendations.</a:t>
                      </a:r>
                    </a:p>
                  </a:txBody>
                  <a:tcPr marL="5737" marR="5737" marT="5737"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89305">
                <a:tc>
                  <a:txBody>
                    <a:bodyPr/>
                    <a:lstStyle/>
                    <a:p>
                      <a:pPr algn="l" rtl="0" fontAlgn="b"/>
                      <a:r>
                        <a:rPr lang="en-US" sz="900" b="0" i="0" u="none" strike="noStrike" dirty="0">
                          <a:solidFill>
                            <a:srgbClr val="000000"/>
                          </a:solidFill>
                          <a:latin typeface="Calibri"/>
                        </a:rPr>
                        <a:t>MP18</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Mapping of Resource and Loads in Private Area Networks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Readiness (Quality)</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QSERs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All Resource and Load PUNs mapped in the model.</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bl>
          </a:graphicData>
        </a:graphic>
      </p:graphicFrame>
      <p:sp>
        <p:nvSpPr>
          <p:cNvPr id="5247" name="Title 1"/>
          <p:cNvSpPr>
            <a:spLocks noGrp="1"/>
          </p:cNvSpPr>
          <p:nvPr>
            <p:ph type="title"/>
          </p:nvPr>
        </p:nvSpPr>
        <p:spPr>
          <a:xfrm>
            <a:off x="0" y="0"/>
            <a:ext cx="8839200" cy="685800"/>
          </a:xfrm>
        </p:spPr>
        <p:txBody>
          <a:bodyPr/>
          <a:lstStyle/>
          <a:p>
            <a:r>
              <a:rPr lang="en-US" dirty="0" smtClean="0"/>
              <a:t>Readiness Criteria – Completed Metrics</a:t>
            </a:r>
          </a:p>
        </p:txBody>
      </p:sp>
      <p:sp>
        <p:nvSpPr>
          <p:cNvPr id="5248" name="TextBox 5"/>
          <p:cNvSpPr txBox="1">
            <a:spLocks noChangeArrowheads="1"/>
          </p:cNvSpPr>
          <p:nvPr/>
        </p:nvSpPr>
        <p:spPr bwMode="auto">
          <a:xfrm>
            <a:off x="7391400" y="4310063"/>
            <a:ext cx="1676400" cy="1938337"/>
          </a:xfrm>
          <a:prstGeom prst="rect">
            <a:avLst/>
          </a:prstGeom>
          <a:solidFill>
            <a:schemeClr val="bg1"/>
          </a:solidFill>
          <a:ln w="9525">
            <a:solidFill>
              <a:schemeClr val="tx1"/>
            </a:solidFill>
            <a:miter lim="800000"/>
            <a:headEnd/>
            <a:tailEnd/>
          </a:ln>
        </p:spPr>
        <p:txBody>
          <a:bodyPr>
            <a:spAutoFit/>
          </a:bodyPr>
          <a:lstStyle/>
          <a:p>
            <a:r>
              <a:rPr lang="en-US" sz="1200" b="1" dirty="0"/>
              <a:t>ERCOT has 19 newly completed nodal metrics</a:t>
            </a:r>
          </a:p>
          <a:p>
            <a:pPr>
              <a:buFontTx/>
              <a:buChar char="-"/>
            </a:pPr>
            <a:r>
              <a:rPr lang="en-US" sz="1200" dirty="0"/>
              <a:t> 7 Metrics related to TAC/Board have signed off  (NMMS, OS, and CRR).</a:t>
            </a:r>
          </a:p>
          <a:p>
            <a:pPr>
              <a:buFontTx/>
              <a:buChar char="-"/>
            </a:pPr>
            <a:r>
              <a:rPr lang="en-US" sz="1200" dirty="0"/>
              <a:t> 5 EMS metrics</a:t>
            </a:r>
          </a:p>
          <a:p>
            <a:pPr>
              <a:buFontTx/>
              <a:buChar char="-"/>
            </a:pPr>
            <a:r>
              <a:rPr lang="en-US" sz="1200" dirty="0"/>
              <a:t> 7 Metrics for general readiness</a:t>
            </a:r>
          </a:p>
        </p:txBody>
      </p:sp>
      <p:sp>
        <p:nvSpPr>
          <p:cNvPr id="5249" name="Date Placeholder 6"/>
          <p:cNvSpPr>
            <a:spLocks noGrp="1"/>
          </p:cNvSpPr>
          <p:nvPr>
            <p:ph type="dt" sz="quarter" idx="12"/>
          </p:nvPr>
        </p:nvSpPr>
        <p:spPr>
          <a:noFill/>
        </p:spPr>
        <p:txBody>
          <a:bodyPr/>
          <a:lstStyle/>
          <a:p>
            <a:r>
              <a:rPr lang="en-US" dirty="0" smtClean="0"/>
              <a:t>2 September 2010</a:t>
            </a:r>
            <a:endParaRPr lang="en-US" dirty="0"/>
          </a:p>
        </p:txBody>
      </p:sp>
      <p:sp>
        <p:nvSpPr>
          <p:cNvPr id="5250" name="Footer Placeholder 7"/>
          <p:cNvSpPr>
            <a:spLocks noGrp="1"/>
          </p:cNvSpPr>
          <p:nvPr>
            <p:ph type="ftr" sz="quarter" idx="11"/>
          </p:nvPr>
        </p:nvSpPr>
        <p:spPr>
          <a:noFill/>
        </p:spPr>
        <p:txBody>
          <a:bodyPr/>
          <a:lstStyle/>
          <a:p>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0"/>
            <a:ext cx="8839200" cy="685800"/>
          </a:xfrm>
        </p:spPr>
        <p:txBody>
          <a:bodyPr/>
          <a:lstStyle/>
          <a:p>
            <a:r>
              <a:rPr lang="en-US" dirty="0" smtClean="0"/>
              <a:t>Readiness Criteria – From now to Go-Live</a:t>
            </a:r>
          </a:p>
        </p:txBody>
      </p:sp>
      <p:graphicFrame>
        <p:nvGraphicFramePr>
          <p:cNvPr id="7" name="Table 6"/>
          <p:cNvGraphicFramePr>
            <a:graphicFrameLocks noGrp="1"/>
          </p:cNvGraphicFramePr>
          <p:nvPr/>
        </p:nvGraphicFramePr>
        <p:xfrm>
          <a:off x="381000" y="860012"/>
          <a:ext cx="8381999" cy="4854988"/>
        </p:xfrm>
        <a:graphic>
          <a:graphicData uri="http://schemas.openxmlformats.org/drawingml/2006/table">
            <a:tbl>
              <a:tblPr/>
              <a:tblGrid>
                <a:gridCol w="628184"/>
                <a:gridCol w="1276816"/>
                <a:gridCol w="533400"/>
                <a:gridCol w="838200"/>
                <a:gridCol w="5105399"/>
              </a:tblGrid>
              <a:tr h="211912">
                <a:tc>
                  <a:txBody>
                    <a:bodyPr/>
                    <a:lstStyle/>
                    <a:p>
                      <a:pPr algn="l" fontAlgn="b"/>
                      <a:r>
                        <a:rPr lang="en-US" sz="900" b="1" i="0" u="none" strike="noStrike" dirty="0">
                          <a:solidFill>
                            <a:srgbClr val="FFFFFF"/>
                          </a:solidFill>
                          <a:latin typeface="Calibri"/>
                        </a:rPr>
                        <a:t>Metric ID</a:t>
                      </a:r>
                    </a:p>
                  </a:txBody>
                  <a:tcPr marL="5298" marR="5298" marT="5298" marB="0" anchor="b">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Metric Name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Area</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Applies To</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Comments</a:t>
                      </a:r>
                    </a:p>
                  </a:txBody>
                  <a:tcPr marL="5298" marR="5298" marT="5298" marB="0" anchor="b">
                    <a:lnL w="63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F81BD"/>
                    </a:solidFill>
                  </a:tcPr>
                </a:tc>
              </a:tr>
              <a:tr h="317868">
                <a:tc>
                  <a:txBody>
                    <a:bodyPr/>
                    <a:lstStyle/>
                    <a:p>
                      <a:pPr algn="l" fontAlgn="b"/>
                      <a:r>
                        <a:rPr lang="en-US" sz="900" b="0" i="0" u="none" strike="noStrike" dirty="0">
                          <a:solidFill>
                            <a:srgbClr val="000000"/>
                          </a:solidFill>
                          <a:latin typeface="Calibri"/>
                        </a:rPr>
                        <a:t>EM02</a:t>
                      </a:r>
                    </a:p>
                  </a:txBody>
                  <a:tcPr marL="5298" marR="5298" marT="5298"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Verify Voltage Support Functionality</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 QSERs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If Operations decides this is an operational scenario to be tested, this metric would be fulfilled.</a:t>
                      </a:r>
                    </a:p>
                  </a:txBody>
                  <a:tcPr marL="5298" marR="5298" marT="5298"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317868">
                <a:tc>
                  <a:txBody>
                    <a:bodyPr/>
                    <a:lstStyle/>
                    <a:p>
                      <a:pPr algn="l" fontAlgn="b"/>
                      <a:r>
                        <a:rPr lang="en-US" sz="900" b="0" i="0" u="none" strike="noStrike" dirty="0">
                          <a:solidFill>
                            <a:srgbClr val="000000"/>
                          </a:solidFill>
                          <a:latin typeface="Calibri"/>
                        </a:rPr>
                        <a:t>E15</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Verify TSP Performance Monitoring Test Plan</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Plan exists in Nodal Operating Guide Section 9.  Updates added by NOGRR25 and approved by TAC.  Differing expectations between TAC/Market and ERCOT on what's in scope for Nodal Go-Live.  Need an update on the status of the grey boxes.</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317868">
                <a:tc>
                  <a:txBody>
                    <a:bodyPr/>
                    <a:lstStyle/>
                    <a:p>
                      <a:pPr algn="l" fontAlgn="b"/>
                      <a:r>
                        <a:rPr lang="en-US" sz="900" b="0" i="0" u="none" strike="noStrike" dirty="0">
                          <a:solidFill>
                            <a:srgbClr val="000000"/>
                          </a:solidFill>
                          <a:latin typeface="Calibri"/>
                        </a:rPr>
                        <a:t>E14</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Verify QSE Performance Monitoring Test Plan</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Plan exists in Nodal Operating Guide Section 9.  Updates added by NOGRR25 and approved by TAC.  Differing expectations between TAC/Market and ERCOT on what's in scope for Nodal Go-Live.  Need an update on the status of the grey boxes.</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317868">
                <a:tc>
                  <a:txBody>
                    <a:bodyPr/>
                    <a:lstStyle/>
                    <a:p>
                      <a:pPr algn="l" fontAlgn="b"/>
                      <a:r>
                        <a:rPr lang="en-US" sz="900" b="0" i="0" u="none" strike="noStrike" dirty="0">
                          <a:solidFill>
                            <a:srgbClr val="000000"/>
                          </a:solidFill>
                          <a:latin typeface="Calibri"/>
                        </a:rPr>
                        <a:t>E2</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Verify ERCOT Performance Monitoring Test Plan</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Plan exists in Nodal Operating Guide Section 9.  Updates added by NOGRR25 and approved by TAC.  Differing expectations between TAC/Market and ERCOT on what's in scope for Nodal Go-Live.  Need an update on the status of the grey boxes.</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317868">
                <a:tc>
                  <a:txBody>
                    <a:bodyPr/>
                    <a:lstStyle/>
                    <a:p>
                      <a:pPr algn="l" fontAlgn="b"/>
                      <a:r>
                        <a:rPr lang="en-US" sz="900" b="0" i="0" u="none" strike="noStrike" dirty="0">
                          <a:solidFill>
                            <a:srgbClr val="000000"/>
                          </a:solidFill>
                          <a:latin typeface="Calibri"/>
                        </a:rPr>
                        <a:t>R1</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 Nodal Readiness Declaration</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Covered in Readiness Criteria/Go-Live presentations to TAC/BOD</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11912">
                <a:tc>
                  <a:txBody>
                    <a:bodyPr/>
                    <a:lstStyle/>
                    <a:p>
                      <a:pPr algn="l" fontAlgn="b"/>
                      <a:r>
                        <a:rPr lang="en-US" sz="900" b="0" i="0" u="none" strike="noStrike" dirty="0">
                          <a:solidFill>
                            <a:srgbClr val="000000"/>
                          </a:solidFill>
                          <a:latin typeface="Calibri"/>
                        </a:rPr>
                        <a:t>R3</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168-Hour Test Completion</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Use exit criteria from the 168 </a:t>
                      </a:r>
                      <a:r>
                        <a:rPr lang="en-US" sz="900" b="0" i="0" u="none" strike="noStrike" dirty="0" smtClean="0">
                          <a:solidFill>
                            <a:srgbClr val="000000"/>
                          </a:solidFill>
                          <a:latin typeface="Calibri"/>
                        </a:rPr>
                        <a:t>Hour </a:t>
                      </a:r>
                      <a:r>
                        <a:rPr lang="en-US" sz="900" b="0" i="0" u="none" strike="noStrike" dirty="0">
                          <a:solidFill>
                            <a:srgbClr val="000000"/>
                          </a:solidFill>
                          <a:latin typeface="Calibri"/>
                        </a:rPr>
                        <a:t>Test Hand Book.</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317868">
                <a:tc>
                  <a:txBody>
                    <a:bodyPr/>
                    <a:lstStyle/>
                    <a:p>
                      <a:pPr algn="l" fontAlgn="b"/>
                      <a:r>
                        <a:rPr lang="en-US" sz="900" b="0" i="0" u="none" strike="noStrike" dirty="0">
                          <a:solidFill>
                            <a:srgbClr val="000000"/>
                          </a:solidFill>
                          <a:latin typeface="Calibri"/>
                        </a:rPr>
                        <a:t>E6</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Develop Nodal Operating Guides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Operating guides reviewed and approved by stakeholder groups including TAC.  Meeting tomorrow to get a completion justification</a:t>
                      </a:r>
                      <a:br>
                        <a:rPr lang="en-US" sz="900" b="0" i="0" u="none" strike="noStrike" dirty="0">
                          <a:solidFill>
                            <a:srgbClr val="000000"/>
                          </a:solidFill>
                          <a:latin typeface="Calibri"/>
                        </a:rPr>
                      </a:br>
                      <a:endParaRPr lang="en-US" sz="900" b="0" i="0" u="none" strike="noStrike" dirty="0">
                        <a:solidFill>
                          <a:srgbClr val="000000"/>
                        </a:solidFill>
                        <a:latin typeface="Calibri"/>
                      </a:endParaRP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529780">
                <a:tc>
                  <a:txBody>
                    <a:bodyPr/>
                    <a:lstStyle/>
                    <a:p>
                      <a:pPr algn="l" fontAlgn="b"/>
                      <a:r>
                        <a:rPr lang="en-US" sz="900" b="0" i="0" u="none" strike="noStrike" dirty="0">
                          <a:solidFill>
                            <a:srgbClr val="000000"/>
                          </a:solidFill>
                          <a:latin typeface="Calibri"/>
                        </a:rPr>
                        <a:t>E10</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Validate ISM, CDR, and Lodestar Source Reporting Access &amp; Accuracy for internal ERCOT use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Group this into the EMIL Reports Nodal Readiness Sign-off.</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105956">
                <a:tc>
                  <a:txBody>
                    <a:bodyPr/>
                    <a:lstStyle/>
                    <a:p>
                      <a:pPr algn="l" fontAlgn="b"/>
                      <a:r>
                        <a:rPr lang="en-US" sz="900" b="0" i="0" u="none" strike="noStrike" dirty="0">
                          <a:solidFill>
                            <a:srgbClr val="000000"/>
                          </a:solidFill>
                          <a:latin typeface="Calibri"/>
                        </a:rPr>
                        <a:t>EMO8</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Conduct EECP Test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If Operations decides this is an operational scenario to be tested, this metric would be fulfilled.</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317868">
                <a:tc>
                  <a:txBody>
                    <a:bodyPr/>
                    <a:lstStyle/>
                    <a:p>
                      <a:pPr algn="l" fontAlgn="b"/>
                      <a:r>
                        <a:rPr lang="en-US" sz="900" b="0" i="0" u="none" strike="noStrike" dirty="0">
                          <a:solidFill>
                            <a:srgbClr val="000000"/>
                          </a:solidFill>
                          <a:latin typeface="Calibri"/>
                        </a:rPr>
                        <a:t>R0</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Market Participant Nodal Readiness Declaration</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 MP</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Covered in Readiness Criteria/Go-Live presentations to TAC/BOD</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11912">
                <a:tc>
                  <a:txBody>
                    <a:bodyPr/>
                    <a:lstStyle/>
                    <a:p>
                      <a:pPr algn="l" fontAlgn="b"/>
                      <a:r>
                        <a:rPr lang="en-US" sz="900" b="0" i="0" u="none" strike="noStrike" dirty="0">
                          <a:solidFill>
                            <a:srgbClr val="000000"/>
                          </a:solidFill>
                          <a:latin typeface="Calibri"/>
                        </a:rPr>
                        <a:t>IMM1</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Market Monitor Systems Capability</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IMM</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To be included in the IMM declaring Readiness for Go-Live.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11912">
                <a:tc>
                  <a:txBody>
                    <a:bodyPr/>
                    <a:lstStyle/>
                    <a:p>
                      <a:pPr algn="l" rtl="0" fontAlgn="b"/>
                      <a:r>
                        <a:rPr lang="en-US" sz="900" b="0" i="0" u="none" strike="noStrike" dirty="0">
                          <a:solidFill>
                            <a:srgbClr val="000000"/>
                          </a:solidFill>
                          <a:latin typeface="Calibri"/>
                        </a:rPr>
                        <a:t>C10</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Verify Single Point of Failure Recovery EMS/MMS/NMMS/CRR/COMS</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Readiness (Cutover)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rtl="0" fontAlgn="b"/>
                      <a:r>
                        <a:rPr lang="en-US" sz="900" b="0" i="0" u="none" strike="noStrike" dirty="0">
                          <a:solidFill>
                            <a:srgbClr val="000000"/>
                          </a:solidFill>
                          <a:latin typeface="Calibri"/>
                        </a:rPr>
                        <a:t>ERCOT has been performing regular site failovers throughout Market Trials.</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0">
                <a:tc>
                  <a:txBody>
                    <a:bodyPr/>
                    <a:lstStyle/>
                    <a:p>
                      <a:pPr algn="l" rtl="0" fontAlgn="b"/>
                      <a:r>
                        <a:rPr lang="en-US" sz="900" b="0" i="0" u="none" strike="noStrike" dirty="0">
                          <a:solidFill>
                            <a:srgbClr val="000000"/>
                          </a:solidFill>
                          <a:latin typeface="Calibri"/>
                        </a:rPr>
                        <a:t>C9</a:t>
                      </a:r>
                    </a:p>
                  </a:txBody>
                  <a:tcPr marL="5737" marR="5737" marT="573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l" rtl="0" fontAlgn="b"/>
                      <a:r>
                        <a:rPr lang="en-US" sz="900" b="0" i="0" u="none" strike="noStrike" dirty="0">
                          <a:solidFill>
                            <a:srgbClr val="000000"/>
                          </a:solidFill>
                          <a:latin typeface="Calibri"/>
                        </a:rPr>
                        <a:t>Contingency Plan for Site Unavailability</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l" rtl="0" fontAlgn="b"/>
                      <a:r>
                        <a:rPr lang="en-US" sz="900" b="0" i="0" u="none" strike="noStrike" dirty="0">
                          <a:solidFill>
                            <a:srgbClr val="000000"/>
                          </a:solidFill>
                          <a:latin typeface="Calibri"/>
                        </a:rPr>
                        <a:t>Readiness (Cutover)</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l" rtl="0" fontAlgn="b"/>
                      <a:r>
                        <a:rPr lang="en-US" sz="900" b="0" i="0" u="none" strike="noStrike" dirty="0">
                          <a:solidFill>
                            <a:srgbClr val="000000"/>
                          </a:solidFill>
                          <a:latin typeface="Calibri"/>
                        </a:rPr>
                        <a:t>ERCOT</a:t>
                      </a:r>
                    </a:p>
                  </a:txBody>
                  <a:tcPr marL="5737" marR="5737" marT="5737"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l" rtl="0" fontAlgn="b"/>
                      <a:r>
                        <a:rPr lang="en-US" sz="900" b="0" i="0" u="none" strike="noStrike" dirty="0">
                          <a:solidFill>
                            <a:srgbClr val="000000"/>
                          </a:solidFill>
                          <a:latin typeface="Calibri"/>
                        </a:rPr>
                        <a:t>Same at C10</a:t>
                      </a:r>
                    </a:p>
                  </a:txBody>
                  <a:tcPr marL="5737" marR="5737" marT="5737"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B8CCE4"/>
                    </a:solidFill>
                  </a:tcPr>
                </a:tc>
              </a:tr>
            </a:tbl>
          </a:graphicData>
        </a:graphic>
      </p:graphicFrame>
      <p:sp>
        <p:nvSpPr>
          <p:cNvPr id="6235" name="TextBox 5"/>
          <p:cNvSpPr txBox="1">
            <a:spLocks noChangeArrowheads="1"/>
          </p:cNvSpPr>
          <p:nvPr/>
        </p:nvSpPr>
        <p:spPr bwMode="auto">
          <a:xfrm>
            <a:off x="7239000" y="4318000"/>
            <a:ext cx="1676400" cy="1016000"/>
          </a:xfrm>
          <a:prstGeom prst="rect">
            <a:avLst/>
          </a:prstGeom>
          <a:solidFill>
            <a:schemeClr val="bg1"/>
          </a:solidFill>
          <a:ln w="9525">
            <a:solidFill>
              <a:schemeClr val="tx1"/>
            </a:solidFill>
            <a:miter lim="800000"/>
            <a:headEnd/>
            <a:tailEnd/>
          </a:ln>
        </p:spPr>
        <p:txBody>
          <a:bodyPr>
            <a:spAutoFit/>
          </a:bodyPr>
          <a:lstStyle/>
          <a:p>
            <a:r>
              <a:rPr lang="en-US" sz="1200" b="1" dirty="0"/>
              <a:t>24 Metrics not yet active, but still planned to be measured before Go-Live.</a:t>
            </a:r>
            <a:endParaRPr lang="en-US" sz="1200" dirty="0"/>
          </a:p>
        </p:txBody>
      </p:sp>
      <p:sp>
        <p:nvSpPr>
          <p:cNvPr id="6236" name="Footer Placeholder 3"/>
          <p:cNvSpPr>
            <a:spLocks noGrp="1"/>
          </p:cNvSpPr>
          <p:nvPr>
            <p:ph type="ftr" sz="quarter" idx="11"/>
          </p:nvPr>
        </p:nvSpPr>
        <p:spPr>
          <a:xfrm>
            <a:off x="6172200" y="6457950"/>
            <a:ext cx="2590800" cy="476250"/>
          </a:xfrm>
          <a:noFill/>
        </p:spPr>
        <p:txBody>
          <a:bodyPr/>
          <a:lstStyle/>
          <a:p>
            <a:r>
              <a:rPr lang="en-US" dirty="0" smtClean="0"/>
              <a:t>Technical Advisory Committee</a:t>
            </a:r>
            <a:endParaRPr lang="en-US" dirty="0"/>
          </a:p>
        </p:txBody>
      </p:sp>
      <p:sp>
        <p:nvSpPr>
          <p:cNvPr id="6237" name="Date Placeholder 6"/>
          <p:cNvSpPr>
            <a:spLocks noGrp="1"/>
          </p:cNvSpPr>
          <p:nvPr>
            <p:ph type="dt" sz="quarter" idx="12"/>
          </p:nvPr>
        </p:nvSpPr>
        <p:spPr>
          <a:noFill/>
        </p:spPr>
        <p:txBody>
          <a:bodyPr/>
          <a:lstStyle/>
          <a:p>
            <a:pPr eaLnBrk="0" hangingPunct="0">
              <a:buFont typeface="Wingdings" pitchFamily="2" charset="2"/>
              <a:buNone/>
            </a:pPr>
            <a:r>
              <a:rPr lang="en-US" dirty="0" smtClean="0"/>
              <a:t>2 September 2010</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0"/>
            <a:ext cx="8839200" cy="685800"/>
          </a:xfrm>
        </p:spPr>
        <p:txBody>
          <a:bodyPr/>
          <a:lstStyle/>
          <a:p>
            <a:r>
              <a:rPr lang="en-US" dirty="0" smtClean="0"/>
              <a:t>Readiness Criteria – From now to Go-Live (continued)</a:t>
            </a:r>
          </a:p>
        </p:txBody>
      </p:sp>
      <p:graphicFrame>
        <p:nvGraphicFramePr>
          <p:cNvPr id="7" name="Table 6"/>
          <p:cNvGraphicFramePr>
            <a:graphicFrameLocks noGrp="1"/>
          </p:cNvGraphicFramePr>
          <p:nvPr/>
        </p:nvGraphicFramePr>
        <p:xfrm>
          <a:off x="381000" y="914400"/>
          <a:ext cx="8382001" cy="5011932"/>
        </p:xfrm>
        <a:graphic>
          <a:graphicData uri="http://schemas.openxmlformats.org/drawingml/2006/table">
            <a:tbl>
              <a:tblPr/>
              <a:tblGrid>
                <a:gridCol w="572879"/>
                <a:gridCol w="1019530"/>
                <a:gridCol w="534041"/>
                <a:gridCol w="633566"/>
                <a:gridCol w="737946"/>
                <a:gridCol w="4884039"/>
              </a:tblGrid>
              <a:tr h="211912">
                <a:tc>
                  <a:txBody>
                    <a:bodyPr/>
                    <a:lstStyle/>
                    <a:p>
                      <a:pPr algn="l" fontAlgn="b"/>
                      <a:r>
                        <a:rPr lang="en-US" sz="900" b="1" i="0" u="none" strike="noStrike" dirty="0">
                          <a:solidFill>
                            <a:srgbClr val="FFFFFF"/>
                          </a:solidFill>
                          <a:latin typeface="Calibri"/>
                        </a:rPr>
                        <a:t>Metric ID</a:t>
                      </a:r>
                    </a:p>
                  </a:txBody>
                  <a:tcPr marL="5298" marR="5298" marT="5298" marB="0" anchor="b">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Metric Name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Area</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Applies To</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Readiness Criteria?</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r>
                        <a:rPr lang="en-US" sz="900" b="1" i="0" u="none" strike="noStrike" dirty="0">
                          <a:solidFill>
                            <a:srgbClr val="FFFFFF"/>
                          </a:solidFill>
                          <a:latin typeface="Calibri"/>
                        </a:rPr>
                        <a:t>Comments</a:t>
                      </a:r>
                    </a:p>
                  </a:txBody>
                  <a:tcPr marL="5298" marR="5298" marT="5298" marB="0" anchor="b">
                    <a:lnL w="63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solidFill>
                      <a:srgbClr val="4F81BD"/>
                    </a:solidFill>
                  </a:tcPr>
                </a:tc>
              </a:tr>
              <a:tr h="317868">
                <a:tc>
                  <a:txBody>
                    <a:bodyPr/>
                    <a:lstStyle/>
                    <a:p>
                      <a:pPr algn="l" fontAlgn="b"/>
                      <a:r>
                        <a:rPr lang="en-US" sz="900" b="0" i="0" u="none" strike="noStrike" dirty="0">
                          <a:solidFill>
                            <a:srgbClr val="000000"/>
                          </a:solidFill>
                          <a:latin typeface="Calibri"/>
                        </a:rPr>
                        <a:t>E5</a:t>
                      </a:r>
                    </a:p>
                  </a:txBody>
                  <a:tcPr marL="5298" marR="5298" marT="5298" marB="0" anchor="b">
                    <a:lnL>
                      <a:noFill/>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Nodal SAS 70 Preparedness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PwC has completed an assessment of new control objectives.  Internal Audit is going to sample the control objectives and do audit testing around the 168 hour test.  Metric will be completed once ERCOT addressed an issues raised by the Internal Audit group.</a:t>
                      </a:r>
                    </a:p>
                  </a:txBody>
                  <a:tcPr marL="5298" marR="5298" marT="5298" marB="0" anchor="b">
                    <a:lnL w="635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11912">
                <a:tc>
                  <a:txBody>
                    <a:bodyPr/>
                    <a:lstStyle/>
                    <a:p>
                      <a:pPr algn="l" fontAlgn="b"/>
                      <a:r>
                        <a:rPr lang="en-US" sz="900" b="0" i="0" u="none" strike="noStrike" dirty="0">
                          <a:solidFill>
                            <a:srgbClr val="000000"/>
                          </a:solidFill>
                          <a:latin typeface="Calibri"/>
                        </a:rPr>
                        <a:t>C8</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Contingency Plan for Portal/API Failure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Part of cutover scope.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11912">
                <a:tc>
                  <a:txBody>
                    <a:bodyPr/>
                    <a:lstStyle/>
                    <a:p>
                      <a:pPr algn="l" fontAlgn="b"/>
                      <a:r>
                        <a:rPr lang="en-US" sz="900" b="0" i="0" u="none" strike="noStrike" dirty="0">
                          <a:solidFill>
                            <a:srgbClr val="000000"/>
                          </a:solidFill>
                          <a:latin typeface="Calibri"/>
                        </a:rPr>
                        <a:t>C6</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Develop Plan for SE Failure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Part of cutover scope.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423824">
                <a:tc>
                  <a:txBody>
                    <a:bodyPr/>
                    <a:lstStyle/>
                    <a:p>
                      <a:pPr algn="l" fontAlgn="b"/>
                      <a:r>
                        <a:rPr lang="en-US" sz="900" b="0" i="0" u="none" strike="noStrike" dirty="0">
                          <a:solidFill>
                            <a:srgbClr val="000000"/>
                          </a:solidFill>
                          <a:latin typeface="Calibri"/>
                        </a:rPr>
                        <a:t>C5</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Contingency Plans for Key Settlement and Financial Transfer Processes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Part of cutover scope.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11912">
                <a:tc>
                  <a:txBody>
                    <a:bodyPr/>
                    <a:lstStyle/>
                    <a:p>
                      <a:pPr algn="l" fontAlgn="b"/>
                      <a:r>
                        <a:rPr lang="en-US" sz="900" b="0" i="0" u="none" strike="noStrike" dirty="0">
                          <a:solidFill>
                            <a:srgbClr val="000000"/>
                          </a:solidFill>
                          <a:latin typeface="Calibri"/>
                        </a:rPr>
                        <a:t>C4</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Contingency Plan for SCED Failure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Part of cutover scope.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11912">
                <a:tc>
                  <a:txBody>
                    <a:bodyPr/>
                    <a:lstStyle/>
                    <a:p>
                      <a:pPr algn="l" fontAlgn="b"/>
                      <a:r>
                        <a:rPr lang="en-US" sz="900" b="0" i="0" u="none" strike="noStrike" dirty="0">
                          <a:solidFill>
                            <a:srgbClr val="000000"/>
                          </a:solidFill>
                          <a:latin typeface="Calibri"/>
                        </a:rPr>
                        <a:t>C3</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Contingency Plan for ICCP Data Failure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Part of cutover scope.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11912">
                <a:tc>
                  <a:txBody>
                    <a:bodyPr/>
                    <a:lstStyle/>
                    <a:p>
                      <a:pPr algn="l" fontAlgn="b"/>
                      <a:r>
                        <a:rPr lang="en-US" sz="900" b="0" i="0" u="none" strike="noStrike" dirty="0">
                          <a:solidFill>
                            <a:srgbClr val="000000"/>
                          </a:solidFill>
                          <a:latin typeface="Calibri"/>
                        </a:rPr>
                        <a:t>C2</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Contingency Plan for DAM / LMP Failure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Part of cutover scope.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317868">
                <a:tc>
                  <a:txBody>
                    <a:bodyPr/>
                    <a:lstStyle/>
                    <a:p>
                      <a:pPr algn="l" fontAlgn="b"/>
                      <a:r>
                        <a:rPr lang="en-US" sz="900" b="0" i="0" u="none" strike="noStrike" dirty="0">
                          <a:solidFill>
                            <a:srgbClr val="000000"/>
                          </a:solidFill>
                          <a:latin typeface="Calibri"/>
                        </a:rPr>
                        <a:t>C1</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Contingency Plan for Weekly, Daily and Hourly RUC Failure</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Part of cutover scope.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211912">
                <a:tc>
                  <a:txBody>
                    <a:bodyPr/>
                    <a:lstStyle/>
                    <a:p>
                      <a:pPr algn="l" fontAlgn="b"/>
                      <a:r>
                        <a:rPr lang="en-US" sz="900" b="0" i="0" u="none" strike="noStrike" dirty="0">
                          <a:solidFill>
                            <a:srgbClr val="000000"/>
                          </a:solidFill>
                          <a:latin typeface="Calibri"/>
                        </a:rPr>
                        <a:t>R2</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Develop Texas Nodal Market Launch Plan</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Readiness (Cutover)</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Planned completion when the final cutover plan is released after the last Market Readiness Seminar in September.</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11912">
                <a:tc>
                  <a:txBody>
                    <a:bodyPr/>
                    <a:lstStyle/>
                    <a:p>
                      <a:pPr algn="l" fontAlgn="b"/>
                      <a:r>
                        <a:rPr lang="en-US" sz="900" b="0" i="0" u="none" strike="noStrike" dirty="0">
                          <a:solidFill>
                            <a:srgbClr val="000000"/>
                          </a:solidFill>
                          <a:latin typeface="Calibri"/>
                        </a:rPr>
                        <a:t>EMO7</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Verify Load Forecast Accuracy</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Readiness (Quality)</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
                      </a:r>
                      <a:br>
                        <a:rPr lang="en-US" sz="900" b="0" i="0" u="none" strike="noStrike" dirty="0">
                          <a:solidFill>
                            <a:srgbClr val="000000"/>
                          </a:solidFill>
                          <a:latin typeface="Calibri"/>
                        </a:rPr>
                      </a:br>
                      <a:r>
                        <a:rPr lang="en-US" sz="900" b="0" i="0" u="none" strike="noStrike" dirty="0">
                          <a:solidFill>
                            <a:srgbClr val="000000"/>
                          </a:solidFill>
                          <a:latin typeface="Calibri"/>
                        </a:rPr>
                        <a:t>Bring more in line with performance reporting requirement in Section 8.2 (2)(c).</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423824">
                <a:tc>
                  <a:txBody>
                    <a:bodyPr/>
                    <a:lstStyle/>
                    <a:p>
                      <a:pPr algn="l" fontAlgn="b"/>
                      <a:r>
                        <a:rPr lang="en-US" sz="900" b="0" i="0" u="none" strike="noStrike" dirty="0">
                          <a:solidFill>
                            <a:srgbClr val="000000"/>
                          </a:solidFill>
                          <a:latin typeface="Calibri"/>
                        </a:rPr>
                        <a:t>E12</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MIS Compliance Test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MIS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7/14/2010 - March 2010, Security Compass did a pen test to verify the integrity digital certificates to access MIS public, secure, certified.  Small # of vulnerabilities were found that have been addressed.  Security Compass is coming back in July 2010 to make sure all items have been addressed.  Need final agreement that this metric is complete.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r h="211912">
                <a:tc>
                  <a:txBody>
                    <a:bodyPr/>
                    <a:lstStyle/>
                    <a:p>
                      <a:pPr algn="l" fontAlgn="b"/>
                      <a:r>
                        <a:rPr lang="en-US" sz="900" b="0" i="0" u="none" strike="noStrike" dirty="0">
                          <a:solidFill>
                            <a:srgbClr val="000000"/>
                          </a:solidFill>
                          <a:latin typeface="Calibri"/>
                        </a:rPr>
                        <a:t>CO10</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Verify Credit Calculations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Credit</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ERCOT, MP</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c>
                  <a:txBody>
                    <a:bodyPr/>
                    <a:lstStyle/>
                    <a:p>
                      <a:pPr algn="l" fontAlgn="b"/>
                      <a:r>
                        <a:rPr lang="en-US" sz="900" b="0" i="0" u="none" strike="noStrike" dirty="0">
                          <a:solidFill>
                            <a:srgbClr val="000000"/>
                          </a:solidFill>
                          <a:latin typeface="Calibri"/>
                        </a:rPr>
                        <a:t>Through MT5, we have posted credit and have calculated credit limits throughout Market Trials.  Full justification needed.</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BE5F1"/>
                    </a:solidFill>
                  </a:tcPr>
                </a:tc>
              </a:tr>
              <a:tr h="423824">
                <a:tc>
                  <a:txBody>
                    <a:bodyPr/>
                    <a:lstStyle/>
                    <a:p>
                      <a:pPr algn="l" fontAlgn="b"/>
                      <a:r>
                        <a:rPr lang="en-US" sz="900" b="0" i="0" u="none" strike="noStrike" dirty="0">
                          <a:solidFill>
                            <a:srgbClr val="000000"/>
                          </a:solidFill>
                          <a:latin typeface="Calibri"/>
                        </a:rPr>
                        <a:t>E7</a:t>
                      </a:r>
                    </a:p>
                  </a:txBody>
                  <a:tcPr marL="5298" marR="5298" marT="5298"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Validate ISM Access &amp; Accuracy of Postings Required by the IMM</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MMS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ERCOT, IMM</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Yes</a:t>
                      </a:r>
                    </a:p>
                  </a:txBody>
                  <a:tcPr marL="5298" marR="5298" marT="5298"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l" fontAlgn="b"/>
                      <a:r>
                        <a:rPr lang="en-US" sz="900" b="0" i="0" u="none" strike="noStrike" dirty="0">
                          <a:solidFill>
                            <a:srgbClr val="000000"/>
                          </a:solidFill>
                          <a:latin typeface="Calibri"/>
                        </a:rPr>
                        <a:t>To be included in the IMM declaring Readiness for Go-Live.</a:t>
                      </a:r>
                    </a:p>
                  </a:txBody>
                  <a:tcPr marL="5298" marR="5298" marT="5298" marB="0" anchor="b">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r>
            </a:tbl>
          </a:graphicData>
        </a:graphic>
      </p:graphicFrame>
      <p:sp>
        <p:nvSpPr>
          <p:cNvPr id="7275" name="TextBox 5"/>
          <p:cNvSpPr txBox="1">
            <a:spLocks noChangeArrowheads="1"/>
          </p:cNvSpPr>
          <p:nvPr/>
        </p:nvSpPr>
        <p:spPr bwMode="auto">
          <a:xfrm>
            <a:off x="6781800" y="2133600"/>
            <a:ext cx="1676400" cy="1016000"/>
          </a:xfrm>
          <a:prstGeom prst="rect">
            <a:avLst/>
          </a:prstGeom>
          <a:solidFill>
            <a:schemeClr val="bg1"/>
          </a:solidFill>
          <a:ln w="9525">
            <a:solidFill>
              <a:schemeClr val="tx1"/>
            </a:solidFill>
            <a:miter lim="800000"/>
            <a:headEnd/>
            <a:tailEnd/>
          </a:ln>
        </p:spPr>
        <p:txBody>
          <a:bodyPr>
            <a:spAutoFit/>
          </a:bodyPr>
          <a:lstStyle/>
          <a:p>
            <a:r>
              <a:rPr lang="en-US" sz="1200" b="1" dirty="0"/>
              <a:t>Metrics will be closed as TAC/BOD signoff is garnered for various systems and readiness areas</a:t>
            </a:r>
            <a:endParaRPr lang="en-US" sz="1200" dirty="0"/>
          </a:p>
        </p:txBody>
      </p:sp>
      <p:sp>
        <p:nvSpPr>
          <p:cNvPr id="7276" name="Footer Placeholder 3"/>
          <p:cNvSpPr>
            <a:spLocks noGrp="1"/>
          </p:cNvSpPr>
          <p:nvPr>
            <p:ph type="ftr" sz="quarter" idx="11"/>
          </p:nvPr>
        </p:nvSpPr>
        <p:spPr>
          <a:xfrm>
            <a:off x="6172200" y="6457950"/>
            <a:ext cx="2590800" cy="476250"/>
          </a:xfrm>
          <a:noFill/>
        </p:spPr>
        <p:txBody>
          <a:bodyPr/>
          <a:lstStyle/>
          <a:p>
            <a:r>
              <a:rPr lang="en-US" dirty="0" smtClean="0"/>
              <a:t>Technical Advisory Committee</a:t>
            </a:r>
            <a:endParaRPr lang="en-US" dirty="0"/>
          </a:p>
        </p:txBody>
      </p:sp>
      <p:sp>
        <p:nvSpPr>
          <p:cNvPr id="7277" name="Date Placeholder 6"/>
          <p:cNvSpPr>
            <a:spLocks noGrp="1"/>
          </p:cNvSpPr>
          <p:nvPr>
            <p:ph type="dt" sz="quarter" idx="12"/>
          </p:nvPr>
        </p:nvSpPr>
        <p:spPr>
          <a:noFill/>
        </p:spPr>
        <p:txBody>
          <a:bodyPr/>
          <a:lstStyle/>
          <a:p>
            <a:pPr eaLnBrk="0" hangingPunct="0">
              <a:buFont typeface="Wingdings" pitchFamily="2" charset="2"/>
              <a:buNone/>
            </a:pPr>
            <a:r>
              <a:rPr lang="en-US" dirty="0" smtClean="0"/>
              <a:t>2 September 2010</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0" y="0"/>
            <a:ext cx="8839200" cy="685800"/>
          </a:xfrm>
        </p:spPr>
        <p:txBody>
          <a:bodyPr/>
          <a:lstStyle/>
          <a:p>
            <a:r>
              <a:rPr lang="en-US" dirty="0" smtClean="0"/>
              <a:t>Next 60-days of Nodal Classes/Workshops</a:t>
            </a:r>
          </a:p>
        </p:txBody>
      </p:sp>
      <p:sp>
        <p:nvSpPr>
          <p:cNvPr id="5123" name="Footer Placeholder 3"/>
          <p:cNvSpPr>
            <a:spLocks noGrp="1"/>
          </p:cNvSpPr>
          <p:nvPr>
            <p:ph type="ftr" sz="quarter" idx="10"/>
          </p:nvPr>
        </p:nvSpPr>
        <p:spPr>
          <a:xfrm>
            <a:off x="6172200" y="6457950"/>
            <a:ext cx="2590800" cy="476250"/>
          </a:xfrm>
          <a:noFill/>
        </p:spPr>
        <p:txBody>
          <a:bodyPr/>
          <a:lstStyle/>
          <a:p>
            <a:pPr>
              <a:defRPr/>
            </a:pPr>
            <a:r>
              <a:rPr lang="en-US" sz="1200" dirty="0" smtClean="0"/>
              <a:t>Technical Advisory Committee</a:t>
            </a:r>
            <a:endParaRPr lang="en-US" sz="1200" dirty="0"/>
          </a:p>
        </p:txBody>
      </p:sp>
      <p:sp>
        <p:nvSpPr>
          <p:cNvPr id="5177" name="Date Placeholder 6"/>
          <p:cNvSpPr>
            <a:spLocks noGrp="1"/>
          </p:cNvSpPr>
          <p:nvPr>
            <p:ph type="dt" sz="quarter" idx="4294967295"/>
          </p:nvPr>
        </p:nvSpPr>
        <p:spPr bwMode="auto">
          <a:xfrm>
            <a:off x="1143000" y="6457950"/>
            <a:ext cx="2133600" cy="476250"/>
          </a:xfrm>
          <a:prstGeom prst="rect">
            <a:avLst/>
          </a:prstGeom>
          <a:noFill/>
          <a:ln>
            <a:miter lim="800000"/>
            <a:headEnd/>
            <a:tailEnd/>
          </a:ln>
        </p:spPr>
        <p:txBody>
          <a:bodyPr/>
          <a:lstStyle/>
          <a:p>
            <a:pPr eaLnBrk="0" hangingPunct="0">
              <a:buFont typeface="Wingdings" pitchFamily="2" charset="2"/>
              <a:buNone/>
            </a:pPr>
            <a:r>
              <a:rPr lang="en-US" sz="1200" dirty="0" smtClean="0"/>
              <a:t>2 September 2010</a:t>
            </a:r>
            <a:endParaRPr lang="en-US" sz="1200" dirty="0"/>
          </a:p>
        </p:txBody>
      </p:sp>
      <p:graphicFrame>
        <p:nvGraphicFramePr>
          <p:cNvPr id="10" name="Group 69"/>
          <p:cNvGraphicFramePr>
            <a:graphicFrameLocks noGrp="1"/>
          </p:cNvGraphicFramePr>
          <p:nvPr/>
        </p:nvGraphicFramePr>
        <p:xfrm>
          <a:off x="304800" y="838200"/>
          <a:ext cx="8630713" cy="3679210"/>
        </p:xfrm>
        <a:graphic>
          <a:graphicData uri="http://schemas.openxmlformats.org/drawingml/2006/table">
            <a:tbl>
              <a:tblPr firstRow="1" bandRow="1">
                <a:tableStyleId>{793D81CF-94F2-401A-BA57-92F5A7B2D0C5}</a:tableStyleId>
              </a:tblPr>
              <a:tblGrid>
                <a:gridCol w="3200400"/>
                <a:gridCol w="1524000"/>
                <a:gridCol w="3906313"/>
              </a:tblGrid>
              <a:tr h="367921">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Course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 Start Date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Location</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Economics of LMP</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13</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ERCOT 101 for Wind Generation</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13</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Optim Energy (Dallas)</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ERCOT Nodal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14</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StarTex Power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Generation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15</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Hilton Austin Airport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Basic Training Program</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20</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LCRA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Load Serving Entity 201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27</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Congestion Revenue Rights</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September 29</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Suez Energy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ERCOT Nodal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October 5</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RBS Sempra (Stamford, CT)</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Basic Training Program</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October 18</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Suez Energy (Houston)</a:t>
                      </a:r>
                    </a:p>
                  </a:txBody>
                  <a:tcPr horzOverflow="overflow"/>
                </a:tc>
              </a:tr>
            </a:tbl>
          </a:graphicData>
        </a:graphic>
      </p:graphicFrame>
      <p:sp>
        <p:nvSpPr>
          <p:cNvPr id="11" name="TextBox 5"/>
          <p:cNvSpPr txBox="1">
            <a:spLocks noChangeArrowheads="1"/>
          </p:cNvSpPr>
          <p:nvPr/>
        </p:nvSpPr>
        <p:spPr bwMode="auto">
          <a:xfrm>
            <a:off x="381000" y="5562600"/>
            <a:ext cx="7086600" cy="369888"/>
          </a:xfrm>
          <a:prstGeom prst="rect">
            <a:avLst/>
          </a:prstGeom>
          <a:noFill/>
          <a:ln w="9525">
            <a:noFill/>
            <a:miter lim="800000"/>
            <a:headEnd/>
            <a:tailEnd/>
          </a:ln>
        </p:spPr>
        <p:txBody>
          <a:bodyPr>
            <a:spAutoFit/>
          </a:bodyPr>
          <a:lstStyle/>
          <a:p>
            <a:pPr eaLnBrk="0" hangingPunct="0">
              <a:buFont typeface="Wingdings" pitchFamily="2" charset="2"/>
              <a:buNone/>
            </a:pPr>
            <a:r>
              <a:rPr lang="en-US" dirty="0"/>
              <a:t>Enrollment at: </a:t>
            </a:r>
            <a:r>
              <a:rPr lang="en-US" dirty="0">
                <a:hlinkClick r:id="rId2"/>
              </a:rPr>
              <a:t>http://nodal.ercot.com/training/courses/index.html</a:t>
            </a:r>
            <a:r>
              <a:rPr lang="en-US" dirty="0"/>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RED/AMBER Metrics Summary – Market Participant Metrics</a:t>
            </a:r>
            <a:endParaRPr lang="en-US" dirty="0"/>
          </a:p>
        </p:txBody>
      </p:sp>
      <p:sp>
        <p:nvSpPr>
          <p:cNvPr id="9" name="Footer Placeholder 4"/>
          <p:cNvSpPr>
            <a:spLocks noGrp="1"/>
          </p:cNvSpPr>
          <p:nvPr>
            <p:ph type="ftr" sz="quarter" idx="11"/>
          </p:nvPr>
        </p:nvSpPr>
        <p:spPr>
          <a:xfrm>
            <a:off x="6019800" y="6457950"/>
            <a:ext cx="2743200" cy="457200"/>
          </a:xfrm>
        </p:spPr>
        <p:txBody>
          <a:bodyPr/>
          <a:lstStyle/>
          <a:p>
            <a:pPr>
              <a:defRPr/>
            </a:pPr>
            <a:r>
              <a:rPr lang="en-US" dirty="0" smtClean="0"/>
              <a:t>Technical Advisory Committee</a:t>
            </a:r>
            <a:endParaRPr lang="en-US" dirty="0"/>
          </a:p>
        </p:txBody>
      </p:sp>
      <p:sp>
        <p:nvSpPr>
          <p:cNvPr id="10" name="Date Placeholder 9"/>
          <p:cNvSpPr>
            <a:spLocks noGrp="1"/>
          </p:cNvSpPr>
          <p:nvPr>
            <p:ph type="dt" sz="half" idx="12"/>
          </p:nvPr>
        </p:nvSpPr>
        <p:spPr/>
        <p:txBody>
          <a:bodyPr/>
          <a:lstStyle/>
          <a:p>
            <a:pPr>
              <a:defRPr/>
            </a:pPr>
            <a:r>
              <a:rPr lang="en-US" dirty="0" smtClean="0"/>
              <a:t>2 September 2010</a:t>
            </a:r>
            <a:endParaRPr lang="en-US" dirty="0"/>
          </a:p>
        </p:txBody>
      </p:sp>
      <p:sp>
        <p:nvSpPr>
          <p:cNvPr id="12" name="TextBox 5"/>
          <p:cNvSpPr txBox="1">
            <a:spLocks noChangeArrowheads="1"/>
          </p:cNvSpPr>
          <p:nvPr/>
        </p:nvSpPr>
        <p:spPr bwMode="auto">
          <a:xfrm>
            <a:off x="228600" y="762000"/>
            <a:ext cx="2852738" cy="369888"/>
          </a:xfrm>
          <a:prstGeom prst="rect">
            <a:avLst/>
          </a:prstGeom>
          <a:noFill/>
          <a:ln w="9525">
            <a:noFill/>
            <a:miter lim="800000"/>
            <a:headEnd/>
            <a:tailEnd/>
          </a:ln>
        </p:spPr>
        <p:txBody>
          <a:bodyPr wrap="none">
            <a:spAutoFit/>
          </a:bodyPr>
          <a:lstStyle/>
          <a:p>
            <a:r>
              <a:rPr lang="en-US" dirty="0"/>
              <a:t>Market Participant Metrics</a:t>
            </a:r>
          </a:p>
        </p:txBody>
      </p:sp>
      <p:graphicFrame>
        <p:nvGraphicFramePr>
          <p:cNvPr id="13" name="Table 12"/>
          <p:cNvGraphicFramePr>
            <a:graphicFrameLocks noGrp="1"/>
          </p:cNvGraphicFramePr>
          <p:nvPr/>
        </p:nvGraphicFramePr>
        <p:xfrm>
          <a:off x="228600" y="1270000"/>
          <a:ext cx="8686800" cy="1854720"/>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80/90</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MP16 DAM Participation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Amber</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QSEs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Even</a:t>
                      </a:r>
                      <a:r>
                        <a:rPr lang="en-US" sz="1000" b="0" i="0" u="none" strike="noStrike" baseline="0" dirty="0" smtClean="0">
                          <a:solidFill>
                            <a:schemeClr val="tx1"/>
                          </a:solidFill>
                          <a:latin typeface="Arial" pitchFamily="34" charset="0"/>
                          <a:cs typeface="Arial" pitchFamily="34" charset="0"/>
                        </a:rPr>
                        <a:t> Weighting</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67.4%</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13.9%</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16.0%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2.7%</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Participation</a:t>
                      </a:r>
                      <a:r>
                        <a:rPr lang="en-US" sz="1000" b="0" i="0" u="none" strike="noStrike" baseline="0" dirty="0" smtClean="0">
                          <a:solidFill>
                            <a:schemeClr val="tx1"/>
                          </a:solidFill>
                          <a:latin typeface="Arial" pitchFamily="34" charset="0"/>
                          <a:cs typeface="Arial" pitchFamily="34" charset="0"/>
                        </a:rPr>
                        <a:t> in 50% of the Day-Ahead Market runs</a:t>
                      </a:r>
                      <a:endParaRPr lang="en-US" sz="1000" b="0" i="0" u="none" strike="noStrike" dirty="0" smtClean="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126/187 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chemeClr val="tx1"/>
                          </a:solidFill>
                          <a:latin typeface="Arial" pitchFamily="34" charset="0"/>
                          <a:cs typeface="Arial" pitchFamily="34" charset="0"/>
                        </a:rPr>
                        <a:t>MP21 WGRs</a:t>
                      </a:r>
                      <a:r>
                        <a:rPr lang="en-US" sz="1000" b="0" i="0" u="none" strike="noStrike" baseline="0" dirty="0" smtClean="0">
                          <a:solidFill>
                            <a:schemeClr val="tx1"/>
                          </a:solidFill>
                          <a:latin typeface="Arial" pitchFamily="34" charset="0"/>
                          <a:cs typeface="Arial" pitchFamily="34" charset="0"/>
                        </a:rPr>
                        <a:t> </a:t>
                      </a:r>
                      <a:r>
                        <a:rPr lang="en-US" sz="1000" b="0" i="0" u="none" strike="noStrike" dirty="0" smtClean="0">
                          <a:solidFill>
                            <a:schemeClr val="tx1"/>
                          </a:solidFill>
                          <a:latin typeface="Arial" pitchFamily="34" charset="0"/>
                          <a:cs typeface="Arial" pitchFamily="34" charset="0"/>
                        </a:rPr>
                        <a:t>ICCP Meteorological</a:t>
                      </a:r>
                      <a:r>
                        <a:rPr lang="en-US" sz="1000" b="0" i="0" u="none" strike="noStrike" baseline="0" dirty="0" smtClean="0">
                          <a:solidFill>
                            <a:schemeClr val="tx1"/>
                          </a:solidFill>
                          <a:latin typeface="Arial" pitchFamily="34" charset="0"/>
                          <a:cs typeface="Arial" pitchFamily="34" charset="0"/>
                        </a:rPr>
                        <a:t> Telemetry</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Amber</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chemeClr val="tx1"/>
                          </a:solidFill>
                          <a:latin typeface="+mn-lt"/>
                        </a:rPr>
                        <a:t>REs</a:t>
                      </a:r>
                      <a:r>
                        <a:rPr lang="en-US" sz="1000" b="0" i="0" u="none" strike="noStrike" baseline="0" dirty="0" smtClean="0">
                          <a:solidFill>
                            <a:schemeClr val="tx1"/>
                          </a:solidFill>
                          <a:latin typeface="+mn-lt"/>
                        </a:rPr>
                        <a:t> (only WGRs)</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66.0%</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32.3</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1.7</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WGRs must meet</a:t>
                      </a:r>
                      <a:r>
                        <a:rPr lang="en-US" sz="1000" b="0" i="0" u="none" strike="noStrike" baseline="0" dirty="0" smtClean="0">
                          <a:solidFill>
                            <a:schemeClr val="tx1"/>
                          </a:solidFill>
                          <a:latin typeface="+mn-lt"/>
                        </a:rPr>
                        <a:t> reasonability tests for MET ICCP</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&lt; 5% RED, so the metric is currently listed at AMBER</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4" name="TextBox 10"/>
          <p:cNvSpPr txBox="1">
            <a:spLocks noChangeArrowheads="1"/>
          </p:cNvSpPr>
          <p:nvPr/>
        </p:nvSpPr>
        <p:spPr bwMode="auto">
          <a:xfrm>
            <a:off x="228600" y="3036888"/>
            <a:ext cx="8686800" cy="2462213"/>
          </a:xfrm>
          <a:prstGeom prst="rect">
            <a:avLst/>
          </a:prstGeom>
          <a:noFill/>
          <a:ln w="9525">
            <a:noFill/>
            <a:miter lim="800000"/>
            <a:headEnd/>
            <a:tailEnd/>
          </a:ln>
        </p:spPr>
        <p:txBody>
          <a:bodyPr>
            <a:spAutoFit/>
          </a:bodyPr>
          <a:lstStyle/>
          <a:p>
            <a:r>
              <a:rPr lang="en-US" sz="1400" dirty="0"/>
              <a:t> </a:t>
            </a:r>
          </a:p>
          <a:p>
            <a:r>
              <a:rPr lang="en-US" sz="1400" b="1" u="sng" dirty="0"/>
              <a:t>MP15(B)</a:t>
            </a:r>
          </a:p>
          <a:p>
            <a:pPr lvl="1">
              <a:buFont typeface="Arial" charset="0"/>
              <a:buChar char="•"/>
            </a:pPr>
            <a:r>
              <a:rPr lang="en-US" sz="1400" dirty="0"/>
              <a:t> 10 CRRAHs working towards qualification *</a:t>
            </a:r>
          </a:p>
          <a:p>
            <a:pPr lvl="1">
              <a:buFont typeface="Arial" charset="0"/>
              <a:buChar char="•"/>
            </a:pPr>
            <a:r>
              <a:rPr lang="en-US" sz="1400" dirty="0"/>
              <a:t> Minimal risk to running the December 2010 Auction</a:t>
            </a:r>
          </a:p>
          <a:p>
            <a:r>
              <a:rPr lang="en-US" sz="1400" b="1" u="sng" dirty="0"/>
              <a:t>MP16</a:t>
            </a:r>
          </a:p>
          <a:p>
            <a:pPr lvl="1">
              <a:buFont typeface="Arial" charset="0"/>
              <a:buChar char="•"/>
            </a:pPr>
            <a:r>
              <a:rPr lang="en-US" sz="1400" dirty="0"/>
              <a:t> QSEs w/o Resources DAM participation between 65%-80% since measurement started in April.</a:t>
            </a:r>
          </a:p>
          <a:p>
            <a:pPr lvl="1">
              <a:buFont typeface="Arial" charset="0"/>
              <a:buChar char="•"/>
            </a:pPr>
            <a:r>
              <a:rPr lang="en-US" sz="1400" dirty="0"/>
              <a:t> These QSEs represent 1% of Load.  </a:t>
            </a:r>
          </a:p>
          <a:p>
            <a:pPr lvl="1">
              <a:buFont typeface="Arial" charset="0"/>
              <a:buChar char="•"/>
            </a:pPr>
            <a:r>
              <a:rPr lang="en-US" sz="1400" dirty="0"/>
              <a:t> Minimal risk to Go-Live</a:t>
            </a:r>
          </a:p>
          <a:p>
            <a:r>
              <a:rPr lang="en-US" sz="1400" b="1" u="sng" dirty="0"/>
              <a:t>MP21</a:t>
            </a:r>
          </a:p>
          <a:p>
            <a:pPr lvl="1">
              <a:buFont typeface="Arial" charset="0"/>
              <a:buChar char="•"/>
            </a:pPr>
            <a:r>
              <a:rPr lang="en-US" sz="1400" dirty="0"/>
              <a:t> 67 WGRs – </a:t>
            </a:r>
            <a:r>
              <a:rPr lang="en-US" sz="1400" dirty="0" smtClean="0"/>
              <a:t>55 </a:t>
            </a:r>
            <a:r>
              <a:rPr lang="en-US" sz="1400" dirty="0"/>
              <a:t>passed reasonability </a:t>
            </a:r>
            <a:r>
              <a:rPr lang="en-US" sz="1400" dirty="0" smtClean="0"/>
              <a:t>test, </a:t>
            </a:r>
            <a:r>
              <a:rPr lang="en-US" sz="1400" dirty="0"/>
              <a:t>9</a:t>
            </a:r>
            <a:r>
              <a:rPr lang="en-US" sz="1400" dirty="0" smtClean="0"/>
              <a:t> working </a:t>
            </a:r>
            <a:r>
              <a:rPr lang="en-US" sz="1400" dirty="0"/>
              <a:t>with ERCOT to resolve, 3 with no </a:t>
            </a:r>
            <a:r>
              <a:rPr lang="en-US" sz="1400" dirty="0" smtClean="0"/>
              <a:t>response</a:t>
            </a:r>
            <a:endParaRPr lang="en-US" sz="1400" dirty="0"/>
          </a:p>
          <a:p>
            <a:pPr lvl="1">
              <a:buFont typeface="Arial" charset="0"/>
              <a:buChar char="•"/>
            </a:pPr>
            <a:r>
              <a:rPr lang="en-US" sz="1400" dirty="0" smtClean="0"/>
              <a:t> 55 up from 42 from the previous two-week measurement</a:t>
            </a:r>
            <a:endParaRPr lang="en-US" sz="1400" dirty="0"/>
          </a:p>
        </p:txBody>
      </p:sp>
      <p:sp>
        <p:nvSpPr>
          <p:cNvPr id="15" name="TextBox 7"/>
          <p:cNvSpPr txBox="1">
            <a:spLocks noChangeArrowheads="1"/>
          </p:cNvSpPr>
          <p:nvPr/>
        </p:nvSpPr>
        <p:spPr bwMode="auto">
          <a:xfrm>
            <a:off x="228600" y="6032500"/>
            <a:ext cx="8153400" cy="215900"/>
          </a:xfrm>
          <a:prstGeom prst="rect">
            <a:avLst/>
          </a:prstGeom>
          <a:noFill/>
          <a:ln w="9525">
            <a:noFill/>
            <a:miter lim="800000"/>
            <a:headEnd/>
            <a:tailEnd/>
          </a:ln>
        </p:spPr>
        <p:txBody>
          <a:bodyPr>
            <a:spAutoFit/>
          </a:bodyPr>
          <a:lstStyle/>
          <a:p>
            <a:r>
              <a:rPr lang="en-US" sz="800" dirty="0"/>
              <a:t>* 5 new CRRAHs added prior to 8/13 deadline.  Not included in MP15B because they have a 30 day window before ERCOT publishes their CRRAH qualified status.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685799"/>
            <a:ext cx="9144000" cy="5562601"/>
          </a:xfrm>
          <a:prstGeom prst="rect">
            <a:avLst/>
          </a:prstGeom>
          <a:noFill/>
          <a:ln w="9525">
            <a:noFill/>
            <a:miter lim="800000"/>
            <a:headEnd/>
            <a:tailEnd/>
          </a:ln>
          <a:effectLst/>
        </p:spPr>
      </p:pic>
      <p:sp>
        <p:nvSpPr>
          <p:cNvPr id="5" name="Rectangle 2"/>
          <p:cNvSpPr txBox="1">
            <a:spLocks noChangeArrowheads="1"/>
          </p:cNvSpPr>
          <p:nvPr/>
        </p:nvSpPr>
        <p:spPr bwMode="auto">
          <a:xfrm>
            <a:off x="0" y="0"/>
            <a:ext cx="91440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defRPr/>
            </a:pPr>
            <a:r>
              <a:rPr lang="en-US" sz="2000" dirty="0" smtClean="0">
                <a:latin typeface="+mj-lt"/>
                <a:ea typeface="+mj-ea"/>
                <a:cs typeface="+mj-cs"/>
              </a:rPr>
              <a:t>2010 Cut Over Timeline – 4 month outlook</a:t>
            </a:r>
          </a:p>
        </p:txBody>
      </p:sp>
      <p:sp>
        <p:nvSpPr>
          <p:cNvPr id="10" name="Date Placeholder 5"/>
          <p:cNvSpPr>
            <a:spLocks noGrp="1"/>
          </p:cNvSpPr>
          <p:nvPr>
            <p:ph type="dt" sz="half" idx="4294967295"/>
          </p:nvPr>
        </p:nvSpPr>
        <p:spPr>
          <a:xfrm>
            <a:off x="1143000" y="6457950"/>
            <a:ext cx="2133600" cy="476250"/>
          </a:xfrm>
          <a:prstGeom prst="rect">
            <a:avLst/>
          </a:prstGeom>
        </p:spPr>
        <p:txBody>
          <a:bodyPr/>
          <a:lstStyle/>
          <a:p>
            <a:pPr>
              <a:defRPr/>
            </a:pPr>
            <a:r>
              <a:rPr lang="en-US" sz="1200" dirty="0" smtClean="0"/>
              <a:t>2 September 2010</a:t>
            </a:r>
            <a:endParaRPr lang="en-US" sz="1200" dirty="0"/>
          </a:p>
        </p:txBody>
      </p:sp>
      <p:sp>
        <p:nvSpPr>
          <p:cNvPr id="12" name="Footer Placeholder 3"/>
          <p:cNvSpPr>
            <a:spLocks noGrp="1"/>
          </p:cNvSpPr>
          <p:nvPr>
            <p:ph type="ftr" sz="quarter" idx="4294967295"/>
          </p:nvPr>
        </p:nvSpPr>
        <p:spPr>
          <a:xfrm>
            <a:off x="6096000" y="6457950"/>
            <a:ext cx="2667000" cy="476250"/>
          </a:xfrm>
          <a:prstGeom prst="rect">
            <a:avLst/>
          </a:prstGeom>
        </p:spPr>
        <p:txBody>
          <a:bodyPr/>
          <a:lstStyle/>
          <a:p>
            <a:pPr>
              <a:defRPr/>
            </a:pPr>
            <a:r>
              <a:rPr lang="en-US" sz="1200" dirty="0" smtClean="0"/>
              <a:t>Technical Advisory Committee</a:t>
            </a:r>
            <a:endParaRPr lang="en-US" sz="1200" dirty="0"/>
          </a:p>
        </p:txBody>
      </p:sp>
      <p:sp>
        <p:nvSpPr>
          <p:cNvPr id="7" name="Rectangle 6"/>
          <p:cNvSpPr/>
          <p:nvPr/>
        </p:nvSpPr>
        <p:spPr>
          <a:xfrm>
            <a:off x="1409700" y="990600"/>
            <a:ext cx="1714500" cy="5257800"/>
          </a:xfrm>
          <a:prstGeom prst="rect">
            <a:avLst/>
          </a:prstGeom>
          <a:solidFill>
            <a:srgbClr val="FFFF00">
              <a:alpha val="3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CRR Metrics</a:t>
            </a:r>
            <a:endParaRPr lang="en-US" dirty="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dirty="0" smtClean="0"/>
              <a:t>2 September 2010</a:t>
            </a:r>
            <a:endParaRPr lang="en-US" dirty="0"/>
          </a:p>
        </p:txBody>
      </p:sp>
      <p:graphicFrame>
        <p:nvGraphicFramePr>
          <p:cNvPr id="9" name="Table 8"/>
          <p:cNvGraphicFramePr>
            <a:graphicFrameLocks noGrp="1"/>
          </p:cNvGraphicFramePr>
          <p:nvPr/>
        </p:nvGraphicFramePr>
        <p:xfrm>
          <a:off x="228600" y="857250"/>
          <a:ext cx="8686800" cy="4823073"/>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80/90</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CRRAHs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81.2%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18.8%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at least 1of the last 2 auctions or allocations.  &gt; 80% total participating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baseline="0" dirty="0" smtClean="0">
                          <a:solidFill>
                            <a:srgbClr val="000000"/>
                          </a:solidFill>
                          <a:latin typeface="Arial" pitchFamily="34" charset="0"/>
                          <a:cs typeface="Arial" pitchFamily="34" charset="0"/>
                        </a:rPr>
                        <a:t>63/77 CRRAHs with adequate participation in  June or July auction or allocation</a:t>
                      </a:r>
                      <a:endParaRPr lang="en-US" sz="1000" b="0" i="0" u="none" strike="noStrike" dirty="0">
                        <a:solidFill>
                          <a:srgbClr val="FF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266">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rowSpan="2">
                  <a:txBody>
                    <a:bodyPr/>
                    <a:lstStyle/>
                    <a:p>
                      <a:pPr algn="ctr" fontAlgn="ctr"/>
                      <a:r>
                        <a:rPr lang="en-US" sz="1000" b="0" i="0" u="none" strike="noStrike" dirty="0" smtClean="0">
                          <a:solidFill>
                            <a:schemeClr val="tx1"/>
                          </a:solidFill>
                          <a:latin typeface="Arial" pitchFamily="34" charset="0"/>
                          <a:cs typeface="Arial" pitchFamily="34" charset="0"/>
                        </a:rPr>
                        <a:t>CRR3 Operation of CRR Auctions and Allocations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Auction results distributed to participants per</a:t>
                      </a:r>
                      <a:r>
                        <a:rPr lang="en-US" sz="1000" b="0" i="0" u="none" strike="noStrike" baseline="0" dirty="0" smtClean="0">
                          <a:solidFill>
                            <a:schemeClr val="tx1"/>
                          </a:solidFill>
                          <a:latin typeface="Arial" pitchFamily="34" charset="0"/>
                          <a:cs typeface="Arial" pitchFamily="34" charset="0"/>
                        </a:rPr>
                        <a:t> </a:t>
                      </a:r>
                      <a:r>
                        <a:rPr lang="en-US" sz="1000" b="0" i="0" u="none" strike="noStrike" dirty="0" smtClean="0">
                          <a:solidFill>
                            <a:schemeClr val="tx1"/>
                          </a:solidFill>
                          <a:latin typeface="Arial" pitchFamily="34" charset="0"/>
                          <a:cs typeface="Arial" pitchFamily="34" charset="0"/>
                        </a:rPr>
                        <a:t>schedule in CRR Handbook</a:t>
                      </a:r>
                      <a:r>
                        <a:rPr lang="en-US" sz="1000" b="0" i="0" u="none" strike="noStrike" baseline="0" dirty="0" smtClean="0">
                          <a:solidFill>
                            <a:schemeClr val="tx1"/>
                          </a:solidFill>
                          <a:latin typeface="Arial" pitchFamily="34" charset="0"/>
                          <a:cs typeface="Arial" pitchFamily="34" charset="0"/>
                        </a:rPr>
                        <a:t>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8/10/2010 Annual Auction results posted (delayed 1 day due</a:t>
                      </a:r>
                      <a:r>
                        <a:rPr lang="en-US" sz="1000" b="0" i="0" u="none" strike="noStrike" baseline="0" dirty="0" smtClean="0">
                          <a:solidFill>
                            <a:schemeClr val="tx1"/>
                          </a:solidFill>
                          <a:latin typeface="Arial" pitchFamily="34" charset="0"/>
                          <a:cs typeface="Arial" pitchFamily="34" charset="0"/>
                        </a:rPr>
                        <a:t> additional validation needed)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5787">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dirty="0" smtClean="0">
                          <a:solidFill>
                            <a:schemeClr val="tx1"/>
                          </a:solidFill>
                          <a:latin typeface="Arial" pitchFamily="34" charset="0"/>
                          <a:ea typeface="+mn-ea"/>
                          <a:cs typeface="Arial" pitchFamily="34" charset="0"/>
                        </a:rPr>
                        <a:t>Green</a:t>
                      </a:r>
                    </a:p>
                    <a:p>
                      <a:pPr algn="ctr" fontAlgn="b"/>
                      <a:endParaRPr lang="en-US" sz="1000" b="0" i="0" u="none" strike="noStrike" dirty="0" smtClean="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Allocated Revenue</a:t>
                      </a:r>
                      <a:r>
                        <a:rPr lang="en-US" sz="1000" b="0" i="0" u="none" strike="noStrike" baseline="0" dirty="0" smtClean="0">
                          <a:solidFill>
                            <a:schemeClr val="tx1"/>
                          </a:solidFill>
                          <a:latin typeface="Arial" pitchFamily="34" charset="0"/>
                          <a:cs typeface="Arial" pitchFamily="34" charset="0"/>
                        </a:rPr>
                        <a:t> Rights in statistical sample = 100% accurate</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Source – Sink price/clearing prices quality check performed successfully by CRR team after each auction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7308">
                <a:tc rowSpan="2">
                  <a:txBody>
                    <a:bodyPr/>
                    <a:lstStyle/>
                    <a:p>
                      <a:pPr algn="ctr" fontAlgn="ctr"/>
                      <a:r>
                        <a:rPr lang="en-US" sz="1000" b="0" i="0" u="none" strike="noStrike" dirty="0" smtClean="0">
                          <a:solidFill>
                            <a:schemeClr val="tx1"/>
                          </a:solidFill>
                          <a:latin typeface="Arial" pitchFamily="34" charset="0"/>
                          <a:cs typeface="Arial" pitchFamily="34" charset="0"/>
                        </a:rPr>
                        <a:t>CO8 Verify</a:t>
                      </a:r>
                      <a:r>
                        <a:rPr lang="en-US" sz="1000" b="0" i="0" u="none" strike="noStrike" baseline="0" dirty="0" smtClean="0">
                          <a:solidFill>
                            <a:schemeClr val="tx1"/>
                          </a:solidFill>
                          <a:latin typeface="Arial" pitchFamily="34" charset="0"/>
                          <a:cs typeface="Arial" pitchFamily="34" charset="0"/>
                        </a:rPr>
                        <a:t> CRR Auction Invoices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chemeClr val="tx1"/>
                        </a:solidFill>
                        <a:latin typeface="+mn-lt"/>
                      </a:endParaRPr>
                    </a:p>
                    <a:p>
                      <a:pPr algn="ctr" fontAlgn="b"/>
                      <a:endParaRPr lang="en-US" sz="1000" b="0" i="0" u="none" strike="noStrike" dirty="0" smtClean="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CRR Auction Result</a:t>
                      </a:r>
                      <a:r>
                        <a:rPr lang="en-US" sz="1000" b="0" i="0" u="none" strike="noStrike" baseline="0" dirty="0" smtClean="0">
                          <a:solidFill>
                            <a:schemeClr val="tx1"/>
                          </a:solidFill>
                          <a:latin typeface="Arial" pitchFamily="34" charset="0"/>
                          <a:cs typeface="Arial" pitchFamily="34" charset="0"/>
                        </a:rPr>
                        <a:t> for MP(n) – CRR Auction Invoices for MP(n) = 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Arial" pitchFamily="34" charset="0"/>
                          <a:ea typeface="+mn-ea"/>
                          <a:cs typeface="Arial" pitchFamily="34" charset="0"/>
                        </a:rPr>
                        <a:t>S&amp;B validated invoices reflected awards</a:t>
                      </a:r>
                      <a:r>
                        <a:rPr lang="en-US" sz="1000" kern="1200" baseline="0" dirty="0" smtClean="0">
                          <a:solidFill>
                            <a:schemeClr val="tx1"/>
                          </a:solidFill>
                          <a:latin typeface="Arial" pitchFamily="34" charset="0"/>
                          <a:ea typeface="+mn-ea"/>
                          <a:cs typeface="Arial" pitchFamily="34" charset="0"/>
                        </a:rPr>
                        <a:t> for each CRRAH in the </a:t>
                      </a:r>
                      <a:r>
                        <a:rPr lang="en-US" sz="1000" kern="1200" dirty="0" smtClean="0">
                          <a:solidFill>
                            <a:schemeClr val="tx1"/>
                          </a:solidFill>
                          <a:latin typeface="Arial" pitchFamily="34" charset="0"/>
                          <a:ea typeface="+mn-ea"/>
                          <a:cs typeface="Arial" pitchFamily="34" charset="0"/>
                        </a:rPr>
                        <a:t>March, April, May, June,</a:t>
                      </a:r>
                      <a:r>
                        <a:rPr lang="en-US" sz="1000" kern="1200" baseline="0" dirty="0" smtClean="0">
                          <a:solidFill>
                            <a:schemeClr val="tx1"/>
                          </a:solidFill>
                          <a:latin typeface="Arial" pitchFamily="34" charset="0"/>
                          <a:ea typeface="+mn-ea"/>
                          <a:cs typeface="Arial" pitchFamily="34" charset="0"/>
                        </a:rPr>
                        <a:t> July, and August</a:t>
                      </a:r>
                      <a:r>
                        <a:rPr lang="en-US" sz="1000" kern="1200" dirty="0" smtClean="0">
                          <a:solidFill>
                            <a:schemeClr val="tx1"/>
                          </a:solidFill>
                          <a:latin typeface="Arial" pitchFamily="34" charset="0"/>
                          <a:ea typeface="+mn-ea"/>
                          <a:cs typeface="Arial" pitchFamily="34" charset="0"/>
                        </a:rPr>
                        <a:t> auctions,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6801">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chemeClr val="tx1"/>
                        </a:solidFill>
                        <a:latin typeface="+mn-lt"/>
                      </a:endParaRPr>
                    </a:p>
                    <a:p>
                      <a:pPr algn="ctr" fontAlgn="b"/>
                      <a:endParaRPr lang="en-US" sz="1000" b="0" i="0" u="none" strike="noStrike" dirty="0" smtClean="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System Generated CRR Auction Invoices not posted = 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US" sz="1000" kern="1200" dirty="0" smtClean="0">
                          <a:solidFill>
                            <a:schemeClr val="tx1"/>
                          </a:solidFill>
                          <a:latin typeface="Arial" pitchFamily="34" charset="0"/>
                          <a:ea typeface="+mn-ea"/>
                          <a:cs typeface="Arial" pitchFamily="34" charset="0"/>
                        </a:rPr>
                        <a:t>Annual CRR auction invoices submitted to</a:t>
                      </a:r>
                      <a:r>
                        <a:rPr lang="en-US" sz="1000" kern="1200" baseline="0" dirty="0" smtClean="0">
                          <a:solidFill>
                            <a:schemeClr val="tx1"/>
                          </a:solidFill>
                          <a:latin typeface="Arial" pitchFamily="34" charset="0"/>
                          <a:ea typeface="+mn-ea"/>
                          <a:cs typeface="Arial" pitchFamily="34" charset="0"/>
                        </a:rPr>
                        <a:t> all 40 CRRAHs who participated</a:t>
                      </a:r>
                      <a:endParaRPr lang="en-US" sz="1000" b="0" i="0" u="none" strike="noStrike" baseline="0" dirty="0" smtClean="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Real-Time Metrics</a:t>
            </a:r>
            <a:endParaRPr lang="en-US" dirty="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dirty="0" smtClean="0"/>
              <a:t>2 September 2010</a:t>
            </a:r>
            <a:endParaRPr lang="en-US" dirty="0"/>
          </a:p>
        </p:txBody>
      </p:sp>
      <p:graphicFrame>
        <p:nvGraphicFramePr>
          <p:cNvPr id="8" name="Table 7"/>
          <p:cNvGraphicFramePr>
            <a:graphicFrameLocks noGrp="1"/>
          </p:cNvGraphicFramePr>
          <p:nvPr/>
        </p:nvGraphicFramePr>
        <p:xfrm>
          <a:off x="228600" y="706438"/>
          <a:ext cx="8686800" cy="5629072"/>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642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rowSpan="2">
                  <a:txBody>
                    <a:bodyPr/>
                    <a:lstStyle/>
                    <a:p>
                      <a:pPr algn="ctr" fontAlgn="ctr"/>
                      <a:r>
                        <a:rPr lang="en-US" sz="1000" b="0" i="0" u="none" strike="noStrike" dirty="0">
                          <a:solidFill>
                            <a:schemeClr val="tx1"/>
                          </a:solidFill>
                          <a:latin typeface="+mn-lt"/>
                        </a:rPr>
                        <a:t>MP3 Market Submissions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99.0%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chemeClr val="tx1"/>
                          </a:solidFill>
                          <a:latin typeface="+mn-lt"/>
                        </a:rPr>
                        <a:t>Successful submission of RT and DAM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79/81 </a:t>
                      </a:r>
                      <a:r>
                        <a:rPr lang="en-US" sz="1000" b="0" i="0" u="none" strike="noStrike" dirty="0">
                          <a:solidFill>
                            <a:schemeClr val="tx1"/>
                          </a:solidFill>
                          <a:latin typeface="+mn-lt"/>
                        </a:rPr>
                        <a:t>QSERS </a:t>
                      </a:r>
                      <a:r>
                        <a:rPr lang="en-US" sz="1000" b="0" i="0" u="none" strike="noStrike" dirty="0" smtClean="0">
                          <a:solidFill>
                            <a:schemeClr val="tx1"/>
                          </a:solidFill>
                          <a:latin typeface="+mn-lt"/>
                        </a:rPr>
                        <a:t>qualified</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mn-lt"/>
                        </a:rPr>
                        <a:t>QSEs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mn-lt"/>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97.3%</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0.0%</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0.5%</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2.2%</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182/187 QSEs </a:t>
                      </a:r>
                      <a:r>
                        <a:rPr lang="en-US" sz="1000" b="0" i="0" u="none" strike="noStrike" dirty="0">
                          <a:solidFill>
                            <a:schemeClr val="tx1"/>
                          </a:solidFill>
                          <a:latin typeface="+mn-lt"/>
                        </a:rPr>
                        <a:t>qualified.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9059">
                <a:tc>
                  <a:txBody>
                    <a:bodyPr/>
                    <a:lstStyle/>
                    <a:p>
                      <a:pPr lvl="0" algn="ctr" fontAlgn="ctr"/>
                      <a:r>
                        <a:rPr lang="en-US" sz="1000" b="0" i="0" u="none" strike="noStrike" dirty="0" smtClean="0">
                          <a:solidFill>
                            <a:schemeClr val="tx1"/>
                          </a:solidFill>
                          <a:latin typeface="Arial" pitchFamily="34" charset="0"/>
                          <a:cs typeface="Arial" pitchFamily="34" charset="0"/>
                        </a:rPr>
                        <a:t>EMO6 Individual</a:t>
                      </a:r>
                      <a:r>
                        <a:rPr lang="en-US" sz="1000" b="0" i="0" u="none" strike="noStrike" baseline="0" dirty="0" smtClean="0">
                          <a:solidFill>
                            <a:schemeClr val="tx1"/>
                          </a:solidFill>
                          <a:latin typeface="Arial" pitchFamily="34" charset="0"/>
                          <a:cs typeface="Arial" pitchFamily="34" charset="0"/>
                        </a:rPr>
                        <a:t> LFC Testing</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QSERs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Generation Ratio Share</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93.0%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7.0%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80% of generation has completed individual test</a:t>
                      </a:r>
                      <a:r>
                        <a:rPr lang="en-US" sz="1000" kern="1200" baseline="0" dirty="0" smtClean="0">
                          <a:solidFill>
                            <a:schemeClr val="tx1"/>
                          </a:solidFill>
                          <a:latin typeface="+mn-lt"/>
                          <a:ea typeface="+mn-ea"/>
                          <a:cs typeface="+mn-cs"/>
                        </a:rPr>
                        <a:t> LFC</a:t>
                      </a:r>
                      <a:r>
                        <a:rPr lang="en-US" sz="1000" kern="1200" dirty="0" smtClean="0">
                          <a:solidFill>
                            <a:schemeClr val="tx1"/>
                          </a:solidFill>
                          <a:latin typeface="+mn-lt"/>
                          <a:ea typeface="+mn-ea"/>
                          <a:cs typeface="+mn-cs"/>
                        </a:rPr>
                        <a:t> prior to</a:t>
                      </a:r>
                      <a:r>
                        <a:rPr lang="en-US" sz="1000" kern="1200" baseline="0" dirty="0" smtClean="0">
                          <a:solidFill>
                            <a:schemeClr val="tx1"/>
                          </a:solidFill>
                          <a:latin typeface="+mn-lt"/>
                          <a:ea typeface="+mn-ea"/>
                          <a:cs typeface="+mn-cs"/>
                        </a:rPr>
                        <a:t> the system-wide LFC tests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69/79</a:t>
                      </a:r>
                      <a:r>
                        <a:rPr lang="en-US" sz="1000" b="0" i="0" u="none" strike="noStrike" baseline="0" dirty="0" smtClean="0">
                          <a:solidFill>
                            <a:schemeClr val="tx1"/>
                          </a:solidFill>
                          <a:latin typeface="Arial" pitchFamily="34" charset="0"/>
                          <a:cs typeface="Arial" pitchFamily="34" charset="0"/>
                        </a:rPr>
                        <a:t> QSERs completed their individual LFC test or provided attestation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a:txBody>
                    <a:bodyPr/>
                    <a:lstStyle/>
                    <a:p>
                      <a:pPr lvl="0" algn="ctr" fontAlgn="ctr"/>
                      <a:r>
                        <a:rPr lang="en-US" sz="1000" b="0" i="0" u="none" strike="noStrike" dirty="0">
                          <a:solidFill>
                            <a:schemeClr val="tx1"/>
                          </a:solidFill>
                          <a:latin typeface="Arial" pitchFamily="34" charset="0"/>
                          <a:cs typeface="Arial" pitchFamily="34" charset="0"/>
                        </a:rPr>
                        <a:t>MP15-A Real-time Market </a:t>
                      </a:r>
                      <a:r>
                        <a:rPr lang="en-US" sz="1000" b="0" i="0" u="none" strike="noStrike" dirty="0" smtClean="0">
                          <a:solidFill>
                            <a:schemeClr val="tx1"/>
                          </a:solidFill>
                          <a:latin typeface="Arial" pitchFamily="34" charset="0"/>
                          <a:cs typeface="Arial" pitchFamily="34" charset="0"/>
                        </a:rPr>
                        <a:t>Participation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98.8%</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1.2%</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Weekly average of daily SCED submissions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78/79 </a:t>
                      </a:r>
                      <a:r>
                        <a:rPr lang="en-US" sz="1000" b="0" i="0" u="none" strike="noStrike" dirty="0">
                          <a:solidFill>
                            <a:schemeClr val="tx1"/>
                          </a:solidFill>
                          <a:latin typeface="Arial" pitchFamily="34" charset="0"/>
                          <a:cs typeface="Arial" pitchFamily="34" charset="0"/>
                        </a:rPr>
                        <a:t>QSERs above 95% weekly average for SCED submissions.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smtClean="0">
                          <a:solidFill>
                            <a:schemeClr val="tx1"/>
                          </a:solidFill>
                          <a:latin typeface="+mn-lt"/>
                        </a:rPr>
                        <a:t>MO3</a:t>
                      </a:r>
                      <a:r>
                        <a:rPr lang="en-US" sz="1000" b="0" i="0" u="none" strike="noStrike" baseline="0" dirty="0" smtClean="0">
                          <a:solidFill>
                            <a:schemeClr val="tx1"/>
                          </a:solidFill>
                          <a:latin typeface="+mn-lt"/>
                        </a:rPr>
                        <a:t> Verify SASM</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chemeClr val="tx1"/>
                          </a:solidFill>
                          <a:latin typeface="+mn-lt"/>
                        </a:rPr>
                        <a:t>ERCOT</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100%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Multiple SASMs are successfully executed during Market Trials and the 168 hour test.</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SASMs</a:t>
                      </a:r>
                      <a:r>
                        <a:rPr lang="en-US" sz="1000" b="0" i="0" u="none" strike="noStrike" baseline="0" dirty="0" smtClean="0">
                          <a:solidFill>
                            <a:schemeClr val="tx1"/>
                          </a:solidFill>
                          <a:latin typeface="+mn-lt"/>
                        </a:rPr>
                        <a:t> successfully run on  4/28, 4/30, 5/4, 5/6, 5/7, 5/12, 5/14, 6/9, and 6/10.  No issues reported.</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a:solidFill>
                            <a:schemeClr val="tx1"/>
                          </a:solidFill>
                          <a:latin typeface="+mn-lt"/>
                        </a:rPr>
                        <a:t>MO4 Verify SCED Execution Quality</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chemeClr val="tx1"/>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100%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0%</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chemeClr val="tx1"/>
                          </a:solidFill>
                          <a:latin typeface="+mn-lt"/>
                        </a:rPr>
                        <a:t>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All successful SCED executions passed the post-execution price validations.</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7/27 – 8/9 period</a:t>
                      </a:r>
                      <a:r>
                        <a:rPr lang="en-US" sz="1000" b="0" i="0" u="none" strike="noStrike" baseline="0" dirty="0" smtClean="0">
                          <a:solidFill>
                            <a:schemeClr val="tx1"/>
                          </a:solidFill>
                          <a:latin typeface="+mn-lt"/>
                        </a:rPr>
                        <a:t> – 4,027 Price Validation runs with no rule violations</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2496">
                <a:tc>
                  <a:txBody>
                    <a:bodyPr/>
                    <a:lstStyle/>
                    <a:p>
                      <a:pPr lvl="0" algn="ctr" fontAlgn="b"/>
                      <a:r>
                        <a:rPr lang="en-US" sz="1000" b="0" i="0" u="none" strike="noStrike" dirty="0" smtClean="0">
                          <a:solidFill>
                            <a:schemeClr val="tx1"/>
                          </a:solidFill>
                          <a:latin typeface="+mn-lt"/>
                        </a:rPr>
                        <a:t>MO5 Generate 6 Months of LMPs</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chemeClr val="tx1"/>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99.5%.</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chemeClr val="tx1"/>
                          </a:solidFill>
                          <a:latin typeface="+mn-lt"/>
                        </a:rPr>
                        <a:t>.5%</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95% of SCED executions completed with LMPs posted on MIS.</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mn-lt"/>
                        </a:rPr>
                        <a:t>7/27 – 8/9 period, 4,015 out of 4,037 SCED runs with LMPs posted.</a:t>
                      </a:r>
                      <a:r>
                        <a:rPr lang="en-US" sz="1000" b="0" i="0" u="none" strike="noStrike" dirty="0" smtClean="0">
                          <a:solidFill>
                            <a:schemeClr val="tx1"/>
                          </a:solidFill>
                          <a:latin typeface="+mn-lt"/>
                        </a:rPr>
                        <a:t>    </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0377">
                <a:tc rowSpan="2">
                  <a:txBody>
                    <a:bodyPr/>
                    <a:lstStyle/>
                    <a:p>
                      <a:pPr algn="ctr" fontAlgn="ctr"/>
                      <a:r>
                        <a:rPr lang="en-US" sz="1000" b="0" i="0" u="none" strike="noStrike" dirty="0" smtClean="0">
                          <a:solidFill>
                            <a:schemeClr val="tx1"/>
                          </a:solidFill>
                          <a:latin typeface="Arial" pitchFamily="34" charset="0"/>
                          <a:cs typeface="Arial" pitchFamily="34" charset="0"/>
                        </a:rPr>
                        <a:t>CO5 Verify RTM Settlement Statements/CO6</a:t>
                      </a:r>
                      <a:r>
                        <a:rPr lang="en-US" sz="1000" b="0" i="0" u="none" strike="noStrike" baseline="0" dirty="0" smtClean="0">
                          <a:solidFill>
                            <a:schemeClr val="tx1"/>
                          </a:solidFill>
                          <a:latin typeface="Arial" pitchFamily="34" charset="0"/>
                          <a:cs typeface="Arial" pitchFamily="34" charset="0"/>
                        </a:rPr>
                        <a:t> Verify RTM Settlement Invoices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chemeClr val="tx1"/>
                          </a:solidFill>
                          <a:latin typeface="+mn-lt"/>
                          <a:ea typeface="+mn-ea"/>
                          <a:cs typeface="+mn-cs"/>
                        </a:rPr>
                        <a:t>7/1 – 7/30 RTM Statements and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chemeClr val="tx1"/>
                          </a:solidFill>
                          <a:latin typeface="+mn-lt"/>
                          <a:ea typeface="+mn-ea"/>
                          <a:cs typeface="+mn-cs"/>
                        </a:rPr>
                        <a:t>validated $$ = system generated (with some rounding differences) </a:t>
                      </a:r>
                      <a:endParaRPr lang="en-US" sz="1000" b="0" i="0" u="none" strike="noStrike" kern="1200" baseline="0" dirty="0">
                        <a:solidFill>
                          <a:schemeClr val="tx1"/>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chemeClr val="tx1"/>
                          </a:solidFill>
                          <a:latin typeface="+mn-lt"/>
                          <a:ea typeface="+mn-ea"/>
                          <a:cs typeface="+mn-cs"/>
                        </a:rPr>
                        <a:t>7/1 – 7/30 RTM Statements and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chemeClr val="tx1"/>
                          </a:solidFill>
                          <a:latin typeface="+mn-lt"/>
                          <a:ea typeface="+mn-ea"/>
                          <a:cs typeface="+mn-cs"/>
                        </a:rPr>
                        <a:t>All posted on time</a:t>
                      </a:r>
                      <a:endParaRPr lang="en-US" sz="1000" b="0" i="0" u="none" strike="noStrike" kern="1200" baseline="0" dirty="0">
                        <a:solidFill>
                          <a:schemeClr val="tx1"/>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Day-Ahead Market Metrics</a:t>
            </a:r>
            <a:endParaRPr lang="en-US" dirty="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dirty="0" smtClean="0"/>
              <a:t>2 September 2010</a:t>
            </a:r>
            <a:endParaRPr lang="en-US" dirty="0"/>
          </a:p>
        </p:txBody>
      </p:sp>
      <p:graphicFrame>
        <p:nvGraphicFramePr>
          <p:cNvPr id="9" name="Table 8"/>
          <p:cNvGraphicFramePr>
            <a:graphicFrameLocks noGrp="1"/>
          </p:cNvGraphicFramePr>
          <p:nvPr/>
        </p:nvGraphicFramePr>
        <p:xfrm>
          <a:off x="228600" y="762000"/>
          <a:ext cx="8686800" cy="3732424"/>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39500">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500">
                <a:tc rowSpan="2">
                  <a:txBody>
                    <a:bodyPr/>
                    <a:lstStyle/>
                    <a:p>
                      <a:pPr algn="ctr" fontAlgn="ctr"/>
                      <a:r>
                        <a:rPr lang="en-US" sz="1000" b="0" i="0" u="none" strike="noStrike" dirty="0" smtClean="0">
                          <a:solidFill>
                            <a:schemeClr val="tx1"/>
                          </a:solidFill>
                          <a:latin typeface="Arial" pitchFamily="34" charset="0"/>
                          <a:cs typeface="Arial" pitchFamily="34" charset="0"/>
                        </a:rPr>
                        <a:t>MP16 DAM Participation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QSERs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Generation Ratio Share</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98.6%</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1.4%</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smtClean="0">
                          <a:solidFill>
                            <a:schemeClr val="tx1"/>
                          </a:solidFill>
                          <a:latin typeface="Arial" pitchFamily="34" charset="0"/>
                          <a:cs typeface="Arial" pitchFamily="34" charset="0"/>
                        </a:rPr>
                        <a:t>Participation</a:t>
                      </a:r>
                      <a:r>
                        <a:rPr lang="en-US" sz="1000" b="0" i="0" u="none" strike="noStrike" baseline="0" dirty="0" smtClean="0">
                          <a:solidFill>
                            <a:schemeClr val="tx1"/>
                          </a:solidFill>
                          <a:latin typeface="Arial" pitchFamily="34" charset="0"/>
                          <a:cs typeface="Arial" pitchFamily="34" charset="0"/>
                        </a:rPr>
                        <a:t> in 50% of the Day-Ahead Market runs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77/80</a:t>
                      </a:r>
                      <a:r>
                        <a:rPr lang="en-US" sz="1000" b="0" i="0" u="none" strike="noStrike" baseline="0" dirty="0" smtClean="0">
                          <a:solidFill>
                            <a:schemeClr val="tx1"/>
                          </a:solidFill>
                          <a:latin typeface="Arial" pitchFamily="34" charset="0"/>
                          <a:cs typeface="Arial" pitchFamily="34" charset="0"/>
                        </a:rPr>
                        <a:t> </a:t>
                      </a:r>
                      <a:r>
                        <a:rPr lang="en-US" sz="1000" b="0" i="0" u="none" strike="noStrike" dirty="0" smtClean="0">
                          <a:solidFill>
                            <a:schemeClr val="tx1"/>
                          </a:solidFill>
                          <a:latin typeface="Arial" pitchFamily="34" charset="0"/>
                          <a:cs typeface="Arial" pitchFamily="34" charset="0"/>
                        </a:rPr>
                        <a:t>QSEs</a:t>
                      </a:r>
                      <a:r>
                        <a:rPr lang="en-US" sz="1000" b="0" i="0" u="none" strike="noStrike" baseline="0" dirty="0" smtClean="0">
                          <a:solidFill>
                            <a:schemeClr val="tx1"/>
                          </a:solidFill>
                          <a:latin typeface="Arial" pitchFamily="34" charset="0"/>
                          <a:cs typeface="Arial" pitchFamily="34" charset="0"/>
                        </a:rPr>
                        <a:t> with Resources</a:t>
                      </a:r>
                      <a:endParaRPr lang="en-US" sz="1000" b="0" i="0" u="none" strike="noStrike" dirty="0" smtClean="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348">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Amber</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QSEs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Even</a:t>
                      </a:r>
                      <a:r>
                        <a:rPr lang="en-US" sz="1000" b="0" i="0" u="none" strike="noStrike" baseline="0" dirty="0" smtClean="0">
                          <a:solidFill>
                            <a:schemeClr val="tx1"/>
                          </a:solidFill>
                          <a:latin typeface="Arial" pitchFamily="34" charset="0"/>
                          <a:cs typeface="Arial" pitchFamily="34" charset="0"/>
                        </a:rPr>
                        <a:t> Weighting</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67.4%</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13.9%</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16.0%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2.7%</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126/187 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3684">
                <a:tc>
                  <a:txBody>
                    <a:bodyPr/>
                    <a:lstStyle/>
                    <a:p>
                      <a:pPr lvl="0" algn="ctr" fontAlgn="b"/>
                      <a:r>
                        <a:rPr lang="en-US" sz="1000" b="0" i="0" u="none" strike="noStrike" baseline="0" dirty="0" smtClean="0">
                          <a:solidFill>
                            <a:schemeClr val="tx1"/>
                          </a:solidFill>
                          <a:latin typeface="Arial" pitchFamily="34" charset="0"/>
                          <a:cs typeface="Arial" pitchFamily="34" charset="0"/>
                        </a:rPr>
                        <a:t>MO9 Generate DAM LMPs</a:t>
                      </a:r>
                      <a:endParaRPr lang="en-US" sz="1000" b="0" i="0" u="none" strike="noStrike" baseline="0" dirty="0">
                        <a:solidFill>
                          <a:schemeClr val="tx1"/>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chemeClr val="tx1"/>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kern="1200" dirty="0" smtClean="0">
                          <a:solidFill>
                            <a:schemeClr val="tx1"/>
                          </a:solidFill>
                          <a:latin typeface="+mn-lt"/>
                          <a:ea typeface="+mn-ea"/>
                          <a:cs typeface="+mn-cs"/>
                        </a:rPr>
                        <a:t>95 percent DAM execution as evidenced by DAM LMP postings</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7/27 – 8/9 – 10/10 DAM runs execute(doesn’t measure</a:t>
                      </a:r>
                      <a:r>
                        <a:rPr lang="en-US" sz="1000" b="0" i="0" u="none" strike="noStrike" baseline="0" dirty="0" smtClean="0">
                          <a:solidFill>
                            <a:schemeClr val="tx1"/>
                          </a:solidFill>
                          <a:latin typeface="+mn-lt"/>
                        </a:rPr>
                        <a:t> quality)</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1576">
                <a:tc>
                  <a:txBody>
                    <a:bodyPr/>
                    <a:lstStyle/>
                    <a:p>
                      <a:pPr lvl="0" algn="ctr" fontAlgn="b"/>
                      <a:r>
                        <a:rPr lang="en-US" sz="1000" b="0" i="0" u="none" strike="noStrike" baseline="0" dirty="0" smtClean="0">
                          <a:solidFill>
                            <a:schemeClr val="tx1"/>
                          </a:solidFill>
                          <a:latin typeface="Arial" pitchFamily="34" charset="0"/>
                          <a:cs typeface="Arial" pitchFamily="34" charset="0"/>
                        </a:rPr>
                        <a:t>MO10 DRUC Execution</a:t>
                      </a:r>
                      <a:endParaRPr lang="en-US" sz="1000" b="0" i="0" u="none" strike="noStrike" baseline="0" dirty="0">
                        <a:solidFill>
                          <a:schemeClr val="tx1"/>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chemeClr val="tx1"/>
                          </a:solidFill>
                          <a:latin typeface="+mn-lt"/>
                        </a:rPr>
                        <a:t>ERCOT</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95 percent DRUC execution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baseline="0" dirty="0" smtClean="0">
                          <a:solidFill>
                            <a:schemeClr val="tx1"/>
                          </a:solidFill>
                          <a:latin typeface="+mn-lt"/>
                        </a:rPr>
                        <a:t>7/27 – 8/9</a:t>
                      </a:r>
                      <a:r>
                        <a:rPr lang="en-US" sz="1000" b="0" i="0" u="none" strike="noStrike" dirty="0" smtClean="0">
                          <a:solidFill>
                            <a:schemeClr val="tx1"/>
                          </a:solidFill>
                          <a:latin typeface="+mn-lt"/>
                        </a:rPr>
                        <a:t> -  7 out</a:t>
                      </a:r>
                      <a:r>
                        <a:rPr lang="en-US" sz="1000" b="0" i="0" u="none" strike="noStrike" baseline="0" dirty="0" smtClean="0">
                          <a:solidFill>
                            <a:schemeClr val="tx1"/>
                          </a:solidFill>
                          <a:latin typeface="+mn-lt"/>
                        </a:rPr>
                        <a:t> of 7 DRUC runs executed (DRUC was not scheduled for everyday)</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2742">
                <a:tc rowSpan="2">
                  <a:txBody>
                    <a:bodyPr/>
                    <a:lstStyle/>
                    <a:p>
                      <a:pPr algn="ctr" fontAlgn="ctr"/>
                      <a:r>
                        <a:rPr lang="en-US" sz="1000" b="0" i="0" u="none" strike="noStrike" dirty="0" smtClean="0">
                          <a:solidFill>
                            <a:schemeClr val="tx1"/>
                          </a:solidFill>
                          <a:latin typeface="Arial" pitchFamily="34" charset="0"/>
                          <a:cs typeface="Arial" pitchFamily="34" charset="0"/>
                        </a:rPr>
                        <a:t>CO3</a:t>
                      </a:r>
                      <a:r>
                        <a:rPr lang="en-US" sz="1000" b="0" i="0" u="none" strike="noStrike" baseline="0" dirty="0" smtClean="0">
                          <a:solidFill>
                            <a:schemeClr val="tx1"/>
                          </a:solidFill>
                          <a:latin typeface="Arial" pitchFamily="34" charset="0"/>
                          <a:cs typeface="Arial" pitchFamily="34" charset="0"/>
                        </a:rPr>
                        <a:t> Verify DAM Settlement Statements/</a:t>
                      </a:r>
                      <a:r>
                        <a:rPr lang="en-US" sz="1000" b="0" i="0" u="none" strike="noStrike" dirty="0" smtClean="0">
                          <a:solidFill>
                            <a:schemeClr val="tx1"/>
                          </a:solidFill>
                          <a:latin typeface="Arial" pitchFamily="34" charset="0"/>
                          <a:cs typeface="Arial" pitchFamily="34" charset="0"/>
                        </a:rPr>
                        <a:t>CO7 Verify DAM Invoices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chemeClr val="tx1"/>
                          </a:solidFill>
                          <a:latin typeface="+mn-lt"/>
                          <a:ea typeface="+mn-ea"/>
                          <a:cs typeface="+mn-cs"/>
                        </a:rPr>
                        <a:t>7/1 – 7/30 DAM Statements and Invoices</a:t>
                      </a:r>
                    </a:p>
                    <a:p>
                      <a:pPr marL="0" algn="ctr" defTabSz="914400" rtl="0" eaLnBrk="1" fontAlgn="b" latinLnBrk="0" hangingPunct="1"/>
                      <a:r>
                        <a:rPr lang="en-US" sz="1000" b="0" i="0" u="none" strike="noStrike" kern="1200" dirty="0" smtClean="0">
                          <a:solidFill>
                            <a:schemeClr val="tx1"/>
                          </a:solidFill>
                          <a:latin typeface="+mn-lt"/>
                          <a:ea typeface="+mn-ea"/>
                          <a:cs typeface="+mn-cs"/>
                        </a:rPr>
                        <a:t>All validated $$ = system generated (with some rounding differences)</a:t>
                      </a:r>
                      <a:endParaRPr lang="en-US" sz="1000" b="0" i="0" u="none" strike="noStrike" kern="1200" dirty="0">
                        <a:solidFill>
                          <a:schemeClr val="tx1"/>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chemeClr val="tx1"/>
                          </a:solidFill>
                          <a:latin typeface="+mn-lt"/>
                          <a:ea typeface="+mn-ea"/>
                          <a:cs typeface="+mn-cs"/>
                        </a:rPr>
                        <a:t>7/1 – 7/30 DAM Statements and Invoices</a:t>
                      </a:r>
                    </a:p>
                    <a:p>
                      <a:pPr marL="0" algn="ctr" defTabSz="914400" rtl="0" eaLnBrk="1" fontAlgn="b" latinLnBrk="0" hangingPunct="1"/>
                      <a:r>
                        <a:rPr lang="en-US" sz="1000" b="0" i="0" u="none" strike="noStrike" kern="1200" dirty="0" smtClean="0">
                          <a:solidFill>
                            <a:schemeClr val="tx1"/>
                          </a:solidFill>
                          <a:latin typeface="+mn-lt"/>
                          <a:ea typeface="+mn-ea"/>
                          <a:cs typeface="+mn-cs"/>
                        </a:rPr>
                        <a:t>All posted on time</a:t>
                      </a:r>
                      <a:endParaRPr lang="en-US" sz="1000" b="0" i="0" u="none" strike="noStrike" kern="1200" dirty="0">
                        <a:solidFill>
                          <a:schemeClr val="tx1"/>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0" name="TextBox 6"/>
          <p:cNvSpPr txBox="1">
            <a:spLocks noChangeArrowheads="1"/>
          </p:cNvSpPr>
          <p:nvPr/>
        </p:nvSpPr>
        <p:spPr bwMode="auto">
          <a:xfrm>
            <a:off x="228600" y="4552950"/>
            <a:ext cx="8686800" cy="400050"/>
          </a:xfrm>
          <a:prstGeom prst="rect">
            <a:avLst/>
          </a:prstGeom>
          <a:noFill/>
          <a:ln w="9525">
            <a:noFill/>
            <a:miter lim="800000"/>
            <a:headEnd/>
            <a:tailEnd/>
          </a:ln>
        </p:spPr>
        <p:txBody>
          <a:bodyPr>
            <a:spAutoFit/>
          </a:bodyPr>
          <a:lstStyle/>
          <a:p>
            <a:pPr marL="228600" indent="-228600">
              <a:buFontTx/>
              <a:buAutoNum type="arabicPeriod"/>
            </a:pPr>
            <a:r>
              <a:rPr lang="en-US" sz="1000" dirty="0"/>
              <a:t>MP16 – Metric is based on a 2 week rolling average </a:t>
            </a:r>
            <a:r>
              <a:rPr lang="en-US" sz="1000" dirty="0" smtClean="0"/>
              <a:t>(8/9 – 8/20 12 </a:t>
            </a:r>
            <a:r>
              <a:rPr lang="en-US" sz="1000" dirty="0"/>
              <a:t>runs).</a:t>
            </a:r>
          </a:p>
          <a:p>
            <a:pPr marL="228600" indent="-228600">
              <a:buFontTx/>
              <a:buAutoNum type="arabicPeriod"/>
            </a:pPr>
            <a:r>
              <a:rPr lang="en-US" sz="1000" dirty="0"/>
              <a:t>MP16 – </a:t>
            </a:r>
            <a:r>
              <a:rPr lang="en-US" sz="1000" dirty="0" smtClean="0"/>
              <a:t>96% </a:t>
            </a:r>
            <a:r>
              <a:rPr lang="en-US" sz="1000" dirty="0"/>
              <a:t>Load participating.</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220200" cy="685800"/>
          </a:xfrm>
        </p:spPr>
        <p:txBody>
          <a:bodyPr/>
          <a:lstStyle/>
          <a:p>
            <a:r>
              <a:rPr lang="en-US" dirty="0" smtClean="0"/>
              <a:t>Network Modeling Metrics</a:t>
            </a:r>
            <a:endParaRPr lang="en-US" dirty="0"/>
          </a:p>
        </p:txBody>
      </p:sp>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6" name="Date Placeholder 5"/>
          <p:cNvSpPr>
            <a:spLocks noGrp="1"/>
          </p:cNvSpPr>
          <p:nvPr>
            <p:ph type="dt" sz="half" idx="12"/>
          </p:nvPr>
        </p:nvSpPr>
        <p:spPr/>
        <p:txBody>
          <a:bodyPr/>
          <a:lstStyle/>
          <a:p>
            <a:pPr>
              <a:defRPr/>
            </a:pPr>
            <a:r>
              <a:rPr lang="en-US" dirty="0" smtClean="0"/>
              <a:t>2 September 2010</a:t>
            </a:r>
            <a:endParaRPr lang="en-US" dirty="0"/>
          </a:p>
        </p:txBody>
      </p:sp>
      <p:graphicFrame>
        <p:nvGraphicFramePr>
          <p:cNvPr id="7" name="Table 6"/>
          <p:cNvGraphicFramePr>
            <a:graphicFrameLocks noGrp="1"/>
          </p:cNvGraphicFramePr>
          <p:nvPr/>
        </p:nvGraphicFramePr>
        <p:xfrm>
          <a:off x="228600" y="877888"/>
          <a:ext cx="8686800" cy="2779488"/>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396">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73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MP6 Telemetry Compliance with Nodal Protocols 3.10.7.5</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100%</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0.0%</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Expected State Estimator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78/78 complete.  3502 total SE points provided  </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96">
                <a:tc v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100%</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0.0%</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Expected SCED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78/78 complete.  7629 </a:t>
                      </a:r>
                      <a:r>
                        <a:rPr lang="en-US" sz="1000" b="0" i="0" u="none" strike="noStrike" dirty="0">
                          <a:solidFill>
                            <a:schemeClr val="tx1"/>
                          </a:solidFill>
                          <a:latin typeface="+mn-lt"/>
                        </a:rPr>
                        <a:t>SCED points </a:t>
                      </a:r>
                      <a:r>
                        <a:rPr lang="en-US" sz="1000" b="0" i="0" u="none" strike="noStrike" dirty="0" smtClean="0">
                          <a:solidFill>
                            <a:schemeClr val="tx1"/>
                          </a:solidFill>
                          <a:latin typeface="+mn-lt"/>
                        </a:rPr>
                        <a:t>provided</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mn-lt"/>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mn-lt"/>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99.3%</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.7%</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mn-lt"/>
                        </a:rPr>
                        <a:t>Expected TSP telemetry per ICCP Handbook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14/17 </a:t>
                      </a:r>
                      <a:r>
                        <a:rPr lang="en-US" sz="1000" b="0" i="0" u="none" strike="noStrike" dirty="0">
                          <a:solidFill>
                            <a:schemeClr val="tx1"/>
                          </a:solidFill>
                          <a:latin typeface="+mn-lt"/>
                        </a:rPr>
                        <a:t>TSPs </a:t>
                      </a:r>
                      <a:r>
                        <a:rPr lang="en-US" sz="1000" b="0" i="0" u="none" strike="noStrike" dirty="0" smtClean="0">
                          <a:solidFill>
                            <a:schemeClr val="tx1"/>
                          </a:solidFill>
                          <a:latin typeface="+mn-lt"/>
                        </a:rPr>
                        <a:t>above</a:t>
                      </a:r>
                      <a:r>
                        <a:rPr lang="en-US" sz="1000" b="0" i="0" u="none" strike="noStrike" baseline="0" dirty="0" smtClean="0">
                          <a:solidFill>
                            <a:schemeClr val="tx1"/>
                          </a:solidFill>
                          <a:latin typeface="+mn-lt"/>
                        </a:rPr>
                        <a:t> 98% threshold for GREEN.  143</a:t>
                      </a:r>
                      <a:r>
                        <a:rPr lang="en-US" sz="1000" b="0" i="0" u="none" strike="noStrike" dirty="0" smtClean="0">
                          <a:solidFill>
                            <a:schemeClr val="tx1"/>
                          </a:solidFill>
                          <a:latin typeface="+mn-lt"/>
                        </a:rPr>
                        <a:t> points outstanding</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lvl="0" algn="ctr" fontAlgn="ctr"/>
                      <a:r>
                        <a:rPr lang="en-US" sz="1000" b="0" i="0" u="none" strike="noStrike" dirty="0" smtClean="0">
                          <a:solidFill>
                            <a:schemeClr val="tx1"/>
                          </a:solidFill>
                          <a:latin typeface="Arial" pitchFamily="34" charset="0"/>
                          <a:cs typeface="Arial" pitchFamily="34" charset="0"/>
                        </a:rPr>
                        <a:t>N2 Telemetry</a:t>
                      </a:r>
                      <a:r>
                        <a:rPr lang="en-US" sz="1000" b="0" i="0" u="none" strike="noStrike" baseline="0" dirty="0" smtClean="0">
                          <a:solidFill>
                            <a:schemeClr val="tx1"/>
                          </a:solidFill>
                          <a:latin typeface="Arial" pitchFamily="34" charset="0"/>
                          <a:cs typeface="Arial" pitchFamily="34" charset="0"/>
                        </a:rPr>
                        <a:t> ICCP System Failover</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9/1/2010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QSERs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Generation Ratio Share</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89.5%</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10.5%</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ICCP Failover test completed successfully prior to the 8-hour LFC  test.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64/79 QSERs completed ICCP telemetry failover test.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a:txBody>
                    <a:bodyPr/>
                    <a:lstStyle/>
                    <a:p>
                      <a:pPr algn="ctr" fontAlgn="ctr"/>
                      <a:r>
                        <a:rPr lang="en-US" sz="1000" b="0" i="0" u="none" strike="noStrike" dirty="0" smtClean="0">
                          <a:solidFill>
                            <a:schemeClr val="tx1"/>
                          </a:solidFill>
                          <a:latin typeface="Arial" pitchFamily="34" charset="0"/>
                          <a:cs typeface="Arial" pitchFamily="34" charset="0"/>
                        </a:rPr>
                        <a:t>MP21 WGRs</a:t>
                      </a:r>
                      <a:r>
                        <a:rPr lang="en-US" sz="1000" b="0" i="0" u="none" strike="noStrike" baseline="0" dirty="0" smtClean="0">
                          <a:solidFill>
                            <a:schemeClr val="tx1"/>
                          </a:solidFill>
                          <a:latin typeface="Arial" pitchFamily="34" charset="0"/>
                          <a:cs typeface="Arial" pitchFamily="34" charset="0"/>
                        </a:rPr>
                        <a:t> </a:t>
                      </a:r>
                      <a:r>
                        <a:rPr lang="en-US" sz="1000" b="0" i="0" u="none" strike="noStrike" dirty="0" smtClean="0">
                          <a:solidFill>
                            <a:schemeClr val="tx1"/>
                          </a:solidFill>
                          <a:latin typeface="Arial" pitchFamily="34" charset="0"/>
                          <a:cs typeface="Arial" pitchFamily="34" charset="0"/>
                        </a:rPr>
                        <a:t>ICCP Meteorological</a:t>
                      </a:r>
                      <a:r>
                        <a:rPr lang="en-US" sz="1000" b="0" i="0" u="none" strike="noStrike" baseline="0" dirty="0" smtClean="0">
                          <a:solidFill>
                            <a:schemeClr val="tx1"/>
                          </a:solidFill>
                          <a:latin typeface="Arial" pitchFamily="34" charset="0"/>
                          <a:cs typeface="Arial" pitchFamily="34" charset="0"/>
                        </a:rPr>
                        <a:t> Telemetry</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Amber</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chemeClr val="tx1"/>
                          </a:solidFill>
                          <a:latin typeface="+mn-lt"/>
                        </a:rPr>
                        <a:t>REs</a:t>
                      </a:r>
                      <a:r>
                        <a:rPr lang="en-US" sz="1000" b="0" i="0" u="none" strike="noStrike" baseline="0" dirty="0" smtClean="0">
                          <a:solidFill>
                            <a:schemeClr val="tx1"/>
                          </a:solidFill>
                          <a:latin typeface="+mn-lt"/>
                        </a:rPr>
                        <a:t> (only WGRs)</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82%</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13.5%</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4.5%</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WGRs must meet</a:t>
                      </a:r>
                      <a:r>
                        <a:rPr lang="en-US" sz="1000" b="0" i="0" u="none" strike="noStrike" baseline="0" dirty="0" smtClean="0">
                          <a:solidFill>
                            <a:schemeClr val="tx1"/>
                          </a:solidFill>
                          <a:latin typeface="+mn-lt"/>
                        </a:rPr>
                        <a:t> reasonability tests for MET ICCP</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&lt; 5% RED, so the metric is currently listed at AMBER</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0" name="TextBox 7"/>
          <p:cNvSpPr txBox="1">
            <a:spLocks noChangeArrowheads="1"/>
          </p:cNvSpPr>
          <p:nvPr/>
        </p:nvSpPr>
        <p:spPr bwMode="auto">
          <a:xfrm>
            <a:off x="228600" y="3733800"/>
            <a:ext cx="8686800" cy="400050"/>
          </a:xfrm>
          <a:prstGeom prst="rect">
            <a:avLst/>
          </a:prstGeom>
          <a:noFill/>
          <a:ln w="9525">
            <a:noFill/>
            <a:miter lim="800000"/>
            <a:headEnd/>
            <a:tailEnd/>
          </a:ln>
        </p:spPr>
        <p:txBody>
          <a:bodyPr>
            <a:spAutoFit/>
          </a:bodyPr>
          <a:lstStyle/>
          <a:p>
            <a:pPr marL="228600" indent="-228600">
              <a:buFontTx/>
              <a:buAutoNum type="arabicPeriod"/>
            </a:pPr>
            <a:r>
              <a:rPr lang="en-US" sz="1000" dirty="0"/>
              <a:t>MP6 does </a:t>
            </a:r>
            <a:r>
              <a:rPr lang="en-US" sz="1000" dirty="0">
                <a:solidFill>
                  <a:srgbClr val="000000"/>
                </a:solidFill>
              </a:rPr>
              <a:t>not include 405 QSE CB and DSC points from TSP outreach.   ERCOT is determining whether these rollback into the QSER MP6 measurement.</a:t>
            </a:r>
            <a:endParaRPr lang="en-US" sz="1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Network Model Metrics</a:t>
            </a:r>
            <a:endParaRPr lang="en-US" dirty="0"/>
          </a:p>
        </p:txBody>
      </p:sp>
      <p:sp>
        <p:nvSpPr>
          <p:cNvPr id="7"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dirty="0" smtClean="0"/>
              <a:t>2 September 2010</a:t>
            </a:r>
            <a:endParaRPr lang="en-US" dirty="0"/>
          </a:p>
        </p:txBody>
      </p:sp>
      <p:sp>
        <p:nvSpPr>
          <p:cNvPr id="9" name="Title 1"/>
          <p:cNvSpPr txBox="1">
            <a:spLocks/>
          </p:cNvSpPr>
          <p:nvPr/>
        </p:nvSpPr>
        <p:spPr bwMode="auto">
          <a:xfrm>
            <a:off x="228600" y="1066800"/>
            <a:ext cx="8991600" cy="528638"/>
          </a:xfrm>
          <a:prstGeom prst="rect">
            <a:avLst/>
          </a:prstGeom>
          <a:noFill/>
          <a:ln w="9525">
            <a:noFill/>
            <a:miter lim="800000"/>
            <a:headEnd/>
            <a:tailEnd/>
          </a:ln>
        </p:spPr>
        <p:txBody>
          <a:bodyPr anchor="ctr"/>
          <a:lstStyle/>
          <a:p>
            <a:pPr eaLnBrk="0" hangingPunct="0">
              <a:defRPr/>
            </a:pPr>
            <a:r>
              <a:rPr lang="en-US" kern="0" dirty="0">
                <a:solidFill>
                  <a:schemeClr val="bg1"/>
                </a:solidFill>
                <a:latin typeface="+mj-lt"/>
                <a:ea typeface="+mj-ea"/>
                <a:cs typeface="+mj-cs"/>
              </a:rPr>
              <a:t>Network Modeling Metrics</a:t>
            </a:r>
          </a:p>
        </p:txBody>
      </p:sp>
      <p:graphicFrame>
        <p:nvGraphicFramePr>
          <p:cNvPr id="10" name="Table 9"/>
          <p:cNvGraphicFramePr>
            <a:graphicFrameLocks noGrp="1"/>
          </p:cNvGraphicFramePr>
          <p:nvPr/>
        </p:nvGraphicFramePr>
        <p:xfrm>
          <a:off x="228600" y="792163"/>
          <a:ext cx="8686800" cy="4025224"/>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19963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1488">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88">
                <a:tc>
                  <a:txBody>
                    <a:bodyPr/>
                    <a:lstStyle/>
                    <a:p>
                      <a:pPr algn="ctr" fontAlgn="ctr"/>
                      <a:r>
                        <a:rPr lang="en-US" sz="1000" b="0" i="0" u="none" strike="noStrike" dirty="0" smtClean="0">
                          <a:solidFill>
                            <a:schemeClr val="tx1"/>
                          </a:solidFill>
                          <a:latin typeface="Arial" pitchFamily="34" charset="0"/>
                          <a:cs typeface="Arial" pitchFamily="34" charset="0"/>
                        </a:rPr>
                        <a:t>EMO9(A)</a:t>
                      </a:r>
                      <a:r>
                        <a:rPr lang="en-US" sz="1000" b="0" i="0" u="none" strike="noStrike" baseline="0" dirty="0" smtClean="0">
                          <a:solidFill>
                            <a:schemeClr val="tx1"/>
                          </a:solidFill>
                          <a:latin typeface="Arial" pitchFamily="34" charset="0"/>
                          <a:cs typeface="Arial" pitchFamily="34" charset="0"/>
                        </a:rPr>
                        <a:t> State Estimator Standards Performance</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State Estimator converges 97% during monthly test period</a:t>
                      </a:r>
                      <a:r>
                        <a:rPr lang="en-US" sz="1000" b="0" i="0" u="none" strike="noStrike" baseline="0" dirty="0" smtClean="0">
                          <a:solidFill>
                            <a:schemeClr val="tx1"/>
                          </a:solidFill>
                          <a:latin typeface="Arial" pitchFamily="34" charset="0"/>
                          <a:cs typeface="Arial" pitchFamily="34" charset="0"/>
                        </a:rPr>
                        <a:t>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98.4% Convergence for State Estimator for the month of July.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rowSpan="3">
                  <a:txBody>
                    <a:bodyPr/>
                    <a:lstStyle/>
                    <a:p>
                      <a:pPr algn="ctr" fontAlgn="ctr"/>
                      <a:r>
                        <a:rPr lang="en-US" sz="1000" b="0" i="0" u="none" strike="noStrike" dirty="0" smtClean="0">
                          <a:solidFill>
                            <a:schemeClr val="tx1"/>
                          </a:solidFill>
                          <a:latin typeface="Arial" pitchFamily="34" charset="0"/>
                          <a:cs typeface="Arial" pitchFamily="34" charset="0"/>
                        </a:rPr>
                        <a:t>EMO9(B) RTCA </a:t>
                      </a:r>
                      <a:r>
                        <a:rPr lang="en-US" sz="1000" b="0" i="0" u="none" strike="noStrike" baseline="0" dirty="0" smtClean="0">
                          <a:solidFill>
                            <a:schemeClr val="tx1"/>
                          </a:solidFill>
                          <a:latin typeface="Arial" pitchFamily="34" charset="0"/>
                          <a:cs typeface="Arial" pitchFamily="34" charset="0"/>
                        </a:rPr>
                        <a:t>Modeling Differences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96.8%</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95% of</a:t>
                      </a:r>
                      <a:r>
                        <a:rPr lang="en-US" sz="1000" b="0" i="0" u="none" strike="noStrike" baseline="0" dirty="0" smtClean="0">
                          <a:solidFill>
                            <a:schemeClr val="tx1"/>
                          </a:solidFill>
                          <a:latin typeface="Arial" pitchFamily="34" charset="0"/>
                          <a:cs typeface="Arial" pitchFamily="34" charset="0"/>
                        </a:rPr>
                        <a:t> impedance values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97.9% match for impedances for lines and transformers.  6718 lines and transformers in Nodal.</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96.8%</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95% of</a:t>
                      </a:r>
                      <a:r>
                        <a:rPr lang="en-US" sz="1000" b="0" i="0" u="none" strike="noStrike" baseline="0" dirty="0" smtClean="0">
                          <a:solidFill>
                            <a:schemeClr val="tx1"/>
                          </a:solidFill>
                          <a:latin typeface="Arial" pitchFamily="34" charset="0"/>
                          <a:cs typeface="Arial" pitchFamily="34" charset="0"/>
                        </a:rPr>
                        <a:t> dynamic line ratings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99.2% match for ratings</a:t>
                      </a:r>
                      <a:r>
                        <a:rPr lang="en-US" sz="1000" b="0" i="0" u="none" strike="noStrike" baseline="0" dirty="0" smtClean="0">
                          <a:solidFill>
                            <a:schemeClr val="tx1"/>
                          </a:solidFill>
                          <a:latin typeface="+mn-lt"/>
                        </a:rPr>
                        <a:t> for lines.  5288 lines in Nodal.</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98.6%</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95% of</a:t>
                      </a:r>
                      <a:r>
                        <a:rPr lang="en-US" sz="1000" b="0" i="0" u="none" strike="noStrike" baseline="0" dirty="0" smtClean="0">
                          <a:solidFill>
                            <a:schemeClr val="tx1"/>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98.6% Match for transformer tap settings.  1430 xfrms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a:txBody>
                    <a:bodyPr/>
                    <a:lstStyle/>
                    <a:p>
                      <a:pPr algn="ctr" fontAlgn="ctr"/>
                      <a:r>
                        <a:rPr lang="en-US" sz="1000" b="0" i="0" u="none" strike="noStrike" dirty="0" smtClean="0">
                          <a:solidFill>
                            <a:schemeClr val="tx1"/>
                          </a:solidFill>
                          <a:latin typeface="+mn-lt"/>
                          <a:cs typeface="Arial" pitchFamily="34" charset="0"/>
                        </a:rPr>
                        <a:t>EMO10 </a:t>
                      </a:r>
                      <a:r>
                        <a:rPr lang="en-US" sz="1000" kern="1200" dirty="0" smtClean="0">
                          <a:solidFill>
                            <a:schemeClr val="tx1"/>
                          </a:solidFill>
                          <a:latin typeface="+mn-lt"/>
                          <a:ea typeface="+mn-ea"/>
                          <a:cs typeface="+mn-cs"/>
                        </a:rPr>
                        <a:t>Anomalous / Auto-Disabled Telemetered Points</a:t>
                      </a:r>
                      <a:endParaRPr lang="en-US" sz="1000" b="0" i="0" u="none" strike="noStrike" dirty="0">
                        <a:solidFill>
                          <a:schemeClr val="tx1"/>
                        </a:solidFill>
                        <a:latin typeface="+mn-lt"/>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1.91%</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The % of Anomalous and Auto-Disabled Measurements &lt; 2% of Total Measurements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baseline="0" dirty="0" smtClean="0">
                          <a:solidFill>
                            <a:schemeClr val="tx1"/>
                          </a:solidFill>
                          <a:latin typeface="Arial" pitchFamily="34" charset="0"/>
                          <a:cs typeface="Arial" pitchFamily="34" charset="0"/>
                        </a:rPr>
                        <a:t>April Nodal 2.58%</a:t>
                      </a:r>
                    </a:p>
                    <a:p>
                      <a:pPr algn="ctr" fontAlgn="ctr"/>
                      <a:r>
                        <a:rPr lang="en-US" sz="1000" b="0" i="0" u="none" strike="noStrike" baseline="0" dirty="0" smtClean="0">
                          <a:solidFill>
                            <a:schemeClr val="tx1"/>
                          </a:solidFill>
                          <a:latin typeface="Arial" pitchFamily="34" charset="0"/>
                          <a:cs typeface="Arial" pitchFamily="34" charset="0"/>
                        </a:rPr>
                        <a:t>May Nodal 1.92%</a:t>
                      </a:r>
                    </a:p>
                    <a:p>
                      <a:pPr algn="ctr" fontAlgn="ctr"/>
                      <a:r>
                        <a:rPr lang="en-US" sz="1000" b="0" i="0" u="none" strike="noStrike" baseline="0" dirty="0" smtClean="0">
                          <a:solidFill>
                            <a:schemeClr val="tx1"/>
                          </a:solidFill>
                          <a:latin typeface="Arial" pitchFamily="34" charset="0"/>
                          <a:cs typeface="Arial" pitchFamily="34" charset="0"/>
                        </a:rPr>
                        <a:t>June Nodal 1.91%</a:t>
                      </a:r>
                    </a:p>
                    <a:p>
                      <a:pPr algn="ctr" fontAlgn="ctr"/>
                      <a:r>
                        <a:rPr lang="en-US" sz="1000" b="0" i="0" u="none" strike="noStrike" baseline="0" dirty="0" smtClean="0">
                          <a:solidFill>
                            <a:schemeClr val="tx1"/>
                          </a:solidFill>
                          <a:latin typeface="Arial" pitchFamily="34" charset="0"/>
                          <a:cs typeface="Arial" pitchFamily="34" charset="0"/>
                        </a:rPr>
                        <a:t>July Nodal 1.44%</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853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EMO9(C)</a:t>
                      </a:r>
                      <a:r>
                        <a:rPr lang="en-US" sz="1000" b="0" i="0" u="none" strike="noStrike" baseline="0" dirty="0" smtClean="0">
                          <a:solidFill>
                            <a:schemeClr val="tx1"/>
                          </a:solidFill>
                          <a:latin typeface="Arial" pitchFamily="34" charset="0"/>
                          <a:cs typeface="Arial" pitchFamily="34" charset="0"/>
                        </a:rPr>
                        <a:t> RTCA CSC Comparison</a:t>
                      </a:r>
                      <a:endParaRPr lang="en-US" sz="1000" b="0" i="0" u="none" strike="noStrike" dirty="0" smtClean="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99.6%</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r>
                        <a:rPr lang="en-US" sz="1000" kern="1200" dirty="0" smtClean="0">
                          <a:solidFill>
                            <a:schemeClr val="tx1"/>
                          </a:solidFill>
                          <a:latin typeface="+mn-lt"/>
                          <a:ea typeface="+mn-ea"/>
                          <a:cs typeface="+mn-cs"/>
                        </a:rPr>
                        <a:t>CSC Pre-contingency SE Flows within 5% (Hourly snapshot)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Measurement establishes baseline flows on Commercial lines between</a:t>
                      </a:r>
                      <a:r>
                        <a:rPr lang="en-US" sz="1000" kern="1200" baseline="0" dirty="0" smtClean="0">
                          <a:solidFill>
                            <a:schemeClr val="tx1"/>
                          </a:solidFill>
                          <a:latin typeface="+mn-lt"/>
                          <a:ea typeface="+mn-ea"/>
                          <a:cs typeface="+mn-cs"/>
                        </a:rPr>
                        <a:t> Zonal and Nodal (7/27 – 8/9)</a:t>
                      </a:r>
                      <a:endParaRPr lang="en-US" sz="1000" kern="1200" dirty="0" smtClean="0">
                        <a:solidFill>
                          <a:schemeClr val="tx1"/>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Other Readiness Metrics</a:t>
            </a:r>
            <a:endParaRPr lang="en-US" dirty="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dirty="0" smtClean="0"/>
              <a:t>2 September 2010</a:t>
            </a:r>
            <a:endParaRPr lang="en-US" dirty="0"/>
          </a:p>
        </p:txBody>
      </p:sp>
      <p:graphicFrame>
        <p:nvGraphicFramePr>
          <p:cNvPr id="8" name="Table 7"/>
          <p:cNvGraphicFramePr>
            <a:graphicFrameLocks noGrp="1"/>
          </p:cNvGraphicFramePr>
          <p:nvPr/>
        </p:nvGraphicFramePr>
        <p:xfrm>
          <a:off x="304800" y="838200"/>
          <a:ext cx="8381997" cy="4469008"/>
        </p:xfrm>
        <a:graphic>
          <a:graphicData uri="http://schemas.openxmlformats.org/drawingml/2006/table">
            <a:tbl>
              <a:tblPr/>
              <a:tblGrid>
                <a:gridCol w="1295400"/>
                <a:gridCol w="762000"/>
                <a:gridCol w="533400"/>
                <a:gridCol w="762000"/>
                <a:gridCol w="649415"/>
                <a:gridCol w="569785"/>
                <a:gridCol w="533400"/>
                <a:gridCol w="838200"/>
                <a:gridCol w="1083236"/>
                <a:gridCol w="1355161"/>
              </a:tblGrid>
              <a:tr h="21141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rowSpan="2">
                  <a:txBody>
                    <a:bodyPr/>
                    <a:lstStyle/>
                    <a:p>
                      <a:pPr algn="ctr" fontAlgn="ctr"/>
                      <a:r>
                        <a:rPr lang="en-US" sz="1000" b="0" i="0" u="none" strike="noStrike" dirty="0">
                          <a:solidFill>
                            <a:schemeClr val="tx1"/>
                          </a:solidFill>
                          <a:latin typeface="Arial" pitchFamily="34" charset="0"/>
                          <a:cs typeface="Arial" pitchFamily="34" charset="0"/>
                        </a:rPr>
                        <a:t>MP20 </a:t>
                      </a:r>
                      <a:r>
                        <a:rPr lang="en-US" sz="1000" b="0" i="0" u="none" strike="noStrike" dirty="0" smtClean="0">
                          <a:solidFill>
                            <a:schemeClr val="tx1"/>
                          </a:solidFill>
                          <a:latin typeface="Arial" pitchFamily="34" charset="0"/>
                          <a:cs typeface="Arial" pitchFamily="34" charset="0"/>
                        </a:rPr>
                        <a:t>Outage</a:t>
                      </a:r>
                      <a:r>
                        <a:rPr lang="en-US" sz="1000" b="0" i="0" u="none" strike="noStrike" baseline="0" dirty="0" smtClean="0">
                          <a:solidFill>
                            <a:schemeClr val="tx1"/>
                          </a:solidFill>
                          <a:latin typeface="Arial" pitchFamily="34" charset="0"/>
                          <a:cs typeface="Arial" pitchFamily="34" charset="0"/>
                        </a:rPr>
                        <a:t> Scheduler Connectivity Qualification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98.9%</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1.1%</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chemeClr val="tx1"/>
                          </a:solidFill>
                          <a:latin typeface="Arial" pitchFamily="34" charset="0"/>
                          <a:cs typeface="Arial" pitchFamily="34" charset="0"/>
                        </a:rPr>
                        <a:t>Successful submission of OS </a:t>
                      </a:r>
                      <a:r>
                        <a:rPr lang="en-US" sz="1000" b="0" i="0" u="none" strike="noStrike" dirty="0" smtClean="0">
                          <a:solidFill>
                            <a:schemeClr val="tx1"/>
                          </a:solidFill>
                          <a:latin typeface="Arial" pitchFamily="34" charset="0"/>
                          <a:cs typeface="Arial" pitchFamily="34" charset="0"/>
                        </a:rPr>
                        <a:t>transactions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78/79 QSERS qualified.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vMerge="1">
                  <a:txBody>
                    <a:bodyPr/>
                    <a:lstStyle/>
                    <a:p>
                      <a:endParaRPr lang="en-US"/>
                    </a:p>
                  </a:txBody>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Arial" pitchFamily="34" charset="0"/>
                          <a:cs typeface="Arial" pitchFamily="34" charset="0"/>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Arial" pitchFamily="34" charset="0"/>
                          <a:cs typeface="Arial" pitchFamily="34" charset="0"/>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99.7%</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.3%</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000" b="0" i="0" u="none" strike="noStrike" dirty="0" smtClean="0">
                          <a:solidFill>
                            <a:schemeClr val="tx1"/>
                          </a:solidFill>
                          <a:latin typeface="Arial" pitchFamily="34" charset="0"/>
                          <a:cs typeface="Arial" pitchFamily="34" charset="0"/>
                        </a:rPr>
                        <a:t>20/23 TSPs qualified.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ctr" fontAlgn="ctr"/>
                      <a:r>
                        <a:rPr lang="en-US" sz="1000" b="0" i="0" u="none" strike="noStrike" dirty="0">
                          <a:solidFill>
                            <a:schemeClr val="tx1"/>
                          </a:solidFill>
                          <a:latin typeface="Arial" pitchFamily="34" charset="0"/>
                          <a:cs typeface="Arial" pitchFamily="34" charset="0"/>
                        </a:rPr>
                        <a:t>MP11 Resource Registration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chemeClr val="tx1"/>
                          </a:solidFill>
                          <a:latin typeface="Arial" pitchFamily="34" charset="0"/>
                          <a:cs typeface="Arial" pitchFamily="34" charset="0"/>
                        </a:rPr>
                        <a:t>REs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chemeClr val="tx1"/>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99.6%</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0.0%</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.4%</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chemeClr val="tx1"/>
                          </a:solidFill>
                          <a:latin typeface="Arial" pitchFamily="34" charset="0"/>
                          <a:cs typeface="Arial" pitchFamily="34" charset="0"/>
                        </a:rPr>
                        <a:t>Decision Making Authority form submitted, and GENMAP validated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154/157 </a:t>
                      </a:r>
                      <a:r>
                        <a:rPr lang="en-US" sz="1000" b="0" i="0" u="none" strike="noStrike" dirty="0">
                          <a:solidFill>
                            <a:schemeClr val="tx1"/>
                          </a:solidFill>
                          <a:latin typeface="Arial" pitchFamily="34" charset="0"/>
                          <a:cs typeface="Arial" pitchFamily="34" charset="0"/>
                        </a:rPr>
                        <a:t>Resources completed.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4181">
                <a:tc>
                  <a:txBody>
                    <a:bodyPr/>
                    <a:lstStyle/>
                    <a:p>
                      <a:pPr algn="l" fontAlgn="b"/>
                      <a:r>
                        <a:rPr lang="en-US" sz="1000" b="0" i="0" u="none" strike="noStrike" dirty="0">
                          <a:solidFill>
                            <a:schemeClr val="tx1"/>
                          </a:solidFill>
                          <a:latin typeface="+mn-lt"/>
                        </a:rPr>
                        <a:t>E1 ERCOT Staff Completes Training</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chemeClr val="tx1"/>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chemeClr val="tx1"/>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chemeClr val="tx1"/>
                          </a:solidFill>
                          <a:latin typeface="+mn-lt"/>
                        </a:rPr>
                        <a:t>Training plans must be adhered to for highly impacted departments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chemeClr val="tx1"/>
                          </a:solidFill>
                          <a:latin typeface="+mn-lt"/>
                        </a:rPr>
                        <a:t>15 out of 15 highly impacted departments are up to date with their training plans.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8123">
                <a:tc>
                  <a:txBody>
                    <a:bodyPr/>
                    <a:lstStyle/>
                    <a:p>
                      <a:pPr algn="l" fontAlgn="b"/>
                      <a:r>
                        <a:rPr lang="en-US" sz="1000" b="0" i="0" u="none" strike="noStrike" dirty="0">
                          <a:solidFill>
                            <a:schemeClr val="tx1"/>
                          </a:solidFill>
                          <a:latin typeface="+mn-lt"/>
                        </a:rPr>
                        <a:t>E9 Develop </a:t>
                      </a:r>
                      <a:r>
                        <a:rPr lang="en-US" sz="1000" b="0" i="0" u="none" strike="noStrike" dirty="0" smtClean="0">
                          <a:solidFill>
                            <a:schemeClr val="tx1"/>
                          </a:solidFill>
                          <a:latin typeface="+mn-lt"/>
                        </a:rPr>
                        <a:t>Nodal </a:t>
                      </a:r>
                      <a:r>
                        <a:rPr lang="en-US" sz="1000" b="0" i="0" u="none" strike="noStrike" dirty="0">
                          <a:solidFill>
                            <a:schemeClr val="tx1"/>
                          </a:solidFill>
                          <a:latin typeface="+mn-lt"/>
                        </a:rPr>
                        <a:t>Procedures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chemeClr val="tx1"/>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chemeClr val="tx1"/>
                          </a:solidFill>
                          <a:latin typeface="+mn-lt"/>
                        </a:rPr>
                        <a:t>Procedures developed 1 month prior an exercised in the appropriate Market Trials Phase</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All MT5 procedures</a:t>
                      </a:r>
                      <a:r>
                        <a:rPr lang="en-US" sz="1000" kern="1200" baseline="0" dirty="0" smtClean="0">
                          <a:solidFill>
                            <a:schemeClr val="tx1"/>
                          </a:solidFill>
                          <a:latin typeface="+mn-lt"/>
                          <a:ea typeface="+mn-ea"/>
                          <a:cs typeface="+mn-cs"/>
                        </a:rPr>
                        <a:t> exercised as scheduled in MT5.  </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ctr" fontAlgn="ctr"/>
                      <a:r>
                        <a:rPr lang="en-US" sz="1000" b="0" i="0" u="none" strike="noStrike" dirty="0" smtClean="0">
                          <a:solidFill>
                            <a:schemeClr val="tx1"/>
                          </a:solidFill>
                          <a:latin typeface="Arial" pitchFamily="34" charset="0"/>
                          <a:cs typeface="Arial" pitchFamily="34" charset="0"/>
                        </a:rPr>
                        <a:t>EMO3 Verify Outage Evaluation System Functionality</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mn-lt"/>
                        </a:rPr>
                        <a:t>Green</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ERCOT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N/A</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A test of the Outage Management Process is completed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OS to OE</a:t>
                      </a:r>
                      <a:r>
                        <a:rPr lang="en-US" sz="1000" b="0" i="0" u="none" strike="noStrike" baseline="0" dirty="0" smtClean="0">
                          <a:solidFill>
                            <a:schemeClr val="tx1"/>
                          </a:solidFill>
                          <a:latin typeface="Arial" pitchFamily="34" charset="0"/>
                          <a:cs typeface="Arial" pitchFamily="34" charset="0"/>
                        </a:rPr>
                        <a:t> integration tested throughout Market Trials and reviewed at 6/23 NATF</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89</a:t>
            </a:r>
            <a:r>
              <a:rPr lang="en-US" sz="3600" dirty="0" smtClean="0"/>
              <a:t> Days to Go-Live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dirty="0" smtClean="0"/>
              <a:t>Technical Advisory Committee</a:t>
            </a:r>
          </a:p>
        </p:txBody>
      </p:sp>
      <p:sp>
        <p:nvSpPr>
          <p:cNvPr id="18436" name="Rectangle 4"/>
          <p:cNvSpPr>
            <a:spLocks noGrp="1" noChangeArrowheads="1"/>
          </p:cNvSpPr>
          <p:nvPr>
            <p:ph type="dt" sz="quarter" idx="12"/>
          </p:nvPr>
        </p:nvSpPr>
        <p:spPr>
          <a:noFill/>
        </p:spPr>
        <p:txBody>
          <a:bodyPr/>
          <a:lstStyle/>
          <a:p>
            <a:r>
              <a:rPr lang="en-US" dirty="0" smtClean="0"/>
              <a:t>2 September 2010</a:t>
            </a:r>
          </a:p>
        </p:txBody>
      </p:sp>
      <p:sp>
        <p:nvSpPr>
          <p:cNvPr id="8" name="TextBox 7"/>
          <p:cNvSpPr txBox="1"/>
          <p:nvPr/>
        </p:nvSpPr>
        <p:spPr>
          <a:xfrm>
            <a:off x="0" y="685800"/>
            <a:ext cx="9144000" cy="400110"/>
          </a:xfrm>
          <a:prstGeom prst="rect">
            <a:avLst/>
          </a:prstGeom>
          <a:noFill/>
        </p:spPr>
        <p:txBody>
          <a:bodyPr wrap="square" rtlCol="0">
            <a:spAutoFit/>
          </a:bodyPr>
          <a:lstStyle/>
          <a:p>
            <a:pPr algn="ctr"/>
            <a:r>
              <a:rPr lang="en-US" sz="2000" b="1" dirty="0" smtClean="0"/>
              <a:t>Market Trials has been running for 31 weeks </a:t>
            </a:r>
          </a:p>
        </p:txBody>
      </p:sp>
      <p:sp>
        <p:nvSpPr>
          <p:cNvPr id="9" name="Rectangle 3"/>
          <p:cNvSpPr txBox="1">
            <a:spLocks noChangeArrowheads="1"/>
          </p:cNvSpPr>
          <p:nvPr/>
        </p:nvSpPr>
        <p:spPr bwMode="auto">
          <a:xfrm>
            <a:off x="0" y="914400"/>
            <a:ext cx="8763000" cy="53340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500" b="1"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lnSpc>
                <a:spcPct val="90000"/>
              </a:lnSpc>
              <a:spcBef>
                <a:spcPct val="20000"/>
              </a:spcBef>
              <a:defRPr/>
            </a:pPr>
            <a:r>
              <a:rPr lang="en-US" sz="1600" b="1" u="sng" kern="0" dirty="0" smtClean="0"/>
              <a:t>Upcoming Milestones for Market Trials: </a:t>
            </a:r>
            <a:endParaRPr lang="en-US" sz="1400" dirty="0" smtClean="0">
              <a:latin typeface="+mn-lt"/>
            </a:endParaRPr>
          </a:p>
          <a:p>
            <a:pPr marL="342900" lvl="1" indent="-342900" eaLnBrk="0" hangingPunct="0">
              <a:lnSpc>
                <a:spcPct val="150000"/>
              </a:lnSpc>
              <a:spcBef>
                <a:spcPct val="20000"/>
              </a:spcBef>
              <a:buFontTx/>
              <a:buChar char="•"/>
            </a:pPr>
            <a:r>
              <a:rPr lang="en-US" sz="1400" dirty="0" smtClean="0"/>
              <a:t>LFC Tests</a:t>
            </a:r>
          </a:p>
          <a:p>
            <a:pPr marL="800100" lvl="2" indent="-342900" eaLnBrk="0" hangingPunct="0">
              <a:spcBef>
                <a:spcPts val="0"/>
              </a:spcBef>
              <a:buFontTx/>
              <a:buChar char="•"/>
            </a:pPr>
            <a:r>
              <a:rPr lang="en-US" sz="1200" dirty="0" smtClean="0"/>
              <a:t>168 hour Test will include 48 hrs of closed loop testing between Sept 12</a:t>
            </a:r>
            <a:r>
              <a:rPr lang="en-US" sz="1200" baseline="30000" dirty="0" smtClean="0"/>
              <a:t>th</a:t>
            </a:r>
            <a:r>
              <a:rPr lang="en-US" sz="1200" dirty="0" smtClean="0"/>
              <a:t> – Sept 14</a:t>
            </a:r>
            <a:r>
              <a:rPr lang="en-US" sz="1200" baseline="30000" dirty="0" smtClean="0"/>
              <a:t>th </a:t>
            </a:r>
          </a:p>
          <a:p>
            <a:pPr marL="800100" lvl="2" indent="-342900" eaLnBrk="0" hangingPunct="0">
              <a:spcBef>
                <a:spcPts val="0"/>
              </a:spcBef>
              <a:buFontTx/>
              <a:buChar char="•"/>
            </a:pPr>
            <a:r>
              <a:rPr lang="en-US" sz="1200" dirty="0" smtClean="0"/>
              <a:t>Special NATF on September 17</a:t>
            </a:r>
            <a:r>
              <a:rPr lang="en-US" sz="1200" baseline="30000" dirty="0" smtClean="0"/>
              <a:t>th</a:t>
            </a:r>
            <a:r>
              <a:rPr lang="en-US" sz="1200" dirty="0" smtClean="0"/>
              <a:t> to discuss exit criteria successes and issues</a:t>
            </a:r>
          </a:p>
          <a:p>
            <a:pPr marL="800100" lvl="2" indent="-342900" eaLnBrk="0" hangingPunct="0">
              <a:spcBef>
                <a:spcPts val="0"/>
              </a:spcBef>
              <a:buFontTx/>
              <a:buChar char="•"/>
            </a:pPr>
            <a:r>
              <a:rPr lang="en-US" sz="1200" dirty="0" smtClean="0"/>
              <a:t>Additional 36 Hr LFC Test dates is scheduled for late September</a:t>
            </a:r>
          </a:p>
          <a:p>
            <a:pPr marL="800100" lvl="2" indent="-342900" eaLnBrk="0" hangingPunct="0">
              <a:spcBef>
                <a:spcPts val="0"/>
              </a:spcBef>
              <a:buFontTx/>
              <a:buChar char="•"/>
            </a:pPr>
            <a:r>
              <a:rPr lang="en-US" sz="1200" dirty="0" smtClean="0"/>
              <a:t>Additional 24Hr LFC Test dates is scheduled for  mid-October</a:t>
            </a:r>
          </a:p>
          <a:p>
            <a:pPr marL="800100" lvl="2" indent="-342900" eaLnBrk="0" hangingPunct="0">
              <a:spcBef>
                <a:spcPts val="0"/>
              </a:spcBef>
            </a:pPr>
            <a:endParaRPr lang="en-US" sz="1200" dirty="0" smtClean="0"/>
          </a:p>
          <a:p>
            <a:pPr marL="342900" lvl="1" indent="-342900" eaLnBrk="0" hangingPunct="0">
              <a:lnSpc>
                <a:spcPct val="150000"/>
              </a:lnSpc>
              <a:spcBef>
                <a:spcPct val="20000"/>
              </a:spcBef>
              <a:buFontTx/>
              <a:buChar char="•"/>
            </a:pPr>
            <a:r>
              <a:rPr lang="en-US" sz="1400" dirty="0" smtClean="0"/>
              <a:t>168 Hour Test: DAM/RUC/ SASM</a:t>
            </a:r>
          </a:p>
          <a:p>
            <a:pPr marL="800100" lvl="2" indent="-342900" eaLnBrk="0" hangingPunct="0">
              <a:spcBef>
                <a:spcPts val="0"/>
              </a:spcBef>
              <a:buFontTx/>
              <a:buChar char="•"/>
            </a:pPr>
            <a:r>
              <a:rPr lang="en-US" sz="1200" dirty="0" smtClean="0"/>
              <a:t>DAM will run continuously for 7 consecutive days starting on </a:t>
            </a:r>
            <a:r>
              <a:rPr lang="en-US" sz="1200" kern="0" dirty="0" smtClean="0"/>
              <a:t>9/8/2010 through 9/15/2010</a:t>
            </a:r>
            <a:endParaRPr lang="en-US" sz="1200" dirty="0" smtClean="0"/>
          </a:p>
          <a:p>
            <a:pPr marL="1257300" lvl="3" indent="-342900" eaLnBrk="0" hangingPunct="0">
              <a:spcBef>
                <a:spcPts val="0"/>
              </a:spcBef>
              <a:buFontTx/>
              <a:buChar char="•"/>
            </a:pPr>
            <a:r>
              <a:rPr lang="en-US" sz="1200" kern="0" dirty="0" smtClean="0"/>
              <a:t>HRUC ran 24x7 all 7 days </a:t>
            </a:r>
          </a:p>
          <a:p>
            <a:pPr marL="1257300" lvl="3" indent="-342900" eaLnBrk="0" hangingPunct="0">
              <a:spcBef>
                <a:spcPts val="0"/>
              </a:spcBef>
              <a:buFontTx/>
              <a:buChar char="•"/>
            </a:pPr>
            <a:r>
              <a:rPr lang="en-US" sz="1200" kern="0" dirty="0" smtClean="0"/>
              <a:t>DRUC run after each DAM all 7 days</a:t>
            </a:r>
          </a:p>
          <a:p>
            <a:pPr marL="1257300" lvl="3" indent="-342900" eaLnBrk="0" hangingPunct="0">
              <a:spcBef>
                <a:spcPts val="0"/>
              </a:spcBef>
              <a:buFontTx/>
              <a:buChar char="•"/>
            </a:pPr>
            <a:r>
              <a:rPr lang="en-US" sz="1200" kern="0" dirty="0" smtClean="0"/>
              <a:t>WRUC ran twice to exercise internal ERCOT processes</a:t>
            </a:r>
            <a:endParaRPr lang="en-US" sz="1200" dirty="0" smtClean="0"/>
          </a:p>
          <a:p>
            <a:pPr marL="800100" lvl="2" indent="-342900" eaLnBrk="0" hangingPunct="0">
              <a:spcBef>
                <a:spcPts val="0"/>
              </a:spcBef>
              <a:buFontTx/>
              <a:buChar char="•"/>
            </a:pPr>
            <a:r>
              <a:rPr lang="en-US" sz="1200" dirty="0" smtClean="0"/>
              <a:t>ERCOT’s focus for DAM and RUC going forward will be on the quality of solution</a:t>
            </a:r>
          </a:p>
          <a:p>
            <a:pPr marL="342900" lvl="1" indent="-342900" eaLnBrk="0" hangingPunct="0">
              <a:lnSpc>
                <a:spcPct val="150000"/>
              </a:lnSpc>
              <a:spcBef>
                <a:spcPct val="20000"/>
              </a:spcBef>
              <a:buFontTx/>
              <a:buChar char="•"/>
            </a:pPr>
            <a:r>
              <a:rPr lang="en-US" sz="1400" dirty="0" smtClean="0"/>
              <a:t>An October CRR Monthly auction will begin in mid-September</a:t>
            </a:r>
          </a:p>
          <a:p>
            <a:pPr marL="342900" lvl="1" indent="-342900" eaLnBrk="0" hangingPunct="0">
              <a:lnSpc>
                <a:spcPct val="150000"/>
              </a:lnSpc>
              <a:spcBef>
                <a:spcPct val="20000"/>
              </a:spcBef>
              <a:buFontTx/>
              <a:buChar char="•"/>
            </a:pPr>
            <a:r>
              <a:rPr lang="en-US" sz="1400" dirty="0" smtClean="0"/>
              <a:t>REP Training/Panel discussion hosted at the MET center in Austin on October 6, 2010</a:t>
            </a:r>
          </a:p>
          <a:p>
            <a:pPr marL="342900" lvl="1" indent="-342900" eaLnBrk="0" hangingPunct="0">
              <a:lnSpc>
                <a:spcPct val="150000"/>
              </a:lnSpc>
              <a:spcBef>
                <a:spcPct val="20000"/>
              </a:spcBef>
              <a:buFontTx/>
              <a:buChar char="•"/>
            </a:pPr>
            <a:r>
              <a:rPr lang="en-US" sz="1400" dirty="0" smtClean="0"/>
              <a:t>System Cut-Over / Go-Live</a:t>
            </a:r>
          </a:p>
          <a:p>
            <a:pPr marL="800100" lvl="2" indent="-342900" eaLnBrk="0" hangingPunct="0">
              <a:spcBef>
                <a:spcPts val="0"/>
              </a:spcBef>
              <a:buFontTx/>
              <a:buChar char="•"/>
            </a:pPr>
            <a:r>
              <a:rPr lang="en-US" sz="1200" dirty="0" smtClean="0"/>
              <a:t>Sept/Oct 2010 – Network Modeling, Outage Scheduling</a:t>
            </a:r>
          </a:p>
          <a:p>
            <a:pPr marL="800100" lvl="2" indent="-342900" eaLnBrk="0" hangingPunct="0">
              <a:spcBef>
                <a:spcPts val="0"/>
              </a:spcBef>
              <a:buFontTx/>
              <a:buChar char="•"/>
            </a:pPr>
            <a:r>
              <a:rPr lang="en-US" sz="1200" dirty="0" smtClean="0"/>
              <a:t>October 19, 2010 – Board of Directors Sign Off </a:t>
            </a:r>
          </a:p>
          <a:p>
            <a:pPr marL="800100" lvl="2" indent="-342900" eaLnBrk="0" hangingPunct="0">
              <a:spcBef>
                <a:spcPts val="0"/>
              </a:spcBef>
              <a:buFontTx/>
              <a:buChar char="•"/>
            </a:pPr>
            <a:r>
              <a:rPr lang="en-US" sz="1200" dirty="0" smtClean="0"/>
              <a:t>November 2010  – Go-Live CRR Auction </a:t>
            </a:r>
          </a:p>
          <a:p>
            <a:pPr marL="800100" lvl="2" indent="-342900" eaLnBrk="0" hangingPunct="0">
              <a:spcBef>
                <a:spcPts val="0"/>
              </a:spcBef>
              <a:buFontTx/>
              <a:buChar char="•"/>
            </a:pPr>
            <a:r>
              <a:rPr lang="en-US" sz="1200" dirty="0" smtClean="0"/>
              <a:t>November 30</a:t>
            </a:r>
            <a:r>
              <a:rPr lang="en-US" sz="1200" baseline="30000" dirty="0" smtClean="0"/>
              <a:t>th</a:t>
            </a:r>
            <a:r>
              <a:rPr lang="en-US" sz="1200" dirty="0" smtClean="0"/>
              <a:t> DAM</a:t>
            </a:r>
          </a:p>
          <a:p>
            <a:pPr marL="800100" lvl="2" indent="-342900" eaLnBrk="0" hangingPunct="0">
              <a:spcBef>
                <a:spcPts val="0"/>
              </a:spcBef>
              <a:buFontTx/>
              <a:buChar char="•"/>
            </a:pPr>
            <a:r>
              <a:rPr lang="en-US" sz="1200" dirty="0" smtClean="0"/>
              <a:t>December 1</a:t>
            </a:r>
            <a:r>
              <a:rPr lang="en-US" sz="1200" baseline="30000" dirty="0" smtClean="0"/>
              <a:t>st</a:t>
            </a:r>
            <a:r>
              <a:rPr lang="en-US" sz="1200" dirty="0" smtClean="0"/>
              <a:t> – First Operating Day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0" y="0"/>
            <a:ext cx="9144000" cy="685800"/>
          </a:xfrm>
        </p:spPr>
        <p:txBody>
          <a:bodyPr/>
          <a:lstStyle/>
          <a:p>
            <a:pPr eaLnBrk="1" hangingPunct="1">
              <a:lnSpc>
                <a:spcPct val="90000"/>
              </a:lnSpc>
            </a:pPr>
            <a:r>
              <a:rPr lang="en-US" dirty="0" smtClean="0"/>
              <a:t>168-Hour Test Breakdown of Activities: Objective / Participation Requirements</a:t>
            </a:r>
          </a:p>
        </p:txBody>
      </p:sp>
      <p:sp>
        <p:nvSpPr>
          <p:cNvPr id="5" name="Rectangle 2075"/>
          <p:cNvSpPr txBox="1">
            <a:spLocks noChangeArrowheads="1"/>
          </p:cNvSpPr>
          <p:nvPr/>
        </p:nvSpPr>
        <p:spPr bwMode="auto">
          <a:xfrm>
            <a:off x="444500" y="990600"/>
            <a:ext cx="8547100" cy="5334000"/>
          </a:xfrm>
          <a:prstGeom prst="rect">
            <a:avLst/>
          </a:prstGeom>
          <a:noFill/>
          <a:ln w="9525">
            <a:noFill/>
            <a:miter lim="800000"/>
            <a:headEnd/>
            <a:tailEnd/>
          </a:ln>
        </p:spPr>
        <p:txBody>
          <a:bodyPr>
            <a:normAutofit/>
          </a:bodyPr>
          <a:lstStyle/>
          <a:p>
            <a:pPr marL="342900" indent="-342900">
              <a:lnSpc>
                <a:spcPct val="90000"/>
              </a:lnSpc>
              <a:spcBef>
                <a:spcPct val="20000"/>
              </a:spcBef>
              <a:buFont typeface="Arial" pitchFamily="34" charset="0"/>
              <a:buChar char="•"/>
              <a:defRPr/>
            </a:pPr>
            <a:r>
              <a:rPr lang="en-US" b="1" dirty="0">
                <a:latin typeface="+mn-lt"/>
              </a:rPr>
              <a:t>Objective</a:t>
            </a:r>
          </a:p>
          <a:p>
            <a:pPr marL="800100" lvl="1" indent="-342900">
              <a:lnSpc>
                <a:spcPct val="90000"/>
              </a:lnSpc>
              <a:spcBef>
                <a:spcPct val="20000"/>
              </a:spcBef>
              <a:buFont typeface="Arial" pitchFamily="34" charset="0"/>
              <a:buChar char="•"/>
              <a:defRPr/>
            </a:pPr>
            <a:r>
              <a:rPr lang="en-US" sz="1700" dirty="0">
                <a:latin typeface="+mn-lt"/>
              </a:rPr>
              <a:t>Conduct a full rehearsal of the Nodal Day-Ahead Market (DAM), Reliability Unit Commitment (RUC), Real Time Market and Load Frequency Control (LFC)</a:t>
            </a:r>
          </a:p>
          <a:p>
            <a:pPr marL="800100" lvl="1" indent="-342900">
              <a:lnSpc>
                <a:spcPct val="90000"/>
              </a:lnSpc>
              <a:spcBef>
                <a:spcPct val="20000"/>
              </a:spcBef>
              <a:buFont typeface="Arial" pitchFamily="34" charset="0"/>
              <a:buChar char="•"/>
              <a:defRPr/>
            </a:pPr>
            <a:endParaRPr lang="en-US" sz="1700" dirty="0" smtClean="0">
              <a:latin typeface="+mn-lt"/>
            </a:endParaRPr>
          </a:p>
          <a:p>
            <a:pPr marL="800100" lvl="1" indent="-342900">
              <a:lnSpc>
                <a:spcPct val="90000"/>
              </a:lnSpc>
              <a:spcBef>
                <a:spcPct val="20000"/>
              </a:spcBef>
              <a:buFont typeface="Arial" pitchFamily="34" charset="0"/>
              <a:buChar char="•"/>
              <a:defRPr/>
            </a:pPr>
            <a:r>
              <a:rPr lang="en-US" sz="1700" dirty="0" smtClean="0">
                <a:latin typeface="+mn-lt"/>
              </a:rPr>
              <a:t>Continuous </a:t>
            </a:r>
            <a:r>
              <a:rPr lang="en-US" sz="1700" dirty="0">
                <a:latin typeface="+mn-lt"/>
              </a:rPr>
              <a:t>seven day period of Market Systems and 48 hours of Closed Loop LFC</a:t>
            </a:r>
          </a:p>
          <a:p>
            <a:pPr marL="800100" lvl="1" indent="-342900">
              <a:lnSpc>
                <a:spcPct val="90000"/>
              </a:lnSpc>
              <a:spcBef>
                <a:spcPct val="20000"/>
              </a:spcBef>
              <a:buFont typeface="Arial" pitchFamily="34" charset="0"/>
              <a:buChar char="•"/>
              <a:defRPr/>
            </a:pPr>
            <a:endParaRPr lang="en-US" sz="1700" dirty="0" smtClean="0">
              <a:latin typeface="+mn-lt"/>
            </a:endParaRPr>
          </a:p>
          <a:p>
            <a:pPr marL="800100" lvl="1" indent="-342900">
              <a:lnSpc>
                <a:spcPct val="90000"/>
              </a:lnSpc>
              <a:spcBef>
                <a:spcPct val="20000"/>
              </a:spcBef>
              <a:buFont typeface="Arial" pitchFamily="34" charset="0"/>
              <a:buChar char="•"/>
              <a:defRPr/>
            </a:pPr>
            <a:r>
              <a:rPr lang="en-US" sz="1700" dirty="0" smtClean="0">
                <a:latin typeface="+mn-lt"/>
              </a:rPr>
              <a:t>Components </a:t>
            </a:r>
            <a:r>
              <a:rPr lang="en-US" sz="1700" dirty="0">
                <a:latin typeface="+mn-lt"/>
              </a:rPr>
              <a:t>required and to be exercised during the 168-Hour test:</a:t>
            </a:r>
          </a:p>
          <a:p>
            <a:pPr marL="1200150" lvl="2" indent="-285750" eaLnBrk="0" hangingPunct="0">
              <a:lnSpc>
                <a:spcPct val="110000"/>
              </a:lnSpc>
              <a:spcBef>
                <a:spcPct val="20000"/>
              </a:spcBef>
              <a:buFont typeface="Arial" pitchFamily="34" charset="0"/>
              <a:buChar char="–"/>
              <a:defRPr/>
            </a:pPr>
            <a:r>
              <a:rPr lang="en-US" sz="1600" dirty="0">
                <a:latin typeface="+mn-lt"/>
              </a:rPr>
              <a:t>The Day Ahead functions including DAM, DRUC, HRUC and WRUC </a:t>
            </a:r>
          </a:p>
          <a:p>
            <a:pPr marL="1200150" lvl="2" indent="-285750" eaLnBrk="0" hangingPunct="0">
              <a:lnSpc>
                <a:spcPct val="110000"/>
              </a:lnSpc>
              <a:spcBef>
                <a:spcPct val="20000"/>
              </a:spcBef>
              <a:buFont typeface="Arial" pitchFamily="34" charset="0"/>
              <a:buChar char="–"/>
              <a:defRPr/>
            </a:pPr>
            <a:r>
              <a:rPr lang="en-US" sz="1600" dirty="0">
                <a:latin typeface="+mn-lt"/>
              </a:rPr>
              <a:t>The Real Time systems performing SCADA, Network Security Analysis, Transmission Constraint Management, SCED, and LFC </a:t>
            </a:r>
          </a:p>
          <a:p>
            <a:pPr marL="1200150" lvl="2" indent="-285750" eaLnBrk="0" hangingPunct="0">
              <a:lnSpc>
                <a:spcPct val="110000"/>
              </a:lnSpc>
              <a:spcBef>
                <a:spcPct val="20000"/>
              </a:spcBef>
              <a:buFont typeface="Arial" pitchFamily="34" charset="0"/>
              <a:buChar char="–"/>
              <a:defRPr/>
            </a:pPr>
            <a:r>
              <a:rPr lang="en-US" sz="1600" dirty="0">
                <a:latin typeface="+mn-lt"/>
              </a:rPr>
              <a:t>The Nodal support systems including Network Model Management, Outage Scheduler, Outage Evaluation tools</a:t>
            </a:r>
          </a:p>
          <a:p>
            <a:pPr marL="1200150" lvl="2" indent="-285750" eaLnBrk="0" hangingPunct="0">
              <a:lnSpc>
                <a:spcPct val="110000"/>
              </a:lnSpc>
              <a:spcBef>
                <a:spcPct val="20000"/>
              </a:spcBef>
              <a:buFont typeface="Arial" pitchFamily="34" charset="0"/>
              <a:buChar char="–"/>
              <a:defRPr/>
            </a:pPr>
            <a:r>
              <a:rPr lang="en-US" sz="1600" dirty="0">
                <a:latin typeface="+mn-lt"/>
              </a:rPr>
              <a:t>Credit Monitoring and Management (CMM)</a:t>
            </a:r>
          </a:p>
          <a:p>
            <a:pPr marL="1200150" lvl="2" indent="-285750" eaLnBrk="0" hangingPunct="0">
              <a:lnSpc>
                <a:spcPct val="110000"/>
              </a:lnSpc>
              <a:spcBef>
                <a:spcPct val="20000"/>
              </a:spcBef>
              <a:buFont typeface="Arial" pitchFamily="34" charset="0"/>
              <a:buChar char="–"/>
              <a:defRPr/>
            </a:pPr>
            <a:r>
              <a:rPr lang="en-US" sz="1600" dirty="0">
                <a:latin typeface="+mn-lt"/>
              </a:rPr>
              <a:t>Settlements and Billing</a:t>
            </a:r>
          </a:p>
          <a:p>
            <a:pPr marL="1200150" lvl="2" indent="-285750" eaLnBrk="0" hangingPunct="0">
              <a:lnSpc>
                <a:spcPct val="110000"/>
              </a:lnSpc>
              <a:spcBef>
                <a:spcPct val="20000"/>
              </a:spcBef>
              <a:buFont typeface="Arial" pitchFamily="34" charset="0"/>
              <a:buChar char="–"/>
              <a:defRPr/>
            </a:pPr>
            <a:r>
              <a:rPr lang="en-US" sz="1600" dirty="0">
                <a:latin typeface="+mn-lt"/>
              </a:rPr>
              <a:t>Posting of applicable Reports and </a:t>
            </a:r>
            <a:r>
              <a:rPr lang="en-US" sz="1600" dirty="0" smtClean="0">
                <a:latin typeface="+mn-lt"/>
              </a:rPr>
              <a:t>Extracts</a:t>
            </a:r>
            <a:endParaRPr lang="en-US" sz="1700" b="1" dirty="0">
              <a:latin typeface="+mn-lt"/>
            </a:endParaRPr>
          </a:p>
          <a:p>
            <a:pPr lvl="1">
              <a:defRPr/>
            </a:pPr>
            <a:r>
              <a:rPr lang="en-US" sz="1400" dirty="0"/>
              <a:t> </a:t>
            </a:r>
          </a:p>
          <a:p>
            <a:pPr marL="342900" indent="-342900" eaLnBrk="1" hangingPunct="1">
              <a:lnSpc>
                <a:spcPct val="80000"/>
              </a:lnSpc>
              <a:spcBef>
                <a:spcPct val="20000"/>
              </a:spcBef>
              <a:buFontTx/>
              <a:buChar char="•"/>
              <a:defRPr/>
            </a:pPr>
            <a:endParaRPr lang="en-US" sz="1400" b="1" kern="0" dirty="0">
              <a:latin typeface="+mn-lt"/>
            </a:endParaRPr>
          </a:p>
          <a:p>
            <a:pPr marL="800100" lvl="1" indent="-342900" eaLnBrk="1" hangingPunct="1">
              <a:lnSpc>
                <a:spcPct val="80000"/>
              </a:lnSpc>
              <a:spcBef>
                <a:spcPct val="20000"/>
              </a:spcBef>
              <a:buFontTx/>
              <a:buChar char="•"/>
              <a:defRPr/>
            </a:pPr>
            <a:endParaRPr lang="en-US" sz="1400" kern="0" dirty="0">
              <a:latin typeface="+mn-lt"/>
            </a:endParaRPr>
          </a:p>
        </p:txBody>
      </p:sp>
      <p:sp>
        <p:nvSpPr>
          <p:cNvPr id="6" name="Footer Placeholder 5"/>
          <p:cNvSpPr>
            <a:spLocks noGrp="1"/>
          </p:cNvSpPr>
          <p:nvPr>
            <p:ph type="ftr" sz="quarter" idx="11"/>
          </p:nvPr>
        </p:nvSpPr>
        <p:spPr>
          <a:xfrm>
            <a:off x="5867400" y="6457950"/>
            <a:ext cx="2895600" cy="457200"/>
          </a:xfrm>
          <a:noFill/>
        </p:spPr>
        <p:txBody>
          <a:bodyPr/>
          <a:lstStyle/>
          <a:p>
            <a:r>
              <a:rPr lang="en-US" dirty="0" smtClean="0"/>
              <a:t>Technical Advisory Committee</a:t>
            </a:r>
          </a:p>
        </p:txBody>
      </p:sp>
      <p:sp>
        <p:nvSpPr>
          <p:cNvPr id="7" name="Rectangle 4"/>
          <p:cNvSpPr>
            <a:spLocks noGrp="1" noChangeArrowheads="1"/>
          </p:cNvSpPr>
          <p:nvPr>
            <p:ph type="dt" sz="quarter" idx="12"/>
          </p:nvPr>
        </p:nvSpPr>
        <p:spPr>
          <a:xfrm>
            <a:off x="1143000" y="6457950"/>
            <a:ext cx="2133600" cy="476250"/>
          </a:xfrm>
          <a:noFill/>
        </p:spPr>
        <p:txBody>
          <a:bodyPr/>
          <a:lstStyle/>
          <a:p>
            <a:r>
              <a:rPr lang="en-US" dirty="0" smtClean="0"/>
              <a:t>2 September 2010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0" y="0"/>
            <a:ext cx="9144000" cy="685800"/>
          </a:xfrm>
        </p:spPr>
        <p:txBody>
          <a:bodyPr/>
          <a:lstStyle/>
          <a:p>
            <a:pPr eaLnBrk="1" hangingPunct="1">
              <a:lnSpc>
                <a:spcPct val="90000"/>
              </a:lnSpc>
            </a:pPr>
            <a:r>
              <a:rPr lang="en-US" dirty="0" smtClean="0"/>
              <a:t>168-Hour Test Breakdown of Activities: Objective / Participation Requirements</a:t>
            </a:r>
          </a:p>
        </p:txBody>
      </p:sp>
      <p:sp>
        <p:nvSpPr>
          <p:cNvPr id="5" name="Rectangle 2075"/>
          <p:cNvSpPr txBox="1">
            <a:spLocks noChangeArrowheads="1"/>
          </p:cNvSpPr>
          <p:nvPr/>
        </p:nvSpPr>
        <p:spPr bwMode="auto">
          <a:xfrm>
            <a:off x="457200" y="838200"/>
            <a:ext cx="8547100" cy="5334000"/>
          </a:xfrm>
          <a:prstGeom prst="rect">
            <a:avLst/>
          </a:prstGeom>
          <a:noFill/>
          <a:ln w="9525">
            <a:noFill/>
            <a:miter lim="800000"/>
            <a:headEnd/>
            <a:tailEnd/>
          </a:ln>
        </p:spPr>
        <p:txBody>
          <a:bodyPr>
            <a:normAutofit/>
          </a:bodyPr>
          <a:lstStyle/>
          <a:p>
            <a:pPr marL="800100" lvl="1" indent="-342900">
              <a:lnSpc>
                <a:spcPct val="90000"/>
              </a:lnSpc>
              <a:spcBef>
                <a:spcPct val="20000"/>
              </a:spcBef>
              <a:buFont typeface="Arial" pitchFamily="34" charset="0"/>
              <a:buChar char="•"/>
              <a:defRPr/>
            </a:pPr>
            <a:endParaRPr lang="en-US" sz="1700" b="1" dirty="0">
              <a:latin typeface="+mn-lt"/>
            </a:endParaRPr>
          </a:p>
          <a:p>
            <a:pPr marL="342900" indent="-342900">
              <a:lnSpc>
                <a:spcPct val="90000"/>
              </a:lnSpc>
              <a:spcBef>
                <a:spcPct val="20000"/>
              </a:spcBef>
              <a:buFont typeface="Arial" pitchFamily="34" charset="0"/>
              <a:buChar char="•"/>
              <a:defRPr/>
            </a:pPr>
            <a:r>
              <a:rPr lang="en-US" sz="2000" b="1" dirty="0"/>
              <a:t>Participation </a:t>
            </a:r>
            <a:r>
              <a:rPr lang="en-US" sz="2000" b="1" dirty="0" smtClean="0"/>
              <a:t>Requirements:</a:t>
            </a:r>
          </a:p>
          <a:p>
            <a:pPr marL="342900" indent="-342900">
              <a:lnSpc>
                <a:spcPct val="90000"/>
              </a:lnSpc>
              <a:spcBef>
                <a:spcPct val="20000"/>
              </a:spcBef>
              <a:defRPr/>
            </a:pPr>
            <a:endParaRPr lang="en-US" sz="1600" b="1" dirty="0"/>
          </a:p>
          <a:p>
            <a:pPr marL="742950" lvl="1" indent="-285750" eaLnBrk="0" hangingPunct="0">
              <a:lnSpc>
                <a:spcPct val="90000"/>
              </a:lnSpc>
              <a:spcBef>
                <a:spcPct val="20000"/>
              </a:spcBef>
              <a:buFont typeface="Arial" pitchFamily="34" charset="0"/>
              <a:buChar char="–"/>
              <a:defRPr/>
            </a:pPr>
            <a:r>
              <a:rPr lang="en-US" sz="1600" dirty="0">
                <a:latin typeface="+mn-lt"/>
              </a:rPr>
              <a:t>The value of the 168-Hour Test is dependent on participation by the Market.  </a:t>
            </a:r>
          </a:p>
          <a:p>
            <a:pPr marL="742950" lvl="1" indent="-285750" eaLnBrk="0" hangingPunct="0">
              <a:lnSpc>
                <a:spcPct val="90000"/>
              </a:lnSpc>
              <a:spcBef>
                <a:spcPct val="20000"/>
              </a:spcBef>
              <a:buFont typeface="Arial" pitchFamily="34" charset="0"/>
              <a:buChar char="–"/>
              <a:defRPr/>
            </a:pPr>
            <a:endParaRPr lang="en-US" sz="16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The </a:t>
            </a:r>
            <a:r>
              <a:rPr lang="en-US" sz="1600" dirty="0">
                <a:latin typeface="+mn-lt"/>
              </a:rPr>
              <a:t>168-Hour Test is required by all registered Market Participants intending to be involved in the Nodal Market</a:t>
            </a:r>
          </a:p>
          <a:p>
            <a:pPr marL="742950" lvl="1" indent="-285750" eaLnBrk="0" hangingPunct="0">
              <a:lnSpc>
                <a:spcPct val="90000"/>
              </a:lnSpc>
              <a:spcBef>
                <a:spcPct val="20000"/>
              </a:spcBef>
              <a:buFont typeface="Arial" pitchFamily="34" charset="0"/>
              <a:buChar char="–"/>
              <a:defRPr/>
            </a:pPr>
            <a:endParaRPr lang="en-US" sz="16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Participation </a:t>
            </a:r>
            <a:r>
              <a:rPr lang="en-US" sz="1600" dirty="0">
                <a:latin typeface="+mn-lt"/>
              </a:rPr>
              <a:t>data and metrics will be published and made readily available to the ERCOT Board, Independent Market Monitor and the related Market Participant Forums (NATF, TAC)</a:t>
            </a:r>
          </a:p>
          <a:p>
            <a:pPr marL="800100" lvl="1" indent="-342900">
              <a:lnSpc>
                <a:spcPct val="90000"/>
              </a:lnSpc>
              <a:spcBef>
                <a:spcPct val="20000"/>
              </a:spcBef>
              <a:buFont typeface="Arial" pitchFamily="34" charset="0"/>
              <a:buChar char="•"/>
              <a:defRPr/>
            </a:pPr>
            <a:endParaRPr lang="en-US" sz="16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Metrics </a:t>
            </a:r>
            <a:r>
              <a:rPr lang="en-US" sz="1600" dirty="0">
                <a:latin typeface="+mn-lt"/>
              </a:rPr>
              <a:t>will also include comparisons of Zonal Resource Plans to Nodal COPs.</a:t>
            </a:r>
          </a:p>
          <a:p>
            <a:pPr marL="742950" lvl="1" indent="-285750" eaLnBrk="0" hangingPunct="0">
              <a:lnSpc>
                <a:spcPct val="90000"/>
              </a:lnSpc>
              <a:spcBef>
                <a:spcPct val="20000"/>
              </a:spcBef>
              <a:buFont typeface="Arial" pitchFamily="34" charset="0"/>
              <a:buChar char="–"/>
              <a:defRPr/>
            </a:pPr>
            <a:endParaRPr lang="en-US" sz="16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Participation </a:t>
            </a:r>
            <a:r>
              <a:rPr lang="en-US" sz="1600" dirty="0">
                <a:latin typeface="+mn-lt"/>
              </a:rPr>
              <a:t>should be reasonably reflective of post Go-Live behavior</a:t>
            </a:r>
          </a:p>
          <a:p>
            <a:pPr marL="800100" lvl="1" indent="-342900">
              <a:lnSpc>
                <a:spcPct val="90000"/>
              </a:lnSpc>
              <a:spcBef>
                <a:spcPct val="20000"/>
              </a:spcBef>
              <a:buFont typeface="Arial" pitchFamily="34" charset="0"/>
              <a:buChar char="•"/>
              <a:defRPr/>
            </a:pPr>
            <a:endParaRPr lang="en-US" sz="1700" b="1" dirty="0">
              <a:latin typeface="+mn-lt"/>
            </a:endParaRPr>
          </a:p>
          <a:p>
            <a:pPr lvl="1">
              <a:defRPr/>
            </a:pPr>
            <a:r>
              <a:rPr lang="en-US" sz="1400" dirty="0"/>
              <a:t> </a:t>
            </a:r>
          </a:p>
          <a:p>
            <a:pPr marL="342900" indent="-342900" eaLnBrk="1" hangingPunct="1">
              <a:lnSpc>
                <a:spcPct val="80000"/>
              </a:lnSpc>
              <a:spcBef>
                <a:spcPct val="20000"/>
              </a:spcBef>
              <a:buFontTx/>
              <a:buChar char="•"/>
              <a:defRPr/>
            </a:pPr>
            <a:endParaRPr lang="en-US" sz="1400" b="1" kern="0" dirty="0">
              <a:latin typeface="+mn-lt"/>
            </a:endParaRPr>
          </a:p>
          <a:p>
            <a:pPr marL="800100" lvl="1" indent="-342900" eaLnBrk="1" hangingPunct="1">
              <a:lnSpc>
                <a:spcPct val="80000"/>
              </a:lnSpc>
              <a:spcBef>
                <a:spcPct val="20000"/>
              </a:spcBef>
              <a:buFontTx/>
              <a:buChar char="•"/>
              <a:defRPr/>
            </a:pPr>
            <a:endParaRPr lang="en-US" sz="1400" kern="0" dirty="0">
              <a:latin typeface="+mn-lt"/>
            </a:endParaRPr>
          </a:p>
        </p:txBody>
      </p:sp>
      <p:sp>
        <p:nvSpPr>
          <p:cNvPr id="6" name="Footer Placeholder 5"/>
          <p:cNvSpPr>
            <a:spLocks noGrp="1"/>
          </p:cNvSpPr>
          <p:nvPr>
            <p:ph type="ftr" sz="quarter" idx="11"/>
          </p:nvPr>
        </p:nvSpPr>
        <p:spPr>
          <a:xfrm>
            <a:off x="5867400" y="6457950"/>
            <a:ext cx="2895600" cy="457200"/>
          </a:xfrm>
          <a:noFill/>
        </p:spPr>
        <p:txBody>
          <a:bodyPr/>
          <a:lstStyle/>
          <a:p>
            <a:r>
              <a:rPr lang="en-US" dirty="0" smtClean="0"/>
              <a:t>Technical Advisory Committee</a:t>
            </a:r>
          </a:p>
        </p:txBody>
      </p:sp>
      <p:sp>
        <p:nvSpPr>
          <p:cNvPr id="7" name="Rectangle 4"/>
          <p:cNvSpPr>
            <a:spLocks noGrp="1" noChangeArrowheads="1"/>
          </p:cNvSpPr>
          <p:nvPr>
            <p:ph type="dt" sz="quarter" idx="12"/>
          </p:nvPr>
        </p:nvSpPr>
        <p:spPr>
          <a:xfrm>
            <a:off x="1143000" y="6457950"/>
            <a:ext cx="2133600" cy="476250"/>
          </a:xfrm>
          <a:noFill/>
        </p:spPr>
        <p:txBody>
          <a:bodyPr/>
          <a:lstStyle/>
          <a:p>
            <a:r>
              <a:rPr lang="en-US" dirty="0" smtClean="0"/>
              <a:t>2 September 2010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0" y="0"/>
            <a:ext cx="9144000" cy="685800"/>
          </a:xfrm>
        </p:spPr>
        <p:txBody>
          <a:bodyPr/>
          <a:lstStyle/>
          <a:p>
            <a:pPr eaLnBrk="1" hangingPunct="1">
              <a:lnSpc>
                <a:spcPct val="90000"/>
              </a:lnSpc>
            </a:pPr>
            <a:r>
              <a:rPr lang="en-US" dirty="0" smtClean="0"/>
              <a:t>168-Hour Test Breakdown of Activities: Entry / Exit Criteria</a:t>
            </a:r>
          </a:p>
        </p:txBody>
      </p:sp>
      <p:sp>
        <p:nvSpPr>
          <p:cNvPr id="5" name="Rectangle 2075"/>
          <p:cNvSpPr txBox="1">
            <a:spLocks noChangeArrowheads="1"/>
          </p:cNvSpPr>
          <p:nvPr/>
        </p:nvSpPr>
        <p:spPr bwMode="auto">
          <a:xfrm>
            <a:off x="444500" y="838200"/>
            <a:ext cx="8547100" cy="5334000"/>
          </a:xfrm>
          <a:prstGeom prst="rect">
            <a:avLst/>
          </a:prstGeom>
          <a:noFill/>
          <a:ln w="9525">
            <a:noFill/>
            <a:miter lim="800000"/>
            <a:headEnd/>
            <a:tailEnd/>
          </a:ln>
        </p:spPr>
        <p:txBody>
          <a:bodyPr>
            <a:normAutofit/>
          </a:bodyPr>
          <a:lstStyle/>
          <a:p>
            <a:pPr indent="292100">
              <a:buFont typeface="Arial" pitchFamily="34" charset="0"/>
              <a:buChar char="•"/>
              <a:defRPr/>
            </a:pPr>
            <a:r>
              <a:rPr lang="en-US" b="1" dirty="0"/>
              <a:t>Entry Criteria for the 168-Hour test will be as follows</a:t>
            </a:r>
            <a:r>
              <a:rPr lang="en-US" sz="1600" b="1" dirty="0"/>
              <a:t>:</a:t>
            </a:r>
          </a:p>
          <a:p>
            <a:pPr marL="800100" lvl="1" indent="-342900">
              <a:lnSpc>
                <a:spcPct val="90000"/>
              </a:lnSpc>
              <a:spcBef>
                <a:spcPct val="20000"/>
              </a:spcBef>
              <a:buFont typeface="Arial" pitchFamily="34" charset="0"/>
              <a:buChar char="•"/>
              <a:defRPr/>
            </a:pPr>
            <a:endParaRPr lang="en-US" sz="17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All </a:t>
            </a:r>
            <a:r>
              <a:rPr lang="en-US" sz="1600" dirty="0">
                <a:latin typeface="+mn-lt"/>
              </a:rPr>
              <a:t>defined Market Trials Testing up until the 168-Hr test has been completed in accordance with the Market Trials Handbooks published to the Nodal Readiness Center</a:t>
            </a:r>
          </a:p>
          <a:p>
            <a:pPr marL="742950" lvl="1" indent="-285750" eaLnBrk="0" hangingPunct="0">
              <a:lnSpc>
                <a:spcPct val="90000"/>
              </a:lnSpc>
              <a:spcBef>
                <a:spcPct val="20000"/>
              </a:spcBef>
              <a:buFont typeface="Arial" pitchFamily="34" charset="0"/>
              <a:buChar char="–"/>
              <a:defRPr/>
            </a:pPr>
            <a:endParaRPr lang="en-US" sz="16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ERCOT </a:t>
            </a:r>
            <a:r>
              <a:rPr lang="en-US" sz="1600" dirty="0">
                <a:latin typeface="+mn-lt"/>
              </a:rPr>
              <a:t>declares readiness for initiating the 168-Hour test to TAC and the Board and obtains director level sign off from ERCOT management</a:t>
            </a:r>
            <a:r>
              <a:rPr lang="en-US" dirty="0">
                <a:latin typeface="+mn-lt"/>
              </a:rPr>
              <a:t>.</a:t>
            </a:r>
          </a:p>
          <a:p>
            <a:pPr>
              <a:defRPr/>
            </a:pPr>
            <a:endParaRPr lang="en-US" sz="1600" b="1" dirty="0"/>
          </a:p>
          <a:p>
            <a:pPr>
              <a:defRPr/>
            </a:pPr>
            <a:endParaRPr lang="en-US" sz="1600" b="1" dirty="0" smtClean="0"/>
          </a:p>
          <a:p>
            <a:pPr indent="292100">
              <a:buFont typeface="Arial" pitchFamily="34" charset="0"/>
              <a:buChar char="•"/>
              <a:defRPr/>
            </a:pPr>
            <a:r>
              <a:rPr lang="en-US" b="1" dirty="0" smtClean="0"/>
              <a:t>Exit Criteria</a:t>
            </a:r>
            <a:r>
              <a:rPr lang="en-US" sz="1600" b="1" dirty="0" smtClean="0"/>
              <a:t>:</a:t>
            </a:r>
            <a:endParaRPr lang="en-US" sz="1600" b="1" dirty="0"/>
          </a:p>
          <a:p>
            <a:pPr marL="800100" lvl="1" indent="-342900">
              <a:lnSpc>
                <a:spcPct val="90000"/>
              </a:lnSpc>
              <a:spcBef>
                <a:spcPct val="20000"/>
              </a:spcBef>
              <a:buFont typeface="Arial" pitchFamily="34" charset="0"/>
              <a:buChar char="•"/>
              <a:defRPr/>
            </a:pPr>
            <a:endParaRPr lang="en-US" sz="17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168 </a:t>
            </a:r>
            <a:r>
              <a:rPr lang="en-US" sz="1600" dirty="0">
                <a:latin typeface="+mn-lt"/>
              </a:rPr>
              <a:t>hours of continuous Nodal systems testing have been completed without encountering any major system issues that would prevent the Nodal Market from going live while maintaining system security and reliability as required by the ERCOT Protocols, Operating Guides, other binding documents, and NERC Reliability Standards. </a:t>
            </a:r>
          </a:p>
          <a:p>
            <a:pPr marL="742950" lvl="1" indent="-285750" eaLnBrk="0" hangingPunct="0">
              <a:lnSpc>
                <a:spcPct val="90000"/>
              </a:lnSpc>
              <a:spcBef>
                <a:spcPct val="20000"/>
              </a:spcBef>
              <a:buFont typeface="Arial" pitchFamily="34" charset="0"/>
              <a:buChar char="–"/>
              <a:defRPr/>
            </a:pPr>
            <a:endParaRPr lang="en-US" sz="1600" dirty="0" smtClean="0">
              <a:latin typeface="+mn-lt"/>
            </a:endParaRPr>
          </a:p>
          <a:p>
            <a:pPr marL="742950" lvl="1" indent="-285750" eaLnBrk="0" hangingPunct="0">
              <a:lnSpc>
                <a:spcPct val="90000"/>
              </a:lnSpc>
              <a:spcBef>
                <a:spcPct val="20000"/>
              </a:spcBef>
              <a:buFont typeface="Arial" pitchFamily="34" charset="0"/>
              <a:buChar char="–"/>
              <a:defRPr/>
            </a:pPr>
            <a:r>
              <a:rPr lang="en-US" sz="1600" dirty="0" smtClean="0">
                <a:latin typeface="+mn-lt"/>
              </a:rPr>
              <a:t>ERCOT </a:t>
            </a:r>
            <a:r>
              <a:rPr lang="en-US" sz="1600" dirty="0">
                <a:latin typeface="+mn-lt"/>
              </a:rPr>
              <a:t>provides a test summary report to TAC and the Board outlining the successful testing processes</a:t>
            </a:r>
            <a:r>
              <a:rPr lang="en-US" sz="1700" dirty="0">
                <a:latin typeface="+mn-lt"/>
              </a:rPr>
              <a:t>.</a:t>
            </a:r>
          </a:p>
          <a:p>
            <a:pPr marL="342900" indent="-342900">
              <a:lnSpc>
                <a:spcPct val="90000"/>
              </a:lnSpc>
              <a:spcBef>
                <a:spcPct val="20000"/>
              </a:spcBef>
              <a:defRPr/>
            </a:pPr>
            <a:endParaRPr lang="en-US" sz="1400" dirty="0"/>
          </a:p>
          <a:p>
            <a:pPr marL="342900" indent="-342900" eaLnBrk="1" hangingPunct="1">
              <a:lnSpc>
                <a:spcPct val="80000"/>
              </a:lnSpc>
              <a:spcBef>
                <a:spcPct val="20000"/>
              </a:spcBef>
              <a:buFontTx/>
              <a:buChar char="•"/>
              <a:defRPr/>
            </a:pPr>
            <a:endParaRPr lang="en-US" sz="1400" b="1" kern="0" dirty="0">
              <a:latin typeface="+mn-lt"/>
            </a:endParaRPr>
          </a:p>
          <a:p>
            <a:pPr marL="800100" lvl="1" indent="-342900" eaLnBrk="1" hangingPunct="1">
              <a:lnSpc>
                <a:spcPct val="80000"/>
              </a:lnSpc>
              <a:spcBef>
                <a:spcPct val="20000"/>
              </a:spcBef>
              <a:buFontTx/>
              <a:buChar char="•"/>
              <a:defRPr/>
            </a:pPr>
            <a:endParaRPr lang="en-US" sz="1400" kern="0" dirty="0">
              <a:latin typeface="+mn-lt"/>
            </a:endParaRPr>
          </a:p>
        </p:txBody>
      </p:sp>
      <p:sp>
        <p:nvSpPr>
          <p:cNvPr id="6" name="Footer Placeholder 5"/>
          <p:cNvSpPr>
            <a:spLocks noGrp="1"/>
          </p:cNvSpPr>
          <p:nvPr>
            <p:ph type="ftr" sz="quarter" idx="11"/>
          </p:nvPr>
        </p:nvSpPr>
        <p:spPr>
          <a:xfrm>
            <a:off x="5867400" y="6457950"/>
            <a:ext cx="2895600" cy="457200"/>
          </a:xfrm>
          <a:noFill/>
        </p:spPr>
        <p:txBody>
          <a:bodyPr/>
          <a:lstStyle/>
          <a:p>
            <a:r>
              <a:rPr lang="en-US" dirty="0" smtClean="0"/>
              <a:t>Technical Advisory Committee</a:t>
            </a:r>
          </a:p>
        </p:txBody>
      </p:sp>
      <p:sp>
        <p:nvSpPr>
          <p:cNvPr id="7" name="Rectangle 4"/>
          <p:cNvSpPr>
            <a:spLocks noGrp="1" noChangeArrowheads="1"/>
          </p:cNvSpPr>
          <p:nvPr>
            <p:ph type="dt" sz="quarter" idx="12"/>
          </p:nvPr>
        </p:nvSpPr>
        <p:spPr>
          <a:xfrm>
            <a:off x="1143000" y="6457950"/>
            <a:ext cx="2133600" cy="476250"/>
          </a:xfrm>
          <a:noFill/>
        </p:spPr>
        <p:txBody>
          <a:bodyPr/>
          <a:lstStyle/>
          <a:p>
            <a:r>
              <a:rPr lang="en-US" dirty="0" smtClean="0"/>
              <a:t>2 September 2010</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0.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1.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1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2.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5.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7.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8.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ags/tag9.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nulici\LOCALS~1\Temp\articulate\presenter\imgtemp\hT3HdemT_files\slide0001_image001.png"/>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20917</TotalTime>
  <Words>7599</Words>
  <Application>Microsoft Office PowerPoint</Application>
  <PresentationFormat>On-screen Show (4:3)</PresentationFormat>
  <Paragraphs>1793</Paragraphs>
  <Slides>55</Slides>
  <Notes>21</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Custom Design</vt:lpstr>
      <vt:lpstr>Nodal Program Update</vt:lpstr>
      <vt:lpstr>Agenda</vt:lpstr>
      <vt:lpstr>Integrated Nodal Timeline – Go-Live December 1, 2010</vt:lpstr>
      <vt:lpstr>2010 Market Trials Timeline – Go-Live December 1, 2010</vt:lpstr>
      <vt:lpstr>Slide 5</vt:lpstr>
      <vt:lpstr>89 Days to Go-Live</vt:lpstr>
      <vt:lpstr>168-Hour Test Breakdown of Activities: Objective / Participation Requirements</vt:lpstr>
      <vt:lpstr>168-Hour Test Breakdown of Activities: Objective / Participation Requirements</vt:lpstr>
      <vt:lpstr>168-Hour Test Breakdown of Activities: Entry / Exit Criteria</vt:lpstr>
      <vt:lpstr>Full System Market and Reliability Test</vt:lpstr>
      <vt:lpstr>August 26th 40 Hr LFC Test Overview</vt:lpstr>
      <vt:lpstr>40-Hour Test Update</vt:lpstr>
      <vt:lpstr>Approximate 40-Hour Test Timeline – Aug 26</vt:lpstr>
      <vt:lpstr>Approximate 40-Hour Test Timeline – Aug 27 – 28</vt:lpstr>
      <vt:lpstr>40-Hour Test Completion Criteria – Initial Assessment</vt:lpstr>
      <vt:lpstr>Full System Market and Reliability Test Update: CP1 Score Update</vt:lpstr>
      <vt:lpstr>Nodal Go-Live Update Certified Systems</vt:lpstr>
      <vt:lpstr>NMMS Overview</vt:lpstr>
      <vt:lpstr>OS Overview</vt:lpstr>
      <vt:lpstr>CRR Overview</vt:lpstr>
      <vt:lpstr>Nodal Go-Live Update Review of Full Nodal Operations Go-Live Items</vt:lpstr>
      <vt:lpstr>Slide 22</vt:lpstr>
      <vt:lpstr>Nodal Cutover Communications – Zonal Protocol 21.12.3</vt:lpstr>
      <vt:lpstr>Readiness Methodology</vt:lpstr>
      <vt:lpstr>Readiness Methodology</vt:lpstr>
      <vt:lpstr>Readiness Methodology</vt:lpstr>
      <vt:lpstr>Readiness Methodology</vt:lpstr>
      <vt:lpstr>MMS – Day Ahead, Adjustment Period, RT Market  Overview</vt:lpstr>
      <vt:lpstr>Slide 29</vt:lpstr>
      <vt:lpstr>CRR PTP Offers: ERCOT’s Action Plan</vt:lpstr>
      <vt:lpstr>CRR PTP Offers: Going Forward</vt:lpstr>
      <vt:lpstr>EMS – Real-Time Operations</vt:lpstr>
      <vt:lpstr>Slide 33</vt:lpstr>
      <vt:lpstr>COMS – Settlement &amp; Billing, Metering, and Data Aggregation - Overview</vt:lpstr>
      <vt:lpstr>Slide 35</vt:lpstr>
      <vt:lpstr>CMM – Credit Overview</vt:lpstr>
      <vt:lpstr>Slide 37</vt:lpstr>
      <vt:lpstr>MIS – Market Information System Overview</vt:lpstr>
      <vt:lpstr>Slide 39</vt:lpstr>
      <vt:lpstr>Slide 40</vt:lpstr>
      <vt:lpstr>Slide 41</vt:lpstr>
      <vt:lpstr>Defects, Issues, Quality of Solution: Definitions</vt:lpstr>
      <vt:lpstr>Nodal Program Risks &amp; Issues: Definitions</vt:lpstr>
      <vt:lpstr>Readiness Criteria – Metrics by Area (Planned, Active, or Complete)</vt:lpstr>
      <vt:lpstr>Readiness Criteria – Completed Metrics</vt:lpstr>
      <vt:lpstr>Readiness Criteria – From now to Go-Live</vt:lpstr>
      <vt:lpstr>Readiness Criteria – From now to Go-Live (continued)</vt:lpstr>
      <vt:lpstr>Next 60-days of Nodal Classes/Workshops</vt:lpstr>
      <vt:lpstr>RED/AMBER Metrics Summary – Market Participant Metrics</vt:lpstr>
      <vt:lpstr>CRR Metrics</vt:lpstr>
      <vt:lpstr>Real-Time Metrics</vt:lpstr>
      <vt:lpstr>Day-Ahead Market Metrics</vt:lpstr>
      <vt:lpstr>Network Modeling Metrics</vt:lpstr>
      <vt:lpstr>Network Model Metrics</vt:lpstr>
      <vt:lpstr>Other Readiness Metrics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Jim Bohart</cp:lastModifiedBy>
  <cp:revision>768</cp:revision>
  <dcterms:created xsi:type="dcterms:W3CDTF">2005-04-21T14:28:35Z</dcterms:created>
  <dcterms:modified xsi:type="dcterms:W3CDTF">2010-09-02T04:32:58Z</dcterms:modified>
</cp:coreProperties>
</file>