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64" r:id="rId2"/>
    <p:sldId id="367" r:id="rId3"/>
    <p:sldId id="378" r:id="rId4"/>
    <p:sldId id="357" r:id="rId5"/>
    <p:sldId id="354" r:id="rId6"/>
    <p:sldId id="358" r:id="rId7"/>
    <p:sldId id="361" r:id="rId8"/>
    <p:sldId id="359" r:id="rId9"/>
    <p:sldId id="360" r:id="rId10"/>
    <p:sldId id="368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A129E3-6EBD-4167-96DB-998E99018744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C65BE4B-668F-4073-8154-D8761C961129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DD83DB0-91C7-4509-908D-44F19F4002A5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34233A-68F2-47C1-ADAE-A0E909FCF9B2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E3AA3D-4BB1-4AAD-AAEE-798DD3E0DF9E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DFF6BD-AE17-4402-B244-33D763A7A337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readiness/golive/index.html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"/>
          <p:cNvSpPr txBox="1">
            <a:spLocks noGrp="1" noChangeArrowheads="1"/>
          </p:cNvSpPr>
          <p:nvPr/>
        </p:nvSpPr>
        <p:spPr bwMode="auto">
          <a:xfrm>
            <a:off x="1981200" y="5467350"/>
            <a:ext cx="3457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08-05-10</a:t>
            </a:r>
          </a:p>
        </p:txBody>
      </p:sp>
      <p:sp>
        <p:nvSpPr>
          <p:cNvPr id="49155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0671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Technical Advisory Committee</a:t>
            </a:r>
          </a:p>
        </p:txBody>
      </p:sp>
      <p:sp>
        <p:nvSpPr>
          <p:cNvPr id="49156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1905000" y="1752600"/>
            <a:ext cx="5486400" cy="1238250"/>
          </a:xfrm>
        </p:spPr>
        <p:txBody>
          <a:bodyPr/>
          <a:lstStyle/>
          <a:p>
            <a:pPr eaLnBrk="1" hangingPunct="1"/>
            <a:r>
              <a:rPr lang="en-US" sz="2800" smtClean="0"/>
              <a:t>COPs Update to TAC</a:t>
            </a:r>
          </a:p>
        </p:txBody>
      </p:sp>
      <p:sp>
        <p:nvSpPr>
          <p:cNvPr id="49157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3581400"/>
            <a:ext cx="5943600" cy="1143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Debbie McKeever</a:t>
            </a:r>
          </a:p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COPs Chair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Other Business and Next COPs Meeting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077200" cy="36576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Other Business: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	COPs has an ongoing effort to help ensure good Market knowledge of Nodal processes. To assist with that an update of Verifiable Costs was presented to COPs by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	VCWG Chair, Heddie Lookadoo at the July COPs meeting.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That VC presentation is included in this update to TAC. 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/>
              <a:t>The next COPs meeting will be held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/>
              <a:t>Tuesday, August 10</a:t>
            </a:r>
            <a:r>
              <a:rPr lang="en-US" sz="1600" baseline="30000" smtClean="0"/>
              <a:t>th</a:t>
            </a:r>
            <a:r>
              <a:rPr lang="en-US" sz="1600" smtClean="0"/>
              <a:t> at 1P.M.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/>
              <a:t>following the NPRR-206 E-Factor Workshop</a:t>
            </a:r>
            <a:endParaRPr lang="en-US" sz="1400" smtClean="0"/>
          </a:p>
          <a:p>
            <a:pPr>
              <a:lnSpc>
                <a:spcPct val="80000"/>
              </a:lnSpc>
              <a:buFontTx/>
              <a:buNone/>
            </a:pPr>
            <a:endParaRPr lang="en-US" sz="1400" b="0" baseline="30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500" b="0" smtClean="0"/>
              <a:t>	</a:t>
            </a:r>
          </a:p>
        </p:txBody>
      </p:sp>
      <p:sp>
        <p:nvSpPr>
          <p:cNvPr id="53252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C8681EFD-71AB-446D-9CD4-ED7C7515F31F}" type="slidenum">
              <a:rPr lang="en-US" sz="1200">
                <a:cs typeface="Arial" charset="0"/>
              </a:rPr>
              <a:pPr algn="ctr"/>
              <a:t>10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22313" y="1820863"/>
            <a:ext cx="7772400" cy="1828800"/>
          </a:xfrm>
        </p:spPr>
        <p:txBody>
          <a:bodyPr lIns="45720" rIns="45720" anchor="b">
            <a:normAutofit/>
          </a:bodyPr>
          <a:lstStyle/>
          <a:p>
            <a:pPr algn="r"/>
            <a:r>
              <a:rPr lang="en-US" sz="2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Verifiable Costs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77863" y="4624388"/>
            <a:ext cx="7815262" cy="1031875"/>
          </a:xfrm>
        </p:spPr>
        <p:txBody>
          <a:bodyPr lIns="182880" tIns="0">
            <a:normAutofit/>
          </a:bodyPr>
          <a:lstStyle/>
          <a:p>
            <a:pPr marL="36513" indent="0" algn="r">
              <a:spcBef>
                <a:spcPct val="0"/>
              </a:spcBef>
              <a:buFontTx/>
              <a:buNone/>
            </a:pPr>
            <a:r>
              <a:rPr lang="en-US" sz="1600" smtClean="0"/>
              <a:t>Presented to Commercial Operations Sub-Committee</a:t>
            </a:r>
          </a:p>
          <a:p>
            <a:pPr marL="36513" indent="0" algn="r">
              <a:spcBef>
                <a:spcPct val="0"/>
              </a:spcBef>
              <a:buFontTx/>
              <a:buNone/>
            </a:pPr>
            <a:r>
              <a:rPr lang="en-US" sz="1600" smtClean="0"/>
              <a:t>July 12,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2"/>
          <p:cNvSpPr>
            <a:spLocks noGrp="1"/>
          </p:cNvSpPr>
          <p:nvPr>
            <p:ph idx="4294967295"/>
          </p:nvPr>
        </p:nvSpPr>
        <p:spPr>
          <a:xfrm>
            <a:off x="503238" y="530225"/>
            <a:ext cx="8183562" cy="5565775"/>
          </a:xfrm>
        </p:spPr>
        <p:txBody>
          <a:bodyPr lIns="182880" tIns="91440"/>
          <a:lstStyle/>
          <a:p>
            <a:pPr marL="265113" indent="-265113"/>
            <a:r>
              <a:rPr lang="en-US" smtClean="0"/>
              <a:t>Verifiable Key Documents:</a:t>
            </a:r>
          </a:p>
          <a:p>
            <a:pPr marL="265113" indent="-265113">
              <a:buFontTx/>
              <a:buNone/>
            </a:pPr>
            <a:endParaRPr lang="en-US" smtClean="0"/>
          </a:p>
          <a:p>
            <a:pPr marL="547688" lvl="1" indent="-200025"/>
            <a:r>
              <a:rPr lang="en-US" smtClean="0"/>
              <a:t>Verifiable Cost Handbook V0.14</a:t>
            </a:r>
          </a:p>
          <a:p>
            <a:pPr marL="547688" lvl="1" indent="-200025">
              <a:buFontTx/>
              <a:buNone/>
            </a:pPr>
            <a:endParaRPr lang="en-US" smtClean="0"/>
          </a:p>
          <a:p>
            <a:pPr marL="547688" lvl="1" indent="-200025"/>
            <a:r>
              <a:rPr lang="en-US" smtClean="0"/>
              <a:t>Verifiable Cost Template v0.9</a:t>
            </a:r>
          </a:p>
          <a:p>
            <a:pPr marL="547688" lvl="1" indent="-200025">
              <a:buFontTx/>
              <a:buNone/>
            </a:pPr>
            <a:endParaRPr lang="en-US" smtClean="0"/>
          </a:p>
          <a:p>
            <a:pPr marL="547688" lvl="1" indent="-200025"/>
            <a:r>
              <a:rPr lang="en-US" smtClean="0"/>
              <a:t>Verifiable Frequently Asked Questions</a:t>
            </a:r>
          </a:p>
          <a:p>
            <a:pPr marL="547688" lvl="1" indent="-200025">
              <a:buFontTx/>
              <a:buNone/>
            </a:pPr>
            <a:endParaRPr lang="en-US" smtClean="0"/>
          </a:p>
          <a:p>
            <a:pPr marL="547688" lvl="1" indent="-200025"/>
            <a:r>
              <a:rPr lang="en-US" smtClean="0"/>
              <a:t>Can be located under Nodal Readiness; Go Live.</a:t>
            </a:r>
          </a:p>
          <a:p>
            <a:pPr marL="547688" lvl="1" indent="-200025">
              <a:buFontTx/>
              <a:buNone/>
            </a:pPr>
            <a:endParaRPr lang="en-US" smtClean="0"/>
          </a:p>
          <a:p>
            <a:pPr marL="547688" lvl="1" indent="-200025"/>
            <a:r>
              <a:rPr lang="en-US" u="sng" smtClean="0">
                <a:hlinkClick r:id="rId2"/>
              </a:rPr>
              <a:t>http://nodal.ercot.com/readiness/golive/index.html</a:t>
            </a:r>
            <a:endParaRPr lang="en-US" smtClean="0"/>
          </a:p>
          <a:p>
            <a:pPr marL="547688" lvl="1" indent="-200025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2"/>
          <p:cNvSpPr>
            <a:spLocks noGrp="1"/>
          </p:cNvSpPr>
          <p:nvPr>
            <p:ph idx="4294967295"/>
          </p:nvPr>
        </p:nvSpPr>
        <p:spPr>
          <a:xfrm>
            <a:off x="503238" y="682625"/>
            <a:ext cx="8183562" cy="5337175"/>
          </a:xfrm>
        </p:spPr>
        <p:txBody>
          <a:bodyPr lIns="182880" tIns="91440"/>
          <a:lstStyle/>
          <a:p>
            <a:pPr marL="265113" indent="-265113"/>
            <a:r>
              <a:rPr lang="en-US" smtClean="0"/>
              <a:t>Key NPRR’s that were approved</a:t>
            </a:r>
          </a:p>
          <a:p>
            <a:pPr marL="547688" lvl="1" indent="-200025"/>
            <a:r>
              <a:rPr lang="en-US" smtClean="0"/>
              <a:t>NPRR 144</a:t>
            </a:r>
          </a:p>
          <a:p>
            <a:pPr marL="785813" lvl="2" indent="-182563"/>
            <a:r>
              <a:rPr lang="en-US" smtClean="0"/>
              <a:t>Changed the requirement from 1 RUC to 5 RUC deployments to submit Verifiable Costs.</a:t>
            </a:r>
          </a:p>
          <a:p>
            <a:pPr marL="547688" lvl="1" indent="-200025"/>
            <a:r>
              <a:rPr lang="en-US" smtClean="0"/>
              <a:t>NRPP 145</a:t>
            </a:r>
          </a:p>
          <a:p>
            <a:pPr marL="785813" lvl="2" indent="-182563"/>
            <a:r>
              <a:rPr lang="en-US" smtClean="0"/>
              <a:t>Allowed PPA’s to be used for VC costs</a:t>
            </a:r>
          </a:p>
          <a:p>
            <a:pPr marL="1023938" lvl="3" indent="-182563"/>
            <a:r>
              <a:rPr lang="en-US" smtClean="0"/>
              <a:t>100% of Resource must be represented in the PPA.</a:t>
            </a:r>
          </a:p>
          <a:p>
            <a:pPr marL="1023938" lvl="3" indent="-182563"/>
            <a:r>
              <a:rPr lang="en-US" smtClean="0"/>
              <a:t>Covered in Section 2 of the VC Handbook.</a:t>
            </a:r>
          </a:p>
          <a:p>
            <a:pPr marL="1023938" lvl="3" indent="-182563"/>
            <a:r>
              <a:rPr lang="en-US" smtClean="0"/>
              <a:t>Does use Caps of Reference Resource (Appendix 3 has an example.</a:t>
            </a:r>
          </a:p>
          <a:p>
            <a:pPr marL="1023938" lvl="3" indent="-182563"/>
            <a:r>
              <a:rPr lang="en-US" smtClean="0"/>
              <a:t>PPA has to be signed prior to July 16, 2008.</a:t>
            </a:r>
          </a:p>
          <a:p>
            <a:pPr marL="1023938" lvl="3" indent="-182563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/>
          <p:cNvSpPr>
            <a:spLocks noGrp="1"/>
          </p:cNvSpPr>
          <p:nvPr>
            <p:ph idx="4294967295"/>
          </p:nvPr>
        </p:nvSpPr>
        <p:spPr>
          <a:xfrm>
            <a:off x="503238" y="682625"/>
            <a:ext cx="8183562" cy="5413375"/>
          </a:xfrm>
        </p:spPr>
        <p:txBody>
          <a:bodyPr lIns="182880" tIns="91440"/>
          <a:lstStyle/>
          <a:p>
            <a:pPr marL="265113" indent="-265113"/>
            <a:r>
              <a:rPr lang="en-US" smtClean="0"/>
              <a:t>NRPP 167 </a:t>
            </a:r>
          </a:p>
          <a:p>
            <a:pPr marL="547688" lvl="1" indent="-200025"/>
            <a:r>
              <a:rPr lang="en-US" smtClean="0"/>
              <a:t>QSE or Resource may submit VC Costs.</a:t>
            </a:r>
          </a:p>
          <a:p>
            <a:pPr marL="785813" lvl="2" indent="-182563"/>
            <a:r>
              <a:rPr lang="en-US" smtClean="0"/>
              <a:t>QSE is responsible unless the QSE and Resource submit affidavit stating the Resource will submit Costs.</a:t>
            </a:r>
          </a:p>
          <a:p>
            <a:pPr marL="785813" lvl="2" indent="-182563"/>
            <a:r>
              <a:rPr lang="en-US" smtClean="0"/>
              <a:t>QSE’s that submit PPA’s or Tolling Agreements do not have the option for allowing Resources to submit VC Costs.</a:t>
            </a:r>
          </a:p>
          <a:p>
            <a:pPr marL="547688" lvl="1" indent="-200025"/>
            <a:r>
              <a:rPr lang="en-US" smtClean="0"/>
              <a:t>NPRR 168 </a:t>
            </a:r>
          </a:p>
          <a:p>
            <a:pPr marL="785813" lvl="2" indent="-182563"/>
            <a:r>
              <a:rPr lang="en-US" smtClean="0"/>
              <a:t>Allows for Fuel between Breaker Close to LSL.</a:t>
            </a:r>
          </a:p>
          <a:p>
            <a:pPr marL="785813" lvl="2" indent="-182563"/>
            <a:r>
              <a:rPr lang="en-US" smtClean="0"/>
              <a:t>Reduces the Fuel by using a Heat Rate Proxy and average energy used between Breaker Close to LSL.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/>
          <p:cNvSpPr>
            <a:spLocks noGrp="1"/>
          </p:cNvSpPr>
          <p:nvPr>
            <p:ph idx="4294967295"/>
          </p:nvPr>
        </p:nvSpPr>
        <p:spPr>
          <a:xfrm>
            <a:off x="503238" y="682625"/>
            <a:ext cx="8183562" cy="5108575"/>
          </a:xfrm>
        </p:spPr>
        <p:txBody>
          <a:bodyPr lIns="182880" tIns="91440"/>
          <a:lstStyle/>
          <a:p>
            <a:pPr marL="265113" indent="-265113"/>
            <a:r>
              <a:rPr lang="en-US" smtClean="0"/>
              <a:t>NPRR 174</a:t>
            </a:r>
          </a:p>
          <a:p>
            <a:pPr marL="547688" lvl="1" indent="-200025"/>
            <a:r>
              <a:rPr lang="en-US" smtClean="0"/>
              <a:t>Provides an adder to FIP for Startup fuel(5.6.1.1 (a)) and Minimum Energy (5.6.1.2(2)).</a:t>
            </a:r>
          </a:p>
          <a:p>
            <a:pPr marL="547688" lvl="1" indent="-200025"/>
            <a:r>
              <a:rPr lang="en-US" smtClean="0"/>
              <a:t>Allows for disputing for fuel when the Fuel is greater the FIP *1.X during a RUC Committed Interval. Where X = $.50 (9.14.7).  </a:t>
            </a:r>
          </a:p>
          <a:p>
            <a:pPr marL="547688" lvl="1" indent="-200025"/>
            <a:r>
              <a:rPr lang="en-US" smtClean="0"/>
              <a:t>A new X is effective the 1</a:t>
            </a:r>
            <a:r>
              <a:rPr lang="en-US" baseline="30000" smtClean="0"/>
              <a:t>st</a:t>
            </a:r>
            <a:r>
              <a:rPr lang="en-US" smtClean="0"/>
              <a:t> and 3</a:t>
            </a:r>
            <a:r>
              <a:rPr lang="en-US" baseline="30000" smtClean="0"/>
              <a:t>rd</a:t>
            </a:r>
            <a:r>
              <a:rPr lang="en-US" smtClean="0"/>
              <a:t> Tuesday of each month.</a:t>
            </a:r>
          </a:p>
          <a:p>
            <a:pPr marL="547688" lvl="1" indent="-200025">
              <a:buFontTx/>
              <a:buNone/>
            </a:pPr>
            <a:endParaRPr lang="en-US" smtClean="0"/>
          </a:p>
          <a:p>
            <a:pPr marL="547688" lvl="1" indent="-200025"/>
            <a:endParaRPr lang="en-US" smtClean="0"/>
          </a:p>
          <a:p>
            <a:pPr marL="547688" lvl="1" indent="-200025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2"/>
          <p:cNvSpPr>
            <a:spLocks noGrp="1"/>
          </p:cNvSpPr>
          <p:nvPr>
            <p:ph idx="4294967295"/>
          </p:nvPr>
        </p:nvSpPr>
        <p:spPr>
          <a:xfrm>
            <a:off x="503238" y="682625"/>
            <a:ext cx="8183562" cy="5260975"/>
          </a:xfrm>
        </p:spPr>
        <p:txBody>
          <a:bodyPr lIns="182880" tIns="91440"/>
          <a:lstStyle/>
          <a:p>
            <a:pPr marL="265113" indent="-265113"/>
            <a:r>
              <a:rPr lang="en-US" smtClean="0"/>
              <a:t>NPRR 225</a:t>
            </a:r>
          </a:p>
          <a:p>
            <a:pPr marL="547688" lvl="1" indent="-200025"/>
            <a:r>
              <a:rPr lang="en-US" smtClean="0"/>
              <a:t>Election of Standard O &amp; M costs for Startup and Minimum Energy until January 1, 2012</a:t>
            </a:r>
          </a:p>
          <a:p>
            <a:pPr marL="785813" lvl="2" indent="-182563"/>
            <a:r>
              <a:rPr lang="en-US" smtClean="0"/>
              <a:t>Provide verifiable Fuel.</a:t>
            </a:r>
          </a:p>
          <a:p>
            <a:pPr marL="785813" lvl="2" indent="-182563"/>
            <a:r>
              <a:rPr lang="en-US" smtClean="0"/>
              <a:t>Submit election form.</a:t>
            </a:r>
          </a:p>
          <a:p>
            <a:pPr marL="785813" lvl="2" indent="-182563"/>
            <a:r>
              <a:rPr lang="en-US" smtClean="0"/>
              <a:t>Resources that have received Final Approval for VC Costs may not elect.</a:t>
            </a:r>
          </a:p>
          <a:p>
            <a:pPr marL="785813" lvl="2" indent="-182563"/>
            <a:r>
              <a:rPr lang="en-US" smtClean="0"/>
              <a:t>Combined Cycles must elect for all configurations in the train.</a:t>
            </a:r>
          </a:p>
          <a:p>
            <a:pPr marL="785813" lvl="2" indent="-182563"/>
            <a:r>
              <a:rPr lang="en-US" smtClean="0"/>
              <a:t>WMS has been requested to monitor the effectiveness of Standard Costs and make recommendation TAC and ERCOT Board in 2012 for extension or termination of Standard Costs.</a:t>
            </a:r>
          </a:p>
          <a:p>
            <a:pPr marL="547688" lvl="1" indent="-200025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304800" y="228600"/>
          <a:ext cx="8534400" cy="5575935"/>
        </p:xfrm>
        <a:graphic>
          <a:graphicData uri="http://schemas.openxmlformats.org/drawingml/2006/table">
            <a:tbl>
              <a:tblPr/>
              <a:tblGrid>
                <a:gridCol w="2895600"/>
                <a:gridCol w="1270000"/>
                <a:gridCol w="1751013"/>
                <a:gridCol w="1454150"/>
                <a:gridCol w="1163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Resource Category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5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Cold Startup ($/start)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5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Intermediate Startup ($/start)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5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Hot Startup ($/start)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5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Variable O&amp;M ($/MWh)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5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Start Year = 2009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Aeroderivative simple cycle commissioned after 1996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3.94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Reciprocating Engine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487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487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487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5.09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Simple cycle ≤ 90 MW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3.94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Simple cycle ≥ 90 MW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3.94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Combined cycle:  for each  Combined-Cycle Configuration, the Startup Cost for that configuration is the sum of the Startup Costs for each unit within that configuration as follows: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3.19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Combustion turbine &lt; 90MW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71450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Combustion turbine ≥ 90 MW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71450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Steam turbine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71450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3,000,00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2,250.00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1,250.00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Gas-steam non-reheat boiler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2,310.00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1,732.50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866.25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7.08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Gas-steam reheat boiler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3,000.00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2,250.00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1,125.00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7.08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Gas-steam supercritical boiler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4,800.00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3,600.00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1,800.00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7.08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Nuclear, coal, lignite and hydro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7,200.00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5,400.00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2,700.00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5.02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DDD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Renewable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Not Applicable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Not Applicable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Not Applicable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5.5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F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Documents and Settings\hlookado\Local Settings\Temporary Internet Files\Content.IE5\KAZWRRUA\MC900363872[1].wm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0" y="1455738"/>
            <a:ext cx="4641850" cy="4487862"/>
          </a:xfrm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3810000" y="45720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mtClean="0"/>
              <a:t>COP Working Group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4800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CCWG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Continuing work to revise impacted sections of the COPMG in order to be in synch with Nodal NPRRs and processes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PWG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Continuing work to ensure Profiles meet Market needs and complete all annual profiling events/projects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SEWG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Developing Settlement Algorithms User Guide, Addressing Market needs for Settlement Extract issues, Nodal updates/education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NOIE DRG TF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Continuing working with Market Participants and various ERCOT WG to address and resolve all items related to NPRR208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b="0" smtClean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</a:pPr>
            <a:endParaRPr lang="en-US" sz="800" b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228600"/>
            <a:ext cx="8686800" cy="685800"/>
          </a:xfrm>
        </p:spPr>
        <p:txBody>
          <a:bodyPr/>
          <a:lstStyle/>
          <a:p>
            <a:r>
              <a:rPr lang="en-US" smtClean="0"/>
              <a:t>COPs Approved 3 Voting Items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700" b="0" smtClean="0"/>
              <a:t>COPMGRR018</a:t>
            </a:r>
            <a:r>
              <a:rPr lang="en-US" sz="1700" smtClean="0"/>
              <a:t>, Updates to References of IDR and/or IDR Meter due to the proposed definition of IDR Meter in PRR845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The change is to capitalize IDR ‘Meter’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Scheduled to come to COPS in June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700" b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 b="0" smtClean="0"/>
              <a:t>COPMGRR020</a:t>
            </a:r>
            <a:r>
              <a:rPr lang="en-US" sz="1700" smtClean="0"/>
              <a:t>, Creating Subsection 10.3, Unregistered Distributed Generation Reports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Specifies reporting requirements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Companion to NPRR208, Registration and Settlement of Dist Gen Less than One MW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endParaRPr lang="en-US" sz="19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 b="0" smtClean="0"/>
              <a:t>COPMGRR021</a:t>
            </a:r>
            <a:r>
              <a:rPr lang="en-US" sz="1700" smtClean="0"/>
              <a:t>, Market Participant Market Notice Process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Updates Section 5 and Appendix A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Endorsed by RMS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No Impacts and No Opinion on the need for Go-Live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Final review by CCWG at June Meeting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700" b="0" smtClean="0"/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endParaRPr lang="en-US" sz="1900" smtClean="0"/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endParaRPr lang="en-US" sz="1900" smtClean="0"/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endParaRPr lang="en-US" sz="1900" smtClean="0"/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endParaRPr lang="en-US" sz="1900" smtClean="0"/>
          </a:p>
          <a:p>
            <a:pPr>
              <a:lnSpc>
                <a:spcPct val="90000"/>
              </a:lnSpc>
            </a:pPr>
            <a:endParaRPr lang="en-US" sz="1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152400"/>
            <a:ext cx="8763000" cy="990600"/>
          </a:xfrm>
        </p:spPr>
        <p:txBody>
          <a:bodyPr/>
          <a:lstStyle/>
          <a:p>
            <a:r>
              <a:rPr lang="en-US" sz="1800" smtClean="0"/>
              <a:t>COPMGRR018, </a:t>
            </a:r>
            <a:br>
              <a:rPr lang="en-US" sz="1800" smtClean="0"/>
            </a:br>
            <a:r>
              <a:rPr lang="en-US" sz="1800" smtClean="0"/>
              <a:t>Updates to References of IDR and/or IDR Meter in the Commercial Operations Market Guide Due to the Proposed Definition of </a:t>
            </a:r>
            <a:br>
              <a:rPr lang="en-US" sz="1800" smtClean="0"/>
            </a:br>
            <a:r>
              <a:rPr lang="en-US" sz="1800" smtClean="0"/>
              <a:t>IDR Meter in PRR845</a:t>
            </a:r>
          </a:p>
        </p:txBody>
      </p:sp>
      <p:graphicFrame>
        <p:nvGraphicFramePr>
          <p:cNvPr id="15388" name="Group 28"/>
          <p:cNvGraphicFramePr>
            <a:graphicFrameLocks noGrp="1"/>
          </p:cNvGraphicFramePr>
          <p:nvPr>
            <p:ph idx="4294967295"/>
          </p:nvPr>
        </p:nvGraphicFramePr>
        <p:xfrm>
          <a:off x="381000" y="1371600"/>
          <a:ext cx="8153400" cy="5255897"/>
        </p:xfrm>
        <a:graphic>
          <a:graphicData uri="http://schemas.openxmlformats.org/drawingml/2006/table">
            <a:tbl>
              <a:tblPr/>
              <a:tblGrid>
                <a:gridCol w="2230438"/>
                <a:gridCol w="1492250"/>
                <a:gridCol w="4430712"/>
              </a:tblGrid>
              <a:tr h="161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Submitted by the Retail Metering Working Group (RMWG)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This Commercial Operations Market Guide Revision Request (COPMGRR) updates references to Interval Data Recorder (IDR) and/or IDR Meter in the Commercial Operations Market Guide (COPMG) to ensure appropriate understanding and usage of the terms.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Impact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System 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3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COPS Vote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 7/13/10, COPS unanimously voted to recommend approval of COPMGRR018 as recommended by CCWG in the 5/21/10 CCWG Recommendation Report.  All Market Segment were present for the vote.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CEO Determination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opinion on the need for Go-Live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 1,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762000" y="1600200"/>
            <a:ext cx="7620000" cy="419100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/>
          </a:p>
        </p:txBody>
      </p:sp>
      <p:sp>
        <p:nvSpPr>
          <p:cNvPr id="17410" name="Line 4"/>
          <p:cNvSpPr>
            <a:spLocks noChangeShapeType="1"/>
          </p:cNvSpPr>
          <p:nvPr/>
        </p:nvSpPr>
        <p:spPr bwMode="auto">
          <a:xfrm>
            <a:off x="2895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1" name="Line 5"/>
          <p:cNvSpPr>
            <a:spLocks noChangeShapeType="1"/>
          </p:cNvSpPr>
          <p:nvPr/>
        </p:nvSpPr>
        <p:spPr bwMode="auto">
          <a:xfrm>
            <a:off x="38862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2" name="Line 6"/>
          <p:cNvSpPr>
            <a:spLocks noChangeShapeType="1"/>
          </p:cNvSpPr>
          <p:nvPr/>
        </p:nvSpPr>
        <p:spPr bwMode="auto">
          <a:xfrm>
            <a:off x="4800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762000" y="2514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762000" y="30480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762000" y="35814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10"/>
          <p:cNvSpPr>
            <a:spLocks noChangeShapeType="1"/>
          </p:cNvSpPr>
          <p:nvPr/>
        </p:nvSpPr>
        <p:spPr bwMode="auto">
          <a:xfrm>
            <a:off x="762000" y="41148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>
            <a:off x="762000" y="4648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762000" y="5181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3"/>
          <p:cNvSpPr txBox="1">
            <a:spLocks noChangeArrowheads="1"/>
          </p:cNvSpPr>
          <p:nvPr/>
        </p:nvSpPr>
        <p:spPr bwMode="auto">
          <a:xfrm>
            <a:off x="838200" y="2070100"/>
            <a:ext cx="1611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Item Reviewed</a:t>
            </a:r>
          </a:p>
        </p:txBody>
      </p:sp>
      <p:sp>
        <p:nvSpPr>
          <p:cNvPr id="17420" name="Text Box 14"/>
          <p:cNvSpPr txBox="1">
            <a:spLocks noChangeArrowheads="1"/>
          </p:cNvSpPr>
          <p:nvPr/>
        </p:nvSpPr>
        <p:spPr bwMode="auto">
          <a:xfrm>
            <a:off x="5543550" y="1993900"/>
            <a:ext cx="1312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Description</a:t>
            </a:r>
          </a:p>
        </p:txBody>
      </p:sp>
      <p:sp>
        <p:nvSpPr>
          <p:cNvPr id="17421" name="Text Box 15"/>
          <p:cNvSpPr txBox="1">
            <a:spLocks noChangeArrowheads="1"/>
          </p:cNvSpPr>
          <p:nvPr/>
        </p:nvSpPr>
        <p:spPr bwMode="auto">
          <a:xfrm>
            <a:off x="2971800" y="1944688"/>
            <a:ext cx="83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No</a:t>
            </a:r>
          </a:p>
          <a:p>
            <a:pPr algn="ctr" eaLnBrk="0" hangingPunct="0"/>
            <a:r>
              <a:rPr lang="en-US" sz="1600" b="1"/>
              <a:t>Impac</a:t>
            </a:r>
            <a:r>
              <a:rPr lang="en-US" sz="1600"/>
              <a:t>t</a:t>
            </a:r>
          </a:p>
        </p:txBody>
      </p:sp>
      <p:sp>
        <p:nvSpPr>
          <p:cNvPr id="17422" name="Text Box 16"/>
          <p:cNvSpPr txBox="1">
            <a:spLocks noChangeArrowheads="1"/>
          </p:cNvSpPr>
          <p:nvPr/>
        </p:nvSpPr>
        <p:spPr bwMode="auto">
          <a:xfrm>
            <a:off x="762000" y="5181600"/>
            <a:ext cx="2103438" cy="590550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Credit Monitoring/</a:t>
            </a:r>
          </a:p>
          <a:p>
            <a:pPr eaLnBrk="0" hangingPunct="0"/>
            <a:r>
              <a:rPr lang="en-US" sz="1600" b="1"/>
              <a:t>Liability</a:t>
            </a:r>
          </a:p>
        </p:txBody>
      </p:sp>
      <p:sp>
        <p:nvSpPr>
          <p:cNvPr id="17423" name="Text Box 17"/>
          <p:cNvSpPr txBox="1">
            <a:spLocks noChangeArrowheads="1"/>
          </p:cNvSpPr>
          <p:nvPr/>
        </p:nvSpPr>
        <p:spPr bwMode="auto">
          <a:xfrm>
            <a:off x="838200" y="2625725"/>
            <a:ext cx="890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Budget</a:t>
            </a:r>
          </a:p>
        </p:txBody>
      </p:sp>
      <p:sp>
        <p:nvSpPr>
          <p:cNvPr id="17424" name="Text Box 18"/>
          <p:cNvSpPr txBox="1">
            <a:spLocks noChangeArrowheads="1"/>
          </p:cNvSpPr>
          <p:nvPr/>
        </p:nvSpPr>
        <p:spPr bwMode="auto">
          <a:xfrm>
            <a:off x="838200" y="3159125"/>
            <a:ext cx="949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Staffing</a:t>
            </a:r>
          </a:p>
        </p:txBody>
      </p:sp>
      <p:sp>
        <p:nvSpPr>
          <p:cNvPr id="17425" name="Text Box 19"/>
          <p:cNvSpPr txBox="1">
            <a:spLocks noChangeArrowheads="1"/>
          </p:cNvSpPr>
          <p:nvPr/>
        </p:nvSpPr>
        <p:spPr bwMode="auto">
          <a:xfrm>
            <a:off x="781050" y="3681413"/>
            <a:ext cx="2054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Computer Systems</a:t>
            </a:r>
          </a:p>
        </p:txBody>
      </p:sp>
      <p:sp>
        <p:nvSpPr>
          <p:cNvPr id="17426" name="Text Box 20"/>
          <p:cNvSpPr txBox="1">
            <a:spLocks noChangeArrowheads="1"/>
          </p:cNvSpPr>
          <p:nvPr/>
        </p:nvSpPr>
        <p:spPr bwMode="auto">
          <a:xfrm>
            <a:off x="782638" y="4225925"/>
            <a:ext cx="2132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Business Functions</a:t>
            </a:r>
          </a:p>
        </p:txBody>
      </p:sp>
      <p:sp>
        <p:nvSpPr>
          <p:cNvPr id="17427" name="Text Box 21"/>
          <p:cNvSpPr txBox="1">
            <a:spLocks noChangeArrowheads="1"/>
          </p:cNvSpPr>
          <p:nvPr/>
        </p:nvSpPr>
        <p:spPr bwMode="auto">
          <a:xfrm>
            <a:off x="781050" y="4759325"/>
            <a:ext cx="1749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Grid Operations</a:t>
            </a:r>
          </a:p>
        </p:txBody>
      </p:sp>
      <p:sp>
        <p:nvSpPr>
          <p:cNvPr id="17428" name="Text Box 22"/>
          <p:cNvSpPr txBox="1">
            <a:spLocks noChangeArrowheads="1"/>
          </p:cNvSpPr>
          <p:nvPr/>
        </p:nvSpPr>
        <p:spPr bwMode="auto">
          <a:xfrm>
            <a:off x="3881438" y="1944688"/>
            <a:ext cx="846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Impact</a:t>
            </a:r>
          </a:p>
        </p:txBody>
      </p:sp>
      <p:sp>
        <p:nvSpPr>
          <p:cNvPr id="1119256" name="AutoShape 24"/>
          <p:cNvSpPr>
            <a:spLocks noChangeArrowheads="1"/>
          </p:cNvSpPr>
          <p:nvPr/>
        </p:nvSpPr>
        <p:spPr bwMode="auto">
          <a:xfrm>
            <a:off x="3200400" y="31242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8" name="AutoShape 26"/>
          <p:cNvSpPr>
            <a:spLocks noChangeArrowheads="1"/>
          </p:cNvSpPr>
          <p:nvPr/>
        </p:nvSpPr>
        <p:spPr bwMode="auto">
          <a:xfrm>
            <a:off x="3200400" y="4191000"/>
            <a:ext cx="381000" cy="381000"/>
          </a:xfrm>
          <a:prstGeom prst="star5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9" name="AutoShape 27"/>
          <p:cNvSpPr>
            <a:spLocks noChangeArrowheads="1"/>
          </p:cNvSpPr>
          <p:nvPr/>
        </p:nvSpPr>
        <p:spPr bwMode="auto">
          <a:xfrm>
            <a:off x="3200400" y="47244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7432" name="Line 29"/>
          <p:cNvSpPr>
            <a:spLocks noChangeShapeType="1"/>
          </p:cNvSpPr>
          <p:nvPr/>
        </p:nvSpPr>
        <p:spPr bwMode="auto">
          <a:xfrm>
            <a:off x="762000" y="5791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3" name="Text Box 31"/>
          <p:cNvSpPr txBox="1">
            <a:spLocks noChangeArrowheads="1"/>
          </p:cNvSpPr>
          <p:nvPr/>
        </p:nvSpPr>
        <p:spPr bwMode="auto">
          <a:xfrm>
            <a:off x="4800600" y="51816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/>
              <a:t>This item is not applicable to Guide RR</a:t>
            </a:r>
          </a:p>
        </p:txBody>
      </p:sp>
      <p:sp>
        <p:nvSpPr>
          <p:cNvPr id="32" name="Rectangle 2"/>
          <p:cNvSpPr txBox="1">
            <a:spLocks noRot="1" noChangeArrowheads="1"/>
          </p:cNvSpPr>
          <p:nvPr/>
        </p:nvSpPr>
        <p:spPr bwMode="auto">
          <a:xfrm>
            <a:off x="0" y="76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>
                <a:latin typeface="Arial Black" pitchFamily="34" charset="0"/>
              </a:rPr>
              <a:t>COPMGRR018,</a:t>
            </a:r>
          </a:p>
          <a:p>
            <a:pPr eaLnBrk="0" hangingPunct="0"/>
            <a:r>
              <a:rPr lang="en-US">
                <a:latin typeface="Arial Black" pitchFamily="34" charset="0"/>
              </a:rPr>
              <a:t>Updates to References of IDR and/or IDR Meter in the Commercial Operations Market Guide Due to the Proposed Definition of IDR Meter in PRR845</a:t>
            </a:r>
          </a:p>
        </p:txBody>
      </p:sp>
      <p:sp>
        <p:nvSpPr>
          <p:cNvPr id="34" name="AutoShape 24"/>
          <p:cNvSpPr>
            <a:spLocks noChangeArrowheads="1"/>
          </p:cNvSpPr>
          <p:nvPr/>
        </p:nvSpPr>
        <p:spPr bwMode="auto">
          <a:xfrm>
            <a:off x="3200400" y="25908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5" name="AutoShape 24"/>
          <p:cNvSpPr>
            <a:spLocks noChangeArrowheads="1"/>
          </p:cNvSpPr>
          <p:nvPr/>
        </p:nvSpPr>
        <p:spPr bwMode="auto">
          <a:xfrm>
            <a:off x="3200400" y="37338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685800" y="1233488"/>
            <a:ext cx="225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Impacts to ERCOT</a:t>
            </a:r>
            <a:r>
              <a:rPr lang="en-US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119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119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1119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0"/>
            <a:ext cx="8763000" cy="990600"/>
          </a:xfrm>
        </p:spPr>
        <p:txBody>
          <a:bodyPr/>
          <a:lstStyle/>
          <a:p>
            <a:r>
              <a:rPr lang="en-US" sz="1800" smtClean="0"/>
              <a:t>COPMGRR020,</a:t>
            </a:r>
            <a:br>
              <a:rPr lang="en-US" sz="1800" smtClean="0"/>
            </a:br>
            <a:r>
              <a:rPr lang="en-US" sz="1800" smtClean="0"/>
              <a:t>Creating Subsection 10.3, Unregistered Distributed Generation Reports</a:t>
            </a:r>
          </a:p>
        </p:txBody>
      </p:sp>
      <p:graphicFrame>
        <p:nvGraphicFramePr>
          <p:cNvPr id="19485" name="Group 29"/>
          <p:cNvGraphicFramePr>
            <a:graphicFrameLocks noGrp="1"/>
          </p:cNvGraphicFramePr>
          <p:nvPr>
            <p:ph idx="4294967295"/>
          </p:nvPr>
        </p:nvGraphicFramePr>
        <p:xfrm>
          <a:off x="381000" y="1143000"/>
          <a:ext cx="8153400" cy="5734686"/>
        </p:xfrm>
        <a:graphic>
          <a:graphicData uri="http://schemas.openxmlformats.org/drawingml/2006/table">
            <a:tbl>
              <a:tblPr/>
              <a:tblGrid>
                <a:gridCol w="2230438"/>
                <a:gridCol w="1492250"/>
                <a:gridCol w="4430712"/>
              </a:tblGrid>
              <a:tr h="2527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Submitted by the Non Opt-In Entity Distributed Generation Task Force (NOIEDRGTF)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comply with the reporting requirements as outlined in Nodal Protocol Revision Request (NPRR) 208, Registration and Settlement of Distributed Generation (DG) Less Than One MW.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following two items are requirements for Non-Opt-In Entities (NOIEs):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Reporting by NOIEs to ERCOT for unregistered DG behind NOIE tie meters as described in paragraph (2)(e) of Nodal Protocol Section 10.2.2, TSP and DSP Metered Entities (see NPRR208).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Quarterly ERCOT Public Reports for total unregistered DG in the ERCOT market as described in Nodal Protocol Section 16.5, Registration of a Resource Entity (see NPRR208).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Impact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reporting requirements for NOIEs and ERCOT.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System 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5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COPS Vote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 7/13/10, COPS unanimously voted to recommend approval of COPMGRR020 as recommended by CCWG in the 5/27/10 CCWG Recommendation Report as revised by COPS.  All Market Segments were present for the vote.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CEO Determination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Needed for Go-Live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Upon Texas Nodal implementation.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ChangeArrowheads="1"/>
          </p:cNvSpPr>
          <p:nvPr/>
        </p:nvSpPr>
        <p:spPr bwMode="auto">
          <a:xfrm>
            <a:off x="762000" y="1600200"/>
            <a:ext cx="7620000" cy="419100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/>
          </a:p>
        </p:txBody>
      </p:sp>
      <p:sp>
        <p:nvSpPr>
          <p:cNvPr id="21506" name="Line 4"/>
          <p:cNvSpPr>
            <a:spLocks noChangeShapeType="1"/>
          </p:cNvSpPr>
          <p:nvPr/>
        </p:nvSpPr>
        <p:spPr bwMode="auto">
          <a:xfrm>
            <a:off x="2895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7" name="Line 5"/>
          <p:cNvSpPr>
            <a:spLocks noChangeShapeType="1"/>
          </p:cNvSpPr>
          <p:nvPr/>
        </p:nvSpPr>
        <p:spPr bwMode="auto">
          <a:xfrm>
            <a:off x="38862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4800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9" name="Line 7"/>
          <p:cNvSpPr>
            <a:spLocks noChangeShapeType="1"/>
          </p:cNvSpPr>
          <p:nvPr/>
        </p:nvSpPr>
        <p:spPr bwMode="auto">
          <a:xfrm>
            <a:off x="762000" y="2514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>
            <a:off x="762000" y="30480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762000" y="35814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10"/>
          <p:cNvSpPr>
            <a:spLocks noChangeShapeType="1"/>
          </p:cNvSpPr>
          <p:nvPr/>
        </p:nvSpPr>
        <p:spPr bwMode="auto">
          <a:xfrm>
            <a:off x="762000" y="41148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>
            <a:off x="762000" y="4648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>
            <a:off x="762000" y="5181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Text Box 13"/>
          <p:cNvSpPr txBox="1">
            <a:spLocks noChangeArrowheads="1"/>
          </p:cNvSpPr>
          <p:nvPr/>
        </p:nvSpPr>
        <p:spPr bwMode="auto">
          <a:xfrm>
            <a:off x="838200" y="2070100"/>
            <a:ext cx="1611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Item Reviewed</a:t>
            </a:r>
          </a:p>
        </p:txBody>
      </p:sp>
      <p:sp>
        <p:nvSpPr>
          <p:cNvPr id="21516" name="Text Box 14"/>
          <p:cNvSpPr txBox="1">
            <a:spLocks noChangeArrowheads="1"/>
          </p:cNvSpPr>
          <p:nvPr/>
        </p:nvSpPr>
        <p:spPr bwMode="auto">
          <a:xfrm>
            <a:off x="5543550" y="1993900"/>
            <a:ext cx="1312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Description</a:t>
            </a:r>
          </a:p>
        </p:txBody>
      </p:sp>
      <p:sp>
        <p:nvSpPr>
          <p:cNvPr id="21517" name="Text Box 15"/>
          <p:cNvSpPr txBox="1">
            <a:spLocks noChangeArrowheads="1"/>
          </p:cNvSpPr>
          <p:nvPr/>
        </p:nvSpPr>
        <p:spPr bwMode="auto">
          <a:xfrm>
            <a:off x="2971800" y="1944688"/>
            <a:ext cx="83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No</a:t>
            </a:r>
          </a:p>
          <a:p>
            <a:pPr algn="ctr" eaLnBrk="0" hangingPunct="0"/>
            <a:r>
              <a:rPr lang="en-US" sz="1600" b="1"/>
              <a:t>Impac</a:t>
            </a:r>
            <a:r>
              <a:rPr lang="en-US" sz="1600"/>
              <a:t>t</a:t>
            </a:r>
          </a:p>
        </p:txBody>
      </p:sp>
      <p:sp>
        <p:nvSpPr>
          <p:cNvPr id="21518" name="Text Box 16"/>
          <p:cNvSpPr txBox="1">
            <a:spLocks noChangeArrowheads="1"/>
          </p:cNvSpPr>
          <p:nvPr/>
        </p:nvSpPr>
        <p:spPr bwMode="auto">
          <a:xfrm>
            <a:off x="762000" y="5181600"/>
            <a:ext cx="2103438" cy="590550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Credit Monitoring/</a:t>
            </a:r>
          </a:p>
          <a:p>
            <a:pPr eaLnBrk="0" hangingPunct="0"/>
            <a:r>
              <a:rPr lang="en-US" sz="1600" b="1"/>
              <a:t>Liability</a:t>
            </a:r>
          </a:p>
        </p:txBody>
      </p:sp>
      <p:sp>
        <p:nvSpPr>
          <p:cNvPr id="21519" name="Text Box 17"/>
          <p:cNvSpPr txBox="1">
            <a:spLocks noChangeArrowheads="1"/>
          </p:cNvSpPr>
          <p:nvPr/>
        </p:nvSpPr>
        <p:spPr bwMode="auto">
          <a:xfrm>
            <a:off x="838200" y="2625725"/>
            <a:ext cx="890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Budget</a:t>
            </a:r>
          </a:p>
        </p:txBody>
      </p:sp>
      <p:sp>
        <p:nvSpPr>
          <p:cNvPr id="21520" name="Text Box 18"/>
          <p:cNvSpPr txBox="1">
            <a:spLocks noChangeArrowheads="1"/>
          </p:cNvSpPr>
          <p:nvPr/>
        </p:nvSpPr>
        <p:spPr bwMode="auto">
          <a:xfrm>
            <a:off x="838200" y="3159125"/>
            <a:ext cx="949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Staffing</a:t>
            </a:r>
          </a:p>
        </p:txBody>
      </p:sp>
      <p:sp>
        <p:nvSpPr>
          <p:cNvPr id="21521" name="Text Box 19"/>
          <p:cNvSpPr txBox="1">
            <a:spLocks noChangeArrowheads="1"/>
          </p:cNvSpPr>
          <p:nvPr/>
        </p:nvSpPr>
        <p:spPr bwMode="auto">
          <a:xfrm>
            <a:off x="781050" y="3681413"/>
            <a:ext cx="2054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Computer Systems</a:t>
            </a:r>
          </a:p>
        </p:txBody>
      </p:sp>
      <p:sp>
        <p:nvSpPr>
          <p:cNvPr id="21522" name="Text Box 20"/>
          <p:cNvSpPr txBox="1">
            <a:spLocks noChangeArrowheads="1"/>
          </p:cNvSpPr>
          <p:nvPr/>
        </p:nvSpPr>
        <p:spPr bwMode="auto">
          <a:xfrm>
            <a:off x="782638" y="4225925"/>
            <a:ext cx="2132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Business Functions</a:t>
            </a:r>
          </a:p>
        </p:txBody>
      </p:sp>
      <p:sp>
        <p:nvSpPr>
          <p:cNvPr id="21523" name="Text Box 21"/>
          <p:cNvSpPr txBox="1">
            <a:spLocks noChangeArrowheads="1"/>
          </p:cNvSpPr>
          <p:nvPr/>
        </p:nvSpPr>
        <p:spPr bwMode="auto">
          <a:xfrm>
            <a:off x="781050" y="4759325"/>
            <a:ext cx="1749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Grid Operations</a:t>
            </a:r>
          </a:p>
        </p:txBody>
      </p:sp>
      <p:sp>
        <p:nvSpPr>
          <p:cNvPr id="21524" name="Text Box 22"/>
          <p:cNvSpPr txBox="1">
            <a:spLocks noChangeArrowheads="1"/>
          </p:cNvSpPr>
          <p:nvPr/>
        </p:nvSpPr>
        <p:spPr bwMode="auto">
          <a:xfrm>
            <a:off x="3881438" y="1944688"/>
            <a:ext cx="846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Impact</a:t>
            </a:r>
          </a:p>
        </p:txBody>
      </p:sp>
      <p:sp>
        <p:nvSpPr>
          <p:cNvPr id="1119256" name="AutoShape 24"/>
          <p:cNvSpPr>
            <a:spLocks noChangeArrowheads="1"/>
          </p:cNvSpPr>
          <p:nvPr/>
        </p:nvSpPr>
        <p:spPr bwMode="auto">
          <a:xfrm>
            <a:off x="3200400" y="31242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8" name="AutoShape 26"/>
          <p:cNvSpPr>
            <a:spLocks noChangeArrowheads="1"/>
          </p:cNvSpPr>
          <p:nvPr/>
        </p:nvSpPr>
        <p:spPr bwMode="auto">
          <a:xfrm>
            <a:off x="3200400" y="4191000"/>
            <a:ext cx="381000" cy="381000"/>
          </a:xfrm>
          <a:prstGeom prst="star5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9" name="AutoShape 27"/>
          <p:cNvSpPr>
            <a:spLocks noChangeArrowheads="1"/>
          </p:cNvSpPr>
          <p:nvPr/>
        </p:nvSpPr>
        <p:spPr bwMode="auto">
          <a:xfrm>
            <a:off x="3200400" y="47244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1528" name="Line 29"/>
          <p:cNvSpPr>
            <a:spLocks noChangeShapeType="1"/>
          </p:cNvSpPr>
          <p:nvPr/>
        </p:nvSpPr>
        <p:spPr bwMode="auto">
          <a:xfrm>
            <a:off x="762000" y="5791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9" name="Text Box 31"/>
          <p:cNvSpPr txBox="1">
            <a:spLocks noChangeArrowheads="1"/>
          </p:cNvSpPr>
          <p:nvPr/>
        </p:nvSpPr>
        <p:spPr bwMode="auto">
          <a:xfrm>
            <a:off x="4800600" y="51816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/>
              <a:t>This item is not applicable to Guide RRs</a:t>
            </a:r>
          </a:p>
        </p:txBody>
      </p:sp>
      <p:sp>
        <p:nvSpPr>
          <p:cNvPr id="32" name="Rectangle 2"/>
          <p:cNvSpPr txBox="1">
            <a:spLocks noRot="1" noChangeArrowheads="1"/>
          </p:cNvSpPr>
          <p:nvPr/>
        </p:nvSpPr>
        <p:spPr bwMode="auto">
          <a:xfrm>
            <a:off x="381000" y="304800"/>
            <a:ext cx="876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COPMGRR020, Creating Subsection 10.3, Unregistered Distributed Generation Reports</a:t>
            </a:r>
          </a:p>
        </p:txBody>
      </p:sp>
      <p:sp>
        <p:nvSpPr>
          <p:cNvPr id="34" name="AutoShape 24"/>
          <p:cNvSpPr>
            <a:spLocks noChangeArrowheads="1"/>
          </p:cNvSpPr>
          <p:nvPr/>
        </p:nvSpPr>
        <p:spPr bwMode="auto">
          <a:xfrm>
            <a:off x="3200400" y="25908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5" name="AutoShape 24"/>
          <p:cNvSpPr>
            <a:spLocks noChangeArrowheads="1"/>
          </p:cNvSpPr>
          <p:nvPr/>
        </p:nvSpPr>
        <p:spPr bwMode="auto">
          <a:xfrm>
            <a:off x="3200400" y="36576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119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119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1119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304800"/>
            <a:ext cx="8763000" cy="685800"/>
          </a:xfrm>
        </p:spPr>
        <p:txBody>
          <a:bodyPr/>
          <a:lstStyle/>
          <a:p>
            <a:r>
              <a:rPr lang="en-US" sz="1800" smtClean="0"/>
              <a:t>COPMGRR021, Market Participant Market Notice Process</a:t>
            </a:r>
          </a:p>
        </p:txBody>
      </p:sp>
      <p:graphicFrame>
        <p:nvGraphicFramePr>
          <p:cNvPr id="135196" name="Group 28"/>
          <p:cNvGraphicFramePr>
            <a:graphicFrameLocks noGrp="1"/>
          </p:cNvGraphicFramePr>
          <p:nvPr>
            <p:ph idx="4294967295"/>
          </p:nvPr>
        </p:nvGraphicFramePr>
        <p:xfrm>
          <a:off x="381000" y="1252538"/>
          <a:ext cx="8153400" cy="5478975"/>
        </p:xfrm>
        <a:graphic>
          <a:graphicData uri="http://schemas.openxmlformats.org/drawingml/2006/table">
            <a:tbl>
              <a:tblPr/>
              <a:tblGrid>
                <a:gridCol w="2230438"/>
                <a:gridCol w="1492250"/>
                <a:gridCol w="4430712"/>
              </a:tblGrid>
              <a:tr h="225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Submitted by the COPS Communication Working Group (CCWG)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This Commercial Operations Market Guide Revision Request (COPMGRR) updates Section 5 and Appendix A to add a Market Participant Market Notice process for communicating Market Participant planned maintenance and unplanned system outages or business processing failures.  Also included are updates to Section 5 and Appendix A to reflect the revisions proposed in COPMGRR019, Revisions for Texas Nodal Market Implementation and Synchronization with PRR821, Update of Section 21, Process for Protocol Revision.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9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Impact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Improves availability of information concerning the process to issue a Market Participant Market Notice.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 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56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COPS Vote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On 7/13/10, COPS unanimously voted to recommend approval of COPMGRR021 as recommended by CCWG in the 6/24/10 CCWG Recommendation Report.  All Market Segments were present for the vote.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CEO Determination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 opinion on the need for Go-Live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7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Effective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September 1,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762000" y="1600200"/>
            <a:ext cx="7620000" cy="419100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/>
          </a:p>
        </p:txBody>
      </p:sp>
      <p:sp>
        <p:nvSpPr>
          <p:cNvPr id="25602" name="Line 4"/>
          <p:cNvSpPr>
            <a:spLocks noChangeShapeType="1"/>
          </p:cNvSpPr>
          <p:nvPr/>
        </p:nvSpPr>
        <p:spPr bwMode="auto">
          <a:xfrm>
            <a:off x="2895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3" name="Line 5"/>
          <p:cNvSpPr>
            <a:spLocks noChangeShapeType="1"/>
          </p:cNvSpPr>
          <p:nvPr/>
        </p:nvSpPr>
        <p:spPr bwMode="auto">
          <a:xfrm>
            <a:off x="38862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>
            <a:off x="4800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Line 7"/>
          <p:cNvSpPr>
            <a:spLocks noChangeShapeType="1"/>
          </p:cNvSpPr>
          <p:nvPr/>
        </p:nvSpPr>
        <p:spPr bwMode="auto">
          <a:xfrm>
            <a:off x="762000" y="2514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Line 8"/>
          <p:cNvSpPr>
            <a:spLocks noChangeShapeType="1"/>
          </p:cNvSpPr>
          <p:nvPr/>
        </p:nvSpPr>
        <p:spPr bwMode="auto">
          <a:xfrm>
            <a:off x="762000" y="30480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762000" y="35814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Line 10"/>
          <p:cNvSpPr>
            <a:spLocks noChangeShapeType="1"/>
          </p:cNvSpPr>
          <p:nvPr/>
        </p:nvSpPr>
        <p:spPr bwMode="auto">
          <a:xfrm>
            <a:off x="762000" y="41148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Line 11"/>
          <p:cNvSpPr>
            <a:spLocks noChangeShapeType="1"/>
          </p:cNvSpPr>
          <p:nvPr/>
        </p:nvSpPr>
        <p:spPr bwMode="auto">
          <a:xfrm>
            <a:off x="762000" y="4648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12"/>
          <p:cNvSpPr>
            <a:spLocks noChangeShapeType="1"/>
          </p:cNvSpPr>
          <p:nvPr/>
        </p:nvSpPr>
        <p:spPr bwMode="auto">
          <a:xfrm>
            <a:off x="762000" y="5181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Text Box 13"/>
          <p:cNvSpPr txBox="1">
            <a:spLocks noChangeArrowheads="1"/>
          </p:cNvSpPr>
          <p:nvPr/>
        </p:nvSpPr>
        <p:spPr bwMode="auto">
          <a:xfrm>
            <a:off x="838200" y="2070100"/>
            <a:ext cx="1611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Item Reviewed</a:t>
            </a:r>
          </a:p>
        </p:txBody>
      </p:sp>
      <p:sp>
        <p:nvSpPr>
          <p:cNvPr id="25612" name="Text Box 14"/>
          <p:cNvSpPr txBox="1">
            <a:spLocks noChangeArrowheads="1"/>
          </p:cNvSpPr>
          <p:nvPr/>
        </p:nvSpPr>
        <p:spPr bwMode="auto">
          <a:xfrm>
            <a:off x="5543550" y="1993900"/>
            <a:ext cx="1312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Description</a:t>
            </a:r>
          </a:p>
        </p:txBody>
      </p:sp>
      <p:sp>
        <p:nvSpPr>
          <p:cNvPr id="25613" name="Text Box 15"/>
          <p:cNvSpPr txBox="1">
            <a:spLocks noChangeArrowheads="1"/>
          </p:cNvSpPr>
          <p:nvPr/>
        </p:nvSpPr>
        <p:spPr bwMode="auto">
          <a:xfrm>
            <a:off x="2971800" y="1944688"/>
            <a:ext cx="83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No</a:t>
            </a:r>
          </a:p>
          <a:p>
            <a:pPr algn="ctr" eaLnBrk="0" hangingPunct="0"/>
            <a:r>
              <a:rPr lang="en-US" sz="1600" b="1"/>
              <a:t>Impac</a:t>
            </a:r>
            <a:r>
              <a:rPr lang="en-US" sz="1600"/>
              <a:t>t</a:t>
            </a:r>
          </a:p>
        </p:txBody>
      </p:sp>
      <p:sp>
        <p:nvSpPr>
          <p:cNvPr id="25614" name="Text Box 16"/>
          <p:cNvSpPr txBox="1">
            <a:spLocks noChangeArrowheads="1"/>
          </p:cNvSpPr>
          <p:nvPr/>
        </p:nvSpPr>
        <p:spPr bwMode="auto">
          <a:xfrm>
            <a:off x="762000" y="5181600"/>
            <a:ext cx="2103438" cy="590550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Credit Monitoring/</a:t>
            </a:r>
          </a:p>
          <a:p>
            <a:pPr eaLnBrk="0" hangingPunct="0"/>
            <a:r>
              <a:rPr lang="en-US" sz="1600" b="1"/>
              <a:t>Liability</a:t>
            </a:r>
          </a:p>
        </p:txBody>
      </p:sp>
      <p:sp>
        <p:nvSpPr>
          <p:cNvPr id="25615" name="Text Box 17"/>
          <p:cNvSpPr txBox="1">
            <a:spLocks noChangeArrowheads="1"/>
          </p:cNvSpPr>
          <p:nvPr/>
        </p:nvSpPr>
        <p:spPr bwMode="auto">
          <a:xfrm>
            <a:off x="838200" y="2625725"/>
            <a:ext cx="890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Budget</a:t>
            </a:r>
          </a:p>
        </p:txBody>
      </p:sp>
      <p:sp>
        <p:nvSpPr>
          <p:cNvPr id="25616" name="Text Box 18"/>
          <p:cNvSpPr txBox="1">
            <a:spLocks noChangeArrowheads="1"/>
          </p:cNvSpPr>
          <p:nvPr/>
        </p:nvSpPr>
        <p:spPr bwMode="auto">
          <a:xfrm>
            <a:off x="838200" y="3159125"/>
            <a:ext cx="949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Staffing</a:t>
            </a:r>
          </a:p>
        </p:txBody>
      </p:sp>
      <p:sp>
        <p:nvSpPr>
          <p:cNvPr id="25617" name="Text Box 19"/>
          <p:cNvSpPr txBox="1">
            <a:spLocks noChangeArrowheads="1"/>
          </p:cNvSpPr>
          <p:nvPr/>
        </p:nvSpPr>
        <p:spPr bwMode="auto">
          <a:xfrm>
            <a:off x="781050" y="3681413"/>
            <a:ext cx="2054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Computer Systems</a:t>
            </a:r>
          </a:p>
        </p:txBody>
      </p:sp>
      <p:sp>
        <p:nvSpPr>
          <p:cNvPr id="25618" name="Text Box 20"/>
          <p:cNvSpPr txBox="1">
            <a:spLocks noChangeArrowheads="1"/>
          </p:cNvSpPr>
          <p:nvPr/>
        </p:nvSpPr>
        <p:spPr bwMode="auto">
          <a:xfrm>
            <a:off x="782638" y="4225925"/>
            <a:ext cx="2132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Business Functions</a:t>
            </a:r>
          </a:p>
        </p:txBody>
      </p:sp>
      <p:sp>
        <p:nvSpPr>
          <p:cNvPr id="25619" name="Text Box 21"/>
          <p:cNvSpPr txBox="1">
            <a:spLocks noChangeArrowheads="1"/>
          </p:cNvSpPr>
          <p:nvPr/>
        </p:nvSpPr>
        <p:spPr bwMode="auto">
          <a:xfrm>
            <a:off x="781050" y="4759325"/>
            <a:ext cx="1749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Grid Operations</a:t>
            </a:r>
          </a:p>
        </p:txBody>
      </p:sp>
      <p:sp>
        <p:nvSpPr>
          <p:cNvPr id="25620" name="Text Box 22"/>
          <p:cNvSpPr txBox="1">
            <a:spLocks noChangeArrowheads="1"/>
          </p:cNvSpPr>
          <p:nvPr/>
        </p:nvSpPr>
        <p:spPr bwMode="auto">
          <a:xfrm>
            <a:off x="3881438" y="1944688"/>
            <a:ext cx="846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Impact</a:t>
            </a:r>
          </a:p>
        </p:txBody>
      </p:sp>
      <p:sp>
        <p:nvSpPr>
          <p:cNvPr id="1119256" name="AutoShape 24"/>
          <p:cNvSpPr>
            <a:spLocks noChangeArrowheads="1"/>
          </p:cNvSpPr>
          <p:nvPr/>
        </p:nvSpPr>
        <p:spPr bwMode="auto">
          <a:xfrm>
            <a:off x="3200400" y="31242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8" name="AutoShape 26"/>
          <p:cNvSpPr>
            <a:spLocks noChangeArrowheads="1"/>
          </p:cNvSpPr>
          <p:nvPr/>
        </p:nvSpPr>
        <p:spPr bwMode="auto">
          <a:xfrm>
            <a:off x="3200400" y="4191000"/>
            <a:ext cx="381000" cy="381000"/>
          </a:xfrm>
          <a:prstGeom prst="star5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9" name="AutoShape 27"/>
          <p:cNvSpPr>
            <a:spLocks noChangeArrowheads="1"/>
          </p:cNvSpPr>
          <p:nvPr/>
        </p:nvSpPr>
        <p:spPr bwMode="auto">
          <a:xfrm>
            <a:off x="3200400" y="47244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60" name="AutoShape 28"/>
          <p:cNvSpPr>
            <a:spLocks noChangeArrowheads="1"/>
          </p:cNvSpPr>
          <p:nvPr/>
        </p:nvSpPr>
        <p:spPr bwMode="auto">
          <a:xfrm>
            <a:off x="3200400" y="25908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5625" name="Line 29"/>
          <p:cNvSpPr>
            <a:spLocks noChangeShapeType="1"/>
          </p:cNvSpPr>
          <p:nvPr/>
        </p:nvSpPr>
        <p:spPr bwMode="auto">
          <a:xfrm>
            <a:off x="762000" y="5791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9262" name="AutoShape 30"/>
          <p:cNvSpPr>
            <a:spLocks noChangeArrowheads="1"/>
          </p:cNvSpPr>
          <p:nvPr/>
        </p:nvSpPr>
        <p:spPr bwMode="auto">
          <a:xfrm>
            <a:off x="3200400" y="3657600"/>
            <a:ext cx="381000" cy="381000"/>
          </a:xfrm>
          <a:prstGeom prst="star5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5627" name="Text Box 31"/>
          <p:cNvSpPr txBox="1">
            <a:spLocks noChangeArrowheads="1"/>
          </p:cNvSpPr>
          <p:nvPr/>
        </p:nvSpPr>
        <p:spPr bwMode="auto">
          <a:xfrm>
            <a:off x="4800600" y="51816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/>
              <a:t>This item is not applicable to Guide RRs</a:t>
            </a:r>
          </a:p>
        </p:txBody>
      </p:sp>
      <p:sp>
        <p:nvSpPr>
          <p:cNvPr id="32" name="Rectangle 2"/>
          <p:cNvSpPr txBox="1">
            <a:spLocks noRot="1" noChangeArrowheads="1"/>
          </p:cNvSpPr>
          <p:nvPr/>
        </p:nvSpPr>
        <p:spPr bwMode="auto">
          <a:xfrm>
            <a:off x="381000" y="304800"/>
            <a:ext cx="876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COPMGRR021, Market Participant Market Notice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119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119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1119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1119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11192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</TotalTime>
  <Words>1217</Words>
  <Application>Microsoft Office PowerPoint</Application>
  <PresentationFormat>On-screen Show (4:3)</PresentationFormat>
  <Paragraphs>265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COPs Update to TAC</vt:lpstr>
      <vt:lpstr>COP Working Group Activities in Progress</vt:lpstr>
      <vt:lpstr>COPs Approved 3 Voting Items</vt:lpstr>
      <vt:lpstr>COPMGRR018,  Updates to References of IDR and/or IDR Meter in the Commercial Operations Market Guide Due to the Proposed Definition of  IDR Meter in PRR845</vt:lpstr>
      <vt:lpstr>Slide 5</vt:lpstr>
      <vt:lpstr>COPMGRR020, Creating Subsection 10.3, Unregistered Distributed Generation Reports</vt:lpstr>
      <vt:lpstr>Slide 7</vt:lpstr>
      <vt:lpstr>COPMGRR021, Market Participant Market Notice Process</vt:lpstr>
      <vt:lpstr>Slide 9</vt:lpstr>
      <vt:lpstr>Other Business and Next COPs Meeting</vt:lpstr>
      <vt:lpstr>Verifiable Costs 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balbracht</cp:lastModifiedBy>
  <cp:revision>91</cp:revision>
  <dcterms:created xsi:type="dcterms:W3CDTF">2005-04-21T14:28:35Z</dcterms:created>
  <dcterms:modified xsi:type="dcterms:W3CDTF">2010-08-04T18:08:43Z</dcterms:modified>
</cp:coreProperties>
</file>