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5"/>
  </p:notesMasterIdLst>
  <p:sldIdLst>
    <p:sldId id="258" r:id="rId2"/>
    <p:sldId id="294" r:id="rId3"/>
    <p:sldId id="295" r:id="rId4"/>
    <p:sldId id="297" r:id="rId5"/>
    <p:sldId id="304" r:id="rId6"/>
    <p:sldId id="305" r:id="rId7"/>
    <p:sldId id="306" r:id="rId8"/>
    <p:sldId id="307" r:id="rId9"/>
    <p:sldId id="301" r:id="rId10"/>
    <p:sldId id="308" r:id="rId11"/>
    <p:sldId id="309" r:id="rId12"/>
    <p:sldId id="310" r:id="rId13"/>
    <p:sldId id="311"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40949A"/>
    <a:srgbClr val="0000CC"/>
    <a:srgbClr val="FF3300"/>
    <a:srgbClr val="FF9900"/>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599" autoAdjust="0"/>
  </p:normalViewPr>
  <p:slideViewPr>
    <p:cSldViewPr>
      <p:cViewPr varScale="1">
        <p:scale>
          <a:sx n="93" d="100"/>
          <a:sy n="93" d="100"/>
        </p:scale>
        <p:origin x="-1061" y="-58"/>
      </p:cViewPr>
      <p:guideLst>
        <p:guide orient="horz" pos="4224"/>
        <p:guide pos="1536"/>
      </p:guideLst>
    </p:cSldViewPr>
  </p:slideViewPr>
  <p:outlineViewPr>
    <p:cViewPr>
      <p:scale>
        <a:sx n="33" d="100"/>
        <a:sy n="33" d="100"/>
      </p:scale>
      <p:origin x="0" y="1584"/>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00D752E-C4D6-4B7C-9252-8D179F916BD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2</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3</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4</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5</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6</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7</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8</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Date</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Meeting Title (optional)</a:t>
            </a:r>
          </a:p>
        </p:txBody>
      </p:sp>
      <p:pic>
        <p:nvPicPr>
          <p:cNvPr id="7" name="Picture 6" descr="ERCOT WMS1.eps"/>
          <p:cNvPicPr>
            <a:picLocks noChangeAspect="1"/>
          </p:cNvPicPr>
          <p:nvPr userDrawn="1"/>
        </p:nvPicPr>
        <p:blipFill>
          <a:blip r:embed="rId2" cstate="print"/>
          <a:stretch>
            <a:fillRect/>
          </a:stretch>
        </p:blipFill>
        <p:spPr>
          <a:xfrm>
            <a:off x="0" y="0"/>
            <a:ext cx="3810000" cy="111977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47C8054-F97A-482F-AF8F-CD3B0F468CA3}"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953771A-EAC3-4AF1-BB21-39D1447D7A75}"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F16271AD-1475-427C-AD39-8125E59BEDCF}"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502E7D3-F05F-4AA8-B660-4440EB83FEA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AA2E7E1B-17CC-420C-843C-6E0101BD19A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03DA7CE1-7FEE-4638-B032-6CE488CCF774}"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0174FE9-229E-4AEC-9F63-C1753FF62F4A}"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E89CA2A0-A687-4FAD-A522-1615262DB3CE}"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198A315-D62F-42D5-87C3-23C8F0D7FAC3}"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E6A1021-82D1-41CA-A463-F081C7B6C156}"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38386451-CF8A-4478-8A08-A2A994B79540}"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5F2633D-7213-4D79-AEE2-5D283F666EE0}"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Meeting Title (optional)</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Date</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E7FD7733-6F7C-4C1F-A1EB-EA46407A560F}" type="slidenum">
              <a:rPr lang="en-US" sz="1200"/>
              <a:pPr algn="ctr">
                <a:defRPr/>
              </a:pPr>
              <a:t>‹#›</a:t>
            </a:fld>
            <a:endParaRPr lang="en-US" sz="1200"/>
          </a:p>
        </p:txBody>
      </p:sp>
      <p:pic>
        <p:nvPicPr>
          <p:cNvPr id="11" name="Picture 10" descr="ERCOT WMS1.eps"/>
          <p:cNvPicPr>
            <a:picLocks noChangeAspect="1"/>
          </p:cNvPicPr>
          <p:nvPr userDrawn="1"/>
        </p:nvPicPr>
        <p:blipFill>
          <a:blip r:embed="rId14" cstate="print"/>
          <a:stretch>
            <a:fillRect/>
          </a:stretch>
        </p:blipFill>
        <p:spPr>
          <a:xfrm>
            <a:off x="0" y="6"/>
            <a:ext cx="2286000" cy="671863"/>
          </a:xfrm>
          <a:prstGeom prst="rect">
            <a:avLst/>
          </a:prstGeom>
        </p:spPr>
      </p:pic>
    </p:spTree>
  </p:cSld>
  <p:clrMap bg1="lt1" tx1="dk1" bg2="lt2" tx2="dk2" accent1="accent1" accent2="accent2" accent3="accent3" accent4="accent4" accent5="accent5" accent6="accent6" hlink="hlink" folHlink="folHlink"/>
  <p:sldLayoutIdLst>
    <p:sldLayoutId id="2147483761"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visionrequest@ercot.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5"/>
          <p:cNvSpPr>
            <a:spLocks noGrp="1" noChangeArrowheads="1"/>
          </p:cNvSpPr>
          <p:nvPr>
            <p:ph type="ftr" sz="quarter" idx="11"/>
          </p:nvPr>
        </p:nvSpPr>
        <p:spPr>
          <a:noFill/>
        </p:spPr>
        <p:txBody>
          <a:bodyPr/>
          <a:lstStyle/>
          <a:p>
            <a:r>
              <a:rPr lang="en-US" dirty="0" smtClean="0"/>
              <a:t>August 2010</a:t>
            </a:r>
          </a:p>
        </p:txBody>
      </p:sp>
      <p:sp>
        <p:nvSpPr>
          <p:cNvPr id="3076" name="Rectangle 18"/>
          <p:cNvSpPr>
            <a:spLocks noGrp="1" noChangeArrowheads="1"/>
          </p:cNvSpPr>
          <p:nvPr>
            <p:ph type="ctrTitle"/>
          </p:nvPr>
        </p:nvSpPr>
        <p:spPr>
          <a:xfrm>
            <a:off x="1676400" y="1905000"/>
            <a:ext cx="7467600" cy="1238250"/>
          </a:xfrm>
        </p:spPr>
        <p:txBody>
          <a:bodyPr/>
          <a:lstStyle/>
          <a:p>
            <a:pPr eaLnBrk="1" hangingPunct="1"/>
            <a:r>
              <a:rPr lang="en-US" dirty="0" smtClean="0"/>
              <a:t>Wholesale Market Subcommittee</a:t>
            </a:r>
          </a:p>
        </p:txBody>
      </p:sp>
      <p:sp>
        <p:nvSpPr>
          <p:cNvPr id="3077" name="Rectangle 20"/>
          <p:cNvSpPr>
            <a:spLocks noGrp="1" noChangeArrowheads="1"/>
          </p:cNvSpPr>
          <p:nvPr>
            <p:ph type="subTitle" idx="1"/>
          </p:nvPr>
        </p:nvSpPr>
        <p:spPr>
          <a:xfrm>
            <a:off x="1676400" y="3581400"/>
            <a:ext cx="7010400" cy="1143000"/>
          </a:xfrm>
        </p:spPr>
        <p:txBody>
          <a:bodyPr/>
          <a:lstStyle/>
          <a:p>
            <a:pPr eaLnBrk="1" hangingPunct="1"/>
            <a:r>
              <a:rPr lang="en-US" sz="2400" dirty="0" smtClean="0"/>
              <a:t>Report to Technical Advisory Committee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3200" dirty="0" smtClean="0"/>
              <a:t>Working Groups</a:t>
            </a:r>
            <a:endParaRPr lang="en-US" sz="3200" dirty="0"/>
          </a:p>
        </p:txBody>
      </p:sp>
      <p:sp>
        <p:nvSpPr>
          <p:cNvPr id="3" name="Content Placeholder 2"/>
          <p:cNvSpPr>
            <a:spLocks noGrp="1"/>
          </p:cNvSpPr>
          <p:nvPr>
            <p:ph idx="1"/>
          </p:nvPr>
        </p:nvSpPr>
        <p:spPr/>
        <p:txBody>
          <a:bodyPr/>
          <a:lstStyle/>
          <a:p>
            <a:pPr eaLnBrk="1" hangingPunct="1">
              <a:lnSpc>
                <a:spcPct val="80000"/>
              </a:lnSpc>
              <a:spcBef>
                <a:spcPts val="1800"/>
              </a:spcBef>
              <a:defRPr/>
            </a:pPr>
            <a:r>
              <a:rPr lang="en-US" sz="2800" dirty="0" smtClean="0">
                <a:solidFill>
                  <a:srgbClr val="FFC000"/>
                </a:solidFill>
              </a:rPr>
              <a:t>VCWG</a:t>
            </a:r>
            <a:r>
              <a:rPr lang="en-US" b="0" dirty="0" smtClean="0"/>
              <a:t>	– no report</a:t>
            </a:r>
          </a:p>
          <a:p>
            <a:pPr eaLnBrk="1" hangingPunct="1">
              <a:lnSpc>
                <a:spcPct val="80000"/>
              </a:lnSpc>
              <a:spcBef>
                <a:spcPts val="1800"/>
              </a:spcBef>
              <a:defRPr/>
            </a:pPr>
            <a:r>
              <a:rPr lang="en-US" sz="2800" dirty="0" smtClean="0">
                <a:solidFill>
                  <a:srgbClr val="FFC000"/>
                </a:solidFill>
              </a:rPr>
              <a:t>CMWG	</a:t>
            </a:r>
            <a:r>
              <a:rPr lang="en-US" b="0" dirty="0" smtClean="0"/>
              <a:t>– no report</a:t>
            </a:r>
          </a:p>
          <a:p>
            <a:pPr eaLnBrk="1" hangingPunct="1">
              <a:lnSpc>
                <a:spcPct val="80000"/>
              </a:lnSpc>
              <a:spcBef>
                <a:spcPts val="1800"/>
              </a:spcBef>
              <a:defRPr/>
            </a:pPr>
            <a:r>
              <a:rPr lang="en-US" sz="2800" dirty="0" smtClean="0">
                <a:solidFill>
                  <a:srgbClr val="FFC000"/>
                </a:solidFill>
              </a:rPr>
              <a:t>MWG</a:t>
            </a:r>
            <a:r>
              <a:rPr lang="en-US" sz="2800" dirty="0" smtClean="0"/>
              <a:t>	</a:t>
            </a:r>
            <a:r>
              <a:rPr lang="en-US" b="0" dirty="0" smtClean="0"/>
              <a:t>– no report</a:t>
            </a:r>
          </a:p>
          <a:p>
            <a:pPr eaLnBrk="1" hangingPunct="1">
              <a:lnSpc>
                <a:spcPct val="80000"/>
              </a:lnSpc>
              <a:spcBef>
                <a:spcPts val="1800"/>
              </a:spcBef>
              <a:defRPr/>
            </a:pPr>
            <a:r>
              <a:rPr lang="en-US" sz="2800" dirty="0" smtClean="0">
                <a:solidFill>
                  <a:srgbClr val="FFC000"/>
                </a:solidFill>
              </a:rPr>
              <a:t>QSTF</a:t>
            </a:r>
            <a:r>
              <a:rPr lang="en-US" b="0" dirty="0" smtClean="0"/>
              <a:t>	– no report</a:t>
            </a:r>
          </a:p>
          <a:p>
            <a:pPr eaLnBrk="1" hangingPunct="1">
              <a:lnSpc>
                <a:spcPct val="80000"/>
              </a:lnSpc>
              <a:spcBef>
                <a:spcPts val="1800"/>
              </a:spcBef>
              <a:defRPr/>
            </a:pPr>
            <a:r>
              <a:rPr lang="en-US" sz="2800" dirty="0" smtClean="0">
                <a:solidFill>
                  <a:srgbClr val="FFC000"/>
                </a:solidFill>
              </a:rPr>
              <a:t>GATF	</a:t>
            </a:r>
            <a:r>
              <a:rPr lang="en-US" b="0" dirty="0" smtClean="0"/>
              <a:t>– no report</a:t>
            </a:r>
          </a:p>
          <a:p>
            <a:pPr eaLnBrk="1" hangingPunct="1">
              <a:lnSpc>
                <a:spcPct val="80000"/>
              </a:lnSpc>
              <a:spcBef>
                <a:spcPts val="1800"/>
              </a:spcBef>
              <a:defRPr/>
            </a:pPr>
            <a:r>
              <a:rPr lang="en-US" sz="2800" dirty="0" smtClean="0">
                <a:solidFill>
                  <a:srgbClr val="FFC000"/>
                </a:solidFill>
              </a:rPr>
              <a:t>WCATF</a:t>
            </a:r>
            <a:r>
              <a:rPr lang="en-US" sz="2800" dirty="0" smtClean="0"/>
              <a:t>	</a:t>
            </a:r>
            <a:r>
              <a:rPr lang="en-US" b="0" dirty="0" smtClean="0"/>
              <a:t>– no report</a:t>
            </a:r>
            <a:endParaRPr lang="en-US" b="0" dirty="0" smtClean="0">
              <a:solidFill>
                <a:srgbClr val="FFC000"/>
              </a:solidFill>
            </a:endParaRPr>
          </a:p>
          <a:p>
            <a:pPr eaLnBrk="1" hangingPunct="1">
              <a:lnSpc>
                <a:spcPct val="80000"/>
              </a:lnSpc>
              <a:spcBef>
                <a:spcPts val="1800"/>
              </a:spcBef>
              <a:defRPr/>
            </a:pPr>
            <a:endParaRPr lang="en-US" b="0" dirty="0" smtClean="0">
              <a:solidFill>
                <a:srgbClr val="FFC000"/>
              </a:solidFill>
            </a:endParaRPr>
          </a:p>
          <a:p>
            <a:pPr lvl="1" eaLnBrk="1" hangingPunct="1">
              <a:lnSpc>
                <a:spcPct val="80000"/>
              </a:lnSpc>
              <a:buNone/>
              <a:defRPr/>
            </a:pPr>
            <a:endParaRPr lang="en-US" b="1"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292350" lvl="0"/>
            <a:r>
              <a:rPr lang="en-US" dirty="0" smtClean="0"/>
              <a:t>Upcoming/Continuing Discussion Points</a:t>
            </a:r>
            <a:endParaRPr lang="en-US" dirty="0"/>
          </a:p>
        </p:txBody>
      </p:sp>
      <p:sp>
        <p:nvSpPr>
          <p:cNvPr id="3" name="Content Placeholder 2"/>
          <p:cNvSpPr>
            <a:spLocks noGrp="1"/>
          </p:cNvSpPr>
          <p:nvPr>
            <p:ph idx="1"/>
          </p:nvPr>
        </p:nvSpPr>
        <p:spPr/>
        <p:txBody>
          <a:bodyPr/>
          <a:lstStyle/>
          <a:p>
            <a:pPr>
              <a:spcBef>
                <a:spcPts val="0"/>
              </a:spcBef>
              <a:spcAft>
                <a:spcPts val="1800"/>
              </a:spcAft>
            </a:pPr>
            <a:r>
              <a:rPr lang="en-US" sz="3200" dirty="0" smtClean="0"/>
              <a:t>Nodal Price Convergence with Zonal</a:t>
            </a:r>
          </a:p>
          <a:p>
            <a:pPr>
              <a:spcBef>
                <a:spcPts val="0"/>
              </a:spcBef>
              <a:spcAft>
                <a:spcPts val="1800"/>
              </a:spcAft>
            </a:pPr>
            <a:r>
              <a:rPr lang="en-US" sz="3200" dirty="0" smtClean="0"/>
              <a:t>Nodal Test Outcomes… review and recommend</a:t>
            </a:r>
          </a:p>
          <a:p>
            <a:pPr>
              <a:spcBef>
                <a:spcPts val="0"/>
              </a:spcBef>
              <a:spcAft>
                <a:spcPts val="1800"/>
              </a:spcAft>
            </a:pPr>
            <a:r>
              <a:rPr lang="en-US" sz="3200" dirty="0" smtClean="0"/>
              <a:t>Reconstitution of Potomac Economics Recommendations Task Force to Review 2009 State of the Market Report?</a:t>
            </a:r>
          </a:p>
          <a:p>
            <a:pPr>
              <a:spcBef>
                <a:spcPts val="0"/>
              </a:spcBef>
              <a:spcAft>
                <a:spcPts val="1800"/>
              </a:spcAft>
            </a:pPr>
            <a:r>
              <a:rPr lang="en-US" sz="3200" dirty="0" smtClean="0"/>
              <a:t>TRIP Report</a:t>
            </a:r>
          </a:p>
          <a:p>
            <a:pPr lvl="1" eaLnBrk="1" hangingPunct="1">
              <a:lnSpc>
                <a:spcPct val="80000"/>
              </a:lnSpc>
              <a:buNone/>
              <a:defRPr/>
            </a:pPr>
            <a:endParaRPr lang="en-US" b="1"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3200" dirty="0" smtClean="0"/>
              <a:t>WMS GOALS</a:t>
            </a:r>
            <a:endParaRPr lang="en-US" sz="3200" dirty="0"/>
          </a:p>
        </p:txBody>
      </p:sp>
      <p:graphicFrame>
        <p:nvGraphicFramePr>
          <p:cNvPr id="6" name="Table Placeholder 6"/>
          <p:cNvGraphicFramePr>
            <a:graphicFrameLocks/>
          </p:cNvGraphicFramePr>
          <p:nvPr/>
        </p:nvGraphicFramePr>
        <p:xfrm>
          <a:off x="304800" y="1143000"/>
          <a:ext cx="8534399" cy="4680585"/>
        </p:xfrm>
        <a:graphic>
          <a:graphicData uri="http://schemas.openxmlformats.org/drawingml/2006/table">
            <a:tbl>
              <a:tblPr/>
              <a:tblGrid>
                <a:gridCol w="5788549"/>
                <a:gridCol w="2745850"/>
              </a:tblGrid>
              <a:tr h="161925">
                <a:tc>
                  <a:txBody>
                    <a:bodyPr/>
                    <a:lstStyle/>
                    <a:p>
                      <a:pPr algn="l" rtl="0" fontAlgn="t"/>
                      <a:r>
                        <a:rPr lang="en-US" sz="1400" b="1" i="0" u="none" strike="noStrike" dirty="0" smtClean="0">
                          <a:solidFill>
                            <a:schemeClr val="tx1"/>
                          </a:solidFill>
                          <a:effectLst>
                            <a:outerShdw blurRad="50800" dist="38100" algn="tr" rotWithShape="0">
                              <a:prstClr val="black">
                                <a:alpha val="40000"/>
                              </a:prstClr>
                            </a:outerShdw>
                          </a:effectLst>
                          <a:latin typeface="Arial"/>
                        </a:rPr>
                        <a:t>Items</a:t>
                      </a:r>
                      <a:endParaRPr lang="en-US" sz="1400" b="1" i="0" u="none" strike="noStrike" dirty="0">
                        <a:solidFill>
                          <a:schemeClr val="tx1"/>
                        </a:solidFill>
                        <a:effectLst>
                          <a:outerShdw blurRad="50800" dist="38100" algn="tr" rotWithShape="0">
                            <a:prstClr val="black">
                              <a:alpha val="40000"/>
                            </a:prstClr>
                          </a:outerShdw>
                        </a:effectLst>
                        <a:latin typeface="Arial"/>
                      </a:endParaRPr>
                    </a:p>
                  </a:txBody>
                  <a:tcPr marL="85725" marR="9525" marT="9525" marB="0">
                    <a:lnL>
                      <a:noFill/>
                    </a:lnL>
                    <a:lnR>
                      <a:noFill/>
                    </a:lnR>
                    <a:lnT>
                      <a:noFill/>
                    </a:lnT>
                    <a:lnB>
                      <a:noFill/>
                    </a:lnB>
                  </a:tcPr>
                </a:tc>
                <a:tc>
                  <a:txBody>
                    <a:bodyPr/>
                    <a:lstStyle/>
                    <a:p>
                      <a:pPr algn="ctr" rtl="0" fontAlgn="t"/>
                      <a:r>
                        <a:rPr lang="en-US" sz="1400" b="1" i="0" u="none" strike="noStrike" dirty="0">
                          <a:solidFill>
                            <a:schemeClr val="tx1"/>
                          </a:solidFill>
                          <a:effectLst>
                            <a:outerShdw blurRad="50800" dist="38100" algn="tr" rotWithShape="0">
                              <a:prstClr val="black">
                                <a:alpha val="40000"/>
                              </a:prstClr>
                            </a:outerShdw>
                          </a:effectLst>
                          <a:latin typeface="Arial"/>
                        </a:rPr>
                        <a:t>WMS input/direction needed by </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outerShdw blurRad="50800" dist="38100" algn="tr" rotWithShape="0">
                              <a:prstClr val="black">
                                <a:alpha val="40000"/>
                              </a:prstClr>
                            </a:outerShdw>
                          </a:effectLst>
                          <a:latin typeface="Arial"/>
                        </a:rPr>
                        <a:t>Nodal Market Transition</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Market Participant Readiness</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TCR to CRR Transition </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latin typeface="Arial"/>
                        </a:rPr>
                        <a:t>•</a:t>
                      </a:r>
                      <a:r>
                        <a:rPr lang="en-US" sz="1400" b="0" i="0" u="none" strike="noStrike" dirty="0">
                          <a:solidFill>
                            <a:schemeClr val="tx1"/>
                          </a:solidFill>
                          <a:effectLst>
                            <a:outerShdw blurRad="50800" dist="38100" algn="tr" rotWithShape="0">
                              <a:prstClr val="black">
                                <a:alpha val="40000"/>
                              </a:prstClr>
                            </a:outerShdw>
                          </a:effectLst>
                          <a:latin typeface="Arial"/>
                        </a:rPr>
                        <a:t>  Nodal Protocol </a:t>
                      </a:r>
                      <a:r>
                        <a:rPr lang="en-US" sz="1400" b="0" i="0" u="none" strike="noStrike" dirty="0" err="1">
                          <a:solidFill>
                            <a:schemeClr val="tx1"/>
                          </a:solidFill>
                          <a:effectLst>
                            <a:outerShdw blurRad="50800" dist="38100" algn="tr" rotWithShape="0">
                              <a:prstClr val="black">
                                <a:alpha val="40000"/>
                              </a:prstClr>
                            </a:outerShdw>
                          </a:effectLst>
                          <a:latin typeface="Arial"/>
                        </a:rPr>
                        <a:t>Tracebility</a:t>
                      </a:r>
                      <a:endParaRPr lang="en-US" sz="1400" b="0" i="0" u="none" strike="noStrike" dirty="0">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Nodal Parking Deck</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latin typeface="Arial"/>
                        </a:rPr>
                        <a:t>•</a:t>
                      </a:r>
                      <a:r>
                        <a:rPr lang="en-US" sz="1400" b="0" i="0" u="none" strike="noStrike" dirty="0">
                          <a:solidFill>
                            <a:schemeClr val="tx1"/>
                          </a:solidFill>
                          <a:effectLst>
                            <a:outerShdw blurRad="50800" dist="38100" algn="tr" rotWithShape="0">
                              <a:prstClr val="black">
                                <a:alpha val="40000"/>
                              </a:prstClr>
                            </a:outerShdw>
                          </a:effectLst>
                          <a:latin typeface="Arial"/>
                        </a:rPr>
                        <a:t>  Nodal Test Evaluation</a:t>
                      </a:r>
                      <a:endParaRPr lang="en-US" sz="1400" b="0" i="0" u="none" strike="noStrike" dirty="0">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b"/>
                      <a:r>
                        <a:rPr lang="en-US" sz="1400" b="0" i="0" u="none" strike="noStrike">
                          <a:solidFill>
                            <a:schemeClr val="tx1"/>
                          </a:solidFill>
                          <a:effectLst>
                            <a:outerShdw blurRad="50800" dist="38100" algn="tr" rotWithShape="0">
                              <a:prstClr val="black">
                                <a:alpha val="40000"/>
                              </a:prstClr>
                            </a:outerShdw>
                          </a:effectLst>
                          <a:latin typeface="Arial"/>
                        </a:rPr>
                        <a:t>Nodal Verifiable Cost Methodology </a:t>
                      </a:r>
                    </a:p>
                  </a:txBody>
                  <a:tcPr marL="85725" marR="9525" marT="9525" marB="0" anchor="b">
                    <a:lnL>
                      <a:noFill/>
                    </a:lnL>
                    <a:lnR>
                      <a:noFill/>
                    </a:lnR>
                    <a:lnT>
                      <a:noFill/>
                    </a:lnT>
                    <a:lnB>
                      <a:noFill/>
                    </a:lnB>
                  </a:tcPr>
                </a:tc>
                <a:tc>
                  <a:txBody>
                    <a:bodyPr/>
                    <a:lstStyle/>
                    <a:p>
                      <a:pPr algn="ctr" rtl="0" fontAlgn="b"/>
                      <a:r>
                        <a:rPr lang="en-US" sz="1400" b="0" i="0" u="none" strike="noStrike">
                          <a:solidFill>
                            <a:schemeClr val="tx1"/>
                          </a:solidFill>
                          <a:effectLst>
                            <a:outerShdw blurRad="50800" dist="38100" algn="tr" rotWithShape="0">
                              <a:prstClr val="black">
                                <a:alpha val="40000"/>
                              </a:prstClr>
                            </a:outerShdw>
                          </a:effectLst>
                          <a:latin typeface="Arial"/>
                        </a:rPr>
                        <a:t>On-going (VCWG) </a:t>
                      </a:r>
                    </a:p>
                  </a:txBody>
                  <a:tcPr marL="9525" marR="9525" marT="9525" marB="0" anchor="b">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Consideration of necessary Zonal Market changes</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Before  Q2</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outerShdw blurRad="50800" dist="38100" algn="tr" rotWithShape="0">
                              <a:prstClr val="black">
                                <a:alpha val="40000"/>
                              </a:prstClr>
                            </a:outerShdw>
                          </a:effectLst>
                          <a:latin typeface="Arial"/>
                        </a:rPr>
                        <a:t>Review of Generation Adequacy in ERCOT</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Q1 (GATF)</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outerShdw blurRad="50800" dist="38100" algn="tr" rotWithShape="0">
                              <a:prstClr val="black">
                                <a:alpha val="40000"/>
                              </a:prstClr>
                            </a:outerShdw>
                          </a:effectLst>
                          <a:latin typeface="Arial"/>
                        </a:rPr>
                        <a:t>Market Issues Related to:</a:t>
                      </a:r>
                    </a:p>
                  </a:txBody>
                  <a:tcPr marL="85725" marR="9525" marT="9525" marB="0">
                    <a:lnL>
                      <a:noFill/>
                    </a:lnL>
                    <a:lnR>
                      <a:noFill/>
                    </a:lnR>
                    <a:lnT>
                      <a:noFill/>
                    </a:lnT>
                    <a:lnB>
                      <a:noFill/>
                    </a:lnB>
                  </a:tcPr>
                </a:tc>
                <a:tc>
                  <a:txBody>
                    <a:bodyPr/>
                    <a:lstStyle/>
                    <a:p>
                      <a:pPr algn="ctr" rtl="0" fontAlgn="ctr"/>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nchor="ctr">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Credit issues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(MCWG)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EILS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(DSWG)</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outerShdw blurRad="50800" dist="38100" algn="tr" rotWithShape="0">
                              <a:prstClr val="black">
                                <a:alpha val="40000"/>
                              </a:prstClr>
                            </a:outerShdw>
                          </a:effectLst>
                          <a:latin typeface="Arial"/>
                        </a:rPr>
                        <a:t>Reliability &amp; A/S Dispatch Impacts on Energy Markets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Market Event Evaluation</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Adv. meters &amp; other demand response in A/S and Energy Markets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(DSWG)</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outerShdw blurRad="50800" dist="38100" algn="tr" rotWithShape="0">
                              <a:prstClr val="black">
                                <a:alpha val="40000"/>
                              </a:prstClr>
                            </a:outerShdw>
                          </a:effectLst>
                          <a:latin typeface="Arial"/>
                        </a:rPr>
                        <a:t>Wind &amp; related renewable technology integration</a:t>
                      </a:r>
                    </a:p>
                  </a:txBody>
                  <a:tcPr marL="428625" marR="9525" marT="9525" marB="0">
                    <a:lnL>
                      <a:noFill/>
                    </a:lnL>
                    <a:lnR>
                      <a:noFill/>
                    </a:lnR>
                    <a:lnT>
                      <a:noFill/>
                    </a:lnT>
                    <a:lnB>
                      <a:noFill/>
                    </a:lnB>
                  </a:tcPr>
                </a:tc>
                <a:tc>
                  <a:txBody>
                    <a:bodyPr/>
                    <a:lstStyle/>
                    <a:p>
                      <a:pPr algn="ctr" rtl="0" fontAlgn="t"/>
                      <a:r>
                        <a:rPr lang="en-US" sz="1400" b="0" i="0" u="none" strike="noStrike" dirty="0">
                          <a:solidFill>
                            <a:schemeClr val="tx1"/>
                          </a:solidFill>
                          <a:effectLst>
                            <a:outerShdw blurRad="50800" dist="38100" algn="tr" rotWithShape="0">
                              <a:prstClr val="black">
                                <a:alpha val="40000"/>
                              </a:prstClr>
                            </a:outerShdw>
                          </a:effectLst>
                          <a:latin typeface="Arial"/>
                        </a:rPr>
                        <a:t>On-going </a:t>
                      </a:r>
                      <a:r>
                        <a:rPr lang="en-US" sz="1400" b="0" i="0" u="none" strike="noStrike" dirty="0" smtClean="0">
                          <a:solidFill>
                            <a:schemeClr val="tx1"/>
                          </a:solidFill>
                          <a:effectLst>
                            <a:outerShdw blurRad="50800" dist="38100" algn="tr" rotWithShape="0">
                              <a:prstClr val="black">
                                <a:alpha val="40000"/>
                              </a:prstClr>
                            </a:outerShdw>
                          </a:effectLst>
                          <a:latin typeface="Arial"/>
                        </a:rPr>
                        <a:t>(various WG)</a:t>
                      </a:r>
                      <a:endParaRPr lang="en-US" sz="1400" b="0" i="0" u="none" strike="noStrike" dirty="0">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Criteria in Nodal for supplying A/S, Energy and Capacity Markets</a:t>
                      </a:r>
                    </a:p>
                  </a:txBody>
                  <a:tcPr marL="428625" marR="9525" marT="9525" marB="0">
                    <a:lnL>
                      <a:noFill/>
                    </a:lnL>
                    <a:lnR>
                      <a:noFill/>
                    </a:lnR>
                    <a:lnT>
                      <a:noFill/>
                    </a:lnT>
                    <a:lnB>
                      <a:noFill/>
                    </a:lnB>
                  </a:tcPr>
                </a:tc>
                <a:tc>
                  <a:txBody>
                    <a:bodyPr/>
                    <a:lstStyle/>
                    <a:p>
                      <a:pPr algn="ctr" rtl="0" fontAlgn="t"/>
                      <a:r>
                        <a:rPr lang="en-US" sz="1400" b="0" i="0" u="none" strike="noStrike" dirty="0">
                          <a:solidFill>
                            <a:schemeClr val="tx1"/>
                          </a:solidFill>
                          <a:effectLst>
                            <a:outerShdw blurRad="50800" dist="38100" algn="tr" rotWithShape="0">
                              <a:prstClr val="black">
                                <a:alpha val="40000"/>
                              </a:prstClr>
                            </a:outerShdw>
                          </a:effectLst>
                          <a:latin typeface="Arial"/>
                        </a:rPr>
                        <a:t>On-going (WMS)</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Integration of Quick Start Resources into Nodal</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QSTF</a:t>
                      </a:r>
                    </a:p>
                  </a:txBody>
                  <a:tcPr marL="9525" marR="9525" marT="9525" marB="0">
                    <a:lnL>
                      <a:noFill/>
                    </a:lnL>
                    <a:lnR>
                      <a:noFill/>
                    </a:lnR>
                    <a:lnT>
                      <a:noFill/>
                    </a:lnT>
                    <a:lnB>
                      <a:noFill/>
                    </a:lnB>
                  </a:tcPr>
                </a:tc>
              </a:tr>
              <a:tr h="161925">
                <a:tc>
                  <a:txBody>
                    <a:bodyPr/>
                    <a:lstStyle/>
                    <a:p>
                      <a:pPr algn="l" fontAlgn="b"/>
                      <a:r>
                        <a:rPr lang="en-US" sz="1400" b="0" i="0" u="none" strike="noStrike">
                          <a:solidFill>
                            <a:schemeClr val="tx1"/>
                          </a:solidFill>
                          <a:latin typeface="Arial"/>
                        </a:rPr>
                        <a:t>Power Storage Devices</a:t>
                      </a:r>
                    </a:p>
                  </a:txBody>
                  <a:tcPr marL="428625" marR="9525" marT="9525" marB="0" anchor="b">
                    <a:lnL>
                      <a:noFill/>
                    </a:lnL>
                    <a:lnR>
                      <a:noFill/>
                    </a:lnR>
                    <a:lnT>
                      <a:noFill/>
                    </a:lnT>
                    <a:lnB>
                      <a:noFill/>
                    </a:lnB>
                  </a:tcPr>
                </a:tc>
                <a:tc>
                  <a:txBody>
                    <a:bodyPr/>
                    <a:lstStyle/>
                    <a:p>
                      <a:pPr algn="ctr" rtl="0" fontAlgn="b"/>
                      <a:r>
                        <a:rPr lang="en-US" sz="1400" b="0" i="0" u="none" strike="noStrike">
                          <a:solidFill>
                            <a:schemeClr val="tx1"/>
                          </a:solidFill>
                          <a:latin typeface="Arial"/>
                        </a:rPr>
                        <a:t>On-going (TBD)</a:t>
                      </a:r>
                    </a:p>
                  </a:txBody>
                  <a:tcPr marL="9525" marR="9525" marT="9525" marB="0" anchor="b">
                    <a:lnL>
                      <a:noFill/>
                    </a:lnL>
                    <a:lnR>
                      <a:noFill/>
                    </a:lnR>
                    <a:lnT>
                      <a:noFill/>
                    </a:lnT>
                    <a:lnB>
                      <a:noFill/>
                    </a:lnB>
                  </a:tcPr>
                </a:tc>
              </a:tr>
              <a:tr h="161925">
                <a:tc>
                  <a:txBody>
                    <a:bodyPr/>
                    <a:lstStyle/>
                    <a:p>
                      <a:pPr algn="l" fontAlgn="b"/>
                      <a:r>
                        <a:rPr lang="en-US" sz="1400" b="0" i="0" u="none" strike="noStrike">
                          <a:solidFill>
                            <a:schemeClr val="tx1"/>
                          </a:solidFill>
                          <a:latin typeface="Arial"/>
                        </a:rPr>
                        <a:t>LaaR Responsive Reserve Performance Penalty</a:t>
                      </a:r>
                    </a:p>
                  </a:txBody>
                  <a:tcPr marL="428625" marR="9525" marT="9525" marB="0" anchor="b">
                    <a:lnL>
                      <a:noFill/>
                    </a:lnL>
                    <a:lnR>
                      <a:noFill/>
                    </a:lnR>
                    <a:lnT>
                      <a:noFill/>
                    </a:lnT>
                    <a:lnB>
                      <a:noFill/>
                    </a:lnB>
                  </a:tcPr>
                </a:tc>
                <a:tc>
                  <a:txBody>
                    <a:bodyPr/>
                    <a:lstStyle/>
                    <a:p>
                      <a:pPr algn="ctr" rtl="0" fontAlgn="t"/>
                      <a:r>
                        <a:rPr lang="en-US" sz="1400" b="0" i="0" u="none" strike="noStrike" dirty="0">
                          <a:solidFill>
                            <a:schemeClr val="tx1"/>
                          </a:solidFill>
                          <a:effectLst>
                            <a:outerShdw blurRad="50800" dist="38100" algn="tr" rotWithShape="0">
                              <a:prstClr val="black">
                                <a:alpha val="40000"/>
                              </a:prstClr>
                            </a:outerShdw>
                          </a:effectLst>
                          <a:latin typeface="Arial"/>
                        </a:rPr>
                        <a:t>On-going (DSWG)</a:t>
                      </a:r>
                    </a:p>
                  </a:txBody>
                  <a:tcPr marL="9525" marR="9525" marT="9525" marB="0">
                    <a:lnL>
                      <a:noFill/>
                    </a:lnL>
                    <a:lnR>
                      <a:noFill/>
                    </a:lnR>
                    <a:lnT>
                      <a:noFill/>
                    </a:lnT>
                    <a:lnB>
                      <a:noFill/>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3200" dirty="0" smtClean="0"/>
              <a:t>QUESTIONS</a:t>
            </a:r>
            <a:endParaRPr lang="en-US" sz="3200" dirty="0"/>
          </a:p>
        </p:txBody>
      </p:sp>
      <p:pic>
        <p:nvPicPr>
          <p:cNvPr id="5" name="Picture 4" descr="MPj04394070000[1]"/>
          <p:cNvPicPr>
            <a:picLocks noChangeAspect="1" noChangeArrowheads="1"/>
          </p:cNvPicPr>
          <p:nvPr/>
        </p:nvPicPr>
        <p:blipFill>
          <a:blip r:embed="rId2" cstate="print"/>
          <a:srcRect/>
          <a:stretch>
            <a:fillRect/>
          </a:stretch>
        </p:blipFill>
        <p:spPr bwMode="auto">
          <a:xfrm>
            <a:off x="2590800" y="1066800"/>
            <a:ext cx="4341813" cy="467518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Voting Items</a:t>
            </a:r>
          </a:p>
          <a:p>
            <a:pPr eaLnBrk="1" hangingPunct="1">
              <a:lnSpc>
                <a:spcPct val="80000"/>
              </a:lnSpc>
              <a:defRPr/>
            </a:pPr>
            <a:endParaRPr lang="en-US" b="1" dirty="0" smtClean="0">
              <a:solidFill>
                <a:srgbClr val="FFC000"/>
              </a:solidFill>
            </a:endParaRPr>
          </a:p>
          <a:p>
            <a:pPr lvl="1" eaLnBrk="1" hangingPunct="1">
              <a:lnSpc>
                <a:spcPct val="80000"/>
              </a:lnSpc>
              <a:defRPr/>
            </a:pPr>
            <a:r>
              <a:rPr lang="en-US" sz="2800" b="1" dirty="0" smtClean="0"/>
              <a:t>WMS Procedures </a:t>
            </a:r>
          </a:p>
          <a:p>
            <a:pPr lvl="2" eaLnBrk="1" hangingPunct="1">
              <a:lnSpc>
                <a:spcPct val="80000"/>
              </a:lnSpc>
              <a:spcBef>
                <a:spcPts val="1200"/>
              </a:spcBef>
              <a:defRPr/>
            </a:pPr>
            <a:r>
              <a:rPr lang="en-US" sz="2800" b="1" strike="sngStrike" dirty="0" smtClean="0"/>
              <a:t>Commercially Significant Constraints (CSC)</a:t>
            </a:r>
            <a:r>
              <a:rPr lang="en-US" sz="2800" b="1" dirty="0" smtClean="0"/>
              <a:t> removed and Competitive Constraints added</a:t>
            </a:r>
          </a:p>
          <a:p>
            <a:pPr lvl="2" eaLnBrk="1" hangingPunct="1">
              <a:lnSpc>
                <a:spcPct val="80000"/>
              </a:lnSpc>
              <a:spcBef>
                <a:spcPts val="1200"/>
              </a:spcBef>
              <a:defRPr/>
            </a:pPr>
            <a:r>
              <a:rPr lang="en-US" sz="2800" b="1" dirty="0" smtClean="0"/>
              <a:t>Added Bullet: Providing input into Planning Guides development and revisions</a:t>
            </a:r>
          </a:p>
          <a:p>
            <a:pPr lvl="2" eaLnBrk="1" hangingPunct="1">
              <a:lnSpc>
                <a:spcPct val="80000"/>
              </a:lnSpc>
              <a:spcBef>
                <a:spcPts val="1200"/>
              </a:spcBef>
              <a:defRPr/>
            </a:pPr>
            <a:r>
              <a:rPr lang="en-US" sz="2800" b="1" dirty="0" smtClean="0"/>
              <a:t>Updated WG and TF list</a:t>
            </a:r>
          </a:p>
          <a:p>
            <a:pPr lvl="2" eaLnBrk="1" hangingPunct="1">
              <a:lnSpc>
                <a:spcPct val="80000"/>
              </a:lnSpc>
              <a:spcBef>
                <a:spcPts val="1200"/>
              </a:spcBef>
              <a:defRPr/>
            </a:pPr>
            <a:r>
              <a:rPr lang="en-US" sz="2400" b="1" dirty="0" smtClean="0">
                <a:solidFill>
                  <a:srgbClr val="FFC000"/>
                </a:solidFill>
              </a:rPr>
              <a:t>Recommend TAC Approval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TAC Discussion Item </a:t>
            </a:r>
            <a:r>
              <a:rPr lang="en-US" sz="3200" b="1" dirty="0" smtClean="0">
                <a:solidFill>
                  <a:srgbClr val="FFC000"/>
                </a:solidFill>
              </a:rPr>
              <a:t>(possible vote)</a:t>
            </a:r>
            <a:endParaRPr lang="en-US" sz="3600" b="1" dirty="0" smtClean="0">
              <a:solidFill>
                <a:srgbClr val="FFC000"/>
              </a:solidFill>
            </a:endParaRPr>
          </a:p>
          <a:p>
            <a:pPr eaLnBrk="1" hangingPunct="1">
              <a:lnSpc>
                <a:spcPct val="80000"/>
              </a:lnSpc>
              <a:defRPr/>
            </a:pPr>
            <a:endParaRPr lang="en-US" b="1" dirty="0" smtClean="0">
              <a:solidFill>
                <a:srgbClr val="FFC000"/>
              </a:solidFill>
            </a:endParaRPr>
          </a:p>
          <a:p>
            <a:pPr lvl="1" eaLnBrk="1" hangingPunct="1">
              <a:lnSpc>
                <a:spcPct val="80000"/>
              </a:lnSpc>
              <a:defRPr/>
            </a:pPr>
            <a:r>
              <a:rPr lang="en-US" b="1" dirty="0" smtClean="0"/>
              <a:t>WG and TF Comments</a:t>
            </a:r>
          </a:p>
          <a:p>
            <a:pPr lvl="2" eaLnBrk="1" hangingPunct="1">
              <a:lnSpc>
                <a:spcPct val="80000"/>
              </a:lnSpc>
              <a:spcBef>
                <a:spcPts val="1200"/>
              </a:spcBef>
              <a:defRPr/>
            </a:pPr>
            <a:r>
              <a:rPr lang="en-US" sz="2000" b="1" dirty="0" smtClean="0"/>
              <a:t>WMS recommends that WG and TF comments on PRR/NPRR’s be submitted back to the Subcommittee listserv and </a:t>
            </a:r>
            <a:r>
              <a:rPr lang="en-US" sz="2000" b="1" u="sng" dirty="0" smtClean="0"/>
              <a:t>not</a:t>
            </a:r>
            <a:r>
              <a:rPr lang="en-US" sz="2000" b="1" dirty="0" smtClean="0"/>
              <a:t> to </a:t>
            </a:r>
            <a:r>
              <a:rPr lang="en-US" sz="2000" b="1" dirty="0" smtClean="0">
                <a:hlinkClick r:id="rId3"/>
              </a:rPr>
              <a:t>revisionrequest@ercot.com</a:t>
            </a:r>
            <a:r>
              <a:rPr lang="en-US" sz="2000" b="1" dirty="0" smtClean="0"/>
              <a:t> or other </a:t>
            </a:r>
            <a:r>
              <a:rPr lang="en-US" sz="2000" b="1" dirty="0" err="1" smtClean="0"/>
              <a:t>subcomittee</a:t>
            </a:r>
            <a:r>
              <a:rPr lang="en-US" sz="2000" b="1" dirty="0" smtClean="0"/>
              <a:t>/committee </a:t>
            </a:r>
            <a:r>
              <a:rPr lang="en-US" sz="2000" b="1" dirty="0" err="1" smtClean="0"/>
              <a:t>listservs</a:t>
            </a:r>
            <a:r>
              <a:rPr lang="en-US" sz="2000" b="1" dirty="0" smtClean="0"/>
              <a:t>.</a:t>
            </a:r>
          </a:p>
          <a:p>
            <a:pPr lvl="2" eaLnBrk="1" hangingPunct="1">
              <a:lnSpc>
                <a:spcPct val="80000"/>
              </a:lnSpc>
              <a:spcBef>
                <a:spcPts val="1200"/>
              </a:spcBef>
              <a:defRPr/>
            </a:pPr>
            <a:r>
              <a:rPr lang="en-US" sz="2000" b="1" dirty="0" smtClean="0"/>
              <a:t>WMS would like WG and TF to provide an attendees list with any comments to provide sunshine on segments represented by the comments.</a:t>
            </a:r>
          </a:p>
          <a:p>
            <a:pPr lvl="3" eaLnBrk="1" hangingPunct="1">
              <a:lnSpc>
                <a:spcPct val="80000"/>
              </a:lnSpc>
              <a:spcBef>
                <a:spcPts val="1200"/>
              </a:spcBef>
              <a:defRPr/>
            </a:pPr>
            <a:r>
              <a:rPr lang="en-US" sz="2000" b="1" dirty="0" smtClean="0"/>
              <a:t>NEW Working Group Comment form introduces a section for the Working Group Attendees List - so that a reviewer can better understand if the comments reflect narrow or broad market consensus since the WG's and TF's have no formal voting structure.</a:t>
            </a:r>
          </a:p>
          <a:p>
            <a:pPr lvl="2" eaLnBrk="1" hangingPunct="1">
              <a:lnSpc>
                <a:spcPct val="80000"/>
              </a:lnSpc>
              <a:spcBef>
                <a:spcPts val="1200"/>
              </a:spcBef>
              <a:defRPr/>
            </a:pPr>
            <a:r>
              <a:rPr lang="en-US" b="1" dirty="0" smtClean="0">
                <a:solidFill>
                  <a:srgbClr val="FFC000"/>
                </a:solidFill>
              </a:rPr>
              <a:t>Recommend TAC Approval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3200" b="0" dirty="0" smtClean="0"/>
              <a:t>In Brief	</a:t>
            </a:r>
          </a:p>
        </p:txBody>
      </p:sp>
      <p:sp>
        <p:nvSpPr>
          <p:cNvPr id="441347" name="Rectangle 3"/>
          <p:cNvSpPr>
            <a:spLocks noGrp="1" noChangeArrowheads="1"/>
          </p:cNvSpPr>
          <p:nvPr>
            <p:ph type="body" idx="1"/>
          </p:nvPr>
        </p:nvSpPr>
        <p:spPr>
          <a:xfrm>
            <a:off x="457200" y="990600"/>
            <a:ext cx="8382000" cy="5867400"/>
          </a:xfrm>
        </p:spPr>
        <p:txBody>
          <a:bodyPr/>
          <a:lstStyle/>
          <a:p>
            <a:pPr eaLnBrk="1" hangingPunct="1">
              <a:lnSpc>
                <a:spcPct val="80000"/>
              </a:lnSpc>
              <a:defRPr/>
            </a:pPr>
            <a:r>
              <a:rPr lang="en-US" sz="3200" b="1" dirty="0" smtClean="0">
                <a:solidFill>
                  <a:srgbClr val="FFC000"/>
                </a:solidFill>
              </a:rPr>
              <a:t>Withdrawn NPPR</a:t>
            </a:r>
          </a:p>
          <a:p>
            <a:pPr eaLnBrk="1" hangingPunct="1">
              <a:lnSpc>
                <a:spcPct val="80000"/>
              </a:lnSpc>
              <a:defRPr/>
            </a:pPr>
            <a:endParaRPr lang="en-US" sz="3200" b="1" dirty="0" smtClean="0">
              <a:solidFill>
                <a:srgbClr val="FFC000"/>
              </a:solidFill>
            </a:endParaRPr>
          </a:p>
          <a:p>
            <a:pPr lvl="1" eaLnBrk="1" hangingPunct="1">
              <a:lnSpc>
                <a:spcPct val="80000"/>
              </a:lnSpc>
              <a:defRPr/>
            </a:pPr>
            <a:r>
              <a:rPr lang="en-US" sz="2800" b="1" dirty="0" smtClean="0">
                <a:solidFill>
                  <a:srgbClr val="FFC000"/>
                </a:solidFill>
              </a:rPr>
              <a:t>NPRR 147 – DAM Short Pay Changes</a:t>
            </a:r>
          </a:p>
          <a:p>
            <a:pPr lvl="2" eaLnBrk="1" hangingPunct="1">
              <a:lnSpc>
                <a:spcPct val="80000"/>
              </a:lnSpc>
              <a:spcBef>
                <a:spcPts val="1800"/>
              </a:spcBef>
              <a:defRPr/>
            </a:pPr>
            <a:r>
              <a:rPr lang="en-US" sz="2400" dirty="0" smtClean="0"/>
              <a:t>On June 15, 2010, the ERCOT Board approved NPRR221, Day-Ahead Market and Real-Time Market Default Allocation Changes.  NPRR221 was introduced as an alternative to NPRR147.  NPRR147 is therefore no longer necessary.  Accordingly, at the July 21, 2010 WMS meeting, WMS unanimously voted to withdraw NPRR147. </a:t>
            </a:r>
          </a:p>
          <a:p>
            <a:pPr lvl="2" eaLnBrk="1" hangingPunct="1">
              <a:lnSpc>
                <a:spcPct val="80000"/>
              </a:lnSpc>
              <a:spcBef>
                <a:spcPts val="1800"/>
              </a:spcBef>
              <a:defRPr/>
            </a:pPr>
            <a:r>
              <a:rPr lang="en-US" sz="2400" dirty="0" smtClean="0"/>
              <a:t>WMS, as the original sponsor of NPRR147.  On July 27</a:t>
            </a:r>
            <a:r>
              <a:rPr lang="en-US" sz="2400" baseline="30000" dirty="0" smtClean="0"/>
              <a:t>th</a:t>
            </a:r>
            <a:r>
              <a:rPr lang="en-US" sz="2400" dirty="0" smtClean="0"/>
              <a:t>, Notice of Withdrawal was filed on behalf of WMS.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In Brief</a:t>
            </a:r>
            <a:endParaRPr lang="en-US" b="0" dirty="0" smtClean="0"/>
          </a:p>
        </p:txBody>
      </p:sp>
      <p:sp>
        <p:nvSpPr>
          <p:cNvPr id="441347" name="Rectangle 3"/>
          <p:cNvSpPr>
            <a:spLocks noGrp="1" noChangeArrowheads="1"/>
          </p:cNvSpPr>
          <p:nvPr>
            <p:ph type="body" idx="1"/>
          </p:nvPr>
        </p:nvSpPr>
        <p:spPr>
          <a:xfrm>
            <a:off x="457200" y="990600"/>
            <a:ext cx="8382000" cy="5867400"/>
          </a:xfrm>
        </p:spPr>
        <p:txBody>
          <a:bodyPr/>
          <a:lstStyle/>
          <a:p>
            <a:pPr eaLnBrk="1" hangingPunct="1">
              <a:lnSpc>
                <a:spcPct val="80000"/>
              </a:lnSpc>
              <a:defRPr/>
            </a:pPr>
            <a:r>
              <a:rPr lang="en-US" sz="2800" b="1" dirty="0" smtClean="0">
                <a:solidFill>
                  <a:srgbClr val="FFC000"/>
                </a:solidFill>
              </a:rPr>
              <a:t>Upcoming NPPRs (not on Today’s Agenda)</a:t>
            </a:r>
          </a:p>
          <a:p>
            <a:pPr lvl="1" eaLnBrk="1" hangingPunct="1">
              <a:lnSpc>
                <a:spcPct val="80000"/>
              </a:lnSpc>
              <a:spcBef>
                <a:spcPts val="1200"/>
              </a:spcBef>
              <a:defRPr/>
            </a:pPr>
            <a:r>
              <a:rPr lang="en-US" sz="2400" b="1" dirty="0" smtClean="0">
                <a:solidFill>
                  <a:srgbClr val="FFC000"/>
                </a:solidFill>
              </a:rPr>
              <a:t>NPRR 231 – Remove RMR Units from the Day-Ahead Market</a:t>
            </a:r>
          </a:p>
          <a:p>
            <a:pPr lvl="2" eaLnBrk="1" hangingPunct="1">
              <a:lnSpc>
                <a:spcPct val="80000"/>
              </a:lnSpc>
              <a:spcBef>
                <a:spcPts val="1800"/>
              </a:spcBef>
              <a:defRPr/>
            </a:pPr>
            <a:r>
              <a:rPr lang="en-US" sz="2000" dirty="0" smtClean="0"/>
              <a:t>At the July 21, 2010 WMS meeting, WMS considered NPRR 231.  After discussion, WMS unanimously voted to endorse NPRR231 as amended by the 7/12/10 PSEG TX comments and as revised by WMS and to request that ERCOT subject matter experts review the proposed revisions for potential impacts. .</a:t>
            </a:r>
          </a:p>
          <a:p>
            <a:pPr lvl="2" eaLnBrk="1" hangingPunct="1">
              <a:lnSpc>
                <a:spcPct val="80000"/>
              </a:lnSpc>
              <a:spcBef>
                <a:spcPts val="1800"/>
              </a:spcBef>
              <a:defRPr/>
            </a:pPr>
            <a:r>
              <a:rPr lang="en-US" sz="2000" dirty="0" smtClean="0"/>
              <a:t>Key Points:</a:t>
            </a:r>
          </a:p>
          <a:p>
            <a:pPr lvl="3" eaLnBrk="1" hangingPunct="1">
              <a:lnSpc>
                <a:spcPct val="80000"/>
              </a:lnSpc>
              <a:spcBef>
                <a:spcPts val="1800"/>
              </a:spcBef>
              <a:defRPr/>
            </a:pPr>
            <a:r>
              <a:rPr lang="en-US" sz="2000" dirty="0" smtClean="0"/>
              <a:t>RENAME: Treatment of RMR Units in the Day-Ahead Market</a:t>
            </a:r>
          </a:p>
          <a:p>
            <a:pPr lvl="3" eaLnBrk="1" hangingPunct="1">
              <a:lnSpc>
                <a:spcPct val="80000"/>
              </a:lnSpc>
              <a:spcBef>
                <a:spcPts val="600"/>
              </a:spcBef>
              <a:defRPr/>
            </a:pPr>
            <a:r>
              <a:rPr lang="en-US" sz="1600" dirty="0" smtClean="0"/>
              <a:t>RMR Unit available for commitment in DRUC, HRUC, or DAM, only when it has determined that the RMR Unit is likely to be needed in RT for reliability reasons, taking into consideration whether SCED will solve  transmission constraints without the RMR Resource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In Brief</a:t>
            </a:r>
            <a:endParaRPr lang="en-US" b="0" dirty="0" smtClean="0"/>
          </a:p>
        </p:txBody>
      </p:sp>
      <p:sp>
        <p:nvSpPr>
          <p:cNvPr id="441347" name="Rectangle 3"/>
          <p:cNvSpPr>
            <a:spLocks noGrp="1" noChangeArrowheads="1"/>
          </p:cNvSpPr>
          <p:nvPr>
            <p:ph type="body" idx="1"/>
          </p:nvPr>
        </p:nvSpPr>
        <p:spPr>
          <a:xfrm>
            <a:off x="457200" y="990600"/>
            <a:ext cx="8382000" cy="5867400"/>
          </a:xfrm>
        </p:spPr>
        <p:txBody>
          <a:bodyPr/>
          <a:lstStyle/>
          <a:p>
            <a:pPr eaLnBrk="1" hangingPunct="1">
              <a:lnSpc>
                <a:spcPct val="80000"/>
              </a:lnSpc>
              <a:defRPr/>
            </a:pPr>
            <a:r>
              <a:rPr lang="en-US" sz="2800" b="1" dirty="0" smtClean="0">
                <a:solidFill>
                  <a:srgbClr val="FFC000"/>
                </a:solidFill>
              </a:rPr>
              <a:t>Upcoming NPPRs (not on Today’s Agenda)</a:t>
            </a:r>
          </a:p>
          <a:p>
            <a:pPr lvl="1" eaLnBrk="1" hangingPunct="1">
              <a:lnSpc>
                <a:spcPct val="80000"/>
              </a:lnSpc>
              <a:spcBef>
                <a:spcPts val="1200"/>
              </a:spcBef>
              <a:defRPr/>
            </a:pPr>
            <a:r>
              <a:rPr lang="en-US" sz="2400" b="1" dirty="0" smtClean="0">
                <a:solidFill>
                  <a:srgbClr val="FFC000"/>
                </a:solidFill>
              </a:rPr>
              <a:t>NPRR 240 – Proxy Energy Offer Curve</a:t>
            </a:r>
          </a:p>
          <a:p>
            <a:pPr lvl="2" eaLnBrk="1" hangingPunct="1">
              <a:lnSpc>
                <a:spcPct val="80000"/>
              </a:lnSpc>
              <a:spcBef>
                <a:spcPts val="1800"/>
              </a:spcBef>
              <a:defRPr/>
            </a:pPr>
            <a:r>
              <a:rPr lang="en-US" sz="2000" dirty="0" smtClean="0"/>
              <a:t>At the July 21, 2010 WMS meeting, WMS considered NPRR240.  After discussion, WMS voted to endorse NPRR240 as amended by the 7/6/10 Potomac Economics comments and as revised by WMS.  There was one abstention from the Independent Power Marketer (IPM) Market Segment.</a:t>
            </a:r>
          </a:p>
          <a:p>
            <a:pPr lvl="2" eaLnBrk="1" hangingPunct="1">
              <a:lnSpc>
                <a:spcPct val="80000"/>
              </a:lnSpc>
              <a:spcBef>
                <a:spcPts val="1800"/>
              </a:spcBef>
              <a:defRPr/>
            </a:pPr>
            <a:r>
              <a:rPr lang="en-US" sz="2000" dirty="0" smtClean="0"/>
              <a:t>Key Points:</a:t>
            </a:r>
          </a:p>
          <a:p>
            <a:pPr lvl="3" eaLnBrk="1" hangingPunct="1">
              <a:lnSpc>
                <a:spcPct val="80000"/>
              </a:lnSpc>
              <a:spcBef>
                <a:spcPts val="600"/>
              </a:spcBef>
              <a:defRPr/>
            </a:pPr>
            <a:r>
              <a:rPr lang="en-US" dirty="0" smtClean="0"/>
              <a:t>The Entity with decision making authority over how a Resource or Split Generation Resource is offered or scheduled, as more fully described in Section 3.19.1, Annual Competitiveness Test, shall be responsible for all offers associated with each Resource, including offers represented by a proxy Energy Offer Curve.</a:t>
            </a:r>
          </a:p>
          <a:p>
            <a:pPr lvl="3" eaLnBrk="1" hangingPunct="1">
              <a:lnSpc>
                <a:spcPct val="80000"/>
              </a:lnSpc>
              <a:spcBef>
                <a:spcPts val="600"/>
              </a:spcBef>
              <a:defRPr/>
            </a:pPr>
            <a:r>
              <a:rPr lang="en-US" dirty="0" smtClean="0"/>
              <a:t>[NPRR240: Insert paragraph (5) below upon system implementation:]</a:t>
            </a:r>
          </a:p>
          <a:p>
            <a:pPr lvl="4" eaLnBrk="1" hangingPunct="1">
              <a:lnSpc>
                <a:spcPct val="80000"/>
              </a:lnSpc>
              <a:spcBef>
                <a:spcPts val="600"/>
              </a:spcBef>
              <a:defRPr/>
            </a:pPr>
            <a:r>
              <a:rPr lang="en-US" dirty="0" smtClean="0"/>
              <a:t>Energy Offer Curves that were constructed in whole or in part with proxy Energy Offer Curves shall be so marked in all ERCOT postings or references to the energy offer.</a:t>
            </a:r>
          </a:p>
          <a:p>
            <a:pPr lvl="2" eaLnBrk="1" hangingPunct="1">
              <a:lnSpc>
                <a:spcPct val="80000"/>
              </a:lnSpc>
              <a:spcBef>
                <a:spcPts val="1800"/>
              </a:spcBef>
              <a:defRPr/>
            </a:pPr>
            <a:endParaRPr lang="en-US" sz="2000" dirty="0" smtClean="0"/>
          </a:p>
          <a:p>
            <a:pPr lvl="2" eaLnBrk="1" hangingPunct="1">
              <a:lnSpc>
                <a:spcPct val="80000"/>
              </a:lnSpc>
              <a:spcBef>
                <a:spcPts val="1800"/>
              </a:spcBef>
              <a:defRPr/>
            </a:pPr>
            <a:endParaRPr lang="en-US" sz="16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3200" dirty="0" smtClean="0"/>
              <a:t>In Brief</a:t>
            </a:r>
            <a:endParaRPr lang="en-US" sz="2400" b="0" dirty="0" smtClean="0"/>
          </a:p>
        </p:txBody>
      </p:sp>
      <p:sp>
        <p:nvSpPr>
          <p:cNvPr id="441347" name="Rectangle 3"/>
          <p:cNvSpPr>
            <a:spLocks noGrp="1" noChangeArrowheads="1"/>
          </p:cNvSpPr>
          <p:nvPr>
            <p:ph type="body" idx="1"/>
          </p:nvPr>
        </p:nvSpPr>
        <p:spPr>
          <a:xfrm>
            <a:off x="457200" y="990600"/>
            <a:ext cx="8382000" cy="5867400"/>
          </a:xfrm>
        </p:spPr>
        <p:txBody>
          <a:bodyPr/>
          <a:lstStyle/>
          <a:p>
            <a:pPr eaLnBrk="1" hangingPunct="1">
              <a:lnSpc>
                <a:spcPct val="80000"/>
              </a:lnSpc>
              <a:defRPr/>
            </a:pPr>
            <a:r>
              <a:rPr lang="en-US" sz="2800" b="1" dirty="0" smtClean="0">
                <a:solidFill>
                  <a:srgbClr val="FFC000"/>
                </a:solidFill>
              </a:rPr>
              <a:t>Upcoming NPPRs (not on Today’s Agenda)</a:t>
            </a:r>
          </a:p>
          <a:p>
            <a:pPr lvl="1" eaLnBrk="1" hangingPunct="1">
              <a:lnSpc>
                <a:spcPct val="80000"/>
              </a:lnSpc>
              <a:spcBef>
                <a:spcPts val="1200"/>
              </a:spcBef>
              <a:defRPr/>
            </a:pPr>
            <a:r>
              <a:rPr lang="en-US" sz="2400" b="1" dirty="0" smtClean="0">
                <a:solidFill>
                  <a:srgbClr val="FFC000"/>
                </a:solidFill>
              </a:rPr>
              <a:t>NPRR 241 – Aggregate Incremental Liability (AIL) Calculation and Credit Reports Publish Corrections</a:t>
            </a:r>
          </a:p>
          <a:p>
            <a:pPr lvl="2" eaLnBrk="1" hangingPunct="1">
              <a:lnSpc>
                <a:spcPct val="80000"/>
              </a:lnSpc>
              <a:spcBef>
                <a:spcPts val="1800"/>
              </a:spcBef>
              <a:defRPr/>
            </a:pPr>
            <a:r>
              <a:rPr lang="en-US" sz="2000" dirty="0" smtClean="0"/>
              <a:t>At the July 21, 2010 WMS meeting, WMS considered Nodal Protocol Revision Request (NPRR) 241.  After discussion, WMS unanimously voted to endorse NPRR241 as amended by the 7/20/10 Reliant Energy Retail Services LLC comments and as revised by WMS.  There were two abstentions from the Consumer Market Segment</a:t>
            </a:r>
            <a:r>
              <a:rPr lang="en-US" sz="2000" dirty="0" smtClean="0"/>
              <a:t>.</a:t>
            </a:r>
            <a:endParaRPr lang="en-US" sz="2000" dirty="0" smtClean="0"/>
          </a:p>
          <a:p>
            <a:pPr lvl="2" eaLnBrk="1" hangingPunct="1">
              <a:lnSpc>
                <a:spcPct val="80000"/>
              </a:lnSpc>
              <a:spcBef>
                <a:spcPts val="1800"/>
              </a:spcBef>
              <a:defRPr/>
            </a:pPr>
            <a:r>
              <a:rPr lang="en-US" sz="2000" dirty="0" smtClean="0"/>
              <a:t>Key Points:</a:t>
            </a:r>
          </a:p>
          <a:p>
            <a:pPr lvl="3" eaLnBrk="1" hangingPunct="1">
              <a:lnSpc>
                <a:spcPct val="80000"/>
              </a:lnSpc>
              <a:spcBef>
                <a:spcPts val="600"/>
              </a:spcBef>
              <a:defRPr/>
            </a:pPr>
            <a:r>
              <a:rPr lang="en-US" sz="1600" dirty="0" smtClean="0"/>
              <a:t>Minor change to Reliant comments:</a:t>
            </a:r>
          </a:p>
          <a:p>
            <a:pPr lvl="3" eaLnBrk="1" hangingPunct="1">
              <a:lnSpc>
                <a:spcPct val="80000"/>
              </a:lnSpc>
              <a:spcBef>
                <a:spcPts val="600"/>
              </a:spcBef>
              <a:defRPr/>
            </a:pPr>
            <a:r>
              <a:rPr lang="en-US" sz="1600" u="sng" dirty="0" smtClean="0"/>
              <a:t>ERCOT shall post once each Business Day on the MIS Certified Area each active Counter-Party’s credit monitoring and management related reports </a:t>
            </a:r>
            <a:r>
              <a:rPr lang="en-US" sz="1600" u="sng" dirty="0" smtClean="0">
                <a:solidFill>
                  <a:srgbClr val="FF0000"/>
                </a:solidFill>
              </a:rPr>
              <a:t>or extracts </a:t>
            </a:r>
            <a:r>
              <a:rPr lang="en-US" sz="1600" u="sng" dirty="0" smtClean="0"/>
              <a:t>as listed below; however, these reports may not be posted if system limitations are prohibitive. </a:t>
            </a:r>
            <a:endParaRPr lang="en-US" sz="1600" dirty="0" smtClean="0"/>
          </a:p>
          <a:p>
            <a:pPr lvl="2" eaLnBrk="1" hangingPunct="1">
              <a:lnSpc>
                <a:spcPct val="80000"/>
              </a:lnSpc>
              <a:spcBef>
                <a:spcPts val="1800"/>
              </a:spcBef>
              <a:defRPr/>
            </a:pPr>
            <a:endParaRPr lang="en-US" sz="2000" dirty="0" smtClean="0"/>
          </a:p>
          <a:p>
            <a:pPr lvl="2" eaLnBrk="1" hangingPunct="1">
              <a:lnSpc>
                <a:spcPct val="80000"/>
              </a:lnSpc>
              <a:spcBef>
                <a:spcPts val="1800"/>
              </a:spcBef>
              <a:defRPr/>
            </a:pPr>
            <a:endParaRPr lang="en-US" sz="1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3200" dirty="0" smtClean="0"/>
              <a:t>In Brief</a:t>
            </a:r>
            <a:endParaRPr lang="en-US" sz="2400" b="0" dirty="0" smtClean="0"/>
          </a:p>
        </p:txBody>
      </p:sp>
      <p:sp>
        <p:nvSpPr>
          <p:cNvPr id="441347" name="Rectangle 3"/>
          <p:cNvSpPr>
            <a:spLocks noGrp="1" noChangeArrowheads="1"/>
          </p:cNvSpPr>
          <p:nvPr>
            <p:ph type="body" idx="1"/>
          </p:nvPr>
        </p:nvSpPr>
        <p:spPr>
          <a:xfrm>
            <a:off x="457200" y="990600"/>
            <a:ext cx="8382000" cy="5867400"/>
          </a:xfrm>
        </p:spPr>
        <p:txBody>
          <a:bodyPr/>
          <a:lstStyle/>
          <a:p>
            <a:pPr eaLnBrk="1" hangingPunct="1">
              <a:lnSpc>
                <a:spcPct val="80000"/>
              </a:lnSpc>
              <a:defRPr/>
            </a:pPr>
            <a:r>
              <a:rPr lang="en-US" sz="2800" b="1" dirty="0" smtClean="0">
                <a:solidFill>
                  <a:srgbClr val="FFC000"/>
                </a:solidFill>
              </a:rPr>
              <a:t>Upcoming NPPRs (not on Today’s Agenda)</a:t>
            </a:r>
          </a:p>
          <a:p>
            <a:pPr lvl="1" eaLnBrk="1" hangingPunct="1">
              <a:lnSpc>
                <a:spcPct val="80000"/>
              </a:lnSpc>
              <a:spcBef>
                <a:spcPts val="1200"/>
              </a:spcBef>
              <a:defRPr/>
            </a:pPr>
            <a:r>
              <a:rPr lang="en-US" sz="2400" b="1" dirty="0" smtClean="0">
                <a:solidFill>
                  <a:srgbClr val="FFC000"/>
                </a:solidFill>
              </a:rPr>
              <a:t>NPRR 243 – Load Resource Disqualification, Unannounced Testing, and Compliance</a:t>
            </a:r>
          </a:p>
          <a:p>
            <a:pPr lvl="2" eaLnBrk="1" hangingPunct="1">
              <a:lnSpc>
                <a:spcPct val="80000"/>
              </a:lnSpc>
              <a:spcBef>
                <a:spcPts val="1800"/>
              </a:spcBef>
              <a:defRPr/>
            </a:pPr>
            <a:r>
              <a:rPr lang="en-US" sz="2000" dirty="0" smtClean="0"/>
              <a:t>At the July 21, 2010 WMS meeting, WMS considered DSWG recommended changes to Nodal Protocol Revision Request (NPRR) 243.  After discussion, WMS unanimously voted to endorse NPRR243 as revised by WMS. .</a:t>
            </a:r>
          </a:p>
          <a:p>
            <a:pPr lvl="2" eaLnBrk="1" hangingPunct="1">
              <a:lnSpc>
                <a:spcPct val="80000"/>
              </a:lnSpc>
              <a:spcBef>
                <a:spcPts val="1800"/>
              </a:spcBef>
              <a:defRPr/>
            </a:pPr>
            <a:r>
              <a:rPr lang="en-US" sz="2000" dirty="0" smtClean="0"/>
              <a:t>Key Points:</a:t>
            </a:r>
          </a:p>
          <a:p>
            <a:pPr lvl="3" eaLnBrk="1" hangingPunct="1">
              <a:lnSpc>
                <a:spcPct val="80000"/>
              </a:lnSpc>
              <a:spcBef>
                <a:spcPts val="1800"/>
              </a:spcBef>
              <a:defRPr/>
            </a:pPr>
            <a:r>
              <a:rPr lang="en-US" sz="2000" dirty="0" smtClean="0">
                <a:solidFill>
                  <a:schemeClr val="tx1"/>
                </a:solidFill>
                <a:latin typeface="+mn-lt"/>
              </a:rPr>
              <a:t>must return to at least 95% of its </a:t>
            </a:r>
            <a:r>
              <a:rPr lang="en-US" sz="2000" strike="sngStrike" dirty="0" smtClean="0">
                <a:solidFill>
                  <a:schemeClr val="tx1"/>
                </a:solidFill>
                <a:latin typeface="+mn-lt"/>
              </a:rPr>
              <a:t>committed obligation </a:t>
            </a:r>
            <a:r>
              <a:rPr lang="en-US" sz="2000" u="sng" dirty="0" smtClean="0">
                <a:solidFill>
                  <a:schemeClr val="tx1"/>
                </a:solidFill>
                <a:latin typeface="+mn-lt"/>
              </a:rPr>
              <a:t>Ancillary Service Resource Responsibility </a:t>
            </a:r>
            <a:r>
              <a:rPr lang="en-US" sz="2000" dirty="0" smtClean="0">
                <a:solidFill>
                  <a:schemeClr val="tx1"/>
                </a:solidFill>
                <a:latin typeface="+mn-lt"/>
              </a:rPr>
              <a:t>for </a:t>
            </a:r>
            <a:r>
              <a:rPr lang="en-US" sz="2000" strike="sngStrike" dirty="0" smtClean="0">
                <a:solidFill>
                  <a:schemeClr val="tx1"/>
                </a:solidFill>
                <a:latin typeface="+mn-lt"/>
              </a:rPr>
              <a:t>Responsive Reserve </a:t>
            </a:r>
            <a:r>
              <a:rPr lang="en-US" sz="2000" u="sng" dirty="0" smtClean="0">
                <a:solidFill>
                  <a:schemeClr val="tx1"/>
                </a:solidFill>
                <a:latin typeface="+mn-lt"/>
              </a:rPr>
              <a:t>RRS as soon as practical considering process constraints, but not more three hours.  </a:t>
            </a:r>
            <a:r>
              <a:rPr lang="en-US" sz="2000" strike="sngStrike" dirty="0" smtClean="0">
                <a:solidFill>
                  <a:schemeClr val="tx1"/>
                </a:solidFill>
                <a:latin typeface="+mn-lt"/>
              </a:rPr>
              <a:t>within three hours following a recall instruction from ERCOT.  </a:t>
            </a:r>
          </a:p>
          <a:p>
            <a:pPr lvl="3" eaLnBrk="1" hangingPunct="1">
              <a:lnSpc>
                <a:spcPct val="80000"/>
              </a:lnSpc>
              <a:spcBef>
                <a:spcPts val="1800"/>
              </a:spcBef>
              <a:defRPr/>
            </a:pPr>
            <a:r>
              <a:rPr lang="en-US" sz="2000" dirty="0" smtClean="0"/>
              <a:t>ERCOT filed comments subsequently to clarify the language. </a:t>
            </a:r>
          </a:p>
          <a:p>
            <a:pPr lvl="2" eaLnBrk="1" hangingPunct="1">
              <a:lnSpc>
                <a:spcPct val="80000"/>
              </a:lnSpc>
              <a:spcBef>
                <a:spcPts val="1800"/>
              </a:spcBef>
              <a:defRPr/>
            </a:pPr>
            <a:endParaRPr lang="en-US" sz="16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3200" dirty="0" smtClean="0"/>
              <a:t>Working Groups</a:t>
            </a:r>
            <a:endParaRPr lang="en-US" sz="3200" dirty="0"/>
          </a:p>
        </p:txBody>
      </p:sp>
      <p:sp>
        <p:nvSpPr>
          <p:cNvPr id="3" name="Content Placeholder 2"/>
          <p:cNvSpPr>
            <a:spLocks noGrp="1"/>
          </p:cNvSpPr>
          <p:nvPr>
            <p:ph idx="1"/>
          </p:nvPr>
        </p:nvSpPr>
        <p:spPr>
          <a:xfrm>
            <a:off x="457200" y="914400"/>
            <a:ext cx="8229600" cy="4876800"/>
          </a:xfrm>
        </p:spPr>
        <p:txBody>
          <a:bodyPr/>
          <a:lstStyle/>
          <a:p>
            <a:pPr eaLnBrk="1" hangingPunct="1">
              <a:lnSpc>
                <a:spcPct val="80000"/>
              </a:lnSpc>
              <a:defRPr/>
            </a:pPr>
            <a:r>
              <a:rPr lang="en-US" sz="2400" b="1" dirty="0" smtClean="0">
                <a:solidFill>
                  <a:srgbClr val="FFC000"/>
                </a:solidFill>
              </a:rPr>
              <a:t>DSWG</a:t>
            </a:r>
            <a:endParaRPr lang="en-US" sz="1800" b="1" dirty="0" smtClean="0"/>
          </a:p>
          <a:p>
            <a:pPr lvl="1" eaLnBrk="1" hangingPunct="1">
              <a:lnSpc>
                <a:spcPct val="80000"/>
              </a:lnSpc>
              <a:defRPr/>
            </a:pPr>
            <a:r>
              <a:rPr lang="en-US" dirty="0" smtClean="0"/>
              <a:t>Load acting as Resource (</a:t>
            </a:r>
            <a:r>
              <a:rPr lang="en-US" dirty="0" err="1" smtClean="0"/>
              <a:t>LaaR</a:t>
            </a:r>
            <a:r>
              <a:rPr lang="en-US" dirty="0" smtClean="0"/>
              <a:t>) Events (May 15 and June 23), NRR243, EILS Self-Provision Settlement Corrections and Other Issues – to be voted on in July</a:t>
            </a:r>
          </a:p>
          <a:p>
            <a:pPr eaLnBrk="1" hangingPunct="1">
              <a:lnSpc>
                <a:spcPct val="80000"/>
              </a:lnSpc>
              <a:defRPr/>
            </a:pPr>
            <a:r>
              <a:rPr lang="en-US" sz="2400" b="1" dirty="0" smtClean="0">
                <a:solidFill>
                  <a:srgbClr val="FFC000"/>
                </a:solidFill>
              </a:rPr>
              <a:t>MCWG</a:t>
            </a:r>
          </a:p>
          <a:p>
            <a:pPr lvl="1" eaLnBrk="1" hangingPunct="1">
              <a:lnSpc>
                <a:spcPct val="80000"/>
              </a:lnSpc>
              <a:defRPr/>
            </a:pPr>
            <a:r>
              <a:rPr lang="en-US" dirty="0" smtClean="0"/>
              <a:t>Nodal Market Trial CMM Performance Discussion, Nodal Market Application of “e” Parameters, Third Party Credit Administration – Other Markets, NPRR147, First Priority Security Interest Agreement for CRRs, CRR Auction Credit Requirements, NPRR241</a:t>
            </a:r>
          </a:p>
          <a:p>
            <a:pPr eaLnBrk="1" hangingPunct="1">
              <a:lnSpc>
                <a:spcPct val="80000"/>
              </a:lnSpc>
              <a:defRPr/>
            </a:pPr>
            <a:r>
              <a:rPr lang="en-US" sz="2400" dirty="0" smtClean="0">
                <a:solidFill>
                  <a:srgbClr val="FFC000"/>
                </a:solidFill>
              </a:rPr>
              <a:t>PSWG</a:t>
            </a:r>
            <a:r>
              <a:rPr lang="en-US" dirty="0" smtClean="0"/>
              <a:t> </a:t>
            </a:r>
          </a:p>
          <a:p>
            <a:pPr lvl="1" eaLnBrk="1" hangingPunct="1">
              <a:lnSpc>
                <a:spcPct val="80000"/>
              </a:lnSpc>
              <a:defRPr/>
            </a:pPr>
            <a:r>
              <a:rPr lang="en-US" dirty="0" smtClean="0"/>
              <a:t>Goals and Charter approved unanimously</a:t>
            </a:r>
          </a:p>
          <a:p>
            <a:pPr eaLnBrk="1" hangingPunct="1">
              <a:lnSpc>
                <a:spcPct val="80000"/>
              </a:lnSpc>
              <a:defRPr/>
            </a:pPr>
            <a:r>
              <a:rPr lang="en-US" sz="2400" b="1" dirty="0" smtClean="0">
                <a:solidFill>
                  <a:srgbClr val="FFC000"/>
                </a:solidFill>
              </a:rPr>
              <a:t>QMWG</a:t>
            </a:r>
          </a:p>
          <a:p>
            <a:pPr lvl="1" eaLnBrk="1" hangingPunct="1">
              <a:lnSpc>
                <a:spcPct val="80000"/>
              </a:lnSpc>
              <a:defRPr/>
            </a:pPr>
            <a:r>
              <a:rPr lang="en-US" dirty="0" smtClean="0"/>
              <a:t>2011 Ancillary Service Methodology WMS Recommendations 9not taken up), GREDP Calculations and other Nodal Reliability Performance, Implementing NPRR214, QMWG TRIP, WGR RTPP Data for Nodal HSL and MET Data Update, June 23rd Disturbance Control Standard (DCS) Event, PRR776, Balancing Energy Service Capable Non-spin, Load Resource deployment</a:t>
            </a:r>
          </a:p>
          <a:p>
            <a:pPr lvl="1" eaLnBrk="1" hangingPunct="1">
              <a:lnSpc>
                <a:spcPct val="80000"/>
              </a:lnSpc>
              <a:buNone/>
              <a:defRPr/>
            </a:pPr>
            <a:endParaRPr lang="en-US" b="1" dirty="0" smtClean="0"/>
          </a:p>
        </p:txBody>
      </p:sp>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2238</TotalTime>
  <Words>1124</Words>
  <Application>Microsoft Office PowerPoint</Application>
  <PresentationFormat>On-screen Show (4:3)</PresentationFormat>
  <Paragraphs>120</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Custom Design</vt:lpstr>
      <vt:lpstr>Wholesale Market Subcommittee</vt:lpstr>
      <vt:lpstr>TAC Action Items </vt:lpstr>
      <vt:lpstr>TAC Action Items </vt:lpstr>
      <vt:lpstr>In Brief </vt:lpstr>
      <vt:lpstr>In Brief</vt:lpstr>
      <vt:lpstr>In Brief</vt:lpstr>
      <vt:lpstr>In Brief</vt:lpstr>
      <vt:lpstr>In Brief</vt:lpstr>
      <vt:lpstr>Working Groups</vt:lpstr>
      <vt:lpstr>Working Groups</vt:lpstr>
      <vt:lpstr>Upcoming/Continuing Discussion Points</vt:lpstr>
      <vt:lpstr>WMS GOALS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Barbara Clemenhagen</dc:creator>
  <cp:lastModifiedBy>Barbara Clemenhagen</cp:lastModifiedBy>
  <cp:revision>95</cp:revision>
  <dcterms:created xsi:type="dcterms:W3CDTF">2005-04-21T14:28:35Z</dcterms:created>
  <dcterms:modified xsi:type="dcterms:W3CDTF">2010-07-30T17:10:01Z</dcterms:modified>
</cp:coreProperties>
</file>