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258" r:id="rId2"/>
    <p:sldId id="257" r:id="rId3"/>
    <p:sldId id="261" r:id="rId4"/>
    <p:sldId id="262" r:id="rId5"/>
    <p:sldId id="263" r:id="rId6"/>
    <p:sldId id="264" r:id="rId7"/>
    <p:sldId id="270" r:id="rId8"/>
    <p:sldId id="266" r:id="rId9"/>
    <p:sldId id="267" r:id="rId10"/>
    <p:sldId id="268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40949A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81" autoAdjust="0"/>
    <p:restoredTop sz="94660"/>
  </p:normalViewPr>
  <p:slideViewPr>
    <p:cSldViewPr>
      <p:cViewPr varScale="1">
        <p:scale>
          <a:sx n="69" d="100"/>
          <a:sy n="69" d="100"/>
        </p:scale>
        <p:origin x="-822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200A7F-3295-44BD-8905-CF7CB732B3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CF83B-270E-4E8A-935E-F2E77A6206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7E635-1BE2-4697-8D7E-6BE411A71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4AA8B-5A10-492F-8CB0-3705D781FC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61A72-1305-4F8A-A76E-D89BF9988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B8CCD-1C33-42A9-8DA0-B3EF4A433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DA379-0972-442F-8461-9529860D7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360D4-19AF-4E27-A7FC-42390E0C1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C8D34-F6F2-425D-8011-C181E1215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D7539-D3B9-488A-9B39-C9ED6405D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4AAB6-83AB-4E6E-A69B-068D30A47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8ECF3F3-6749-45B4-8C6D-4C63EB09A9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TAC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8/5/2010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FE15CE9-503F-46F7-83DE-35B44F65143E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0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8/5/2010</a:t>
            </a:r>
          </a:p>
        </p:txBody>
      </p:sp>
      <p:sp>
        <p:nvSpPr>
          <p:cNvPr id="14338" name="Rectangle 1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14339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smtClean="0"/>
              <a:t>Houston Import Study</a:t>
            </a:r>
          </a:p>
        </p:txBody>
      </p:sp>
      <p:sp>
        <p:nvSpPr>
          <p:cNvPr id="14340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Warren Lasher</a:t>
            </a:r>
          </a:p>
          <a:p>
            <a:pPr eaLnBrk="1" hangingPunct="1"/>
            <a:r>
              <a:rPr lang="en-US" smtClean="0"/>
              <a:t>Manager, Long-Term Planning and Policy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23554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8/5/2010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en-US" smtClean="0"/>
              <a:t>ERCOT will request the ERCOT BOD endorse the following improvements associated with Option 3: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sz="1800" smtClean="0"/>
              <a:t>Build Fayetteville – Zenith 345 kV double circuit line (approx. 60 miles on a new ROW) so that each circuit Rate B is approximately 2800 MVA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sz="1800" smtClean="0"/>
              <a:t>Loop Fayette Power Project – Salem 345 kV line into Fayetteville 345 kV substation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sz="1800" smtClean="0"/>
              <a:t>Upgrade Fayette Power Project – Fayetteville 345 kV double circuit lines so that the Rate B of each circuit is approximately 1900 MVA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sz="1800" smtClean="0"/>
              <a:t>Expand the Fayetteville Substation with four new line terminations and Zenith Substation with two new line terminations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sz="1800" smtClean="0"/>
              <a:t>Upgrade the Bellaire – Brays – H.O. Clarke Plant 138 kV line terminal equipment so that the circuit Rate B for the two 138 kV sections is 893 MVA and 561 MVA, respectively</a:t>
            </a:r>
          </a:p>
          <a:p>
            <a:pPr marL="381000" indent="-381000">
              <a:lnSpc>
                <a:spcPct val="90000"/>
              </a:lnSpc>
            </a:pPr>
            <a:r>
              <a:rPr lang="en-US" sz="1800" smtClean="0"/>
              <a:t>Estimated Capital Cost = $175M</a:t>
            </a:r>
          </a:p>
          <a:p>
            <a:pPr marL="381000" indent="-381000">
              <a:lnSpc>
                <a:spcPct val="90000"/>
              </a:lnSpc>
            </a:pPr>
            <a:r>
              <a:rPr lang="en-US" sz="1800" smtClean="0"/>
              <a:t>2014 Annual Generator Revenue Savings = $45.4M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Line 5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78" name="Text Box 6"/>
          <p:cNvSpPr txBox="1">
            <a:spLocks noChangeArrowheads="1"/>
          </p:cNvSpPr>
          <p:nvPr/>
        </p:nvSpPr>
        <p:spPr bwMode="auto">
          <a:xfrm>
            <a:off x="2324100" y="2247900"/>
            <a:ext cx="579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Arial Black" pitchFamily="34" charset="0"/>
              </a:rPr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15362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8/5/2010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Houston Import Background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ERCOT’s December 2008 Long Term Study identified potential need for additional import capacity into Houston</a:t>
            </a:r>
          </a:p>
          <a:p>
            <a:pPr>
              <a:defRPr/>
            </a:pPr>
            <a:r>
              <a:rPr lang="en-US" dirty="0" smtClean="0"/>
              <a:t>North to Houston congestion continues to be experienced in real-time operations</a:t>
            </a:r>
          </a:p>
          <a:p>
            <a:pPr>
              <a:defRPr/>
            </a:pPr>
            <a:r>
              <a:rPr lang="en-US" dirty="0" smtClean="0"/>
              <a:t>Two Market Participants (CenterPoint Energy and Sharyland Utilities) submitted RPG proposals for two different Tier 1 projects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Each project received negative stakeholder comments on the relative merits of the individual proposals</a:t>
            </a:r>
          </a:p>
          <a:p>
            <a:pPr>
              <a:defRPr/>
            </a:pPr>
            <a:r>
              <a:rPr lang="en-US" dirty="0" smtClean="0"/>
              <a:t>ERCOT performed Independent Review of these projects and analyzed approximately 20 other options under a variety of scenarios</a:t>
            </a:r>
          </a:p>
          <a:p>
            <a:pPr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1638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8/5/2010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ERCOT Independent Review of Houston Import Project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en-US" smtClean="0"/>
              <a:t>Analysis focused on economic benefit of additional import capacity into the Houston area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smtClean="0"/>
              <a:t>Import restrictions not considered to be a NERC-criteria reliability need in the timeframe of the study (2014)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smtClean="0"/>
              <a:t>Recent unit mothballing at SR Bertron and Greens Bayou plants not taken into account</a:t>
            </a:r>
          </a:p>
          <a:p>
            <a:pPr marL="381000" indent="-381000">
              <a:lnSpc>
                <a:spcPct val="90000"/>
              </a:lnSpc>
            </a:pPr>
            <a:r>
              <a:rPr lang="en-US" smtClean="0"/>
              <a:t>Used 2009 Five-Year Transmission Plan economic model for the year 2014 to perform the analysis</a:t>
            </a:r>
          </a:p>
          <a:p>
            <a:pPr marL="381000" indent="-381000">
              <a:lnSpc>
                <a:spcPct val="90000"/>
              </a:lnSpc>
            </a:pPr>
            <a:r>
              <a:rPr lang="en-US" smtClean="0"/>
              <a:t>Three phase approach: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en-US" smtClean="0"/>
              <a:t>Base case – use standard RPG review assumptions to determine which options pass planning criteria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en-US" smtClean="0"/>
              <a:t>Alternative scenarios – evaluate each of the options that pass phase 1 under a variety of scenarios to determine “best” option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en-US" smtClean="0"/>
              <a:t>Sensitivity scenarios – evaluate preferred option in additional scenarios to determine robustness</a:t>
            </a:r>
          </a:p>
          <a:p>
            <a:pPr marL="381000" indent="-381000">
              <a:lnSpc>
                <a:spcPct val="90000"/>
              </a:lnSpc>
            </a:pPr>
            <a:endParaRPr lang="en-US" smtClean="0"/>
          </a:p>
          <a:p>
            <a:pPr marL="381000" indent="-381000"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17410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8/5/2010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Houston Import Project Options Studied</a:t>
            </a:r>
          </a:p>
        </p:txBody>
      </p:sp>
      <p:graphicFrame>
        <p:nvGraphicFramePr>
          <p:cNvPr id="20703" name="Group 223"/>
          <p:cNvGraphicFramePr>
            <a:graphicFrameLocks noGrp="1"/>
          </p:cNvGraphicFramePr>
          <p:nvPr/>
        </p:nvGraphicFramePr>
        <p:xfrm>
          <a:off x="330200" y="762000"/>
          <a:ext cx="8585200" cy="5327904"/>
        </p:xfrm>
        <a:graphic>
          <a:graphicData uri="http://schemas.openxmlformats.org/drawingml/2006/table">
            <a:tbl>
              <a:tblPr/>
              <a:tblGrid>
                <a:gridCol w="736600"/>
                <a:gridCol w="736600"/>
                <a:gridCol w="71120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Option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Description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$333M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Lufkin-Canal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$222M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Salem-Zenith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$175M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Fayetteville-Zenith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3A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$225M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Fayetteville-Zenith 345-kV double circuit w/ 30% series comp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$173M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Gibbons Creek-Zenith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$189M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Fayetteville-Obrien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6A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$239M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Fayetteville-Obrien 345-kV double circuit w/ 30% series comp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$278M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Gibbons Creek-Salem-Zenith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$306M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Gibbons Creek-Salem/ Fayetteville-Zenith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$62M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Add series comp to existing Hillje-WAP and Hillje-Holman 345-kV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$226M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Fayetteville-Zenith 345-kV double circuit w/ 50% series comp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$300M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Option 19 + Option 22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J1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$253M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Sandow-Zenith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J1A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$304M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Sandow-Zenith 345-kV double circuit w/ 30% series comp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J2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$420M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Marion-Holman-Obrien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J3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$174M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Hillje-Obrien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DC1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$787M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Brown-Zenith 3000 MW HVDC line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DC2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$923M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Scurry-Zenith 2000 MW HVDC line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E1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$379M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Twin Oaks-Salem 345-kV double ckt and Fayetteville-Zenith 345-kV double ckt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E4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$286M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Twin Oaks-Zenith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E4A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$336M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Twin Oaks-Zenith 345-kV double circuit with 30% series comp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E5</a:t>
                      </a:r>
                    </a:p>
                  </a:txBody>
                  <a:tcPr marT="9144" marB="914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$328M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Twin Oaks-Salem-Zenith 345-kV double circuit</a:t>
                      </a:r>
                    </a:p>
                  </a:txBody>
                  <a:tcPr marT="9144" marB="91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18434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8/5/2010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Houston Import Project Options Studied</a:t>
            </a:r>
          </a:p>
        </p:txBody>
      </p:sp>
      <p:pic>
        <p:nvPicPr>
          <p:cNvPr id="18436" name="Picture 74" descr="ERCOTTransmissionNetworkSystemWithFutureJPEG05012006-Publi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963" y="762000"/>
            <a:ext cx="5862637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Line 75"/>
          <p:cNvSpPr>
            <a:spLocks noChangeShapeType="1"/>
          </p:cNvSpPr>
          <p:nvPr/>
        </p:nvSpPr>
        <p:spPr bwMode="auto">
          <a:xfrm flipV="1">
            <a:off x="2743200" y="4300538"/>
            <a:ext cx="1524000" cy="152400"/>
          </a:xfrm>
          <a:prstGeom prst="line">
            <a:avLst/>
          </a:prstGeom>
          <a:noFill/>
          <a:ln w="25400">
            <a:solidFill>
              <a:srgbClr val="3366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8" name="Line 76"/>
          <p:cNvSpPr>
            <a:spLocks noChangeShapeType="1"/>
          </p:cNvSpPr>
          <p:nvPr/>
        </p:nvSpPr>
        <p:spPr bwMode="auto">
          <a:xfrm flipH="1">
            <a:off x="5638800" y="1524000"/>
            <a:ext cx="157163" cy="2743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Line 77"/>
          <p:cNvSpPr>
            <a:spLocks noChangeShapeType="1"/>
          </p:cNvSpPr>
          <p:nvPr/>
        </p:nvSpPr>
        <p:spPr bwMode="auto">
          <a:xfrm>
            <a:off x="2900363" y="4114800"/>
            <a:ext cx="1371600" cy="228600"/>
          </a:xfrm>
          <a:prstGeom prst="line">
            <a:avLst/>
          </a:prstGeom>
          <a:noFill/>
          <a:ln w="254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0" name="Line 78"/>
          <p:cNvSpPr>
            <a:spLocks noChangeShapeType="1"/>
          </p:cNvSpPr>
          <p:nvPr/>
        </p:nvSpPr>
        <p:spPr bwMode="auto">
          <a:xfrm flipV="1">
            <a:off x="2747963" y="4343400"/>
            <a:ext cx="1524000" cy="1524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1" name="Line 79"/>
          <p:cNvSpPr>
            <a:spLocks noChangeShapeType="1"/>
          </p:cNvSpPr>
          <p:nvPr/>
        </p:nvSpPr>
        <p:spPr bwMode="auto">
          <a:xfrm>
            <a:off x="3814763" y="3048000"/>
            <a:ext cx="457200" cy="12954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2" name="Line 80"/>
          <p:cNvSpPr>
            <a:spLocks noChangeShapeType="1"/>
          </p:cNvSpPr>
          <p:nvPr/>
        </p:nvSpPr>
        <p:spPr bwMode="auto">
          <a:xfrm>
            <a:off x="2747963" y="4495800"/>
            <a:ext cx="1600200" cy="2286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3" name="Line 81"/>
          <p:cNvSpPr>
            <a:spLocks noChangeShapeType="1"/>
          </p:cNvSpPr>
          <p:nvPr/>
        </p:nvSpPr>
        <p:spPr bwMode="auto">
          <a:xfrm flipH="1">
            <a:off x="2900363" y="3048000"/>
            <a:ext cx="914400" cy="1066800"/>
          </a:xfrm>
          <a:prstGeom prst="line">
            <a:avLst/>
          </a:prstGeom>
          <a:noFill/>
          <a:ln w="25400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4" name="Line 82"/>
          <p:cNvSpPr>
            <a:spLocks noChangeShapeType="1"/>
          </p:cNvSpPr>
          <p:nvPr/>
        </p:nvSpPr>
        <p:spPr bwMode="auto">
          <a:xfrm>
            <a:off x="2900363" y="4090988"/>
            <a:ext cx="1371600" cy="228600"/>
          </a:xfrm>
          <a:prstGeom prst="line">
            <a:avLst/>
          </a:prstGeom>
          <a:noFill/>
          <a:ln w="25400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5" name="Line 83"/>
          <p:cNvSpPr>
            <a:spLocks noChangeShapeType="1"/>
          </p:cNvSpPr>
          <p:nvPr/>
        </p:nvSpPr>
        <p:spPr bwMode="auto">
          <a:xfrm flipH="1">
            <a:off x="2928938" y="3048000"/>
            <a:ext cx="914400" cy="10668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6" name="Line 84"/>
          <p:cNvSpPr>
            <a:spLocks noChangeShapeType="1"/>
          </p:cNvSpPr>
          <p:nvPr/>
        </p:nvSpPr>
        <p:spPr bwMode="auto">
          <a:xfrm flipV="1">
            <a:off x="2747963" y="4319588"/>
            <a:ext cx="1524000" cy="1524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7" name="Line 85"/>
          <p:cNvSpPr>
            <a:spLocks noChangeShapeType="1"/>
          </p:cNvSpPr>
          <p:nvPr/>
        </p:nvSpPr>
        <p:spPr bwMode="auto">
          <a:xfrm>
            <a:off x="3971925" y="5638800"/>
            <a:ext cx="76200" cy="762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8" name="Line 86"/>
          <p:cNvSpPr>
            <a:spLocks noChangeShapeType="1"/>
          </p:cNvSpPr>
          <p:nvPr/>
        </p:nvSpPr>
        <p:spPr bwMode="auto">
          <a:xfrm>
            <a:off x="4000500" y="5610225"/>
            <a:ext cx="76200" cy="762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8449" name="Group 87"/>
          <p:cNvGrpSpPr>
            <a:grpSpLocks/>
          </p:cNvGrpSpPr>
          <p:nvPr/>
        </p:nvGrpSpPr>
        <p:grpSpPr bwMode="auto">
          <a:xfrm rot="-4883061">
            <a:off x="3052763" y="5486400"/>
            <a:ext cx="104775" cy="104775"/>
            <a:chOff x="2496" y="3456"/>
            <a:chExt cx="66" cy="66"/>
          </a:xfrm>
        </p:grpSpPr>
        <p:sp>
          <p:nvSpPr>
            <p:cNvPr id="18479" name="Line 88"/>
            <p:cNvSpPr>
              <a:spLocks noChangeShapeType="1"/>
            </p:cNvSpPr>
            <p:nvPr/>
          </p:nvSpPr>
          <p:spPr bwMode="auto">
            <a:xfrm>
              <a:off x="2496" y="3474"/>
              <a:ext cx="48" cy="4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0" name="Line 89"/>
            <p:cNvSpPr>
              <a:spLocks noChangeShapeType="1"/>
            </p:cNvSpPr>
            <p:nvPr/>
          </p:nvSpPr>
          <p:spPr bwMode="auto">
            <a:xfrm>
              <a:off x="2514" y="3456"/>
              <a:ext cx="48" cy="4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50" name="Line 90"/>
          <p:cNvSpPr>
            <a:spLocks noChangeShapeType="1"/>
          </p:cNvSpPr>
          <p:nvPr/>
        </p:nvSpPr>
        <p:spPr bwMode="auto">
          <a:xfrm flipV="1">
            <a:off x="2443163" y="4724400"/>
            <a:ext cx="1905000" cy="76200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1" name="Line 91"/>
          <p:cNvSpPr>
            <a:spLocks noChangeShapeType="1"/>
          </p:cNvSpPr>
          <p:nvPr/>
        </p:nvSpPr>
        <p:spPr bwMode="auto">
          <a:xfrm flipH="1">
            <a:off x="538163" y="4800600"/>
            <a:ext cx="1905000" cy="381000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2" name="Line 92"/>
          <p:cNvSpPr>
            <a:spLocks noChangeShapeType="1"/>
          </p:cNvSpPr>
          <p:nvPr/>
        </p:nvSpPr>
        <p:spPr bwMode="auto">
          <a:xfrm flipV="1">
            <a:off x="3509963" y="4724400"/>
            <a:ext cx="838200" cy="137160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3" name="Rectangle 93"/>
          <p:cNvSpPr>
            <a:spLocks noChangeArrowheads="1"/>
          </p:cNvSpPr>
          <p:nvPr/>
        </p:nvSpPr>
        <p:spPr bwMode="auto">
          <a:xfrm>
            <a:off x="152400" y="1676400"/>
            <a:ext cx="7620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>
                <a:latin typeface="Times New Roman" pitchFamily="18" charset="0"/>
              </a:rPr>
              <a:t>To Brown</a:t>
            </a:r>
          </a:p>
        </p:txBody>
      </p:sp>
      <p:sp>
        <p:nvSpPr>
          <p:cNvPr id="18454" name="Line 94"/>
          <p:cNvSpPr>
            <a:spLocks noChangeShapeType="1"/>
          </p:cNvSpPr>
          <p:nvPr/>
        </p:nvSpPr>
        <p:spPr bwMode="auto">
          <a:xfrm flipV="1">
            <a:off x="2900363" y="1905000"/>
            <a:ext cx="0" cy="2209800"/>
          </a:xfrm>
          <a:prstGeom prst="line">
            <a:avLst/>
          </a:prstGeom>
          <a:noFill/>
          <a:ln w="254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5" name="Line 95"/>
          <p:cNvSpPr>
            <a:spLocks noChangeShapeType="1"/>
          </p:cNvSpPr>
          <p:nvPr/>
        </p:nvSpPr>
        <p:spPr bwMode="auto">
          <a:xfrm>
            <a:off x="2900363" y="4133850"/>
            <a:ext cx="1371600" cy="228600"/>
          </a:xfrm>
          <a:prstGeom prst="line">
            <a:avLst/>
          </a:prstGeom>
          <a:noFill/>
          <a:ln w="254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6" name="Rectangle 96"/>
          <p:cNvSpPr>
            <a:spLocks noChangeArrowheads="1"/>
          </p:cNvSpPr>
          <p:nvPr/>
        </p:nvSpPr>
        <p:spPr bwMode="auto">
          <a:xfrm>
            <a:off x="7391400" y="1774825"/>
            <a:ext cx="1447800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>
                <a:latin typeface="Times New Roman" pitchFamily="18" charset="0"/>
              </a:rPr>
              <a:t>Option 1</a:t>
            </a:r>
          </a:p>
          <a:p>
            <a:r>
              <a:rPr lang="en-US" sz="1600">
                <a:latin typeface="Times New Roman" pitchFamily="18" charset="0"/>
              </a:rPr>
              <a:t>Option 2</a:t>
            </a:r>
          </a:p>
          <a:p>
            <a:r>
              <a:rPr lang="en-US" sz="1600">
                <a:latin typeface="Times New Roman" pitchFamily="18" charset="0"/>
              </a:rPr>
              <a:t>Option 3/ 3A/ 22</a:t>
            </a:r>
          </a:p>
          <a:p>
            <a:r>
              <a:rPr lang="en-US" sz="1600">
                <a:latin typeface="Times New Roman" pitchFamily="18" charset="0"/>
              </a:rPr>
              <a:t>Option 4</a:t>
            </a:r>
          </a:p>
          <a:p>
            <a:r>
              <a:rPr lang="en-US" sz="1600">
                <a:latin typeface="Times New Roman" pitchFamily="18" charset="0"/>
              </a:rPr>
              <a:t>Option 6/ 6A</a:t>
            </a:r>
          </a:p>
          <a:p>
            <a:r>
              <a:rPr lang="en-US" sz="1600">
                <a:latin typeface="Times New Roman" pitchFamily="18" charset="0"/>
              </a:rPr>
              <a:t>Option 9</a:t>
            </a:r>
          </a:p>
          <a:p>
            <a:r>
              <a:rPr lang="en-US" sz="1600">
                <a:latin typeface="Times New Roman" pitchFamily="18" charset="0"/>
              </a:rPr>
              <a:t>Option 12</a:t>
            </a:r>
          </a:p>
          <a:p>
            <a:r>
              <a:rPr lang="en-US" sz="1600">
                <a:latin typeface="Times New Roman" pitchFamily="18" charset="0"/>
              </a:rPr>
              <a:t>Option 19</a:t>
            </a:r>
          </a:p>
          <a:p>
            <a:r>
              <a:rPr lang="en-US" sz="1600">
                <a:latin typeface="Times New Roman" pitchFamily="18" charset="0"/>
              </a:rPr>
              <a:t>Option J1/ J1A</a:t>
            </a:r>
          </a:p>
          <a:p>
            <a:r>
              <a:rPr lang="en-US" sz="1600">
                <a:latin typeface="Times New Roman" pitchFamily="18" charset="0"/>
              </a:rPr>
              <a:t>Option J2</a:t>
            </a:r>
          </a:p>
          <a:p>
            <a:r>
              <a:rPr lang="en-US" sz="1600">
                <a:latin typeface="Times New Roman" pitchFamily="18" charset="0"/>
              </a:rPr>
              <a:t>Option J3</a:t>
            </a:r>
          </a:p>
          <a:p>
            <a:r>
              <a:rPr lang="en-US" sz="1600">
                <a:latin typeface="Times New Roman" pitchFamily="18" charset="0"/>
              </a:rPr>
              <a:t>Option DC1</a:t>
            </a:r>
          </a:p>
          <a:p>
            <a:r>
              <a:rPr lang="en-US" sz="1600">
                <a:latin typeface="Times New Roman" pitchFamily="18" charset="0"/>
              </a:rPr>
              <a:t>Option DC2</a:t>
            </a:r>
          </a:p>
          <a:p>
            <a:r>
              <a:rPr lang="en-US" sz="1600">
                <a:latin typeface="Times New Roman" pitchFamily="18" charset="0"/>
              </a:rPr>
              <a:t>Option E1</a:t>
            </a:r>
          </a:p>
          <a:p>
            <a:r>
              <a:rPr lang="en-US" sz="1600">
                <a:latin typeface="Times New Roman" pitchFamily="18" charset="0"/>
              </a:rPr>
              <a:t>Option E4/ E4A</a:t>
            </a:r>
          </a:p>
          <a:p>
            <a:r>
              <a:rPr lang="en-US" sz="1600">
                <a:latin typeface="Times New Roman" pitchFamily="18" charset="0"/>
              </a:rPr>
              <a:t>Option E5</a:t>
            </a:r>
          </a:p>
        </p:txBody>
      </p:sp>
      <p:sp>
        <p:nvSpPr>
          <p:cNvPr id="18457" name="Line 97"/>
          <p:cNvSpPr>
            <a:spLocks noChangeShapeType="1"/>
          </p:cNvSpPr>
          <p:nvPr/>
        </p:nvSpPr>
        <p:spPr bwMode="auto">
          <a:xfrm>
            <a:off x="7162800" y="1849438"/>
            <a:ext cx="228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8" name="Line 98"/>
          <p:cNvSpPr>
            <a:spLocks noChangeShapeType="1"/>
          </p:cNvSpPr>
          <p:nvPr/>
        </p:nvSpPr>
        <p:spPr bwMode="auto">
          <a:xfrm>
            <a:off x="7162800" y="2100263"/>
            <a:ext cx="2286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9" name="Line 99"/>
          <p:cNvSpPr>
            <a:spLocks noChangeShapeType="1"/>
          </p:cNvSpPr>
          <p:nvPr/>
        </p:nvSpPr>
        <p:spPr bwMode="auto">
          <a:xfrm>
            <a:off x="7162800" y="2352675"/>
            <a:ext cx="2286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0" name="Line 100"/>
          <p:cNvSpPr>
            <a:spLocks noChangeShapeType="1"/>
          </p:cNvSpPr>
          <p:nvPr/>
        </p:nvSpPr>
        <p:spPr bwMode="auto">
          <a:xfrm>
            <a:off x="7162800" y="2590800"/>
            <a:ext cx="228600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1" name="Line 101"/>
          <p:cNvSpPr>
            <a:spLocks noChangeShapeType="1"/>
          </p:cNvSpPr>
          <p:nvPr/>
        </p:nvSpPr>
        <p:spPr bwMode="auto">
          <a:xfrm>
            <a:off x="7162800" y="2841625"/>
            <a:ext cx="228600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2" name="Line 102"/>
          <p:cNvSpPr>
            <a:spLocks noChangeShapeType="1"/>
          </p:cNvSpPr>
          <p:nvPr/>
        </p:nvSpPr>
        <p:spPr bwMode="auto">
          <a:xfrm>
            <a:off x="7162800" y="3081338"/>
            <a:ext cx="228600" cy="0"/>
          </a:xfrm>
          <a:prstGeom prst="line">
            <a:avLst/>
          </a:prstGeom>
          <a:noFill/>
          <a:ln w="25400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3" name="Line 103"/>
          <p:cNvSpPr>
            <a:spLocks noChangeShapeType="1"/>
          </p:cNvSpPr>
          <p:nvPr/>
        </p:nvSpPr>
        <p:spPr bwMode="auto">
          <a:xfrm>
            <a:off x="7162800" y="3330575"/>
            <a:ext cx="2286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4" name="Line 104"/>
          <p:cNvSpPr>
            <a:spLocks noChangeShapeType="1"/>
          </p:cNvSpPr>
          <p:nvPr/>
        </p:nvSpPr>
        <p:spPr bwMode="auto">
          <a:xfrm>
            <a:off x="7162800" y="3581400"/>
            <a:ext cx="2286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5" name="Line 105"/>
          <p:cNvSpPr>
            <a:spLocks noChangeShapeType="1"/>
          </p:cNvSpPr>
          <p:nvPr/>
        </p:nvSpPr>
        <p:spPr bwMode="auto">
          <a:xfrm>
            <a:off x="7162800" y="3821113"/>
            <a:ext cx="228600" cy="0"/>
          </a:xfrm>
          <a:prstGeom prst="line">
            <a:avLst/>
          </a:prstGeom>
          <a:noFill/>
          <a:ln w="25400">
            <a:solidFill>
              <a:srgbClr val="99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6" name="Line 106"/>
          <p:cNvSpPr>
            <a:spLocks noChangeShapeType="1"/>
          </p:cNvSpPr>
          <p:nvPr/>
        </p:nvSpPr>
        <p:spPr bwMode="auto">
          <a:xfrm>
            <a:off x="7162800" y="4071938"/>
            <a:ext cx="228600" cy="0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7" name="Line 107"/>
          <p:cNvSpPr>
            <a:spLocks noChangeShapeType="1"/>
          </p:cNvSpPr>
          <p:nvPr/>
        </p:nvSpPr>
        <p:spPr bwMode="auto">
          <a:xfrm>
            <a:off x="7162800" y="4321175"/>
            <a:ext cx="2286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8" name="Line 108"/>
          <p:cNvSpPr>
            <a:spLocks noChangeShapeType="1"/>
          </p:cNvSpPr>
          <p:nvPr/>
        </p:nvSpPr>
        <p:spPr bwMode="auto">
          <a:xfrm>
            <a:off x="7162800" y="4551363"/>
            <a:ext cx="228600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9" name="Line 109"/>
          <p:cNvSpPr>
            <a:spLocks noChangeShapeType="1"/>
          </p:cNvSpPr>
          <p:nvPr/>
        </p:nvSpPr>
        <p:spPr bwMode="auto">
          <a:xfrm>
            <a:off x="7162800" y="5530850"/>
            <a:ext cx="228600" cy="0"/>
          </a:xfrm>
          <a:prstGeom prst="line">
            <a:avLst/>
          </a:prstGeom>
          <a:noFill/>
          <a:ln w="254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0" name="Rectangle 110"/>
          <p:cNvSpPr>
            <a:spLocks noChangeArrowheads="1"/>
          </p:cNvSpPr>
          <p:nvPr/>
        </p:nvSpPr>
        <p:spPr bwMode="auto">
          <a:xfrm>
            <a:off x="152400" y="1295400"/>
            <a:ext cx="7620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>
                <a:latin typeface="Times New Roman" pitchFamily="18" charset="0"/>
              </a:rPr>
              <a:t>To Scurry</a:t>
            </a:r>
          </a:p>
        </p:txBody>
      </p:sp>
      <p:sp>
        <p:nvSpPr>
          <p:cNvPr id="18471" name="Line 111"/>
          <p:cNvSpPr>
            <a:spLocks noChangeShapeType="1"/>
          </p:cNvSpPr>
          <p:nvPr/>
        </p:nvSpPr>
        <p:spPr bwMode="auto">
          <a:xfrm>
            <a:off x="7162800" y="4778375"/>
            <a:ext cx="228600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2" name="Line 112"/>
          <p:cNvSpPr>
            <a:spLocks noChangeShapeType="1"/>
          </p:cNvSpPr>
          <p:nvPr/>
        </p:nvSpPr>
        <p:spPr bwMode="auto">
          <a:xfrm flipH="1" flipV="1">
            <a:off x="2895600" y="1905000"/>
            <a:ext cx="1371600" cy="24384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3" name="Line 113"/>
          <p:cNvSpPr>
            <a:spLocks noChangeShapeType="1"/>
          </p:cNvSpPr>
          <p:nvPr/>
        </p:nvSpPr>
        <p:spPr bwMode="auto">
          <a:xfrm>
            <a:off x="7162800" y="5257800"/>
            <a:ext cx="228600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4" name="Line 114"/>
          <p:cNvSpPr>
            <a:spLocks noChangeShapeType="1"/>
          </p:cNvSpPr>
          <p:nvPr/>
        </p:nvSpPr>
        <p:spPr bwMode="auto">
          <a:xfrm flipV="1">
            <a:off x="2927350" y="1905000"/>
            <a:ext cx="0" cy="2209800"/>
          </a:xfrm>
          <a:prstGeom prst="line">
            <a:avLst/>
          </a:prstGeom>
          <a:noFill/>
          <a:ln w="25400">
            <a:solidFill>
              <a:srgbClr val="3366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5" name="Line 115"/>
          <p:cNvSpPr>
            <a:spLocks noChangeShapeType="1"/>
          </p:cNvSpPr>
          <p:nvPr/>
        </p:nvSpPr>
        <p:spPr bwMode="auto">
          <a:xfrm>
            <a:off x="7162800" y="5029200"/>
            <a:ext cx="228600" cy="0"/>
          </a:xfrm>
          <a:prstGeom prst="line">
            <a:avLst/>
          </a:prstGeom>
          <a:noFill/>
          <a:ln w="25400">
            <a:solidFill>
              <a:srgbClr val="3366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6" name="Line 116"/>
          <p:cNvSpPr>
            <a:spLocks noChangeShapeType="1"/>
          </p:cNvSpPr>
          <p:nvPr/>
        </p:nvSpPr>
        <p:spPr bwMode="auto">
          <a:xfrm>
            <a:off x="990600" y="1524000"/>
            <a:ext cx="3276600" cy="281940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7" name="Line 117"/>
          <p:cNvSpPr>
            <a:spLocks noChangeShapeType="1"/>
          </p:cNvSpPr>
          <p:nvPr/>
        </p:nvSpPr>
        <p:spPr bwMode="auto">
          <a:xfrm>
            <a:off x="914400" y="1981200"/>
            <a:ext cx="3357563" cy="23622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8" name="Line 118"/>
          <p:cNvSpPr>
            <a:spLocks noChangeShapeType="1"/>
          </p:cNvSpPr>
          <p:nvPr/>
        </p:nvSpPr>
        <p:spPr bwMode="auto">
          <a:xfrm>
            <a:off x="2214563" y="3124200"/>
            <a:ext cx="2057400" cy="1219200"/>
          </a:xfrm>
          <a:prstGeom prst="line">
            <a:avLst/>
          </a:prstGeom>
          <a:noFill/>
          <a:ln w="25400">
            <a:solidFill>
              <a:srgbClr val="99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19458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8/5/2010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ERCOT Independent Review Results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1540" y="873124"/>
            <a:ext cx="8266373" cy="5400191"/>
          </a:xfrm>
        </p:spPr>
        <p:txBody>
          <a:bodyPr/>
          <a:lstStyle/>
          <a:p>
            <a:pPr marL="381000" indent="-381000">
              <a:defRPr/>
            </a:pPr>
            <a:r>
              <a:rPr lang="en-US" dirty="0" smtClean="0"/>
              <a:t>Seven options passed the economic planning criteria in the base scenario based on generator revenue savings (consumer benefit test); none passed using production cost savings (societal benefit test)</a:t>
            </a:r>
          </a:p>
          <a:p>
            <a:pPr marL="781050" lvl="1" indent="-381000">
              <a:defRPr/>
            </a:pPr>
            <a:r>
              <a:rPr lang="en-US" dirty="0" smtClean="0"/>
              <a:t>Majority of economic projects recommended by ERCOT are due to the production cost savings of the projects – “societal benefit”</a:t>
            </a:r>
          </a:p>
          <a:p>
            <a:pPr marL="781050" lvl="1" indent="-381000">
              <a:defRPr/>
            </a:pPr>
            <a:r>
              <a:rPr lang="en-US" dirty="0" smtClean="0"/>
              <a:t>Houston Import project is justified based on generator revenue savings – “consumer benefit” </a:t>
            </a:r>
          </a:p>
          <a:p>
            <a:pPr marL="1238250" lvl="2" indent="-381000">
              <a:defRPr/>
            </a:pPr>
            <a:r>
              <a:rPr lang="en-US" dirty="0" smtClean="0"/>
              <a:t>Per ERCOT RPG Planning Charter and Procedures Section 3.3</a:t>
            </a:r>
          </a:p>
          <a:p>
            <a:pPr marL="781050" lvl="1" indent="-381000">
              <a:defRPr/>
            </a:pPr>
            <a:r>
              <a:rPr lang="en-US" dirty="0" smtClean="0"/>
              <a:t>Study indicates that increasing the import capacity for Houston will result in lower LMPs in the Houston </a:t>
            </a:r>
            <a:r>
              <a:rPr lang="en-US" dirty="0" smtClean="0"/>
              <a:t>area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3"/>
          <p:cNvSpPr txBox="1">
            <a:spLocks noChangeArrowheads="1"/>
          </p:cNvSpPr>
          <p:nvPr/>
        </p:nvSpPr>
        <p:spPr bwMode="auto">
          <a:xfrm>
            <a:off x="215516" y="1628800"/>
            <a:ext cx="266429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1963" lvl="1" indent="-381000" eaLnBrk="0" hangingPunct="0">
              <a:spcBef>
                <a:spcPct val="20000"/>
              </a:spcBef>
              <a:buFont typeface="Courier New" pitchFamily="49" charset="0"/>
              <a:buChar char="–"/>
              <a:defRPr/>
            </a:pPr>
            <a:r>
              <a:rPr lang="en-US" dirty="0" smtClean="0">
                <a:latin typeface="+mn-lt"/>
              </a:rPr>
              <a:t>STP 3 &amp; 4 scenario was run on 2014 model because a later year model was not available at the time of analysis</a:t>
            </a:r>
          </a:p>
          <a:p>
            <a:pPr marL="381000" indent="-381000" eaLnBrk="0" hangingPunct="0">
              <a:spcBef>
                <a:spcPct val="20000"/>
              </a:spcBef>
              <a:buFontTx/>
              <a:buChar char="•"/>
              <a:defRPr/>
            </a:pPr>
            <a:endParaRPr lang="en-US" sz="2000" b="1" kern="0" dirty="0">
              <a:latin typeface="+mn-lt"/>
            </a:endParaRPr>
          </a:p>
        </p:txBody>
      </p:sp>
      <p:graphicFrame>
        <p:nvGraphicFramePr>
          <p:cNvPr id="29760" name="Group 64"/>
          <p:cNvGraphicFramePr>
            <a:graphicFrameLocks noGrp="1"/>
          </p:cNvGraphicFramePr>
          <p:nvPr/>
        </p:nvGraphicFramePr>
        <p:xfrm>
          <a:off x="3167063" y="1592797"/>
          <a:ext cx="5181600" cy="4577181"/>
        </p:xfrm>
        <a:graphic>
          <a:graphicData uri="http://schemas.openxmlformats.org/drawingml/2006/table">
            <a:tbl>
              <a:tblPr/>
              <a:tblGrid>
                <a:gridCol w="4368602"/>
                <a:gridCol w="812998"/>
              </a:tblGrid>
              <a:tr h="4230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Study Results for Option 3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$M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175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Savings Required For Economic Justification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29.2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Base Case Production Cost Savings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13.3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Base Case GR Savings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45.4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CREZ Generation Scenario GR Savings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87.5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High Coastal Load Scenario GR Savings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114.0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Low Coastal Load Scenario GR Savings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55.0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$4 Gas Price Scenario GR Savings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31.6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$10 Gas Price Scenario GR Savings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42.3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STP 3&amp;4 Scenario GR Savings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4.0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Houston Gas Plant Addition Scenario GR Savings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55.4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Generator Assumptions Update Scenario GR Savings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50.4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04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Savings Required for High Transmission Cost Scenario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37.7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23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 = Generator Revenue; Savings are annual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32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20533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8/5/2010</a:t>
            </a:r>
          </a:p>
        </p:txBody>
      </p:sp>
      <p:sp>
        <p:nvSpPr>
          <p:cNvPr id="205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ERCOT Independent Review Results</a:t>
            </a:r>
          </a:p>
        </p:txBody>
      </p:sp>
      <p:sp>
        <p:nvSpPr>
          <p:cNvPr id="205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20688"/>
            <a:ext cx="8229600" cy="1116124"/>
          </a:xfrm>
        </p:spPr>
        <p:txBody>
          <a:bodyPr/>
          <a:lstStyle/>
          <a:p>
            <a:pPr marL="381000" indent="-381000"/>
            <a:r>
              <a:rPr lang="en-US" dirty="0" smtClean="0"/>
              <a:t>Option 3 (Fayetteville-Zenith 345-kV double circuit line) </a:t>
            </a:r>
            <a:r>
              <a:rPr lang="en-US" dirty="0" smtClean="0"/>
              <a:t>was </a:t>
            </a:r>
            <a:r>
              <a:rPr lang="en-US" dirty="0" smtClean="0"/>
              <a:t>the only option that met the economic criteria in </a:t>
            </a:r>
            <a:r>
              <a:rPr lang="en-US" dirty="0" smtClean="0"/>
              <a:t>the base case and all </a:t>
            </a:r>
            <a:r>
              <a:rPr lang="en-US" dirty="0" smtClean="0"/>
              <a:t>of the alternative </a:t>
            </a:r>
            <a:r>
              <a:rPr lang="en-US" dirty="0" smtClean="0"/>
              <a:t>scenarios besides the STP 3 &amp; 4 </a:t>
            </a:r>
            <a:r>
              <a:rPr lang="en-US" dirty="0" smtClean="0"/>
              <a:t>scenario</a:t>
            </a:r>
            <a:endParaRPr lang="en-US" dirty="0" smtClean="0"/>
          </a:p>
        </p:txBody>
      </p:sp>
      <p:sp>
        <p:nvSpPr>
          <p:cNvPr id="20536" name="AutoShape 4"/>
          <p:cNvSpPr>
            <a:spLocks/>
          </p:cNvSpPr>
          <p:nvPr/>
        </p:nvSpPr>
        <p:spPr bwMode="auto">
          <a:xfrm>
            <a:off x="8351838" y="2600325"/>
            <a:ext cx="288925" cy="576263"/>
          </a:xfrm>
          <a:prstGeom prst="rightBrace">
            <a:avLst>
              <a:gd name="adj1" fmla="val 1662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7" name="Rectangle 5"/>
          <p:cNvSpPr>
            <a:spLocks noChangeArrowheads="1"/>
          </p:cNvSpPr>
          <p:nvPr/>
        </p:nvSpPr>
        <p:spPr bwMode="auto">
          <a:xfrm rot="5400000">
            <a:off x="8256588" y="2768600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Phase 1</a:t>
            </a:r>
          </a:p>
        </p:txBody>
      </p:sp>
      <p:sp>
        <p:nvSpPr>
          <p:cNvPr id="20538" name="AutoShape 6"/>
          <p:cNvSpPr>
            <a:spLocks/>
          </p:cNvSpPr>
          <p:nvPr/>
        </p:nvSpPr>
        <p:spPr bwMode="auto">
          <a:xfrm flipH="1">
            <a:off x="2771775" y="3213100"/>
            <a:ext cx="395288" cy="1728788"/>
          </a:xfrm>
          <a:prstGeom prst="rightBrace">
            <a:avLst>
              <a:gd name="adj1" fmla="val 5568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9" name="Rectangle 7"/>
          <p:cNvSpPr>
            <a:spLocks noChangeArrowheads="1"/>
          </p:cNvSpPr>
          <p:nvPr/>
        </p:nvSpPr>
        <p:spPr bwMode="auto">
          <a:xfrm>
            <a:off x="1692275" y="3968750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Phase 2</a:t>
            </a:r>
          </a:p>
        </p:txBody>
      </p:sp>
      <p:sp>
        <p:nvSpPr>
          <p:cNvPr id="20540" name="AutoShape 60"/>
          <p:cNvSpPr>
            <a:spLocks/>
          </p:cNvSpPr>
          <p:nvPr/>
        </p:nvSpPr>
        <p:spPr bwMode="auto">
          <a:xfrm flipH="1">
            <a:off x="2771775" y="4941888"/>
            <a:ext cx="431800" cy="935037"/>
          </a:xfrm>
          <a:prstGeom prst="rightBrace">
            <a:avLst>
              <a:gd name="adj1" fmla="val 3331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1" name="Rectangle 61"/>
          <p:cNvSpPr>
            <a:spLocks noChangeArrowheads="1"/>
          </p:cNvSpPr>
          <p:nvPr/>
        </p:nvSpPr>
        <p:spPr bwMode="auto">
          <a:xfrm>
            <a:off x="1692275" y="5300663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Phase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2150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8/5/2010</a:t>
            </a:r>
          </a:p>
        </p:txBody>
      </p:sp>
      <p:sp>
        <p:nvSpPr>
          <p:cNvPr id="21507" name="Rectangle 5"/>
          <p:cNvSpPr txBox="1">
            <a:spLocks noGrp="1" noChangeArrowheads="1"/>
          </p:cNvSpPr>
          <p:nvPr/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200"/>
              <a:t>DRAFT</a:t>
            </a:r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Benchmark case – Relative Avg Annual LMPs</a:t>
            </a:r>
          </a:p>
        </p:txBody>
      </p:sp>
      <p:pic>
        <p:nvPicPr>
          <p:cNvPr id="21509" name="Picture 5" descr="Final Start Case 10 D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00088"/>
            <a:ext cx="63246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7"/>
          <p:cNvSpPr txBox="1">
            <a:spLocks noChangeArrowheads="1"/>
          </p:cNvSpPr>
          <p:nvPr/>
        </p:nvSpPr>
        <p:spPr bwMode="auto">
          <a:xfrm>
            <a:off x="304800" y="4572000"/>
            <a:ext cx="3657600" cy="1379538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/>
            <a:r>
              <a:rPr lang="en-US" sz="1200" u="sng"/>
              <a:t>Key Assumptions</a:t>
            </a:r>
          </a:p>
          <a:p>
            <a:pPr marL="381000" indent="-381000">
              <a:buFontTx/>
              <a:buChar char="•"/>
            </a:pPr>
            <a:r>
              <a:rPr lang="en-US" sz="1200"/>
              <a:t>2014</a:t>
            </a:r>
          </a:p>
          <a:p>
            <a:pPr marL="381000" indent="-381000">
              <a:buFontTx/>
              <a:buChar char="•"/>
            </a:pPr>
            <a:r>
              <a:rPr lang="en-US" sz="1200"/>
              <a:t>Existing and IA gen (incl. wind)</a:t>
            </a:r>
          </a:p>
          <a:p>
            <a:pPr marL="381000" indent="-381000">
              <a:buFontTx/>
              <a:buChar char="•"/>
            </a:pPr>
            <a:r>
              <a:rPr lang="en-US" sz="1200"/>
              <a:t>2009 5YR Plan XM and CREZ projects included</a:t>
            </a:r>
          </a:p>
          <a:p>
            <a:pPr marL="381000" indent="-381000">
              <a:buFontTx/>
              <a:buChar char="•"/>
            </a:pPr>
            <a:r>
              <a:rPr lang="en-US" sz="1200"/>
              <a:t>$7/MMBTU gas</a:t>
            </a:r>
          </a:p>
          <a:p>
            <a:pPr marL="381000" indent="-381000">
              <a:buFontTx/>
              <a:buChar char="•"/>
            </a:pPr>
            <a:r>
              <a:rPr lang="en-US" sz="1200"/>
              <a:t>Ignore phase shifter congestion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22530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8/5/2010</a:t>
            </a:r>
          </a:p>
        </p:txBody>
      </p:sp>
      <p:sp>
        <p:nvSpPr>
          <p:cNvPr id="22531" name="Rectangle 5"/>
          <p:cNvSpPr txBox="1">
            <a:spLocks noGrp="1" noChangeArrowheads="1"/>
          </p:cNvSpPr>
          <p:nvPr/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200"/>
              <a:t>DRAFT</a:t>
            </a: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Option 3 – Relative Avg Annual LMPs</a:t>
            </a:r>
          </a:p>
        </p:txBody>
      </p:sp>
      <p:pic>
        <p:nvPicPr>
          <p:cNvPr id="22533" name="Picture 4" descr="Option3 Final 1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695325"/>
            <a:ext cx="5791200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304800" y="4572000"/>
            <a:ext cx="3657600" cy="1379538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/>
            <a:r>
              <a:rPr lang="en-US" sz="1200" u="sng"/>
              <a:t>Key Assumptions</a:t>
            </a:r>
          </a:p>
          <a:p>
            <a:pPr marL="381000" indent="-381000">
              <a:buFontTx/>
              <a:buChar char="•"/>
            </a:pPr>
            <a:r>
              <a:rPr lang="en-US" sz="1200"/>
              <a:t>2014</a:t>
            </a:r>
          </a:p>
          <a:p>
            <a:pPr marL="381000" indent="-381000">
              <a:buFontTx/>
              <a:buChar char="•"/>
            </a:pPr>
            <a:r>
              <a:rPr lang="en-US" sz="1200"/>
              <a:t>Existing and IA gen (incl. wind)</a:t>
            </a:r>
          </a:p>
          <a:p>
            <a:pPr marL="381000" indent="-381000">
              <a:buFontTx/>
              <a:buChar char="•"/>
            </a:pPr>
            <a:r>
              <a:rPr lang="en-US" sz="1200"/>
              <a:t>2009 5YR Plan XM and CREZ projects included</a:t>
            </a:r>
          </a:p>
          <a:p>
            <a:pPr marL="381000" indent="-381000">
              <a:buFontTx/>
              <a:buChar char="•"/>
            </a:pPr>
            <a:r>
              <a:rPr lang="en-US" sz="1200"/>
              <a:t>$7/MMBTU gas</a:t>
            </a:r>
          </a:p>
          <a:p>
            <a:pPr marL="381000" indent="-381000">
              <a:buFontTx/>
              <a:buChar char="•"/>
            </a:pPr>
            <a:r>
              <a:rPr lang="en-US" sz="1200"/>
              <a:t>Ignore phase shifter congestion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1616</TotalTime>
  <Words>984</Words>
  <Application>Microsoft Office PowerPoint</Application>
  <PresentationFormat>On-screen Show (4:3)</PresentationFormat>
  <Paragraphs>195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Houston Import Study</vt:lpstr>
      <vt:lpstr>Houston Import Background</vt:lpstr>
      <vt:lpstr>ERCOT Independent Review of Houston Import Project</vt:lpstr>
      <vt:lpstr>Houston Import Project Options Studied</vt:lpstr>
      <vt:lpstr>Houston Import Project Options Studied</vt:lpstr>
      <vt:lpstr>ERCOT Independent Review Results</vt:lpstr>
      <vt:lpstr>ERCOT Independent Review Results</vt:lpstr>
      <vt:lpstr>Benchmark case – Relative Avg Annual LMPs</vt:lpstr>
      <vt:lpstr>Option 3 – Relative Avg Annual LMPs</vt:lpstr>
      <vt:lpstr>Conclusions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wlasher</cp:lastModifiedBy>
  <cp:revision>60</cp:revision>
  <dcterms:created xsi:type="dcterms:W3CDTF">2005-04-21T14:28:35Z</dcterms:created>
  <dcterms:modified xsi:type="dcterms:W3CDTF">2010-07-29T22:02:05Z</dcterms:modified>
</cp:coreProperties>
</file>