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52"/>
  </p:notesMasterIdLst>
  <p:handoutMasterIdLst>
    <p:handoutMasterId r:id="rId53"/>
  </p:handoutMasterIdLst>
  <p:sldIdLst>
    <p:sldId id="458" r:id="rId2"/>
    <p:sldId id="459" r:id="rId3"/>
    <p:sldId id="680" r:id="rId4"/>
    <p:sldId id="681" r:id="rId5"/>
    <p:sldId id="761" r:id="rId6"/>
    <p:sldId id="740" r:id="rId7"/>
    <p:sldId id="741" r:id="rId8"/>
    <p:sldId id="747" r:id="rId9"/>
    <p:sldId id="762" r:id="rId10"/>
    <p:sldId id="582" r:id="rId11"/>
    <p:sldId id="754" r:id="rId12"/>
    <p:sldId id="626" r:id="rId13"/>
    <p:sldId id="773" r:id="rId14"/>
    <p:sldId id="774" r:id="rId15"/>
    <p:sldId id="775" r:id="rId16"/>
    <p:sldId id="776" r:id="rId17"/>
    <p:sldId id="696" r:id="rId18"/>
    <p:sldId id="691" r:id="rId19"/>
    <p:sldId id="711" r:id="rId20"/>
    <p:sldId id="763" r:id="rId21"/>
    <p:sldId id="764" r:id="rId22"/>
    <p:sldId id="765" r:id="rId23"/>
    <p:sldId id="766" r:id="rId24"/>
    <p:sldId id="767" r:id="rId25"/>
    <p:sldId id="752" r:id="rId26"/>
    <p:sldId id="768" r:id="rId27"/>
    <p:sldId id="769" r:id="rId28"/>
    <p:sldId id="770" r:id="rId29"/>
    <p:sldId id="772" r:id="rId30"/>
    <p:sldId id="753" r:id="rId31"/>
    <p:sldId id="470" r:id="rId32"/>
    <p:sldId id="698" r:id="rId33"/>
    <p:sldId id="745" r:id="rId34"/>
    <p:sldId id="746" r:id="rId35"/>
    <p:sldId id="701" r:id="rId36"/>
    <p:sldId id="481" r:id="rId37"/>
    <p:sldId id="758" r:id="rId38"/>
    <p:sldId id="510" r:id="rId39"/>
    <p:sldId id="632" r:id="rId40"/>
    <p:sldId id="661" r:id="rId41"/>
    <p:sldId id="662" r:id="rId42"/>
    <p:sldId id="702" r:id="rId43"/>
    <p:sldId id="703" r:id="rId44"/>
    <p:sldId id="704" r:id="rId45"/>
    <p:sldId id="705" r:id="rId46"/>
    <p:sldId id="706" r:id="rId47"/>
    <p:sldId id="707" r:id="rId48"/>
    <p:sldId id="708" r:id="rId49"/>
    <p:sldId id="709" r:id="rId50"/>
    <p:sldId id="716" r:id="rId51"/>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949A"/>
    <a:srgbClr val="F2F2F2"/>
    <a:srgbClr val="0000CC"/>
    <a:srgbClr val="FF3300"/>
    <a:srgbClr val="FF9900"/>
    <a:srgbClr val="5469A2"/>
    <a:srgbClr val="294171"/>
    <a:srgbClr val="DDDD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66" autoAdjust="0"/>
    <p:restoredTop sz="94302" autoAdjust="0"/>
  </p:normalViewPr>
  <p:slideViewPr>
    <p:cSldViewPr>
      <p:cViewPr varScale="1">
        <p:scale>
          <a:sx n="84" d="100"/>
          <a:sy n="84" d="100"/>
        </p:scale>
        <p:origin x="-1218" y="-78"/>
      </p:cViewPr>
      <p:guideLst>
        <p:guide orient="horz" pos="4224"/>
        <p:guide pos="1536"/>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67" tIns="46584" rIns="93167" bIns="46584"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67" tIns="46584" rIns="93167" bIns="46584" rtlCol="0"/>
          <a:lstStyle>
            <a:lvl1pPr algn="r">
              <a:defRPr sz="1200"/>
            </a:lvl1pPr>
          </a:lstStyle>
          <a:p>
            <a:fld id="{C86E9F34-AA71-4B55-B351-582A0031BA93}" type="datetimeFigureOut">
              <a:rPr lang="en-US" smtClean="0"/>
              <a:pPr/>
              <a:t>7/29/2010</a:t>
            </a:fld>
            <a:endParaRPr lang="en-US"/>
          </a:p>
        </p:txBody>
      </p:sp>
      <p:sp>
        <p:nvSpPr>
          <p:cNvPr id="4" name="Footer Placeholder 3"/>
          <p:cNvSpPr>
            <a:spLocks noGrp="1"/>
          </p:cNvSpPr>
          <p:nvPr>
            <p:ph type="ftr" sz="quarter" idx="2"/>
          </p:nvPr>
        </p:nvSpPr>
        <p:spPr>
          <a:xfrm>
            <a:off x="1" y="8829967"/>
            <a:ext cx="3037840" cy="464820"/>
          </a:xfrm>
          <a:prstGeom prst="rect">
            <a:avLst/>
          </a:prstGeom>
        </p:spPr>
        <p:txBody>
          <a:bodyPr vert="horz" lIns="93167" tIns="46584" rIns="93167" bIns="46584"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7" tIns="46584" rIns="93167" bIns="46584" rtlCol="0" anchor="b"/>
          <a:lstStyle>
            <a:lvl1pPr algn="r">
              <a:defRPr sz="1200"/>
            </a:lvl1pPr>
          </a:lstStyle>
          <a:p>
            <a:fld id="{72FA21C5-56C1-44A6-A079-302B9572B789}"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1" y="0"/>
            <a:ext cx="3037840" cy="464820"/>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algn="r">
              <a:defRPr sz="1200"/>
            </a:lvl1pPr>
          </a:lstStyle>
          <a:p>
            <a:pPr>
              <a:defRPr/>
            </a:pPr>
            <a:endParaRPr lang="en-US"/>
          </a:p>
        </p:txBody>
      </p:sp>
      <p:sp>
        <p:nvSpPr>
          <p:cNvPr id="717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1" y="8829967"/>
            <a:ext cx="3037840" cy="464820"/>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algn="r">
              <a:defRPr sz="1200"/>
            </a:lvl1pPr>
          </a:lstStyle>
          <a:p>
            <a:pPr>
              <a:defRPr/>
            </a:pPr>
            <a:fld id="{D0E3D929-98C8-4E17-93F9-222E2EB2165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endParaRPr lang="en-US" dirty="0" smtClean="0"/>
          </a:p>
        </p:txBody>
      </p:sp>
      <p:sp>
        <p:nvSpPr>
          <p:cNvPr id="41988" name="Slide Number Placeholder 3"/>
          <p:cNvSpPr>
            <a:spLocks noGrp="1"/>
          </p:cNvSpPr>
          <p:nvPr>
            <p:ph type="sldNum" sz="quarter" idx="5"/>
          </p:nvPr>
        </p:nvSpPr>
        <p:spPr>
          <a:noFill/>
        </p:spPr>
        <p:txBody>
          <a:bodyPr/>
          <a:lstStyle/>
          <a:p>
            <a:fld id="{3D79845F-F883-4D35-86A7-93FD2AF56AC7}" type="slidenum">
              <a:rPr lang="en-US" smtClean="0"/>
              <a:pPr/>
              <a:t>1</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ln/>
        </p:spPr>
        <p:txBody>
          <a:bodyPr/>
          <a:lstStyle/>
          <a:p>
            <a:endParaRPr lang="en-US" smtClean="0"/>
          </a:p>
        </p:txBody>
      </p:sp>
      <p:sp>
        <p:nvSpPr>
          <p:cNvPr id="16387" name="Slide Number Placeholder 3"/>
          <p:cNvSpPr>
            <a:spLocks noGrp="1"/>
          </p:cNvSpPr>
          <p:nvPr>
            <p:ph type="sldNum" sz="quarter" idx="5"/>
          </p:nvPr>
        </p:nvSpPr>
        <p:spPr>
          <a:noFill/>
        </p:spPr>
        <p:txBody>
          <a:bodyPr/>
          <a:lstStyle/>
          <a:p>
            <a:fld id="{2731C249-0B62-49A6-8662-CF49C5ACE75C}" type="slidenum">
              <a:rPr lang="en-US" smtClean="0"/>
              <a:pPr/>
              <a:t>17</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31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37</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endParaRPr lang="en-US" smtClean="0">
              <a:latin typeface="Arial" charset="0"/>
            </a:endParaRPr>
          </a:p>
        </p:txBody>
      </p:sp>
      <p:sp>
        <p:nvSpPr>
          <p:cNvPr id="44036" name="Slide Number Placeholder 3"/>
          <p:cNvSpPr>
            <a:spLocks noGrp="1"/>
          </p:cNvSpPr>
          <p:nvPr>
            <p:ph type="sldNum" sz="quarter" idx="5"/>
          </p:nvPr>
        </p:nvSpPr>
        <p:spPr>
          <a:noFill/>
        </p:spPr>
        <p:txBody>
          <a:bodyPr/>
          <a:lstStyle/>
          <a:p>
            <a:fld id="{E06A48D8-1B54-4F17-BDB7-9AE96BA4C788}" type="slidenum">
              <a:rPr lang="en-US" smtClean="0">
                <a:latin typeface="Arial" charset="0"/>
              </a:rPr>
              <a:pPr/>
              <a:t>38</a:t>
            </a:fld>
            <a:endParaRPr lang="en-US"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574B1D02-1120-4F42-9F50-562EB4F8ECEC}" type="slidenum">
              <a:rPr lang="en-US" smtClean="0"/>
              <a:pPr/>
              <a:t>2</a:t>
            </a:fld>
            <a:endParaRPr lang="en-US" dirty="0" smtClean="0"/>
          </a:p>
        </p:txBody>
      </p:sp>
      <p:sp>
        <p:nvSpPr>
          <p:cNvPr id="43011" name="Rectangle 7"/>
          <p:cNvSpPr txBox="1">
            <a:spLocks noGrp="1" noChangeArrowheads="1"/>
          </p:cNvSpPr>
          <p:nvPr/>
        </p:nvSpPr>
        <p:spPr bwMode="auto">
          <a:xfrm>
            <a:off x="3970338" y="8829676"/>
            <a:ext cx="3038475" cy="465138"/>
          </a:xfrm>
          <a:prstGeom prst="rect">
            <a:avLst/>
          </a:prstGeom>
          <a:noFill/>
          <a:ln w="9525">
            <a:noFill/>
            <a:miter lim="800000"/>
            <a:headEnd/>
            <a:tailEnd/>
          </a:ln>
        </p:spPr>
        <p:txBody>
          <a:bodyPr lIns="93162" tIns="46582" rIns="93162" bIns="46582" anchor="b"/>
          <a:lstStyle/>
          <a:p>
            <a:pPr algn="r"/>
            <a:fld id="{74CCC6BD-89B0-4AA5-BADB-A1F6A4233D07}" type="slidenum">
              <a:rPr lang="en-US" sz="1200"/>
              <a:pPr algn="r"/>
              <a:t>2</a:t>
            </a:fld>
            <a:endParaRPr lang="en-US" sz="1200" dirty="0"/>
          </a:p>
        </p:txBody>
      </p:sp>
      <p:sp>
        <p:nvSpPr>
          <p:cNvPr id="43012" name="Rectangle 2"/>
          <p:cNvSpPr>
            <a:spLocks noGrp="1" noRot="1" noChangeAspect="1" noChangeArrowheads="1" noTextEdit="1"/>
          </p:cNvSpPr>
          <p:nvPr>
            <p:ph type="sldImg"/>
          </p:nvPr>
        </p:nvSpPr>
        <p:spPr>
          <a:ln/>
        </p:spPr>
      </p:sp>
      <p:sp>
        <p:nvSpPr>
          <p:cNvPr id="43013" name="Rectangle 3"/>
          <p:cNvSpPr>
            <a:spLocks noGrp="1" noChangeArrowheads="1"/>
          </p:cNvSpPr>
          <p:nvPr>
            <p:ph type="body" idx="1"/>
          </p:nvPr>
        </p:nvSpPr>
        <p:spPr>
          <a:noFill/>
          <a:ln/>
        </p:spPr>
        <p:txBody>
          <a:bodyPr lIns="93162" tIns="46582" rIns="93162" bIns="46582"/>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endParaRPr lang="en-US" dirty="0" smtClean="0">
              <a:latin typeface="Arial" charset="0"/>
            </a:endParaRPr>
          </a:p>
        </p:txBody>
      </p:sp>
      <p:sp>
        <p:nvSpPr>
          <p:cNvPr id="22532" name="Slide Number Placeholder 3"/>
          <p:cNvSpPr>
            <a:spLocks noGrp="1"/>
          </p:cNvSpPr>
          <p:nvPr>
            <p:ph type="sldNum" sz="quarter" idx="5"/>
          </p:nvPr>
        </p:nvSpPr>
        <p:spPr>
          <a:noFill/>
        </p:spPr>
        <p:txBody>
          <a:bodyPr/>
          <a:lstStyle/>
          <a:p>
            <a:fld id="{6EF94B58-C141-4A78-91D1-A21856A5E15F}" type="slidenum">
              <a:rPr lang="en-US" smtClean="0">
                <a:latin typeface="Arial" charset="0"/>
              </a:rPr>
              <a:pPr/>
              <a:t>3</a:t>
            </a:fld>
            <a:endParaRPr lang="en-US" dirty="0"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Callout for Go-Live cutover – May 25th</a:t>
            </a:r>
            <a:endParaRPr lang="en-US" dirty="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0E3D929-98C8-4E17-93F9-222E2EB21653}"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charset="0"/>
                <a:ea typeface="+mn-ea"/>
                <a:cs typeface="+mn-cs"/>
              </a:rPr>
              <a:t> </a:t>
            </a:r>
            <a:endParaRPr lang="en-US"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10</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smtClean="0"/>
              <a:t>5 August 2010</a:t>
            </a:r>
            <a:endParaRPr lang="en-US"/>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smtClean="0"/>
              <a:t>Technical Advisory Committee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820C95E4-FFD6-4524-8F68-00D041A24D56}"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5 August 2010</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52171C4-D1DC-4246-9991-AEBCED05D448}"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5 August 2010</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6FC2BE4-48FE-4B2C-9ABA-E301E8646B08}"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5 August 2010</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4DAD40B7-50F2-4D42-8863-B54E11CA5182}"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5 August 2010</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80D23F2C-3042-4167-8C30-E294131C2D79}"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5 August 2010</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8DC3ADDB-C31F-4C1B-B2BA-EC28B5231C29}"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9" name="Rectangle 4"/>
          <p:cNvSpPr>
            <a:spLocks noGrp="1" noChangeArrowheads="1"/>
          </p:cNvSpPr>
          <p:nvPr>
            <p:ph type="dt" sz="half" idx="12"/>
          </p:nvPr>
        </p:nvSpPr>
        <p:spPr>
          <a:ln/>
        </p:spPr>
        <p:txBody>
          <a:bodyPr/>
          <a:lstStyle>
            <a:lvl1pPr>
              <a:defRPr/>
            </a:lvl1pPr>
          </a:lstStyle>
          <a:p>
            <a:pPr>
              <a:defRPr/>
            </a:pPr>
            <a:r>
              <a:rPr lang="en-US" smtClean="0"/>
              <a:t>5 August 2010</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CE9E9F6-49F5-4114-A362-305DADBA002F}"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5" name="Rectangle 4"/>
          <p:cNvSpPr>
            <a:spLocks noGrp="1" noChangeArrowheads="1"/>
          </p:cNvSpPr>
          <p:nvPr>
            <p:ph type="dt" sz="half" idx="12"/>
          </p:nvPr>
        </p:nvSpPr>
        <p:spPr>
          <a:ln/>
        </p:spPr>
        <p:txBody>
          <a:bodyPr/>
          <a:lstStyle>
            <a:lvl1pPr>
              <a:defRPr/>
            </a:lvl1pPr>
          </a:lstStyle>
          <a:p>
            <a:pPr>
              <a:defRPr/>
            </a:pPr>
            <a:r>
              <a:rPr lang="en-US" smtClean="0"/>
              <a:t>5 August 2010</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1F4A94A4-2AE7-42F0-BA7D-E2161122873D}"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4" name="Rectangle 4"/>
          <p:cNvSpPr>
            <a:spLocks noGrp="1" noChangeArrowheads="1"/>
          </p:cNvSpPr>
          <p:nvPr>
            <p:ph type="dt" sz="half" idx="12"/>
          </p:nvPr>
        </p:nvSpPr>
        <p:spPr>
          <a:ln/>
        </p:spPr>
        <p:txBody>
          <a:bodyPr/>
          <a:lstStyle>
            <a:lvl1pPr>
              <a:defRPr/>
            </a:lvl1pPr>
          </a:lstStyle>
          <a:p>
            <a:pPr>
              <a:defRPr/>
            </a:pPr>
            <a:r>
              <a:rPr lang="en-US" smtClean="0"/>
              <a:t>5 August 2010</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08E11B0-0250-40B1-B28C-08004C5F8C3C}"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5 August 2010</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038CF0AE-3F7E-4BE2-82B8-85241F812761}"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5 August 2010</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BF137BB1-540C-479D-8F2C-E75F6EA92CF4}" type="slidenum">
              <a:rPr lang="en-US"/>
              <a:pPr>
                <a:defRPr/>
              </a:pPr>
              <a:t>‹#›</a:t>
            </a:fld>
            <a:endParaRPr lang="en-US"/>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smtClean="0"/>
              <a:t>Technical Advisory Committee</a:t>
            </a:r>
            <a:endParaRPr lang="en-US"/>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smtClean="0"/>
              <a:t>5 August 2010</a:t>
            </a:r>
            <a:endParaRPr lang="en-US"/>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0F9EB81D-DC81-4F7F-BC0A-688AEE598DC6}" type="slidenum">
              <a:rPr lang="en-US" sz="1200"/>
              <a:pPr algn="ctr">
                <a:defRPr/>
              </a:pPr>
              <a:t>‹#›</a:t>
            </a:fld>
            <a:endParaRPr lang="en-US" sz="1200"/>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mailto:MarketTrials@ERCOT.com" TargetMode="Externa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nodal.ercot.com/training/courses/index.html"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nodal.ercot.com/training/courses/index.html"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8"/>
          <p:cNvSpPr>
            <a:spLocks noGrp="1" noChangeArrowheads="1"/>
          </p:cNvSpPr>
          <p:nvPr>
            <p:ph type="ctrTitle"/>
          </p:nvPr>
        </p:nvSpPr>
        <p:spPr>
          <a:xfrm>
            <a:off x="457200" y="2038350"/>
            <a:ext cx="8153400" cy="1238250"/>
          </a:xfrm>
        </p:spPr>
        <p:txBody>
          <a:bodyPr/>
          <a:lstStyle/>
          <a:p>
            <a:pPr algn="ctr" eaLnBrk="1" hangingPunct="1"/>
            <a:r>
              <a:rPr lang="en-US" dirty="0" smtClean="0"/>
              <a:t>Nodal Program Update</a:t>
            </a:r>
            <a:endParaRPr lang="en-US" sz="2400" dirty="0" smtClean="0"/>
          </a:p>
        </p:txBody>
      </p:sp>
      <p:sp>
        <p:nvSpPr>
          <p:cNvPr id="7171" name="Rectangle 20"/>
          <p:cNvSpPr>
            <a:spLocks noGrp="1" noChangeArrowheads="1"/>
          </p:cNvSpPr>
          <p:nvPr>
            <p:ph type="subTitle" idx="1"/>
          </p:nvPr>
        </p:nvSpPr>
        <p:spPr>
          <a:xfrm>
            <a:off x="304800" y="3886200"/>
            <a:ext cx="8382000" cy="2438400"/>
          </a:xfrm>
        </p:spPr>
        <p:txBody>
          <a:bodyPr/>
          <a:lstStyle/>
          <a:p>
            <a:pPr algn="ctr" eaLnBrk="1" hangingPunct="1"/>
            <a:r>
              <a:rPr lang="en-US" dirty="0" smtClean="0"/>
              <a:t>Jason Iacobucci</a:t>
            </a:r>
          </a:p>
          <a:p>
            <a:pPr algn="ctr" eaLnBrk="1" hangingPunct="1">
              <a:spcBef>
                <a:spcPct val="50000"/>
              </a:spcBef>
            </a:pPr>
            <a:r>
              <a:rPr lang="en-US" b="1" dirty="0" smtClean="0"/>
              <a:t>Nodal Program Manager</a:t>
            </a:r>
          </a:p>
          <a:p>
            <a:pPr algn="ctr" eaLnBrk="1" hangingPunct="1">
              <a:spcBef>
                <a:spcPct val="50000"/>
              </a:spcBef>
            </a:pPr>
            <a:endParaRPr lang="en-US" b="1" dirty="0" smtClean="0"/>
          </a:p>
          <a:p>
            <a:pPr algn="ctr" eaLnBrk="1" hangingPunct="1">
              <a:spcBef>
                <a:spcPct val="50000"/>
              </a:spcBef>
            </a:pPr>
            <a:r>
              <a:rPr lang="en-US" b="1" dirty="0" smtClean="0"/>
              <a:t>Technical Advisory Committee</a:t>
            </a:r>
          </a:p>
          <a:p>
            <a:pPr algn="ctr" eaLnBrk="1" hangingPunct="1">
              <a:spcBef>
                <a:spcPct val="50000"/>
              </a:spcBef>
            </a:pPr>
            <a:r>
              <a:rPr lang="en-US" b="1" dirty="0" smtClean="0"/>
              <a:t>5 August 2010</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Nodal Program Risks &amp; Issues</a:t>
            </a:r>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5 August 2010</a:t>
            </a:r>
            <a:endParaRPr lang="en-US" dirty="0"/>
          </a:p>
        </p:txBody>
      </p:sp>
      <p:graphicFrame>
        <p:nvGraphicFramePr>
          <p:cNvPr id="6" name="Table 5"/>
          <p:cNvGraphicFramePr>
            <a:graphicFrameLocks noGrp="1"/>
          </p:cNvGraphicFramePr>
          <p:nvPr/>
        </p:nvGraphicFramePr>
        <p:xfrm>
          <a:off x="76201" y="746760"/>
          <a:ext cx="8991599" cy="4025846"/>
        </p:xfrm>
        <a:graphic>
          <a:graphicData uri="http://schemas.openxmlformats.org/drawingml/2006/table">
            <a:tbl>
              <a:tblPr>
                <a:effectLst/>
              </a:tblPr>
              <a:tblGrid>
                <a:gridCol w="2133599"/>
                <a:gridCol w="838200"/>
                <a:gridCol w="914400"/>
                <a:gridCol w="914400"/>
                <a:gridCol w="914400"/>
                <a:gridCol w="762000"/>
                <a:gridCol w="2514600"/>
              </a:tblGrid>
              <a:tr h="426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Risk/Issue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Impacted Milestone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Target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cap="none" normalizeH="0" baseline="0" dirty="0" smtClean="0">
                          <a:ln>
                            <a:noFill/>
                          </a:ln>
                          <a:solidFill>
                            <a:srgbClr val="000000"/>
                          </a:solidFill>
                          <a:effectLst/>
                          <a:latin typeface="Arial" charset="0"/>
                        </a:rPr>
                        <a:t>Category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rgbClr val="000000"/>
                          </a:solidFill>
                          <a:effectLst/>
                          <a:latin typeface="Arial" charset="0"/>
                          <a:ea typeface="+mn-ea"/>
                          <a:cs typeface="+mn-cs"/>
                        </a:rPr>
                        <a:t>Probability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rgbClr val="000000"/>
                          </a:solidFill>
                          <a:effectLst/>
                          <a:latin typeface="Arial" charset="0"/>
                          <a:ea typeface="+mn-ea"/>
                          <a:cs typeface="+mn-cs"/>
                        </a:rPr>
                        <a:t>Severity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Status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30246">
                <a:tc>
                  <a:txBody>
                    <a:bodyPr/>
                    <a:lstStyle/>
                    <a:p>
                      <a:pPr marL="0" marR="0" lvl="1" indent="0" algn="l"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normalizeH="0" baseline="0" dirty="0" smtClean="0">
                          <a:ln>
                            <a:noFill/>
                          </a:ln>
                          <a:solidFill>
                            <a:schemeClr val="tx1"/>
                          </a:solidFill>
                          <a:effectLst/>
                          <a:latin typeface="Arial" charset="0"/>
                          <a:ea typeface="+mn-ea"/>
                          <a:cs typeface="+mn-cs"/>
                        </a:rPr>
                        <a:t>Network Model Management</a:t>
                      </a:r>
                    </a:p>
                    <a:p>
                      <a:pPr marL="288925" marR="0" lvl="2"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dirty="0" smtClean="0">
                          <a:ln>
                            <a:noFill/>
                          </a:ln>
                          <a:solidFill>
                            <a:schemeClr val="tx1"/>
                          </a:solidFill>
                          <a:effectLst/>
                          <a:latin typeface="Arial" charset="0"/>
                        </a:rPr>
                        <a:t>Performance and availability issues around the NMMS.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1" indent="-112713" algn="ctr" defTabSz="914400" rtl="0" eaLnBrk="1" fontAlgn="base" latinLnBrk="0" hangingPunct="1">
                        <a:lnSpc>
                          <a:spcPct val="100000"/>
                        </a:lnSpc>
                        <a:spcBef>
                          <a:spcPct val="0"/>
                        </a:spcBef>
                        <a:spcAft>
                          <a:spcPct val="0"/>
                        </a:spcAft>
                        <a:buClrTx/>
                        <a:buSzTx/>
                        <a:buFont typeface="Arial" charset="0"/>
                        <a:buNone/>
                        <a:tabLst/>
                      </a:pPr>
                      <a:r>
                        <a:rPr kumimoji="0" lang="en-US" sz="1000" b="1" i="0" u="none" strike="noStrike" cap="none" normalizeH="0" baseline="0" dirty="0" smtClean="0">
                          <a:ln>
                            <a:noFill/>
                          </a:ln>
                          <a:solidFill>
                            <a:schemeClr val="tx1"/>
                          </a:solidFill>
                          <a:effectLst/>
                          <a:latin typeface="Arial" charset="0"/>
                        </a:rPr>
                        <a:t>Program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July </a:t>
                      </a:r>
                    </a:p>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2010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Schedule / </a:t>
                      </a:r>
                    </a:p>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Budget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Med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High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Tx/>
                        <a:buChar char="•"/>
                        <a:tabLst/>
                        <a:defRPr/>
                      </a:pPr>
                      <a:r>
                        <a:rPr kumimoji="0" lang="en-US" sz="1000" b="0" i="0" u="none" strike="noStrike" cap="none" normalizeH="0" baseline="0" dirty="0" smtClean="0">
                          <a:ln>
                            <a:noFill/>
                          </a:ln>
                          <a:solidFill>
                            <a:schemeClr val="tx1"/>
                          </a:solidFill>
                          <a:effectLst/>
                          <a:latin typeface="Arial" charset="0"/>
                        </a:rPr>
                        <a:t>Working closely with vendor to correct all issues</a:t>
                      </a:r>
                    </a:p>
                    <a:p>
                      <a:pPr marL="112713" marR="0" lvl="0" indent="-112713" algn="l" defTabSz="914400" rtl="0" eaLnBrk="1" fontAlgn="base" latinLnBrk="0" hangingPunct="1">
                        <a:lnSpc>
                          <a:spcPct val="100000"/>
                        </a:lnSpc>
                        <a:spcBef>
                          <a:spcPct val="0"/>
                        </a:spcBef>
                        <a:spcAft>
                          <a:spcPct val="0"/>
                        </a:spcAft>
                        <a:buClrTx/>
                        <a:buSzTx/>
                        <a:buFontTx/>
                        <a:buChar char="•"/>
                        <a:tabLst/>
                        <a:defRPr/>
                      </a:pPr>
                      <a:r>
                        <a:rPr kumimoji="0" lang="en-US" sz="1000" b="0" i="0" u="none" strike="noStrike" cap="none" normalizeH="0" baseline="0" dirty="0" smtClean="0">
                          <a:ln>
                            <a:noFill/>
                          </a:ln>
                          <a:solidFill>
                            <a:schemeClr val="tx1"/>
                          </a:solidFill>
                          <a:effectLst/>
                          <a:latin typeface="Arial" charset="0"/>
                        </a:rPr>
                        <a:t>Working through issues list with NDSWG and NATF</a:t>
                      </a:r>
                    </a:p>
                    <a:p>
                      <a:pPr marL="112713" marR="0" lvl="0" indent="-112713" algn="l"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cap="none" normalizeH="0" baseline="0" dirty="0" smtClean="0">
                        <a:ln>
                          <a:noFill/>
                        </a:ln>
                        <a:solidFill>
                          <a:schemeClr val="tx1"/>
                        </a:solidFill>
                        <a:effectLst/>
                        <a:latin typeface="Arial" charset="0"/>
                      </a:endParaRPr>
                    </a:p>
                    <a:p>
                      <a:pPr marL="112713" marR="0" lvl="0" indent="-112713" algn="l"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13024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Market Design Assessment</a:t>
                      </a:r>
                    </a:p>
                    <a:p>
                      <a:pPr marL="274320" marR="0" lvl="1"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dirty="0" smtClean="0">
                          <a:ln>
                            <a:noFill/>
                          </a:ln>
                          <a:solidFill>
                            <a:schemeClr val="tx1"/>
                          </a:solidFill>
                          <a:effectLst/>
                          <a:latin typeface="Arial" charset="0"/>
                        </a:rPr>
                        <a:t>Risk around the protocol traceability project and the market results as each phase of market trials  becomes active. </a:t>
                      </a:r>
                      <a:endParaRPr kumimoji="0" lang="en-US" sz="1000" b="1" i="0" u="none" strike="noStrike" cap="none" normalizeH="0" baseline="0" dirty="0" smtClean="0">
                        <a:ln>
                          <a:noFill/>
                        </a:ln>
                        <a:solidFill>
                          <a:schemeClr val="tx1"/>
                        </a:solidFill>
                        <a:effectLst/>
                        <a:latin typeface="Arial" charset="0"/>
                      </a:endParaRPr>
                    </a:p>
                    <a:p>
                      <a:pPr marL="0" marR="0" lvl="1"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1" indent="-112713" algn="ctr" defTabSz="914400" rtl="0" eaLnBrk="1" fontAlgn="base" latinLnBrk="0" hangingPunct="1">
                        <a:lnSpc>
                          <a:spcPct val="100000"/>
                        </a:lnSpc>
                        <a:spcBef>
                          <a:spcPct val="0"/>
                        </a:spcBef>
                        <a:spcAft>
                          <a:spcPct val="0"/>
                        </a:spcAft>
                        <a:buClrTx/>
                        <a:buSzTx/>
                        <a:buFont typeface="Arial" charset="0"/>
                        <a:buNone/>
                        <a:tabLst/>
                      </a:pPr>
                      <a:r>
                        <a:rPr kumimoji="0" lang="en-US" sz="1000" b="1" i="0" u="none" strike="noStrike" cap="none" normalizeH="0" baseline="0" dirty="0" smtClean="0">
                          <a:ln>
                            <a:noFill/>
                          </a:ln>
                          <a:solidFill>
                            <a:schemeClr val="tx1"/>
                          </a:solidFill>
                          <a:effectLst/>
                          <a:latin typeface="Arial" charset="0"/>
                        </a:rPr>
                        <a:t>Program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August</a:t>
                      </a:r>
                    </a:p>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2010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Scope / </a:t>
                      </a:r>
                    </a:p>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Budget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Low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High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000" b="0" i="0" u="none" strike="noStrike" cap="none" normalizeH="0" baseline="0" dirty="0" smtClean="0">
                          <a:ln>
                            <a:noFill/>
                          </a:ln>
                          <a:solidFill>
                            <a:schemeClr val="tx1"/>
                          </a:solidFill>
                          <a:effectLst/>
                          <a:latin typeface="Arial" charset="0"/>
                        </a:rPr>
                        <a:t> Performing risk assessment  associated with four identified issues for August board meeting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13024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Operational Readiness</a:t>
                      </a:r>
                    </a:p>
                    <a:p>
                      <a:pPr marL="274320" marR="0" lvl="1"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kern="1200" cap="none" normalizeH="0" baseline="0" dirty="0" smtClean="0">
                          <a:ln>
                            <a:noFill/>
                          </a:ln>
                          <a:solidFill>
                            <a:schemeClr val="tx1"/>
                          </a:solidFill>
                          <a:effectLst/>
                          <a:latin typeface="Arial" charset="0"/>
                          <a:ea typeface="+mn-ea"/>
                          <a:cs typeface="+mn-cs"/>
                        </a:rPr>
                        <a:t>Operational readiness of the Nodal systems and business processes are an increasing risk at this point in the program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1" indent="-112713" algn="ctr" defTabSz="914400" rtl="0" eaLnBrk="1" fontAlgn="base" latinLnBrk="0" hangingPunct="1">
                        <a:lnSpc>
                          <a:spcPct val="100000"/>
                        </a:lnSpc>
                        <a:spcBef>
                          <a:spcPct val="0"/>
                        </a:spcBef>
                        <a:spcAft>
                          <a:spcPct val="0"/>
                        </a:spcAft>
                        <a:buClrTx/>
                        <a:buSzTx/>
                        <a:buFont typeface="Arial" charset="0"/>
                        <a:buNone/>
                        <a:tabLst/>
                      </a:pPr>
                      <a:r>
                        <a:rPr kumimoji="0" lang="en-US" sz="1000" b="1" i="0" u="none" strike="noStrike" cap="none" normalizeH="0" baseline="0" dirty="0" smtClean="0">
                          <a:ln>
                            <a:noFill/>
                          </a:ln>
                          <a:solidFill>
                            <a:schemeClr val="tx1"/>
                          </a:solidFill>
                          <a:effectLst/>
                          <a:latin typeface="Arial" charset="0"/>
                        </a:rPr>
                        <a:t>Program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September</a:t>
                      </a:r>
                    </a:p>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2010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Scope / Schedule/ Budget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Med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High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00" kern="1200" dirty="0" smtClean="0">
                          <a:solidFill>
                            <a:schemeClr val="tx1"/>
                          </a:solidFill>
                          <a:latin typeface="+mn-lt"/>
                          <a:ea typeface="+mn-ea"/>
                          <a:cs typeface="+mn-cs"/>
                        </a:rPr>
                        <a:t>Organizational capability assessments and improvement recommendations  are under review by executive management</a:t>
                      </a:r>
                      <a:endParaRPr kumimoji="0" lang="en-US" sz="400" b="0" i="0" u="none" strike="noStrike" kern="1200" cap="none" normalizeH="0" baseline="0" dirty="0" smtClean="0">
                        <a:ln>
                          <a:noFill/>
                        </a:ln>
                        <a:solidFill>
                          <a:schemeClr val="tx1"/>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00" kern="1200" dirty="0" smtClean="0">
                          <a:solidFill>
                            <a:schemeClr val="tx1"/>
                          </a:solidFill>
                          <a:latin typeface="+mn-lt"/>
                          <a:ea typeface="+mn-ea"/>
                          <a:cs typeface="+mn-cs"/>
                        </a:rPr>
                        <a:t>The PMO has and will continue to identify critical deficiencies and implement mitigation strategies to ensure delivery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Network Model Management System Update</a:t>
            </a:r>
            <a:endParaRPr lang="en-US" dirty="0"/>
          </a:p>
        </p:txBody>
      </p:sp>
      <p:sp>
        <p:nvSpPr>
          <p:cNvPr id="3" name="Content Placeholder 2"/>
          <p:cNvSpPr>
            <a:spLocks noGrp="1"/>
          </p:cNvSpPr>
          <p:nvPr>
            <p:ph idx="1"/>
          </p:nvPr>
        </p:nvSpPr>
        <p:spPr>
          <a:xfrm>
            <a:off x="304800" y="990600"/>
            <a:ext cx="8839200" cy="4724400"/>
          </a:xfrm>
        </p:spPr>
        <p:txBody>
          <a:bodyPr/>
          <a:lstStyle/>
          <a:p>
            <a:r>
              <a:rPr lang="en-US" dirty="0" smtClean="0"/>
              <a:t>Improvement in stability since two patches installed on July 2</a:t>
            </a:r>
            <a:r>
              <a:rPr lang="en-US" baseline="30000" dirty="0" smtClean="0"/>
              <a:t>nd</a:t>
            </a:r>
            <a:r>
              <a:rPr lang="en-US" dirty="0" smtClean="0"/>
              <a:t> and July 22</a:t>
            </a:r>
            <a:r>
              <a:rPr lang="en-US" baseline="30000" dirty="0" smtClean="0"/>
              <a:t>nd</a:t>
            </a:r>
            <a:r>
              <a:rPr lang="en-US" dirty="0" smtClean="0"/>
              <a:t> </a:t>
            </a:r>
          </a:p>
          <a:p>
            <a:pPr lvl="1"/>
            <a:r>
              <a:rPr lang="en-US" dirty="0" smtClean="0"/>
              <a:t>No unscheduled restarts since the July 22</a:t>
            </a:r>
            <a:r>
              <a:rPr lang="en-US" baseline="30000" dirty="0" smtClean="0"/>
              <a:t>nd</a:t>
            </a:r>
            <a:r>
              <a:rPr lang="en-US" dirty="0" smtClean="0"/>
              <a:t> installation</a:t>
            </a:r>
          </a:p>
          <a:p>
            <a:pPr>
              <a:buNone/>
            </a:pPr>
            <a:endParaRPr lang="en-US" dirty="0" smtClean="0"/>
          </a:p>
          <a:p>
            <a:r>
              <a:rPr lang="en-US" dirty="0" smtClean="0"/>
              <a:t>Navigation Performance:</a:t>
            </a:r>
          </a:p>
          <a:p>
            <a:pPr lvl="1"/>
            <a:r>
              <a:rPr lang="en-US" dirty="0" smtClean="0"/>
              <a:t>Vendor delivered performance patch which is being tested in the sandbox test environment</a:t>
            </a:r>
          </a:p>
          <a:p>
            <a:pPr lvl="1"/>
            <a:r>
              <a:rPr lang="en-US" dirty="0" smtClean="0"/>
              <a:t>Initial results indicate navigation improvements but testing is ongoing</a:t>
            </a:r>
          </a:p>
          <a:p>
            <a:pPr lvl="2"/>
            <a:r>
              <a:rPr lang="en-US" dirty="0" smtClean="0"/>
              <a:t>The plan is to install this week if the patch continues to test well</a:t>
            </a:r>
          </a:p>
          <a:p>
            <a:endParaRPr lang="en-US" dirty="0" smtClean="0"/>
          </a:p>
          <a:p>
            <a:r>
              <a:rPr lang="en-US" dirty="0" smtClean="0"/>
              <a:t>Validation Performance: </a:t>
            </a:r>
          </a:p>
          <a:p>
            <a:pPr lvl="1"/>
            <a:r>
              <a:rPr lang="en-US" dirty="0" smtClean="0"/>
              <a:t>Programmers are assessing validation and testing potential improvements</a:t>
            </a:r>
          </a:p>
          <a:p>
            <a:pPr lvl="1"/>
            <a:endParaRPr lang="en-US" dirty="0" smtClean="0"/>
          </a:p>
          <a:p>
            <a:endParaRPr lang="en-US" dirty="0" smtClean="0"/>
          </a:p>
          <a:p>
            <a:endParaRPr lang="en-US" dirty="0"/>
          </a:p>
        </p:txBody>
      </p:sp>
      <p:sp>
        <p:nvSpPr>
          <p:cNvPr id="4" name="Footer Placeholder 3"/>
          <p:cNvSpPr>
            <a:spLocks noGrp="1"/>
          </p:cNvSpPr>
          <p:nvPr>
            <p:ph type="ftr" sz="quarter" idx="11"/>
          </p:nvPr>
        </p:nvSpPr>
        <p:spPr>
          <a:xfrm>
            <a:off x="5943600" y="6457950"/>
            <a:ext cx="2819400" cy="457200"/>
          </a:xfrm>
        </p:spPr>
        <p:txBody>
          <a:bodyPr/>
          <a:lstStyle/>
          <a:p>
            <a:pPr>
              <a:defRPr/>
            </a:pPr>
            <a:r>
              <a:rPr lang="en-US" smtClean="0"/>
              <a:t>Technical Advisory Committee</a:t>
            </a:r>
            <a:endParaRPr lang="en-US" dirty="0"/>
          </a:p>
        </p:txBody>
      </p:sp>
      <p:sp>
        <p:nvSpPr>
          <p:cNvPr id="5" name="Date Placeholder 4"/>
          <p:cNvSpPr>
            <a:spLocks noGrp="1"/>
          </p:cNvSpPr>
          <p:nvPr>
            <p:ph type="dt" sz="half" idx="12"/>
          </p:nvPr>
        </p:nvSpPr>
        <p:spPr/>
        <p:txBody>
          <a:bodyPr/>
          <a:lstStyle/>
          <a:p>
            <a:pPr>
              <a:defRPr/>
            </a:pPr>
            <a:r>
              <a:rPr lang="en-US" smtClean="0"/>
              <a:t>5 August 2010</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ubtitle 6"/>
          <p:cNvSpPr>
            <a:spLocks noGrp="1"/>
          </p:cNvSpPr>
          <p:nvPr>
            <p:ph type="subTitle" idx="1"/>
          </p:nvPr>
        </p:nvSpPr>
        <p:spPr>
          <a:xfrm>
            <a:off x="457200" y="3581400"/>
            <a:ext cx="8229600" cy="1143000"/>
          </a:xfrm>
        </p:spPr>
        <p:txBody>
          <a:bodyPr/>
          <a:lstStyle/>
          <a:p>
            <a:pPr algn="ctr"/>
            <a:r>
              <a:rPr lang="en-US" dirty="0" smtClean="0"/>
              <a:t>Kenneth Ragsdale</a:t>
            </a:r>
          </a:p>
          <a:p>
            <a:pPr algn="ctr"/>
            <a:r>
              <a:rPr lang="en-US" dirty="0" smtClean="0"/>
              <a:t>Market Trials</a:t>
            </a:r>
          </a:p>
        </p:txBody>
      </p:sp>
      <p:sp>
        <p:nvSpPr>
          <p:cNvPr id="69634" name="Title 5"/>
          <p:cNvSpPr>
            <a:spLocks noGrp="1"/>
          </p:cNvSpPr>
          <p:nvPr>
            <p:ph type="ctrTitle"/>
          </p:nvPr>
        </p:nvSpPr>
        <p:spPr>
          <a:xfrm>
            <a:off x="381000" y="1905000"/>
            <a:ext cx="8429625" cy="1241425"/>
          </a:xfrm>
        </p:spPr>
        <p:txBody>
          <a:bodyPr/>
          <a:lstStyle/>
          <a:p>
            <a:pPr algn="ctr"/>
            <a:r>
              <a:rPr lang="en-US" b="1" dirty="0" smtClean="0"/>
              <a:t>Full System Market and Reliability Test</a:t>
            </a:r>
            <a:r>
              <a:rPr lang="en-US" dirty="0" smtClean="0"/>
              <a:t> Overview</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p:txBody>
          <a:bodyPr/>
          <a:lstStyle/>
          <a:p>
            <a:pPr eaLnBrk="1" hangingPunct="1"/>
            <a:r>
              <a:rPr lang="en-US" sz="2000" smtClean="0"/>
              <a:t>5-Hour LFC Test Update</a:t>
            </a:r>
          </a:p>
        </p:txBody>
      </p:sp>
      <p:sp>
        <p:nvSpPr>
          <p:cNvPr id="19460" name="Rectangle 2075"/>
          <p:cNvSpPr>
            <a:spLocks noGrp="1" noChangeArrowheads="1"/>
          </p:cNvSpPr>
          <p:nvPr>
            <p:ph type="body" idx="1"/>
          </p:nvPr>
        </p:nvSpPr>
        <p:spPr>
          <a:xfrm>
            <a:off x="298450" y="762000"/>
            <a:ext cx="8547100" cy="533400"/>
          </a:xfrm>
        </p:spPr>
        <p:txBody>
          <a:bodyPr/>
          <a:lstStyle/>
          <a:p>
            <a:pPr marL="233363" lvl="1" indent="-233363" eaLnBrk="1" hangingPunct="1">
              <a:buFontTx/>
              <a:buNone/>
            </a:pPr>
            <a:r>
              <a:rPr lang="en-US" sz="1800" b="1" smtClean="0"/>
              <a:t>5-Hour LFC Test Update</a:t>
            </a:r>
          </a:p>
        </p:txBody>
      </p:sp>
      <p:graphicFrame>
        <p:nvGraphicFramePr>
          <p:cNvPr id="6" name="Table 5"/>
          <p:cNvGraphicFramePr>
            <a:graphicFrameLocks noGrp="1"/>
          </p:cNvGraphicFramePr>
          <p:nvPr/>
        </p:nvGraphicFramePr>
        <p:xfrm>
          <a:off x="304800" y="1219200"/>
          <a:ext cx="8534400" cy="5034704"/>
        </p:xfrm>
        <a:graphic>
          <a:graphicData uri="http://schemas.openxmlformats.org/drawingml/2006/table">
            <a:tbl>
              <a:tblPr/>
              <a:tblGrid>
                <a:gridCol w="2026920"/>
                <a:gridCol w="6507480"/>
              </a:tblGrid>
              <a:tr h="398768">
                <a:tc>
                  <a:txBody>
                    <a:bodyPr/>
                    <a:lstStyle/>
                    <a:p>
                      <a:pPr marL="0" marR="0" algn="ctr">
                        <a:lnSpc>
                          <a:spcPct val="115000"/>
                        </a:lnSpc>
                        <a:spcBef>
                          <a:spcPts val="0"/>
                        </a:spcBef>
                        <a:spcAft>
                          <a:spcPts val="1000"/>
                        </a:spcAft>
                      </a:pPr>
                      <a:r>
                        <a:rPr lang="en-US" sz="1600" b="1" dirty="0">
                          <a:solidFill>
                            <a:srgbClr val="000000"/>
                          </a:solidFill>
                          <a:latin typeface="Arial" pitchFamily="34" charset="0"/>
                          <a:ea typeface="Calibri"/>
                          <a:cs typeface="Arial" pitchFamily="34" charset="0"/>
                        </a:rPr>
                        <a:t>Time</a:t>
                      </a:r>
                      <a:endParaRPr lang="en-US" sz="1600" dirty="0">
                        <a:latin typeface="Arial" pitchFamily="34" charset="0"/>
                        <a:ea typeface="Calibri"/>
                        <a:cs typeface="Arial" pitchFamily="34" charset="0"/>
                      </a:endParaRPr>
                    </a:p>
                  </a:txBody>
                  <a:tcPr marL="68580" marR="68580" marT="0" marB="0" anchor="ctr">
                    <a:lnL>
                      <a:noFill/>
                    </a:lnL>
                    <a:lnR>
                      <a:noFill/>
                    </a:lnR>
                    <a:lnT>
                      <a:noFill/>
                    </a:lnT>
                    <a:lnB>
                      <a:noFill/>
                    </a:lnB>
                    <a:solidFill>
                      <a:schemeClr val="accent5"/>
                    </a:solidFill>
                  </a:tcPr>
                </a:tc>
                <a:tc>
                  <a:txBody>
                    <a:bodyPr/>
                    <a:lstStyle/>
                    <a:p>
                      <a:pPr marL="0" marR="0" algn="ctr">
                        <a:lnSpc>
                          <a:spcPct val="115000"/>
                        </a:lnSpc>
                        <a:spcBef>
                          <a:spcPts val="0"/>
                        </a:spcBef>
                        <a:spcAft>
                          <a:spcPts val="1000"/>
                        </a:spcAft>
                      </a:pPr>
                      <a:r>
                        <a:rPr lang="en-US" sz="1600" b="1" dirty="0">
                          <a:solidFill>
                            <a:srgbClr val="000000"/>
                          </a:solidFill>
                          <a:latin typeface="Arial" pitchFamily="34" charset="0"/>
                          <a:ea typeface="Calibri"/>
                          <a:cs typeface="Arial" pitchFamily="34" charset="0"/>
                        </a:rPr>
                        <a:t>Activity</a:t>
                      </a:r>
                      <a:endParaRPr lang="en-US" sz="1600" dirty="0">
                        <a:latin typeface="Arial" pitchFamily="34" charset="0"/>
                        <a:ea typeface="Calibri"/>
                        <a:cs typeface="Arial" pitchFamily="34" charset="0"/>
                      </a:endParaRPr>
                    </a:p>
                  </a:txBody>
                  <a:tcPr marL="68580" marR="68580" marT="0" marB="0" anchor="ctr">
                    <a:lnL>
                      <a:noFill/>
                    </a:lnL>
                    <a:lnR>
                      <a:noFill/>
                    </a:lnR>
                    <a:lnT>
                      <a:noFill/>
                    </a:lnT>
                    <a:lnB>
                      <a:noFill/>
                    </a:lnB>
                    <a:solidFill>
                      <a:schemeClr val="accent5"/>
                    </a:solidFill>
                  </a:tcPr>
                </a:tc>
              </a:tr>
              <a:tr h="398768">
                <a:tc>
                  <a:txBody>
                    <a:bodyPr/>
                    <a:lstStyle/>
                    <a:p>
                      <a:pPr marL="0" marR="0" algn="ctr">
                        <a:lnSpc>
                          <a:spcPct val="115000"/>
                        </a:lnSpc>
                        <a:spcBef>
                          <a:spcPts val="0"/>
                        </a:spcBef>
                        <a:spcAft>
                          <a:spcPts val="1000"/>
                        </a:spcAft>
                      </a:pPr>
                      <a:r>
                        <a:rPr lang="en-US" sz="1600" dirty="0" smtClean="0">
                          <a:solidFill>
                            <a:srgbClr val="000000"/>
                          </a:solidFill>
                          <a:latin typeface="Arial" pitchFamily="34" charset="0"/>
                          <a:ea typeface="Calibri"/>
                          <a:cs typeface="Arial" pitchFamily="34" charset="0"/>
                        </a:rPr>
                        <a:t>0800</a:t>
                      </a:r>
                      <a:endParaRPr lang="en-US" sz="1600" dirty="0">
                        <a:latin typeface="Arial" pitchFamily="34" charset="0"/>
                        <a:ea typeface="Calibri"/>
                        <a:cs typeface="Arial" pitchFamily="34" charset="0"/>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1000"/>
                        </a:spcAft>
                      </a:pPr>
                      <a:r>
                        <a:rPr lang="en-US" sz="1600" dirty="0">
                          <a:solidFill>
                            <a:srgbClr val="000000"/>
                          </a:solidFill>
                          <a:latin typeface="Arial" pitchFamily="34" charset="0"/>
                          <a:ea typeface="Calibri"/>
                          <a:cs typeface="Arial" pitchFamily="34" charset="0"/>
                        </a:rPr>
                        <a:t>Hotline call was  made by the ERCOT Operator announcing the 1100 start time for the test</a:t>
                      </a:r>
                      <a:endParaRPr lang="en-US" sz="1600" dirty="0">
                        <a:latin typeface="Arial" pitchFamily="34" charset="0"/>
                        <a:ea typeface="Calibri"/>
                        <a:cs typeface="Arial" pitchFamily="34" charset="0"/>
                      </a:endParaRPr>
                    </a:p>
                  </a:txBody>
                  <a:tcPr marL="68580" marR="68580" marT="0" marB="0">
                    <a:lnL>
                      <a:noFill/>
                    </a:lnL>
                    <a:lnR>
                      <a:noFill/>
                    </a:lnR>
                    <a:lnT>
                      <a:noFill/>
                    </a:lnT>
                    <a:lnB>
                      <a:noFill/>
                    </a:lnB>
                  </a:tcPr>
                </a:tc>
              </a:tr>
              <a:tr h="398768">
                <a:tc>
                  <a:txBody>
                    <a:bodyPr/>
                    <a:lstStyle/>
                    <a:p>
                      <a:pPr marL="0" marR="0" algn="ctr">
                        <a:lnSpc>
                          <a:spcPct val="115000"/>
                        </a:lnSpc>
                        <a:spcBef>
                          <a:spcPts val="0"/>
                        </a:spcBef>
                        <a:spcAft>
                          <a:spcPts val="1000"/>
                        </a:spcAft>
                      </a:pPr>
                      <a:r>
                        <a:rPr lang="en-US" sz="1600" dirty="0" smtClean="0">
                          <a:solidFill>
                            <a:srgbClr val="000000"/>
                          </a:solidFill>
                          <a:latin typeface="Arial" pitchFamily="34" charset="0"/>
                          <a:ea typeface="Calibri"/>
                          <a:cs typeface="Arial" pitchFamily="34" charset="0"/>
                        </a:rPr>
                        <a:t>0929</a:t>
                      </a:r>
                      <a:endParaRPr lang="en-US" sz="1600" dirty="0">
                        <a:latin typeface="Arial" pitchFamily="34" charset="0"/>
                        <a:ea typeface="Calibri"/>
                        <a:cs typeface="Arial" pitchFamily="34" charset="0"/>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1000"/>
                        </a:spcAft>
                      </a:pPr>
                      <a:r>
                        <a:rPr lang="en-US" sz="1600">
                          <a:solidFill>
                            <a:srgbClr val="000000"/>
                          </a:solidFill>
                          <a:latin typeface="Arial" pitchFamily="34" charset="0"/>
                          <a:ea typeface="Calibri"/>
                          <a:cs typeface="Arial" pitchFamily="34" charset="0"/>
                        </a:rPr>
                        <a:t>ERCOT Operators activated an OC3 for solving congestion in Zonal</a:t>
                      </a:r>
                      <a:endParaRPr lang="en-US" sz="1600">
                        <a:latin typeface="Arial" pitchFamily="34" charset="0"/>
                        <a:ea typeface="Calibri"/>
                        <a:cs typeface="Arial" pitchFamily="34" charset="0"/>
                      </a:endParaRPr>
                    </a:p>
                  </a:txBody>
                  <a:tcPr marL="68580" marR="68580" marT="0" marB="0">
                    <a:lnL>
                      <a:noFill/>
                    </a:lnL>
                    <a:lnR>
                      <a:noFill/>
                    </a:lnR>
                    <a:lnT>
                      <a:noFill/>
                    </a:lnT>
                    <a:lnB>
                      <a:noFill/>
                    </a:lnB>
                  </a:tcPr>
                </a:tc>
              </a:tr>
              <a:tr h="398768">
                <a:tc>
                  <a:txBody>
                    <a:bodyPr/>
                    <a:lstStyle/>
                    <a:p>
                      <a:pPr marL="0" marR="0" algn="ctr">
                        <a:lnSpc>
                          <a:spcPct val="115000"/>
                        </a:lnSpc>
                        <a:spcBef>
                          <a:spcPts val="0"/>
                        </a:spcBef>
                        <a:spcAft>
                          <a:spcPts val="1000"/>
                        </a:spcAft>
                      </a:pPr>
                      <a:r>
                        <a:rPr lang="en-US" sz="1600">
                          <a:solidFill>
                            <a:srgbClr val="000000"/>
                          </a:solidFill>
                          <a:latin typeface="Arial" pitchFamily="34" charset="0"/>
                          <a:ea typeface="Calibri"/>
                          <a:cs typeface="Arial" pitchFamily="34" charset="0"/>
                        </a:rPr>
                        <a:t>1100</a:t>
                      </a:r>
                      <a:endParaRPr lang="en-US" sz="1600">
                        <a:latin typeface="Arial" pitchFamily="34" charset="0"/>
                        <a:ea typeface="Calibri"/>
                        <a:cs typeface="Arial" pitchFamily="34" charset="0"/>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1000"/>
                        </a:spcAft>
                      </a:pPr>
                      <a:r>
                        <a:rPr lang="en-US" sz="1600">
                          <a:solidFill>
                            <a:srgbClr val="000000"/>
                          </a:solidFill>
                          <a:latin typeface="Arial" pitchFamily="34" charset="0"/>
                          <a:ea typeface="Calibri"/>
                          <a:cs typeface="Arial" pitchFamily="34" charset="0"/>
                        </a:rPr>
                        <a:t>Hotline call what made announcing the test was starting and the VDI was issued</a:t>
                      </a:r>
                      <a:endParaRPr lang="en-US" sz="1600">
                        <a:latin typeface="Arial" pitchFamily="34" charset="0"/>
                        <a:ea typeface="Calibri"/>
                        <a:cs typeface="Arial" pitchFamily="34" charset="0"/>
                      </a:endParaRPr>
                    </a:p>
                  </a:txBody>
                  <a:tcPr marL="68580" marR="68580" marT="0" marB="0">
                    <a:lnL>
                      <a:noFill/>
                    </a:lnL>
                    <a:lnR>
                      <a:noFill/>
                    </a:lnR>
                    <a:lnT>
                      <a:noFill/>
                    </a:lnT>
                    <a:lnB>
                      <a:noFill/>
                    </a:lnB>
                  </a:tcPr>
                </a:tc>
              </a:tr>
              <a:tr h="398768">
                <a:tc>
                  <a:txBody>
                    <a:bodyPr/>
                    <a:lstStyle/>
                    <a:p>
                      <a:pPr marL="0" marR="0" algn="ctr">
                        <a:lnSpc>
                          <a:spcPct val="115000"/>
                        </a:lnSpc>
                        <a:spcBef>
                          <a:spcPts val="0"/>
                        </a:spcBef>
                        <a:spcAft>
                          <a:spcPts val="1000"/>
                        </a:spcAft>
                      </a:pPr>
                      <a:r>
                        <a:rPr lang="en-US" sz="1600">
                          <a:solidFill>
                            <a:srgbClr val="000000"/>
                          </a:solidFill>
                          <a:latin typeface="Arial" pitchFamily="34" charset="0"/>
                          <a:ea typeface="Calibri"/>
                          <a:cs typeface="Arial" pitchFamily="34" charset="0"/>
                        </a:rPr>
                        <a:t>1119</a:t>
                      </a:r>
                      <a:endParaRPr lang="en-US" sz="1600">
                        <a:latin typeface="Arial" pitchFamily="34" charset="0"/>
                        <a:ea typeface="Calibri"/>
                        <a:cs typeface="Arial" pitchFamily="34" charset="0"/>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1000"/>
                        </a:spcAft>
                      </a:pPr>
                      <a:r>
                        <a:rPr lang="en-US" sz="1600">
                          <a:solidFill>
                            <a:srgbClr val="000000"/>
                          </a:solidFill>
                          <a:latin typeface="Arial" pitchFamily="34" charset="0"/>
                          <a:ea typeface="Calibri"/>
                          <a:cs typeface="Arial" pitchFamily="34" charset="0"/>
                        </a:rPr>
                        <a:t>First participating QSE confirms switch over to Nodal control</a:t>
                      </a:r>
                      <a:endParaRPr lang="en-US" sz="1600">
                        <a:latin typeface="Arial" pitchFamily="34" charset="0"/>
                        <a:ea typeface="Calibri"/>
                        <a:cs typeface="Arial" pitchFamily="34" charset="0"/>
                      </a:endParaRPr>
                    </a:p>
                  </a:txBody>
                  <a:tcPr marL="68580" marR="68580" marT="0" marB="0">
                    <a:lnL>
                      <a:noFill/>
                    </a:lnL>
                    <a:lnR>
                      <a:noFill/>
                    </a:lnR>
                    <a:lnT>
                      <a:noFill/>
                    </a:lnT>
                    <a:lnB>
                      <a:noFill/>
                    </a:lnB>
                  </a:tcPr>
                </a:tc>
              </a:tr>
              <a:tr h="398768">
                <a:tc>
                  <a:txBody>
                    <a:bodyPr/>
                    <a:lstStyle/>
                    <a:p>
                      <a:pPr marL="0" marR="0" algn="ctr">
                        <a:lnSpc>
                          <a:spcPct val="115000"/>
                        </a:lnSpc>
                        <a:spcBef>
                          <a:spcPts val="0"/>
                        </a:spcBef>
                        <a:spcAft>
                          <a:spcPts val="1000"/>
                        </a:spcAft>
                      </a:pPr>
                      <a:r>
                        <a:rPr lang="en-US" sz="1600">
                          <a:solidFill>
                            <a:srgbClr val="000000"/>
                          </a:solidFill>
                          <a:latin typeface="Arial" pitchFamily="34" charset="0"/>
                          <a:ea typeface="Calibri"/>
                          <a:cs typeface="Arial" pitchFamily="34" charset="0"/>
                        </a:rPr>
                        <a:t>1214</a:t>
                      </a:r>
                      <a:endParaRPr lang="en-US" sz="1600">
                        <a:latin typeface="Arial" pitchFamily="34" charset="0"/>
                        <a:ea typeface="Calibri"/>
                        <a:cs typeface="Arial" pitchFamily="34" charset="0"/>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1000"/>
                        </a:spcAft>
                      </a:pPr>
                      <a:r>
                        <a:rPr lang="en-US" sz="1600">
                          <a:solidFill>
                            <a:srgbClr val="000000"/>
                          </a:solidFill>
                          <a:latin typeface="Arial" pitchFamily="34" charset="0"/>
                          <a:ea typeface="Calibri"/>
                          <a:cs typeface="Arial" pitchFamily="34" charset="0"/>
                        </a:rPr>
                        <a:t>Final participating QSE confirms switch over to Nodal control</a:t>
                      </a:r>
                      <a:endParaRPr lang="en-US" sz="1600">
                        <a:latin typeface="Arial" pitchFamily="34" charset="0"/>
                        <a:ea typeface="Calibri"/>
                        <a:cs typeface="Arial" pitchFamily="34" charset="0"/>
                      </a:endParaRPr>
                    </a:p>
                  </a:txBody>
                  <a:tcPr marL="68580" marR="68580" marT="0" marB="0">
                    <a:lnL>
                      <a:noFill/>
                    </a:lnL>
                    <a:lnR>
                      <a:noFill/>
                    </a:lnR>
                    <a:lnT>
                      <a:noFill/>
                    </a:lnT>
                    <a:lnB>
                      <a:noFill/>
                    </a:lnB>
                  </a:tcPr>
                </a:tc>
              </a:tr>
              <a:tr h="398768">
                <a:tc>
                  <a:txBody>
                    <a:bodyPr/>
                    <a:lstStyle/>
                    <a:p>
                      <a:pPr marL="0" marR="0" algn="ctr">
                        <a:lnSpc>
                          <a:spcPct val="115000"/>
                        </a:lnSpc>
                        <a:spcBef>
                          <a:spcPts val="0"/>
                        </a:spcBef>
                        <a:spcAft>
                          <a:spcPts val="1000"/>
                        </a:spcAft>
                      </a:pPr>
                      <a:r>
                        <a:rPr lang="en-US" sz="1600">
                          <a:solidFill>
                            <a:srgbClr val="000000"/>
                          </a:solidFill>
                          <a:latin typeface="Arial" pitchFamily="34" charset="0"/>
                          <a:ea typeface="Calibri"/>
                          <a:cs typeface="Arial" pitchFamily="34" charset="0"/>
                        </a:rPr>
                        <a:t>1218</a:t>
                      </a:r>
                      <a:endParaRPr lang="en-US" sz="1600">
                        <a:latin typeface="Arial" pitchFamily="34" charset="0"/>
                        <a:ea typeface="Calibri"/>
                        <a:cs typeface="Arial" pitchFamily="34" charset="0"/>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1000"/>
                        </a:spcAft>
                      </a:pPr>
                      <a:r>
                        <a:rPr lang="en-US" sz="1600" dirty="0">
                          <a:solidFill>
                            <a:srgbClr val="000000"/>
                          </a:solidFill>
                          <a:latin typeface="Arial" pitchFamily="34" charset="0"/>
                          <a:ea typeface="Calibri"/>
                          <a:cs typeface="Arial" pitchFamily="34" charset="0"/>
                        </a:rPr>
                        <a:t>Hotline call what made announcing that all participating QSEs on Nodal control</a:t>
                      </a:r>
                      <a:endParaRPr lang="en-US" sz="1600" dirty="0">
                        <a:latin typeface="Arial" pitchFamily="34" charset="0"/>
                        <a:ea typeface="Calibri"/>
                        <a:cs typeface="Arial" pitchFamily="34" charset="0"/>
                      </a:endParaRPr>
                    </a:p>
                  </a:txBody>
                  <a:tcPr marL="68580" marR="68580" marT="0" marB="0">
                    <a:lnL>
                      <a:noFill/>
                    </a:lnL>
                    <a:lnR>
                      <a:noFill/>
                    </a:lnR>
                    <a:lnT>
                      <a:noFill/>
                    </a:lnT>
                    <a:lnB>
                      <a:noFill/>
                    </a:lnB>
                  </a:tcPr>
                </a:tc>
              </a:tr>
              <a:tr h="398768">
                <a:tc>
                  <a:txBody>
                    <a:bodyPr/>
                    <a:lstStyle/>
                    <a:p>
                      <a:pPr marL="0" marR="0" algn="ctr">
                        <a:lnSpc>
                          <a:spcPct val="115000"/>
                        </a:lnSpc>
                        <a:spcBef>
                          <a:spcPts val="0"/>
                        </a:spcBef>
                        <a:spcAft>
                          <a:spcPts val="1000"/>
                        </a:spcAft>
                      </a:pPr>
                      <a:r>
                        <a:rPr lang="en-US" sz="1600">
                          <a:solidFill>
                            <a:srgbClr val="000000"/>
                          </a:solidFill>
                          <a:latin typeface="Arial" pitchFamily="34" charset="0"/>
                          <a:ea typeface="Calibri"/>
                          <a:cs typeface="Arial" pitchFamily="34" charset="0"/>
                        </a:rPr>
                        <a:t>1531</a:t>
                      </a:r>
                      <a:endParaRPr lang="en-US" sz="1600">
                        <a:latin typeface="Arial" pitchFamily="34" charset="0"/>
                        <a:ea typeface="Calibri"/>
                        <a:cs typeface="Arial" pitchFamily="34" charset="0"/>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1000"/>
                        </a:spcAft>
                      </a:pPr>
                      <a:r>
                        <a:rPr lang="en-US" sz="1600">
                          <a:solidFill>
                            <a:srgbClr val="000000"/>
                          </a:solidFill>
                          <a:latin typeface="Arial" pitchFamily="34" charset="0"/>
                          <a:ea typeface="Calibri"/>
                          <a:cs typeface="Arial" pitchFamily="34" charset="0"/>
                        </a:rPr>
                        <a:t>Hotline call what made announcing that participating QSEs were being switched back to Zonal</a:t>
                      </a:r>
                      <a:endParaRPr lang="en-US" sz="1600">
                        <a:latin typeface="Arial" pitchFamily="34" charset="0"/>
                        <a:ea typeface="Calibri"/>
                        <a:cs typeface="Arial" pitchFamily="34" charset="0"/>
                      </a:endParaRPr>
                    </a:p>
                  </a:txBody>
                  <a:tcPr marL="68580" marR="68580" marT="0" marB="0">
                    <a:lnL>
                      <a:noFill/>
                    </a:lnL>
                    <a:lnR>
                      <a:noFill/>
                    </a:lnR>
                    <a:lnT>
                      <a:noFill/>
                    </a:lnT>
                    <a:lnB>
                      <a:noFill/>
                    </a:lnB>
                  </a:tcPr>
                </a:tc>
              </a:tr>
              <a:tr h="398768">
                <a:tc>
                  <a:txBody>
                    <a:bodyPr/>
                    <a:lstStyle/>
                    <a:p>
                      <a:pPr marL="0" marR="0" algn="ctr">
                        <a:lnSpc>
                          <a:spcPct val="115000"/>
                        </a:lnSpc>
                        <a:spcBef>
                          <a:spcPts val="0"/>
                        </a:spcBef>
                        <a:spcAft>
                          <a:spcPts val="1000"/>
                        </a:spcAft>
                      </a:pPr>
                      <a:r>
                        <a:rPr lang="en-US" sz="1600">
                          <a:solidFill>
                            <a:srgbClr val="000000"/>
                          </a:solidFill>
                          <a:latin typeface="Arial" pitchFamily="34" charset="0"/>
                          <a:ea typeface="Calibri"/>
                          <a:cs typeface="Arial" pitchFamily="34" charset="0"/>
                        </a:rPr>
                        <a:t>1535</a:t>
                      </a:r>
                      <a:endParaRPr lang="en-US" sz="1600">
                        <a:latin typeface="Arial" pitchFamily="34" charset="0"/>
                        <a:ea typeface="Calibri"/>
                        <a:cs typeface="Arial" pitchFamily="34" charset="0"/>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1000"/>
                        </a:spcAft>
                      </a:pPr>
                      <a:r>
                        <a:rPr lang="en-US" sz="1600">
                          <a:solidFill>
                            <a:srgbClr val="000000"/>
                          </a:solidFill>
                          <a:latin typeface="Arial" pitchFamily="34" charset="0"/>
                          <a:ea typeface="Calibri"/>
                          <a:cs typeface="Arial" pitchFamily="34" charset="0"/>
                        </a:rPr>
                        <a:t>First participating QSE confirms switch back to Zonal control</a:t>
                      </a:r>
                      <a:endParaRPr lang="en-US" sz="1600">
                        <a:latin typeface="Arial" pitchFamily="34" charset="0"/>
                        <a:ea typeface="Calibri"/>
                        <a:cs typeface="Arial" pitchFamily="34" charset="0"/>
                      </a:endParaRPr>
                    </a:p>
                  </a:txBody>
                  <a:tcPr marL="68580" marR="68580" marT="0" marB="0">
                    <a:lnL>
                      <a:noFill/>
                    </a:lnL>
                    <a:lnR>
                      <a:noFill/>
                    </a:lnR>
                    <a:lnT>
                      <a:noFill/>
                    </a:lnT>
                    <a:lnB>
                      <a:noFill/>
                    </a:lnB>
                  </a:tcPr>
                </a:tc>
              </a:tr>
              <a:tr h="398768">
                <a:tc>
                  <a:txBody>
                    <a:bodyPr/>
                    <a:lstStyle/>
                    <a:p>
                      <a:pPr marL="0" marR="0" algn="ctr">
                        <a:lnSpc>
                          <a:spcPct val="115000"/>
                        </a:lnSpc>
                        <a:spcBef>
                          <a:spcPts val="0"/>
                        </a:spcBef>
                        <a:spcAft>
                          <a:spcPts val="1000"/>
                        </a:spcAft>
                      </a:pPr>
                      <a:r>
                        <a:rPr lang="en-US" sz="1600">
                          <a:solidFill>
                            <a:srgbClr val="000000"/>
                          </a:solidFill>
                          <a:latin typeface="Arial" pitchFamily="34" charset="0"/>
                          <a:ea typeface="Calibri"/>
                          <a:cs typeface="Arial" pitchFamily="34" charset="0"/>
                        </a:rPr>
                        <a:t>1616</a:t>
                      </a:r>
                      <a:endParaRPr lang="en-US" sz="1600">
                        <a:latin typeface="Arial" pitchFamily="34" charset="0"/>
                        <a:ea typeface="Calibri"/>
                        <a:cs typeface="Arial" pitchFamily="34" charset="0"/>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1000"/>
                        </a:spcAft>
                      </a:pPr>
                      <a:r>
                        <a:rPr lang="en-US" sz="1600" dirty="0">
                          <a:solidFill>
                            <a:srgbClr val="000000"/>
                          </a:solidFill>
                          <a:latin typeface="Arial" pitchFamily="34" charset="0"/>
                          <a:ea typeface="Calibri"/>
                          <a:cs typeface="Arial" pitchFamily="34" charset="0"/>
                        </a:rPr>
                        <a:t>Final participating QSE confirms switch back to Zonal control</a:t>
                      </a:r>
                      <a:endParaRPr lang="en-US" sz="1600" dirty="0">
                        <a:latin typeface="Arial" pitchFamily="34" charset="0"/>
                        <a:ea typeface="Calibri"/>
                        <a:cs typeface="Arial" pitchFamily="34" charset="0"/>
                      </a:endParaRPr>
                    </a:p>
                  </a:txBody>
                  <a:tcPr marL="68580" marR="68580" marT="0" marB="0">
                    <a:lnL>
                      <a:noFill/>
                    </a:lnL>
                    <a:lnR>
                      <a:noFill/>
                    </a:lnR>
                    <a:lnT>
                      <a:noFill/>
                    </a:lnT>
                    <a:lnB>
                      <a:noFill/>
                    </a:lnB>
                  </a:tcPr>
                </a:tc>
              </a:tr>
              <a:tr h="398768">
                <a:tc>
                  <a:txBody>
                    <a:bodyPr/>
                    <a:lstStyle/>
                    <a:p>
                      <a:pPr>
                        <a:lnSpc>
                          <a:spcPct val="115000"/>
                        </a:lnSpc>
                      </a:pPr>
                      <a:endParaRPr lang="en-US" sz="1600">
                        <a:latin typeface="Arial" pitchFamily="34" charset="0"/>
                        <a:cs typeface="Arial" pitchFamily="34" charset="0"/>
                      </a:endParaRPr>
                    </a:p>
                  </a:txBody>
                  <a:tcPr marL="68580" marR="68580" marT="0" marB="0" anchor="ctr">
                    <a:lnL>
                      <a:noFill/>
                    </a:lnL>
                    <a:lnR>
                      <a:noFill/>
                    </a:lnR>
                    <a:lnT>
                      <a:noFill/>
                    </a:lnT>
                    <a:lnB>
                      <a:noFill/>
                    </a:lnB>
                  </a:tcPr>
                </a:tc>
                <a:tc>
                  <a:txBody>
                    <a:bodyPr/>
                    <a:lstStyle/>
                    <a:p>
                      <a:pPr>
                        <a:lnSpc>
                          <a:spcPct val="115000"/>
                        </a:lnSpc>
                      </a:pPr>
                      <a:endParaRPr lang="en-US" sz="1600" dirty="0">
                        <a:latin typeface="Arial" pitchFamily="34" charset="0"/>
                        <a:cs typeface="Arial" pitchFamily="34" charset="0"/>
                      </a:endParaRPr>
                    </a:p>
                  </a:txBody>
                  <a:tcPr marL="68580" marR="68580" marT="0" marB="0" anchor="ctr">
                    <a:lnL>
                      <a:noFill/>
                    </a:lnL>
                    <a:lnR>
                      <a:noFill/>
                    </a:lnR>
                    <a:lnT>
                      <a:noFill/>
                    </a:lnT>
                    <a:lnB>
                      <a:noFill/>
                    </a:lnB>
                  </a:tcPr>
                </a:tc>
              </a:tr>
            </a:tbl>
          </a:graphicData>
        </a:graphic>
      </p:graphicFrame>
      <p:sp>
        <p:nvSpPr>
          <p:cNvPr id="7" name="Date Placeholder 6"/>
          <p:cNvSpPr>
            <a:spLocks noGrp="1"/>
          </p:cNvSpPr>
          <p:nvPr>
            <p:ph type="dt" sz="half" idx="12"/>
          </p:nvPr>
        </p:nvSpPr>
        <p:spPr/>
        <p:txBody>
          <a:bodyPr/>
          <a:lstStyle/>
          <a:p>
            <a:pPr>
              <a:defRPr/>
            </a:pPr>
            <a:r>
              <a:rPr lang="en-US" smtClean="0"/>
              <a:t>5 August 2010</a:t>
            </a:r>
            <a:endParaRPr lang="en-US"/>
          </a:p>
        </p:txBody>
      </p:sp>
      <p:sp>
        <p:nvSpPr>
          <p:cNvPr id="8"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p:txBody>
          <a:bodyPr/>
          <a:lstStyle/>
          <a:p>
            <a:pPr eaLnBrk="1" hangingPunct="1"/>
            <a:r>
              <a:rPr lang="en-US" sz="2000" smtClean="0"/>
              <a:t>5-Hour LFC Test Update</a:t>
            </a:r>
          </a:p>
        </p:txBody>
      </p:sp>
      <p:sp>
        <p:nvSpPr>
          <p:cNvPr id="3076" name="Rectangle 2075"/>
          <p:cNvSpPr>
            <a:spLocks noGrp="1" noChangeArrowheads="1"/>
          </p:cNvSpPr>
          <p:nvPr>
            <p:ph type="body" idx="1"/>
          </p:nvPr>
        </p:nvSpPr>
        <p:spPr>
          <a:xfrm>
            <a:off x="292100" y="838200"/>
            <a:ext cx="8699500" cy="685800"/>
          </a:xfrm>
        </p:spPr>
        <p:txBody>
          <a:bodyPr/>
          <a:lstStyle/>
          <a:p>
            <a:pPr marL="233363" lvl="1" indent="-233363" eaLnBrk="1" hangingPunct="1">
              <a:buFontTx/>
              <a:buNone/>
              <a:defRPr/>
            </a:pPr>
            <a:r>
              <a:rPr lang="en-US" sz="1800" b="1" u="sng" dirty="0" smtClean="0"/>
              <a:t>Constraints Encountered During the Test</a:t>
            </a:r>
          </a:p>
          <a:p>
            <a:pPr lvl="1">
              <a:defRPr/>
            </a:pPr>
            <a:endParaRPr lang="en-US" sz="1800" dirty="0" smtClean="0"/>
          </a:p>
        </p:txBody>
      </p:sp>
      <p:graphicFrame>
        <p:nvGraphicFramePr>
          <p:cNvPr id="5" name="Table 4"/>
          <p:cNvGraphicFramePr>
            <a:graphicFrameLocks noGrp="1"/>
          </p:cNvGraphicFramePr>
          <p:nvPr/>
        </p:nvGraphicFramePr>
        <p:xfrm>
          <a:off x="304800" y="1325563"/>
          <a:ext cx="8534400" cy="2516169"/>
        </p:xfrm>
        <a:graphic>
          <a:graphicData uri="http://schemas.openxmlformats.org/drawingml/2006/table">
            <a:tbl>
              <a:tblPr/>
              <a:tblGrid>
                <a:gridCol w="1066800"/>
                <a:gridCol w="2819400"/>
                <a:gridCol w="4648200"/>
              </a:tblGrid>
              <a:tr h="202137">
                <a:tc>
                  <a:txBody>
                    <a:bodyPr/>
                    <a:lstStyle/>
                    <a:p>
                      <a:r>
                        <a:rPr lang="en-US" dirty="0"/>
                        <a:t>Start</a:t>
                      </a:r>
                    </a:p>
                  </a:txBody>
                  <a:tcPr marL="0" marR="0" marT="0" marB="0">
                    <a:lnL>
                      <a:noFill/>
                    </a:lnL>
                    <a:lnR>
                      <a:noFill/>
                    </a:lnR>
                    <a:lnT>
                      <a:noFill/>
                    </a:lnT>
                    <a:lnB>
                      <a:noFill/>
                    </a:lnB>
                    <a:solidFill>
                      <a:schemeClr val="accent5"/>
                    </a:solidFill>
                  </a:tcPr>
                </a:tc>
                <a:tc>
                  <a:txBody>
                    <a:bodyPr/>
                    <a:lstStyle/>
                    <a:p>
                      <a:r>
                        <a:rPr lang="en-US"/>
                        <a:t>Constraint</a:t>
                      </a:r>
                    </a:p>
                  </a:txBody>
                  <a:tcPr marL="0" marR="0" marT="0" marB="0">
                    <a:lnL>
                      <a:noFill/>
                    </a:lnL>
                    <a:lnR>
                      <a:noFill/>
                    </a:lnR>
                    <a:lnT>
                      <a:noFill/>
                    </a:lnT>
                    <a:lnB>
                      <a:noFill/>
                    </a:lnB>
                    <a:solidFill>
                      <a:schemeClr val="accent5"/>
                    </a:solidFill>
                  </a:tcPr>
                </a:tc>
                <a:tc>
                  <a:txBody>
                    <a:bodyPr/>
                    <a:lstStyle/>
                    <a:p>
                      <a:r>
                        <a:rPr lang="en-US" dirty="0"/>
                        <a:t>Reason</a:t>
                      </a:r>
                    </a:p>
                  </a:txBody>
                  <a:tcPr marL="0" marR="0" marT="0" marB="0">
                    <a:lnL>
                      <a:noFill/>
                    </a:lnL>
                    <a:lnR>
                      <a:noFill/>
                    </a:lnR>
                    <a:lnT>
                      <a:noFill/>
                    </a:lnT>
                    <a:lnB>
                      <a:noFill/>
                    </a:lnB>
                    <a:solidFill>
                      <a:schemeClr val="accent5"/>
                    </a:solidFill>
                  </a:tcPr>
                </a:tc>
              </a:tr>
              <a:tr h="954534">
                <a:tc>
                  <a:txBody>
                    <a:bodyPr/>
                    <a:lstStyle/>
                    <a:p>
                      <a:pPr fontAlgn="t"/>
                      <a:r>
                        <a:rPr lang="en-US" sz="1700" dirty="0"/>
                        <a:t>10:00</a:t>
                      </a:r>
                    </a:p>
                  </a:txBody>
                  <a:tcPr marL="0" marR="0" marT="0" marB="0">
                    <a:lnL>
                      <a:noFill/>
                    </a:lnL>
                    <a:lnR>
                      <a:noFill/>
                    </a:lnR>
                    <a:lnT>
                      <a:noFill/>
                    </a:lnT>
                    <a:lnB>
                      <a:noFill/>
                    </a:lnB>
                  </a:tcPr>
                </a:tc>
                <a:tc>
                  <a:txBody>
                    <a:bodyPr/>
                    <a:lstStyle/>
                    <a:p>
                      <a:pPr fontAlgn="t"/>
                      <a:r>
                        <a:rPr lang="en-US" sz="1700"/>
                        <a:t>Roanoke Switch OC3</a:t>
                      </a:r>
                    </a:p>
                  </a:txBody>
                  <a:tcPr marL="0" marR="0" marT="0" marB="0">
                    <a:lnL>
                      <a:noFill/>
                    </a:lnL>
                    <a:lnR>
                      <a:noFill/>
                    </a:lnR>
                    <a:lnT>
                      <a:noFill/>
                    </a:lnT>
                    <a:lnB>
                      <a:noFill/>
                    </a:lnB>
                  </a:tcPr>
                </a:tc>
                <a:tc>
                  <a:txBody>
                    <a:bodyPr/>
                    <a:lstStyle/>
                    <a:p>
                      <a:pPr fontAlgn="t"/>
                      <a:r>
                        <a:rPr lang="en-US" sz="1700" dirty="0"/>
                        <a:t>Loss of Roanoke Switch T1 345/138KV autotransformer overloads West Denton - Fort Worth Substation 138KV - 108% of 218 MVA rating</a:t>
                      </a:r>
                      <a:r>
                        <a:rPr lang="en-US" sz="1700" dirty="0" smtClean="0"/>
                        <a:t>.</a:t>
                      </a:r>
                    </a:p>
                    <a:p>
                      <a:pPr fontAlgn="t"/>
                      <a:endParaRPr lang="en-US" sz="1700" dirty="0"/>
                    </a:p>
                  </a:txBody>
                  <a:tcPr marL="0" marR="0" marT="0" marB="0">
                    <a:lnL>
                      <a:noFill/>
                    </a:lnL>
                    <a:lnR>
                      <a:noFill/>
                    </a:lnR>
                    <a:lnT>
                      <a:noFill/>
                    </a:lnT>
                    <a:lnB>
                      <a:noFill/>
                    </a:lnB>
                  </a:tcPr>
                </a:tc>
              </a:tr>
              <a:tr h="946449">
                <a:tc>
                  <a:txBody>
                    <a:bodyPr/>
                    <a:lstStyle/>
                    <a:p>
                      <a:pPr fontAlgn="t"/>
                      <a:r>
                        <a:rPr lang="en-US" sz="1700" dirty="0" smtClean="0"/>
                        <a:t>12:20</a:t>
                      </a:r>
                      <a:endParaRPr lang="en-US" sz="1700" dirty="0"/>
                    </a:p>
                  </a:txBody>
                  <a:tcPr marL="0" marR="0" marT="0" marB="0">
                    <a:lnL>
                      <a:noFill/>
                    </a:lnL>
                    <a:lnR>
                      <a:noFill/>
                    </a:lnR>
                    <a:lnT>
                      <a:noFill/>
                    </a:lnT>
                    <a:lnB>
                      <a:noFill/>
                    </a:lnB>
                  </a:tcPr>
                </a:tc>
                <a:tc>
                  <a:txBody>
                    <a:bodyPr/>
                    <a:lstStyle/>
                    <a:p>
                      <a:pPr fontAlgn="t"/>
                      <a:r>
                        <a:rPr lang="en-US" sz="1700"/>
                        <a:t>Jack County - Reno OC3</a:t>
                      </a:r>
                    </a:p>
                  </a:txBody>
                  <a:tcPr marL="0" marR="0" marT="0" marB="0">
                    <a:lnL>
                      <a:noFill/>
                    </a:lnL>
                    <a:lnR>
                      <a:noFill/>
                    </a:lnR>
                    <a:lnT>
                      <a:noFill/>
                    </a:lnT>
                    <a:lnB>
                      <a:noFill/>
                    </a:lnB>
                  </a:tcPr>
                </a:tc>
                <a:tc>
                  <a:txBody>
                    <a:bodyPr/>
                    <a:lstStyle/>
                    <a:p>
                      <a:pPr fontAlgn="t"/>
                      <a:r>
                        <a:rPr lang="en-US" sz="1700" dirty="0"/>
                        <a:t>Loss of Jack County - Reno 138KV overloads Wise County - Bridgeport TU 138KV - 105% of 199 MVA rating.</a:t>
                      </a:r>
                    </a:p>
                  </a:txBody>
                  <a:tcPr marL="0" marR="0" marT="0" marB="0">
                    <a:lnL>
                      <a:noFill/>
                    </a:lnL>
                    <a:lnR>
                      <a:noFill/>
                    </a:lnR>
                    <a:lnT>
                      <a:noFill/>
                    </a:lnT>
                    <a:lnB>
                      <a:noFill/>
                    </a:lnB>
                  </a:tcPr>
                </a:tc>
              </a:tr>
            </a:tbl>
          </a:graphicData>
        </a:graphic>
      </p:graphicFrame>
      <p:sp>
        <p:nvSpPr>
          <p:cNvPr id="6" name="Date Placeholder 5"/>
          <p:cNvSpPr>
            <a:spLocks noGrp="1"/>
          </p:cNvSpPr>
          <p:nvPr>
            <p:ph type="dt" sz="half" idx="12"/>
          </p:nvPr>
        </p:nvSpPr>
        <p:spPr/>
        <p:txBody>
          <a:bodyPr/>
          <a:lstStyle/>
          <a:p>
            <a:pPr>
              <a:defRPr/>
            </a:pPr>
            <a:r>
              <a:rPr lang="en-US" smtClean="0"/>
              <a:t>5 August 2010</a:t>
            </a:r>
            <a:endParaRPr lang="en-US"/>
          </a:p>
        </p:txBody>
      </p:sp>
      <p:sp>
        <p:nvSpPr>
          <p:cNvPr id="7"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z="2000" dirty="0" smtClean="0"/>
              <a:t>5-Hour LFC Test Update</a:t>
            </a:r>
          </a:p>
        </p:txBody>
      </p:sp>
      <p:sp>
        <p:nvSpPr>
          <p:cNvPr id="7172" name="Rectangle 3"/>
          <p:cNvSpPr>
            <a:spLocks noGrp="1" noChangeArrowheads="1"/>
          </p:cNvSpPr>
          <p:nvPr>
            <p:ph type="body" idx="1"/>
          </p:nvPr>
        </p:nvSpPr>
        <p:spPr>
          <a:xfrm>
            <a:off x="228600" y="762000"/>
            <a:ext cx="8547100" cy="5067300"/>
          </a:xfrm>
        </p:spPr>
        <p:txBody>
          <a:bodyPr>
            <a:normAutofit fontScale="92500" lnSpcReduction="10000"/>
          </a:bodyPr>
          <a:lstStyle/>
          <a:p>
            <a:pPr>
              <a:defRPr/>
            </a:pPr>
            <a:r>
              <a:rPr lang="en-US" sz="1800" dirty="0" smtClean="0"/>
              <a:t>Completion Criteria:</a:t>
            </a:r>
          </a:p>
          <a:p>
            <a:pPr lvl="1">
              <a:defRPr/>
            </a:pPr>
            <a:r>
              <a:rPr lang="en-US" sz="1800" dirty="0" smtClean="0"/>
              <a:t>The rolling CPS1 one minute average score must equal or exceed 100% during the test period. </a:t>
            </a:r>
          </a:p>
          <a:p>
            <a:pPr lvl="2">
              <a:defRPr/>
            </a:pPr>
            <a:r>
              <a:rPr lang="en-US" sz="1800" dirty="0" smtClean="0"/>
              <a:t>Note that CPS1 metric will not apply to periods during testing wherein system tuning is being performed by either ERCOT or Market Participants</a:t>
            </a:r>
          </a:p>
          <a:p>
            <a:pPr lvl="3">
              <a:defRPr/>
            </a:pPr>
            <a:r>
              <a:rPr lang="en-US" sz="1800" b="1" dirty="0" smtClean="0">
                <a:solidFill>
                  <a:schemeClr val="accent2"/>
                </a:solidFill>
              </a:rPr>
              <a:t>HE12-73, HE13-112, HE14-103, HE15-120, HE16-103 </a:t>
            </a:r>
          </a:p>
          <a:p>
            <a:pPr lvl="1">
              <a:defRPr/>
            </a:pPr>
            <a:r>
              <a:rPr lang="en-US" sz="1800" dirty="0" smtClean="0"/>
              <a:t>Zonal Commercially Significant Constraints (CSCs) and Closely Related Elements (CREs) managed below thermal limits. </a:t>
            </a:r>
            <a:r>
              <a:rPr lang="en-US" sz="1800" b="1" dirty="0" smtClean="0">
                <a:solidFill>
                  <a:schemeClr val="accent2"/>
                </a:solidFill>
              </a:rPr>
              <a:t>The Zonal CSCs were not activated during the test</a:t>
            </a:r>
            <a:r>
              <a:rPr lang="en-US" sz="1800" dirty="0" smtClean="0"/>
              <a:t> </a:t>
            </a:r>
            <a:endParaRPr lang="en-US" sz="1800" dirty="0" smtClean="0">
              <a:solidFill>
                <a:schemeClr val="accent2"/>
              </a:solidFill>
            </a:endParaRPr>
          </a:p>
          <a:p>
            <a:pPr lvl="1">
              <a:defRPr/>
            </a:pPr>
            <a:r>
              <a:rPr lang="en-US" sz="1800" dirty="0" smtClean="0"/>
              <a:t>Local Congestion managed below thermal limits. </a:t>
            </a:r>
            <a:r>
              <a:rPr lang="en-US" sz="1800" b="1" dirty="0" smtClean="0">
                <a:solidFill>
                  <a:schemeClr val="accent2"/>
                </a:solidFill>
              </a:rPr>
              <a:t>Two local constraints binding during the test</a:t>
            </a:r>
            <a:endParaRPr lang="en-US" sz="1800" dirty="0" smtClean="0">
              <a:solidFill>
                <a:schemeClr val="accent2"/>
              </a:solidFill>
            </a:endParaRPr>
          </a:p>
          <a:p>
            <a:pPr lvl="1">
              <a:defRPr/>
            </a:pPr>
            <a:r>
              <a:rPr lang="en-US" sz="1800" dirty="0" smtClean="0"/>
              <a:t>Stability limits managed below transfer limits </a:t>
            </a:r>
            <a:r>
              <a:rPr lang="en-US" sz="1800" b="1" dirty="0" smtClean="0">
                <a:solidFill>
                  <a:schemeClr val="accent2"/>
                </a:solidFill>
              </a:rPr>
              <a:t>No stability limits were activated during the test</a:t>
            </a:r>
          </a:p>
          <a:p>
            <a:pPr lvl="1">
              <a:defRPr/>
            </a:pPr>
            <a:r>
              <a:rPr lang="en-US" sz="1800" dirty="0" smtClean="0"/>
              <a:t>No NERC Disturbance Control Standard (DCS) failure if applicable  </a:t>
            </a:r>
            <a:r>
              <a:rPr lang="en-US" sz="1800" b="1" dirty="0" smtClean="0">
                <a:solidFill>
                  <a:schemeClr val="accent2"/>
                </a:solidFill>
              </a:rPr>
              <a:t>Not applicable during the test</a:t>
            </a:r>
          </a:p>
          <a:p>
            <a:pPr lvl="1">
              <a:defRPr/>
            </a:pPr>
            <a:r>
              <a:rPr lang="en-US" sz="1800" dirty="0" smtClean="0"/>
              <a:t>No LFC-SCED system issues that result in termination of the test.  </a:t>
            </a:r>
            <a:r>
              <a:rPr lang="en-US" sz="1800" b="1" dirty="0" smtClean="0">
                <a:solidFill>
                  <a:schemeClr val="accent2"/>
                </a:solidFill>
              </a:rPr>
              <a:t>No issues</a:t>
            </a:r>
          </a:p>
          <a:p>
            <a:pPr lvl="1">
              <a:defRPr/>
            </a:pPr>
            <a:r>
              <a:rPr lang="en-US" sz="1800" dirty="0" smtClean="0"/>
              <a:t>Procedural and software fixes have been verified to address lessons learned from previous rounds of testing  </a:t>
            </a:r>
            <a:r>
              <a:rPr lang="en-US" sz="1800" b="1" dirty="0" smtClean="0">
                <a:solidFill>
                  <a:schemeClr val="accent2"/>
                </a:solidFill>
              </a:rPr>
              <a:t>There were no shift factors transfer failures during the test.</a:t>
            </a:r>
            <a:endParaRPr lang="en-US" sz="1800" dirty="0" smtClean="0"/>
          </a:p>
        </p:txBody>
      </p:sp>
      <p:sp>
        <p:nvSpPr>
          <p:cNvPr id="5" name="Date Placeholder 4"/>
          <p:cNvSpPr>
            <a:spLocks noGrp="1"/>
          </p:cNvSpPr>
          <p:nvPr>
            <p:ph type="dt" sz="half" idx="12"/>
          </p:nvPr>
        </p:nvSpPr>
        <p:spPr/>
        <p:txBody>
          <a:bodyPr/>
          <a:lstStyle/>
          <a:p>
            <a:pPr>
              <a:defRPr/>
            </a:pPr>
            <a:r>
              <a:rPr lang="en-US" smtClean="0"/>
              <a:t>5 August 2010</a:t>
            </a:r>
            <a:endParaRPr lang="en-US"/>
          </a:p>
        </p:txBody>
      </p:sp>
      <p:sp>
        <p:nvSpPr>
          <p:cNvPr id="6"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p:txBody>
          <a:bodyPr/>
          <a:lstStyle/>
          <a:p>
            <a:pPr eaLnBrk="1" hangingPunct="1"/>
            <a:r>
              <a:rPr lang="en-US" sz="2000" smtClean="0"/>
              <a:t>GREDP Performance Summary</a:t>
            </a:r>
          </a:p>
        </p:txBody>
      </p:sp>
      <p:sp>
        <p:nvSpPr>
          <p:cNvPr id="5" name="Rectangle 3"/>
          <p:cNvSpPr txBox="1">
            <a:spLocks noChangeArrowheads="1"/>
          </p:cNvSpPr>
          <p:nvPr/>
        </p:nvSpPr>
        <p:spPr bwMode="auto">
          <a:xfrm>
            <a:off x="533400" y="1066800"/>
            <a:ext cx="3124200" cy="2362200"/>
          </a:xfrm>
          <a:prstGeom prst="rect">
            <a:avLst/>
          </a:prstGeom>
          <a:noFill/>
          <a:ln w="9525">
            <a:noFill/>
            <a:miter lim="800000"/>
            <a:headEnd/>
            <a:tailEnd/>
          </a:ln>
        </p:spPr>
        <p:txBody>
          <a:bodyPr/>
          <a:lstStyle/>
          <a:p>
            <a:pPr marL="342900" indent="-342900">
              <a:spcBef>
                <a:spcPct val="20000"/>
              </a:spcBef>
              <a:buFont typeface="Arial" pitchFamily="34" charset="0"/>
              <a:buChar char="•"/>
              <a:defRPr/>
            </a:pPr>
            <a:r>
              <a:rPr lang="en-US" dirty="0"/>
              <a:t>For this analysis; X=5%, Y=5, MW, and Z=10%</a:t>
            </a:r>
          </a:p>
          <a:p>
            <a:pPr marL="342900" indent="-342900">
              <a:spcBef>
                <a:spcPct val="20000"/>
              </a:spcBef>
              <a:buFont typeface="Arial" pitchFamily="34" charset="0"/>
              <a:buChar char="•"/>
              <a:defRPr/>
            </a:pPr>
            <a:endParaRPr lang="en-US" dirty="0"/>
          </a:p>
          <a:p>
            <a:pPr marL="342900" indent="-342900">
              <a:spcBef>
                <a:spcPct val="20000"/>
              </a:spcBef>
              <a:buFont typeface="Arial" pitchFamily="34" charset="0"/>
              <a:buChar char="•"/>
              <a:defRPr/>
            </a:pPr>
            <a:r>
              <a:rPr lang="en-US" dirty="0"/>
              <a:t>Performance does not appear to have varied drastically from the 8-hour test</a:t>
            </a:r>
          </a:p>
          <a:p>
            <a:pPr marL="342900" indent="-342900">
              <a:spcBef>
                <a:spcPct val="20000"/>
              </a:spcBef>
              <a:defRPr/>
            </a:pPr>
            <a:endParaRPr lang="en-US" b="1" dirty="0"/>
          </a:p>
          <a:p>
            <a:pPr marL="342900" indent="-342900">
              <a:spcBef>
                <a:spcPct val="20000"/>
              </a:spcBef>
              <a:defRPr/>
            </a:pPr>
            <a:r>
              <a:rPr lang="en-US" b="1" dirty="0"/>
              <a:t> </a:t>
            </a:r>
            <a:endParaRPr lang="en-US" dirty="0">
              <a:latin typeface="+mn-lt"/>
            </a:endParaRPr>
          </a:p>
          <a:p>
            <a:pPr marL="285750" indent="-285750">
              <a:spcBef>
                <a:spcPct val="20000"/>
              </a:spcBef>
              <a:buFont typeface="Arial" pitchFamily="34" charset="0"/>
              <a:buChar char="•"/>
              <a:defRPr/>
            </a:pPr>
            <a:endParaRPr lang="en-US" dirty="0">
              <a:latin typeface="+mn-lt"/>
            </a:endParaRPr>
          </a:p>
          <a:p>
            <a:pPr marL="285750" indent="-285750">
              <a:spcBef>
                <a:spcPct val="20000"/>
              </a:spcBef>
              <a:buFont typeface="Arial" pitchFamily="34" charset="0"/>
              <a:buChar char="•"/>
              <a:defRPr/>
            </a:pPr>
            <a:endParaRPr lang="en-US" dirty="0">
              <a:latin typeface="+mn-lt"/>
            </a:endParaRPr>
          </a:p>
          <a:p>
            <a:pPr marL="285750" indent="-285750">
              <a:spcBef>
                <a:spcPct val="20000"/>
              </a:spcBef>
              <a:buFont typeface="Arial" pitchFamily="34" charset="0"/>
              <a:buChar char="•"/>
              <a:defRPr/>
            </a:pPr>
            <a:endParaRPr lang="en-US" dirty="0">
              <a:latin typeface="+mn-lt"/>
            </a:endParaRPr>
          </a:p>
          <a:p>
            <a:pPr marL="285750" indent="-285750">
              <a:spcBef>
                <a:spcPct val="20000"/>
              </a:spcBef>
              <a:buFont typeface="Arial" pitchFamily="34" charset="0"/>
              <a:buChar char="•"/>
              <a:defRPr/>
            </a:pPr>
            <a:endParaRPr lang="en-US" dirty="0">
              <a:latin typeface="+mn-lt"/>
            </a:endParaRPr>
          </a:p>
          <a:p>
            <a:pPr marL="742950" lvl="1" indent="-285750">
              <a:spcBef>
                <a:spcPct val="20000"/>
              </a:spcBef>
              <a:buFontTx/>
              <a:buChar char="–"/>
              <a:defRPr/>
            </a:pPr>
            <a:endParaRPr lang="en-US" kern="0" dirty="0">
              <a:latin typeface="+mn-lt"/>
            </a:endParaRPr>
          </a:p>
        </p:txBody>
      </p:sp>
      <p:graphicFrame>
        <p:nvGraphicFramePr>
          <p:cNvPr id="6" name="Table 5"/>
          <p:cNvGraphicFramePr>
            <a:graphicFrameLocks noGrp="1"/>
          </p:cNvGraphicFramePr>
          <p:nvPr/>
        </p:nvGraphicFramePr>
        <p:xfrm>
          <a:off x="4191000" y="1066800"/>
          <a:ext cx="4038600" cy="4965842"/>
        </p:xfrm>
        <a:graphic>
          <a:graphicData uri="http://schemas.openxmlformats.org/drawingml/2006/table">
            <a:tbl>
              <a:tblPr/>
              <a:tblGrid>
                <a:gridCol w="1600200"/>
                <a:gridCol w="2438400"/>
              </a:tblGrid>
              <a:tr h="479298">
                <a:tc>
                  <a:txBody>
                    <a:bodyPr/>
                    <a:lstStyle/>
                    <a:p>
                      <a:pPr algn="ctr" fontAlgn="ctr"/>
                      <a:endParaRPr lang="en-US" sz="1100" b="0" i="0" u="none" strike="noStrike" dirty="0">
                        <a:solidFill>
                          <a:srgbClr val="000000"/>
                        </a:solidFill>
                        <a:latin typeface="Calibri"/>
                      </a:endParaRPr>
                    </a:p>
                  </a:txBody>
                  <a:tcPr marL="6649" marR="6649" marT="6649"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latin typeface="Calibri"/>
                        </a:rPr>
                        <a:t>Percent of Non-IRR Generation Resources that Met the Protocol Criteria</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r>
              <a:tr h="335509">
                <a:tc>
                  <a:txBody>
                    <a:bodyPr/>
                    <a:lstStyle/>
                    <a:p>
                      <a:pPr algn="ctr" fontAlgn="ctr"/>
                      <a:r>
                        <a:rPr lang="en-US" sz="1100" b="1" i="0" u="none" strike="noStrike">
                          <a:solidFill>
                            <a:srgbClr val="000000"/>
                          </a:solidFill>
                          <a:latin typeface="Calibri"/>
                        </a:rPr>
                        <a:t>All Resources</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200" b="0" i="0" u="none" strike="noStrike" dirty="0">
                          <a:solidFill>
                            <a:srgbClr val="000000"/>
                          </a:solidFill>
                          <a:latin typeface="Calibri"/>
                        </a:rPr>
                        <a:t>79.74%</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509">
                <a:tc>
                  <a:txBody>
                    <a:bodyPr/>
                    <a:lstStyle/>
                    <a:p>
                      <a:pPr algn="ctr" fontAlgn="ctr"/>
                      <a:r>
                        <a:rPr lang="en-US" sz="1100" b="1" i="0" u="none" strike="noStrike" dirty="0">
                          <a:solidFill>
                            <a:srgbClr val="000000"/>
                          </a:solidFill>
                          <a:latin typeface="Calibri"/>
                        </a:rPr>
                        <a:t>Resources Providing Regulation</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200" b="0" i="0" u="none" strike="noStrike" dirty="0">
                          <a:solidFill>
                            <a:srgbClr val="000000"/>
                          </a:solidFill>
                          <a:latin typeface="Calibri"/>
                        </a:rPr>
                        <a:t>86.90%</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509">
                <a:tc>
                  <a:txBody>
                    <a:bodyPr/>
                    <a:lstStyle/>
                    <a:p>
                      <a:pPr algn="ctr" fontAlgn="ctr"/>
                      <a:r>
                        <a:rPr lang="en-US" sz="1100" b="1" i="0" u="none" strike="noStrike">
                          <a:solidFill>
                            <a:srgbClr val="000000"/>
                          </a:solidFill>
                          <a:latin typeface="Calibri"/>
                        </a:rPr>
                        <a:t>Combined Cycle Resources</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200" b="0" i="0" u="none" strike="noStrike">
                          <a:solidFill>
                            <a:srgbClr val="000000"/>
                          </a:solidFill>
                          <a:latin typeface="Calibri"/>
                        </a:rPr>
                        <a:t>93.22%</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509">
                <a:tc>
                  <a:txBody>
                    <a:bodyPr/>
                    <a:lstStyle/>
                    <a:p>
                      <a:pPr algn="ctr" fontAlgn="ctr"/>
                      <a:r>
                        <a:rPr lang="en-US" sz="1100" b="1" i="0" u="none" strike="noStrike" dirty="0">
                          <a:solidFill>
                            <a:srgbClr val="000000"/>
                          </a:solidFill>
                          <a:latin typeface="Calibri"/>
                        </a:rPr>
                        <a:t>Coal and Lignite Resources</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200" b="0" i="0" u="none" strike="noStrike" dirty="0">
                          <a:solidFill>
                            <a:srgbClr val="000000"/>
                          </a:solidFill>
                          <a:latin typeface="Calibri"/>
                        </a:rPr>
                        <a:t>97.50%</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509">
                <a:tc>
                  <a:txBody>
                    <a:bodyPr/>
                    <a:lstStyle/>
                    <a:p>
                      <a:pPr algn="ctr" fontAlgn="ctr"/>
                      <a:r>
                        <a:rPr lang="en-US" sz="1100" b="1" i="0" u="none" strike="noStrike">
                          <a:solidFill>
                            <a:srgbClr val="000000"/>
                          </a:solidFill>
                          <a:latin typeface="Calibri"/>
                        </a:rPr>
                        <a:t>Diesel Resources</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200" b="0" i="0" u="none" strike="noStrike" dirty="0">
                          <a:solidFill>
                            <a:srgbClr val="000000"/>
                          </a:solidFill>
                          <a:latin typeface="Calibri"/>
                        </a:rPr>
                        <a:t>100.00%</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7408">
                <a:tc>
                  <a:txBody>
                    <a:bodyPr/>
                    <a:lstStyle/>
                    <a:p>
                      <a:pPr algn="ctr" fontAlgn="ctr"/>
                      <a:r>
                        <a:rPr lang="en-US" sz="1100" b="1" i="0" u="none" strike="noStrike">
                          <a:solidFill>
                            <a:srgbClr val="000000"/>
                          </a:solidFill>
                          <a:latin typeface="Calibri"/>
                        </a:rPr>
                        <a:t>Gas Steam (Non-Reheat Boiler) Resources</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200" b="0" i="0" u="none" strike="noStrike">
                          <a:solidFill>
                            <a:srgbClr val="000000"/>
                          </a:solidFill>
                          <a:latin typeface="Calibri"/>
                        </a:rPr>
                        <a:t>25.00%</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509">
                <a:tc>
                  <a:txBody>
                    <a:bodyPr/>
                    <a:lstStyle/>
                    <a:p>
                      <a:pPr algn="ctr" fontAlgn="ctr"/>
                      <a:r>
                        <a:rPr lang="en-US" sz="1100" b="1" i="0" u="none" strike="noStrike">
                          <a:solidFill>
                            <a:srgbClr val="000000"/>
                          </a:solidFill>
                          <a:latin typeface="Calibri"/>
                        </a:rPr>
                        <a:t>Gas Steam (Reheat Boiler) Resources</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200" b="0" i="0" u="none" strike="noStrike">
                          <a:solidFill>
                            <a:srgbClr val="000000"/>
                          </a:solidFill>
                          <a:latin typeface="Calibri"/>
                        </a:rPr>
                        <a:t>72.22%</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7408">
                <a:tc>
                  <a:txBody>
                    <a:bodyPr/>
                    <a:lstStyle/>
                    <a:p>
                      <a:pPr algn="ctr" fontAlgn="ctr"/>
                      <a:r>
                        <a:rPr lang="en-US" sz="1100" b="1" i="0" u="none" strike="noStrike">
                          <a:solidFill>
                            <a:srgbClr val="000000"/>
                          </a:solidFill>
                          <a:latin typeface="Calibri"/>
                        </a:rPr>
                        <a:t>Gas Steam (Supercritical Boiler) Resources</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200" b="0" i="0" u="none" strike="noStrike">
                          <a:solidFill>
                            <a:srgbClr val="000000"/>
                          </a:solidFill>
                          <a:latin typeface="Calibri"/>
                        </a:rPr>
                        <a:t>33.33%</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509">
                <a:tc>
                  <a:txBody>
                    <a:bodyPr/>
                    <a:lstStyle/>
                    <a:p>
                      <a:pPr algn="ctr" fontAlgn="ctr"/>
                      <a:r>
                        <a:rPr lang="en-US" sz="1100" b="1" i="0" u="none" strike="noStrike">
                          <a:solidFill>
                            <a:srgbClr val="000000"/>
                          </a:solidFill>
                          <a:latin typeface="Calibri"/>
                        </a:rPr>
                        <a:t>Hydro Resources</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200" b="0" i="0" u="none" strike="noStrike">
                          <a:solidFill>
                            <a:srgbClr val="000000"/>
                          </a:solidFill>
                          <a:latin typeface="Calibri"/>
                        </a:rPr>
                        <a:t>88.89%</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509">
                <a:tc>
                  <a:txBody>
                    <a:bodyPr/>
                    <a:lstStyle/>
                    <a:p>
                      <a:pPr algn="ctr" fontAlgn="ctr"/>
                      <a:r>
                        <a:rPr lang="en-US" sz="1100" b="1" i="0" u="none" strike="noStrike">
                          <a:solidFill>
                            <a:srgbClr val="000000"/>
                          </a:solidFill>
                          <a:latin typeface="Calibri"/>
                        </a:rPr>
                        <a:t>Nuclear Resources</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200" b="0" i="0" u="none" strike="noStrike">
                          <a:solidFill>
                            <a:srgbClr val="000000"/>
                          </a:solidFill>
                          <a:latin typeface="Calibri"/>
                        </a:rPr>
                        <a:t>100.00%</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7408">
                <a:tc>
                  <a:txBody>
                    <a:bodyPr/>
                    <a:lstStyle/>
                    <a:p>
                      <a:pPr algn="ctr" fontAlgn="ctr"/>
                      <a:r>
                        <a:rPr lang="en-US" sz="1100" b="1" i="0" u="none" strike="noStrike">
                          <a:solidFill>
                            <a:srgbClr val="000000"/>
                          </a:solidFill>
                          <a:latin typeface="Calibri"/>
                        </a:rPr>
                        <a:t>Simple Cycle (Greater than 90 MW) Resources</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200" b="0" i="0" u="none" strike="noStrike">
                          <a:solidFill>
                            <a:srgbClr val="000000"/>
                          </a:solidFill>
                          <a:latin typeface="Calibri"/>
                        </a:rPr>
                        <a:t>100.00%</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7408">
                <a:tc>
                  <a:txBody>
                    <a:bodyPr/>
                    <a:lstStyle/>
                    <a:p>
                      <a:pPr algn="ctr" fontAlgn="ctr"/>
                      <a:r>
                        <a:rPr lang="en-US" sz="1100" b="1" i="0" u="none" strike="noStrike" dirty="0">
                          <a:solidFill>
                            <a:srgbClr val="000000"/>
                          </a:solidFill>
                          <a:latin typeface="Calibri"/>
                        </a:rPr>
                        <a:t>Simple Cycle (Less than 90 MW) Resources</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200" b="0" i="0" u="none" strike="noStrike" dirty="0">
                          <a:solidFill>
                            <a:srgbClr val="000000"/>
                          </a:solidFill>
                          <a:latin typeface="Calibri"/>
                        </a:rPr>
                        <a:t>34.04%</a:t>
                      </a:r>
                    </a:p>
                  </a:txBody>
                  <a:tcPr marL="6649" marR="6649" marT="6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nvGraphicFramePr>
        <p:xfrm>
          <a:off x="914400" y="4114800"/>
          <a:ext cx="2247900" cy="1152525"/>
        </p:xfrm>
        <a:graphic>
          <a:graphicData uri="http://schemas.openxmlformats.org/drawingml/2006/table">
            <a:tbl>
              <a:tblPr/>
              <a:tblGrid>
                <a:gridCol w="1600200"/>
                <a:gridCol w="647700"/>
              </a:tblGrid>
              <a:tr h="581025">
                <a:tc>
                  <a:txBody>
                    <a:bodyPr/>
                    <a:lstStyle/>
                    <a:p>
                      <a:pPr algn="ctr" fontAlgn="ctr"/>
                      <a:r>
                        <a:rPr lang="en-US" sz="1100" b="1" i="0" u="none" strike="noStrike" dirty="0">
                          <a:solidFill>
                            <a:srgbClr val="000000"/>
                          </a:solidFill>
                          <a:latin typeface="Calibri"/>
                        </a:rPr>
                        <a:t>Percent of IRRs that Met the Protocol Criteria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200" b="0" i="0" u="none" strike="noStrike" dirty="0">
                          <a:solidFill>
                            <a:srgbClr val="000000"/>
                          </a:solidFill>
                          <a:latin typeface="Calibri" pitchFamily="34" charset="0"/>
                        </a:rPr>
                        <a:t>33.33%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1500">
                <a:tc>
                  <a:txBody>
                    <a:bodyPr/>
                    <a:lstStyle/>
                    <a:p>
                      <a:pPr algn="ctr" fontAlgn="ctr"/>
                      <a:r>
                        <a:rPr lang="en-US" sz="1100" b="1" i="0" u="none" strike="noStrike" dirty="0">
                          <a:solidFill>
                            <a:srgbClr val="000000"/>
                          </a:solidFill>
                          <a:latin typeface="Calibri"/>
                        </a:rPr>
                        <a:t>Number of IRRs that had an Interval for which GREDP was scored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fontAlgn="ctr"/>
                      <a:r>
                        <a:rPr lang="en-US" sz="1200" b="0" i="0" u="none" strike="noStrike" dirty="0">
                          <a:solidFill>
                            <a:srgbClr val="000000"/>
                          </a:solidFill>
                          <a:latin typeface="Calibri" pitchFamily="34" charset="0"/>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8" name="Date Placeholder 7"/>
          <p:cNvSpPr>
            <a:spLocks noGrp="1"/>
          </p:cNvSpPr>
          <p:nvPr>
            <p:ph type="dt" sz="half" idx="12"/>
          </p:nvPr>
        </p:nvSpPr>
        <p:spPr/>
        <p:txBody>
          <a:bodyPr/>
          <a:lstStyle/>
          <a:p>
            <a:pPr>
              <a:defRPr/>
            </a:pPr>
            <a:r>
              <a:rPr lang="en-US" smtClean="0"/>
              <a:t>5 August 2010</a:t>
            </a:r>
            <a:endParaRPr lang="en-US"/>
          </a:p>
        </p:txBody>
      </p:sp>
      <p:sp>
        <p:nvSpPr>
          <p:cNvPr id="9"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8"/>
          <p:cNvSpPr>
            <a:spLocks noGrp="1" noChangeArrowheads="1"/>
          </p:cNvSpPr>
          <p:nvPr>
            <p:ph type="ctrTitle"/>
          </p:nvPr>
        </p:nvSpPr>
        <p:spPr>
          <a:xfrm>
            <a:off x="457200" y="2038350"/>
            <a:ext cx="8153400" cy="1238250"/>
          </a:xfrm>
        </p:spPr>
        <p:txBody>
          <a:bodyPr/>
          <a:lstStyle/>
          <a:p>
            <a:pPr algn="ctr" eaLnBrk="1" hangingPunct="1"/>
            <a:r>
              <a:rPr lang="en-US" dirty="0" smtClean="0"/>
              <a:t>Nodal Go-Live Update</a:t>
            </a:r>
            <a:br>
              <a:rPr lang="en-US" dirty="0" smtClean="0"/>
            </a:br>
            <a:r>
              <a:rPr lang="en-US" sz="2400" dirty="0" smtClean="0"/>
              <a:t>Review </a:t>
            </a:r>
            <a:r>
              <a:rPr lang="en-US" sz="2400" smtClean="0"/>
              <a:t>of Outage Scheduler </a:t>
            </a:r>
            <a:r>
              <a:rPr lang="en-US" sz="2400" dirty="0" smtClean="0"/>
              <a:t>and CRR Go-Live Items</a:t>
            </a:r>
          </a:p>
        </p:txBody>
      </p:sp>
      <p:sp>
        <p:nvSpPr>
          <p:cNvPr id="15362" name="Rectangle 20"/>
          <p:cNvSpPr>
            <a:spLocks noGrp="1" noChangeArrowheads="1"/>
          </p:cNvSpPr>
          <p:nvPr>
            <p:ph type="subTitle" idx="1"/>
          </p:nvPr>
        </p:nvSpPr>
        <p:spPr>
          <a:xfrm>
            <a:off x="304800" y="3886200"/>
            <a:ext cx="8382000" cy="2438400"/>
          </a:xfrm>
        </p:spPr>
        <p:txBody>
          <a:bodyPr/>
          <a:lstStyle/>
          <a:p>
            <a:pPr algn="ctr" eaLnBrk="1" hangingPunct="1"/>
            <a:r>
              <a:rPr lang="en-US" dirty="0" smtClean="0"/>
              <a:t>Kenneth Ragsdale</a:t>
            </a:r>
          </a:p>
          <a:p>
            <a:pPr algn="ctr" eaLnBrk="1" hangingPunct="1"/>
            <a:r>
              <a:rPr lang="en-US" dirty="0" smtClean="0"/>
              <a:t>Market Trials</a:t>
            </a:r>
          </a:p>
          <a:p>
            <a:pPr algn="ctr" eaLnBrk="1" hangingPunct="1"/>
            <a:endParaRPr lang="en-US" dirty="0" smtClean="0"/>
          </a:p>
          <a:p>
            <a:pPr algn="ctr" eaLnBrk="1" hangingPunct="1">
              <a:spcBef>
                <a:spcPct val="50000"/>
              </a:spcBef>
            </a:pPr>
            <a:endParaRPr lang="en-US" b="1" dirty="0" smtClean="0"/>
          </a:p>
          <a:p>
            <a:pPr algn="ctr" eaLnBrk="1" hangingPunct="1">
              <a:spcBef>
                <a:spcPct val="50000"/>
              </a:spcBef>
            </a:pPr>
            <a:endParaRPr lang="en-US" b="1"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839200" cy="685800"/>
          </a:xfrm>
        </p:spPr>
        <p:txBody>
          <a:bodyPr/>
          <a:lstStyle/>
          <a:p>
            <a:r>
              <a:rPr lang="en-US" dirty="0" smtClean="0"/>
              <a:t>Readiness Methodology</a:t>
            </a:r>
            <a:endParaRPr lang="en-US" dirty="0"/>
          </a:p>
        </p:txBody>
      </p:sp>
      <p:sp>
        <p:nvSpPr>
          <p:cNvPr id="5" name="Content Placeholder 4"/>
          <p:cNvSpPr>
            <a:spLocks noGrp="1"/>
          </p:cNvSpPr>
          <p:nvPr>
            <p:ph idx="1"/>
          </p:nvPr>
        </p:nvSpPr>
        <p:spPr/>
        <p:txBody>
          <a:bodyPr/>
          <a:lstStyle/>
          <a:p>
            <a:pPr>
              <a:buNone/>
            </a:pPr>
            <a:r>
              <a:rPr lang="en-US" dirty="0" smtClean="0"/>
              <a:t>ERCOT will measure readiness by the following categories:</a:t>
            </a:r>
          </a:p>
          <a:p>
            <a:pPr lvl="1">
              <a:buFont typeface="Arial" pitchFamily="34" charset="0"/>
              <a:buChar char="•"/>
            </a:pPr>
            <a:r>
              <a:rPr lang="en-US" b="1" i="1" dirty="0" smtClean="0"/>
              <a:t>System Readiness</a:t>
            </a:r>
            <a:r>
              <a:rPr lang="en-US" dirty="0" smtClean="0"/>
              <a:t> – an evaluation of a particular system needed to support identified market activities</a:t>
            </a:r>
          </a:p>
          <a:p>
            <a:pPr lvl="1">
              <a:buFont typeface="Arial" pitchFamily="34" charset="0"/>
              <a:buChar char="•"/>
            </a:pPr>
            <a:r>
              <a:rPr lang="en-US" b="1" i="1" dirty="0" smtClean="0"/>
              <a:t>Process Readiness</a:t>
            </a:r>
            <a:r>
              <a:rPr lang="en-US" dirty="0" smtClean="0"/>
              <a:t> – an evaluation of the Processes and Procedures necessary to support identified market activities</a:t>
            </a:r>
          </a:p>
          <a:p>
            <a:pPr lvl="1">
              <a:buFont typeface="Arial" pitchFamily="34" charset="0"/>
              <a:buChar char="•"/>
            </a:pPr>
            <a:r>
              <a:rPr lang="en-US" b="1" i="1" dirty="0" smtClean="0"/>
              <a:t>People Readiness</a:t>
            </a:r>
            <a:r>
              <a:rPr lang="en-US" dirty="0" smtClean="0"/>
              <a:t> – an evaluation of ERCOT and Market Participant capabilities to support identified market activities</a:t>
            </a:r>
          </a:p>
          <a:p>
            <a:pPr>
              <a:buNone/>
            </a:pPr>
            <a:endParaRPr lang="en-US" dirty="0" smtClean="0"/>
          </a:p>
          <a:p>
            <a:pPr>
              <a:buFontTx/>
              <a:buNone/>
            </a:pPr>
            <a:r>
              <a:rPr lang="en-US" dirty="0" smtClean="0"/>
              <a:t>ERCOT plans to review the Market Readiness Criteria at NATF and subsequently request a vote from TAC per Section 21.12.3, Notice to Market Participants of Effective Date for Nodal Protocol Provisions and Retirement of Zonal Protocol Provision</a:t>
            </a:r>
          </a:p>
        </p:txBody>
      </p:sp>
      <p:sp>
        <p:nvSpPr>
          <p:cNvPr id="6" name="Date Placeholder 5"/>
          <p:cNvSpPr>
            <a:spLocks noGrp="1"/>
          </p:cNvSpPr>
          <p:nvPr>
            <p:ph type="dt" sz="half" idx="12"/>
          </p:nvPr>
        </p:nvSpPr>
        <p:spPr/>
        <p:txBody>
          <a:bodyPr/>
          <a:lstStyle/>
          <a:p>
            <a:pPr>
              <a:defRPr/>
            </a:pPr>
            <a:r>
              <a:rPr lang="en-US" smtClean="0"/>
              <a:t>5 August 2010</a:t>
            </a:r>
            <a:endParaRPr lang="en-US"/>
          </a:p>
        </p:txBody>
      </p:sp>
      <p:sp>
        <p:nvSpPr>
          <p:cNvPr id="8"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3"/>
          <p:cNvSpPr>
            <a:spLocks noGrp="1"/>
          </p:cNvSpPr>
          <p:nvPr>
            <p:ph type="title"/>
          </p:nvPr>
        </p:nvSpPr>
        <p:spPr>
          <a:xfrm>
            <a:off x="0" y="0"/>
            <a:ext cx="8839200" cy="685800"/>
          </a:xfrm>
        </p:spPr>
        <p:txBody>
          <a:bodyPr/>
          <a:lstStyle/>
          <a:p>
            <a:r>
              <a:rPr lang="en-US" dirty="0" smtClean="0"/>
              <a:t>Protocol 21.12.3</a:t>
            </a:r>
          </a:p>
        </p:txBody>
      </p:sp>
      <p:sp>
        <p:nvSpPr>
          <p:cNvPr id="17410" name="Content Placeholder 4"/>
          <p:cNvSpPr>
            <a:spLocks noGrp="1"/>
          </p:cNvSpPr>
          <p:nvPr>
            <p:ph idx="1"/>
          </p:nvPr>
        </p:nvSpPr>
        <p:spPr/>
        <p:txBody>
          <a:bodyPr/>
          <a:lstStyle/>
          <a:p>
            <a:pPr>
              <a:buNone/>
            </a:pPr>
            <a:r>
              <a:rPr lang="en-US" i="1" dirty="0" smtClean="0">
                <a:latin typeface="Times New Roman" pitchFamily="18" charset="0"/>
                <a:cs typeface="Times New Roman" pitchFamily="18" charset="0"/>
              </a:rPr>
              <a:t>21.12.3	  Notice to Market Participants of Effective Date for Nodal Protocol Provisions and Retirement of Zonal Protocol Provision</a:t>
            </a:r>
          </a:p>
          <a:p>
            <a:pPr>
              <a:buNone/>
            </a:pPr>
            <a:r>
              <a:rPr lang="en-US" dirty="0" smtClean="0"/>
              <a:t>	</a:t>
            </a:r>
            <a:r>
              <a:rPr lang="en-US" sz="1600" b="0" u="sng" dirty="0" smtClean="0">
                <a:latin typeface="Times New Roman" pitchFamily="18" charset="0"/>
                <a:cs typeface="Times New Roman" pitchFamily="18" charset="0"/>
              </a:rPr>
              <a:t>No part of the nodal market design may start operation until all the Market Readiness Criteria for that part of the nodal market design have been met.  Certification that all Market Readiness Criteria have been met must be made at least by each of the following: the Technical Advisory Committee (TAC), ERCOT and the ERCOT Board.  </a:t>
            </a:r>
            <a:r>
              <a:rPr lang="en-US" sz="1600" b="0" dirty="0" smtClean="0">
                <a:latin typeface="Times New Roman" pitchFamily="18" charset="0"/>
                <a:cs typeface="Times New Roman" pitchFamily="18" charset="0"/>
              </a:rPr>
              <a:t>Upon such certification, ERCOT shall issue two Notices alerting Market Participants to the effective date of Nodal Protocol sections and the retirement of Zonal Protocol sections, as applicable.  ERCOT shall issue the first Notice no less than thirty (30) days prior to the effective date or retirement date, as applicable, and the second Notice no less than ten (10) days prior to the effective date or retirement date, as applicable.  The Notice shall include:</a:t>
            </a:r>
          </a:p>
          <a:p>
            <a:pPr lvl="1">
              <a:buNone/>
            </a:pPr>
            <a:r>
              <a:rPr lang="en-US" sz="1600" dirty="0" smtClean="0">
                <a:latin typeface="Times New Roman" pitchFamily="18" charset="0"/>
                <a:cs typeface="Times New Roman" pitchFamily="18" charset="0"/>
              </a:rPr>
              <a:t>(1)	The Nodal Protocol Sections to become effective; and</a:t>
            </a:r>
          </a:p>
          <a:p>
            <a:pPr lvl="1">
              <a:buNone/>
            </a:pPr>
            <a:r>
              <a:rPr lang="en-US" sz="1600" dirty="0" smtClean="0">
                <a:latin typeface="Times New Roman" pitchFamily="18" charset="0"/>
                <a:cs typeface="Times New Roman" pitchFamily="18" charset="0"/>
              </a:rPr>
              <a:t>(2)	The Zonal Protocol Sections to be retired, if any</a:t>
            </a:r>
          </a:p>
          <a:p>
            <a:pPr>
              <a:buNone/>
            </a:pPr>
            <a:endParaRPr lang="en-US" i="1" dirty="0" smtClean="0"/>
          </a:p>
        </p:txBody>
      </p:sp>
      <p:sp>
        <p:nvSpPr>
          <p:cNvPr id="17411" name="Date Placeholder 5"/>
          <p:cNvSpPr>
            <a:spLocks noGrp="1"/>
          </p:cNvSpPr>
          <p:nvPr>
            <p:ph type="dt" sz="quarter" idx="12"/>
          </p:nvPr>
        </p:nvSpPr>
        <p:spPr>
          <a:noFill/>
        </p:spPr>
        <p:txBody>
          <a:bodyPr/>
          <a:lstStyle/>
          <a:p>
            <a:r>
              <a:rPr lang="en-US" smtClean="0"/>
              <a:t>5 August 2010</a:t>
            </a:r>
            <a:endParaRPr lang="en-US" dirty="0"/>
          </a:p>
        </p:txBody>
      </p:sp>
      <p:sp>
        <p:nvSpPr>
          <p:cNvPr id="8"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2"/>
          <p:cNvSpPr>
            <a:spLocks noGrp="1"/>
          </p:cNvSpPr>
          <p:nvPr>
            <p:ph type="ftr" sz="quarter" idx="11"/>
          </p:nvPr>
        </p:nvSpPr>
        <p:spPr>
          <a:noFill/>
        </p:spPr>
        <p:txBody>
          <a:bodyPr/>
          <a:lstStyle/>
          <a:p>
            <a:r>
              <a:rPr lang="en-US" dirty="0" smtClean="0"/>
              <a:t>Technical Advisory Committee</a:t>
            </a:r>
          </a:p>
        </p:txBody>
      </p:sp>
      <p:sp>
        <p:nvSpPr>
          <p:cNvPr id="8195" name="Date Placeholder 3"/>
          <p:cNvSpPr>
            <a:spLocks noGrp="1"/>
          </p:cNvSpPr>
          <p:nvPr>
            <p:ph type="dt" sz="quarter" idx="12"/>
          </p:nvPr>
        </p:nvSpPr>
        <p:spPr>
          <a:noFill/>
        </p:spPr>
        <p:txBody>
          <a:bodyPr/>
          <a:lstStyle/>
          <a:p>
            <a:r>
              <a:rPr lang="en-US" smtClean="0"/>
              <a:t>5 August 2010</a:t>
            </a:r>
            <a:endParaRPr lang="en-US" dirty="0" smtClean="0"/>
          </a:p>
        </p:txBody>
      </p:sp>
      <p:sp>
        <p:nvSpPr>
          <p:cNvPr id="8196" name="Rectangle 2"/>
          <p:cNvSpPr>
            <a:spLocks noGrp="1" noChangeArrowheads="1"/>
          </p:cNvSpPr>
          <p:nvPr>
            <p:ph type="title" idx="4294967295"/>
          </p:nvPr>
        </p:nvSpPr>
        <p:spPr>
          <a:xfrm>
            <a:off x="0" y="0"/>
            <a:ext cx="8839200" cy="685800"/>
          </a:xfrm>
        </p:spPr>
        <p:txBody>
          <a:bodyPr/>
          <a:lstStyle/>
          <a:p>
            <a:pPr eaLnBrk="1" hangingPunct="1"/>
            <a:r>
              <a:rPr lang="en-US" dirty="0" smtClean="0"/>
              <a:t>Agenda</a:t>
            </a:r>
          </a:p>
        </p:txBody>
      </p:sp>
      <p:sp>
        <p:nvSpPr>
          <p:cNvPr id="8197" name="Rectangle 3"/>
          <p:cNvSpPr>
            <a:spLocks noChangeArrowheads="1"/>
          </p:cNvSpPr>
          <p:nvPr/>
        </p:nvSpPr>
        <p:spPr bwMode="auto">
          <a:xfrm>
            <a:off x="479425" y="914400"/>
            <a:ext cx="8229600" cy="5257800"/>
          </a:xfrm>
          <a:prstGeom prst="rect">
            <a:avLst/>
          </a:prstGeom>
          <a:noFill/>
          <a:ln w="9525">
            <a:noFill/>
            <a:miter lim="800000"/>
            <a:headEnd/>
            <a:tailEnd/>
          </a:ln>
        </p:spPr>
        <p:txBody>
          <a:bodyPr/>
          <a:lstStyle/>
          <a:p>
            <a:pPr marL="285750" indent="-285750">
              <a:spcBef>
                <a:spcPct val="20000"/>
              </a:spcBef>
              <a:spcAft>
                <a:spcPct val="20000"/>
              </a:spcAft>
              <a:buFont typeface="Arial" pitchFamily="34" charset="0"/>
              <a:buChar char="•"/>
            </a:pPr>
            <a:r>
              <a:rPr lang="en-US" sz="2000" b="1" dirty="0"/>
              <a:t>Program Status</a:t>
            </a:r>
          </a:p>
          <a:p>
            <a:pPr marL="285750" indent="-285750">
              <a:spcBef>
                <a:spcPct val="20000"/>
              </a:spcBef>
              <a:spcAft>
                <a:spcPct val="20000"/>
              </a:spcAft>
            </a:pPr>
            <a:endParaRPr lang="en-US" sz="1400" b="1" dirty="0" smtClean="0"/>
          </a:p>
          <a:p>
            <a:pPr marL="285750" indent="-285750">
              <a:spcBef>
                <a:spcPct val="20000"/>
              </a:spcBef>
              <a:spcAft>
                <a:spcPct val="20000"/>
              </a:spcAft>
              <a:buFont typeface="Arial" pitchFamily="34" charset="0"/>
              <a:buChar char="•"/>
            </a:pPr>
            <a:r>
              <a:rPr lang="en-US" sz="2000" b="1" dirty="0" smtClean="0"/>
              <a:t>Full System Market and Reliability Test Overview</a:t>
            </a:r>
          </a:p>
          <a:p>
            <a:pPr marL="285750" indent="-285750">
              <a:spcBef>
                <a:spcPct val="20000"/>
              </a:spcBef>
              <a:spcAft>
                <a:spcPct val="20000"/>
              </a:spcAft>
              <a:buFont typeface="Arial" pitchFamily="34" charset="0"/>
              <a:buChar char="•"/>
            </a:pPr>
            <a:endParaRPr lang="en-US" sz="1600" b="1" dirty="0" smtClean="0"/>
          </a:p>
          <a:p>
            <a:pPr marL="285750" indent="-285750">
              <a:spcBef>
                <a:spcPct val="20000"/>
              </a:spcBef>
              <a:spcAft>
                <a:spcPct val="20000"/>
              </a:spcAft>
              <a:buFont typeface="Arial" pitchFamily="34" charset="0"/>
              <a:buChar char="•"/>
            </a:pPr>
            <a:r>
              <a:rPr lang="en-US" sz="2000" b="1" dirty="0" smtClean="0"/>
              <a:t>NMMS Update</a:t>
            </a:r>
          </a:p>
          <a:p>
            <a:pPr marL="285750" indent="-285750">
              <a:spcBef>
                <a:spcPct val="20000"/>
              </a:spcBef>
              <a:spcAft>
                <a:spcPct val="20000"/>
              </a:spcAft>
              <a:buFont typeface="Arial" pitchFamily="34" charset="0"/>
              <a:buChar char="•"/>
            </a:pPr>
            <a:endParaRPr lang="en-US" sz="1600" b="1" dirty="0" smtClean="0"/>
          </a:p>
          <a:p>
            <a:pPr marL="285750" indent="-285750">
              <a:spcBef>
                <a:spcPct val="20000"/>
              </a:spcBef>
              <a:spcAft>
                <a:spcPct val="20000"/>
              </a:spcAft>
              <a:buFont typeface="Arial" pitchFamily="34" charset="0"/>
              <a:buChar char="•"/>
            </a:pPr>
            <a:r>
              <a:rPr lang="en-US" sz="2000" b="1" dirty="0" smtClean="0"/>
              <a:t>Cut-Over Overview </a:t>
            </a:r>
          </a:p>
          <a:p>
            <a:pPr marL="285750" indent="-285750">
              <a:spcBef>
                <a:spcPct val="20000"/>
              </a:spcBef>
              <a:spcAft>
                <a:spcPct val="20000"/>
              </a:spcAft>
            </a:pPr>
            <a:endParaRPr lang="en-US" sz="2000" b="1" dirty="0" smtClean="0"/>
          </a:p>
          <a:p>
            <a:pPr marL="285750" indent="-285750">
              <a:spcBef>
                <a:spcPct val="20000"/>
              </a:spcBef>
              <a:spcAft>
                <a:spcPct val="20000"/>
              </a:spcAft>
              <a:buFont typeface="Arial" pitchFamily="34" charset="0"/>
              <a:buChar char="•"/>
            </a:pPr>
            <a:r>
              <a:rPr lang="en-US" sz="2000" b="1" dirty="0" smtClean="0"/>
              <a:t>Cut-Over Certification – Outage Scheduler &amp; CRR</a:t>
            </a:r>
          </a:p>
          <a:p>
            <a:pPr marL="285750" indent="-285750">
              <a:spcBef>
                <a:spcPct val="20000"/>
              </a:spcBef>
              <a:spcAft>
                <a:spcPct val="20000"/>
              </a:spcAft>
              <a:buFont typeface="Arial" pitchFamily="34" charset="0"/>
              <a:buChar char="•"/>
            </a:pPr>
            <a:endParaRPr lang="en-US" sz="2000" b="1" dirty="0" smtClean="0"/>
          </a:p>
          <a:p>
            <a:pPr marL="285750" indent="-285750">
              <a:spcBef>
                <a:spcPct val="20000"/>
              </a:spcBef>
              <a:spcAft>
                <a:spcPct val="20000"/>
              </a:spcAft>
              <a:buFont typeface="Arial" pitchFamily="34" charset="0"/>
              <a:buChar char="•"/>
            </a:pPr>
            <a:r>
              <a:rPr lang="en-US" sz="2000" b="1" dirty="0" smtClean="0"/>
              <a:t>Market Readiness</a:t>
            </a:r>
          </a:p>
          <a:p>
            <a:pPr marL="285750" indent="-285750">
              <a:spcBef>
                <a:spcPct val="20000"/>
              </a:spcBef>
              <a:spcAft>
                <a:spcPct val="20000"/>
              </a:spcAft>
            </a:pPr>
            <a:endParaRPr lang="en-US" sz="2000" b="1" dirty="0"/>
          </a:p>
          <a:p>
            <a:pPr marL="285750" indent="-285750">
              <a:spcBef>
                <a:spcPct val="20000"/>
              </a:spcBef>
              <a:spcAft>
                <a:spcPct val="20000"/>
              </a:spcAft>
              <a:buFont typeface="Arial" pitchFamily="34" charset="0"/>
              <a:buChar char="•"/>
            </a:pPr>
            <a:r>
              <a:rPr lang="en-US" sz="2000" b="1" dirty="0"/>
              <a:t>Follow-Up </a:t>
            </a:r>
            <a:r>
              <a:rPr lang="en-US" sz="2000" b="1" dirty="0" smtClean="0"/>
              <a:t>Discussion</a:t>
            </a:r>
          </a:p>
          <a:p>
            <a:pPr marL="285750" indent="-285750">
              <a:spcBef>
                <a:spcPct val="20000"/>
              </a:spcBef>
              <a:spcAft>
                <a:spcPct val="20000"/>
              </a:spcAft>
            </a:pPr>
            <a:endParaRPr lang="en-US" sz="2000" b="1"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3"/>
          <p:cNvSpPr>
            <a:spLocks noGrp="1"/>
          </p:cNvSpPr>
          <p:nvPr>
            <p:ph type="title"/>
          </p:nvPr>
        </p:nvSpPr>
        <p:spPr>
          <a:xfrm>
            <a:off x="0" y="0"/>
            <a:ext cx="8839200" cy="685800"/>
          </a:xfrm>
        </p:spPr>
        <p:txBody>
          <a:bodyPr/>
          <a:lstStyle/>
          <a:p>
            <a:pPr>
              <a:defRPr/>
            </a:pPr>
            <a:r>
              <a:rPr lang="en-US" b="1" dirty="0" smtClean="0"/>
              <a:t>OS and OS UI  (12 defects) as of 7-29-10</a:t>
            </a:r>
            <a:endParaRPr lang="en-US" b="1" dirty="0">
              <a:solidFill>
                <a:schemeClr val="bg1"/>
              </a:solidFill>
            </a:endParaRPr>
          </a:p>
        </p:txBody>
      </p:sp>
      <p:sp>
        <p:nvSpPr>
          <p:cNvPr id="13315" name="Content Placeholder 4"/>
          <p:cNvSpPr>
            <a:spLocks noGrp="1"/>
          </p:cNvSpPr>
          <p:nvPr>
            <p:ph idx="1"/>
          </p:nvPr>
        </p:nvSpPr>
        <p:spPr>
          <a:xfrm>
            <a:off x="457200" y="762000"/>
            <a:ext cx="8229600" cy="5486400"/>
          </a:xfrm>
        </p:spPr>
        <p:txBody>
          <a:bodyPr/>
          <a:lstStyle/>
          <a:p>
            <a:pPr marL="457200" indent="-457200"/>
            <a:r>
              <a:rPr lang="en-US" sz="3600" b="0" dirty="0" smtClean="0"/>
              <a:t>All 12 are expected to be fixed in NPROD by 8-13-10.</a:t>
            </a:r>
          </a:p>
          <a:p>
            <a:pPr marL="457200" indent="-457200"/>
            <a:endParaRPr lang="en-US" sz="3600" b="0" dirty="0" smtClean="0"/>
          </a:p>
          <a:p>
            <a:pPr marL="457200" indent="-457200"/>
            <a:r>
              <a:rPr lang="en-US" sz="3600" b="0" dirty="0" smtClean="0"/>
              <a:t>8 of the 12 are market facing.</a:t>
            </a:r>
          </a:p>
          <a:p>
            <a:pPr marL="457200" indent="-457200">
              <a:buFont typeface="+mj-lt"/>
              <a:buAutoNum type="arabicPeriod"/>
            </a:pPr>
            <a:endParaRPr lang="en-US" sz="1800" b="0" dirty="0" smtClean="0"/>
          </a:p>
          <a:p>
            <a:pPr marL="457200" indent="-457200">
              <a:buNone/>
            </a:pPr>
            <a:endParaRPr lang="en-US" b="0" dirty="0" smtClean="0"/>
          </a:p>
          <a:p>
            <a:pPr marL="457200" indent="-457200">
              <a:buFont typeface="+mj-lt"/>
              <a:buAutoNum type="arabicPeriod"/>
            </a:pPr>
            <a:endParaRPr lang="en-US" b="0" dirty="0" smtClean="0"/>
          </a:p>
          <a:p>
            <a:pPr>
              <a:buNone/>
            </a:pPr>
            <a:endParaRPr lang="en-US" b="0" dirty="0" smtClean="0"/>
          </a:p>
          <a:p>
            <a:pPr>
              <a:buNone/>
            </a:pPr>
            <a:endParaRPr lang="en-US" b="0" dirty="0" smtClean="0"/>
          </a:p>
          <a:p>
            <a:pPr>
              <a:buFontTx/>
              <a:buNone/>
            </a:pPr>
            <a:endParaRPr lang="en-US" b="0" dirty="0" smtClean="0"/>
          </a:p>
          <a:p>
            <a:pPr>
              <a:buNone/>
            </a:pPr>
            <a:endParaRPr lang="en-US" i="1" dirty="0" smtClean="0"/>
          </a:p>
        </p:txBody>
      </p:sp>
      <p:sp>
        <p:nvSpPr>
          <p:cNvPr id="4" name="Date Placeholder 3"/>
          <p:cNvSpPr>
            <a:spLocks noGrp="1"/>
          </p:cNvSpPr>
          <p:nvPr>
            <p:ph type="dt" sz="half" idx="12"/>
          </p:nvPr>
        </p:nvSpPr>
        <p:spPr/>
        <p:txBody>
          <a:bodyPr/>
          <a:lstStyle/>
          <a:p>
            <a:pPr>
              <a:defRPr/>
            </a:pPr>
            <a:r>
              <a:rPr lang="en-US" smtClean="0"/>
              <a:t>5 August 2010</a:t>
            </a:r>
            <a:endParaRPr lang="en-US"/>
          </a:p>
        </p:txBody>
      </p:sp>
      <p:sp>
        <p:nvSpPr>
          <p:cNvPr id="5" name="Footer Placeholder 4"/>
          <p:cNvSpPr>
            <a:spLocks noGrp="1"/>
          </p:cNvSpPr>
          <p:nvPr>
            <p:ph type="ftr" sz="quarter" idx="11"/>
          </p:nvPr>
        </p:nvSpPr>
        <p:spPr/>
        <p:txBody>
          <a:bodyPr/>
          <a:lstStyle/>
          <a:p>
            <a:pPr>
              <a:defRPr/>
            </a:pPr>
            <a:r>
              <a:rPr lang="en-US" smtClean="0"/>
              <a:t>Technical Advisory Committee</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anchor="ctr"/>
          <a:lstStyle/>
          <a:p>
            <a:pPr>
              <a:defRPr/>
            </a:pPr>
            <a:r>
              <a:rPr lang="en-US" sz="2000" b="1" dirty="0"/>
              <a:t>Outage Scheduling – Go Live</a:t>
            </a:r>
            <a:endParaRPr lang="en-US" sz="2000" b="1" kern="0" dirty="0">
              <a:solidFill>
                <a:schemeClr val="bg1"/>
              </a:solidFill>
            </a:endParaRPr>
          </a:p>
        </p:txBody>
      </p:sp>
      <p:graphicFrame>
        <p:nvGraphicFramePr>
          <p:cNvPr id="19" name="Table 18"/>
          <p:cNvGraphicFramePr>
            <a:graphicFrameLocks noGrp="1"/>
          </p:cNvGraphicFramePr>
          <p:nvPr/>
        </p:nvGraphicFramePr>
        <p:xfrm>
          <a:off x="457200" y="1069975"/>
          <a:ext cx="8305800" cy="3672840"/>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400" dirty="0" smtClean="0"/>
                        <a:t>System Readiness</a:t>
                      </a:r>
                      <a:endParaRPr lang="en-US" sz="1400" dirty="0"/>
                    </a:p>
                  </a:txBody>
                  <a:tcPr/>
                </a:tc>
                <a:tc>
                  <a:txBody>
                    <a:bodyPr/>
                    <a:lstStyle/>
                    <a:p>
                      <a:r>
                        <a:rPr lang="en-US" sz="1400" dirty="0" smtClean="0"/>
                        <a:t>Planned Completion </a:t>
                      </a:r>
                      <a:endParaRPr lang="en-US" sz="1400" dirty="0"/>
                    </a:p>
                  </a:txBody>
                  <a:tcPr/>
                </a:tc>
                <a:tc>
                  <a:txBody>
                    <a:bodyPr/>
                    <a:lstStyle/>
                    <a:p>
                      <a:r>
                        <a:rPr lang="en-US" sz="1400" dirty="0" smtClean="0"/>
                        <a:t>Status</a:t>
                      </a:r>
                      <a:endParaRPr lang="en-US" dirty="0"/>
                    </a:p>
                  </a:txBody>
                  <a:tcPr/>
                </a:tc>
              </a:tr>
              <a:tr h="3200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Outage Scheduler released to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2/01/10</a:t>
                      </a:r>
                    </a:p>
                  </a:txBody>
                  <a:tcPr anchor="ctr"/>
                </a:tc>
                <a:tc>
                  <a:txBody>
                    <a:bodyPr/>
                    <a:lstStyle/>
                    <a:p>
                      <a:pPr algn="ctr"/>
                      <a:r>
                        <a:rPr lang="en-US" sz="1200" b="1" dirty="0" smtClean="0"/>
                        <a:t>Complete</a:t>
                      </a:r>
                      <a:endParaRPr lang="en-US" sz="1200" b="1" dirty="0"/>
                    </a:p>
                  </a:txBody>
                  <a:tcPr anchor="ctr"/>
                </a:tc>
              </a:tr>
              <a:tr h="228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Outages</a:t>
                      </a:r>
                      <a:r>
                        <a:rPr lang="en-US" sz="1400" baseline="0" dirty="0" smtClean="0"/>
                        <a:t> Scheduler Integrated with DAM, RUC</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4/15/10</a:t>
                      </a:r>
                    </a:p>
                  </a:txBody>
                  <a:tcPr anchor="ctr"/>
                </a:tc>
                <a:tc>
                  <a:txBody>
                    <a:bodyPr/>
                    <a:lstStyle/>
                    <a:p>
                      <a:pPr algn="ctr"/>
                      <a:r>
                        <a:rPr lang="en-US" sz="1200" b="1" dirty="0" smtClean="0"/>
                        <a:t>Complete</a:t>
                      </a:r>
                      <a:endParaRPr lang="en-US" sz="1200" b="1" dirty="0"/>
                    </a:p>
                  </a:txBody>
                  <a:tcPr anchor="ctr"/>
                </a:tc>
              </a:tr>
              <a:tr h="381000">
                <a:tc>
                  <a:txBody>
                    <a:bodyPr/>
                    <a:lstStyle/>
                    <a:p>
                      <a:r>
                        <a:rPr lang="en-US" sz="1400" dirty="0" smtClean="0"/>
                        <a:t>Outage Scheduler</a:t>
                      </a:r>
                      <a:r>
                        <a:rPr lang="en-US" sz="1400" baseline="0" dirty="0" smtClean="0"/>
                        <a:t> </a:t>
                      </a:r>
                      <a:r>
                        <a:rPr lang="en-US" sz="1400" dirty="0" smtClean="0"/>
                        <a:t>Qualification Connectivity Qualification</a:t>
                      </a:r>
                      <a:r>
                        <a:rPr lang="en-US" sz="1400" baseline="0" dirty="0" smtClean="0"/>
                        <a:t> </a:t>
                      </a:r>
                      <a:r>
                        <a:rPr lang="en-US" sz="1400" b="1" baseline="0" dirty="0" smtClean="0"/>
                        <a:t>(MP20)</a:t>
                      </a:r>
                      <a:endParaRPr lang="en-US" sz="1400" b="1"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 4/01/10</a:t>
                      </a:r>
                    </a:p>
                  </a:txBody>
                  <a:tcPr anchor="ctr"/>
                </a:tc>
                <a:tc>
                  <a:txBody>
                    <a:bodyPr/>
                    <a:lstStyle/>
                    <a:p>
                      <a:pPr algn="ctr"/>
                      <a:r>
                        <a:rPr lang="en-US" sz="1200" b="1" dirty="0" smtClean="0"/>
                        <a:t>Green</a:t>
                      </a:r>
                      <a:endParaRPr lang="en-US" sz="1200" b="1" dirty="0"/>
                    </a:p>
                  </a:txBody>
                  <a:tcPr anchor="ctr"/>
                </a:tc>
              </a:tr>
              <a:tr h="345441">
                <a:tc gridSpan="3">
                  <a:txBody>
                    <a:bodyPr/>
                    <a:lstStyle/>
                    <a:p>
                      <a:r>
                        <a:rPr lang="en-US" sz="1400" dirty="0" smtClean="0">
                          <a:solidFill>
                            <a:schemeClr val="bg1"/>
                          </a:solidFill>
                        </a:rPr>
                        <a:t>Process Readiness</a:t>
                      </a:r>
                    </a:p>
                  </a:txBody>
                  <a:tcPr anchor="ctr">
                    <a:solidFill>
                      <a:schemeClr val="accent6"/>
                    </a:solidFill>
                  </a:tcPr>
                </a:tc>
                <a:tc hMerge="1">
                  <a:txBody>
                    <a:bodyPr/>
                    <a:lstStyle/>
                    <a:p>
                      <a:endParaRPr lang="en-US"/>
                    </a:p>
                  </a:txBody>
                  <a:tcPr/>
                </a:tc>
                <a:tc hMerge="1">
                  <a:txBody>
                    <a:bodyPr/>
                    <a:lstStyle/>
                    <a:p>
                      <a:endParaRPr lang="en-US"/>
                    </a:p>
                  </a:txBody>
                  <a:tcPr/>
                </a:tc>
              </a:tr>
              <a:tr h="487807">
                <a:tc>
                  <a:txBody>
                    <a:bodyPr/>
                    <a:lstStyle/>
                    <a:p>
                      <a:r>
                        <a:rPr lang="en-US" sz="1400" b="0" dirty="0" smtClean="0"/>
                        <a:t>Verify</a:t>
                      </a:r>
                      <a:r>
                        <a:rPr lang="en-US" sz="1400" b="0" baseline="0" dirty="0" smtClean="0"/>
                        <a:t> Outage Evaluation System Functionality </a:t>
                      </a:r>
                      <a:r>
                        <a:rPr lang="en-US" sz="1400" b="1" dirty="0" smtClean="0"/>
                        <a:t>(EMO3 #1)</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6/23/10 </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Green</a:t>
                      </a:r>
                      <a:endParaRPr lang="en-US" sz="1200" b="1" baseline="0" dirty="0" smtClean="0"/>
                    </a:p>
                  </a:txBody>
                  <a:tcPr anchor="ctr"/>
                </a:tc>
              </a:tr>
              <a:tr h="401192">
                <a:tc>
                  <a:txBody>
                    <a:bodyPr/>
                    <a:lstStyle/>
                    <a:p>
                      <a:r>
                        <a:rPr lang="en-US" sz="1400" dirty="0" smtClean="0"/>
                        <a:t>Outage Coordination</a:t>
                      </a:r>
                      <a:r>
                        <a:rPr lang="en-US" sz="1400" baseline="0" dirty="0" smtClean="0"/>
                        <a:t> Procedures</a:t>
                      </a:r>
                      <a:endParaRPr lang="en-US" sz="1400" dirty="0" smtClean="0"/>
                    </a:p>
                  </a:txBody>
                  <a:tcPr anchor="ctr"/>
                </a:tc>
                <a:tc>
                  <a:txBody>
                    <a:bodyPr/>
                    <a:lstStyle/>
                    <a:p>
                      <a:pPr algn="ctr"/>
                      <a:r>
                        <a:rPr lang="en-US" sz="1200" b="1" dirty="0" smtClean="0"/>
                        <a:t>7/16/10</a:t>
                      </a:r>
                      <a:endParaRPr lang="en-US" sz="1200" b="1" dirty="0"/>
                    </a:p>
                  </a:txBody>
                  <a:tcPr anchor="ctr"/>
                </a:tc>
                <a:tc>
                  <a:txBody>
                    <a:bodyPr/>
                    <a:lstStyle/>
                    <a:p>
                      <a:pPr algn="ctr"/>
                      <a:r>
                        <a:rPr lang="en-US" sz="1200" b="1" dirty="0" smtClean="0"/>
                        <a:t>Complete</a:t>
                      </a:r>
                      <a:endParaRPr lang="en-US" sz="1200" b="1" dirty="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Nodal Protocol Transition Plan Updated</a:t>
                      </a:r>
                      <a:r>
                        <a:rPr lang="en-US" sz="1400" baseline="0" dirty="0" smtClean="0"/>
                        <a:t> for Outage Scheduling</a:t>
                      </a:r>
                      <a:endParaRPr lang="en-US" sz="1400" dirty="0" smtClean="0"/>
                    </a:p>
                  </a:txBody>
                  <a:tcPr anchor="ctr"/>
                </a:tc>
                <a:tc>
                  <a:txBody>
                    <a:bodyPr/>
                    <a:lstStyle/>
                    <a:p>
                      <a:pPr algn="ctr"/>
                      <a:r>
                        <a:rPr lang="en-US" sz="1200" b="1" dirty="0" smtClean="0"/>
                        <a:t>7/29/10</a:t>
                      </a:r>
                      <a:endParaRPr lang="en-US" sz="1200" b="1" dirty="0"/>
                    </a:p>
                  </a:txBody>
                  <a:tcPr anchor="ctr"/>
                </a:tc>
                <a:tc>
                  <a:txBody>
                    <a:bodyPr/>
                    <a:lstStyle/>
                    <a:p>
                      <a:pPr algn="ctr"/>
                      <a:r>
                        <a:rPr lang="en-US" sz="1200" b="1" kern="1200" dirty="0" smtClean="0">
                          <a:solidFill>
                            <a:schemeClr val="dk1"/>
                          </a:solidFill>
                          <a:latin typeface="+mn-lt"/>
                          <a:ea typeface="+mn-ea"/>
                          <a:cs typeface="+mn-cs"/>
                        </a:rPr>
                        <a:t>Complete</a:t>
                      </a:r>
                      <a:endParaRPr lang="en-US" sz="1200" b="1" kern="1200" dirty="0">
                        <a:solidFill>
                          <a:schemeClr val="dk1"/>
                        </a:solidFill>
                        <a:latin typeface="+mn-lt"/>
                        <a:ea typeface="+mn-ea"/>
                        <a:cs typeface="+mn-cs"/>
                      </a:endParaRPr>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Outage</a:t>
                      </a:r>
                      <a:r>
                        <a:rPr lang="en-US" sz="1400" baseline="0" dirty="0" smtClean="0"/>
                        <a:t> Scheduling Transition Plan Established</a:t>
                      </a:r>
                      <a:endParaRPr lang="en-US" sz="1400" dirty="0" smtClean="0"/>
                    </a:p>
                  </a:txBody>
                  <a:tcPr anchor="ctr"/>
                </a:tc>
                <a:tc>
                  <a:txBody>
                    <a:bodyPr/>
                    <a:lstStyle/>
                    <a:p>
                      <a:pPr algn="ctr"/>
                      <a:r>
                        <a:rPr lang="en-US" sz="1200" b="1" dirty="0" smtClean="0"/>
                        <a:t>7/08/10</a:t>
                      </a:r>
                      <a:endParaRPr lang="en-US" sz="1200" b="1" dirty="0"/>
                    </a:p>
                  </a:txBody>
                  <a:tcPr anchor="ctr"/>
                </a:tc>
                <a:tc>
                  <a:txBody>
                    <a:bodyPr/>
                    <a:lstStyle/>
                    <a:p>
                      <a:pPr algn="ctr"/>
                      <a:r>
                        <a:rPr lang="en-US" sz="1200" b="1" dirty="0" smtClean="0"/>
                        <a:t>Complete</a:t>
                      </a:r>
                      <a:endParaRPr lang="en-US" sz="1200" b="1" dirty="0"/>
                    </a:p>
                  </a:txBody>
                  <a:tcPr anchor="ctr"/>
                </a:tc>
              </a:tr>
            </a:tbl>
          </a:graphicData>
        </a:graphic>
      </p:graphicFrame>
      <p:sp>
        <p:nvSpPr>
          <p:cNvPr id="4" name="Date Placeholder 3"/>
          <p:cNvSpPr>
            <a:spLocks noGrp="1"/>
          </p:cNvSpPr>
          <p:nvPr>
            <p:ph type="dt" sz="half" idx="12"/>
          </p:nvPr>
        </p:nvSpPr>
        <p:spPr/>
        <p:txBody>
          <a:bodyPr/>
          <a:lstStyle/>
          <a:p>
            <a:pPr>
              <a:defRPr/>
            </a:pPr>
            <a:r>
              <a:rPr lang="en-US" smtClean="0"/>
              <a:t>5 August 2010</a:t>
            </a:r>
            <a:endParaRPr lang="en-US"/>
          </a:p>
        </p:txBody>
      </p:sp>
      <p:sp>
        <p:nvSpPr>
          <p:cNvPr id="6" name="Footer Placeholder 5"/>
          <p:cNvSpPr>
            <a:spLocks noGrp="1"/>
          </p:cNvSpPr>
          <p:nvPr>
            <p:ph type="ftr" sz="quarter" idx="11"/>
          </p:nvPr>
        </p:nvSpPr>
        <p:spPr/>
        <p:txBody>
          <a:bodyPr/>
          <a:lstStyle/>
          <a:p>
            <a:pPr>
              <a:defRPr/>
            </a:pPr>
            <a:r>
              <a:rPr lang="en-US" smtClean="0"/>
              <a:t>Technical Advisory Committee</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anchor="ctr"/>
          <a:lstStyle/>
          <a:p>
            <a:pPr>
              <a:defRPr/>
            </a:pPr>
            <a:r>
              <a:rPr lang="en-US" sz="2000" b="1" dirty="0"/>
              <a:t>Outage Scheduling – Go Live</a:t>
            </a:r>
            <a:endParaRPr lang="en-US" sz="2000" b="1" kern="0" dirty="0">
              <a:solidFill>
                <a:schemeClr val="bg1"/>
              </a:solidFill>
            </a:endParaRPr>
          </a:p>
        </p:txBody>
      </p:sp>
      <p:graphicFrame>
        <p:nvGraphicFramePr>
          <p:cNvPr id="19" name="Table 18"/>
          <p:cNvGraphicFramePr>
            <a:graphicFrameLocks noGrp="1"/>
          </p:cNvGraphicFramePr>
          <p:nvPr/>
        </p:nvGraphicFramePr>
        <p:xfrm>
          <a:off x="457200" y="1066800"/>
          <a:ext cx="8305800" cy="4724400"/>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pPr marL="0" algn="l" defTabSz="914400" rtl="0" eaLnBrk="1" latinLnBrk="0" hangingPunct="1"/>
                      <a:r>
                        <a:rPr lang="en-US" sz="1400" b="1" kern="1200" dirty="0" smtClean="0">
                          <a:solidFill>
                            <a:schemeClr val="bg1"/>
                          </a:solidFill>
                          <a:latin typeface="+mn-lt"/>
                          <a:ea typeface="+mn-ea"/>
                          <a:cs typeface="+mn-cs"/>
                        </a:rPr>
                        <a:t>People Readiness</a:t>
                      </a:r>
                      <a:endParaRPr lang="en-US" sz="1400" b="1" kern="1200" dirty="0">
                        <a:solidFill>
                          <a:schemeClr val="bg1"/>
                        </a:solidFill>
                        <a:latin typeface="+mn-lt"/>
                        <a:ea typeface="+mn-ea"/>
                        <a:cs typeface="+mn-cs"/>
                      </a:endParaRPr>
                    </a:p>
                  </a:txBody>
                  <a:tcPr/>
                </a:tc>
                <a:tc>
                  <a:txBody>
                    <a:bodyPr/>
                    <a:lstStyle/>
                    <a:p>
                      <a:pPr algn="ctr"/>
                      <a:r>
                        <a:rPr lang="en-US" sz="1400" dirty="0" smtClean="0"/>
                        <a:t>Planned Completion </a:t>
                      </a:r>
                      <a:endParaRPr lang="en-US" sz="1400" dirty="0"/>
                    </a:p>
                  </a:txBody>
                  <a:tcPr/>
                </a:tc>
                <a:tc>
                  <a:txBody>
                    <a:bodyPr/>
                    <a:lstStyle/>
                    <a:p>
                      <a:pPr algn="ctr"/>
                      <a:r>
                        <a:rPr lang="en-US" sz="1400" dirty="0" smtClean="0"/>
                        <a:t>Status</a:t>
                      </a:r>
                      <a:endParaRPr lang="en-US" dirty="0"/>
                    </a:p>
                  </a:txBody>
                  <a:tcPr/>
                </a:tc>
              </a:tr>
              <a:tr h="396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ERCOT Staff Support</a:t>
                      </a:r>
                      <a:r>
                        <a:rPr lang="en-US" sz="1400" baseline="0" dirty="0" smtClean="0"/>
                        <a:t> of Market Trials</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Ongoing</a:t>
                      </a:r>
                    </a:p>
                  </a:txBody>
                  <a:tcPr anchor="ctr"/>
                </a:tc>
                <a:tc>
                  <a:txBody>
                    <a:bodyPr/>
                    <a:lstStyle/>
                    <a:p>
                      <a:pPr algn="ctr"/>
                      <a:r>
                        <a:rPr lang="en-US" sz="1200" b="1" dirty="0" smtClean="0"/>
                        <a:t>Green</a:t>
                      </a:r>
                      <a:endParaRPr lang="en-US" sz="1200" b="1" dirty="0"/>
                    </a:p>
                  </a:txBody>
                  <a:tcPr anchor="ctr"/>
                </a:tc>
              </a:tr>
              <a:tr h="381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ERCOT Staff Trained on System and Processes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09/03/10</a:t>
                      </a:r>
                    </a:p>
                  </a:txBody>
                  <a:tcPr anchor="ctr"/>
                </a:tc>
                <a:tc>
                  <a:txBody>
                    <a:bodyPr/>
                    <a:lstStyle/>
                    <a:p>
                      <a:pPr algn="ctr"/>
                      <a:r>
                        <a:rPr lang="en-US" sz="1200" b="1" dirty="0" smtClean="0"/>
                        <a:t>Green</a:t>
                      </a:r>
                      <a:endParaRPr lang="en-US" sz="1200" b="1" dirty="0"/>
                    </a:p>
                  </a:txBody>
                  <a:tcPr anchor="ctr"/>
                </a:tc>
              </a:tr>
              <a:tr h="381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Market Participant Training Delivered</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7/15/10 </a:t>
                      </a:r>
                    </a:p>
                  </a:txBody>
                  <a:tcPr anchor="ctr"/>
                </a:tc>
                <a:tc>
                  <a:txBody>
                    <a:bodyPr/>
                    <a:lstStyle/>
                    <a:p>
                      <a:pPr algn="ctr"/>
                      <a:r>
                        <a:rPr lang="en-US" sz="1200" b="1" baseline="0" dirty="0" smtClean="0"/>
                        <a:t> NMMS/OS class added</a:t>
                      </a:r>
                      <a:endParaRPr lang="en-US" sz="1200" b="1" dirty="0"/>
                    </a:p>
                  </a:txBody>
                  <a:tcPr anchor="ctr"/>
                </a:tc>
              </a:tr>
              <a:tr h="381000">
                <a:tc gridSpan="3">
                  <a:txBody>
                    <a:bodyPr/>
                    <a:lstStyle/>
                    <a:p>
                      <a:r>
                        <a:rPr lang="en-US" sz="1400" b="1" dirty="0" smtClean="0">
                          <a:solidFill>
                            <a:schemeClr val="bg1"/>
                          </a:solidFill>
                        </a:rPr>
                        <a:t>Overall Readiness</a:t>
                      </a:r>
                    </a:p>
                  </a:txBody>
                  <a:tcPr anchor="ctr">
                    <a:solidFill>
                      <a:schemeClr val="accent6"/>
                    </a:solidFill>
                  </a:tcPr>
                </a:tc>
                <a:tc hMerge="1">
                  <a:txBody>
                    <a:bodyPr/>
                    <a:lstStyle/>
                    <a:p>
                      <a:endParaRPr lang="en-US"/>
                    </a:p>
                  </a:txBody>
                  <a:tcPr/>
                </a:tc>
                <a:tc hMerge="1">
                  <a:txBody>
                    <a:bodyPr/>
                    <a:lstStyle/>
                    <a:p>
                      <a:endParaRPr lang="en-US"/>
                    </a:p>
                  </a:txBody>
                  <a:tcPr/>
                </a:tc>
              </a:tr>
              <a:tr h="381000">
                <a:tc>
                  <a:txBody>
                    <a:bodyPr/>
                    <a:lstStyle/>
                    <a:p>
                      <a:r>
                        <a:rPr lang="en-US" sz="1400" dirty="0" smtClean="0"/>
                        <a:t>NATF</a:t>
                      </a:r>
                      <a:r>
                        <a:rPr lang="en-US" sz="1400" baseline="0" dirty="0" smtClean="0"/>
                        <a:t> Review</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7/08/10, 07/29/10</a:t>
                      </a:r>
                      <a:r>
                        <a:rPr lang="en-US" sz="1200" b="1" baseline="0" dirty="0" smtClean="0"/>
                        <a:t> </a:t>
                      </a:r>
                      <a:endParaRPr lang="en-US" sz="1200" b="1"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Complete</a:t>
                      </a:r>
                    </a:p>
                  </a:txBody>
                  <a:tcPr anchor="ctr"/>
                </a:tc>
              </a:tr>
              <a:tr h="381000">
                <a:tc>
                  <a:txBody>
                    <a:bodyPr/>
                    <a:lstStyle/>
                    <a:p>
                      <a:r>
                        <a:rPr lang="en-US" sz="1400" dirty="0" smtClean="0"/>
                        <a:t>ERCOT</a:t>
                      </a:r>
                      <a:r>
                        <a:rPr lang="en-US" sz="1400" baseline="0" dirty="0" smtClean="0"/>
                        <a:t> Management Signoff</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8/04/10</a:t>
                      </a:r>
                    </a:p>
                  </a:txBody>
                  <a:tcPr anchor="ctr"/>
                </a:tc>
                <a:tc>
                  <a:txBody>
                    <a:bodyPr/>
                    <a:lstStyle/>
                    <a:p>
                      <a:pPr algn="ctr"/>
                      <a:endParaRPr lang="en-US" sz="1200" b="1" dirty="0"/>
                    </a:p>
                  </a:txBody>
                  <a:tcPr anchor="ctr"/>
                </a:tc>
              </a:tr>
              <a:tr h="381000">
                <a:tc>
                  <a:txBody>
                    <a:bodyPr/>
                    <a:lstStyle/>
                    <a:p>
                      <a:r>
                        <a:rPr lang="en-US" sz="1400" dirty="0" smtClean="0"/>
                        <a:t>TAC Approval</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8/05/10</a:t>
                      </a:r>
                      <a:endParaRPr lang="en-US" sz="1200" b="1" dirty="0"/>
                    </a:p>
                  </a:txBody>
                  <a:tcPr anchor="ctr"/>
                </a:tc>
                <a:tc>
                  <a:txBody>
                    <a:bodyPr/>
                    <a:lstStyle/>
                    <a:p>
                      <a:pPr algn="ctr"/>
                      <a:endParaRPr lang="en-US" sz="1200" b="1" dirty="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BOD Approval</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8/17/10</a:t>
                      </a:r>
                    </a:p>
                  </a:txBody>
                  <a:tcPr anchor="ctr"/>
                </a:tc>
                <a:tc>
                  <a:txBody>
                    <a:bodyPr/>
                    <a:lstStyle/>
                    <a:p>
                      <a:pPr algn="ctr"/>
                      <a:endParaRPr lang="en-US" sz="1200" b="1" dirty="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30</a:t>
                      </a:r>
                      <a:r>
                        <a:rPr lang="en-US" sz="1400" baseline="0" dirty="0" smtClean="0"/>
                        <a:t> Day Market Notice</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10/01/10</a:t>
                      </a:r>
                    </a:p>
                  </a:txBody>
                  <a:tcPr anchor="ctr"/>
                </a:tc>
                <a:tc>
                  <a:txBody>
                    <a:bodyPr/>
                    <a:lstStyle/>
                    <a:p>
                      <a:pPr algn="ctr"/>
                      <a:endParaRPr lang="en-US" sz="1200" b="1" dirty="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10 Day</a:t>
                      </a:r>
                      <a:r>
                        <a:rPr lang="en-US" sz="1400" baseline="0" dirty="0" smtClean="0"/>
                        <a:t> Market Notice</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10/21/10</a:t>
                      </a:r>
                    </a:p>
                  </a:txBody>
                  <a:tcPr anchor="ctr"/>
                </a:tc>
                <a:tc>
                  <a:txBody>
                    <a:bodyPr/>
                    <a:lstStyle/>
                    <a:p>
                      <a:pPr algn="ctr"/>
                      <a:endParaRPr lang="en-US" sz="1200" b="1" dirty="0"/>
                    </a:p>
                  </a:txBody>
                  <a:tcPr anchor="ctr"/>
                </a:tc>
              </a:tr>
            </a:tbl>
          </a:graphicData>
        </a:graphic>
      </p:graphicFrame>
      <p:sp>
        <p:nvSpPr>
          <p:cNvPr id="4" name="Date Placeholder 3"/>
          <p:cNvSpPr>
            <a:spLocks noGrp="1"/>
          </p:cNvSpPr>
          <p:nvPr>
            <p:ph type="dt" sz="half" idx="12"/>
          </p:nvPr>
        </p:nvSpPr>
        <p:spPr/>
        <p:txBody>
          <a:bodyPr/>
          <a:lstStyle/>
          <a:p>
            <a:pPr>
              <a:defRPr/>
            </a:pPr>
            <a:r>
              <a:rPr lang="en-US" smtClean="0"/>
              <a:t>5 August 2010</a:t>
            </a:r>
            <a:endParaRPr lang="en-US"/>
          </a:p>
        </p:txBody>
      </p:sp>
      <p:sp>
        <p:nvSpPr>
          <p:cNvPr id="6" name="Footer Placeholder 5"/>
          <p:cNvSpPr>
            <a:spLocks noGrp="1"/>
          </p:cNvSpPr>
          <p:nvPr>
            <p:ph type="ftr" sz="quarter" idx="11"/>
          </p:nvPr>
        </p:nvSpPr>
        <p:spPr/>
        <p:txBody>
          <a:bodyPr/>
          <a:lstStyle/>
          <a:p>
            <a:pPr>
              <a:defRPr/>
            </a:pPr>
            <a:r>
              <a:rPr lang="en-US" smtClean="0"/>
              <a:t>Technical Advisory Committee</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3"/>
          <p:cNvSpPr>
            <a:spLocks noGrp="1"/>
          </p:cNvSpPr>
          <p:nvPr>
            <p:ph type="title"/>
          </p:nvPr>
        </p:nvSpPr>
        <p:spPr>
          <a:xfrm>
            <a:off x="0" y="0"/>
            <a:ext cx="8839200" cy="685800"/>
          </a:xfrm>
        </p:spPr>
        <p:txBody>
          <a:bodyPr/>
          <a:lstStyle/>
          <a:p>
            <a:r>
              <a:rPr lang="en-US" dirty="0" smtClean="0"/>
              <a:t>Outage Scheduling</a:t>
            </a:r>
          </a:p>
        </p:txBody>
      </p:sp>
      <p:sp>
        <p:nvSpPr>
          <p:cNvPr id="13315" name="Content Placeholder 4"/>
          <p:cNvSpPr>
            <a:spLocks noGrp="1"/>
          </p:cNvSpPr>
          <p:nvPr>
            <p:ph idx="1"/>
          </p:nvPr>
        </p:nvSpPr>
        <p:spPr/>
        <p:txBody>
          <a:bodyPr/>
          <a:lstStyle/>
          <a:p>
            <a:pPr>
              <a:buFontTx/>
              <a:buNone/>
            </a:pPr>
            <a:endParaRPr lang="en-US" dirty="0" smtClean="0"/>
          </a:p>
          <a:p>
            <a:pPr>
              <a:buNone/>
            </a:pPr>
            <a:r>
              <a:rPr lang="en-US" i="1" dirty="0" smtClean="0"/>
              <a:t>	</a:t>
            </a:r>
            <a:r>
              <a:rPr lang="en-US" dirty="0" smtClean="0"/>
              <a:t>On July 8</a:t>
            </a:r>
            <a:r>
              <a:rPr lang="en-US" baseline="30000" dirty="0" smtClean="0"/>
              <a:t>th</a:t>
            </a:r>
            <a:r>
              <a:rPr lang="en-US" dirty="0" smtClean="0"/>
              <a:t>, NATF approved a motion to recommend to TAC that the Outage Scheduling Market Readiness Criteria have been met.</a:t>
            </a:r>
          </a:p>
          <a:p>
            <a:pPr>
              <a:buNone/>
            </a:pPr>
            <a:endParaRPr lang="en-US" b="0" dirty="0" smtClean="0"/>
          </a:p>
          <a:p>
            <a:pPr>
              <a:buNone/>
            </a:pPr>
            <a:r>
              <a:rPr lang="en-US" b="0" dirty="0" smtClean="0"/>
              <a:t>	</a:t>
            </a:r>
            <a:r>
              <a:rPr lang="en-US" dirty="0" smtClean="0"/>
              <a:t>ERCOT Management Sign-off  in progress as of 7-29-10.  It will be posted once signed.</a:t>
            </a:r>
          </a:p>
          <a:p>
            <a:pPr>
              <a:buFontTx/>
              <a:buNone/>
            </a:pPr>
            <a:endParaRPr lang="en-US" b="0" dirty="0" smtClean="0"/>
          </a:p>
          <a:p>
            <a:pPr>
              <a:buNone/>
            </a:pPr>
            <a:endParaRPr lang="en-US" i="1" dirty="0" smtClean="0"/>
          </a:p>
        </p:txBody>
      </p:sp>
      <p:sp>
        <p:nvSpPr>
          <p:cNvPr id="4" name="Date Placeholder 3"/>
          <p:cNvSpPr>
            <a:spLocks noGrp="1"/>
          </p:cNvSpPr>
          <p:nvPr>
            <p:ph type="dt" sz="half" idx="12"/>
          </p:nvPr>
        </p:nvSpPr>
        <p:spPr/>
        <p:txBody>
          <a:bodyPr/>
          <a:lstStyle/>
          <a:p>
            <a:pPr>
              <a:defRPr/>
            </a:pPr>
            <a:r>
              <a:rPr lang="en-US" smtClean="0"/>
              <a:t>5 August 2010</a:t>
            </a:r>
            <a:endParaRPr lang="en-US"/>
          </a:p>
        </p:txBody>
      </p:sp>
      <p:sp>
        <p:nvSpPr>
          <p:cNvPr id="5" name="Footer Placeholder 4"/>
          <p:cNvSpPr>
            <a:spLocks noGrp="1"/>
          </p:cNvSpPr>
          <p:nvPr>
            <p:ph type="ftr" sz="quarter" idx="11"/>
          </p:nvPr>
        </p:nvSpPr>
        <p:spPr/>
        <p:txBody>
          <a:bodyPr/>
          <a:lstStyle/>
          <a:p>
            <a:pPr>
              <a:defRPr/>
            </a:pPr>
            <a:r>
              <a:rPr lang="en-US" smtClean="0"/>
              <a:t>Technical Advisory Committee</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1"/>
          <p:cNvSpPr>
            <a:spLocks noGrp="1"/>
          </p:cNvSpPr>
          <p:nvPr>
            <p:ph type="ftr" sz="quarter" idx="11"/>
          </p:nvPr>
        </p:nvSpPr>
        <p:spPr>
          <a:noFill/>
        </p:spPr>
        <p:txBody>
          <a:bodyPr/>
          <a:lstStyle/>
          <a:p>
            <a:r>
              <a:rPr lang="en-US" smtClean="0"/>
              <a:t>Technical Advisory Committee</a:t>
            </a:r>
            <a:endParaRPr lang="en-US"/>
          </a:p>
        </p:txBody>
      </p:sp>
      <p:sp>
        <p:nvSpPr>
          <p:cNvPr id="17411" name="Date Placeholder 2"/>
          <p:cNvSpPr>
            <a:spLocks noGrp="1"/>
          </p:cNvSpPr>
          <p:nvPr>
            <p:ph type="dt" sz="quarter" idx="12"/>
          </p:nvPr>
        </p:nvSpPr>
        <p:spPr>
          <a:noFill/>
        </p:spPr>
        <p:txBody>
          <a:bodyPr/>
          <a:lstStyle/>
          <a:p>
            <a:r>
              <a:rPr lang="en-US" smtClean="0"/>
              <a:t>5 August 2010</a:t>
            </a:r>
            <a:endParaRPr lang="en-US" dirty="0"/>
          </a:p>
        </p:txBody>
      </p:sp>
      <p:sp>
        <p:nvSpPr>
          <p:cNvPr id="17412" name="Rectangle 3"/>
          <p:cNvSpPr>
            <a:spLocks noChangeArrowheads="1"/>
          </p:cNvSpPr>
          <p:nvPr/>
        </p:nvSpPr>
        <p:spPr bwMode="auto">
          <a:xfrm>
            <a:off x="457200" y="685801"/>
            <a:ext cx="8305800" cy="6057043"/>
          </a:xfrm>
          <a:prstGeom prst="rect">
            <a:avLst/>
          </a:prstGeom>
          <a:noFill/>
          <a:ln w="9525">
            <a:noFill/>
            <a:miter lim="800000"/>
            <a:headEnd/>
            <a:tailEnd/>
          </a:ln>
        </p:spPr>
        <p:txBody>
          <a:bodyPr wrap="square">
            <a:spAutoFit/>
          </a:bodyPr>
          <a:lstStyle/>
          <a:p>
            <a:pPr marL="285750" indent="-285750">
              <a:spcBef>
                <a:spcPct val="20000"/>
              </a:spcBef>
              <a:spcAft>
                <a:spcPct val="20000"/>
              </a:spcAft>
              <a:buFont typeface="Arial" charset="0"/>
              <a:buChar char="•"/>
            </a:pPr>
            <a:r>
              <a:rPr lang="en-US" sz="1600" b="1" dirty="0"/>
              <a:t>Outage Scheduler with Zonal Outage Transfer</a:t>
            </a:r>
          </a:p>
          <a:p>
            <a:pPr marL="1200150" lvl="2" indent="-285750">
              <a:spcBef>
                <a:spcPct val="20000"/>
              </a:spcBef>
              <a:spcAft>
                <a:spcPct val="20000"/>
              </a:spcAft>
              <a:buFont typeface="Arial" charset="0"/>
              <a:buChar char="•"/>
            </a:pPr>
            <a:r>
              <a:rPr lang="en-US" sz="1600" dirty="0"/>
              <a:t>Delete all Outages and run Zonal to Nodal Transfer Tool Friday, 8/13  (Note that 80% to 85% of the outages are transferred)</a:t>
            </a:r>
          </a:p>
          <a:p>
            <a:pPr marL="1657350" lvl="3" indent="-285750">
              <a:spcBef>
                <a:spcPct val="20000"/>
              </a:spcBef>
              <a:spcAft>
                <a:spcPct val="20000"/>
              </a:spcAft>
              <a:buFont typeface="Arial" charset="0"/>
              <a:buChar char="•"/>
            </a:pPr>
            <a:r>
              <a:rPr lang="en-US" sz="1400" dirty="0"/>
              <a:t>A Market Notice will be sent out once the purge and transfer is complete</a:t>
            </a:r>
          </a:p>
          <a:p>
            <a:pPr marL="1200150" lvl="2" indent="-285750">
              <a:spcBef>
                <a:spcPct val="20000"/>
              </a:spcBef>
              <a:spcAft>
                <a:spcPct val="20000"/>
              </a:spcAft>
              <a:buFont typeface="Arial" charset="0"/>
              <a:buChar char="•"/>
            </a:pPr>
            <a:r>
              <a:rPr lang="en-US" sz="1600" dirty="0"/>
              <a:t>Email </a:t>
            </a:r>
            <a:r>
              <a:rPr lang="en-US" sz="1600" dirty="0">
                <a:hlinkClick r:id="rId2"/>
              </a:rPr>
              <a:t>MarketTrials@ERCOT.com</a:t>
            </a:r>
            <a:r>
              <a:rPr lang="en-US" sz="1600" dirty="0"/>
              <a:t> by 8/9/10,1700 if the transfer is NOT desired</a:t>
            </a:r>
          </a:p>
          <a:p>
            <a:pPr marL="1200150" lvl="2" indent="-285750">
              <a:spcBef>
                <a:spcPct val="20000"/>
              </a:spcBef>
              <a:spcAft>
                <a:spcPct val="20000"/>
              </a:spcAft>
              <a:buFont typeface="Arial" charset="0"/>
              <a:buChar char="•"/>
            </a:pPr>
            <a:r>
              <a:rPr lang="en-US" sz="1600" dirty="0"/>
              <a:t>Resource Outages will not be transferred by the Transfer tool</a:t>
            </a:r>
          </a:p>
          <a:p>
            <a:pPr marL="1200150" lvl="2" indent="-285750">
              <a:spcBef>
                <a:spcPct val="20000"/>
              </a:spcBef>
              <a:spcAft>
                <a:spcPct val="20000"/>
              </a:spcAft>
              <a:buFont typeface="Arial" charset="0"/>
              <a:buChar char="•"/>
            </a:pPr>
            <a:r>
              <a:rPr lang="en-US" sz="1600" dirty="0"/>
              <a:t>The target is to make available for outage transfer validation and outage submissions Monday 8/16, 7:00 am, for the </a:t>
            </a:r>
            <a:r>
              <a:rPr lang="en-US" sz="1600" dirty="0" smtClean="0"/>
              <a:t>upcoming tests, </a:t>
            </a:r>
            <a:r>
              <a:rPr lang="en-US" sz="1600" dirty="0"/>
              <a:t>optional months of October &amp; November and for December and beyond  </a:t>
            </a:r>
          </a:p>
          <a:p>
            <a:pPr marL="1200150" lvl="2" indent="-285750">
              <a:spcBef>
                <a:spcPct val="20000"/>
              </a:spcBef>
              <a:spcAft>
                <a:spcPct val="20000"/>
              </a:spcAft>
              <a:buFont typeface="Arial" charset="0"/>
              <a:buChar char="•"/>
            </a:pPr>
            <a:r>
              <a:rPr lang="en-US" sz="1600" dirty="0"/>
              <a:t>Request list of Outages not transferred from </a:t>
            </a:r>
            <a:r>
              <a:rPr lang="en-US" sz="1600" dirty="0">
                <a:solidFill>
                  <a:srgbClr val="FF0000"/>
                </a:solidFill>
                <a:hlinkClick r:id="rId2"/>
              </a:rPr>
              <a:t>MarketTrials@ERCOT.com</a:t>
            </a:r>
            <a:endParaRPr lang="en-US" sz="1600" dirty="0">
              <a:solidFill>
                <a:srgbClr val="FF0000"/>
              </a:solidFill>
            </a:endParaRPr>
          </a:p>
          <a:p>
            <a:pPr marL="1200150" lvl="2" indent="-285750">
              <a:spcBef>
                <a:spcPct val="20000"/>
              </a:spcBef>
              <a:spcAft>
                <a:spcPct val="20000"/>
              </a:spcAft>
              <a:buFont typeface="Arial" charset="0"/>
              <a:buChar char="•"/>
            </a:pPr>
            <a:r>
              <a:rPr lang="en-US" sz="1600" dirty="0"/>
              <a:t>Send email to Market </a:t>
            </a:r>
            <a:r>
              <a:rPr lang="en-US" sz="1600" dirty="0">
                <a:solidFill>
                  <a:srgbClr val="FF0000"/>
                </a:solidFill>
                <a:hlinkClick r:id="rId2"/>
              </a:rPr>
              <a:t>MarketTrials@ERCOT.com</a:t>
            </a:r>
            <a:r>
              <a:rPr lang="en-US" sz="1600" dirty="0">
                <a:solidFill>
                  <a:srgbClr val="FF0000"/>
                </a:solidFill>
              </a:rPr>
              <a:t> </a:t>
            </a:r>
            <a:r>
              <a:rPr lang="en-US" sz="1600" dirty="0"/>
              <a:t>confirming outages have been validated by 9/17 for all Outages December and beyond </a:t>
            </a:r>
          </a:p>
          <a:p>
            <a:pPr marL="1200150" lvl="2" indent="-285750">
              <a:spcBef>
                <a:spcPct val="20000"/>
              </a:spcBef>
              <a:spcAft>
                <a:spcPct val="20000"/>
              </a:spcAft>
              <a:buFont typeface="Arial" charset="0"/>
              <a:buChar char="•"/>
            </a:pPr>
            <a:r>
              <a:rPr lang="en-US" sz="1600" dirty="0"/>
              <a:t>First production pull of OS data is scheduled for 10/2 for the first CRR Auction</a:t>
            </a:r>
          </a:p>
          <a:p>
            <a:pPr marL="1200150" lvl="2" indent="-285750">
              <a:spcBef>
                <a:spcPct val="20000"/>
              </a:spcBef>
              <a:spcAft>
                <a:spcPct val="20000"/>
              </a:spcAft>
              <a:buFont typeface="Arial" charset="0"/>
              <a:buChar char="•"/>
            </a:pPr>
            <a:r>
              <a:rPr lang="en-US" sz="1600" b="1" dirty="0"/>
              <a:t>TSPs </a:t>
            </a:r>
            <a:r>
              <a:rPr lang="en-US" sz="1600" b="1" dirty="0" smtClean="0"/>
              <a:t>and QSEs are </a:t>
            </a:r>
            <a:r>
              <a:rPr lang="en-US" sz="1600" b="1" dirty="0"/>
              <a:t>responsible to ensure that the outages in the </a:t>
            </a:r>
            <a:r>
              <a:rPr lang="en-US" sz="1600" b="1" i="1" dirty="0"/>
              <a:t>Nodal Outage </a:t>
            </a:r>
            <a:r>
              <a:rPr lang="en-US" sz="1600" b="1" dirty="0"/>
              <a:t>Scheduler are </a:t>
            </a:r>
            <a:r>
              <a:rPr lang="en-US" sz="1600" b="1" dirty="0" smtClean="0"/>
              <a:t>correct</a:t>
            </a:r>
          </a:p>
          <a:p>
            <a:pPr marL="1200150" lvl="2" indent="-285750">
              <a:spcBef>
                <a:spcPct val="20000"/>
              </a:spcBef>
              <a:spcAft>
                <a:spcPct val="20000"/>
              </a:spcAft>
              <a:buFont typeface="Arial" charset="0"/>
              <a:buChar char="•"/>
            </a:pPr>
            <a:r>
              <a:rPr lang="en-US" sz="1600" dirty="0" smtClean="0"/>
              <a:t>Outages previously approved in zonal will be automatically approved in Nodal</a:t>
            </a:r>
            <a:endParaRPr lang="en-US" sz="1600" dirty="0"/>
          </a:p>
          <a:p>
            <a:pPr marL="1200150" lvl="2" indent="-285750">
              <a:spcBef>
                <a:spcPct val="20000"/>
              </a:spcBef>
              <a:spcAft>
                <a:spcPct val="20000"/>
              </a:spcAft>
              <a:buFont typeface="Arial" charset="0"/>
              <a:buChar char="•"/>
            </a:pPr>
            <a:endParaRPr lang="en-US" sz="1600" dirty="0"/>
          </a:p>
        </p:txBody>
      </p:sp>
      <p:sp>
        <p:nvSpPr>
          <p:cNvPr id="6" name="Rectangle 5"/>
          <p:cNvSpPr/>
          <p:nvPr/>
        </p:nvSpPr>
        <p:spPr>
          <a:xfrm>
            <a:off x="0" y="152400"/>
            <a:ext cx="9144000" cy="400050"/>
          </a:xfrm>
          <a:prstGeom prst="rect">
            <a:avLst/>
          </a:prstGeom>
        </p:spPr>
        <p:txBody>
          <a:bodyPr>
            <a:spAutoFit/>
          </a:bodyPr>
          <a:lstStyle/>
          <a:p>
            <a:pPr>
              <a:defRPr/>
            </a:pPr>
            <a:r>
              <a:rPr lang="en-US" sz="2000" kern="0" dirty="0">
                <a:latin typeface="+mj-lt"/>
                <a:ea typeface="+mj-ea"/>
                <a:cs typeface="+mj-cs"/>
              </a:rPr>
              <a:t>Outage Scheduler Transition Timeline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3"/>
          <p:cNvSpPr>
            <a:spLocks noGrp="1"/>
          </p:cNvSpPr>
          <p:nvPr>
            <p:ph type="title"/>
          </p:nvPr>
        </p:nvSpPr>
        <p:spPr>
          <a:xfrm>
            <a:off x="0" y="0"/>
            <a:ext cx="8839200" cy="685800"/>
          </a:xfrm>
        </p:spPr>
        <p:txBody>
          <a:bodyPr/>
          <a:lstStyle/>
          <a:p>
            <a:r>
              <a:rPr lang="en-US" smtClean="0"/>
              <a:t>TAC’s Outage Scheduler </a:t>
            </a:r>
            <a:r>
              <a:rPr lang="en-US" dirty="0" smtClean="0"/>
              <a:t>Certification Approval</a:t>
            </a:r>
          </a:p>
        </p:txBody>
      </p:sp>
      <p:sp>
        <p:nvSpPr>
          <p:cNvPr id="17410" name="Content Placeholder 4"/>
          <p:cNvSpPr>
            <a:spLocks noGrp="1"/>
          </p:cNvSpPr>
          <p:nvPr>
            <p:ph idx="1"/>
          </p:nvPr>
        </p:nvSpPr>
        <p:spPr>
          <a:xfrm>
            <a:off x="152400" y="685800"/>
            <a:ext cx="8763000" cy="5638800"/>
          </a:xfrm>
        </p:spPr>
        <p:txBody>
          <a:bodyPr/>
          <a:lstStyle/>
          <a:p>
            <a:pPr marL="0" indent="0">
              <a:buNone/>
            </a:pPr>
            <a:r>
              <a:rPr lang="en-US" sz="1200" dirty="0" smtClean="0"/>
              <a:t>WHEREAS, Protocols Section 21.12.3 (Notice to Market Participants of Effective Date for Nodal Protocol Provisions and Retirement of Zonal Protocol Provisions) provides that before a “part of the nodal market design may start operation,” a vote of the Technical Advisory Committee (TAC) is required affirming that the “Market Readiness Criteria for that part of the nodal market design have been met”</a:t>
            </a:r>
          </a:p>
          <a:p>
            <a:pPr>
              <a:buNone/>
            </a:pPr>
            <a:endParaRPr lang="en-US" sz="600" dirty="0" smtClean="0"/>
          </a:p>
          <a:p>
            <a:pPr marL="0" indent="0">
              <a:buNone/>
            </a:pPr>
            <a:r>
              <a:rPr lang="en-US" sz="1200" dirty="0" smtClean="0"/>
              <a:t>WHEREAS, the Section 21.12.3 certification by TAC,  Electric Reliability Council of Texas, Inc. (ERCOT) staff, and the ERCOT Board of Directors regarding the satisfaction of “Market Readiness Criteria” for a particular part of the nodal market design will result in ERCOT issuing “two Notices alerting Market Participants to the effective date of Nodal Protocol sections and the retirement of Zonal Protocol sections, as applicable”;</a:t>
            </a:r>
          </a:p>
          <a:p>
            <a:pPr marL="0" indent="0">
              <a:buNone/>
            </a:pPr>
            <a:endParaRPr lang="en-US" sz="600" dirty="0" smtClean="0"/>
          </a:p>
          <a:p>
            <a:pPr marL="0" indent="0">
              <a:buNone/>
            </a:pPr>
            <a:r>
              <a:rPr lang="en-US" sz="1200" dirty="0" smtClean="0"/>
              <a:t>WHEREAS, the Protocols do not define the term “Market Readiness Criteria,” and ERCOT, in conjunction with Market Participants, has developed specific metrics and a Nodal Readiness Scorecard that are used to determine the progress of specific parts of the nodal market design in meeting the criteria necessary for implementing the Nodal Protocols and starting operations;</a:t>
            </a:r>
          </a:p>
          <a:p>
            <a:pPr marL="0" indent="0">
              <a:buNone/>
            </a:pPr>
            <a:endParaRPr lang="en-US" sz="600" dirty="0" smtClean="0"/>
          </a:p>
          <a:p>
            <a:pPr marL="0" indent="0">
              <a:buNone/>
            </a:pPr>
            <a:r>
              <a:rPr lang="en-US" sz="1200" dirty="0" smtClean="0"/>
              <a:t>WHEREAS, the members of TAC recognize that there are issues that remain to be addressed regarding the implementation and operation of </a:t>
            </a:r>
            <a:r>
              <a:rPr lang="en-US" sz="1200" smtClean="0"/>
              <a:t>the Outage Scheduler </a:t>
            </a:r>
            <a:r>
              <a:rPr lang="en-US" sz="1200" dirty="0" smtClean="0"/>
              <a:t>before the Texas Nodal Market Implementation Date (TNMID), but that none of those issues should prevent </a:t>
            </a:r>
            <a:r>
              <a:rPr lang="en-US" sz="1200" smtClean="0"/>
              <a:t>the Outage Scheduler </a:t>
            </a:r>
            <a:r>
              <a:rPr lang="en-US" sz="1200" dirty="0" smtClean="0"/>
              <a:t>Go-Live on November 1, 2010, which is an integral occurrence in the progress toward meeting the TNMID on schedule; </a:t>
            </a:r>
          </a:p>
          <a:p>
            <a:pPr marL="0" indent="0">
              <a:buNone/>
            </a:pPr>
            <a:endParaRPr lang="en-US" sz="600" dirty="0" smtClean="0"/>
          </a:p>
          <a:p>
            <a:pPr marL="0" indent="0">
              <a:buNone/>
            </a:pPr>
            <a:r>
              <a:rPr lang="en-US" sz="1200" dirty="0" smtClean="0"/>
              <a:t>WHEREAS, TAC has reviewed the market readiness metrics documentation underlying ERCOT staff’s recommendation regarding </a:t>
            </a:r>
            <a:r>
              <a:rPr lang="en-US" sz="1200" smtClean="0"/>
              <a:t>the Outage Scheduler </a:t>
            </a:r>
            <a:r>
              <a:rPr lang="en-US" sz="1200" dirty="0" smtClean="0"/>
              <a:t>part of the nodal market design, and has conducted due diligence on ERCOT staff’s conclusion that </a:t>
            </a:r>
            <a:r>
              <a:rPr lang="en-US" sz="1200" smtClean="0"/>
              <a:t>the Outage Scheduler </a:t>
            </a:r>
            <a:r>
              <a:rPr lang="en-US" sz="1200" dirty="0" smtClean="0"/>
              <a:t>has satisfied all of the steps necessary to make the declaration of market readiness required by Section 21.12.3, in order to </a:t>
            </a:r>
            <a:r>
              <a:rPr lang="en-US" sz="1200" smtClean="0"/>
              <a:t>authorize Outage Scheduler </a:t>
            </a:r>
            <a:r>
              <a:rPr lang="en-US" sz="1200" dirty="0" smtClean="0"/>
              <a:t>Go-Live on November 1, 2010;</a:t>
            </a:r>
          </a:p>
          <a:p>
            <a:pPr marL="0" indent="0">
              <a:buNone/>
            </a:pPr>
            <a:endParaRPr lang="en-US" sz="600" dirty="0" smtClean="0"/>
          </a:p>
          <a:p>
            <a:pPr marL="0" indent="0">
              <a:buNone/>
            </a:pPr>
            <a:r>
              <a:rPr lang="en-US" sz="1200" dirty="0" smtClean="0"/>
              <a:t>THEREFORE be it RESOLVED, that this Resolution shall serve as the TAC certification that all Market Readiness Criteria have been met, for purposes of ERCOT Protocols Section 21.12.3, </a:t>
            </a:r>
            <a:r>
              <a:rPr lang="en-US" sz="1200" smtClean="0"/>
              <a:t>regarding Outage Scheduler </a:t>
            </a:r>
            <a:r>
              <a:rPr lang="en-US" sz="1200" dirty="0" smtClean="0"/>
              <a:t>Go-Live on November 1, 2010; </a:t>
            </a:r>
          </a:p>
        </p:txBody>
      </p:sp>
      <p:sp>
        <p:nvSpPr>
          <p:cNvPr id="17411" name="Date Placeholder 5"/>
          <p:cNvSpPr>
            <a:spLocks noGrp="1"/>
          </p:cNvSpPr>
          <p:nvPr>
            <p:ph type="dt" sz="quarter" idx="12"/>
          </p:nvPr>
        </p:nvSpPr>
        <p:spPr>
          <a:noFill/>
        </p:spPr>
        <p:txBody>
          <a:bodyPr/>
          <a:lstStyle/>
          <a:p>
            <a:r>
              <a:rPr lang="en-US" smtClean="0"/>
              <a:t>5 August 2010</a:t>
            </a:r>
            <a:endParaRPr lang="en-US" dirty="0"/>
          </a:p>
        </p:txBody>
      </p:sp>
      <p:sp>
        <p:nvSpPr>
          <p:cNvPr id="6" name="Footer Placeholder 3"/>
          <p:cNvSpPr>
            <a:spLocks noGrp="1"/>
          </p:cNvSpPr>
          <p:nvPr>
            <p:ph type="ftr" sz="quarter" idx="10"/>
          </p:nvPr>
        </p:nvSpPr>
        <p:spPr>
          <a:xfrm>
            <a:off x="6096000" y="6457950"/>
            <a:ext cx="2667000" cy="476250"/>
          </a:xfrm>
        </p:spPr>
        <p:txBody>
          <a:bodyPr/>
          <a:lstStyle/>
          <a:p>
            <a:pPr>
              <a:defRPr/>
            </a:pPr>
            <a:r>
              <a:rPr lang="en-US" sz="1200" smtClean="0"/>
              <a:t>Technical Advisory Committee</a:t>
            </a:r>
            <a:endParaRPr lang="en-US" sz="12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3"/>
          <p:cNvSpPr>
            <a:spLocks noGrp="1"/>
          </p:cNvSpPr>
          <p:nvPr>
            <p:ph type="title"/>
          </p:nvPr>
        </p:nvSpPr>
        <p:spPr>
          <a:xfrm>
            <a:off x="0" y="0"/>
            <a:ext cx="8839200" cy="685800"/>
          </a:xfrm>
        </p:spPr>
        <p:txBody>
          <a:bodyPr/>
          <a:lstStyle/>
          <a:p>
            <a:pPr>
              <a:defRPr/>
            </a:pPr>
            <a:r>
              <a:rPr lang="en-US" b="1" dirty="0" smtClean="0"/>
              <a:t>CRR Allocation and Auction  (5 defects) [as of 7-29-10]</a:t>
            </a:r>
            <a:endParaRPr lang="en-US" b="1" dirty="0">
              <a:solidFill>
                <a:schemeClr val="bg1"/>
              </a:solidFill>
            </a:endParaRPr>
          </a:p>
        </p:txBody>
      </p:sp>
      <p:sp>
        <p:nvSpPr>
          <p:cNvPr id="13315" name="Content Placeholder 4"/>
          <p:cNvSpPr>
            <a:spLocks noGrp="1"/>
          </p:cNvSpPr>
          <p:nvPr>
            <p:ph idx="1"/>
          </p:nvPr>
        </p:nvSpPr>
        <p:spPr>
          <a:xfrm>
            <a:off x="457200" y="762000"/>
            <a:ext cx="8229600" cy="5486400"/>
          </a:xfrm>
        </p:spPr>
        <p:txBody>
          <a:bodyPr/>
          <a:lstStyle/>
          <a:p>
            <a:pPr marL="457200" indent="-457200">
              <a:buFont typeface="+mj-lt"/>
              <a:buAutoNum type="arabicPeriod"/>
            </a:pPr>
            <a:r>
              <a:rPr lang="en-US" sz="1800" b="0" dirty="0" smtClean="0"/>
              <a:t>Topology Processor (TP) cannot properly consume outage information.  With TP version 8 delivered in early July it was identified that the outages were not properly consumed.  Working with Siemens and also working on manual work-around.</a:t>
            </a:r>
          </a:p>
          <a:p>
            <a:pPr marL="457200" indent="-457200">
              <a:buFont typeface="+mj-lt"/>
              <a:buAutoNum type="arabicPeriod"/>
            </a:pPr>
            <a:endParaRPr lang="en-US" sz="1800" b="0" dirty="0" smtClean="0"/>
          </a:p>
          <a:p>
            <a:pPr marL="457200" indent="-457200">
              <a:buFont typeface="+mj-lt"/>
              <a:buAutoNum type="arabicPeriod"/>
            </a:pPr>
            <a:r>
              <a:rPr lang="en-US" sz="1800" b="0" dirty="0" smtClean="0"/>
              <a:t>HUB PNODES mismatch between TP and DSV model database.  Defect resolved and currently being retested.</a:t>
            </a:r>
          </a:p>
          <a:p>
            <a:pPr marL="457200" indent="-457200">
              <a:buFont typeface="+mj-lt"/>
              <a:buAutoNum type="arabicPeriod"/>
            </a:pPr>
            <a:endParaRPr lang="en-US" sz="1800" b="0" dirty="0" smtClean="0"/>
          </a:p>
          <a:p>
            <a:pPr marL="457200" indent="-457200">
              <a:buFont typeface="+mj-lt"/>
              <a:buAutoNum type="arabicPeriod"/>
            </a:pPr>
            <a:r>
              <a:rPr lang="en-US" sz="1800" b="0" dirty="0" smtClean="0"/>
              <a:t>Incorrect Load Zone Designation from TP. (Possible data issue.  Continue to investigate with Siemens.)</a:t>
            </a:r>
          </a:p>
          <a:p>
            <a:pPr marL="457200" indent="-457200">
              <a:buFont typeface="+mj-lt"/>
              <a:buAutoNum type="arabicPeriod"/>
            </a:pPr>
            <a:endParaRPr lang="en-US" sz="1800" b="0" dirty="0" smtClean="0"/>
          </a:p>
          <a:p>
            <a:pPr marL="457200" indent="-457200">
              <a:buFont typeface="+mj-lt"/>
              <a:buAutoNum type="arabicPeriod"/>
            </a:pPr>
            <a:r>
              <a:rPr lang="en-US" sz="1800" b="0" dirty="0" smtClean="0"/>
              <a:t>Resource Nodes missing from output file produced by TP. (Possible data issue.  Continue to investigate with Siemens.)</a:t>
            </a:r>
          </a:p>
          <a:p>
            <a:pPr marL="457200" indent="-457200">
              <a:buFont typeface="+mj-lt"/>
              <a:buAutoNum type="arabicPeriod"/>
            </a:pPr>
            <a:endParaRPr lang="en-US" sz="1800" b="0" dirty="0" smtClean="0"/>
          </a:p>
          <a:p>
            <a:pPr marL="457200" indent="-457200">
              <a:buFont typeface="+mj-lt"/>
              <a:buAutoNum type="arabicPeriod"/>
            </a:pPr>
            <a:r>
              <a:rPr lang="en-US" sz="1800" b="0" dirty="0" smtClean="0"/>
              <a:t>Islanding in PSSE network model.  (Possible data issue.  Continue to investigate with Siemens.)</a:t>
            </a:r>
          </a:p>
          <a:p>
            <a:pPr marL="457200" indent="-457200">
              <a:buFont typeface="+mj-lt"/>
              <a:buAutoNum type="arabicPeriod"/>
            </a:pPr>
            <a:endParaRPr lang="en-US" b="0" dirty="0" smtClean="0"/>
          </a:p>
          <a:p>
            <a:pPr marL="457200" indent="-457200">
              <a:buFont typeface="+mj-lt"/>
              <a:buAutoNum type="arabicPeriod"/>
            </a:pPr>
            <a:endParaRPr lang="en-US" b="0" dirty="0" smtClean="0"/>
          </a:p>
          <a:p>
            <a:pPr marL="457200" indent="-457200">
              <a:buFont typeface="+mj-lt"/>
              <a:buAutoNum type="arabicPeriod"/>
            </a:pPr>
            <a:endParaRPr lang="en-US" b="0" dirty="0" smtClean="0"/>
          </a:p>
          <a:p>
            <a:pPr>
              <a:buNone/>
            </a:pPr>
            <a:endParaRPr lang="en-US" b="0" dirty="0" smtClean="0"/>
          </a:p>
          <a:p>
            <a:pPr>
              <a:buNone/>
            </a:pPr>
            <a:endParaRPr lang="en-US" b="0" dirty="0" smtClean="0"/>
          </a:p>
          <a:p>
            <a:pPr>
              <a:buFontTx/>
              <a:buNone/>
            </a:pPr>
            <a:endParaRPr lang="en-US" b="0" dirty="0" smtClean="0"/>
          </a:p>
          <a:p>
            <a:pPr>
              <a:buNone/>
            </a:pPr>
            <a:endParaRPr lang="en-US" i="1" dirty="0" smtClean="0"/>
          </a:p>
        </p:txBody>
      </p:sp>
      <p:sp>
        <p:nvSpPr>
          <p:cNvPr id="4" name="Date Placeholder 3"/>
          <p:cNvSpPr>
            <a:spLocks noGrp="1"/>
          </p:cNvSpPr>
          <p:nvPr>
            <p:ph type="dt" sz="half" idx="12"/>
          </p:nvPr>
        </p:nvSpPr>
        <p:spPr/>
        <p:txBody>
          <a:bodyPr/>
          <a:lstStyle/>
          <a:p>
            <a:pPr>
              <a:defRPr/>
            </a:pPr>
            <a:r>
              <a:rPr lang="en-US" smtClean="0"/>
              <a:t>5 August 2010</a:t>
            </a:r>
            <a:endParaRPr lang="en-US"/>
          </a:p>
        </p:txBody>
      </p:sp>
      <p:sp>
        <p:nvSpPr>
          <p:cNvPr id="5" name="Footer Placeholder 4"/>
          <p:cNvSpPr>
            <a:spLocks noGrp="1"/>
          </p:cNvSpPr>
          <p:nvPr>
            <p:ph type="ftr" sz="quarter" idx="11"/>
          </p:nvPr>
        </p:nvSpPr>
        <p:spPr/>
        <p:txBody>
          <a:bodyPr/>
          <a:lstStyle/>
          <a:p>
            <a:pPr>
              <a:defRPr/>
            </a:pPr>
            <a:r>
              <a:rPr lang="en-US" smtClean="0"/>
              <a:t>Technical Advisory Committee</a:t>
            </a: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anchor="ctr"/>
          <a:lstStyle/>
          <a:p>
            <a:pPr>
              <a:defRPr/>
            </a:pPr>
            <a:r>
              <a:rPr lang="en-US" sz="2000" b="1" dirty="0"/>
              <a:t>CRR Allocation and Auction – Go Live</a:t>
            </a:r>
            <a:endParaRPr lang="en-US" sz="2000" b="1" kern="0" dirty="0">
              <a:solidFill>
                <a:schemeClr val="bg1"/>
              </a:solidFill>
            </a:endParaRPr>
          </a:p>
        </p:txBody>
      </p:sp>
      <p:graphicFrame>
        <p:nvGraphicFramePr>
          <p:cNvPr id="19" name="Table 18"/>
          <p:cNvGraphicFramePr>
            <a:graphicFrameLocks noGrp="1"/>
          </p:cNvGraphicFramePr>
          <p:nvPr/>
        </p:nvGraphicFramePr>
        <p:xfrm>
          <a:off x="457200" y="1069975"/>
          <a:ext cx="8305800" cy="3947033"/>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400" dirty="0" smtClean="0"/>
                        <a:t>System Readiness</a:t>
                      </a:r>
                      <a:endParaRPr lang="en-US" sz="1400" dirty="0"/>
                    </a:p>
                  </a:txBody>
                  <a:tcPr/>
                </a:tc>
                <a:tc>
                  <a:txBody>
                    <a:bodyPr/>
                    <a:lstStyle/>
                    <a:p>
                      <a:pPr algn="ctr"/>
                      <a:r>
                        <a:rPr lang="en-US" sz="1400" dirty="0" smtClean="0"/>
                        <a:t>Planned Completion </a:t>
                      </a:r>
                      <a:endParaRPr lang="en-US" sz="1400" dirty="0"/>
                    </a:p>
                  </a:txBody>
                  <a:tcPr/>
                </a:tc>
                <a:tc>
                  <a:txBody>
                    <a:bodyPr/>
                    <a:lstStyle/>
                    <a:p>
                      <a:pPr algn="ctr"/>
                      <a:r>
                        <a:rPr lang="en-US" sz="1400" dirty="0" smtClean="0"/>
                        <a:t>Status</a:t>
                      </a:r>
                      <a:endParaRPr lang="en-US" dirty="0"/>
                    </a:p>
                  </a:txBody>
                  <a:tcPr/>
                </a:tc>
              </a:tr>
              <a:tr h="3200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CRR System released to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2/01/10</a:t>
                      </a:r>
                    </a:p>
                  </a:txBody>
                  <a:tcPr anchor="ctr"/>
                </a:tc>
                <a:tc>
                  <a:txBody>
                    <a:bodyPr/>
                    <a:lstStyle/>
                    <a:p>
                      <a:pPr algn="ctr"/>
                      <a:r>
                        <a:rPr lang="en-US" sz="1200" b="1" dirty="0" smtClean="0"/>
                        <a:t>Complete</a:t>
                      </a:r>
                      <a:endParaRPr lang="en-US" sz="1200" b="1" dirty="0"/>
                    </a:p>
                  </a:txBody>
                  <a:tcPr anchor="ctr"/>
                </a:tc>
              </a:tr>
              <a:tr h="228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CRR </a:t>
                      </a:r>
                      <a:r>
                        <a:rPr lang="en-US" sz="1400" baseline="0" dirty="0" smtClean="0"/>
                        <a:t>Integrated in Market Trials</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5/01/10</a:t>
                      </a:r>
                    </a:p>
                  </a:txBody>
                  <a:tcPr anchor="ctr"/>
                </a:tc>
                <a:tc>
                  <a:txBody>
                    <a:bodyPr/>
                    <a:lstStyle/>
                    <a:p>
                      <a:pPr algn="ctr"/>
                      <a:r>
                        <a:rPr lang="en-US" sz="1200" b="1" dirty="0" smtClean="0"/>
                        <a:t>Complete</a:t>
                      </a:r>
                      <a:endParaRPr lang="en-US" sz="1200" b="1" dirty="0"/>
                    </a:p>
                  </a:txBody>
                  <a:tcPr anchor="ctr"/>
                </a:tc>
              </a:tr>
              <a:tr h="381000">
                <a:tc>
                  <a:txBody>
                    <a:bodyPr/>
                    <a:lstStyle/>
                    <a:p>
                      <a:r>
                        <a:rPr lang="en-US" sz="1400" dirty="0" smtClean="0"/>
                        <a:t>CRR Account Holder</a:t>
                      </a:r>
                      <a:r>
                        <a:rPr lang="en-US" sz="1400" baseline="0" dirty="0" smtClean="0"/>
                        <a:t> Connectivity </a:t>
                      </a:r>
                      <a:r>
                        <a:rPr lang="en-US" sz="1400" dirty="0" smtClean="0"/>
                        <a:t>Qualification </a:t>
                      </a:r>
                      <a:r>
                        <a:rPr lang="en-US" sz="1400" b="1" dirty="0" smtClean="0"/>
                        <a:t>MP 15 (B)</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9/17/10</a:t>
                      </a:r>
                    </a:p>
                  </a:txBody>
                  <a:tcPr anchor="ctr"/>
                </a:tc>
                <a:tc>
                  <a:txBody>
                    <a:bodyPr/>
                    <a:lstStyle/>
                    <a:p>
                      <a:pPr algn="ctr"/>
                      <a:r>
                        <a:rPr lang="en-US" sz="1200" b="1" dirty="0" smtClean="0"/>
                        <a:t>Red**</a:t>
                      </a:r>
                      <a:endParaRPr lang="en-US" sz="1200" b="1" dirty="0"/>
                    </a:p>
                  </a:txBody>
                  <a:tcPr anchor="ctr"/>
                </a:tc>
              </a:tr>
              <a:tr h="381000">
                <a:tc>
                  <a:txBody>
                    <a:bodyPr/>
                    <a:lstStyle/>
                    <a:p>
                      <a:r>
                        <a:rPr lang="en-US" sz="1400" dirty="0" smtClean="0"/>
                        <a:t>Operation of CRR Auctions</a:t>
                      </a:r>
                      <a:r>
                        <a:rPr lang="en-US" sz="1400" baseline="0" dirty="0" smtClean="0"/>
                        <a:t> and Allocations </a:t>
                      </a:r>
                      <a:r>
                        <a:rPr lang="en-US" sz="1400" b="1" baseline="0" dirty="0" smtClean="0"/>
                        <a:t>(CRR3)</a:t>
                      </a:r>
                      <a:endParaRPr lang="en-US" sz="1400" b="1"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Ongoing</a:t>
                      </a:r>
                    </a:p>
                  </a:txBody>
                  <a:tcPr anchor="ctr"/>
                </a:tc>
                <a:tc>
                  <a:txBody>
                    <a:bodyPr/>
                    <a:lstStyle/>
                    <a:p>
                      <a:pPr algn="ctr"/>
                      <a:r>
                        <a:rPr lang="en-US" sz="1200" b="1" dirty="0" smtClean="0"/>
                        <a:t>Green</a:t>
                      </a:r>
                      <a:endParaRPr lang="en-US" sz="1200" b="1" dirty="0"/>
                    </a:p>
                  </a:txBody>
                  <a:tcPr anchor="ctr"/>
                </a:tc>
              </a:tr>
              <a:tr h="381000">
                <a:tc>
                  <a:txBody>
                    <a:bodyPr/>
                    <a:lstStyle/>
                    <a:p>
                      <a:r>
                        <a:rPr lang="en-US" sz="1400" dirty="0" smtClean="0"/>
                        <a:t>Verify</a:t>
                      </a:r>
                      <a:r>
                        <a:rPr lang="en-US" sz="1400" baseline="0" dirty="0" smtClean="0"/>
                        <a:t> CRR Auction Invoices </a:t>
                      </a:r>
                      <a:r>
                        <a:rPr lang="en-US" sz="1400" b="1" baseline="0" dirty="0" smtClean="0"/>
                        <a:t>(CO8)</a:t>
                      </a:r>
                      <a:endParaRPr lang="en-US" sz="1400" b="1"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Ongoing</a:t>
                      </a:r>
                    </a:p>
                  </a:txBody>
                  <a:tcPr anchor="ctr"/>
                </a:tc>
                <a:tc>
                  <a:txBody>
                    <a:bodyPr/>
                    <a:lstStyle/>
                    <a:p>
                      <a:pPr algn="ctr"/>
                      <a:r>
                        <a:rPr lang="en-US" sz="1200" b="1" dirty="0" smtClean="0"/>
                        <a:t>Green</a:t>
                      </a:r>
                      <a:endParaRPr lang="en-US" sz="1200" b="1" dirty="0"/>
                    </a:p>
                  </a:txBody>
                  <a:tcPr anchor="ctr"/>
                </a:tc>
              </a:tr>
              <a:tr h="345441">
                <a:tc gridSpan="3">
                  <a:txBody>
                    <a:bodyPr/>
                    <a:lstStyle/>
                    <a:p>
                      <a:r>
                        <a:rPr lang="en-US" sz="1400" dirty="0" smtClean="0">
                          <a:solidFill>
                            <a:schemeClr val="bg1"/>
                          </a:solidFill>
                        </a:rPr>
                        <a:t>Process Readiness</a:t>
                      </a:r>
                    </a:p>
                  </a:txBody>
                  <a:tcPr anchor="ctr">
                    <a:solidFill>
                      <a:schemeClr val="accent6"/>
                    </a:solidFill>
                  </a:tcPr>
                </a:tc>
                <a:tc hMerge="1">
                  <a:txBody>
                    <a:bodyPr/>
                    <a:lstStyle/>
                    <a:p>
                      <a:endParaRPr lang="en-US"/>
                    </a:p>
                  </a:txBody>
                  <a:tcPr/>
                </a:tc>
                <a:tc hMerge="1">
                  <a:txBody>
                    <a:bodyPr/>
                    <a:lstStyle/>
                    <a:p>
                      <a:endParaRPr lang="en-US"/>
                    </a:p>
                  </a:txBody>
                  <a:tcPr/>
                </a:tc>
              </a:tr>
              <a:tr h="401192">
                <a:tc>
                  <a:txBody>
                    <a:bodyPr/>
                    <a:lstStyle/>
                    <a:p>
                      <a:r>
                        <a:rPr lang="en-US" sz="1400" dirty="0" smtClean="0"/>
                        <a:t>CRR </a:t>
                      </a:r>
                      <a:r>
                        <a:rPr lang="en-US" sz="1400" baseline="0" dirty="0" smtClean="0"/>
                        <a:t>Procedures</a:t>
                      </a:r>
                      <a:endParaRPr lang="en-US" sz="1400" dirty="0" smtClean="0"/>
                    </a:p>
                  </a:txBody>
                  <a:tcPr anchor="ctr"/>
                </a:tc>
                <a:tc>
                  <a:txBody>
                    <a:bodyPr/>
                    <a:lstStyle/>
                    <a:p>
                      <a:pPr algn="ctr"/>
                      <a:r>
                        <a:rPr lang="en-US" sz="1200" b="1" dirty="0" smtClean="0"/>
                        <a:t>6/25/10</a:t>
                      </a:r>
                      <a:endParaRPr lang="en-US" sz="1200" b="1" dirty="0"/>
                    </a:p>
                  </a:txBody>
                  <a:tcPr anchor="ctr"/>
                </a:tc>
                <a:tc>
                  <a:txBody>
                    <a:bodyPr/>
                    <a:lstStyle/>
                    <a:p>
                      <a:pPr algn="ctr"/>
                      <a:r>
                        <a:rPr lang="en-US" sz="1200" b="1" dirty="0" smtClean="0"/>
                        <a:t>Complete</a:t>
                      </a:r>
                      <a:endParaRPr lang="en-US" sz="1200" b="1" dirty="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Nodal Protocol Transition Plan Updated</a:t>
                      </a:r>
                      <a:r>
                        <a:rPr lang="en-US" sz="1400" baseline="0" dirty="0" smtClean="0"/>
                        <a:t> for CRR</a:t>
                      </a:r>
                      <a:endParaRPr lang="en-US" sz="1400" dirty="0" smtClean="0"/>
                    </a:p>
                  </a:txBody>
                  <a:tcPr anchor="ctr"/>
                </a:tc>
                <a:tc>
                  <a:txBody>
                    <a:bodyPr/>
                    <a:lstStyle/>
                    <a:p>
                      <a:pPr algn="ctr"/>
                      <a:r>
                        <a:rPr lang="en-US" sz="1200" b="1" dirty="0" smtClean="0"/>
                        <a:t>7/29/10</a:t>
                      </a:r>
                      <a:endParaRPr lang="en-US" sz="1200" b="1" dirty="0"/>
                    </a:p>
                  </a:txBody>
                  <a:tcPr anchor="ctr"/>
                </a:tc>
                <a:tc>
                  <a:txBody>
                    <a:bodyPr/>
                    <a:lstStyle/>
                    <a:p>
                      <a:pPr algn="ctr"/>
                      <a:r>
                        <a:rPr lang="en-US" sz="1200" b="1" dirty="0" smtClean="0"/>
                        <a:t>Complete</a:t>
                      </a:r>
                      <a:endParaRPr lang="en-US" sz="1200" b="1" dirty="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TCR</a:t>
                      </a:r>
                      <a:r>
                        <a:rPr lang="en-US" sz="1400" baseline="0" dirty="0" smtClean="0"/>
                        <a:t> to CRR Transition Plan (CRR4)</a:t>
                      </a:r>
                      <a:endParaRPr lang="en-US" sz="1400" dirty="0" smtClean="0"/>
                    </a:p>
                  </a:txBody>
                  <a:tcPr anchor="ctr"/>
                </a:tc>
                <a:tc>
                  <a:txBody>
                    <a:bodyPr/>
                    <a:lstStyle/>
                    <a:p>
                      <a:pPr algn="ctr"/>
                      <a:r>
                        <a:rPr lang="en-US" sz="1200" b="1" dirty="0" smtClean="0"/>
                        <a:t>9/29/09</a:t>
                      </a:r>
                      <a:endParaRPr lang="en-US" sz="1200" b="1" dirty="0"/>
                    </a:p>
                  </a:txBody>
                  <a:tcPr anchor="ctr"/>
                </a:tc>
                <a:tc>
                  <a:txBody>
                    <a:bodyPr/>
                    <a:lstStyle/>
                    <a:p>
                      <a:pPr algn="ctr"/>
                      <a:r>
                        <a:rPr lang="en-US" sz="1200" b="1" dirty="0" smtClean="0"/>
                        <a:t>Complete</a:t>
                      </a:r>
                      <a:endParaRPr lang="en-US" sz="1200" b="1" dirty="0"/>
                    </a:p>
                  </a:txBody>
                  <a:tcPr anchor="ctr"/>
                </a:tc>
              </a:tr>
            </a:tbl>
          </a:graphicData>
        </a:graphic>
      </p:graphicFrame>
      <p:sp>
        <p:nvSpPr>
          <p:cNvPr id="4" name="TextBox 3"/>
          <p:cNvSpPr txBox="1"/>
          <p:nvPr/>
        </p:nvSpPr>
        <p:spPr>
          <a:xfrm>
            <a:off x="762000" y="5486400"/>
            <a:ext cx="5474576" cy="261610"/>
          </a:xfrm>
          <a:prstGeom prst="rect">
            <a:avLst/>
          </a:prstGeom>
          <a:noFill/>
        </p:spPr>
        <p:txBody>
          <a:bodyPr wrap="none" rtlCol="0">
            <a:spAutoFit/>
          </a:bodyPr>
          <a:lstStyle/>
          <a:p>
            <a:r>
              <a:rPr lang="en-US" sz="1100" dirty="0" smtClean="0"/>
              <a:t>** Red due to MPs registering but not working to get qualified.  (inflated denominator)</a:t>
            </a:r>
            <a:endParaRPr lang="en-US" sz="1100" dirty="0"/>
          </a:p>
        </p:txBody>
      </p:sp>
      <p:sp>
        <p:nvSpPr>
          <p:cNvPr id="6" name="Date Placeholder 5"/>
          <p:cNvSpPr>
            <a:spLocks noGrp="1"/>
          </p:cNvSpPr>
          <p:nvPr>
            <p:ph type="dt" sz="half" idx="12"/>
          </p:nvPr>
        </p:nvSpPr>
        <p:spPr/>
        <p:txBody>
          <a:bodyPr/>
          <a:lstStyle/>
          <a:p>
            <a:pPr>
              <a:defRPr/>
            </a:pPr>
            <a:r>
              <a:rPr lang="en-US" smtClean="0"/>
              <a:t>5 August 2010</a:t>
            </a:r>
            <a:endParaRPr lang="en-US"/>
          </a:p>
        </p:txBody>
      </p:sp>
      <p:sp>
        <p:nvSpPr>
          <p:cNvPr id="7" name="Footer Placeholder 6"/>
          <p:cNvSpPr>
            <a:spLocks noGrp="1"/>
          </p:cNvSpPr>
          <p:nvPr>
            <p:ph type="ftr" sz="quarter" idx="11"/>
          </p:nvPr>
        </p:nvSpPr>
        <p:spPr/>
        <p:txBody>
          <a:bodyPr/>
          <a:lstStyle/>
          <a:p>
            <a:pPr>
              <a:defRPr/>
            </a:pPr>
            <a:r>
              <a:rPr lang="en-US" smtClean="0"/>
              <a:t>Technical Advisory Committee</a:t>
            </a: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anchor="ctr"/>
          <a:lstStyle/>
          <a:p>
            <a:pPr>
              <a:defRPr/>
            </a:pPr>
            <a:r>
              <a:rPr lang="en-US" sz="2000" b="1" dirty="0"/>
              <a:t>CRR Allocation and Auction – Go Live</a:t>
            </a:r>
            <a:endParaRPr lang="en-US" sz="2000" b="1" kern="0" dirty="0">
              <a:solidFill>
                <a:schemeClr val="bg1"/>
              </a:solidFill>
            </a:endParaRPr>
          </a:p>
        </p:txBody>
      </p:sp>
      <p:graphicFrame>
        <p:nvGraphicFramePr>
          <p:cNvPr id="19" name="Table 18"/>
          <p:cNvGraphicFramePr>
            <a:graphicFrameLocks noGrp="1"/>
          </p:cNvGraphicFramePr>
          <p:nvPr/>
        </p:nvGraphicFramePr>
        <p:xfrm>
          <a:off x="457200" y="1066800"/>
          <a:ext cx="8305800" cy="4648200"/>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pPr marL="0" algn="l" defTabSz="914400" rtl="0" eaLnBrk="1" latinLnBrk="0" hangingPunct="1"/>
                      <a:r>
                        <a:rPr lang="en-US" sz="1400" b="1" kern="1200" dirty="0" smtClean="0">
                          <a:solidFill>
                            <a:schemeClr val="bg1"/>
                          </a:solidFill>
                          <a:latin typeface="+mn-lt"/>
                          <a:ea typeface="+mn-ea"/>
                          <a:cs typeface="+mn-cs"/>
                        </a:rPr>
                        <a:t>People Readiness</a:t>
                      </a:r>
                      <a:endParaRPr lang="en-US" sz="1400" b="1" kern="1200" dirty="0">
                        <a:solidFill>
                          <a:schemeClr val="bg1"/>
                        </a:solidFill>
                        <a:latin typeface="+mn-lt"/>
                        <a:ea typeface="+mn-ea"/>
                        <a:cs typeface="+mn-cs"/>
                      </a:endParaRPr>
                    </a:p>
                  </a:txBody>
                  <a:tcPr/>
                </a:tc>
                <a:tc>
                  <a:txBody>
                    <a:bodyPr/>
                    <a:lstStyle/>
                    <a:p>
                      <a:pPr algn="ctr"/>
                      <a:r>
                        <a:rPr lang="en-US" sz="1400" dirty="0" smtClean="0"/>
                        <a:t>Planned Completion </a:t>
                      </a:r>
                      <a:endParaRPr lang="en-US" sz="1400" dirty="0"/>
                    </a:p>
                  </a:txBody>
                  <a:tcPr/>
                </a:tc>
                <a:tc>
                  <a:txBody>
                    <a:bodyPr/>
                    <a:lstStyle/>
                    <a:p>
                      <a:pPr algn="ctr"/>
                      <a:r>
                        <a:rPr lang="en-US" sz="1400" dirty="0" smtClean="0"/>
                        <a:t>Status</a:t>
                      </a:r>
                      <a:endParaRPr lang="en-US" dirty="0"/>
                    </a:p>
                  </a:txBody>
                  <a:tcPr/>
                </a:tc>
              </a:tr>
              <a:tr h="396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ERCOT Staff Support</a:t>
                      </a:r>
                      <a:r>
                        <a:rPr lang="en-US" sz="1400" baseline="0" dirty="0" smtClean="0"/>
                        <a:t> of Market Trials</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Ongoing</a:t>
                      </a:r>
                    </a:p>
                  </a:txBody>
                  <a:tcPr anchor="ctr"/>
                </a:tc>
                <a:tc>
                  <a:txBody>
                    <a:bodyPr/>
                    <a:lstStyle/>
                    <a:p>
                      <a:pPr algn="ctr"/>
                      <a:r>
                        <a:rPr lang="en-US" sz="1200" b="1" dirty="0" smtClean="0"/>
                        <a:t>Green</a:t>
                      </a:r>
                      <a:endParaRPr lang="en-US" sz="1200" b="1" dirty="0"/>
                    </a:p>
                  </a:txBody>
                  <a:tcPr anchor="ctr"/>
                </a:tc>
              </a:tr>
              <a:tr h="381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ERCOT Staff Trained on System and Processes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06/25/10</a:t>
                      </a:r>
                    </a:p>
                  </a:txBody>
                  <a:tcPr anchor="ctr"/>
                </a:tc>
                <a:tc>
                  <a:txBody>
                    <a:bodyPr/>
                    <a:lstStyle/>
                    <a:p>
                      <a:pPr algn="ctr"/>
                      <a:r>
                        <a:rPr lang="en-US" sz="1200" b="1" dirty="0" smtClean="0"/>
                        <a:t>Complete</a:t>
                      </a:r>
                      <a:endParaRPr lang="en-US" sz="1200" b="1" dirty="0"/>
                    </a:p>
                  </a:txBody>
                  <a:tcPr anchor="ctr"/>
                </a:tc>
              </a:tr>
              <a:tr h="381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Market Participant Training Delivered</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07/15/09 </a:t>
                      </a:r>
                    </a:p>
                  </a:txBody>
                  <a:tcPr anchor="ctr"/>
                </a:tc>
                <a:tc>
                  <a:txBody>
                    <a:bodyPr/>
                    <a:lstStyle/>
                    <a:p>
                      <a:pPr algn="ctr"/>
                      <a:r>
                        <a:rPr lang="en-US" sz="1200" b="1" dirty="0" smtClean="0"/>
                        <a:t>Complete</a:t>
                      </a:r>
                      <a:endParaRPr lang="en-US" sz="1200" b="1" dirty="0"/>
                    </a:p>
                  </a:txBody>
                  <a:tcPr anchor="ctr"/>
                </a:tc>
              </a:tr>
              <a:tr h="381000">
                <a:tc gridSpan="3">
                  <a:txBody>
                    <a:bodyPr/>
                    <a:lstStyle/>
                    <a:p>
                      <a:r>
                        <a:rPr lang="en-US" sz="1400" b="1" dirty="0" smtClean="0">
                          <a:solidFill>
                            <a:schemeClr val="bg1"/>
                          </a:solidFill>
                        </a:rPr>
                        <a:t>Overall Readiness</a:t>
                      </a:r>
                    </a:p>
                  </a:txBody>
                  <a:tcPr anchor="ctr">
                    <a:solidFill>
                      <a:schemeClr val="accent6"/>
                    </a:solidFill>
                  </a:tcPr>
                </a:tc>
                <a:tc hMerge="1">
                  <a:txBody>
                    <a:bodyPr/>
                    <a:lstStyle/>
                    <a:p>
                      <a:endParaRPr lang="en-US"/>
                    </a:p>
                  </a:txBody>
                  <a:tcPr/>
                </a:tc>
                <a:tc hMerge="1">
                  <a:txBody>
                    <a:bodyPr/>
                    <a:lstStyle/>
                    <a:p>
                      <a:endParaRPr lang="en-US"/>
                    </a:p>
                  </a:txBody>
                  <a:tcPr/>
                </a:tc>
              </a:tr>
              <a:tr h="381000">
                <a:tc>
                  <a:txBody>
                    <a:bodyPr/>
                    <a:lstStyle/>
                    <a:p>
                      <a:r>
                        <a:rPr lang="en-US" sz="1400" dirty="0" smtClean="0"/>
                        <a:t>ERCOT Management</a:t>
                      </a:r>
                      <a:r>
                        <a:rPr lang="en-US" sz="1400" baseline="0" dirty="0" smtClean="0"/>
                        <a:t> Signoff</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08/04/10 </a:t>
                      </a:r>
                      <a:endParaRPr lang="en-US" sz="1200" b="1"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200" b="1" baseline="0" dirty="0" smtClean="0"/>
                    </a:p>
                  </a:txBody>
                  <a:tcPr anchor="ctr"/>
                </a:tc>
              </a:tr>
              <a:tr h="381000">
                <a:tc>
                  <a:txBody>
                    <a:bodyPr/>
                    <a:lstStyle/>
                    <a:p>
                      <a:r>
                        <a:rPr lang="en-US" sz="1400" dirty="0" smtClean="0"/>
                        <a:t>NATF Review</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 07/08/10, 07/29/10</a:t>
                      </a:r>
                    </a:p>
                  </a:txBody>
                  <a:tcPr anchor="ctr"/>
                </a:tc>
                <a:tc>
                  <a:txBody>
                    <a:bodyPr/>
                    <a:lstStyle/>
                    <a:p>
                      <a:pPr algn="ctr"/>
                      <a:endParaRPr lang="en-US" sz="1200" b="1" dirty="0"/>
                    </a:p>
                  </a:txBody>
                  <a:tcPr anchor="ctr"/>
                </a:tc>
              </a:tr>
              <a:tr h="381000">
                <a:tc>
                  <a:txBody>
                    <a:bodyPr/>
                    <a:lstStyle/>
                    <a:p>
                      <a:r>
                        <a:rPr lang="en-US" sz="1400" dirty="0" smtClean="0"/>
                        <a:t>TAC Approval</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08/05/10</a:t>
                      </a:r>
                      <a:endParaRPr lang="en-US" sz="1200" b="1" dirty="0"/>
                    </a:p>
                  </a:txBody>
                  <a:tcPr anchor="ctr"/>
                </a:tc>
                <a:tc>
                  <a:txBody>
                    <a:bodyPr/>
                    <a:lstStyle/>
                    <a:p>
                      <a:pPr algn="ctr"/>
                      <a:endParaRPr lang="en-US" sz="1200" b="1" dirty="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BOD Approval</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08/17/10</a:t>
                      </a:r>
                    </a:p>
                  </a:txBody>
                  <a:tcPr anchor="ctr"/>
                </a:tc>
                <a:tc>
                  <a:txBody>
                    <a:bodyPr/>
                    <a:lstStyle/>
                    <a:p>
                      <a:pPr algn="ctr"/>
                      <a:endParaRPr lang="en-US" sz="1200" b="1" dirty="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30</a:t>
                      </a:r>
                      <a:r>
                        <a:rPr lang="en-US" sz="1400" baseline="0" dirty="0" smtClean="0"/>
                        <a:t> Day Market Notice</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09/13/10</a:t>
                      </a:r>
                    </a:p>
                  </a:txBody>
                  <a:tcPr anchor="ctr"/>
                </a:tc>
                <a:tc>
                  <a:txBody>
                    <a:bodyPr/>
                    <a:lstStyle/>
                    <a:p>
                      <a:pPr algn="ctr"/>
                      <a:endParaRPr lang="en-US" sz="1200" b="1" dirty="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10 Day Market Notice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10/03/10</a:t>
                      </a:r>
                    </a:p>
                  </a:txBody>
                  <a:tcPr anchor="ctr"/>
                </a:tc>
                <a:tc>
                  <a:txBody>
                    <a:bodyPr/>
                    <a:lstStyle/>
                    <a:p>
                      <a:pPr algn="ctr"/>
                      <a:endParaRPr lang="en-US" sz="1200" b="1" dirty="0"/>
                    </a:p>
                  </a:txBody>
                  <a:tcPr anchor="ctr"/>
                </a:tc>
              </a:tr>
            </a:tbl>
          </a:graphicData>
        </a:graphic>
      </p:graphicFrame>
      <p:sp>
        <p:nvSpPr>
          <p:cNvPr id="4" name="Date Placeholder 3"/>
          <p:cNvSpPr>
            <a:spLocks noGrp="1"/>
          </p:cNvSpPr>
          <p:nvPr>
            <p:ph type="dt" sz="half" idx="12"/>
          </p:nvPr>
        </p:nvSpPr>
        <p:spPr/>
        <p:txBody>
          <a:bodyPr/>
          <a:lstStyle/>
          <a:p>
            <a:pPr>
              <a:defRPr/>
            </a:pPr>
            <a:r>
              <a:rPr lang="en-US" smtClean="0"/>
              <a:t>5 August 2010</a:t>
            </a:r>
            <a:endParaRPr lang="en-US"/>
          </a:p>
        </p:txBody>
      </p:sp>
      <p:sp>
        <p:nvSpPr>
          <p:cNvPr id="6" name="Footer Placeholder 5"/>
          <p:cNvSpPr>
            <a:spLocks noGrp="1"/>
          </p:cNvSpPr>
          <p:nvPr>
            <p:ph type="ftr" sz="quarter" idx="11"/>
          </p:nvPr>
        </p:nvSpPr>
        <p:spPr/>
        <p:txBody>
          <a:bodyPr/>
          <a:lstStyle/>
          <a:p>
            <a:pPr>
              <a:defRPr/>
            </a:pPr>
            <a:r>
              <a:rPr lang="en-US" smtClean="0"/>
              <a:t>Technical Advisory Committee</a:t>
            </a: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3"/>
          <p:cNvSpPr>
            <a:spLocks noGrp="1"/>
          </p:cNvSpPr>
          <p:nvPr>
            <p:ph type="title"/>
          </p:nvPr>
        </p:nvSpPr>
        <p:spPr>
          <a:xfrm>
            <a:off x="0" y="0"/>
            <a:ext cx="8839200" cy="685800"/>
          </a:xfrm>
        </p:spPr>
        <p:txBody>
          <a:bodyPr/>
          <a:lstStyle/>
          <a:p>
            <a:r>
              <a:rPr lang="en-US" b="1" dirty="0" smtClean="0"/>
              <a:t>CRR Allocation and Auction – Go Live (as of 7-29-10)</a:t>
            </a:r>
            <a:endParaRPr lang="en-US" dirty="0" smtClean="0"/>
          </a:p>
        </p:txBody>
      </p:sp>
      <p:sp>
        <p:nvSpPr>
          <p:cNvPr id="13315" name="Content Placeholder 4"/>
          <p:cNvSpPr>
            <a:spLocks noGrp="1"/>
          </p:cNvSpPr>
          <p:nvPr>
            <p:ph idx="1"/>
          </p:nvPr>
        </p:nvSpPr>
        <p:spPr/>
        <p:txBody>
          <a:bodyPr/>
          <a:lstStyle/>
          <a:p>
            <a:pPr>
              <a:buFontTx/>
              <a:buNone/>
            </a:pPr>
            <a:endParaRPr lang="en-US" dirty="0" smtClean="0"/>
          </a:p>
          <a:p>
            <a:pPr>
              <a:buNone/>
            </a:pPr>
            <a:r>
              <a:rPr lang="en-US" i="1" dirty="0" smtClean="0"/>
              <a:t>	</a:t>
            </a:r>
            <a:r>
              <a:rPr lang="en-US" dirty="0" smtClean="0"/>
              <a:t>Scheduled to be reviewed again at 8-3-10 NATF meeting.</a:t>
            </a:r>
          </a:p>
          <a:p>
            <a:pPr>
              <a:buNone/>
            </a:pPr>
            <a:endParaRPr lang="en-US" b="0" dirty="0" smtClean="0"/>
          </a:p>
          <a:p>
            <a:pPr>
              <a:buNone/>
            </a:pPr>
            <a:r>
              <a:rPr lang="en-US" b="0" dirty="0" smtClean="0"/>
              <a:t>	</a:t>
            </a:r>
            <a:r>
              <a:rPr lang="en-US" dirty="0" smtClean="0"/>
              <a:t>ERCOT Management Sign-off  is in progress as of 7-29-10.  It will be posted once signed.</a:t>
            </a:r>
          </a:p>
          <a:p>
            <a:pPr>
              <a:buFontTx/>
              <a:buNone/>
            </a:pPr>
            <a:endParaRPr lang="en-US" b="0" dirty="0" smtClean="0"/>
          </a:p>
          <a:p>
            <a:pPr>
              <a:buNone/>
            </a:pPr>
            <a:endParaRPr lang="en-US" i="1" dirty="0" smtClean="0"/>
          </a:p>
        </p:txBody>
      </p:sp>
      <p:sp>
        <p:nvSpPr>
          <p:cNvPr id="4" name="Date Placeholder 3"/>
          <p:cNvSpPr>
            <a:spLocks noGrp="1"/>
          </p:cNvSpPr>
          <p:nvPr>
            <p:ph type="dt" sz="half" idx="12"/>
          </p:nvPr>
        </p:nvSpPr>
        <p:spPr/>
        <p:txBody>
          <a:bodyPr/>
          <a:lstStyle/>
          <a:p>
            <a:pPr>
              <a:defRPr/>
            </a:pPr>
            <a:r>
              <a:rPr lang="en-US" smtClean="0"/>
              <a:t>5 August 2010</a:t>
            </a:r>
            <a:endParaRPr lang="en-US"/>
          </a:p>
        </p:txBody>
      </p:sp>
      <p:sp>
        <p:nvSpPr>
          <p:cNvPr id="5" name="Footer Placeholder 4"/>
          <p:cNvSpPr>
            <a:spLocks noGrp="1"/>
          </p:cNvSpPr>
          <p:nvPr>
            <p:ph type="ftr" sz="quarter" idx="11"/>
          </p:nvPr>
        </p:nvSpPr>
        <p:spPr/>
        <p:txBody>
          <a:bodyPr/>
          <a:lstStyle/>
          <a:p>
            <a:pPr>
              <a:defRPr/>
            </a:pPr>
            <a:r>
              <a:rPr lang="en-US" smtClean="0"/>
              <a:t>Technical Advisory Committee</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0" y="0"/>
            <a:ext cx="8839200" cy="685800"/>
          </a:xfrm>
        </p:spPr>
        <p:txBody>
          <a:bodyPr/>
          <a:lstStyle/>
          <a:p>
            <a:r>
              <a:rPr lang="en-US" dirty="0" smtClean="0"/>
              <a:t>Integrated Nodal Timeline – Go-Live December 1, 2010</a:t>
            </a:r>
          </a:p>
        </p:txBody>
      </p:sp>
      <p:sp>
        <p:nvSpPr>
          <p:cNvPr id="8195" name="Footer Placeholder 2"/>
          <p:cNvSpPr>
            <a:spLocks noGrp="1"/>
          </p:cNvSpPr>
          <p:nvPr>
            <p:ph type="ftr" sz="quarter" idx="11"/>
          </p:nvPr>
        </p:nvSpPr>
        <p:spPr>
          <a:xfrm>
            <a:off x="6172200" y="6457950"/>
            <a:ext cx="2590800" cy="457200"/>
          </a:xfrm>
          <a:noFill/>
        </p:spPr>
        <p:txBody>
          <a:bodyPr/>
          <a:lstStyle/>
          <a:p>
            <a:pPr>
              <a:defRPr/>
            </a:pPr>
            <a:r>
              <a:rPr lang="en-US" smtClean="0"/>
              <a:t>Technical Advisory Committee</a:t>
            </a:r>
            <a:endParaRPr lang="en-US" dirty="0"/>
          </a:p>
        </p:txBody>
      </p:sp>
      <p:sp>
        <p:nvSpPr>
          <p:cNvPr id="8196" name="Date Placeholder 3"/>
          <p:cNvSpPr>
            <a:spLocks noGrp="1"/>
          </p:cNvSpPr>
          <p:nvPr>
            <p:ph type="dt" sz="quarter" idx="12"/>
          </p:nvPr>
        </p:nvSpPr>
        <p:spPr>
          <a:noFill/>
        </p:spPr>
        <p:txBody>
          <a:bodyPr/>
          <a:lstStyle/>
          <a:p>
            <a:r>
              <a:rPr lang="en-US" smtClean="0">
                <a:latin typeface="Arial" charset="0"/>
              </a:rPr>
              <a:t>5 August 2010</a:t>
            </a:r>
            <a:endParaRPr lang="en-US" dirty="0">
              <a:latin typeface="Arial" charset="0"/>
            </a:endParaRPr>
          </a:p>
        </p:txBody>
      </p:sp>
      <p:pic>
        <p:nvPicPr>
          <p:cNvPr id="182273" name="Picture 1"/>
          <p:cNvPicPr>
            <a:picLocks noChangeAspect="1" noChangeArrowheads="1"/>
          </p:cNvPicPr>
          <p:nvPr/>
        </p:nvPicPr>
        <p:blipFill>
          <a:blip r:embed="rId3" cstate="print"/>
          <a:srcRect/>
          <a:stretch>
            <a:fillRect/>
          </a:stretch>
        </p:blipFill>
        <p:spPr bwMode="auto">
          <a:xfrm>
            <a:off x="-3794" y="615951"/>
            <a:ext cx="9151588" cy="56324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3"/>
          <p:cNvSpPr>
            <a:spLocks noGrp="1"/>
          </p:cNvSpPr>
          <p:nvPr>
            <p:ph type="title"/>
          </p:nvPr>
        </p:nvSpPr>
        <p:spPr>
          <a:xfrm>
            <a:off x="0" y="0"/>
            <a:ext cx="8839200" cy="685800"/>
          </a:xfrm>
        </p:spPr>
        <p:txBody>
          <a:bodyPr/>
          <a:lstStyle/>
          <a:p>
            <a:r>
              <a:rPr lang="en-US" dirty="0" smtClean="0"/>
              <a:t>TAC’s Congestion Revenue Rights Certification Approval</a:t>
            </a:r>
          </a:p>
        </p:txBody>
      </p:sp>
      <p:sp>
        <p:nvSpPr>
          <p:cNvPr id="17410" name="Content Placeholder 4"/>
          <p:cNvSpPr>
            <a:spLocks noGrp="1"/>
          </p:cNvSpPr>
          <p:nvPr>
            <p:ph idx="1"/>
          </p:nvPr>
        </p:nvSpPr>
        <p:spPr>
          <a:xfrm>
            <a:off x="152400" y="685800"/>
            <a:ext cx="8763000" cy="5638800"/>
          </a:xfrm>
        </p:spPr>
        <p:txBody>
          <a:bodyPr/>
          <a:lstStyle/>
          <a:p>
            <a:pPr marL="0" indent="0">
              <a:buNone/>
            </a:pPr>
            <a:r>
              <a:rPr lang="en-US" sz="1200" dirty="0" smtClean="0"/>
              <a:t>WHEREAS, Protocols Section 21.12.3 (Notice to Market Participants of Effective Date for Nodal Protocol Provisions and Retirement of Zonal Protocol Provisions) provides that before a “part of the nodal market design may start operation,” a vote of the Technical Advisory Committee (TAC) is required affirming that the “Market Readiness Criteria for that part of the nodal market design have been met”</a:t>
            </a:r>
          </a:p>
          <a:p>
            <a:pPr>
              <a:buNone/>
            </a:pPr>
            <a:endParaRPr lang="en-US" sz="600" dirty="0" smtClean="0"/>
          </a:p>
          <a:p>
            <a:pPr marL="0" indent="0">
              <a:buNone/>
            </a:pPr>
            <a:r>
              <a:rPr lang="en-US" sz="1200" dirty="0" smtClean="0"/>
              <a:t>WHEREAS, the Section 21.12.3 certification by TAC,  Electric Reliability Council of Texas, Inc. (ERCOT) staff, and the ERCOT Board of Directors regarding the satisfaction of “Market Readiness Criteria” for a particular part of the nodal market design will result in ERCOT issuing “two Notices alerting Market Participants to the effective date of Nodal Protocol sections and the retirement of Zonal Protocol sections, as applicable”;</a:t>
            </a:r>
          </a:p>
          <a:p>
            <a:pPr marL="0" indent="0">
              <a:buNone/>
            </a:pPr>
            <a:endParaRPr lang="en-US" sz="600" dirty="0" smtClean="0"/>
          </a:p>
          <a:p>
            <a:pPr marL="0" indent="0">
              <a:buNone/>
            </a:pPr>
            <a:r>
              <a:rPr lang="en-US" sz="1200" dirty="0" smtClean="0"/>
              <a:t>WHEREAS, the Protocols do not define the term “Market Readiness Criteria,” and ERCOT, in conjunction with Market Participants, has developed specific metrics and a Nodal Readiness Scorecard that are used to determine the progress of specific parts of the nodal market design in meeting the criteria necessary for implementing the Nodal Protocols and starting operations;</a:t>
            </a:r>
          </a:p>
          <a:p>
            <a:pPr marL="0" indent="0">
              <a:buNone/>
            </a:pPr>
            <a:endParaRPr lang="en-US" sz="600" dirty="0" smtClean="0"/>
          </a:p>
          <a:p>
            <a:pPr marL="0" indent="0">
              <a:buNone/>
            </a:pPr>
            <a:r>
              <a:rPr lang="en-US" sz="1200" dirty="0" smtClean="0"/>
              <a:t>WHEREAS, the members of TAC recognize that there are issues that remain to be addressed regarding the implementation and operation of the Congestion Revenue Rights before the Texas Nodal Market Implementation Date (TNMID), but that none of those issues should prevent the Congestion Revenue Rights Go-Live on October 13, 2010, which is an integral occurrence in the progress toward meeting the TNMID on schedule; </a:t>
            </a:r>
          </a:p>
          <a:p>
            <a:pPr marL="0" indent="0">
              <a:buNone/>
            </a:pPr>
            <a:endParaRPr lang="en-US" sz="600" dirty="0" smtClean="0"/>
          </a:p>
          <a:p>
            <a:pPr marL="0" indent="0">
              <a:buNone/>
            </a:pPr>
            <a:r>
              <a:rPr lang="en-US" sz="1200" dirty="0" smtClean="0"/>
              <a:t>WHEREAS, TAC has reviewed the market readiness metrics documentation underlying ERCOT staff’s recommendation regarding the Congestion Revenue Rights part of the nodal market design, and has conducted due diligence on ERCOT staff’s conclusion that the Congestion Revenue Rights has satisfied all of the steps necessary to make the declaration of market readiness required by Section 21.12.3, in order to authorize Congestion Revenue Rights Go-Live on October 13, 2010;</a:t>
            </a:r>
          </a:p>
          <a:p>
            <a:pPr marL="0" indent="0">
              <a:buNone/>
            </a:pPr>
            <a:endParaRPr lang="en-US" sz="600" dirty="0" smtClean="0"/>
          </a:p>
          <a:p>
            <a:pPr marL="0" indent="0">
              <a:buNone/>
            </a:pPr>
            <a:r>
              <a:rPr lang="en-US" sz="1200" dirty="0" smtClean="0"/>
              <a:t>THEREFORE be it RESOLVED, that this Resolution shall serve as the TAC certification that all Market Readiness Criteria have been met, for purposes of ERCOT Protocols Section 21.12.3, regarding Congestion Revenue Rights Go-Live on October 13, 2010; </a:t>
            </a:r>
          </a:p>
        </p:txBody>
      </p:sp>
      <p:sp>
        <p:nvSpPr>
          <p:cNvPr id="17411" name="Date Placeholder 5"/>
          <p:cNvSpPr>
            <a:spLocks noGrp="1"/>
          </p:cNvSpPr>
          <p:nvPr>
            <p:ph type="dt" sz="quarter" idx="12"/>
          </p:nvPr>
        </p:nvSpPr>
        <p:spPr>
          <a:noFill/>
        </p:spPr>
        <p:txBody>
          <a:bodyPr/>
          <a:lstStyle/>
          <a:p>
            <a:r>
              <a:rPr lang="en-US" smtClean="0"/>
              <a:t>5 August 2010</a:t>
            </a:r>
            <a:endParaRPr lang="en-US" dirty="0"/>
          </a:p>
        </p:txBody>
      </p:sp>
      <p:sp>
        <p:nvSpPr>
          <p:cNvPr id="6" name="Footer Placeholder 3"/>
          <p:cNvSpPr>
            <a:spLocks noGrp="1"/>
          </p:cNvSpPr>
          <p:nvPr>
            <p:ph type="ftr" sz="quarter" idx="10"/>
          </p:nvPr>
        </p:nvSpPr>
        <p:spPr>
          <a:xfrm>
            <a:off x="6096000" y="6457950"/>
            <a:ext cx="2667000" cy="476250"/>
          </a:xfrm>
        </p:spPr>
        <p:txBody>
          <a:bodyPr/>
          <a:lstStyle/>
          <a:p>
            <a:pPr>
              <a:defRPr/>
            </a:pPr>
            <a:r>
              <a:rPr lang="en-US" sz="1200" dirty="0" smtClean="0"/>
              <a:t>Technical Advisory Committee</a:t>
            </a:r>
            <a:endParaRPr lang="en-US" sz="12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ubtitle 6"/>
          <p:cNvSpPr>
            <a:spLocks noGrp="1"/>
          </p:cNvSpPr>
          <p:nvPr>
            <p:ph type="subTitle" idx="1"/>
          </p:nvPr>
        </p:nvSpPr>
        <p:spPr>
          <a:xfrm>
            <a:off x="381000" y="3581400"/>
            <a:ext cx="8305800" cy="1143000"/>
          </a:xfrm>
        </p:spPr>
        <p:txBody>
          <a:bodyPr/>
          <a:lstStyle/>
          <a:p>
            <a:pPr algn="ctr"/>
            <a:r>
              <a:rPr lang="en-US" dirty="0" smtClean="0"/>
              <a:t>Brandon McElfresh</a:t>
            </a:r>
          </a:p>
          <a:p>
            <a:pPr algn="ctr"/>
            <a:r>
              <a:rPr lang="en-US" dirty="0" smtClean="0"/>
              <a:t>Readiness &amp; Transformation</a:t>
            </a:r>
          </a:p>
        </p:txBody>
      </p:sp>
      <p:sp>
        <p:nvSpPr>
          <p:cNvPr id="69634" name="Title 5"/>
          <p:cNvSpPr>
            <a:spLocks noGrp="1"/>
          </p:cNvSpPr>
          <p:nvPr>
            <p:ph type="ctrTitle"/>
          </p:nvPr>
        </p:nvSpPr>
        <p:spPr>
          <a:xfrm>
            <a:off x="304800" y="1905000"/>
            <a:ext cx="8505825" cy="1241425"/>
          </a:xfrm>
        </p:spPr>
        <p:txBody>
          <a:bodyPr/>
          <a:lstStyle/>
          <a:p>
            <a:pPr algn="ctr"/>
            <a:r>
              <a:rPr lang="en-US" dirty="0" smtClean="0"/>
              <a:t>Market Readiness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Reminder – Nodal Registration Cutoff – QSEs and CRRAHs</a:t>
            </a:r>
            <a:endParaRPr lang="en-US" dirty="0"/>
          </a:p>
        </p:txBody>
      </p:sp>
      <p:sp>
        <p:nvSpPr>
          <p:cNvPr id="4" name="Footer Placeholder 3"/>
          <p:cNvSpPr>
            <a:spLocks noGrp="1"/>
          </p:cNvSpPr>
          <p:nvPr>
            <p:ph type="ftr" sz="quarter" idx="10"/>
          </p:nvPr>
        </p:nvSpPr>
        <p:spPr>
          <a:xfrm>
            <a:off x="5943600" y="6457950"/>
            <a:ext cx="2819400" cy="476250"/>
          </a:xfrm>
        </p:spPr>
        <p:txBody>
          <a:bodyPr/>
          <a:lstStyle/>
          <a:p>
            <a:pPr>
              <a:defRPr/>
            </a:pPr>
            <a:r>
              <a:rPr lang="en-US" sz="1200" dirty="0" smtClean="0"/>
              <a:t>Technical Advisory Committee</a:t>
            </a:r>
            <a:endParaRPr lang="en-US" sz="1200" dirty="0"/>
          </a:p>
        </p:txBody>
      </p:sp>
      <p:sp>
        <p:nvSpPr>
          <p:cNvPr id="5" name="Content Placeholder 2"/>
          <p:cNvSpPr>
            <a:spLocks noGrp="1"/>
          </p:cNvSpPr>
          <p:nvPr>
            <p:ph idx="1"/>
          </p:nvPr>
        </p:nvSpPr>
        <p:spPr>
          <a:xfrm>
            <a:off x="228600" y="685800"/>
            <a:ext cx="8686800" cy="4525963"/>
          </a:xfrm>
        </p:spPr>
        <p:txBody>
          <a:bodyPr/>
          <a:lstStyle/>
          <a:p>
            <a:pPr>
              <a:buFont typeface="Arial" pitchFamily="34" charset="0"/>
              <a:buChar char="•"/>
            </a:pPr>
            <a:r>
              <a:rPr lang="en-US" sz="1300" dirty="0" smtClean="0"/>
              <a:t>Scope</a:t>
            </a:r>
          </a:p>
          <a:p>
            <a:pPr lvl="1">
              <a:buFont typeface="Arial" pitchFamily="34" charset="0"/>
              <a:buChar char="•"/>
            </a:pPr>
            <a:r>
              <a:rPr lang="en-US" sz="1300" dirty="0" smtClean="0"/>
              <a:t>What is the cutoff date for QSEs and CRRAHs to begin registration for Nodal Go-Live (based on ERCOT resource availability)?</a:t>
            </a:r>
          </a:p>
          <a:p>
            <a:pPr>
              <a:buFont typeface="Arial" pitchFamily="34" charset="0"/>
              <a:buChar char="•"/>
            </a:pPr>
            <a:r>
              <a:rPr lang="en-US" sz="1300" dirty="0" smtClean="0"/>
              <a:t>Registration must begin by these dates to be qualified for Nodal Go-Live</a:t>
            </a:r>
          </a:p>
          <a:p>
            <a:pPr lvl="1">
              <a:buFont typeface="Arial" pitchFamily="34" charset="0"/>
              <a:buChar char="•"/>
            </a:pPr>
            <a:r>
              <a:rPr lang="en-US" sz="1300" b="1" u="sng" dirty="0" smtClean="0"/>
              <a:t>August 13</a:t>
            </a:r>
            <a:r>
              <a:rPr lang="en-US" sz="1300" b="1" u="sng" baseline="30000" dirty="0" smtClean="0"/>
              <a:t>th</a:t>
            </a:r>
            <a:r>
              <a:rPr lang="en-US" sz="1300" b="1" u="sng" dirty="0" smtClean="0"/>
              <a:t>, 2010</a:t>
            </a:r>
          </a:p>
          <a:p>
            <a:pPr lvl="2">
              <a:buFont typeface="Arial" pitchFamily="34" charset="0"/>
              <a:buChar char="•"/>
            </a:pPr>
            <a:r>
              <a:rPr lang="en-US" sz="1200" dirty="0" smtClean="0"/>
              <a:t>QSEs with Resources with a new WAN connection *</a:t>
            </a:r>
          </a:p>
          <a:p>
            <a:pPr lvl="2">
              <a:buFont typeface="Arial" pitchFamily="34" charset="0"/>
              <a:buChar char="•"/>
            </a:pPr>
            <a:r>
              <a:rPr lang="en-US" sz="1200" dirty="0" smtClean="0"/>
              <a:t>CRRAHs (to be qualified for the 10/13 PCRR nomination and for the 11/11 December 2010 CRR Auction) * ~</a:t>
            </a:r>
          </a:p>
          <a:p>
            <a:pPr lvl="1">
              <a:buFont typeface="Arial" pitchFamily="34" charset="0"/>
              <a:buChar char="•"/>
            </a:pPr>
            <a:r>
              <a:rPr lang="en-US" sz="1300" b="1" u="sng" dirty="0" smtClean="0"/>
              <a:t>October 1</a:t>
            </a:r>
            <a:r>
              <a:rPr lang="en-US" sz="1300" b="1" u="sng" baseline="30000" dirty="0" smtClean="0"/>
              <a:t>st</a:t>
            </a:r>
            <a:r>
              <a:rPr lang="en-US" sz="1300" b="1" u="sng" dirty="0" smtClean="0"/>
              <a:t>, 2010</a:t>
            </a:r>
          </a:p>
          <a:p>
            <a:pPr lvl="2">
              <a:buFont typeface="Arial" pitchFamily="34" charset="0"/>
              <a:buChar char="•"/>
            </a:pPr>
            <a:r>
              <a:rPr lang="en-US" sz="1200" dirty="0" smtClean="0"/>
              <a:t>QSE with Resources using a Nodal qualified service provider *</a:t>
            </a:r>
          </a:p>
          <a:p>
            <a:pPr lvl="2">
              <a:buFont typeface="Arial" pitchFamily="34" charset="0"/>
              <a:buChar char="•"/>
            </a:pPr>
            <a:r>
              <a:rPr lang="en-US" sz="1200" dirty="0" smtClean="0"/>
              <a:t>QSEs without Resources *</a:t>
            </a:r>
          </a:p>
          <a:p>
            <a:pPr lvl="2">
              <a:buFont typeface="Arial" pitchFamily="34" charset="0"/>
              <a:buChar char="•"/>
            </a:pPr>
            <a:r>
              <a:rPr lang="en-US" sz="1200" dirty="0" smtClean="0"/>
              <a:t>Sub-QSEs using a Nodal qualified parent QSE *</a:t>
            </a:r>
            <a:endParaRPr lang="en-US" sz="1300" dirty="0" smtClean="0"/>
          </a:p>
          <a:p>
            <a:pPr>
              <a:buFont typeface="Arial" pitchFamily="34" charset="0"/>
              <a:buChar char="•"/>
            </a:pPr>
            <a:r>
              <a:rPr lang="en-US" sz="1300" dirty="0" smtClean="0"/>
              <a:t> Mechanics</a:t>
            </a:r>
          </a:p>
          <a:p>
            <a:pPr lvl="2">
              <a:buFont typeface="Arial" pitchFamily="34" charset="0"/>
              <a:buChar char="•"/>
            </a:pPr>
            <a:r>
              <a:rPr lang="en-US" sz="1200" dirty="0" smtClean="0"/>
              <a:t>Qualification will follow the Nodal production qualification process and all testing will be done in the MOTE environment</a:t>
            </a:r>
          </a:p>
          <a:p>
            <a:pPr lvl="2">
              <a:buFont typeface="Arial" pitchFamily="34" charset="0"/>
              <a:buChar char="•"/>
            </a:pPr>
            <a:r>
              <a:rPr lang="en-US" sz="1200" dirty="0" smtClean="0"/>
              <a:t>MPs that want to begin registration past these </a:t>
            </a:r>
          </a:p>
          <a:p>
            <a:pPr lvl="2">
              <a:buNone/>
            </a:pPr>
            <a:r>
              <a:rPr lang="en-US" sz="1200" dirty="0" smtClean="0"/>
              <a:t>	deadlines will be examined on a case-by-case basis</a:t>
            </a:r>
          </a:p>
          <a:p>
            <a:pPr lvl="2">
              <a:buFont typeface="Arial" pitchFamily="34" charset="0"/>
              <a:buChar char="•"/>
            </a:pPr>
            <a:r>
              <a:rPr lang="en-US" sz="1200" dirty="0" smtClean="0"/>
              <a:t>Nodal Metric MP22 will measure progress of </a:t>
            </a:r>
          </a:p>
          <a:p>
            <a:pPr lvl="2">
              <a:buNone/>
            </a:pPr>
            <a:r>
              <a:rPr lang="en-US" sz="1200" dirty="0" smtClean="0"/>
              <a:t>	new entrants</a:t>
            </a:r>
          </a:p>
          <a:p>
            <a:pPr lvl="1">
              <a:buFont typeface="Arial" pitchFamily="34" charset="0"/>
              <a:buChar char="•"/>
            </a:pPr>
            <a:endParaRPr lang="en-US" sz="1300" dirty="0" smtClean="0"/>
          </a:p>
        </p:txBody>
      </p:sp>
      <p:sp>
        <p:nvSpPr>
          <p:cNvPr id="6" name="TextBox 5"/>
          <p:cNvSpPr txBox="1"/>
          <p:nvPr/>
        </p:nvSpPr>
        <p:spPr>
          <a:xfrm>
            <a:off x="76201" y="5187315"/>
            <a:ext cx="4724399" cy="984885"/>
          </a:xfrm>
          <a:prstGeom prst="rect">
            <a:avLst/>
          </a:prstGeom>
          <a:noFill/>
        </p:spPr>
        <p:txBody>
          <a:bodyPr wrap="square" rtlCol="0">
            <a:spAutoFit/>
          </a:bodyPr>
          <a:lstStyle/>
          <a:p>
            <a:pPr lvl="1"/>
            <a:endParaRPr lang="en-US" sz="1300" dirty="0" smtClean="0"/>
          </a:p>
          <a:p>
            <a:pPr lvl="1"/>
            <a:r>
              <a:rPr lang="en-US" sz="900" dirty="0" smtClean="0"/>
              <a:t>* QSE Application  or CRRAH Application must be submitted, which includes Credit Application</a:t>
            </a:r>
          </a:p>
          <a:p>
            <a:pPr lvl="1">
              <a:buFont typeface="Arial" pitchFamily="34" charset="0"/>
              <a:buChar char="•"/>
            </a:pPr>
            <a:endParaRPr lang="en-US" sz="900" dirty="0" smtClean="0"/>
          </a:p>
          <a:p>
            <a:pPr lvl="1"/>
            <a:r>
              <a:rPr lang="en-US" sz="900" dirty="0" smtClean="0"/>
              <a:t>~ Doesn’t include NOIE Allocation Eligibility Form, which must be submitted  by 6/30 for CRRAHs eligible for PCRRs</a:t>
            </a:r>
          </a:p>
        </p:txBody>
      </p:sp>
      <p:pic>
        <p:nvPicPr>
          <p:cNvPr id="7" name="Picture 4"/>
          <p:cNvPicPr>
            <a:picLocks noChangeAspect="1" noChangeArrowheads="1"/>
          </p:cNvPicPr>
          <p:nvPr/>
        </p:nvPicPr>
        <p:blipFill>
          <a:blip r:embed="rId2" cstate="print"/>
          <a:srcRect l="62461" t="74850" r="3894" b="7515"/>
          <a:stretch>
            <a:fillRect/>
          </a:stretch>
        </p:blipFill>
        <p:spPr bwMode="auto">
          <a:xfrm>
            <a:off x="5029200" y="4648200"/>
            <a:ext cx="4114800" cy="1676400"/>
          </a:xfrm>
          <a:prstGeom prst="rect">
            <a:avLst/>
          </a:prstGeom>
          <a:noFill/>
          <a:ln w="9525">
            <a:noFill/>
            <a:miter lim="800000"/>
            <a:headEnd/>
            <a:tailEnd/>
          </a:ln>
        </p:spPr>
      </p:pic>
      <p:pic>
        <p:nvPicPr>
          <p:cNvPr id="8" name="Picture 5"/>
          <p:cNvPicPr>
            <a:picLocks noChangeAspect="1" noChangeArrowheads="1"/>
          </p:cNvPicPr>
          <p:nvPr/>
        </p:nvPicPr>
        <p:blipFill>
          <a:blip r:embed="rId2" cstate="print"/>
          <a:srcRect l="62461" t="17134" r="3894" b="77255"/>
          <a:stretch>
            <a:fillRect/>
          </a:stretch>
        </p:blipFill>
        <p:spPr bwMode="auto">
          <a:xfrm>
            <a:off x="5029200" y="4114800"/>
            <a:ext cx="4114800" cy="533400"/>
          </a:xfrm>
          <a:prstGeom prst="rect">
            <a:avLst/>
          </a:prstGeom>
          <a:noFill/>
          <a:ln w="9525">
            <a:noFill/>
            <a:miter lim="800000"/>
            <a:headEnd/>
            <a:tailEnd/>
          </a:ln>
        </p:spPr>
      </p:pic>
      <p:sp>
        <p:nvSpPr>
          <p:cNvPr id="9" name="Isosceles Triangle 8"/>
          <p:cNvSpPr/>
          <p:nvPr/>
        </p:nvSpPr>
        <p:spPr bwMode="auto">
          <a:xfrm rot="10800000">
            <a:off x="5334000" y="4202874"/>
            <a:ext cx="304800" cy="228600"/>
          </a:xfrm>
          <a:prstGeom prst="triangl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33363" marR="0" indent="-233363" algn="l" defTabSz="914400" rtl="0" eaLnBrk="0" fontAlgn="base" latinLnBrk="0" hangingPunct="0">
              <a:lnSpc>
                <a:spcPct val="100000"/>
              </a:lnSpc>
              <a:spcBef>
                <a:spcPct val="0"/>
              </a:spcBef>
              <a:spcAft>
                <a:spcPct val="0"/>
              </a:spcAft>
              <a:buClrTx/>
              <a:buSzTx/>
              <a:buFont typeface="Wingdings" pitchFamily="2" charset="2"/>
              <a:buNone/>
              <a:tabLst/>
            </a:pPr>
            <a:endParaRPr kumimoji="0" lang="en-US" sz="1800" b="0" i="0" u="none" strike="noStrike" cap="none" normalizeH="0" baseline="0" dirty="0" smtClean="0">
              <a:ln>
                <a:noFill/>
              </a:ln>
              <a:solidFill>
                <a:schemeClr val="tx1"/>
              </a:solidFill>
              <a:effectLst/>
              <a:latin typeface="Arial" charset="0"/>
            </a:endParaRPr>
          </a:p>
        </p:txBody>
      </p:sp>
      <p:sp>
        <p:nvSpPr>
          <p:cNvPr id="10" name="Isosceles Triangle 9"/>
          <p:cNvSpPr/>
          <p:nvPr/>
        </p:nvSpPr>
        <p:spPr bwMode="auto">
          <a:xfrm rot="10800000">
            <a:off x="6553200" y="4214749"/>
            <a:ext cx="304800" cy="228600"/>
          </a:xfrm>
          <a:prstGeom prst="triangl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33363" marR="0" indent="-233363" algn="l" defTabSz="914400" rtl="0" eaLnBrk="0" fontAlgn="base" latinLnBrk="0" hangingPunct="0">
              <a:lnSpc>
                <a:spcPct val="100000"/>
              </a:lnSpc>
              <a:spcBef>
                <a:spcPct val="0"/>
              </a:spcBef>
              <a:spcAft>
                <a:spcPct val="0"/>
              </a:spcAft>
              <a:buClrTx/>
              <a:buSzTx/>
              <a:buFont typeface="Wingdings" pitchFamily="2" charset="2"/>
              <a:buNone/>
              <a:tabLst/>
            </a:pPr>
            <a:endParaRPr kumimoji="0" lang="en-US" sz="1800" b="0" i="0" u="none" strike="noStrike" cap="none" normalizeH="0" baseline="0" dirty="0" smtClean="0">
              <a:ln>
                <a:noFill/>
              </a:ln>
              <a:solidFill>
                <a:schemeClr val="tx1"/>
              </a:solidFill>
              <a:effectLst/>
              <a:latin typeface="Arial" charset="0"/>
            </a:endParaRPr>
          </a:p>
        </p:txBody>
      </p:sp>
      <p:sp>
        <p:nvSpPr>
          <p:cNvPr id="11" name="TextBox 10"/>
          <p:cNvSpPr txBox="1"/>
          <p:nvPr/>
        </p:nvSpPr>
        <p:spPr>
          <a:xfrm>
            <a:off x="5029200" y="3657600"/>
            <a:ext cx="932033" cy="553998"/>
          </a:xfrm>
          <a:prstGeom prst="rect">
            <a:avLst/>
          </a:prstGeom>
          <a:noFill/>
        </p:spPr>
        <p:txBody>
          <a:bodyPr wrap="square" rtlCol="0">
            <a:spAutoFit/>
          </a:bodyPr>
          <a:lstStyle/>
          <a:p>
            <a:pPr algn="ctr"/>
            <a:r>
              <a:rPr lang="en-US" sz="1000" b="1" dirty="0" smtClean="0"/>
              <a:t>QSERs (new wan),</a:t>
            </a:r>
          </a:p>
          <a:p>
            <a:pPr algn="ctr"/>
            <a:r>
              <a:rPr lang="en-US" sz="1000" b="1" dirty="0" smtClean="0"/>
              <a:t>CRRAHs</a:t>
            </a:r>
            <a:endParaRPr lang="en-US" sz="1000" b="1" dirty="0"/>
          </a:p>
        </p:txBody>
      </p:sp>
      <p:sp>
        <p:nvSpPr>
          <p:cNvPr id="12" name="TextBox 11"/>
          <p:cNvSpPr txBox="1"/>
          <p:nvPr/>
        </p:nvSpPr>
        <p:spPr>
          <a:xfrm>
            <a:off x="6781800" y="3657600"/>
            <a:ext cx="2362200" cy="553998"/>
          </a:xfrm>
          <a:prstGeom prst="rect">
            <a:avLst/>
          </a:prstGeom>
          <a:noFill/>
        </p:spPr>
        <p:txBody>
          <a:bodyPr wrap="square" rtlCol="0">
            <a:spAutoFit/>
          </a:bodyPr>
          <a:lstStyle/>
          <a:p>
            <a:pPr algn="ctr"/>
            <a:r>
              <a:rPr lang="en-US" sz="1000" b="1" dirty="0" smtClean="0"/>
              <a:t>QSERs (existing wan),</a:t>
            </a:r>
          </a:p>
          <a:p>
            <a:pPr algn="ctr"/>
            <a:r>
              <a:rPr lang="en-US" sz="1000" b="1" dirty="0" smtClean="0"/>
              <a:t>Sub-QSERs,</a:t>
            </a:r>
          </a:p>
          <a:p>
            <a:pPr algn="ctr"/>
            <a:r>
              <a:rPr lang="en-US" sz="1000" b="1" dirty="0" smtClean="0"/>
              <a:t>QSEs w/o Resources</a:t>
            </a:r>
            <a:endParaRPr lang="en-US" sz="1000" b="1" dirty="0"/>
          </a:p>
        </p:txBody>
      </p:sp>
      <p:cxnSp>
        <p:nvCxnSpPr>
          <p:cNvPr id="13" name="Straight Connector 12"/>
          <p:cNvCxnSpPr/>
          <p:nvPr/>
        </p:nvCxnSpPr>
        <p:spPr bwMode="auto">
          <a:xfrm rot="5400000">
            <a:off x="5905500" y="5367150"/>
            <a:ext cx="1600200" cy="0"/>
          </a:xfrm>
          <a:prstGeom prst="line">
            <a:avLst/>
          </a:prstGeom>
          <a:solidFill>
            <a:srgbClr val="FFCC99"/>
          </a:solidFill>
          <a:ln w="38100"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rot="5400000">
            <a:off x="4686300" y="5372100"/>
            <a:ext cx="1600200" cy="0"/>
          </a:xfrm>
          <a:prstGeom prst="line">
            <a:avLst/>
          </a:prstGeom>
          <a:solidFill>
            <a:srgbClr val="FFCC99"/>
          </a:solidFill>
          <a:ln w="38100" cap="flat" cmpd="sng" algn="ctr">
            <a:solidFill>
              <a:schemeClr val="tx1"/>
            </a:solidFill>
            <a:prstDash val="solid"/>
            <a:round/>
            <a:headEnd type="none" w="med" len="med"/>
            <a:tailEnd type="none" w="med" len="med"/>
          </a:ln>
          <a:effectLst/>
        </p:spPr>
      </p:cxnSp>
      <p:cxnSp>
        <p:nvCxnSpPr>
          <p:cNvPr id="15" name="Straight Arrow Connector 14"/>
          <p:cNvCxnSpPr/>
          <p:nvPr/>
        </p:nvCxnSpPr>
        <p:spPr bwMode="auto">
          <a:xfrm rot="10800000" flipV="1">
            <a:off x="6934200" y="3886200"/>
            <a:ext cx="381000" cy="228600"/>
          </a:xfrm>
          <a:prstGeom prst="straightConnector1">
            <a:avLst/>
          </a:prstGeom>
          <a:solidFill>
            <a:srgbClr val="FFCC99"/>
          </a:solidFill>
          <a:ln w="15875" cap="flat" cmpd="sng" algn="ctr">
            <a:solidFill>
              <a:schemeClr val="tx1"/>
            </a:solidFill>
            <a:prstDash val="solid"/>
            <a:round/>
            <a:headEnd type="none" w="med" len="med"/>
            <a:tailEnd type="arrow"/>
          </a:ln>
          <a:effectLst/>
        </p:spPr>
      </p:cxnSp>
      <p:sp>
        <p:nvSpPr>
          <p:cNvPr id="16" name="Date Placeholder 15"/>
          <p:cNvSpPr>
            <a:spLocks noGrp="1"/>
          </p:cNvSpPr>
          <p:nvPr>
            <p:ph type="dt" sz="half" idx="12"/>
          </p:nvPr>
        </p:nvSpPr>
        <p:spPr/>
        <p:txBody>
          <a:bodyPr/>
          <a:lstStyle/>
          <a:p>
            <a:pPr>
              <a:defRPr/>
            </a:pPr>
            <a:r>
              <a:rPr lang="en-US" smtClean="0"/>
              <a:t>5 August 2010</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0" y="0"/>
            <a:ext cx="8839200" cy="685800"/>
          </a:xfrm>
        </p:spPr>
        <p:txBody>
          <a:bodyPr/>
          <a:lstStyle/>
          <a:p>
            <a:r>
              <a:rPr lang="en-US" smtClean="0"/>
              <a:t>Next 60-days of Nodal Classes/Workshops</a:t>
            </a:r>
          </a:p>
        </p:txBody>
      </p:sp>
      <p:graphicFrame>
        <p:nvGraphicFramePr>
          <p:cNvPr id="5" name="Group 69"/>
          <p:cNvGraphicFramePr>
            <a:graphicFrameLocks noGrp="1"/>
          </p:cNvGraphicFramePr>
          <p:nvPr/>
        </p:nvGraphicFramePr>
        <p:xfrm>
          <a:off x="304800" y="762000"/>
          <a:ext cx="8630713" cy="4280166"/>
        </p:xfrm>
        <a:graphic>
          <a:graphicData uri="http://schemas.openxmlformats.org/drawingml/2006/table">
            <a:tbl>
              <a:tblPr firstRow="1" bandRow="1">
                <a:tableStyleId>{793D81CF-94F2-401A-BA57-92F5A7B2D0C5}</a:tableStyleId>
              </a:tblPr>
              <a:tblGrid>
                <a:gridCol w="3200400"/>
                <a:gridCol w="1524000"/>
                <a:gridCol w="3906313"/>
              </a:tblGrid>
              <a:tr h="322348">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Course</a:t>
                      </a:r>
                      <a:endParaRPr kumimoji="0" lang="en-US" sz="1600" b="1" i="0" u="none" strike="noStrike" cap="none" normalizeH="0" baseline="0" dirty="0" smtClean="0">
                        <a:ln>
                          <a:noFill/>
                        </a:ln>
                        <a:solidFill>
                          <a:srgbClr val="FFFFFF"/>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 Start Date</a:t>
                      </a:r>
                      <a:endParaRPr kumimoji="0" lang="en-US" sz="1600" b="1" i="0" u="none" strike="noStrike" cap="none" normalizeH="0" baseline="0" dirty="0" smtClean="0">
                        <a:ln>
                          <a:noFill/>
                        </a:ln>
                        <a:solidFill>
                          <a:srgbClr val="FFFFFF"/>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Location</a:t>
                      </a:r>
                      <a:endParaRPr kumimoji="0" lang="en-US" sz="1600" b="1" i="0" u="none" strike="noStrike" cap="none" normalizeH="0" baseline="0" dirty="0" smtClean="0">
                        <a:ln>
                          <a:noFill/>
                        </a:ln>
                        <a:solidFill>
                          <a:srgbClr val="FFFFFF"/>
                        </a:solidFill>
                        <a:effectLst/>
                        <a:latin typeface="Arial" charset="0"/>
                        <a:cs typeface="Arial" charset="0"/>
                      </a:endParaRP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Basic Training Program</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August 10</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Calpine (Houston)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NPRR206 E-Factors Workshop</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August 10</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Hilton Austin Airport (Austin)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ERCOT Nodal 101</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August 10</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ERCOT Met Center (Austin)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Basic Training Program</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August 10</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Calpine (Houston)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b="1" u="none" strike="noStrike" kern="1200" cap="none" normalizeH="0" baseline="0" smtClean="0">
                          <a:ln>
                            <a:noFill/>
                          </a:ln>
                          <a:solidFill>
                            <a:schemeClr val="dk1"/>
                          </a:solidFill>
                          <a:effectLst/>
                          <a:latin typeface="+mn-lt"/>
                          <a:ea typeface="+mn-ea"/>
                          <a:cs typeface="+mn-cs"/>
                        </a:rPr>
                        <a:t>Network Model/Outage Scheduler </a:t>
                      </a:r>
                      <a:r>
                        <a:rPr kumimoji="0" lang="en-US" sz="1600" b="1" u="none" strike="noStrike" kern="1200" cap="none" normalizeH="0" baseline="0" dirty="0" smtClean="0">
                          <a:ln>
                            <a:noFill/>
                          </a:ln>
                          <a:solidFill>
                            <a:schemeClr val="dk1"/>
                          </a:solidFill>
                          <a:effectLst/>
                          <a:latin typeface="+mn-lt"/>
                          <a:ea typeface="+mn-ea"/>
                          <a:cs typeface="+mn-cs"/>
                        </a:rPr>
                        <a:t>Workshop (new)</a:t>
                      </a:r>
                    </a:p>
                  </a:txBody>
                  <a:tcPr horzOverflow="overflow"/>
                </a:tc>
                <a:tc>
                  <a:txBody>
                    <a:bodyPr/>
                    <a:lstStyle/>
                    <a:p>
                      <a:pPr marL="0" algn="ctr" defTabSz="914400" rtl="0" eaLnBrk="1" latinLnBrk="0" hangingPunct="1"/>
                      <a:r>
                        <a:rPr kumimoji="0" lang="en-US" sz="1600" b="1" u="none" strike="noStrike" kern="1200" cap="none" normalizeH="0" baseline="0" dirty="0" smtClean="0">
                          <a:ln>
                            <a:noFill/>
                          </a:ln>
                          <a:solidFill>
                            <a:schemeClr val="dk1"/>
                          </a:solidFill>
                          <a:effectLst/>
                          <a:latin typeface="+mn-lt"/>
                          <a:ea typeface="+mn-ea"/>
                          <a:cs typeface="+mn-cs"/>
                        </a:rPr>
                        <a:t>August 10</a:t>
                      </a:r>
                    </a:p>
                  </a:txBody>
                  <a:tcPr horzOverflow="overflow"/>
                </a:tc>
                <a:tc>
                  <a:txBody>
                    <a:bodyPr/>
                    <a:lstStyle/>
                    <a:p>
                      <a:pPr marL="0" algn="ctr" defTabSz="914400" rtl="0" eaLnBrk="1" latinLnBrk="0" hangingPunct="1"/>
                      <a:r>
                        <a:rPr kumimoji="0" lang="en-US" sz="1600" b="1" u="none" strike="noStrike" kern="1200" cap="none" normalizeH="0" baseline="0" dirty="0" smtClean="0">
                          <a:ln>
                            <a:noFill/>
                          </a:ln>
                          <a:solidFill>
                            <a:schemeClr val="dk1"/>
                          </a:solidFill>
                          <a:effectLst/>
                          <a:latin typeface="+mn-lt"/>
                          <a:ea typeface="+mn-ea"/>
                          <a:cs typeface="+mn-cs"/>
                        </a:rPr>
                        <a:t>ERCOT (Taylor)</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Load Serving Entity 201</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August 16</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Reliant Energy (Houston)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Market Settlements 301</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August 17</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City of Garland Fire Administration Building (Dallas)</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b="1" u="none" strike="noStrike" kern="1200" cap="none" normalizeH="0" baseline="0" smtClean="0">
                          <a:ln>
                            <a:noFill/>
                          </a:ln>
                          <a:solidFill>
                            <a:schemeClr val="dk1"/>
                          </a:solidFill>
                          <a:effectLst/>
                          <a:latin typeface="+mn-lt"/>
                          <a:ea typeface="+mn-ea"/>
                          <a:cs typeface="+mn-cs"/>
                        </a:rPr>
                        <a:t>Network Model/Outage Scheduler </a:t>
                      </a:r>
                      <a:r>
                        <a:rPr kumimoji="0" lang="en-US" sz="1600" b="1" u="none" strike="noStrike" kern="1200" cap="none" normalizeH="0" baseline="0" dirty="0" smtClean="0">
                          <a:ln>
                            <a:noFill/>
                          </a:ln>
                          <a:solidFill>
                            <a:schemeClr val="dk1"/>
                          </a:solidFill>
                          <a:effectLst/>
                          <a:latin typeface="+mn-lt"/>
                          <a:ea typeface="+mn-ea"/>
                          <a:cs typeface="+mn-cs"/>
                        </a:rPr>
                        <a:t>Workshop (new)</a:t>
                      </a:r>
                    </a:p>
                  </a:txBody>
                  <a:tcPr horzOverflow="overflow"/>
                </a:tc>
                <a:tc>
                  <a:txBody>
                    <a:bodyPr/>
                    <a:lstStyle/>
                    <a:p>
                      <a:pPr marL="0" algn="ctr" defTabSz="914400" rtl="0" eaLnBrk="1" latinLnBrk="0" hangingPunct="1"/>
                      <a:r>
                        <a:rPr kumimoji="0" lang="en-US" sz="1600" b="1" u="none" strike="noStrike" kern="1200" cap="none" normalizeH="0" baseline="0" dirty="0" smtClean="0">
                          <a:ln>
                            <a:noFill/>
                          </a:ln>
                          <a:solidFill>
                            <a:schemeClr val="dk1"/>
                          </a:solidFill>
                          <a:effectLst/>
                          <a:latin typeface="+mn-lt"/>
                          <a:ea typeface="+mn-ea"/>
                          <a:cs typeface="+mn-cs"/>
                        </a:rPr>
                        <a:t>August 18</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u="none" strike="noStrike" kern="1200" cap="none" normalizeH="0" baseline="0" dirty="0" smtClean="0">
                          <a:ln>
                            <a:noFill/>
                          </a:ln>
                          <a:solidFill>
                            <a:schemeClr val="dk1"/>
                          </a:solidFill>
                          <a:effectLst/>
                          <a:latin typeface="+mn-lt"/>
                          <a:ea typeface="+mn-ea"/>
                          <a:cs typeface="+mn-cs"/>
                        </a:rPr>
                        <a:t>ERCOT (Taylor)</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GCPA Retail Workshop</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August 19</a:t>
                      </a:r>
                    </a:p>
                  </a:txBody>
                  <a:tcPr horzOverflow="overflow"/>
                </a:tc>
                <a:tc>
                  <a:txBody>
                    <a:bodyPr/>
                    <a:lstStyle/>
                    <a:p>
                      <a:pPr marL="0" algn="ctr" defTabSz="914400" rtl="0" eaLnBrk="1" latinLnBrk="0" hangingPunct="1"/>
                      <a:r>
                        <a:rPr kumimoji="0" lang="en-US" sz="1600" u="none" strike="noStrike" kern="1200" cap="none" normalizeH="0" baseline="0" dirty="0" err="1" smtClean="0">
                          <a:ln>
                            <a:noFill/>
                          </a:ln>
                          <a:solidFill>
                            <a:schemeClr val="dk1"/>
                          </a:solidFill>
                          <a:effectLst/>
                          <a:latin typeface="+mn-lt"/>
                          <a:ea typeface="+mn-ea"/>
                          <a:cs typeface="+mn-cs"/>
                        </a:rPr>
                        <a:t>Centerpoint</a:t>
                      </a:r>
                      <a:r>
                        <a:rPr kumimoji="0" lang="en-US" sz="1600" u="none" strike="noStrike" kern="1200" cap="none" normalizeH="0" baseline="0" dirty="0" smtClean="0">
                          <a:ln>
                            <a:noFill/>
                          </a:ln>
                          <a:solidFill>
                            <a:schemeClr val="dk1"/>
                          </a:solidFill>
                          <a:effectLst/>
                          <a:latin typeface="+mn-lt"/>
                          <a:ea typeface="+mn-ea"/>
                          <a:cs typeface="+mn-cs"/>
                        </a:rPr>
                        <a:t> (Houston)</a:t>
                      </a:r>
                    </a:p>
                  </a:txBody>
                  <a:tcPr horzOverflow="overflow"/>
                </a:tc>
              </a:tr>
            </a:tbl>
          </a:graphicData>
        </a:graphic>
      </p:graphicFrame>
      <p:sp>
        <p:nvSpPr>
          <p:cNvPr id="4152" name="Date Placeholder 6"/>
          <p:cNvSpPr>
            <a:spLocks noGrp="1"/>
          </p:cNvSpPr>
          <p:nvPr>
            <p:ph type="dt" sz="quarter" idx="4294967295"/>
          </p:nvPr>
        </p:nvSpPr>
        <p:spPr bwMode="auto">
          <a:xfrm>
            <a:off x="1143000" y="6457950"/>
            <a:ext cx="2133600" cy="476250"/>
          </a:xfrm>
          <a:prstGeom prst="rect">
            <a:avLst/>
          </a:prstGeom>
          <a:noFill/>
          <a:ln>
            <a:miter lim="800000"/>
            <a:headEnd/>
            <a:tailEnd/>
          </a:ln>
        </p:spPr>
        <p:txBody>
          <a:bodyPr/>
          <a:lstStyle/>
          <a:p>
            <a:pPr eaLnBrk="0" hangingPunct="0">
              <a:buFont typeface="Wingdings" pitchFamily="2" charset="2"/>
              <a:buNone/>
            </a:pPr>
            <a:r>
              <a:rPr lang="en-US" sz="1200" smtClean="0"/>
              <a:t>5 August 2010</a:t>
            </a:r>
            <a:endParaRPr lang="en-US" sz="1200"/>
          </a:p>
        </p:txBody>
      </p:sp>
      <p:sp>
        <p:nvSpPr>
          <p:cNvPr id="4153" name="TextBox 9"/>
          <p:cNvSpPr txBox="1">
            <a:spLocks noChangeArrowheads="1"/>
          </p:cNvSpPr>
          <p:nvPr/>
        </p:nvSpPr>
        <p:spPr bwMode="auto">
          <a:xfrm>
            <a:off x="381000" y="5802313"/>
            <a:ext cx="7086600" cy="369887"/>
          </a:xfrm>
          <a:prstGeom prst="rect">
            <a:avLst/>
          </a:prstGeom>
          <a:noFill/>
          <a:ln w="9525">
            <a:noFill/>
            <a:miter lim="800000"/>
            <a:headEnd/>
            <a:tailEnd/>
          </a:ln>
        </p:spPr>
        <p:txBody>
          <a:bodyPr>
            <a:spAutoFit/>
          </a:bodyPr>
          <a:lstStyle/>
          <a:p>
            <a:pPr eaLnBrk="0" hangingPunct="0">
              <a:buFont typeface="Wingdings" pitchFamily="2" charset="2"/>
              <a:buNone/>
            </a:pPr>
            <a:r>
              <a:rPr lang="en-US"/>
              <a:t>Enrollment at: </a:t>
            </a:r>
            <a:r>
              <a:rPr lang="en-US">
                <a:hlinkClick r:id="rId2"/>
              </a:rPr>
              <a:t>http://nodal.ercot.com/training/courses/index.html</a:t>
            </a:r>
            <a:r>
              <a:rPr lang="en-US"/>
              <a:t> </a:t>
            </a:r>
          </a:p>
        </p:txBody>
      </p:sp>
      <p:sp>
        <p:nvSpPr>
          <p:cNvPr id="7" name="Footer Placeholder 3"/>
          <p:cNvSpPr>
            <a:spLocks noGrp="1"/>
          </p:cNvSpPr>
          <p:nvPr>
            <p:ph type="ftr" sz="quarter" idx="11"/>
          </p:nvPr>
        </p:nvSpPr>
        <p:spPr>
          <a:xfrm>
            <a:off x="6248400" y="6457950"/>
            <a:ext cx="2514600" cy="457200"/>
          </a:xfrm>
        </p:spPr>
        <p:txBody>
          <a:bodyPr/>
          <a:lstStyle/>
          <a:p>
            <a:r>
              <a:rPr lang="en-US" smtClean="0"/>
              <a:t>Technical Advisory Committee</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0" y="0"/>
            <a:ext cx="8839200" cy="685800"/>
          </a:xfrm>
        </p:spPr>
        <p:txBody>
          <a:bodyPr/>
          <a:lstStyle/>
          <a:p>
            <a:r>
              <a:rPr lang="en-US" smtClean="0"/>
              <a:t>Next 60-days of Nodal Classes/Workshops - continued</a:t>
            </a:r>
          </a:p>
        </p:txBody>
      </p:sp>
      <p:graphicFrame>
        <p:nvGraphicFramePr>
          <p:cNvPr id="5" name="Group 69"/>
          <p:cNvGraphicFramePr>
            <a:graphicFrameLocks noGrp="1"/>
          </p:cNvGraphicFramePr>
          <p:nvPr/>
        </p:nvGraphicFramePr>
        <p:xfrm>
          <a:off x="304800" y="838200"/>
          <a:ext cx="8630713" cy="4626251"/>
        </p:xfrm>
        <a:graphic>
          <a:graphicData uri="http://schemas.openxmlformats.org/drawingml/2006/table">
            <a:tbl>
              <a:tblPr firstRow="1" bandRow="1">
                <a:tableStyleId>{793D81CF-94F2-401A-BA57-92F5A7B2D0C5}</a:tableStyleId>
              </a:tblPr>
              <a:tblGrid>
                <a:gridCol w="3200400"/>
                <a:gridCol w="1524000"/>
                <a:gridCol w="3906313"/>
              </a:tblGrid>
              <a:tr h="367921">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Course</a:t>
                      </a:r>
                      <a:endParaRPr kumimoji="0" lang="en-US" sz="1600" b="1" i="0" u="none" strike="noStrike" cap="none" normalizeH="0" baseline="0" dirty="0" smtClean="0">
                        <a:ln>
                          <a:noFill/>
                        </a:ln>
                        <a:solidFill>
                          <a:srgbClr val="FFFFFF"/>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 Start Date</a:t>
                      </a:r>
                      <a:endParaRPr kumimoji="0" lang="en-US" sz="1600" b="1" i="0" u="none" strike="noStrike" cap="none" normalizeH="0" baseline="0" dirty="0" smtClean="0">
                        <a:ln>
                          <a:noFill/>
                        </a:ln>
                        <a:solidFill>
                          <a:srgbClr val="FFFFFF"/>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Location</a:t>
                      </a:r>
                      <a:endParaRPr kumimoji="0" lang="en-US" sz="1600" b="1" i="0" u="none" strike="noStrike" cap="none" normalizeH="0" baseline="0" dirty="0" smtClean="0">
                        <a:ln>
                          <a:noFill/>
                        </a:ln>
                        <a:solidFill>
                          <a:srgbClr val="FFFFFF"/>
                        </a:solidFill>
                        <a:effectLst/>
                        <a:latin typeface="Arial" charset="0"/>
                        <a:cs typeface="Arial" charset="0"/>
                      </a:endParaRP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NOIE QSE Operations</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August 20</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City of Garland Fire Administration Building (Dallas)</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Congestion Revenue Rights</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August 24</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University of Delaware (Newark, DE)</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Generation 201</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August 25</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University of Delaware (Newark, DE)</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Congestion Revenue Rights</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August 31</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ERCOT Met Center (Austin)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Generation 201</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September 1</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Hilton Austin Airport (Austin)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Economics of LMP</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September 13</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ERCOT Met Center (Austin)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ERCOT 101 for Wind Generation</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September 13</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err="1" smtClean="0">
                          <a:ln>
                            <a:noFill/>
                          </a:ln>
                          <a:solidFill>
                            <a:schemeClr val="dk1"/>
                          </a:solidFill>
                          <a:effectLst/>
                          <a:latin typeface="+mn-lt"/>
                          <a:ea typeface="+mn-ea"/>
                          <a:cs typeface="+mn-cs"/>
                        </a:rPr>
                        <a:t>Optim</a:t>
                      </a:r>
                      <a:r>
                        <a:rPr kumimoji="0" lang="en-US" sz="1600" u="none" strike="noStrike" kern="1200" cap="none" normalizeH="0" baseline="0" dirty="0" smtClean="0">
                          <a:ln>
                            <a:noFill/>
                          </a:ln>
                          <a:solidFill>
                            <a:schemeClr val="dk1"/>
                          </a:solidFill>
                          <a:effectLst/>
                          <a:latin typeface="+mn-lt"/>
                          <a:ea typeface="+mn-ea"/>
                          <a:cs typeface="+mn-cs"/>
                        </a:rPr>
                        <a:t> Energy (Dallas)</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ERCOT Nodal 101</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September 14</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err="1" smtClean="0">
                          <a:ln>
                            <a:noFill/>
                          </a:ln>
                          <a:solidFill>
                            <a:schemeClr val="dk1"/>
                          </a:solidFill>
                          <a:effectLst/>
                          <a:latin typeface="+mn-lt"/>
                          <a:ea typeface="+mn-ea"/>
                          <a:cs typeface="+mn-cs"/>
                        </a:rPr>
                        <a:t>StarTex</a:t>
                      </a:r>
                      <a:r>
                        <a:rPr kumimoji="0" lang="en-US" sz="1600" u="none" strike="noStrike" kern="1200" cap="none" normalizeH="0" baseline="0" dirty="0" smtClean="0">
                          <a:ln>
                            <a:noFill/>
                          </a:ln>
                          <a:solidFill>
                            <a:schemeClr val="dk1"/>
                          </a:solidFill>
                          <a:effectLst/>
                          <a:latin typeface="+mn-lt"/>
                          <a:ea typeface="+mn-ea"/>
                          <a:cs typeface="+mn-cs"/>
                        </a:rPr>
                        <a:t> Power (Houston)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Generation 101</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September 15</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Hilton Austin Airport (Austin)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Basic Training Program</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September 20</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LCRA (Austin)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Load Serving Entity 201</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September 27</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ERCOT Met Center (Austin)</a:t>
                      </a:r>
                    </a:p>
                  </a:txBody>
                  <a:tcPr horzOverflow="overflow"/>
                </a:tc>
              </a:tr>
            </a:tbl>
          </a:graphicData>
        </a:graphic>
      </p:graphicFrame>
      <p:sp>
        <p:nvSpPr>
          <p:cNvPr id="5176" name="TextBox 5"/>
          <p:cNvSpPr txBox="1">
            <a:spLocks noChangeArrowheads="1"/>
          </p:cNvSpPr>
          <p:nvPr/>
        </p:nvSpPr>
        <p:spPr bwMode="auto">
          <a:xfrm>
            <a:off x="381000" y="5562600"/>
            <a:ext cx="7086600" cy="369888"/>
          </a:xfrm>
          <a:prstGeom prst="rect">
            <a:avLst/>
          </a:prstGeom>
          <a:noFill/>
          <a:ln w="9525">
            <a:noFill/>
            <a:miter lim="800000"/>
            <a:headEnd/>
            <a:tailEnd/>
          </a:ln>
        </p:spPr>
        <p:txBody>
          <a:bodyPr>
            <a:spAutoFit/>
          </a:bodyPr>
          <a:lstStyle/>
          <a:p>
            <a:pPr eaLnBrk="0" hangingPunct="0">
              <a:buFont typeface="Wingdings" pitchFamily="2" charset="2"/>
              <a:buNone/>
            </a:pPr>
            <a:r>
              <a:rPr lang="en-US"/>
              <a:t>Enrollment at: </a:t>
            </a:r>
            <a:r>
              <a:rPr lang="en-US">
                <a:hlinkClick r:id="rId2"/>
              </a:rPr>
              <a:t>http://nodal.ercot.com/training/courses/index.html</a:t>
            </a:r>
            <a:r>
              <a:rPr lang="en-US"/>
              <a:t> </a:t>
            </a:r>
          </a:p>
        </p:txBody>
      </p:sp>
      <p:sp>
        <p:nvSpPr>
          <p:cNvPr id="5177" name="Date Placeholder 6"/>
          <p:cNvSpPr>
            <a:spLocks noGrp="1"/>
          </p:cNvSpPr>
          <p:nvPr>
            <p:ph type="dt" sz="quarter" idx="4294967295"/>
          </p:nvPr>
        </p:nvSpPr>
        <p:spPr bwMode="auto">
          <a:xfrm>
            <a:off x="1143000" y="6457950"/>
            <a:ext cx="2133600" cy="476250"/>
          </a:xfrm>
          <a:prstGeom prst="rect">
            <a:avLst/>
          </a:prstGeom>
          <a:noFill/>
          <a:ln>
            <a:miter lim="800000"/>
            <a:headEnd/>
            <a:tailEnd/>
          </a:ln>
        </p:spPr>
        <p:txBody>
          <a:bodyPr/>
          <a:lstStyle/>
          <a:p>
            <a:pPr eaLnBrk="0" hangingPunct="0">
              <a:buFont typeface="Wingdings" pitchFamily="2" charset="2"/>
              <a:buNone/>
            </a:pPr>
            <a:r>
              <a:rPr lang="en-US" sz="1200" smtClean="0"/>
              <a:t>5 August 2010</a:t>
            </a:r>
            <a:endParaRPr lang="en-US" sz="1200"/>
          </a:p>
        </p:txBody>
      </p:sp>
      <p:sp>
        <p:nvSpPr>
          <p:cNvPr id="7" name="Footer Placeholder 3"/>
          <p:cNvSpPr>
            <a:spLocks noGrp="1"/>
          </p:cNvSpPr>
          <p:nvPr>
            <p:ph type="ftr" sz="quarter" idx="11"/>
          </p:nvPr>
        </p:nvSpPr>
        <p:spPr>
          <a:xfrm>
            <a:off x="6248400" y="6457950"/>
            <a:ext cx="2514600" cy="457200"/>
          </a:xfrm>
        </p:spPr>
        <p:txBody>
          <a:bodyPr/>
          <a:lstStyle/>
          <a:p>
            <a:r>
              <a:rPr lang="en-US" smtClean="0"/>
              <a:t>Technical Advisory Committee</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RED/AMBER Metrics Summary</a:t>
            </a:r>
            <a:endParaRPr lang="en-US" dirty="0"/>
          </a:p>
        </p:txBody>
      </p:sp>
      <p:sp>
        <p:nvSpPr>
          <p:cNvPr id="5" name="TextBox 4"/>
          <p:cNvSpPr txBox="1"/>
          <p:nvPr/>
        </p:nvSpPr>
        <p:spPr>
          <a:xfrm>
            <a:off x="152400" y="3048000"/>
            <a:ext cx="1796326" cy="369332"/>
          </a:xfrm>
          <a:prstGeom prst="rect">
            <a:avLst/>
          </a:prstGeom>
          <a:noFill/>
        </p:spPr>
        <p:txBody>
          <a:bodyPr wrap="none" rtlCol="0">
            <a:spAutoFit/>
          </a:bodyPr>
          <a:lstStyle/>
          <a:p>
            <a:r>
              <a:rPr lang="en-US" dirty="0" smtClean="0"/>
              <a:t>ERCOT Metrics</a:t>
            </a:r>
            <a:endParaRPr lang="en-US" dirty="0"/>
          </a:p>
        </p:txBody>
      </p:sp>
      <p:sp>
        <p:nvSpPr>
          <p:cNvPr id="6" name="TextBox 5"/>
          <p:cNvSpPr txBox="1"/>
          <p:nvPr/>
        </p:nvSpPr>
        <p:spPr>
          <a:xfrm>
            <a:off x="228600" y="762000"/>
            <a:ext cx="2852063" cy="369332"/>
          </a:xfrm>
          <a:prstGeom prst="rect">
            <a:avLst/>
          </a:prstGeom>
          <a:noFill/>
        </p:spPr>
        <p:txBody>
          <a:bodyPr wrap="none" rtlCol="0">
            <a:spAutoFit/>
          </a:bodyPr>
          <a:lstStyle/>
          <a:p>
            <a:r>
              <a:rPr lang="en-US" dirty="0" smtClean="0"/>
              <a:t>Market Participant Metrics</a:t>
            </a:r>
            <a:endParaRPr lang="en-US" dirty="0"/>
          </a:p>
        </p:txBody>
      </p:sp>
      <p:graphicFrame>
        <p:nvGraphicFramePr>
          <p:cNvPr id="7" name="Table 6"/>
          <p:cNvGraphicFramePr>
            <a:graphicFrameLocks noGrp="1"/>
          </p:cNvGraphicFramePr>
          <p:nvPr/>
        </p:nvGraphicFramePr>
        <p:xfrm>
          <a:off x="228600" y="1269480"/>
          <a:ext cx="8686800" cy="1392336"/>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24773">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15388">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280">
                <a:tc>
                  <a:txBody>
                    <a:bodyPr/>
                    <a:lstStyle/>
                    <a:p>
                      <a:pPr algn="ctr" fontAlgn="ctr"/>
                      <a:r>
                        <a:rPr lang="en-US" sz="1000" b="0" i="0" u="none" strike="noStrike" dirty="0" smtClean="0">
                          <a:solidFill>
                            <a:srgbClr val="000000"/>
                          </a:solidFill>
                          <a:latin typeface="Arial" pitchFamily="34" charset="0"/>
                          <a:cs typeface="Arial" pitchFamily="34" charset="0"/>
                        </a:rPr>
                        <a:t>MP15(B) </a:t>
                      </a:r>
                      <a:r>
                        <a:rPr lang="en-US" sz="1000" b="0" i="0" u="none" strike="noStrike" dirty="0">
                          <a:solidFill>
                            <a:srgbClr val="000000"/>
                          </a:solidFill>
                          <a:latin typeface="Arial" pitchFamily="34" charset="0"/>
                          <a:cs typeface="Arial" pitchFamily="34" charset="0"/>
                        </a:rPr>
                        <a:t>CRR Connectivity </a:t>
                      </a:r>
                      <a:r>
                        <a:rPr lang="en-US" sz="1000" b="0" i="0" u="none" strike="noStrike" dirty="0" smtClean="0">
                          <a:solidFill>
                            <a:srgbClr val="000000"/>
                          </a:solidFill>
                          <a:latin typeface="Arial" pitchFamily="34" charset="0"/>
                          <a:cs typeface="Arial" pitchFamily="34" charset="0"/>
                        </a:rPr>
                        <a:t>Qualification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Red</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000" b="0" i="0" u="none" strike="noStrike" dirty="0">
                          <a:solidFill>
                            <a:srgbClr val="000000"/>
                          </a:solidFill>
                          <a:latin typeface="Arial" pitchFamily="34" charset="0"/>
                          <a:cs typeface="Arial" pitchFamily="34" charset="0"/>
                        </a:rPr>
                        <a:t>CRRAHs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Even weighting</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94.2%</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5.8%</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Successful submission CRR transactions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66/74</a:t>
                      </a:r>
                      <a:r>
                        <a:rPr lang="en-US" sz="1000" b="0" i="0" u="none" strike="noStrike" baseline="0" dirty="0" smtClean="0">
                          <a:solidFill>
                            <a:srgbClr val="000000"/>
                          </a:solidFill>
                          <a:latin typeface="Arial" pitchFamily="34" charset="0"/>
                          <a:cs typeface="Arial" pitchFamily="34" charset="0"/>
                        </a:rPr>
                        <a:t> </a:t>
                      </a:r>
                      <a:r>
                        <a:rPr lang="en-US" sz="1000" b="0" i="0" u="none" strike="noStrike" dirty="0" smtClean="0">
                          <a:solidFill>
                            <a:srgbClr val="000000"/>
                          </a:solidFill>
                          <a:latin typeface="Arial" pitchFamily="34" charset="0"/>
                          <a:cs typeface="Arial" pitchFamily="34" charset="0"/>
                        </a:rPr>
                        <a:t>CRRAHs qualified.  Greater than</a:t>
                      </a:r>
                      <a:r>
                        <a:rPr lang="en-US" sz="1000" b="0" i="0" u="none" strike="noStrike" baseline="0" dirty="0" smtClean="0">
                          <a:solidFill>
                            <a:srgbClr val="000000"/>
                          </a:solidFill>
                          <a:latin typeface="Arial" pitchFamily="34" charset="0"/>
                          <a:cs typeface="Arial" pitchFamily="34" charset="0"/>
                        </a:rPr>
                        <a:t> 5% RED.</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280">
                <a:tc>
                  <a:txBody>
                    <a:bodyPr/>
                    <a:lstStyle/>
                    <a:p>
                      <a:pPr algn="ctr" fontAlgn="ctr"/>
                      <a:r>
                        <a:rPr lang="en-US" sz="1000" b="0" i="0" u="none" strike="noStrike" dirty="0" smtClean="0">
                          <a:solidFill>
                            <a:srgbClr val="000000"/>
                          </a:solidFill>
                          <a:latin typeface="Arial" pitchFamily="34" charset="0"/>
                          <a:cs typeface="Arial" pitchFamily="34" charset="0"/>
                        </a:rPr>
                        <a:t>MP16 DAM Participation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Amber</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QSEs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Even</a:t>
                      </a:r>
                      <a:r>
                        <a:rPr lang="en-US" sz="1000" b="0" i="0" u="none" strike="noStrike" baseline="0" dirty="0" smtClean="0">
                          <a:solidFill>
                            <a:srgbClr val="000000"/>
                          </a:solidFill>
                          <a:latin typeface="Arial" pitchFamily="34" charset="0"/>
                          <a:cs typeface="Arial" pitchFamily="34" charset="0"/>
                        </a:rPr>
                        <a:t> Weighting</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78.6%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6.6%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12.6%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Participation</a:t>
                      </a:r>
                      <a:r>
                        <a:rPr lang="en-US" sz="1000" b="0" i="0" u="none" strike="noStrike" baseline="0" dirty="0" smtClean="0">
                          <a:solidFill>
                            <a:srgbClr val="000000"/>
                          </a:solidFill>
                          <a:latin typeface="Arial" pitchFamily="34" charset="0"/>
                          <a:cs typeface="Arial" pitchFamily="34" charset="0"/>
                        </a:rPr>
                        <a:t> in 50% of the Day-Ahead Market runs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143/182</a:t>
                      </a:r>
                      <a:r>
                        <a:rPr lang="en-US" sz="1000" b="0" i="0" u="none" strike="noStrike" baseline="0" dirty="0" smtClean="0">
                          <a:solidFill>
                            <a:srgbClr val="000000"/>
                          </a:solidFill>
                          <a:latin typeface="Arial" pitchFamily="34" charset="0"/>
                          <a:cs typeface="Arial" pitchFamily="34" charset="0"/>
                        </a:rPr>
                        <a:t> </a:t>
                      </a:r>
                      <a:r>
                        <a:rPr lang="en-US" sz="1000" b="0" i="0" u="none" strike="noStrike" dirty="0" smtClean="0">
                          <a:solidFill>
                            <a:srgbClr val="000000"/>
                          </a:solidFill>
                          <a:latin typeface="Arial" pitchFamily="34" charset="0"/>
                          <a:cs typeface="Arial" pitchFamily="34" charset="0"/>
                        </a:rPr>
                        <a:t>QSEs w/o Resources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nvGraphicFramePr>
        <p:xfrm>
          <a:off x="228600" y="3483739"/>
          <a:ext cx="8686800" cy="1701477"/>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43537">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23805">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3002">
                <a:tc>
                  <a:txBody>
                    <a:bodyPr/>
                    <a:lstStyle/>
                    <a:p>
                      <a:pPr algn="ctr" fontAlgn="ctr"/>
                      <a:r>
                        <a:rPr lang="en-US" sz="1000" b="0" i="0" u="none" strike="noStrike" dirty="0" smtClean="0">
                          <a:solidFill>
                            <a:srgbClr val="000000"/>
                          </a:solidFill>
                          <a:latin typeface="Arial" pitchFamily="34" charset="0"/>
                          <a:cs typeface="Arial" pitchFamily="34" charset="0"/>
                        </a:rPr>
                        <a:t>EMO9(A) State Estimator Convergence</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Amber</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95.44</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kern="1200" baseline="0" dirty="0" smtClean="0">
                          <a:solidFill>
                            <a:srgbClr val="000000"/>
                          </a:solidFill>
                          <a:latin typeface="Arial" pitchFamily="34" charset="0"/>
                          <a:ea typeface="+mn-ea"/>
                          <a:cs typeface="Arial" pitchFamily="34" charset="0"/>
                        </a:rPr>
                        <a:t>State Estimator converges 97% of runs during a monthly test period.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baseline="0" dirty="0" smtClean="0">
                          <a:solidFill>
                            <a:schemeClr val="tx1"/>
                          </a:solidFill>
                          <a:latin typeface="Arial" pitchFamily="34" charset="0"/>
                          <a:cs typeface="Arial" pitchFamily="34" charset="0"/>
                        </a:rPr>
                        <a:t>95.44% Convergence for State Estimator for the month of May.</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3002">
                <a:tc>
                  <a:txBody>
                    <a:bodyPr/>
                    <a:lstStyle/>
                    <a:p>
                      <a:pPr algn="ctr" fontAlgn="ctr"/>
                      <a:r>
                        <a:rPr lang="en-US" sz="1000" b="0" i="0" u="none" strike="noStrike" dirty="0" smtClean="0">
                          <a:solidFill>
                            <a:srgbClr val="000000"/>
                          </a:solidFill>
                          <a:latin typeface="Arial" pitchFamily="34" charset="0"/>
                          <a:cs typeface="Arial" pitchFamily="34" charset="0"/>
                        </a:rPr>
                        <a:t>EMO9(B) RTCA </a:t>
                      </a:r>
                      <a:r>
                        <a:rPr lang="en-US" sz="1000" b="0" i="0" u="none" strike="noStrike" baseline="0" dirty="0" smtClean="0">
                          <a:solidFill>
                            <a:srgbClr val="000000"/>
                          </a:solidFill>
                          <a:latin typeface="Arial" pitchFamily="34" charset="0"/>
                          <a:cs typeface="Arial" pitchFamily="34" charset="0"/>
                        </a:rPr>
                        <a:t>Modeling Differences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Red</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84.33%</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95% of</a:t>
                      </a:r>
                      <a:r>
                        <a:rPr lang="en-US" sz="1000" b="0" i="0" u="none" strike="noStrike" baseline="0" dirty="0" smtClean="0">
                          <a:solidFill>
                            <a:srgbClr val="000000"/>
                          </a:solidFill>
                          <a:latin typeface="Arial" pitchFamily="34" charset="0"/>
                          <a:cs typeface="Arial" pitchFamily="34" charset="0"/>
                        </a:rPr>
                        <a:t> load tap setting values matched between Zonal/Nodal</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baseline="0" dirty="0" smtClean="0">
                          <a:solidFill>
                            <a:schemeClr val="tx1"/>
                          </a:solidFill>
                          <a:latin typeface="Arial" pitchFamily="34" charset="0"/>
                          <a:cs typeface="Arial" pitchFamily="34" charset="0"/>
                        </a:rPr>
                        <a:t>84.33% Match for transformer tap settings.  1430 transformers in Nodal.</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9"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10" name="Date Placeholder 9"/>
          <p:cNvSpPr>
            <a:spLocks noGrp="1"/>
          </p:cNvSpPr>
          <p:nvPr>
            <p:ph type="dt" sz="half" idx="12"/>
          </p:nvPr>
        </p:nvSpPr>
        <p:spPr/>
        <p:txBody>
          <a:bodyPr/>
          <a:lstStyle/>
          <a:p>
            <a:pPr>
              <a:defRPr/>
            </a:pPr>
            <a:r>
              <a:rPr lang="en-US" smtClean="0"/>
              <a:t>5 August 2010</a:t>
            </a:r>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0" y="762000"/>
            <a:ext cx="9144000" cy="6096000"/>
          </a:xfrm>
          <a:prstGeom prst="rect">
            <a:avLst/>
          </a:prstGeom>
          <a:solidFill>
            <a:schemeClr val="bg1"/>
          </a:solidFill>
          <a:ln w="9525">
            <a:noFill/>
            <a:miter lim="800000"/>
            <a:headEnd/>
            <a:tailEnd/>
          </a:ln>
        </p:spPr>
        <p:txBody>
          <a:bodyPr wrap="none" anchor="ctr"/>
          <a:lstStyle/>
          <a:p>
            <a:endParaRPr lang="en-US"/>
          </a:p>
        </p:txBody>
      </p:sp>
      <p:sp>
        <p:nvSpPr>
          <p:cNvPr id="33796" name="Text Box 6"/>
          <p:cNvSpPr txBox="1">
            <a:spLocks noChangeArrowheads="1"/>
          </p:cNvSpPr>
          <p:nvPr/>
        </p:nvSpPr>
        <p:spPr bwMode="auto">
          <a:xfrm>
            <a:off x="3133725" y="2514600"/>
            <a:ext cx="2857500" cy="519113"/>
          </a:xfrm>
          <a:prstGeom prst="rect">
            <a:avLst/>
          </a:prstGeom>
          <a:noFill/>
          <a:ln w="9525">
            <a:noFill/>
            <a:miter lim="800000"/>
            <a:headEnd/>
            <a:tailEnd/>
          </a:ln>
        </p:spPr>
        <p:txBody>
          <a:bodyPr>
            <a:spAutoFit/>
          </a:bodyPr>
          <a:lstStyle/>
          <a:p>
            <a:pPr algn="ctr">
              <a:spcBef>
                <a:spcPct val="50000"/>
              </a:spcBef>
            </a:pPr>
            <a:r>
              <a:rPr lang="en-US" sz="2800" dirty="0">
                <a:latin typeface="Arial Black" pitchFamily="34" charset="0"/>
              </a:rPr>
              <a:t>Questions ?</a:t>
            </a:r>
          </a:p>
        </p:txBody>
      </p:sp>
      <p:sp>
        <p:nvSpPr>
          <p:cNvPr id="4" name="Date Placeholder 3"/>
          <p:cNvSpPr>
            <a:spLocks noGrp="1"/>
          </p:cNvSpPr>
          <p:nvPr>
            <p:ph type="dt" sz="half" idx="12"/>
          </p:nvPr>
        </p:nvSpPr>
        <p:spPr/>
        <p:txBody>
          <a:bodyPr/>
          <a:lstStyle/>
          <a:p>
            <a:pPr>
              <a:defRPr/>
            </a:pPr>
            <a:r>
              <a:rPr lang="en-US" smtClean="0"/>
              <a:t>5 August 2010</a:t>
            </a:r>
            <a:endParaRPr lang="en-US"/>
          </a:p>
        </p:txBody>
      </p:sp>
      <p:sp>
        <p:nvSpPr>
          <p:cNvPr id="5" name="Footer Placeholder 4"/>
          <p:cNvSpPr>
            <a:spLocks noGrp="1"/>
          </p:cNvSpPr>
          <p:nvPr>
            <p:ph type="ftr" sz="quarter" idx="11"/>
          </p:nvPr>
        </p:nvSpPr>
        <p:spPr/>
        <p:txBody>
          <a:bodyPr/>
          <a:lstStyle/>
          <a:p>
            <a:pPr>
              <a:defRPr/>
            </a:pPr>
            <a:r>
              <a:rPr lang="en-US" smtClean="0"/>
              <a:t>Technical Advisory Committee</a:t>
            </a: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0" y="685800"/>
            <a:ext cx="9144000" cy="617220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defRPr/>
            </a:pPr>
            <a:endParaRPr lang="en-US" dirty="0">
              <a:solidFill>
                <a:schemeClr val="tx1"/>
              </a:solidFill>
            </a:endParaRPr>
          </a:p>
        </p:txBody>
      </p:sp>
      <p:sp>
        <p:nvSpPr>
          <p:cNvPr id="86018" name="Text Box 6"/>
          <p:cNvSpPr txBox="1">
            <a:spLocks noChangeArrowheads="1"/>
          </p:cNvSpPr>
          <p:nvPr/>
        </p:nvSpPr>
        <p:spPr bwMode="auto">
          <a:xfrm>
            <a:off x="3133725" y="2514600"/>
            <a:ext cx="2857500" cy="519113"/>
          </a:xfrm>
          <a:prstGeom prst="rect">
            <a:avLst/>
          </a:prstGeom>
          <a:noFill/>
          <a:ln w="9525">
            <a:noFill/>
            <a:miter lim="800000"/>
            <a:headEnd/>
            <a:tailEnd/>
          </a:ln>
        </p:spPr>
        <p:txBody>
          <a:bodyPr>
            <a:spAutoFit/>
          </a:bodyPr>
          <a:lstStyle/>
          <a:p>
            <a:pPr algn="ctr">
              <a:spcBef>
                <a:spcPct val="50000"/>
              </a:spcBef>
            </a:pPr>
            <a:r>
              <a:rPr lang="en-US" sz="2800" dirty="0">
                <a:latin typeface="Arial Black" pitchFamily="34" charset="0"/>
              </a:rPr>
              <a:t>Appendix</a:t>
            </a:r>
          </a:p>
        </p:txBody>
      </p:sp>
      <p:sp>
        <p:nvSpPr>
          <p:cNvPr id="4" name="Date Placeholder 3"/>
          <p:cNvSpPr>
            <a:spLocks noGrp="1"/>
          </p:cNvSpPr>
          <p:nvPr>
            <p:ph type="dt" sz="half" idx="12"/>
          </p:nvPr>
        </p:nvSpPr>
        <p:spPr>
          <a:xfrm>
            <a:off x="1143000" y="6457950"/>
            <a:ext cx="2133600" cy="476250"/>
          </a:xfrm>
        </p:spPr>
        <p:txBody>
          <a:bodyPr/>
          <a:lstStyle/>
          <a:p>
            <a:pPr>
              <a:defRPr/>
            </a:pPr>
            <a:r>
              <a:rPr lang="en-US" smtClean="0"/>
              <a:t>5 August 2010</a:t>
            </a:r>
            <a:endParaRPr lang="en-US"/>
          </a:p>
        </p:txBody>
      </p:sp>
      <p:sp>
        <p:nvSpPr>
          <p:cNvPr id="5" name="Footer Placeholder 4"/>
          <p:cNvSpPr>
            <a:spLocks noGrp="1"/>
          </p:cNvSpPr>
          <p:nvPr>
            <p:ph type="ftr" sz="quarter" idx="11"/>
          </p:nvPr>
        </p:nvSpPr>
        <p:spPr>
          <a:xfrm>
            <a:off x="6248400" y="6457950"/>
            <a:ext cx="2514600" cy="457200"/>
          </a:xfrm>
        </p:spPr>
        <p:txBody>
          <a:bodyPr/>
          <a:lstStyle/>
          <a:p>
            <a:pPr>
              <a:defRPr/>
            </a:pPr>
            <a:r>
              <a:rPr lang="en-US" smtClean="0"/>
              <a:t>Technical Advisory Committee</a:t>
            </a:r>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0" y="0"/>
            <a:ext cx="8839200" cy="685800"/>
          </a:xfrm>
        </p:spPr>
        <p:txBody>
          <a:bodyPr/>
          <a:lstStyle/>
          <a:p>
            <a:pPr eaLnBrk="1" hangingPunct="1"/>
            <a:r>
              <a:rPr lang="en-US" dirty="0" smtClean="0"/>
              <a:t>Nodal Program Risks &amp; Issues: Definitions</a:t>
            </a:r>
          </a:p>
        </p:txBody>
      </p:sp>
      <p:sp>
        <p:nvSpPr>
          <p:cNvPr id="4" name="Date Placeholder 3"/>
          <p:cNvSpPr>
            <a:spLocks noGrp="1"/>
          </p:cNvSpPr>
          <p:nvPr>
            <p:ph type="dt" sz="half" idx="12"/>
          </p:nvPr>
        </p:nvSpPr>
        <p:spPr/>
        <p:txBody>
          <a:bodyPr/>
          <a:lstStyle/>
          <a:p>
            <a:pPr>
              <a:defRPr/>
            </a:pPr>
            <a:r>
              <a:rPr lang="en-US" smtClean="0"/>
              <a:t>5 August 2010</a:t>
            </a:r>
            <a:endParaRPr lang="en-US" dirty="0"/>
          </a:p>
        </p:txBody>
      </p:sp>
      <p:sp>
        <p:nvSpPr>
          <p:cNvPr id="9" name="Content Placeholder 2"/>
          <p:cNvSpPr>
            <a:spLocks noGrp="1"/>
          </p:cNvSpPr>
          <p:nvPr>
            <p:ph idx="1"/>
          </p:nvPr>
        </p:nvSpPr>
        <p:spPr>
          <a:xfrm>
            <a:off x="304800" y="762000"/>
            <a:ext cx="8458200" cy="5562600"/>
          </a:xfrm>
        </p:spPr>
        <p:txBody>
          <a:bodyPr/>
          <a:lstStyle/>
          <a:p>
            <a:pPr marL="457200" indent="-457200">
              <a:buNone/>
            </a:pPr>
            <a:r>
              <a:rPr lang="en-US" sz="1800" dirty="0" smtClean="0"/>
              <a:t>Definitions for Category, Probability and Severity of Risks &amp; Issues: </a:t>
            </a:r>
          </a:p>
          <a:p>
            <a:pPr marL="457200" indent="-457200">
              <a:buNone/>
            </a:pPr>
            <a:endParaRPr lang="en-US" sz="1050" dirty="0" smtClean="0"/>
          </a:p>
          <a:p>
            <a:pPr marL="457200" indent="-457200"/>
            <a:r>
              <a:rPr lang="en-US" sz="1600" dirty="0" smtClean="0">
                <a:latin typeface="Arial" pitchFamily="34" charset="0"/>
              </a:rPr>
              <a:t>Category</a:t>
            </a:r>
          </a:p>
          <a:p>
            <a:pPr marL="857250" lvl="1" indent="-457200"/>
            <a:r>
              <a:rPr lang="en-US" sz="1600" u="sng" dirty="0" smtClean="0"/>
              <a:t>Scope </a:t>
            </a:r>
            <a:r>
              <a:rPr lang="en-US" sz="1600" dirty="0" smtClean="0"/>
              <a:t>: Will require a scope change</a:t>
            </a:r>
            <a:endParaRPr lang="en-US" sz="1600" dirty="0" smtClean="0">
              <a:cs typeface="Times New Roman" pitchFamily="18" charset="0"/>
            </a:endParaRPr>
          </a:p>
          <a:p>
            <a:pPr marL="857250" lvl="1" indent="-457200"/>
            <a:r>
              <a:rPr lang="en-US" sz="1600" u="sng" dirty="0" smtClean="0"/>
              <a:t>Schedule</a:t>
            </a:r>
            <a:r>
              <a:rPr lang="en-US" sz="1600" dirty="0" smtClean="0"/>
              <a:t>: </a:t>
            </a:r>
            <a:r>
              <a:rPr lang="en-US" sz="1600" dirty="0" smtClean="0">
                <a:cs typeface="Times New Roman" pitchFamily="18" charset="0"/>
              </a:rPr>
              <a:t>Will require a schedule change</a:t>
            </a:r>
          </a:p>
          <a:p>
            <a:pPr marL="857250" lvl="1" indent="-457200"/>
            <a:r>
              <a:rPr lang="en-US" sz="1600" u="sng" dirty="0" smtClean="0"/>
              <a:t>Budget</a:t>
            </a:r>
            <a:r>
              <a:rPr lang="en-US" sz="1600" dirty="0" smtClean="0"/>
              <a:t>: </a:t>
            </a:r>
            <a:r>
              <a:rPr lang="en-US" sz="1600" dirty="0" smtClean="0">
                <a:cs typeface="Times New Roman" pitchFamily="18" charset="0"/>
              </a:rPr>
              <a:t>Will require a budget change</a:t>
            </a:r>
            <a:endParaRPr lang="en-US" sz="1600" dirty="0" smtClean="0">
              <a:latin typeface="Arial" pitchFamily="34" charset="0"/>
            </a:endParaRPr>
          </a:p>
          <a:p>
            <a:pPr marL="457200" indent="-457200"/>
            <a:endParaRPr lang="en-US" sz="1600" dirty="0" smtClean="0">
              <a:latin typeface="Arial" pitchFamily="34" charset="0"/>
            </a:endParaRPr>
          </a:p>
          <a:p>
            <a:pPr marL="457200" indent="-457200"/>
            <a:r>
              <a:rPr lang="en-US" sz="1600" dirty="0" smtClean="0">
                <a:latin typeface="Arial" pitchFamily="34" charset="0"/>
              </a:rPr>
              <a:t>Probability</a:t>
            </a:r>
          </a:p>
          <a:p>
            <a:pPr marL="857250" lvl="1" indent="-457200"/>
            <a:r>
              <a:rPr lang="en-US" sz="1600" u="sng" dirty="0" smtClean="0"/>
              <a:t>High</a:t>
            </a:r>
            <a:r>
              <a:rPr lang="en-US" sz="1600" dirty="0" smtClean="0"/>
              <a:t> : Probability to occur is ≥ 90%; perceived impact would require a C</a:t>
            </a:r>
            <a:r>
              <a:rPr lang="en-US" sz="1600" dirty="0" smtClean="0">
                <a:cs typeface="Times New Roman" pitchFamily="18" charset="0"/>
              </a:rPr>
              <a:t>hange Request over the next 1-3 months</a:t>
            </a:r>
          </a:p>
          <a:p>
            <a:pPr marL="857250" lvl="1" indent="-457200"/>
            <a:r>
              <a:rPr lang="en-US" sz="1600" u="sng" dirty="0" smtClean="0"/>
              <a:t>Medium</a:t>
            </a:r>
            <a:r>
              <a:rPr lang="en-US" sz="1600" dirty="0" smtClean="0"/>
              <a:t>: </a:t>
            </a:r>
            <a:r>
              <a:rPr lang="en-US" sz="1600" dirty="0" smtClean="0">
                <a:cs typeface="Times New Roman" pitchFamily="18" charset="0"/>
              </a:rPr>
              <a:t>Probability to occur is between 31 – 89%; perceived impact would require a Change Request over the next 4 -10 months</a:t>
            </a:r>
          </a:p>
          <a:p>
            <a:pPr marL="857250" lvl="1" indent="-457200"/>
            <a:r>
              <a:rPr lang="en-US" sz="1600" u="sng" dirty="0" smtClean="0"/>
              <a:t>Low</a:t>
            </a:r>
            <a:r>
              <a:rPr lang="en-US" sz="1600" dirty="0" smtClean="0"/>
              <a:t>: Probability to occur is ≤ 30 %; n</a:t>
            </a:r>
            <a:r>
              <a:rPr lang="en-US" sz="1600" dirty="0" smtClean="0">
                <a:cs typeface="Times New Roman" pitchFamily="18" charset="0"/>
              </a:rPr>
              <a:t>ot expected to require a Change Request</a:t>
            </a:r>
            <a:endParaRPr lang="en-US" sz="1600" dirty="0" smtClean="0"/>
          </a:p>
          <a:p>
            <a:pPr marL="457200" indent="-457200"/>
            <a:endParaRPr lang="en-US" sz="1600" dirty="0" smtClean="0">
              <a:cs typeface="Times New Roman" pitchFamily="18" charset="0"/>
            </a:endParaRPr>
          </a:p>
          <a:p>
            <a:pPr marL="457200" indent="-457200"/>
            <a:r>
              <a:rPr lang="en-US" sz="1600" dirty="0" smtClean="0">
                <a:cs typeface="Times New Roman" pitchFamily="18" charset="0"/>
              </a:rPr>
              <a:t>Severity </a:t>
            </a:r>
          </a:p>
          <a:p>
            <a:pPr marL="857250" lvl="1" indent="-457200"/>
            <a:r>
              <a:rPr lang="en-US" sz="1600" u="sng" dirty="0" smtClean="0">
                <a:cs typeface="Times New Roman" pitchFamily="18" charset="0"/>
              </a:rPr>
              <a:t>High</a:t>
            </a:r>
            <a:r>
              <a:rPr lang="en-US" sz="1600" dirty="0" smtClean="0">
                <a:cs typeface="Times New Roman" pitchFamily="18" charset="0"/>
              </a:rPr>
              <a:t>: Milestone impact, or budget impact  &gt;$</a:t>
            </a:r>
            <a:r>
              <a:rPr lang="en-US" sz="1600" dirty="0" smtClean="0"/>
              <a:t>250,000 </a:t>
            </a:r>
          </a:p>
          <a:p>
            <a:pPr marL="857250" lvl="1" indent="-457200"/>
            <a:r>
              <a:rPr lang="en-US" sz="1600" u="sng" dirty="0" smtClean="0">
                <a:cs typeface="Times New Roman" pitchFamily="18" charset="0"/>
              </a:rPr>
              <a:t>Medium</a:t>
            </a:r>
            <a:r>
              <a:rPr lang="en-US" sz="1600" dirty="0" smtClean="0">
                <a:cs typeface="Times New Roman" pitchFamily="18" charset="0"/>
              </a:rPr>
              <a:t>: Milestone impact - but expected to be mitigated, or budget impact between $0 - $</a:t>
            </a:r>
            <a:r>
              <a:rPr lang="en-US" sz="1600" dirty="0" smtClean="0"/>
              <a:t>250,000 </a:t>
            </a:r>
          </a:p>
          <a:p>
            <a:pPr marL="857250" lvl="1" indent="-457200"/>
            <a:r>
              <a:rPr lang="en-US" sz="1600" u="sng" dirty="0" smtClean="0">
                <a:cs typeface="Times New Roman" pitchFamily="18" charset="0"/>
              </a:rPr>
              <a:t>Low</a:t>
            </a:r>
            <a:r>
              <a:rPr lang="en-US" sz="1600" dirty="0" smtClean="0">
                <a:cs typeface="Times New Roman" pitchFamily="18" charset="0"/>
              </a:rPr>
              <a:t>:</a:t>
            </a:r>
            <a:r>
              <a:rPr lang="en-US" sz="1600" dirty="0" smtClean="0"/>
              <a:t> No milestone impact, or no budget impact</a:t>
            </a:r>
          </a:p>
          <a:p>
            <a:pPr marL="457200" indent="-457200">
              <a:buNone/>
            </a:pPr>
            <a:endParaRPr lang="en-US" sz="1800" dirty="0" smtClean="0"/>
          </a:p>
        </p:txBody>
      </p:sp>
      <p:sp>
        <p:nvSpPr>
          <p:cNvPr id="6"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p:cNvSpPr>
          <p:nvPr>
            <p:ph type="title"/>
          </p:nvPr>
        </p:nvSpPr>
        <p:spPr>
          <a:xfrm>
            <a:off x="0" y="0"/>
            <a:ext cx="8839200" cy="685800"/>
          </a:xfrm>
        </p:spPr>
        <p:txBody>
          <a:bodyPr/>
          <a:lstStyle/>
          <a:p>
            <a:pPr>
              <a:defRPr/>
            </a:pPr>
            <a:r>
              <a:rPr lang="en-US" kern="1200" dirty="0" smtClean="0"/>
              <a:t>6</a:t>
            </a:r>
            <a:r>
              <a:rPr lang="en-US" sz="2000" kern="1200" dirty="0" smtClean="0"/>
              <a:t>0 Day Outlook : </a:t>
            </a:r>
            <a:r>
              <a:rPr lang="en-US" dirty="0" smtClean="0"/>
              <a:t>August Market Activities</a:t>
            </a:r>
          </a:p>
        </p:txBody>
      </p:sp>
      <p:sp>
        <p:nvSpPr>
          <p:cNvPr id="32" name="Rounded Rectangle 31"/>
          <p:cNvSpPr/>
          <p:nvPr/>
        </p:nvSpPr>
        <p:spPr>
          <a:xfrm>
            <a:off x="254000" y="1524000"/>
            <a:ext cx="3697288" cy="4800600"/>
          </a:xfrm>
          <a:prstGeom prst="roundRect">
            <a:avLst>
              <a:gd name="adj" fmla="val 3497"/>
            </a:avLst>
          </a:prstGeom>
          <a:solidFill>
            <a:srgbClr val="0039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172" name="Text Box 14"/>
          <p:cNvSpPr txBox="1">
            <a:spLocks noChangeArrowheads="1"/>
          </p:cNvSpPr>
          <p:nvPr/>
        </p:nvSpPr>
        <p:spPr bwMode="auto">
          <a:xfrm>
            <a:off x="265113" y="1524000"/>
            <a:ext cx="3686175" cy="400050"/>
          </a:xfrm>
          <a:prstGeom prst="rect">
            <a:avLst/>
          </a:prstGeom>
          <a:noFill/>
          <a:ln w="9525">
            <a:noFill/>
            <a:miter lim="800000"/>
            <a:headEnd/>
            <a:tailEnd/>
          </a:ln>
        </p:spPr>
        <p:txBody>
          <a:bodyPr>
            <a:spAutoFit/>
          </a:bodyPr>
          <a:lstStyle/>
          <a:p>
            <a:pPr algn="ctr"/>
            <a:r>
              <a:rPr lang="en-US" sz="2000" b="1">
                <a:solidFill>
                  <a:schemeClr val="bg1"/>
                </a:solidFill>
              </a:rPr>
              <a:t>Functional Area</a:t>
            </a:r>
          </a:p>
        </p:txBody>
      </p:sp>
      <p:sp>
        <p:nvSpPr>
          <p:cNvPr id="7173" name="Text Box 15"/>
          <p:cNvSpPr txBox="1">
            <a:spLocks noChangeArrowheads="1"/>
          </p:cNvSpPr>
          <p:nvPr/>
        </p:nvSpPr>
        <p:spPr bwMode="auto">
          <a:xfrm>
            <a:off x="265113" y="1828800"/>
            <a:ext cx="3686175" cy="4554538"/>
          </a:xfrm>
          <a:prstGeom prst="rect">
            <a:avLst/>
          </a:prstGeom>
          <a:noFill/>
          <a:ln w="9525">
            <a:noFill/>
            <a:miter lim="800000"/>
            <a:headEnd/>
            <a:tailEnd/>
          </a:ln>
        </p:spPr>
        <p:txBody>
          <a:bodyPr>
            <a:spAutoFit/>
          </a:bodyPr>
          <a:lstStyle/>
          <a:p>
            <a:pPr marL="282575" indent="-282575">
              <a:spcBef>
                <a:spcPct val="50000"/>
              </a:spcBef>
              <a:buFont typeface="Wingdings" pitchFamily="2" charset="2"/>
              <a:buChar char="ü"/>
            </a:pPr>
            <a:r>
              <a:rPr lang="en-US" sz="2000" dirty="0">
                <a:solidFill>
                  <a:schemeClr val="bg1"/>
                </a:solidFill>
              </a:rPr>
              <a:t>Real-Time Market</a:t>
            </a:r>
          </a:p>
          <a:p>
            <a:pPr marL="282575" indent="-282575">
              <a:spcBef>
                <a:spcPct val="50000"/>
              </a:spcBef>
              <a:buFont typeface="Wingdings" pitchFamily="2" charset="2"/>
              <a:buChar char="ü"/>
            </a:pPr>
            <a:r>
              <a:rPr lang="en-US" sz="2000" dirty="0">
                <a:solidFill>
                  <a:schemeClr val="bg1"/>
                </a:solidFill>
              </a:rPr>
              <a:t>Congestion Revenue Rights</a:t>
            </a:r>
          </a:p>
          <a:p>
            <a:pPr marL="282575" indent="-282575">
              <a:spcBef>
                <a:spcPct val="50000"/>
              </a:spcBef>
              <a:buFont typeface="Wingdings" pitchFamily="2" charset="2"/>
              <a:buChar char="ü"/>
            </a:pPr>
            <a:r>
              <a:rPr lang="en-US" sz="2000" dirty="0">
                <a:solidFill>
                  <a:schemeClr val="bg1"/>
                </a:solidFill>
              </a:rPr>
              <a:t>Day-Ahead Market</a:t>
            </a:r>
          </a:p>
          <a:p>
            <a:pPr marL="282575" indent="-282575">
              <a:spcBef>
                <a:spcPct val="50000"/>
              </a:spcBef>
              <a:buFont typeface="Wingdings" pitchFamily="2" charset="2"/>
              <a:buChar char="ü"/>
            </a:pPr>
            <a:r>
              <a:rPr lang="en-US" sz="2000" dirty="0">
                <a:solidFill>
                  <a:schemeClr val="bg1"/>
                </a:solidFill>
              </a:rPr>
              <a:t>Reliability Unit Commitment</a:t>
            </a:r>
          </a:p>
          <a:p>
            <a:pPr marL="282575" indent="-282575">
              <a:spcBef>
                <a:spcPct val="50000"/>
              </a:spcBef>
              <a:buFont typeface="Wingdings" pitchFamily="2" charset="2"/>
              <a:buChar char="ü"/>
            </a:pPr>
            <a:r>
              <a:rPr lang="en-US" sz="2000" smtClean="0">
                <a:solidFill>
                  <a:schemeClr val="bg1"/>
                </a:solidFill>
              </a:rPr>
              <a:t>Outage Scheduler</a:t>
            </a:r>
            <a:endParaRPr lang="en-US" sz="2000" dirty="0">
              <a:solidFill>
                <a:schemeClr val="bg1"/>
              </a:solidFill>
            </a:endParaRPr>
          </a:p>
          <a:p>
            <a:pPr marL="282575" indent="-282575">
              <a:spcBef>
                <a:spcPct val="50000"/>
              </a:spcBef>
              <a:buFont typeface="Wingdings" pitchFamily="2" charset="2"/>
              <a:buChar char="ü"/>
            </a:pPr>
            <a:r>
              <a:rPr lang="en-US" sz="2000" dirty="0">
                <a:solidFill>
                  <a:schemeClr val="bg1"/>
                </a:solidFill>
              </a:rPr>
              <a:t>COMS/Settlements</a:t>
            </a:r>
          </a:p>
          <a:p>
            <a:pPr marL="282575" indent="-282575">
              <a:spcBef>
                <a:spcPct val="50000"/>
              </a:spcBef>
              <a:buFont typeface="Wingdings" pitchFamily="2" charset="2"/>
              <a:buChar char="ü"/>
            </a:pPr>
            <a:r>
              <a:rPr lang="en-US" sz="2000" dirty="0">
                <a:solidFill>
                  <a:schemeClr val="bg1"/>
                </a:solidFill>
              </a:rPr>
              <a:t>Network Modeling</a:t>
            </a:r>
          </a:p>
          <a:p>
            <a:pPr marL="282575" indent="-282575">
              <a:spcBef>
                <a:spcPct val="50000"/>
              </a:spcBef>
              <a:buFont typeface="Wingdings" pitchFamily="2" charset="2"/>
              <a:buChar char="ü"/>
            </a:pPr>
            <a:r>
              <a:rPr lang="en-US" sz="2000" dirty="0">
                <a:solidFill>
                  <a:schemeClr val="bg1"/>
                </a:solidFill>
              </a:rPr>
              <a:t>Nodal Reports</a:t>
            </a:r>
          </a:p>
          <a:p>
            <a:pPr marL="282575" indent="-282575">
              <a:spcBef>
                <a:spcPct val="50000"/>
              </a:spcBef>
              <a:buFont typeface="Wingdings" pitchFamily="2" charset="2"/>
              <a:buChar char="ü"/>
            </a:pPr>
            <a:r>
              <a:rPr lang="en-US" sz="2000" dirty="0">
                <a:solidFill>
                  <a:schemeClr val="bg1"/>
                </a:solidFill>
              </a:rPr>
              <a:t>Credit</a:t>
            </a:r>
          </a:p>
          <a:p>
            <a:pPr marL="282575" indent="-282575">
              <a:spcBef>
                <a:spcPct val="50000"/>
              </a:spcBef>
              <a:buFont typeface="Wingdings" pitchFamily="2" charset="2"/>
              <a:buChar char="ü"/>
            </a:pPr>
            <a:r>
              <a:rPr lang="en-US" sz="2000" dirty="0">
                <a:solidFill>
                  <a:schemeClr val="bg1"/>
                </a:solidFill>
              </a:rPr>
              <a:t>Full Integration</a:t>
            </a:r>
          </a:p>
        </p:txBody>
      </p:sp>
      <p:sp>
        <p:nvSpPr>
          <p:cNvPr id="7174" name="Rectangle 3"/>
          <p:cNvSpPr txBox="1">
            <a:spLocks/>
          </p:cNvSpPr>
          <p:nvPr/>
        </p:nvSpPr>
        <p:spPr bwMode="auto">
          <a:xfrm>
            <a:off x="4168775" y="1752600"/>
            <a:ext cx="4975225" cy="4178300"/>
          </a:xfrm>
          <a:prstGeom prst="rect">
            <a:avLst/>
          </a:prstGeom>
          <a:noFill/>
          <a:ln w="9525">
            <a:noFill/>
            <a:miter lim="800000"/>
            <a:headEnd/>
            <a:tailEnd/>
          </a:ln>
        </p:spPr>
        <p:txBody>
          <a:bodyPr/>
          <a:lstStyle/>
          <a:p>
            <a:pPr marL="114300" indent="-114300" eaLnBrk="1" hangingPunct="1">
              <a:lnSpc>
                <a:spcPct val="90000"/>
              </a:lnSpc>
              <a:spcBef>
                <a:spcPct val="20000"/>
              </a:spcBef>
              <a:buFont typeface="Arial" charset="0"/>
              <a:buNone/>
            </a:pPr>
            <a:r>
              <a:rPr lang="en-US" sz="2000" b="1" dirty="0">
                <a:cs typeface="Arial" charset="0"/>
              </a:rPr>
              <a:t>Targeted Activities for August 2010</a:t>
            </a:r>
          </a:p>
          <a:p>
            <a:pPr lvl="1" indent="-228600">
              <a:lnSpc>
                <a:spcPct val="90000"/>
              </a:lnSpc>
              <a:spcBef>
                <a:spcPct val="20000"/>
              </a:spcBef>
              <a:buFont typeface="Arial" charset="0"/>
              <a:buChar char="•"/>
            </a:pPr>
            <a:r>
              <a:rPr lang="en-US" sz="1900" dirty="0">
                <a:cs typeface="Arial" charset="0"/>
              </a:rPr>
              <a:t>August is reserved for focusing on any issues or scenarios encountered in the first 3 months of Phase 5</a:t>
            </a:r>
          </a:p>
          <a:p>
            <a:pPr lvl="1" indent="-228600">
              <a:lnSpc>
                <a:spcPct val="90000"/>
              </a:lnSpc>
              <a:spcBef>
                <a:spcPct val="20000"/>
              </a:spcBef>
              <a:buFont typeface="Arial" charset="0"/>
              <a:buChar char="•"/>
            </a:pPr>
            <a:r>
              <a:rPr lang="en-US" sz="1900" dirty="0">
                <a:cs typeface="Arial" charset="0"/>
              </a:rPr>
              <a:t>Real time submission continue</a:t>
            </a:r>
          </a:p>
          <a:p>
            <a:pPr lvl="1" indent="-228600">
              <a:lnSpc>
                <a:spcPct val="90000"/>
              </a:lnSpc>
              <a:spcBef>
                <a:spcPct val="20000"/>
              </a:spcBef>
              <a:buFont typeface="Arial" charset="0"/>
              <a:buChar char="•"/>
            </a:pPr>
            <a:r>
              <a:rPr lang="en-US" sz="1900" dirty="0">
                <a:cs typeface="Arial" charset="0"/>
              </a:rPr>
              <a:t>ERCOT executes August Monthly CRR Auction</a:t>
            </a:r>
          </a:p>
          <a:p>
            <a:pPr lvl="1" indent="-228600" eaLnBrk="1" hangingPunct="1">
              <a:lnSpc>
                <a:spcPct val="90000"/>
              </a:lnSpc>
              <a:spcBef>
                <a:spcPct val="20000"/>
              </a:spcBef>
              <a:buFont typeface="Arial" charset="0"/>
              <a:buChar char="•"/>
            </a:pPr>
            <a:r>
              <a:rPr lang="en-US" sz="1900" dirty="0">
                <a:cs typeface="Arial" charset="0"/>
              </a:rPr>
              <a:t>SASM executed as needed</a:t>
            </a:r>
          </a:p>
        </p:txBody>
      </p:sp>
      <p:grpSp>
        <p:nvGrpSpPr>
          <p:cNvPr id="2" name="Group 4"/>
          <p:cNvGrpSpPr>
            <a:grpSpLocks/>
          </p:cNvGrpSpPr>
          <p:nvPr/>
        </p:nvGrpSpPr>
        <p:grpSpPr bwMode="auto">
          <a:xfrm>
            <a:off x="265113" y="685800"/>
            <a:ext cx="8650287" cy="835025"/>
            <a:chOff x="167" y="801"/>
            <a:chExt cx="4767" cy="526"/>
          </a:xfrm>
        </p:grpSpPr>
        <p:sp>
          <p:nvSpPr>
            <p:cNvPr id="37" name="AutoShape 5"/>
            <p:cNvSpPr>
              <a:spLocks noChangeArrowheads="1"/>
            </p:cNvSpPr>
            <p:nvPr/>
          </p:nvSpPr>
          <p:spPr bwMode="auto">
            <a:xfrm>
              <a:off x="167" y="801"/>
              <a:ext cx="735" cy="526"/>
            </a:xfrm>
            <a:prstGeom prst="homePlate">
              <a:avLst>
                <a:gd name="adj" fmla="val 34933"/>
              </a:avLst>
            </a:prstGeom>
            <a:solidFill>
              <a:schemeClr val="bg1">
                <a:lumMod val="75000"/>
              </a:schemeClr>
            </a:solidFill>
            <a:ln w="9525">
              <a:solidFill>
                <a:schemeClr val="tx1"/>
              </a:solidFill>
              <a:miter lim="800000"/>
              <a:headEnd/>
              <a:tailEnd/>
            </a:ln>
            <a:effectLst/>
          </p:spPr>
          <p:txBody>
            <a:bodyPr wrap="none" anchor="ctr"/>
            <a:lstStyle/>
            <a:p>
              <a:pPr algn="ctr">
                <a:defRPr/>
              </a:pPr>
              <a:r>
                <a:rPr lang="en-US" sz="2000" dirty="0">
                  <a:solidFill>
                    <a:schemeClr val="bg1"/>
                  </a:solidFill>
                </a:rPr>
                <a:t>Jan</a:t>
              </a:r>
            </a:p>
          </p:txBody>
        </p:sp>
        <p:sp>
          <p:nvSpPr>
            <p:cNvPr id="38" name="AutoShape 6"/>
            <p:cNvSpPr>
              <a:spLocks noChangeArrowheads="1"/>
            </p:cNvSpPr>
            <p:nvPr/>
          </p:nvSpPr>
          <p:spPr bwMode="auto">
            <a:xfrm>
              <a:off x="743" y="801"/>
              <a:ext cx="737" cy="526"/>
            </a:xfrm>
            <a:prstGeom prst="chevron">
              <a:avLst>
                <a:gd name="adj" fmla="val 34933"/>
              </a:avLst>
            </a:prstGeom>
            <a:solidFill>
              <a:schemeClr val="bg1">
                <a:lumMod val="75000"/>
              </a:schemeClr>
            </a:solidFill>
            <a:ln w="9525">
              <a:solidFill>
                <a:schemeClr val="tx1"/>
              </a:solidFill>
              <a:miter lim="800000"/>
              <a:headEnd/>
              <a:tailEnd/>
            </a:ln>
            <a:effectLst/>
          </p:spPr>
          <p:txBody>
            <a:bodyPr wrap="none" anchor="ctr"/>
            <a:lstStyle/>
            <a:p>
              <a:pPr algn="ctr">
                <a:defRPr/>
              </a:pPr>
              <a:r>
                <a:rPr lang="en-US" sz="2000">
                  <a:solidFill>
                    <a:schemeClr val="bg1"/>
                  </a:solidFill>
                </a:rPr>
                <a:t>Feb</a:t>
              </a:r>
            </a:p>
          </p:txBody>
        </p:sp>
        <p:sp>
          <p:nvSpPr>
            <p:cNvPr id="14348" name="AutoShape 7"/>
            <p:cNvSpPr>
              <a:spLocks noChangeArrowheads="1"/>
            </p:cNvSpPr>
            <p:nvPr/>
          </p:nvSpPr>
          <p:spPr bwMode="auto">
            <a:xfrm>
              <a:off x="1319" y="801"/>
              <a:ext cx="735" cy="526"/>
            </a:xfrm>
            <a:prstGeom prst="chevron">
              <a:avLst>
                <a:gd name="adj" fmla="val 34933"/>
              </a:avLst>
            </a:prstGeom>
            <a:solidFill>
              <a:schemeClr val="bg1">
                <a:lumMod val="75000"/>
              </a:schemeClr>
            </a:solidFill>
            <a:ln w="9525">
              <a:solidFill>
                <a:schemeClr val="tx1"/>
              </a:solidFill>
              <a:miter lim="800000"/>
              <a:headEnd/>
              <a:tailEnd/>
            </a:ln>
          </p:spPr>
          <p:txBody>
            <a:bodyPr wrap="none" anchor="ctr"/>
            <a:lstStyle/>
            <a:p>
              <a:pPr algn="ctr">
                <a:defRPr/>
              </a:pPr>
              <a:r>
                <a:rPr lang="en-US" sz="2000">
                  <a:solidFill>
                    <a:schemeClr val="bg1"/>
                  </a:solidFill>
                </a:rPr>
                <a:t>Mar</a:t>
              </a:r>
            </a:p>
          </p:txBody>
        </p:sp>
        <p:sp>
          <p:nvSpPr>
            <p:cNvPr id="40" name="AutoShape 8"/>
            <p:cNvSpPr>
              <a:spLocks noChangeArrowheads="1"/>
            </p:cNvSpPr>
            <p:nvPr/>
          </p:nvSpPr>
          <p:spPr bwMode="auto">
            <a:xfrm>
              <a:off x="1895" y="801"/>
              <a:ext cx="735" cy="526"/>
            </a:xfrm>
            <a:prstGeom prst="chevron">
              <a:avLst>
                <a:gd name="adj" fmla="val 34933"/>
              </a:avLst>
            </a:prstGeom>
            <a:solidFill>
              <a:schemeClr val="bg1">
                <a:lumMod val="75000"/>
              </a:schemeClr>
            </a:solidFill>
            <a:ln w="9525">
              <a:solidFill>
                <a:schemeClr val="tx1"/>
              </a:solidFill>
              <a:miter lim="800000"/>
              <a:headEnd/>
              <a:tailEnd/>
            </a:ln>
          </p:spPr>
          <p:txBody>
            <a:bodyPr wrap="none" anchor="ctr"/>
            <a:lstStyle/>
            <a:p>
              <a:pPr algn="ctr">
                <a:defRPr/>
              </a:pPr>
              <a:r>
                <a:rPr lang="en-US" sz="2000" dirty="0">
                  <a:solidFill>
                    <a:schemeClr val="bg1"/>
                  </a:solidFill>
                </a:rPr>
                <a:t>Apr</a:t>
              </a:r>
            </a:p>
          </p:txBody>
        </p:sp>
        <p:sp>
          <p:nvSpPr>
            <p:cNvPr id="16396" name="AutoShape 9"/>
            <p:cNvSpPr>
              <a:spLocks noChangeArrowheads="1"/>
            </p:cNvSpPr>
            <p:nvPr/>
          </p:nvSpPr>
          <p:spPr bwMode="auto">
            <a:xfrm>
              <a:off x="2471" y="801"/>
              <a:ext cx="735" cy="526"/>
            </a:xfrm>
            <a:prstGeom prst="chevron">
              <a:avLst>
                <a:gd name="adj" fmla="val 34933"/>
              </a:avLst>
            </a:prstGeom>
            <a:solidFill>
              <a:schemeClr val="bg1">
                <a:lumMod val="75000"/>
              </a:schemeClr>
            </a:solidFill>
            <a:ln w="9525">
              <a:solidFill>
                <a:schemeClr val="tx1"/>
              </a:solidFill>
              <a:miter lim="800000"/>
              <a:headEnd/>
              <a:tailEnd/>
            </a:ln>
          </p:spPr>
          <p:txBody>
            <a:bodyPr wrap="none" anchor="ctr"/>
            <a:lstStyle/>
            <a:p>
              <a:pPr algn="ctr">
                <a:defRPr/>
              </a:pPr>
              <a:r>
                <a:rPr lang="en-US" sz="2000" dirty="0">
                  <a:solidFill>
                    <a:schemeClr val="bg1"/>
                  </a:solidFill>
                </a:rPr>
                <a:t>May</a:t>
              </a:r>
            </a:p>
          </p:txBody>
        </p:sp>
        <p:sp>
          <p:nvSpPr>
            <p:cNvPr id="42" name="AutoShape 10"/>
            <p:cNvSpPr>
              <a:spLocks noChangeArrowheads="1"/>
            </p:cNvSpPr>
            <p:nvPr/>
          </p:nvSpPr>
          <p:spPr bwMode="auto">
            <a:xfrm>
              <a:off x="3047" y="801"/>
              <a:ext cx="735" cy="526"/>
            </a:xfrm>
            <a:prstGeom prst="chevron">
              <a:avLst>
                <a:gd name="adj" fmla="val 34933"/>
              </a:avLst>
            </a:prstGeom>
            <a:solidFill>
              <a:schemeClr val="bg1">
                <a:lumMod val="75000"/>
              </a:schemeClr>
            </a:solidFill>
            <a:ln w="9525">
              <a:solidFill>
                <a:schemeClr val="tx1"/>
              </a:solidFill>
              <a:miter lim="800000"/>
              <a:headEnd/>
              <a:tailEnd/>
            </a:ln>
          </p:spPr>
          <p:txBody>
            <a:bodyPr wrap="none" anchor="ctr"/>
            <a:lstStyle/>
            <a:p>
              <a:pPr algn="ctr">
                <a:defRPr/>
              </a:pPr>
              <a:r>
                <a:rPr lang="en-US" sz="2000" dirty="0">
                  <a:solidFill>
                    <a:schemeClr val="bg1"/>
                  </a:solidFill>
                </a:rPr>
                <a:t>June</a:t>
              </a:r>
            </a:p>
          </p:txBody>
        </p:sp>
        <p:sp>
          <p:nvSpPr>
            <p:cNvPr id="12302" name="AutoShape 11"/>
            <p:cNvSpPr>
              <a:spLocks noChangeArrowheads="1"/>
            </p:cNvSpPr>
            <p:nvPr/>
          </p:nvSpPr>
          <p:spPr bwMode="auto">
            <a:xfrm>
              <a:off x="3623" y="801"/>
              <a:ext cx="737" cy="526"/>
            </a:xfrm>
            <a:prstGeom prst="chevron">
              <a:avLst>
                <a:gd name="adj" fmla="val 34931"/>
              </a:avLst>
            </a:prstGeom>
            <a:solidFill>
              <a:schemeClr val="bg1">
                <a:lumMod val="75000"/>
              </a:schemeClr>
            </a:solidFill>
            <a:ln w="9525">
              <a:solidFill>
                <a:schemeClr val="tx1"/>
              </a:solidFill>
              <a:miter lim="800000"/>
              <a:headEnd/>
              <a:tailEnd/>
            </a:ln>
          </p:spPr>
          <p:txBody>
            <a:bodyPr wrap="none" anchor="ctr"/>
            <a:lstStyle/>
            <a:p>
              <a:pPr algn="ctr">
                <a:defRPr/>
              </a:pPr>
              <a:r>
                <a:rPr lang="en-US" sz="2000" dirty="0">
                  <a:solidFill>
                    <a:schemeClr val="bg1"/>
                  </a:solidFill>
                </a:rPr>
                <a:t>July</a:t>
              </a:r>
            </a:p>
          </p:txBody>
        </p:sp>
        <p:sp>
          <p:nvSpPr>
            <p:cNvPr id="7183" name="AutoShape 12"/>
            <p:cNvSpPr>
              <a:spLocks noChangeArrowheads="1"/>
            </p:cNvSpPr>
            <p:nvPr/>
          </p:nvSpPr>
          <p:spPr bwMode="auto">
            <a:xfrm>
              <a:off x="4199" y="801"/>
              <a:ext cx="735" cy="526"/>
            </a:xfrm>
            <a:prstGeom prst="chevron">
              <a:avLst>
                <a:gd name="adj" fmla="val 34933"/>
              </a:avLst>
            </a:prstGeom>
            <a:solidFill>
              <a:srgbClr val="002060"/>
            </a:solidFill>
            <a:ln w="9525">
              <a:solidFill>
                <a:schemeClr val="tx1"/>
              </a:solidFill>
              <a:miter lim="800000"/>
              <a:headEnd/>
              <a:tailEnd/>
            </a:ln>
          </p:spPr>
          <p:txBody>
            <a:bodyPr wrap="none" anchor="ctr"/>
            <a:lstStyle/>
            <a:p>
              <a:pPr algn="ctr"/>
              <a:r>
                <a:rPr lang="en-US" sz="2000">
                  <a:solidFill>
                    <a:schemeClr val="bg1"/>
                  </a:solidFill>
                </a:rPr>
                <a:t>Aug</a:t>
              </a:r>
            </a:p>
          </p:txBody>
        </p:sp>
      </p:grpSp>
      <p:sp>
        <p:nvSpPr>
          <p:cNvPr id="18" name="Date Placeholder 17"/>
          <p:cNvSpPr>
            <a:spLocks noGrp="1"/>
          </p:cNvSpPr>
          <p:nvPr>
            <p:ph type="dt" sz="half" idx="12"/>
          </p:nvPr>
        </p:nvSpPr>
        <p:spPr/>
        <p:txBody>
          <a:bodyPr/>
          <a:lstStyle/>
          <a:p>
            <a:pPr>
              <a:defRPr/>
            </a:pPr>
            <a:r>
              <a:rPr lang="en-US" smtClean="0"/>
              <a:t>5 August 2010</a:t>
            </a:r>
            <a:endParaRPr lang="en-US"/>
          </a:p>
        </p:txBody>
      </p:sp>
      <p:sp>
        <p:nvSpPr>
          <p:cNvPr id="19"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2010 Market Trials Timeline – Go-Live December 1, 2010</a:t>
            </a:r>
            <a:endParaRPr lang="en-US" dirty="0"/>
          </a:p>
        </p:txBody>
      </p:sp>
      <p:sp>
        <p:nvSpPr>
          <p:cNvPr id="3" name="Footer Placeholder 2"/>
          <p:cNvSpPr>
            <a:spLocks noGrp="1"/>
          </p:cNvSpPr>
          <p:nvPr>
            <p:ph type="ftr" sz="quarter" idx="11"/>
          </p:nvPr>
        </p:nvSpPr>
        <p:spPr>
          <a:xfrm>
            <a:off x="6096000" y="6457950"/>
            <a:ext cx="2667000" cy="457200"/>
          </a:xfrm>
        </p:spPr>
        <p:txBody>
          <a:bodyPr/>
          <a:lstStyle/>
          <a:p>
            <a:pPr>
              <a:defRPr/>
            </a:pPr>
            <a:r>
              <a:rPr lang="en-US" smtClean="0"/>
              <a:t>Technical Advisory Committee</a:t>
            </a:r>
            <a:endParaRPr lang="en-US" dirty="0"/>
          </a:p>
        </p:txBody>
      </p:sp>
      <p:sp>
        <p:nvSpPr>
          <p:cNvPr id="4" name="Date Placeholder 3"/>
          <p:cNvSpPr>
            <a:spLocks noGrp="1"/>
          </p:cNvSpPr>
          <p:nvPr>
            <p:ph type="dt" sz="half" idx="12"/>
          </p:nvPr>
        </p:nvSpPr>
        <p:spPr/>
        <p:txBody>
          <a:bodyPr/>
          <a:lstStyle/>
          <a:p>
            <a:pPr>
              <a:defRPr/>
            </a:pPr>
            <a:r>
              <a:rPr lang="en-US" smtClean="0"/>
              <a:t>5 August 2010</a:t>
            </a:r>
            <a:endParaRPr lang="en-US" dirty="0"/>
          </a:p>
        </p:txBody>
      </p:sp>
      <p:pic>
        <p:nvPicPr>
          <p:cNvPr id="180225" name="Picture 1"/>
          <p:cNvPicPr>
            <a:picLocks noChangeAspect="1" noChangeArrowheads="1"/>
          </p:cNvPicPr>
          <p:nvPr/>
        </p:nvPicPr>
        <p:blipFill>
          <a:blip r:embed="rId3" cstate="print"/>
          <a:srcRect/>
          <a:stretch>
            <a:fillRect/>
          </a:stretch>
        </p:blipFill>
        <p:spPr bwMode="auto">
          <a:xfrm>
            <a:off x="-1" y="685800"/>
            <a:ext cx="9147759" cy="5562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0" y="0"/>
            <a:ext cx="8839200" cy="685800"/>
          </a:xfrm>
        </p:spPr>
        <p:txBody>
          <a:bodyPr/>
          <a:lstStyle/>
          <a:p>
            <a:pPr marL="342900" indent="-342900"/>
            <a:r>
              <a:rPr lang="en-US" dirty="0" smtClean="0"/>
              <a:t>DAM/RUC/SASM Operational Scenarios</a:t>
            </a:r>
          </a:p>
        </p:txBody>
      </p:sp>
      <p:pic>
        <p:nvPicPr>
          <p:cNvPr id="8196" name="Picture 2"/>
          <p:cNvPicPr>
            <a:picLocks noGrp="1" noChangeAspect="1" noChangeArrowheads="1"/>
          </p:cNvPicPr>
          <p:nvPr>
            <p:ph idx="1"/>
          </p:nvPr>
        </p:nvPicPr>
        <p:blipFill>
          <a:blip r:embed="rId3" cstate="print"/>
          <a:srcRect/>
          <a:stretch>
            <a:fillRect/>
          </a:stretch>
        </p:blipFill>
        <p:spPr>
          <a:xfrm>
            <a:off x="325160" y="873125"/>
            <a:ext cx="8084106" cy="4994276"/>
          </a:xfrm>
        </p:spPr>
      </p:pic>
      <p:sp>
        <p:nvSpPr>
          <p:cNvPr id="4" name="Date Placeholder 3"/>
          <p:cNvSpPr>
            <a:spLocks noGrp="1"/>
          </p:cNvSpPr>
          <p:nvPr>
            <p:ph type="dt" sz="half" idx="12"/>
          </p:nvPr>
        </p:nvSpPr>
        <p:spPr/>
        <p:txBody>
          <a:bodyPr/>
          <a:lstStyle/>
          <a:p>
            <a:pPr>
              <a:defRPr/>
            </a:pPr>
            <a:r>
              <a:rPr lang="en-US" smtClean="0"/>
              <a:t>5 August 2010</a:t>
            </a:r>
            <a:endParaRPr lang="en-US"/>
          </a:p>
        </p:txBody>
      </p:sp>
      <p:sp>
        <p:nvSpPr>
          <p:cNvPr id="5" name="Footer Placeholder 4"/>
          <p:cNvSpPr>
            <a:spLocks noGrp="1"/>
          </p:cNvSpPr>
          <p:nvPr>
            <p:ph type="ftr" sz="quarter" idx="11"/>
          </p:nvPr>
        </p:nvSpPr>
        <p:spPr/>
        <p:txBody>
          <a:bodyPr/>
          <a:lstStyle/>
          <a:p>
            <a:pPr>
              <a:defRPr/>
            </a:pPr>
            <a:r>
              <a:rPr lang="en-US" dirty="0" smtClean="0"/>
              <a:t>Technical Advisory Committee</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0" y="0"/>
            <a:ext cx="8839200" cy="685800"/>
          </a:xfrm>
        </p:spPr>
        <p:txBody>
          <a:bodyPr/>
          <a:lstStyle/>
          <a:p>
            <a:pPr marL="342900" indent="-342900"/>
            <a:r>
              <a:rPr lang="en-US" dirty="0" smtClean="0"/>
              <a:t>DAM/RUC/SASM Operational Scenarios</a:t>
            </a:r>
          </a:p>
        </p:txBody>
      </p:sp>
      <p:pic>
        <p:nvPicPr>
          <p:cNvPr id="9220" name="Picture 2"/>
          <p:cNvPicPr>
            <a:picLocks noGrp="1" noChangeAspect="1" noChangeArrowheads="1"/>
          </p:cNvPicPr>
          <p:nvPr>
            <p:ph idx="1"/>
          </p:nvPr>
        </p:nvPicPr>
        <p:blipFill>
          <a:blip r:embed="rId3" cstate="print"/>
          <a:srcRect/>
          <a:stretch>
            <a:fillRect/>
          </a:stretch>
        </p:blipFill>
        <p:spPr>
          <a:xfrm>
            <a:off x="304800" y="914400"/>
            <a:ext cx="8098128" cy="5029200"/>
          </a:xfrm>
        </p:spPr>
      </p:pic>
      <p:sp>
        <p:nvSpPr>
          <p:cNvPr id="4" name="Date Placeholder 3"/>
          <p:cNvSpPr>
            <a:spLocks noGrp="1"/>
          </p:cNvSpPr>
          <p:nvPr>
            <p:ph type="dt" sz="half" idx="12"/>
          </p:nvPr>
        </p:nvSpPr>
        <p:spPr/>
        <p:txBody>
          <a:bodyPr/>
          <a:lstStyle/>
          <a:p>
            <a:pPr>
              <a:defRPr/>
            </a:pPr>
            <a:r>
              <a:rPr lang="en-US" smtClean="0"/>
              <a:t>5 August 2010</a:t>
            </a:r>
            <a:endParaRPr lang="en-US"/>
          </a:p>
        </p:txBody>
      </p:sp>
      <p:sp>
        <p:nvSpPr>
          <p:cNvPr id="5" name="Footer Placeholder 4"/>
          <p:cNvSpPr>
            <a:spLocks noGrp="1"/>
          </p:cNvSpPr>
          <p:nvPr>
            <p:ph type="ftr" sz="quarter" idx="11"/>
          </p:nvPr>
        </p:nvSpPr>
        <p:spPr/>
        <p:txBody>
          <a:bodyPr/>
          <a:lstStyle/>
          <a:p>
            <a:pPr>
              <a:defRPr/>
            </a:pPr>
            <a:r>
              <a:rPr lang="en-US" smtClean="0"/>
              <a:t>Technical Advisory Committee</a:t>
            </a:r>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nvGraphicFramePr>
        <p:xfrm>
          <a:off x="685804" y="1023797"/>
          <a:ext cx="7461336" cy="5094598"/>
        </p:xfrm>
        <a:graphic>
          <a:graphicData uri="http://schemas.openxmlformats.org/drawingml/2006/table">
            <a:tbl>
              <a:tblPr/>
              <a:tblGrid>
                <a:gridCol w="1179716"/>
                <a:gridCol w="2760533"/>
                <a:gridCol w="554467"/>
                <a:gridCol w="436495"/>
                <a:gridCol w="401104"/>
                <a:gridCol w="430235"/>
                <a:gridCol w="566262"/>
                <a:gridCol w="566262"/>
                <a:gridCol w="566262"/>
              </a:tblGrid>
              <a:tr h="200338">
                <a:tc gridSpan="9">
                  <a:txBody>
                    <a:bodyPr/>
                    <a:lstStyle/>
                    <a:p>
                      <a:pPr algn="l" fontAlgn="b"/>
                      <a:r>
                        <a:rPr lang="en-US" sz="1100" b="1" i="0" u="none" strike="noStrike" dirty="0">
                          <a:solidFill>
                            <a:srgbClr val="FFFFFF"/>
                          </a:solidFill>
                          <a:latin typeface="Calibri"/>
                        </a:rPr>
                        <a:t>ACTIVE NODAL METRICS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3099">
                <a:tc>
                  <a:txBody>
                    <a:bodyPr/>
                    <a:lstStyle/>
                    <a:p>
                      <a:pPr algn="ctr" fontAlgn="b"/>
                      <a:r>
                        <a:rPr lang="en-US" sz="1100" b="1" i="0" u="none" strike="noStrike">
                          <a:solidFill>
                            <a:srgbClr val="FFFFFF"/>
                          </a:solidFill>
                          <a:latin typeface="Calibri"/>
                        </a:rPr>
                        <a:t>Metric #</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Metrics Name</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Category</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ERCOT</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QSERs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QSEs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TSPs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CRRAHs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REs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r>
              <a:tr h="143099">
                <a:tc>
                  <a:txBody>
                    <a:bodyPr/>
                    <a:lstStyle/>
                    <a:p>
                      <a:pPr algn="l" fontAlgn="b"/>
                      <a:r>
                        <a:rPr lang="en-US" sz="1100" b="0" i="0" u="none" strike="noStrike">
                          <a:solidFill>
                            <a:srgbClr val="000000"/>
                          </a:solidFill>
                          <a:latin typeface="Calibri"/>
                        </a:rPr>
                        <a:t>MO4</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Verify SCED Execution Quality</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RT</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MO5</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Generate LMPs for 6 months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RT</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CRR3 (ERCOT)</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Operation of CRR Auctions and Allocations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CRR</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dirty="0">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MO9</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Generate Day-Ahead LMPs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DAM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MO10</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DRUC Execution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DAM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CO8</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Verify CRR Auction Invoices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COMS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dirty="0" smtClean="0">
                          <a:solidFill>
                            <a:srgbClr val="000000"/>
                          </a:solidFill>
                          <a:latin typeface="Calibri"/>
                        </a:rPr>
                        <a:t>EMO9(A)</a:t>
                      </a:r>
                      <a:endParaRPr lang="en-US" sz="1100" b="0" i="0" u="none" strike="noStrike" dirty="0">
                        <a:solidFill>
                          <a:srgbClr val="000000"/>
                        </a:solidFill>
                        <a:latin typeface="Calibri"/>
                      </a:endParaRP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smtClean="0">
                          <a:solidFill>
                            <a:srgbClr val="000000"/>
                          </a:solidFill>
                          <a:latin typeface="Calibri"/>
                        </a:rPr>
                        <a:t>State Estimator Convergence</a:t>
                      </a:r>
                      <a:endParaRPr lang="en-US" sz="1100" b="0" i="0" u="none" strike="noStrike" dirty="0">
                        <a:solidFill>
                          <a:srgbClr val="000000"/>
                        </a:solidFill>
                        <a:latin typeface="Calibri"/>
                      </a:endParaRP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dirty="0" smtClean="0">
                          <a:solidFill>
                            <a:srgbClr val="000000"/>
                          </a:solidFill>
                          <a:latin typeface="Calibri"/>
                        </a:rPr>
                        <a:t>Amber</a:t>
                      </a:r>
                      <a:endParaRPr lang="en-US" sz="1100" b="0" i="0" u="none" strike="noStrike" dirty="0">
                        <a:solidFill>
                          <a:srgbClr val="000000"/>
                        </a:solidFill>
                        <a:latin typeface="Calibri"/>
                      </a:endParaRP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dirty="0">
                          <a:solidFill>
                            <a:srgbClr val="000000"/>
                          </a:solidFill>
                          <a:latin typeface="Calibri"/>
                        </a:rPr>
                        <a:t>EMO9(B)</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latin typeface="Calibri"/>
                        </a:rPr>
                        <a:t>RTCA Modeling Differences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Red</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dirty="0" smtClean="0">
                          <a:solidFill>
                            <a:srgbClr val="000000"/>
                          </a:solidFill>
                          <a:latin typeface="Calibri"/>
                        </a:rPr>
                        <a:t>EMO10</a:t>
                      </a:r>
                      <a:endParaRPr lang="en-US" sz="1100" b="0" i="0" u="none" strike="noStrike" dirty="0">
                        <a:solidFill>
                          <a:srgbClr val="000000"/>
                        </a:solidFill>
                        <a:latin typeface="Calibri"/>
                      </a:endParaRP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Anomalous/Auto-Disabled Telemeted Points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dirty="0" smtClean="0">
                          <a:solidFill>
                            <a:srgbClr val="000000"/>
                          </a:solidFill>
                          <a:latin typeface="Calibri"/>
                        </a:rPr>
                        <a:t>Green</a:t>
                      </a:r>
                      <a:endParaRPr lang="en-US" sz="1100" b="0" i="0" u="none" strike="noStrike" dirty="0">
                        <a:solidFill>
                          <a:srgbClr val="000000"/>
                        </a:solidFill>
                        <a:latin typeface="Calibri"/>
                      </a:endParaRP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E1</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ERCOT Internal Training</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READ</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dirty="0">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E9</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Develop Nodal Procedures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READ</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MP3</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Market Submissions Connectivity Qualification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CONN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MP15B</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CRR Connectivity Qualification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latin typeface="Calibri"/>
                        </a:rPr>
                        <a:t>CONN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Red</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Red</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MP20</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smtClean="0">
                          <a:solidFill>
                            <a:srgbClr val="000000"/>
                          </a:solidFill>
                          <a:latin typeface="Calibri"/>
                        </a:rPr>
                        <a:t>Outage Scheduler </a:t>
                      </a:r>
                      <a:r>
                        <a:rPr lang="en-US" sz="1100" b="0" i="0" u="none" strike="noStrike" dirty="0">
                          <a:solidFill>
                            <a:srgbClr val="000000"/>
                          </a:solidFill>
                          <a:latin typeface="Calibri"/>
                        </a:rPr>
                        <a:t>Connectivity Qualification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CONN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EMO6</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latin typeface="Calibri"/>
                        </a:rPr>
                        <a:t>Individual LFC Testing</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RT</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MP15A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Real-Time Market Daily Participation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RT</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EMO6</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latin typeface="Calibri"/>
                        </a:rPr>
                        <a:t>Individual LFC Testing</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RT</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CRR3</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Operation of CRR Auctions and Allocations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CRR</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rgbClr val="000000"/>
                          </a:solidFill>
                          <a:latin typeface="Calibri"/>
                        </a:rPr>
                        <a:t>Green</a:t>
                      </a:r>
                      <a:endParaRPr lang="en-US" sz="1100" b="0" i="0" u="none" strike="noStrike" dirty="0">
                        <a:solidFill>
                          <a:srgbClr val="000000"/>
                        </a:solidFill>
                        <a:latin typeface="Calibri"/>
                      </a:endParaRP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MP16</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DAM Participation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DAM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dirty="0">
                          <a:solidFill>
                            <a:srgbClr val="000000"/>
                          </a:solidFill>
                          <a:latin typeface="Calibri"/>
                        </a:rPr>
                        <a:t>Amber</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MP20</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smtClean="0">
                          <a:solidFill>
                            <a:srgbClr val="000000"/>
                          </a:solidFill>
                          <a:latin typeface="Calibri"/>
                        </a:rPr>
                        <a:t>Outage Scheduler </a:t>
                      </a:r>
                      <a:r>
                        <a:rPr lang="en-US" sz="1100" b="0" i="0" u="none" strike="noStrike" dirty="0">
                          <a:solidFill>
                            <a:srgbClr val="000000"/>
                          </a:solidFill>
                          <a:latin typeface="Calibri"/>
                        </a:rPr>
                        <a:t>Connectivity Qualification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OS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N2</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100" b="0" i="0" u="none" strike="noStrike">
                          <a:solidFill>
                            <a:srgbClr val="000000"/>
                          </a:solidFill>
                          <a:latin typeface="Calibri"/>
                        </a:rPr>
                        <a:t>Telemetry/ICCP System Failover</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MP6(SE)</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Telemetry Compliance 3.10.7.5</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MP6(SCED)</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Telemetry Compliance 3.10.7.5</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MP6 (TSP)</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Telemetry Compliance 3.10.7.5</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MP14B</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Participation in NOMCR Trials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MP14C</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Network Model Validation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MP11</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Resource Registration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RES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bl>
          </a:graphicData>
        </a:graphic>
      </p:graphicFrame>
      <p:sp>
        <p:nvSpPr>
          <p:cNvPr id="2" name="Title 1"/>
          <p:cNvSpPr>
            <a:spLocks noGrp="1"/>
          </p:cNvSpPr>
          <p:nvPr>
            <p:ph type="title"/>
          </p:nvPr>
        </p:nvSpPr>
        <p:spPr>
          <a:xfrm>
            <a:off x="0" y="0"/>
            <a:ext cx="8839200" cy="685800"/>
          </a:xfrm>
        </p:spPr>
        <p:txBody>
          <a:bodyPr/>
          <a:lstStyle/>
          <a:p>
            <a:r>
              <a:rPr lang="en-US" dirty="0" smtClean="0"/>
              <a:t>Active Nodal Metrics</a:t>
            </a:r>
            <a:endParaRPr lang="en-US" dirty="0"/>
          </a:p>
        </p:txBody>
      </p:sp>
      <p:sp>
        <p:nvSpPr>
          <p:cNvPr id="5"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6" name="Date Placeholder 5"/>
          <p:cNvSpPr>
            <a:spLocks noGrp="1"/>
          </p:cNvSpPr>
          <p:nvPr>
            <p:ph type="dt" sz="half" idx="12"/>
          </p:nvPr>
        </p:nvSpPr>
        <p:spPr/>
        <p:txBody>
          <a:bodyPr/>
          <a:lstStyle/>
          <a:p>
            <a:pPr>
              <a:defRPr/>
            </a:pPr>
            <a:r>
              <a:rPr lang="en-US" smtClean="0"/>
              <a:t>5 August 2010</a:t>
            </a: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Content Placeholder 4"/>
          <p:cNvGraphicFramePr>
            <a:graphicFrameLocks noChangeAspect="1"/>
          </p:cNvGraphicFramePr>
          <p:nvPr/>
        </p:nvGraphicFramePr>
        <p:xfrm>
          <a:off x="228600" y="838200"/>
          <a:ext cx="8739187" cy="5656262"/>
        </p:xfrm>
        <a:graphic>
          <a:graphicData uri="http://schemas.openxmlformats.org/presentationml/2006/ole">
            <p:oleObj spid="_x0000_s135170" name="Acrobat Document" r:id="rId3" imgW="11016000" imgH="7128000" progId="AcroExch.Document.7">
              <p:embed/>
            </p:oleObj>
          </a:graphicData>
        </a:graphic>
      </p:graphicFrame>
      <p:cxnSp>
        <p:nvCxnSpPr>
          <p:cNvPr id="62" name="Straight Connector 61"/>
          <p:cNvCxnSpPr/>
          <p:nvPr/>
        </p:nvCxnSpPr>
        <p:spPr bwMode="auto">
          <a:xfrm rot="5400000">
            <a:off x="2171699" y="3762375"/>
            <a:ext cx="5562600" cy="0"/>
          </a:xfrm>
          <a:prstGeom prst="line">
            <a:avLst/>
          </a:prstGeom>
          <a:solidFill>
            <a:srgbClr val="FFCC99"/>
          </a:solidFill>
          <a:ln w="19050" cap="flat" cmpd="sng" algn="ctr">
            <a:solidFill>
              <a:srgbClr val="FF0000"/>
            </a:solidFill>
            <a:prstDash val="solid"/>
            <a:round/>
            <a:headEnd type="none" w="med" len="med"/>
            <a:tailEnd type="none" w="med" len="med"/>
          </a:ln>
          <a:effectLst/>
        </p:spPr>
      </p:cxnSp>
      <p:sp>
        <p:nvSpPr>
          <p:cNvPr id="5123" name="Rectangle 2"/>
          <p:cNvSpPr>
            <a:spLocks noGrp="1" noChangeArrowheads="1"/>
          </p:cNvSpPr>
          <p:nvPr>
            <p:ph type="title"/>
          </p:nvPr>
        </p:nvSpPr>
        <p:spPr>
          <a:xfrm>
            <a:off x="0" y="0"/>
            <a:ext cx="8839200" cy="685800"/>
          </a:xfrm>
        </p:spPr>
        <p:txBody>
          <a:bodyPr/>
          <a:lstStyle/>
          <a:p>
            <a:pPr eaLnBrk="1" hangingPunct="1"/>
            <a:r>
              <a:rPr lang="en-US" dirty="0" smtClean="0"/>
              <a:t>Metrics Roadmap</a:t>
            </a:r>
          </a:p>
        </p:txBody>
      </p:sp>
      <p:sp>
        <p:nvSpPr>
          <p:cNvPr id="64" name="Rectangle 63"/>
          <p:cNvSpPr/>
          <p:nvPr/>
        </p:nvSpPr>
        <p:spPr bwMode="auto">
          <a:xfrm>
            <a:off x="6934200" y="104775"/>
            <a:ext cx="661989" cy="200025"/>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33363" marR="0" indent="-233363" algn="ctr" defTabSz="914400" rtl="0" eaLnBrk="0" fontAlgn="base" latinLnBrk="0" hangingPunct="0">
              <a:lnSpc>
                <a:spcPct val="100000"/>
              </a:lnSpc>
              <a:spcBef>
                <a:spcPct val="0"/>
              </a:spcBef>
              <a:spcAft>
                <a:spcPct val="0"/>
              </a:spcAft>
              <a:buClrTx/>
              <a:buSzTx/>
              <a:buFont typeface="Wingdings" pitchFamily="2" charset="2"/>
              <a:buNone/>
              <a:tabLst/>
            </a:pPr>
            <a:r>
              <a:rPr lang="en-US" sz="800" b="0" dirty="0" smtClean="0">
                <a:solidFill>
                  <a:schemeClr val="bg1"/>
                </a:solidFill>
              </a:rPr>
              <a:t>PURPLE</a:t>
            </a:r>
            <a:endParaRPr kumimoji="0" lang="en-US" sz="800" b="0" i="0" u="none" strike="noStrike" cap="none" normalizeH="0" baseline="0" dirty="0" smtClean="0">
              <a:ln>
                <a:noFill/>
              </a:ln>
              <a:solidFill>
                <a:schemeClr val="bg1"/>
              </a:solidFill>
              <a:effectLst/>
              <a:latin typeface="Arial" charset="0"/>
            </a:endParaRPr>
          </a:p>
        </p:txBody>
      </p:sp>
      <p:sp>
        <p:nvSpPr>
          <p:cNvPr id="65" name="Rectangle 64"/>
          <p:cNvSpPr/>
          <p:nvPr/>
        </p:nvSpPr>
        <p:spPr bwMode="auto">
          <a:xfrm>
            <a:off x="6934200" y="333375"/>
            <a:ext cx="661989" cy="200025"/>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33363" marR="0" indent="-233363" algn="ctr" defTabSz="914400" rtl="0" eaLnBrk="0" fontAlgn="base" latinLnBrk="0" hangingPunct="0">
              <a:lnSpc>
                <a:spcPct val="100000"/>
              </a:lnSpc>
              <a:spcBef>
                <a:spcPct val="0"/>
              </a:spcBef>
              <a:spcAft>
                <a:spcPct val="0"/>
              </a:spcAft>
              <a:buClrTx/>
              <a:buSzTx/>
              <a:buFont typeface="Wingdings" pitchFamily="2" charset="2"/>
              <a:buNone/>
              <a:tabLst/>
            </a:pPr>
            <a:r>
              <a:rPr lang="en-US" sz="800" b="0" dirty="0" smtClean="0"/>
              <a:t>ORANGE</a:t>
            </a:r>
            <a:endParaRPr kumimoji="0" lang="en-US" sz="800" b="0" i="0" u="none" strike="noStrike" cap="none" normalizeH="0" baseline="0" dirty="0" smtClean="0">
              <a:ln>
                <a:noFill/>
              </a:ln>
              <a:effectLst/>
              <a:latin typeface="Arial" charset="0"/>
            </a:endParaRPr>
          </a:p>
        </p:txBody>
      </p:sp>
      <p:sp>
        <p:nvSpPr>
          <p:cNvPr id="66" name="Rectangle 65"/>
          <p:cNvSpPr/>
          <p:nvPr/>
        </p:nvSpPr>
        <p:spPr>
          <a:xfrm>
            <a:off x="7620000" y="95250"/>
            <a:ext cx="1676400" cy="215444"/>
          </a:xfrm>
          <a:prstGeom prst="rect">
            <a:avLst/>
          </a:prstGeom>
        </p:spPr>
        <p:txBody>
          <a:bodyPr wrap="square">
            <a:spAutoFit/>
          </a:bodyPr>
          <a:lstStyle/>
          <a:p>
            <a:r>
              <a:rPr lang="en-US" sz="800" dirty="0" smtClean="0"/>
              <a:t>Timing and Design Confirmed</a:t>
            </a:r>
            <a:endParaRPr lang="en-US" sz="800" dirty="0"/>
          </a:p>
        </p:txBody>
      </p:sp>
      <p:sp>
        <p:nvSpPr>
          <p:cNvPr id="67" name="Rectangle 66"/>
          <p:cNvSpPr/>
          <p:nvPr/>
        </p:nvSpPr>
        <p:spPr>
          <a:xfrm>
            <a:off x="7620000" y="271046"/>
            <a:ext cx="1676400" cy="338554"/>
          </a:xfrm>
          <a:prstGeom prst="rect">
            <a:avLst/>
          </a:prstGeom>
        </p:spPr>
        <p:txBody>
          <a:bodyPr wrap="square">
            <a:spAutoFit/>
          </a:bodyPr>
          <a:lstStyle/>
          <a:p>
            <a:r>
              <a:rPr lang="en-US" sz="800" dirty="0" smtClean="0"/>
              <a:t>Timing subject to change, design in progress</a:t>
            </a:r>
            <a:endParaRPr lang="en-US" sz="800" dirty="0"/>
          </a:p>
        </p:txBody>
      </p:sp>
      <p:sp>
        <p:nvSpPr>
          <p:cNvPr id="58" name="Rectangle 57"/>
          <p:cNvSpPr/>
          <p:nvPr/>
        </p:nvSpPr>
        <p:spPr bwMode="auto">
          <a:xfrm>
            <a:off x="2057400" y="1066800"/>
            <a:ext cx="533400" cy="20955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MP15A</a:t>
            </a:r>
          </a:p>
        </p:txBody>
      </p:sp>
      <p:sp>
        <p:nvSpPr>
          <p:cNvPr id="60" name="Rectangle 59"/>
          <p:cNvSpPr/>
          <p:nvPr/>
        </p:nvSpPr>
        <p:spPr bwMode="auto">
          <a:xfrm>
            <a:off x="3276600" y="3571875"/>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MP16</a:t>
            </a:r>
          </a:p>
        </p:txBody>
      </p:sp>
      <p:sp>
        <p:nvSpPr>
          <p:cNvPr id="61" name="Rectangle 60"/>
          <p:cNvSpPr/>
          <p:nvPr/>
        </p:nvSpPr>
        <p:spPr bwMode="auto">
          <a:xfrm>
            <a:off x="2085975" y="2933700"/>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MP20</a:t>
            </a:r>
          </a:p>
        </p:txBody>
      </p:sp>
      <p:sp>
        <p:nvSpPr>
          <p:cNvPr id="68" name="Rectangle 67"/>
          <p:cNvSpPr/>
          <p:nvPr/>
        </p:nvSpPr>
        <p:spPr bwMode="auto">
          <a:xfrm>
            <a:off x="1457325" y="1423988"/>
            <a:ext cx="514350"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MP3</a:t>
            </a:r>
          </a:p>
        </p:txBody>
      </p:sp>
      <p:sp>
        <p:nvSpPr>
          <p:cNvPr id="69" name="Rectangle 68"/>
          <p:cNvSpPr/>
          <p:nvPr/>
        </p:nvSpPr>
        <p:spPr bwMode="auto">
          <a:xfrm>
            <a:off x="1447800" y="1066800"/>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MP6</a:t>
            </a:r>
          </a:p>
        </p:txBody>
      </p:sp>
      <p:sp>
        <p:nvSpPr>
          <p:cNvPr id="70" name="Rectangle 69"/>
          <p:cNvSpPr/>
          <p:nvPr/>
        </p:nvSpPr>
        <p:spPr bwMode="auto">
          <a:xfrm>
            <a:off x="1428750" y="5457825"/>
            <a:ext cx="552450"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MP11</a:t>
            </a:r>
          </a:p>
        </p:txBody>
      </p:sp>
      <p:sp>
        <p:nvSpPr>
          <p:cNvPr id="71" name="Rectangle 70"/>
          <p:cNvSpPr/>
          <p:nvPr/>
        </p:nvSpPr>
        <p:spPr bwMode="auto">
          <a:xfrm>
            <a:off x="2357438" y="5467350"/>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MP14C</a:t>
            </a:r>
          </a:p>
        </p:txBody>
      </p:sp>
      <p:sp>
        <p:nvSpPr>
          <p:cNvPr id="72" name="Rectangle 71"/>
          <p:cNvSpPr/>
          <p:nvPr/>
        </p:nvSpPr>
        <p:spPr bwMode="auto">
          <a:xfrm>
            <a:off x="1446213" y="5695950"/>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E9</a:t>
            </a:r>
          </a:p>
        </p:txBody>
      </p:sp>
      <p:sp>
        <p:nvSpPr>
          <p:cNvPr id="73" name="Rectangle 72"/>
          <p:cNvSpPr/>
          <p:nvPr/>
        </p:nvSpPr>
        <p:spPr bwMode="auto">
          <a:xfrm>
            <a:off x="1446213" y="5934075"/>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E1</a:t>
            </a:r>
          </a:p>
        </p:txBody>
      </p:sp>
      <p:sp>
        <p:nvSpPr>
          <p:cNvPr id="74" name="Rectangle 87"/>
          <p:cNvSpPr>
            <a:spLocks noChangeArrowheads="1"/>
          </p:cNvSpPr>
          <p:nvPr/>
        </p:nvSpPr>
        <p:spPr bwMode="auto">
          <a:xfrm>
            <a:off x="3276600" y="1412875"/>
            <a:ext cx="590550" cy="190500"/>
          </a:xfrm>
          <a:prstGeom prst="rect">
            <a:avLst/>
          </a:prstGeom>
          <a:solidFill>
            <a:schemeClr val="accent6">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solidFill>
                  <a:schemeClr val="bg1"/>
                </a:solidFill>
              </a:rPr>
              <a:t>N2</a:t>
            </a:r>
          </a:p>
        </p:txBody>
      </p:sp>
      <p:sp>
        <p:nvSpPr>
          <p:cNvPr id="75" name="Rectangle 88"/>
          <p:cNvSpPr>
            <a:spLocks noChangeArrowheads="1"/>
          </p:cNvSpPr>
          <p:nvPr/>
        </p:nvSpPr>
        <p:spPr bwMode="auto">
          <a:xfrm>
            <a:off x="3913496" y="1412544"/>
            <a:ext cx="590550" cy="190500"/>
          </a:xfrm>
          <a:prstGeom prst="rect">
            <a:avLst/>
          </a:prstGeom>
          <a:solidFill>
            <a:schemeClr val="accent6">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700" dirty="0" smtClean="0">
                <a:solidFill>
                  <a:schemeClr val="bg1"/>
                </a:solidFill>
              </a:rPr>
              <a:t>EMO9(B)</a:t>
            </a:r>
            <a:endParaRPr lang="en-US" sz="700" dirty="0">
              <a:solidFill>
                <a:schemeClr val="bg1"/>
              </a:solidFill>
            </a:endParaRPr>
          </a:p>
        </p:txBody>
      </p:sp>
      <p:sp>
        <p:nvSpPr>
          <p:cNvPr id="76" name="Rectangle 75"/>
          <p:cNvSpPr/>
          <p:nvPr/>
        </p:nvSpPr>
        <p:spPr bwMode="auto">
          <a:xfrm>
            <a:off x="3276600" y="2181225"/>
            <a:ext cx="590550"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CRR3</a:t>
            </a:r>
          </a:p>
        </p:txBody>
      </p:sp>
      <p:sp>
        <p:nvSpPr>
          <p:cNvPr id="77" name="Rectangle 91"/>
          <p:cNvSpPr>
            <a:spLocks noChangeArrowheads="1"/>
          </p:cNvSpPr>
          <p:nvPr/>
        </p:nvSpPr>
        <p:spPr bwMode="auto">
          <a:xfrm>
            <a:off x="3276600" y="1066800"/>
            <a:ext cx="542925" cy="200025"/>
          </a:xfrm>
          <a:prstGeom prst="rect">
            <a:avLst/>
          </a:prstGeom>
          <a:solidFill>
            <a:schemeClr val="accent6">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solidFill>
                  <a:schemeClr val="bg1"/>
                </a:solidFill>
              </a:rPr>
              <a:t>EMO6</a:t>
            </a:r>
          </a:p>
        </p:txBody>
      </p:sp>
      <p:sp>
        <p:nvSpPr>
          <p:cNvPr id="78" name="Rectangle 77"/>
          <p:cNvSpPr/>
          <p:nvPr/>
        </p:nvSpPr>
        <p:spPr bwMode="auto">
          <a:xfrm>
            <a:off x="2052638" y="1409700"/>
            <a:ext cx="552450"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MO4</a:t>
            </a:r>
          </a:p>
        </p:txBody>
      </p:sp>
      <p:sp>
        <p:nvSpPr>
          <p:cNvPr id="79" name="Rectangle 78"/>
          <p:cNvSpPr/>
          <p:nvPr/>
        </p:nvSpPr>
        <p:spPr bwMode="auto">
          <a:xfrm>
            <a:off x="2686050" y="1400175"/>
            <a:ext cx="509588" cy="200025"/>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MO5</a:t>
            </a:r>
          </a:p>
        </p:txBody>
      </p:sp>
      <p:sp>
        <p:nvSpPr>
          <p:cNvPr id="80" name="Rectangle 94"/>
          <p:cNvSpPr>
            <a:spLocks noChangeArrowheads="1"/>
          </p:cNvSpPr>
          <p:nvPr/>
        </p:nvSpPr>
        <p:spPr bwMode="auto">
          <a:xfrm>
            <a:off x="5781675" y="4829175"/>
            <a:ext cx="590550"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CO1</a:t>
            </a:r>
          </a:p>
        </p:txBody>
      </p:sp>
      <p:sp>
        <p:nvSpPr>
          <p:cNvPr id="81" name="Rectangle 95"/>
          <p:cNvSpPr>
            <a:spLocks noChangeArrowheads="1"/>
          </p:cNvSpPr>
          <p:nvPr/>
        </p:nvSpPr>
        <p:spPr bwMode="auto">
          <a:xfrm>
            <a:off x="5143500" y="4591050"/>
            <a:ext cx="590550"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CO2</a:t>
            </a:r>
          </a:p>
        </p:txBody>
      </p:sp>
      <p:sp>
        <p:nvSpPr>
          <p:cNvPr id="82" name="Rectangle 96"/>
          <p:cNvSpPr>
            <a:spLocks noChangeArrowheads="1"/>
          </p:cNvSpPr>
          <p:nvPr/>
        </p:nvSpPr>
        <p:spPr bwMode="auto">
          <a:xfrm>
            <a:off x="5119688" y="4191000"/>
            <a:ext cx="590550" cy="190500"/>
          </a:xfrm>
          <a:prstGeom prst="rect">
            <a:avLst/>
          </a:prstGeom>
          <a:solidFill>
            <a:schemeClr val="accent2">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solidFill>
                  <a:schemeClr val="bg1"/>
                </a:solidFill>
              </a:rPr>
              <a:t>CO3</a:t>
            </a:r>
          </a:p>
        </p:txBody>
      </p:sp>
      <p:sp>
        <p:nvSpPr>
          <p:cNvPr id="83" name="Rectangle 97"/>
          <p:cNvSpPr>
            <a:spLocks noChangeArrowheads="1"/>
          </p:cNvSpPr>
          <p:nvPr/>
        </p:nvSpPr>
        <p:spPr bwMode="auto">
          <a:xfrm>
            <a:off x="5781675" y="4600575"/>
            <a:ext cx="590550"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CO4</a:t>
            </a:r>
          </a:p>
        </p:txBody>
      </p:sp>
      <p:sp>
        <p:nvSpPr>
          <p:cNvPr id="84" name="Rectangle 98"/>
          <p:cNvSpPr>
            <a:spLocks noChangeArrowheads="1"/>
          </p:cNvSpPr>
          <p:nvPr/>
        </p:nvSpPr>
        <p:spPr bwMode="auto">
          <a:xfrm>
            <a:off x="4491038" y="4191000"/>
            <a:ext cx="590550" cy="190500"/>
          </a:xfrm>
          <a:prstGeom prst="rect">
            <a:avLst/>
          </a:prstGeom>
          <a:solidFill>
            <a:schemeClr val="accent2">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solidFill>
                  <a:schemeClr val="bg1"/>
                </a:solidFill>
              </a:rPr>
              <a:t>CO5</a:t>
            </a:r>
          </a:p>
        </p:txBody>
      </p:sp>
      <p:sp>
        <p:nvSpPr>
          <p:cNvPr id="85" name="Rectangle 99"/>
          <p:cNvSpPr>
            <a:spLocks noChangeArrowheads="1"/>
          </p:cNvSpPr>
          <p:nvPr/>
        </p:nvSpPr>
        <p:spPr bwMode="auto">
          <a:xfrm>
            <a:off x="4491038" y="4819650"/>
            <a:ext cx="590550" cy="190500"/>
          </a:xfrm>
          <a:prstGeom prst="rect">
            <a:avLst/>
          </a:prstGeom>
          <a:solidFill>
            <a:schemeClr val="accent2">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solidFill>
                  <a:schemeClr val="bg1"/>
                </a:solidFill>
              </a:rPr>
              <a:t>CO6</a:t>
            </a:r>
          </a:p>
        </p:txBody>
      </p:sp>
      <p:sp>
        <p:nvSpPr>
          <p:cNvPr id="86" name="Rectangle 100"/>
          <p:cNvSpPr>
            <a:spLocks noChangeArrowheads="1"/>
          </p:cNvSpPr>
          <p:nvPr/>
        </p:nvSpPr>
        <p:spPr bwMode="auto">
          <a:xfrm>
            <a:off x="5148263" y="4819650"/>
            <a:ext cx="590550" cy="190500"/>
          </a:xfrm>
          <a:prstGeom prst="rect">
            <a:avLst/>
          </a:prstGeom>
          <a:solidFill>
            <a:schemeClr val="accent2">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solidFill>
                  <a:schemeClr val="bg1"/>
                </a:solidFill>
              </a:rPr>
              <a:t>CO7</a:t>
            </a:r>
          </a:p>
        </p:txBody>
      </p:sp>
      <p:sp>
        <p:nvSpPr>
          <p:cNvPr id="87" name="Rectangle 86"/>
          <p:cNvSpPr/>
          <p:nvPr/>
        </p:nvSpPr>
        <p:spPr bwMode="auto">
          <a:xfrm>
            <a:off x="3876675" y="4191000"/>
            <a:ext cx="590550"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CO8</a:t>
            </a:r>
          </a:p>
        </p:txBody>
      </p:sp>
      <p:sp>
        <p:nvSpPr>
          <p:cNvPr id="88" name="Rectangle 102"/>
          <p:cNvSpPr>
            <a:spLocks noChangeArrowheads="1"/>
          </p:cNvSpPr>
          <p:nvPr/>
        </p:nvSpPr>
        <p:spPr bwMode="auto">
          <a:xfrm>
            <a:off x="5738813" y="4191000"/>
            <a:ext cx="590550"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CO9</a:t>
            </a:r>
          </a:p>
        </p:txBody>
      </p:sp>
      <p:sp>
        <p:nvSpPr>
          <p:cNvPr id="89" name="Rectangle 103"/>
          <p:cNvSpPr>
            <a:spLocks noChangeArrowheads="1"/>
          </p:cNvSpPr>
          <p:nvPr/>
        </p:nvSpPr>
        <p:spPr bwMode="auto">
          <a:xfrm>
            <a:off x="5116033" y="3962400"/>
            <a:ext cx="590550"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C10</a:t>
            </a:r>
          </a:p>
        </p:txBody>
      </p:sp>
      <p:sp>
        <p:nvSpPr>
          <p:cNvPr id="90" name="Rectangle 104"/>
          <p:cNvSpPr>
            <a:spLocks noChangeArrowheads="1"/>
          </p:cNvSpPr>
          <p:nvPr/>
        </p:nvSpPr>
        <p:spPr bwMode="auto">
          <a:xfrm>
            <a:off x="5780087" y="6054725"/>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E7</a:t>
            </a:r>
          </a:p>
        </p:txBody>
      </p:sp>
      <p:sp>
        <p:nvSpPr>
          <p:cNvPr id="91" name="Rectangle 105"/>
          <p:cNvSpPr>
            <a:spLocks noChangeArrowheads="1"/>
          </p:cNvSpPr>
          <p:nvPr/>
        </p:nvSpPr>
        <p:spPr bwMode="auto">
          <a:xfrm>
            <a:off x="5780087" y="6515100"/>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E11</a:t>
            </a:r>
          </a:p>
        </p:txBody>
      </p:sp>
      <p:sp>
        <p:nvSpPr>
          <p:cNvPr id="92" name="Rectangle 106"/>
          <p:cNvSpPr>
            <a:spLocks noChangeArrowheads="1"/>
          </p:cNvSpPr>
          <p:nvPr/>
        </p:nvSpPr>
        <p:spPr bwMode="auto">
          <a:xfrm>
            <a:off x="5783240" y="5229225"/>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E12</a:t>
            </a:r>
          </a:p>
        </p:txBody>
      </p:sp>
      <p:sp>
        <p:nvSpPr>
          <p:cNvPr id="97" name="Rectangle 96"/>
          <p:cNvSpPr/>
          <p:nvPr/>
        </p:nvSpPr>
        <p:spPr bwMode="auto">
          <a:xfrm>
            <a:off x="6829425" y="4595813"/>
            <a:ext cx="56197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C1-C10</a:t>
            </a:r>
          </a:p>
        </p:txBody>
      </p:sp>
      <p:sp>
        <p:nvSpPr>
          <p:cNvPr id="98" name="Rectangle 112"/>
          <p:cNvSpPr>
            <a:spLocks noChangeArrowheads="1"/>
          </p:cNvSpPr>
          <p:nvPr/>
        </p:nvSpPr>
        <p:spPr bwMode="auto">
          <a:xfrm>
            <a:off x="5722799" y="1412544"/>
            <a:ext cx="56197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EMO13</a:t>
            </a:r>
          </a:p>
        </p:txBody>
      </p:sp>
      <p:sp>
        <p:nvSpPr>
          <p:cNvPr id="99" name="Rectangle 113"/>
          <p:cNvSpPr>
            <a:spLocks noChangeArrowheads="1"/>
          </p:cNvSpPr>
          <p:nvPr/>
        </p:nvSpPr>
        <p:spPr bwMode="auto">
          <a:xfrm>
            <a:off x="5743575" y="3581400"/>
            <a:ext cx="56197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 MO7</a:t>
            </a:r>
          </a:p>
        </p:txBody>
      </p:sp>
      <p:sp>
        <p:nvSpPr>
          <p:cNvPr id="100" name="Rectangle 99"/>
          <p:cNvSpPr/>
          <p:nvPr/>
        </p:nvSpPr>
        <p:spPr bwMode="auto">
          <a:xfrm>
            <a:off x="8429625" y="5248275"/>
            <a:ext cx="56197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CRR4</a:t>
            </a:r>
          </a:p>
        </p:txBody>
      </p:sp>
      <p:sp>
        <p:nvSpPr>
          <p:cNvPr id="101" name="Rectangle 115"/>
          <p:cNvSpPr>
            <a:spLocks noChangeArrowheads="1"/>
          </p:cNvSpPr>
          <p:nvPr/>
        </p:nvSpPr>
        <p:spPr bwMode="auto">
          <a:xfrm>
            <a:off x="6829425" y="4367213"/>
            <a:ext cx="56197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E5</a:t>
            </a:r>
          </a:p>
        </p:txBody>
      </p:sp>
      <p:sp>
        <p:nvSpPr>
          <p:cNvPr id="102" name="Rectangle 116"/>
          <p:cNvSpPr>
            <a:spLocks noChangeArrowheads="1"/>
          </p:cNvSpPr>
          <p:nvPr/>
        </p:nvSpPr>
        <p:spPr bwMode="auto">
          <a:xfrm>
            <a:off x="7772400" y="5064125"/>
            <a:ext cx="56197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IMM1</a:t>
            </a:r>
          </a:p>
        </p:txBody>
      </p:sp>
      <p:sp>
        <p:nvSpPr>
          <p:cNvPr id="103" name="Rectangle 117"/>
          <p:cNvSpPr>
            <a:spLocks noChangeArrowheads="1"/>
          </p:cNvSpPr>
          <p:nvPr/>
        </p:nvSpPr>
        <p:spPr bwMode="auto">
          <a:xfrm>
            <a:off x="7772400" y="4606925"/>
            <a:ext cx="56197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R0</a:t>
            </a:r>
          </a:p>
        </p:txBody>
      </p:sp>
      <p:sp>
        <p:nvSpPr>
          <p:cNvPr id="104" name="Rectangle 103"/>
          <p:cNvSpPr/>
          <p:nvPr/>
        </p:nvSpPr>
        <p:spPr bwMode="auto">
          <a:xfrm>
            <a:off x="6829425" y="4824413"/>
            <a:ext cx="56197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R2</a:t>
            </a:r>
          </a:p>
        </p:txBody>
      </p:sp>
      <p:sp>
        <p:nvSpPr>
          <p:cNvPr id="105" name="Rectangle 104"/>
          <p:cNvSpPr/>
          <p:nvPr/>
        </p:nvSpPr>
        <p:spPr bwMode="auto">
          <a:xfrm>
            <a:off x="6829425" y="5053013"/>
            <a:ext cx="56197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R3</a:t>
            </a:r>
          </a:p>
        </p:txBody>
      </p:sp>
      <p:sp>
        <p:nvSpPr>
          <p:cNvPr id="106" name="Rectangle 105"/>
          <p:cNvSpPr/>
          <p:nvPr/>
        </p:nvSpPr>
        <p:spPr bwMode="auto">
          <a:xfrm>
            <a:off x="1447800" y="2181225"/>
            <a:ext cx="561975" cy="20955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MP15B</a:t>
            </a:r>
          </a:p>
        </p:txBody>
      </p:sp>
      <p:sp>
        <p:nvSpPr>
          <p:cNvPr id="107" name="Rectangle 106"/>
          <p:cNvSpPr/>
          <p:nvPr/>
        </p:nvSpPr>
        <p:spPr bwMode="auto">
          <a:xfrm>
            <a:off x="1457325" y="3562350"/>
            <a:ext cx="514350"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MP3</a:t>
            </a:r>
          </a:p>
        </p:txBody>
      </p:sp>
      <p:sp>
        <p:nvSpPr>
          <p:cNvPr id="108" name="Rectangle 122"/>
          <p:cNvSpPr>
            <a:spLocks noChangeArrowheads="1"/>
          </p:cNvSpPr>
          <p:nvPr/>
        </p:nvSpPr>
        <p:spPr bwMode="auto">
          <a:xfrm>
            <a:off x="5131883" y="838200"/>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N1</a:t>
            </a:r>
          </a:p>
        </p:txBody>
      </p:sp>
      <p:sp>
        <p:nvSpPr>
          <p:cNvPr id="109" name="Rectangle 123"/>
          <p:cNvSpPr>
            <a:spLocks noChangeArrowheads="1"/>
          </p:cNvSpPr>
          <p:nvPr/>
        </p:nvSpPr>
        <p:spPr bwMode="auto">
          <a:xfrm>
            <a:off x="5780087" y="5838825"/>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E3</a:t>
            </a:r>
          </a:p>
        </p:txBody>
      </p:sp>
      <p:sp>
        <p:nvSpPr>
          <p:cNvPr id="110" name="Rectangle 124"/>
          <p:cNvSpPr>
            <a:spLocks noChangeArrowheads="1"/>
          </p:cNvSpPr>
          <p:nvPr/>
        </p:nvSpPr>
        <p:spPr bwMode="auto">
          <a:xfrm>
            <a:off x="5781675" y="6283325"/>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E10</a:t>
            </a:r>
          </a:p>
        </p:txBody>
      </p:sp>
      <p:sp>
        <p:nvSpPr>
          <p:cNvPr id="111" name="Rectangle 125"/>
          <p:cNvSpPr>
            <a:spLocks noChangeArrowheads="1"/>
          </p:cNvSpPr>
          <p:nvPr/>
        </p:nvSpPr>
        <p:spPr bwMode="auto">
          <a:xfrm>
            <a:off x="7772400" y="4832350"/>
            <a:ext cx="56197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R1</a:t>
            </a:r>
          </a:p>
        </p:txBody>
      </p:sp>
      <p:sp>
        <p:nvSpPr>
          <p:cNvPr id="112" name="Rectangle 111"/>
          <p:cNvSpPr/>
          <p:nvPr/>
        </p:nvSpPr>
        <p:spPr bwMode="auto">
          <a:xfrm>
            <a:off x="6400800" y="5839968"/>
            <a:ext cx="533400" cy="20955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smtClean="0">
                <a:solidFill>
                  <a:schemeClr val="bg1"/>
                </a:solidFill>
              </a:rPr>
              <a:t>MP22</a:t>
            </a:r>
            <a:endParaRPr lang="en-US" sz="800" dirty="0">
              <a:solidFill>
                <a:schemeClr val="bg1"/>
              </a:solidFill>
            </a:endParaRPr>
          </a:p>
        </p:txBody>
      </p:sp>
      <p:sp>
        <p:nvSpPr>
          <p:cNvPr id="113" name="Rectangle 109"/>
          <p:cNvSpPr>
            <a:spLocks noChangeArrowheads="1"/>
          </p:cNvSpPr>
          <p:nvPr/>
        </p:nvSpPr>
        <p:spPr bwMode="auto">
          <a:xfrm>
            <a:off x="6313967" y="1066800"/>
            <a:ext cx="561975" cy="190500"/>
          </a:xfrm>
          <a:prstGeom prst="rect">
            <a:avLst/>
          </a:prstGeom>
          <a:solidFill>
            <a:schemeClr val="accent6">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660" dirty="0" smtClean="0">
                <a:solidFill>
                  <a:schemeClr val="bg1"/>
                </a:solidFill>
              </a:rPr>
              <a:t>EMO9(D)</a:t>
            </a:r>
            <a:endParaRPr lang="en-US" sz="660" dirty="0">
              <a:solidFill>
                <a:schemeClr val="bg1"/>
              </a:solidFill>
            </a:endParaRPr>
          </a:p>
        </p:txBody>
      </p:sp>
      <p:sp>
        <p:nvSpPr>
          <p:cNvPr id="115" name="Rectangle 114"/>
          <p:cNvSpPr/>
          <p:nvPr/>
        </p:nvSpPr>
        <p:spPr bwMode="auto">
          <a:xfrm>
            <a:off x="3886200" y="3354324"/>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smtClean="0">
                <a:solidFill>
                  <a:schemeClr val="bg1"/>
                </a:solidFill>
              </a:rPr>
              <a:t>MO9</a:t>
            </a:r>
            <a:endParaRPr lang="en-US" sz="800" dirty="0">
              <a:solidFill>
                <a:schemeClr val="bg1"/>
              </a:solidFill>
            </a:endParaRPr>
          </a:p>
        </p:txBody>
      </p:sp>
      <p:sp>
        <p:nvSpPr>
          <p:cNvPr id="116" name="Rectangle 115"/>
          <p:cNvSpPr/>
          <p:nvPr/>
        </p:nvSpPr>
        <p:spPr bwMode="auto">
          <a:xfrm>
            <a:off x="5132832" y="3581400"/>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smtClean="0">
                <a:solidFill>
                  <a:schemeClr val="bg1"/>
                </a:solidFill>
              </a:rPr>
              <a:t>MO8</a:t>
            </a:r>
            <a:endParaRPr lang="en-US" sz="800" dirty="0">
              <a:solidFill>
                <a:schemeClr val="bg1"/>
              </a:solidFill>
            </a:endParaRPr>
          </a:p>
        </p:txBody>
      </p:sp>
      <p:sp>
        <p:nvSpPr>
          <p:cNvPr id="117" name="Rectangle 116"/>
          <p:cNvSpPr/>
          <p:nvPr/>
        </p:nvSpPr>
        <p:spPr bwMode="auto">
          <a:xfrm>
            <a:off x="4509310" y="3584343"/>
            <a:ext cx="542925" cy="1905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smtClean="0">
                <a:solidFill>
                  <a:schemeClr val="bg1"/>
                </a:solidFill>
              </a:rPr>
              <a:t>MO3</a:t>
            </a:r>
            <a:endParaRPr lang="en-US" sz="800" dirty="0">
              <a:solidFill>
                <a:schemeClr val="bg1"/>
              </a:solidFill>
            </a:endParaRPr>
          </a:p>
        </p:txBody>
      </p:sp>
      <p:sp>
        <p:nvSpPr>
          <p:cNvPr id="119" name="Rectangle 118"/>
          <p:cNvSpPr/>
          <p:nvPr/>
        </p:nvSpPr>
        <p:spPr bwMode="auto">
          <a:xfrm>
            <a:off x="3886200" y="3581400"/>
            <a:ext cx="542925" cy="1905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smtClean="0">
                <a:solidFill>
                  <a:schemeClr val="bg1"/>
                </a:solidFill>
              </a:rPr>
              <a:t>MO10</a:t>
            </a:r>
            <a:endParaRPr lang="en-US" sz="800" dirty="0">
              <a:solidFill>
                <a:schemeClr val="bg1"/>
              </a:solidFill>
            </a:endParaRPr>
          </a:p>
        </p:txBody>
      </p:sp>
      <p:sp>
        <p:nvSpPr>
          <p:cNvPr id="121" name="Rectangle 122"/>
          <p:cNvSpPr>
            <a:spLocks noChangeArrowheads="1"/>
          </p:cNvSpPr>
          <p:nvPr/>
        </p:nvSpPr>
        <p:spPr bwMode="auto">
          <a:xfrm>
            <a:off x="4550734" y="1060599"/>
            <a:ext cx="542925" cy="190500"/>
          </a:xfrm>
          <a:prstGeom prst="rect">
            <a:avLst/>
          </a:prstGeom>
          <a:solidFill>
            <a:schemeClr val="accent6">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smtClean="0">
                <a:solidFill>
                  <a:schemeClr val="bg1"/>
                </a:solidFill>
              </a:rPr>
              <a:t>EMO10</a:t>
            </a:r>
            <a:endParaRPr lang="en-US" sz="800" dirty="0">
              <a:solidFill>
                <a:schemeClr val="bg1"/>
              </a:solidFill>
            </a:endParaRPr>
          </a:p>
        </p:txBody>
      </p:sp>
      <p:sp>
        <p:nvSpPr>
          <p:cNvPr id="122" name="Rectangle 122"/>
          <p:cNvSpPr>
            <a:spLocks noChangeArrowheads="1"/>
          </p:cNvSpPr>
          <p:nvPr/>
        </p:nvSpPr>
        <p:spPr bwMode="auto">
          <a:xfrm>
            <a:off x="5139068" y="1066800"/>
            <a:ext cx="542925" cy="190500"/>
          </a:xfrm>
          <a:prstGeom prst="rect">
            <a:avLst/>
          </a:prstGeom>
          <a:solidFill>
            <a:schemeClr val="accent6">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660" dirty="0" smtClean="0">
                <a:solidFill>
                  <a:schemeClr val="bg1"/>
                </a:solidFill>
              </a:rPr>
              <a:t>EMO9(C)</a:t>
            </a:r>
            <a:endParaRPr lang="en-US" sz="660" dirty="0">
              <a:solidFill>
                <a:schemeClr val="bg1"/>
              </a:solidFill>
            </a:endParaRPr>
          </a:p>
        </p:txBody>
      </p:sp>
      <p:sp>
        <p:nvSpPr>
          <p:cNvPr id="124" name="Rectangle 109"/>
          <p:cNvSpPr>
            <a:spLocks noChangeArrowheads="1"/>
          </p:cNvSpPr>
          <p:nvPr/>
        </p:nvSpPr>
        <p:spPr bwMode="auto">
          <a:xfrm>
            <a:off x="5721862" y="1060599"/>
            <a:ext cx="56197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smtClean="0"/>
              <a:t>EMO7</a:t>
            </a:r>
            <a:endParaRPr lang="en-US" sz="800" dirty="0"/>
          </a:p>
        </p:txBody>
      </p:sp>
      <p:sp>
        <p:nvSpPr>
          <p:cNvPr id="125" name="Rectangle 88"/>
          <p:cNvSpPr>
            <a:spLocks noChangeArrowheads="1"/>
          </p:cNvSpPr>
          <p:nvPr/>
        </p:nvSpPr>
        <p:spPr bwMode="auto">
          <a:xfrm>
            <a:off x="3918099" y="1066800"/>
            <a:ext cx="590550" cy="190500"/>
          </a:xfrm>
          <a:prstGeom prst="rect">
            <a:avLst/>
          </a:prstGeom>
          <a:solidFill>
            <a:schemeClr val="accent6">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700" dirty="0" smtClean="0">
                <a:solidFill>
                  <a:schemeClr val="bg1"/>
                </a:solidFill>
              </a:rPr>
              <a:t>EMO9(A)</a:t>
            </a:r>
            <a:endParaRPr lang="en-US" sz="700" dirty="0">
              <a:solidFill>
                <a:schemeClr val="bg1"/>
              </a:solidFill>
            </a:endParaRPr>
          </a:p>
        </p:txBody>
      </p:sp>
      <p:sp>
        <p:nvSpPr>
          <p:cNvPr id="129" name="Rectangle 128"/>
          <p:cNvSpPr/>
          <p:nvPr/>
        </p:nvSpPr>
        <p:spPr>
          <a:xfrm>
            <a:off x="7620000" y="546556"/>
            <a:ext cx="1676400" cy="215444"/>
          </a:xfrm>
          <a:prstGeom prst="rect">
            <a:avLst/>
          </a:prstGeom>
        </p:spPr>
        <p:txBody>
          <a:bodyPr wrap="square">
            <a:spAutoFit/>
          </a:bodyPr>
          <a:lstStyle/>
          <a:p>
            <a:r>
              <a:rPr lang="en-US" sz="800" dirty="0" smtClean="0">
                <a:solidFill>
                  <a:schemeClr val="bg1"/>
                </a:solidFill>
              </a:rPr>
              <a:t>New Metric</a:t>
            </a:r>
            <a:endParaRPr lang="en-US" sz="800" dirty="0">
              <a:solidFill>
                <a:schemeClr val="bg1"/>
              </a:solidFill>
            </a:endParaRPr>
          </a:p>
        </p:txBody>
      </p:sp>
      <p:sp>
        <p:nvSpPr>
          <p:cNvPr id="130" name="Rectangle 122"/>
          <p:cNvSpPr>
            <a:spLocks noChangeArrowheads="1"/>
          </p:cNvSpPr>
          <p:nvPr/>
        </p:nvSpPr>
        <p:spPr bwMode="auto">
          <a:xfrm>
            <a:off x="5150809" y="1770604"/>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smtClean="0"/>
              <a:t>MP23</a:t>
            </a:r>
            <a:endParaRPr lang="en-US" sz="800" dirty="0"/>
          </a:p>
        </p:txBody>
      </p:sp>
      <p:sp>
        <p:nvSpPr>
          <p:cNvPr id="95" name="Rectangle 122"/>
          <p:cNvSpPr>
            <a:spLocks noChangeArrowheads="1"/>
          </p:cNvSpPr>
          <p:nvPr/>
        </p:nvSpPr>
        <p:spPr bwMode="auto">
          <a:xfrm>
            <a:off x="5151381" y="1326812"/>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smtClean="0"/>
              <a:t>EMO2</a:t>
            </a:r>
            <a:endParaRPr lang="en-US" sz="800" dirty="0"/>
          </a:p>
        </p:txBody>
      </p:sp>
      <p:sp>
        <p:nvSpPr>
          <p:cNvPr id="96" name="Rectangle 122"/>
          <p:cNvSpPr>
            <a:spLocks noChangeArrowheads="1"/>
          </p:cNvSpPr>
          <p:nvPr/>
        </p:nvSpPr>
        <p:spPr bwMode="auto">
          <a:xfrm>
            <a:off x="5149701" y="1546188"/>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smtClean="0"/>
              <a:t>EMO8</a:t>
            </a:r>
            <a:endParaRPr lang="en-US" sz="800" dirty="0"/>
          </a:p>
        </p:txBody>
      </p:sp>
      <p:sp>
        <p:nvSpPr>
          <p:cNvPr id="93"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94" name="Date Placeholder 93"/>
          <p:cNvSpPr>
            <a:spLocks noGrp="1"/>
          </p:cNvSpPr>
          <p:nvPr>
            <p:ph type="dt" sz="half" idx="12"/>
          </p:nvPr>
        </p:nvSpPr>
        <p:spPr/>
        <p:txBody>
          <a:bodyPr/>
          <a:lstStyle/>
          <a:p>
            <a:pPr>
              <a:defRPr/>
            </a:pPr>
            <a:r>
              <a:rPr lang="en-US" smtClean="0"/>
              <a:t>5 August 2010</a:t>
            </a: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CRR Metrics</a:t>
            </a:r>
            <a:endParaRPr lang="en-US" dirty="0"/>
          </a:p>
        </p:txBody>
      </p:sp>
      <p:graphicFrame>
        <p:nvGraphicFramePr>
          <p:cNvPr id="5" name="Table 4"/>
          <p:cNvGraphicFramePr>
            <a:graphicFrameLocks noGrp="1"/>
          </p:cNvGraphicFramePr>
          <p:nvPr/>
        </p:nvGraphicFramePr>
        <p:xfrm>
          <a:off x="228600" y="857620"/>
          <a:ext cx="8686800" cy="4985597"/>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24773">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15388">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280">
                <a:tc>
                  <a:txBody>
                    <a:bodyPr/>
                    <a:lstStyle/>
                    <a:p>
                      <a:pPr algn="ctr" fontAlgn="ctr"/>
                      <a:r>
                        <a:rPr lang="en-US" sz="1000" b="0" i="0" u="none" strike="noStrike" dirty="0" smtClean="0">
                          <a:solidFill>
                            <a:srgbClr val="000000"/>
                          </a:solidFill>
                          <a:latin typeface="Arial" pitchFamily="34" charset="0"/>
                          <a:cs typeface="Arial" pitchFamily="34" charset="0"/>
                        </a:rPr>
                        <a:t>MP15(B) </a:t>
                      </a:r>
                      <a:r>
                        <a:rPr lang="en-US" sz="1000" b="0" i="0" u="none" strike="noStrike" dirty="0">
                          <a:solidFill>
                            <a:srgbClr val="000000"/>
                          </a:solidFill>
                          <a:latin typeface="Arial" pitchFamily="34" charset="0"/>
                          <a:cs typeface="Arial" pitchFamily="34" charset="0"/>
                        </a:rPr>
                        <a:t>CRR Connectivity Qualification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Red</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000" b="0" i="0" u="none" strike="noStrike" dirty="0">
                          <a:solidFill>
                            <a:srgbClr val="000000"/>
                          </a:solidFill>
                          <a:latin typeface="Arial" pitchFamily="34" charset="0"/>
                          <a:cs typeface="Arial" pitchFamily="34" charset="0"/>
                        </a:rPr>
                        <a:t>CRRAHs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Even weighting</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90.7%</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9.3%</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Successful submission CRR transactions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68/75 CRRAHs qualified.  Greater than</a:t>
                      </a:r>
                      <a:r>
                        <a:rPr lang="en-US" sz="1000" b="0" i="0" u="none" strike="noStrike" baseline="0" dirty="0" smtClean="0">
                          <a:solidFill>
                            <a:srgbClr val="000000"/>
                          </a:solidFill>
                          <a:latin typeface="Arial" pitchFamily="34" charset="0"/>
                          <a:cs typeface="Arial" pitchFamily="34" charset="0"/>
                        </a:rPr>
                        <a:t> 5% RED.</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6294">
                <a:tc>
                  <a:txBody>
                    <a:bodyPr/>
                    <a:lstStyle/>
                    <a:p>
                      <a:pPr algn="ctr" fontAlgn="ctr"/>
                      <a:r>
                        <a:rPr lang="en-US" sz="1000" b="0" i="0" u="none" strike="noStrike" dirty="0" smtClean="0">
                          <a:solidFill>
                            <a:srgbClr val="000000"/>
                          </a:solidFill>
                          <a:latin typeface="Arial" pitchFamily="34" charset="0"/>
                          <a:cs typeface="Arial" pitchFamily="34" charset="0"/>
                        </a:rPr>
                        <a:t>CRR3 Operation of CRR Auctions and Allocations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CRRAHs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Even weighting</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87.8%</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12.2%</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Participation</a:t>
                      </a:r>
                      <a:r>
                        <a:rPr lang="en-US" sz="1000" b="0" i="0" u="none" strike="noStrike" baseline="0" dirty="0" smtClean="0">
                          <a:solidFill>
                            <a:srgbClr val="000000"/>
                          </a:solidFill>
                          <a:latin typeface="Arial" pitchFamily="34" charset="0"/>
                          <a:cs typeface="Arial" pitchFamily="34" charset="0"/>
                        </a:rPr>
                        <a:t> in at least 1of the last 2 auctions or allocations.  &gt; 80% total participating  </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58/66</a:t>
                      </a:r>
                      <a:r>
                        <a:rPr lang="en-US" sz="1000" b="0" i="0" u="none" strike="noStrike" baseline="0" dirty="0" smtClean="0">
                          <a:solidFill>
                            <a:srgbClr val="000000"/>
                          </a:solidFill>
                          <a:latin typeface="Arial" pitchFamily="34" charset="0"/>
                          <a:cs typeface="Arial" pitchFamily="34" charset="0"/>
                        </a:rPr>
                        <a:t> CRRAHs with adequate participation in  June or July auction or allocation</a:t>
                      </a:r>
                      <a:endParaRPr lang="en-US" sz="1000" b="0" i="0" u="none" strike="noStrike" dirty="0">
                        <a:solidFill>
                          <a:srgbClr val="FF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4266">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6294">
                <a:tc rowSpan="2">
                  <a:txBody>
                    <a:bodyPr/>
                    <a:lstStyle/>
                    <a:p>
                      <a:pPr algn="ctr" fontAlgn="ctr"/>
                      <a:r>
                        <a:rPr lang="en-US" sz="1000" b="0" i="0" u="none" strike="noStrike" dirty="0" smtClean="0">
                          <a:solidFill>
                            <a:srgbClr val="000000"/>
                          </a:solidFill>
                          <a:latin typeface="Arial" pitchFamily="34" charset="0"/>
                          <a:cs typeface="Arial" pitchFamily="34" charset="0"/>
                        </a:rPr>
                        <a:t>CRR3 Operation of CRR Auctions and Allocations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Arial" pitchFamily="34" charset="0"/>
                          <a:cs typeface="Arial" pitchFamily="34" charset="0"/>
                        </a:rPr>
                        <a:t>Green</a:t>
                      </a:r>
                      <a:endParaRPr lang="en-US" sz="1000" b="0" i="0" u="none" strike="noStrike" dirty="0" smtClean="0">
                        <a:solidFill>
                          <a:srgbClr val="FFFFFF"/>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Auction results distributed to participants per</a:t>
                      </a:r>
                      <a:r>
                        <a:rPr lang="en-US" sz="1000" b="0" i="0" u="none" strike="noStrike" baseline="0" dirty="0" smtClean="0">
                          <a:solidFill>
                            <a:srgbClr val="000000"/>
                          </a:solidFill>
                          <a:latin typeface="Arial" pitchFamily="34" charset="0"/>
                          <a:cs typeface="Arial" pitchFamily="34" charset="0"/>
                        </a:rPr>
                        <a:t> </a:t>
                      </a:r>
                      <a:r>
                        <a:rPr lang="en-US" sz="1000" b="0" i="0" u="none" strike="noStrike" dirty="0" smtClean="0">
                          <a:solidFill>
                            <a:srgbClr val="000000"/>
                          </a:solidFill>
                          <a:latin typeface="Arial" pitchFamily="34" charset="0"/>
                          <a:cs typeface="Arial" pitchFamily="34" charset="0"/>
                        </a:rPr>
                        <a:t>schedule in CRR Handbook</a:t>
                      </a:r>
                      <a:r>
                        <a:rPr lang="en-US" sz="1000" b="0" i="0" u="none" strike="noStrike" baseline="0" dirty="0" smtClean="0">
                          <a:solidFill>
                            <a:srgbClr val="000000"/>
                          </a:solidFill>
                          <a:latin typeface="Arial" pitchFamily="34" charset="0"/>
                          <a:cs typeface="Arial" pitchFamily="34" charset="0"/>
                        </a:rPr>
                        <a:t>  </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6/21</a:t>
                      </a:r>
                      <a:r>
                        <a:rPr lang="en-US" sz="1000" b="0" i="0" u="none" strike="noStrike" baseline="0" dirty="0" smtClean="0">
                          <a:solidFill>
                            <a:schemeClr val="tx1"/>
                          </a:solidFill>
                          <a:latin typeface="Arial" pitchFamily="34" charset="0"/>
                          <a:cs typeface="Arial" pitchFamily="34" charset="0"/>
                        </a:rPr>
                        <a:t> 2010 June Monthly Auction results posted to market.</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5787">
                <a:tc vMerge="1">
                  <a:txBody>
                    <a:bodyPr/>
                    <a:lstStyle/>
                    <a:p>
                      <a:pPr algn="l"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TBD</a:t>
                      </a:r>
                      <a:endParaRPr lang="en-US" sz="1000" b="0" i="0" u="none" strike="noStrike" dirty="0" smtClean="0">
                        <a:solidFill>
                          <a:srgbClr val="FFFFFF"/>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Allocated Revenue</a:t>
                      </a:r>
                      <a:r>
                        <a:rPr lang="en-US" sz="1000" b="0" i="0" u="none" strike="noStrike" baseline="0" dirty="0" smtClean="0">
                          <a:solidFill>
                            <a:srgbClr val="000000"/>
                          </a:solidFill>
                          <a:latin typeface="Arial" pitchFamily="34" charset="0"/>
                          <a:cs typeface="Arial" pitchFamily="34" charset="0"/>
                        </a:rPr>
                        <a:t> Rights in statistical sample = 100% accurate</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Source – Sink prices</a:t>
                      </a:r>
                      <a:r>
                        <a:rPr lang="en-US" sz="1000" b="0" i="0" u="none" strike="noStrike" baseline="0" dirty="0" smtClean="0">
                          <a:solidFill>
                            <a:schemeClr val="tx1"/>
                          </a:solidFill>
                          <a:latin typeface="Arial" pitchFamily="34" charset="0"/>
                          <a:cs typeface="Arial" pitchFamily="34" charset="0"/>
                        </a:rPr>
                        <a:t> = CRR Clearing prices for obligations for BOY auction.  ERCOT working on similar validation process for options.</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77308">
                <a:tc rowSpan="2">
                  <a:txBody>
                    <a:bodyPr/>
                    <a:lstStyle/>
                    <a:p>
                      <a:pPr algn="ctr" fontAlgn="ctr"/>
                      <a:r>
                        <a:rPr lang="en-US" sz="1000" b="0" i="0" u="none" strike="noStrike" dirty="0" smtClean="0">
                          <a:solidFill>
                            <a:srgbClr val="000000"/>
                          </a:solidFill>
                          <a:latin typeface="Arial" pitchFamily="34" charset="0"/>
                          <a:cs typeface="Arial" pitchFamily="34" charset="0"/>
                        </a:rPr>
                        <a:t>CO8 Verify</a:t>
                      </a:r>
                      <a:r>
                        <a:rPr lang="en-US" sz="1000" b="0" i="0" u="none" strike="noStrike" baseline="0" dirty="0" smtClean="0">
                          <a:solidFill>
                            <a:srgbClr val="000000"/>
                          </a:solidFill>
                          <a:latin typeface="Arial" pitchFamily="34" charset="0"/>
                          <a:cs typeface="Arial" pitchFamily="34" charset="0"/>
                        </a:rPr>
                        <a:t> CRR Auction Invoices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Arial" pitchFamily="34" charset="0"/>
                          <a:cs typeface="Arial" pitchFamily="34" charset="0"/>
                        </a:rPr>
                        <a:t>Green</a:t>
                      </a:r>
                      <a:endParaRPr lang="en-US" sz="1000" b="0" i="0" u="none" strike="noStrike" dirty="0" smtClean="0">
                        <a:solidFill>
                          <a:srgbClr val="FFFFFF"/>
                        </a:solidFill>
                        <a:latin typeface="+mn-lt"/>
                      </a:endParaRPr>
                    </a:p>
                    <a:p>
                      <a:pPr algn="ctr" fontAlgn="b"/>
                      <a:endParaRPr lang="en-US" sz="1000" b="0" i="0" u="none" strike="noStrike" dirty="0" smtClean="0">
                        <a:solidFill>
                          <a:schemeClr val="bg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CRR Auction Result</a:t>
                      </a:r>
                      <a:r>
                        <a:rPr lang="en-US" sz="1000" b="0" i="0" u="none" strike="noStrike" baseline="0" dirty="0" smtClean="0">
                          <a:solidFill>
                            <a:srgbClr val="000000"/>
                          </a:solidFill>
                          <a:latin typeface="Arial" pitchFamily="34" charset="0"/>
                          <a:cs typeface="Arial" pitchFamily="34" charset="0"/>
                        </a:rPr>
                        <a:t> for MP(n) – CRR Auction Invoices for MP(n) = 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kern="1200" dirty="0" smtClean="0">
                          <a:solidFill>
                            <a:schemeClr val="tx1"/>
                          </a:solidFill>
                          <a:latin typeface="Arial" pitchFamily="34" charset="0"/>
                          <a:ea typeface="+mn-ea"/>
                          <a:cs typeface="Arial" pitchFamily="34" charset="0"/>
                        </a:rPr>
                        <a:t>S&amp;B validated invoices reflected awards</a:t>
                      </a:r>
                      <a:r>
                        <a:rPr lang="en-US" sz="1000" kern="1200" baseline="0" dirty="0" smtClean="0">
                          <a:solidFill>
                            <a:schemeClr val="tx1"/>
                          </a:solidFill>
                          <a:latin typeface="Arial" pitchFamily="34" charset="0"/>
                          <a:ea typeface="+mn-ea"/>
                          <a:cs typeface="Arial" pitchFamily="34" charset="0"/>
                        </a:rPr>
                        <a:t> for each CRRAH in the </a:t>
                      </a:r>
                      <a:r>
                        <a:rPr lang="en-US" sz="1000" kern="1200" dirty="0" smtClean="0">
                          <a:solidFill>
                            <a:schemeClr val="tx1"/>
                          </a:solidFill>
                          <a:latin typeface="Arial" pitchFamily="34" charset="0"/>
                          <a:ea typeface="+mn-ea"/>
                          <a:cs typeface="Arial" pitchFamily="34" charset="0"/>
                        </a:rPr>
                        <a:t>March, April, May, June,</a:t>
                      </a:r>
                      <a:r>
                        <a:rPr lang="en-US" sz="1000" kern="1200" baseline="0" dirty="0" smtClean="0">
                          <a:solidFill>
                            <a:schemeClr val="tx1"/>
                          </a:solidFill>
                          <a:latin typeface="Arial" pitchFamily="34" charset="0"/>
                          <a:ea typeface="+mn-ea"/>
                          <a:cs typeface="Arial" pitchFamily="34" charset="0"/>
                        </a:rPr>
                        <a:t> and July</a:t>
                      </a:r>
                      <a:r>
                        <a:rPr lang="en-US" sz="1000" kern="1200" dirty="0" smtClean="0">
                          <a:solidFill>
                            <a:schemeClr val="tx1"/>
                          </a:solidFill>
                          <a:latin typeface="Arial" pitchFamily="34" charset="0"/>
                          <a:ea typeface="+mn-ea"/>
                          <a:cs typeface="Arial" pitchFamily="34" charset="0"/>
                        </a:rPr>
                        <a:t> auctions, .</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66801">
                <a:tc vMerge="1">
                  <a:txBody>
                    <a:bodyPr/>
                    <a:lstStyle/>
                    <a:p>
                      <a:pPr algn="l"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Arial" pitchFamily="34" charset="0"/>
                          <a:cs typeface="Arial" pitchFamily="34" charset="0"/>
                        </a:rPr>
                        <a:t>Green</a:t>
                      </a:r>
                      <a:endParaRPr lang="en-US" sz="1000" b="0" i="0" u="none" strike="noStrike" dirty="0" smtClean="0">
                        <a:solidFill>
                          <a:srgbClr val="FFFFFF"/>
                        </a:solidFill>
                        <a:latin typeface="+mn-lt"/>
                      </a:endParaRPr>
                    </a:p>
                    <a:p>
                      <a:pPr algn="ctr" fontAlgn="b"/>
                      <a:endParaRPr lang="en-US" sz="1000" b="0" i="0" u="none" strike="noStrike" dirty="0" smtClean="0">
                        <a:solidFill>
                          <a:schemeClr val="bg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System Generated CRR Auction Invoices not posted = 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rPr lang="en-US" sz="1000" kern="1200" dirty="0" smtClean="0">
                          <a:solidFill>
                            <a:schemeClr val="tx1"/>
                          </a:solidFill>
                          <a:latin typeface="Arial" pitchFamily="34" charset="0"/>
                          <a:ea typeface="+mn-ea"/>
                          <a:cs typeface="Arial" pitchFamily="34" charset="0"/>
                        </a:rPr>
                        <a:t>6/22 July CRR auction invoices submitted to</a:t>
                      </a:r>
                      <a:r>
                        <a:rPr lang="en-US" sz="1000" kern="1200" baseline="0" dirty="0" smtClean="0">
                          <a:solidFill>
                            <a:schemeClr val="tx1"/>
                          </a:solidFill>
                          <a:latin typeface="Arial" pitchFamily="34" charset="0"/>
                          <a:ea typeface="+mn-ea"/>
                          <a:cs typeface="Arial" pitchFamily="34" charset="0"/>
                        </a:rPr>
                        <a:t> all 48 CRRAHs who participated</a:t>
                      </a:r>
                      <a:endParaRPr lang="en-US" sz="1000" b="0" i="0" u="none" strike="noStrike" baseline="0" dirty="0" smtClean="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6"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7" name="Date Placeholder 6"/>
          <p:cNvSpPr>
            <a:spLocks noGrp="1"/>
          </p:cNvSpPr>
          <p:nvPr>
            <p:ph type="dt" sz="half" idx="12"/>
          </p:nvPr>
        </p:nvSpPr>
        <p:spPr/>
        <p:txBody>
          <a:bodyPr/>
          <a:lstStyle/>
          <a:p>
            <a:pPr>
              <a:defRPr/>
            </a:pPr>
            <a:r>
              <a:rPr lang="en-US" smtClean="0"/>
              <a:t>5 August 2010</a:t>
            </a: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Real-Time Metrics</a:t>
            </a:r>
            <a:endParaRPr lang="en-US" dirty="0"/>
          </a:p>
        </p:txBody>
      </p:sp>
      <p:graphicFrame>
        <p:nvGraphicFramePr>
          <p:cNvPr id="5" name="Table 4"/>
          <p:cNvGraphicFramePr>
            <a:graphicFrameLocks noGrp="1"/>
          </p:cNvGraphicFramePr>
          <p:nvPr/>
        </p:nvGraphicFramePr>
        <p:xfrm>
          <a:off x="228600" y="705896"/>
          <a:ext cx="8686800" cy="5705136"/>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26423">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15105">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423">
                <a:tc rowSpan="2">
                  <a:txBody>
                    <a:bodyPr/>
                    <a:lstStyle/>
                    <a:p>
                      <a:pPr algn="ctr" fontAlgn="ctr"/>
                      <a:r>
                        <a:rPr lang="en-US" sz="1000" b="0" i="0" u="none" strike="noStrike" dirty="0">
                          <a:solidFill>
                            <a:srgbClr val="000000"/>
                          </a:solidFill>
                          <a:latin typeface="+mn-lt"/>
                        </a:rPr>
                        <a:t>MP3 Market Submissions Connectivity Qualification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Green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mn-lt"/>
                        </a:rPr>
                        <a:t>QSERs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mn-lt"/>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99.0%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1.0%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1000" b="0" i="0" u="none" strike="noStrike" dirty="0">
                          <a:solidFill>
                            <a:srgbClr val="000000"/>
                          </a:solidFill>
                          <a:latin typeface="+mn-lt"/>
                        </a:rPr>
                        <a:t>Successful submission of RT and DAM transactions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79/81 </a:t>
                      </a:r>
                      <a:r>
                        <a:rPr lang="en-US" sz="1000" b="0" i="0" u="none" strike="noStrike" dirty="0">
                          <a:solidFill>
                            <a:srgbClr val="000000"/>
                          </a:solidFill>
                          <a:latin typeface="+mn-lt"/>
                        </a:rPr>
                        <a:t>QSERS </a:t>
                      </a:r>
                      <a:r>
                        <a:rPr lang="en-US" sz="1000" b="0" i="0" u="none" strike="noStrike" dirty="0" smtClean="0">
                          <a:solidFill>
                            <a:srgbClr val="000000"/>
                          </a:solidFill>
                          <a:latin typeface="+mn-lt"/>
                        </a:rPr>
                        <a:t>qualified</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423">
                <a:tc vMerge="1">
                  <a:txBody>
                    <a:bodyPr/>
                    <a:lstStyle/>
                    <a:p>
                      <a:endParaRPr lang="en-US"/>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Green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mn-lt"/>
                        </a:rPr>
                        <a:t>QSEs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mn-lt"/>
                        </a:rPr>
                        <a:t>Even weighting</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98.9%</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1.1%</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0.0%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0.0%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178/182 QSEs </a:t>
                      </a:r>
                      <a:r>
                        <a:rPr lang="en-US" sz="1000" b="0" i="0" u="none" strike="noStrike" dirty="0">
                          <a:solidFill>
                            <a:srgbClr val="000000"/>
                          </a:solidFill>
                          <a:latin typeface="+mn-lt"/>
                        </a:rPr>
                        <a:t>qualified.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9059">
                <a:tc>
                  <a:txBody>
                    <a:bodyPr/>
                    <a:lstStyle/>
                    <a:p>
                      <a:pPr lvl="0" algn="ctr" fontAlgn="ctr"/>
                      <a:r>
                        <a:rPr lang="en-US" sz="1000" b="0" i="0" u="none" strike="noStrike" dirty="0" smtClean="0">
                          <a:solidFill>
                            <a:srgbClr val="000000"/>
                          </a:solidFill>
                          <a:latin typeface="Arial" pitchFamily="34" charset="0"/>
                          <a:cs typeface="Arial" pitchFamily="34" charset="0"/>
                        </a:rPr>
                        <a:t>EMO6 Individual</a:t>
                      </a:r>
                      <a:r>
                        <a:rPr lang="en-US" sz="1000" b="0" i="0" u="none" strike="noStrike" baseline="0" dirty="0" smtClean="0">
                          <a:solidFill>
                            <a:srgbClr val="000000"/>
                          </a:solidFill>
                          <a:latin typeface="Arial" pitchFamily="34" charset="0"/>
                          <a:cs typeface="Arial" pitchFamily="34" charset="0"/>
                        </a:rPr>
                        <a:t> LFC Testing</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QSERs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Generation Ratio Share</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96.9%</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3.1%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kern="1200" dirty="0" smtClean="0">
                          <a:solidFill>
                            <a:schemeClr val="tx1"/>
                          </a:solidFill>
                          <a:latin typeface="+mn-lt"/>
                          <a:ea typeface="+mn-ea"/>
                          <a:cs typeface="+mn-cs"/>
                        </a:rPr>
                        <a:t>80% of system-wide generation has completed individual QSE tests for LFC</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70/73</a:t>
                      </a:r>
                      <a:r>
                        <a:rPr lang="en-US" sz="1000" b="0" i="0" u="none" strike="noStrike" baseline="0" dirty="0" smtClean="0">
                          <a:solidFill>
                            <a:srgbClr val="000000"/>
                          </a:solidFill>
                          <a:latin typeface="Arial" pitchFamily="34" charset="0"/>
                          <a:cs typeface="Arial" pitchFamily="34" charset="0"/>
                        </a:rPr>
                        <a:t> QSERs completed their individual LFC test or provided attestation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7741">
                <a:tc>
                  <a:txBody>
                    <a:bodyPr/>
                    <a:lstStyle/>
                    <a:p>
                      <a:pPr lvl="0" algn="ctr" fontAlgn="ctr"/>
                      <a:r>
                        <a:rPr lang="en-US" sz="1000" b="0" i="0" u="none" strike="noStrike" dirty="0">
                          <a:solidFill>
                            <a:srgbClr val="000000"/>
                          </a:solidFill>
                          <a:latin typeface="Arial" pitchFamily="34" charset="0"/>
                          <a:cs typeface="Arial" pitchFamily="34" charset="0"/>
                        </a:rPr>
                        <a:t>MP15-A Real-time Market </a:t>
                      </a:r>
                      <a:r>
                        <a:rPr lang="en-US" sz="1000" b="0" i="0" u="none" strike="noStrike" dirty="0" smtClean="0">
                          <a:solidFill>
                            <a:srgbClr val="000000"/>
                          </a:solidFill>
                          <a:latin typeface="Arial" pitchFamily="34" charset="0"/>
                          <a:cs typeface="Arial" pitchFamily="34" charset="0"/>
                        </a:rPr>
                        <a:t>Participation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Arial" pitchFamily="34" charset="0"/>
                          <a:cs typeface="Arial" pitchFamily="34" charset="0"/>
                        </a:rPr>
                        <a:t>QSERs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Weekly average of daily SCED submissions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79/79 </a:t>
                      </a:r>
                      <a:r>
                        <a:rPr lang="en-US" sz="1000" b="0" i="0" u="none" strike="noStrike" dirty="0">
                          <a:solidFill>
                            <a:srgbClr val="000000"/>
                          </a:solidFill>
                          <a:latin typeface="Arial" pitchFamily="34" charset="0"/>
                          <a:cs typeface="Arial" pitchFamily="34" charset="0"/>
                        </a:rPr>
                        <a:t>QSERs above 95% weekly average for SCED submissions.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5105">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0064">
                <a:tc>
                  <a:txBody>
                    <a:bodyPr/>
                    <a:lstStyle/>
                    <a:p>
                      <a:pPr algn="ctr" fontAlgn="b"/>
                      <a:r>
                        <a:rPr lang="en-US" sz="1000" b="0" i="0" u="none" strike="noStrike" dirty="0" smtClean="0">
                          <a:solidFill>
                            <a:srgbClr val="000000"/>
                          </a:solidFill>
                          <a:latin typeface="+mn-lt"/>
                        </a:rPr>
                        <a:t>MO3</a:t>
                      </a:r>
                      <a:r>
                        <a:rPr lang="en-US" sz="1000" b="0" i="0" u="none" strike="noStrike" baseline="0" dirty="0" smtClean="0">
                          <a:solidFill>
                            <a:srgbClr val="000000"/>
                          </a:solidFill>
                          <a:latin typeface="+mn-lt"/>
                        </a:rPr>
                        <a:t> Verify SASM</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Green</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smtClean="0">
                          <a:solidFill>
                            <a:srgbClr val="000000"/>
                          </a:solidFill>
                          <a:latin typeface="+mn-lt"/>
                        </a:rPr>
                        <a:t>ERCOT</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100%</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N/A</a:t>
                      </a:r>
                      <a:endParaRPr lang="en-US" sz="1000" b="0" i="0" u="none" strike="noStrike" dirty="0" smtClean="0">
                        <a:solidFill>
                          <a:srgbClr val="FFFFFF"/>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kern="1200" dirty="0" smtClean="0">
                          <a:solidFill>
                            <a:schemeClr val="tx1"/>
                          </a:solidFill>
                          <a:latin typeface="+mn-lt"/>
                          <a:ea typeface="+mn-ea"/>
                          <a:cs typeface="+mn-cs"/>
                        </a:rPr>
                        <a:t>Multiple SASMs are successfully executed during Market Trials and the 168 hour test.</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SASMs</a:t>
                      </a:r>
                      <a:r>
                        <a:rPr lang="en-US" sz="1000" b="0" i="0" u="none" strike="noStrike" baseline="0" dirty="0" smtClean="0">
                          <a:solidFill>
                            <a:srgbClr val="000000"/>
                          </a:solidFill>
                          <a:latin typeface="+mn-lt"/>
                        </a:rPr>
                        <a:t> successfully run on  4/28, 4/30, 5/4, 5/6, 5/7, 5/12, 5/14, 6/9, and 6/10.  No issues reported.</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0064">
                <a:tc>
                  <a:txBody>
                    <a:bodyPr/>
                    <a:lstStyle/>
                    <a:p>
                      <a:pPr algn="ctr" fontAlgn="b"/>
                      <a:r>
                        <a:rPr lang="en-US" sz="1000" b="0" i="0" u="none" strike="noStrike" dirty="0">
                          <a:solidFill>
                            <a:srgbClr val="000000"/>
                          </a:solidFill>
                          <a:latin typeface="+mn-lt"/>
                        </a:rPr>
                        <a:t>MO4 Verify SCED Execution Quality</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Green</a:t>
                      </a:r>
                      <a:endParaRPr lang="en-US" sz="1000" b="0" i="0" u="none" strike="noStrike" dirty="0" smtClean="0">
                        <a:solidFill>
                          <a:srgbClr val="FFFFFF"/>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a:solidFill>
                            <a:srgbClr val="000000"/>
                          </a:solidFill>
                          <a:latin typeface="+mn-lt"/>
                        </a:rPr>
                        <a:t>ERCOT</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100%</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0%</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mn-lt"/>
                        </a:rPr>
                        <a:t>0%</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0%</a:t>
                      </a:r>
                      <a:endParaRPr lang="en-US" sz="1000" b="0" i="0" u="none" strike="noStrike" dirty="0" smtClean="0">
                        <a:solidFill>
                          <a:srgbClr val="FFFFFF"/>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All successful SCED executions passed the post-execution price validations.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6/1 - 6/14 period</a:t>
                      </a:r>
                      <a:r>
                        <a:rPr lang="en-US" sz="1000" b="0" i="0" u="none" strike="noStrike" baseline="0" dirty="0" smtClean="0">
                          <a:solidFill>
                            <a:srgbClr val="000000"/>
                          </a:solidFill>
                          <a:latin typeface="+mn-lt"/>
                        </a:rPr>
                        <a:t> - </a:t>
                      </a:r>
                      <a:r>
                        <a:rPr lang="en-US" sz="1000" b="0" i="0" u="none" strike="noStrike" dirty="0" smtClean="0">
                          <a:solidFill>
                            <a:srgbClr val="000000"/>
                          </a:solidFill>
                          <a:latin typeface="+mn-lt"/>
                        </a:rPr>
                        <a:t>4,035</a:t>
                      </a:r>
                      <a:r>
                        <a:rPr lang="en-US" sz="1000" b="0" i="0" u="none" strike="noStrike" baseline="0" dirty="0" smtClean="0">
                          <a:solidFill>
                            <a:srgbClr val="000000"/>
                          </a:solidFill>
                          <a:latin typeface="+mn-lt"/>
                        </a:rPr>
                        <a:t> Price Validation runs with no rule violations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0064">
                <a:tc>
                  <a:txBody>
                    <a:bodyPr/>
                    <a:lstStyle/>
                    <a:p>
                      <a:pPr lvl="0" algn="ctr" fontAlgn="b"/>
                      <a:r>
                        <a:rPr lang="en-US" sz="1000" b="0" i="0" u="none" strike="noStrike" dirty="0" smtClean="0">
                          <a:solidFill>
                            <a:srgbClr val="000000"/>
                          </a:solidFill>
                          <a:latin typeface="+mn-lt"/>
                        </a:rPr>
                        <a:t>MO5 Generate 6 Months of LMPs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Green</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a:solidFill>
                            <a:srgbClr val="000000"/>
                          </a:solidFill>
                          <a:latin typeface="+mn-lt"/>
                        </a:rPr>
                        <a:t>ERCOT</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98.1%.</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0%</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mn-lt"/>
                        </a:rPr>
                        <a:t>1.9%</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0%</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95% of SCED executions completed with LMPs posted on MIS.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baseline="0" dirty="0" smtClean="0">
                          <a:solidFill>
                            <a:srgbClr val="000000"/>
                          </a:solidFill>
                          <a:latin typeface="+mn-lt"/>
                        </a:rPr>
                        <a:t>6/1 - 6/14 period, </a:t>
                      </a:r>
                      <a:r>
                        <a:rPr lang="en-US" sz="1000" b="0" i="0" u="none" strike="noStrike" dirty="0" smtClean="0">
                          <a:solidFill>
                            <a:srgbClr val="000000"/>
                          </a:solidFill>
                          <a:latin typeface="+mn-lt"/>
                        </a:rPr>
                        <a:t>3,971</a:t>
                      </a:r>
                      <a:r>
                        <a:rPr lang="en-US" sz="1000" b="0" i="0" u="none" strike="noStrike" baseline="0" dirty="0" smtClean="0">
                          <a:solidFill>
                            <a:srgbClr val="000000"/>
                          </a:solidFill>
                          <a:latin typeface="+mn-lt"/>
                        </a:rPr>
                        <a:t> </a:t>
                      </a:r>
                      <a:r>
                        <a:rPr lang="en-US" sz="1000" b="0" i="0" u="none" strike="noStrike" dirty="0" smtClean="0">
                          <a:solidFill>
                            <a:srgbClr val="000000"/>
                          </a:solidFill>
                          <a:latin typeface="+mn-lt"/>
                        </a:rPr>
                        <a:t>out of 4,031 </a:t>
                      </a:r>
                      <a:r>
                        <a:rPr lang="en-US" sz="1000" b="0" i="0" u="none" strike="noStrike" baseline="0" dirty="0" smtClean="0">
                          <a:solidFill>
                            <a:srgbClr val="000000"/>
                          </a:solidFill>
                          <a:latin typeface="+mn-lt"/>
                        </a:rPr>
                        <a:t>SCED runs with LMPs posted.</a:t>
                      </a:r>
                      <a:r>
                        <a:rPr lang="en-US" sz="1000" b="0" i="0" u="none" strike="noStrike" dirty="0" smtClean="0">
                          <a:solidFill>
                            <a:srgbClr val="000000"/>
                          </a:solidFill>
                          <a:latin typeface="+mn-lt"/>
                        </a:rPr>
                        <a:t>  </a:t>
                      </a:r>
                    </a:p>
                    <a:p>
                      <a:pPr algn="ctr" fontAlgn="b"/>
                      <a:r>
                        <a:rPr lang="en-US" sz="1000" b="0" i="0" u="none" strike="noStrike" dirty="0" smtClean="0">
                          <a:solidFill>
                            <a:srgbClr val="000000"/>
                          </a:solidFill>
                          <a:latin typeface="+mn-lt"/>
                        </a:rPr>
                        <a:t>  </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60377">
                <a:tc rowSpan="2">
                  <a:txBody>
                    <a:bodyPr/>
                    <a:lstStyle/>
                    <a:p>
                      <a:pPr algn="ctr" fontAlgn="ctr"/>
                      <a:r>
                        <a:rPr lang="en-US" sz="1000" b="0" i="0" u="none" strike="noStrike" dirty="0" smtClean="0">
                          <a:solidFill>
                            <a:srgbClr val="000000"/>
                          </a:solidFill>
                          <a:latin typeface="Arial" pitchFamily="34" charset="0"/>
                          <a:cs typeface="Arial" pitchFamily="34" charset="0"/>
                        </a:rPr>
                        <a:t>CO5 Verify RTM Settlement Statements/CO6</a:t>
                      </a:r>
                      <a:r>
                        <a:rPr lang="en-US" sz="1000" b="0" i="0" u="none" strike="noStrike" baseline="0" dirty="0" smtClean="0">
                          <a:solidFill>
                            <a:srgbClr val="000000"/>
                          </a:solidFill>
                          <a:latin typeface="Arial" pitchFamily="34" charset="0"/>
                          <a:cs typeface="Arial" pitchFamily="34" charset="0"/>
                        </a:rPr>
                        <a:t> Verify RTM Settlement Invoices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Green</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kern="1200" dirty="0" smtClean="0">
                          <a:solidFill>
                            <a:schemeClr val="tx1"/>
                          </a:solidFill>
                          <a:latin typeface="+mn-lt"/>
                          <a:ea typeface="+mn-ea"/>
                          <a:cs typeface="+mn-cs"/>
                        </a:rPr>
                        <a:t>System Generated RT Statement Dollars- Independently Generated RT Calculation Dollars =$0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baseline="0" dirty="0" smtClean="0">
                          <a:solidFill>
                            <a:srgbClr val="000000"/>
                          </a:solidFill>
                          <a:latin typeface="+mn-lt"/>
                          <a:ea typeface="+mn-ea"/>
                          <a:cs typeface="+mn-cs"/>
                        </a:rPr>
                        <a:t>6660 RTM Statements;</a:t>
                      </a:r>
                    </a:p>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baseline="0" dirty="0" smtClean="0">
                          <a:solidFill>
                            <a:srgbClr val="000000"/>
                          </a:solidFill>
                          <a:latin typeface="+mn-lt"/>
                          <a:ea typeface="+mn-ea"/>
                          <a:cs typeface="+mn-cs"/>
                        </a:rPr>
                        <a:t>1609 RTM Invoices</a:t>
                      </a:r>
                    </a:p>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baseline="0" dirty="0" smtClean="0">
                          <a:solidFill>
                            <a:srgbClr val="000000"/>
                          </a:solidFill>
                          <a:latin typeface="+mn-lt"/>
                          <a:ea typeface="+mn-ea"/>
                          <a:cs typeface="+mn-cs"/>
                        </a:rPr>
                        <a:t>All validated $$ = system generated (with some rounding differences) </a:t>
                      </a:r>
                      <a:endParaRPr lang="en-US" sz="1000" b="0" i="0" u="none" strike="noStrike" kern="1200" baseline="0" dirty="0">
                        <a:solidFill>
                          <a:srgbClr val="000000"/>
                        </a:solidFill>
                        <a:latin typeface="+mn-lt"/>
                        <a:ea typeface="+mn-ea"/>
                        <a:cs typeface="+mn-cs"/>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7741">
                <a:tc v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Green</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kern="1200" dirty="0" smtClean="0">
                          <a:solidFill>
                            <a:schemeClr val="tx1"/>
                          </a:solidFill>
                          <a:latin typeface="+mn-lt"/>
                          <a:ea typeface="+mn-ea"/>
                          <a:cs typeface="+mn-cs"/>
                        </a:rPr>
                        <a:t>System Generated RT Statements/Invoices not posted = 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baseline="0" dirty="0" smtClean="0">
                          <a:solidFill>
                            <a:srgbClr val="000000"/>
                          </a:solidFill>
                          <a:latin typeface="+mn-lt"/>
                          <a:ea typeface="+mn-ea"/>
                          <a:cs typeface="+mn-cs"/>
                        </a:rPr>
                        <a:t>6660 RTM Statements;</a:t>
                      </a:r>
                    </a:p>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baseline="0" dirty="0" smtClean="0">
                          <a:solidFill>
                            <a:srgbClr val="000000"/>
                          </a:solidFill>
                          <a:latin typeface="+mn-lt"/>
                          <a:ea typeface="+mn-ea"/>
                          <a:cs typeface="+mn-cs"/>
                        </a:rPr>
                        <a:t>1609 RTM Invoices</a:t>
                      </a:r>
                    </a:p>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baseline="0" dirty="0" smtClean="0">
                          <a:solidFill>
                            <a:srgbClr val="000000"/>
                          </a:solidFill>
                          <a:latin typeface="+mn-lt"/>
                          <a:ea typeface="+mn-ea"/>
                          <a:cs typeface="+mn-cs"/>
                        </a:rPr>
                        <a:t>All posted on time</a:t>
                      </a:r>
                      <a:endParaRPr lang="en-US" sz="1000" b="0" i="0" u="none" strike="noStrike" kern="1200" baseline="0" dirty="0">
                        <a:solidFill>
                          <a:srgbClr val="000000"/>
                        </a:solidFill>
                        <a:latin typeface="+mn-lt"/>
                        <a:ea typeface="+mn-ea"/>
                        <a:cs typeface="+mn-cs"/>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6"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7" name="Date Placeholder 6"/>
          <p:cNvSpPr>
            <a:spLocks noGrp="1"/>
          </p:cNvSpPr>
          <p:nvPr>
            <p:ph type="dt" sz="half" idx="12"/>
          </p:nvPr>
        </p:nvSpPr>
        <p:spPr/>
        <p:txBody>
          <a:bodyPr/>
          <a:lstStyle/>
          <a:p>
            <a:pPr>
              <a:defRPr/>
            </a:pPr>
            <a:r>
              <a:rPr lang="en-US" smtClean="0"/>
              <a:t>5 August 2010</a:t>
            </a: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Day-Ahead Market Metrics</a:t>
            </a:r>
            <a:endParaRPr lang="en-US" dirty="0"/>
          </a:p>
        </p:txBody>
      </p:sp>
      <p:graphicFrame>
        <p:nvGraphicFramePr>
          <p:cNvPr id="5" name="Table 4"/>
          <p:cNvGraphicFramePr>
            <a:graphicFrameLocks noGrp="1"/>
          </p:cNvGraphicFramePr>
          <p:nvPr/>
        </p:nvGraphicFramePr>
        <p:xfrm>
          <a:off x="228600" y="762000"/>
          <a:ext cx="8686800" cy="5120952"/>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39500">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21753">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9500">
                <a:tc rowSpan="2">
                  <a:txBody>
                    <a:bodyPr/>
                    <a:lstStyle/>
                    <a:p>
                      <a:pPr algn="ctr" fontAlgn="ctr"/>
                      <a:r>
                        <a:rPr lang="en-US" sz="1000" b="0" i="0" u="none" strike="noStrike" dirty="0" smtClean="0">
                          <a:solidFill>
                            <a:srgbClr val="000000"/>
                          </a:solidFill>
                          <a:latin typeface="Arial" pitchFamily="34" charset="0"/>
                          <a:cs typeface="Arial" pitchFamily="34" charset="0"/>
                        </a:rPr>
                        <a:t>MP16 DAM Participation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QSERs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Generation Ratio Share</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99.0%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1000" b="0" i="0" u="none" strike="noStrike" dirty="0" smtClean="0">
                          <a:solidFill>
                            <a:srgbClr val="000000"/>
                          </a:solidFill>
                          <a:latin typeface="Arial" pitchFamily="34" charset="0"/>
                          <a:cs typeface="Arial" pitchFamily="34" charset="0"/>
                        </a:rPr>
                        <a:t>Participation</a:t>
                      </a:r>
                      <a:r>
                        <a:rPr lang="en-US" sz="1000" b="0" i="0" u="none" strike="noStrike" baseline="0" dirty="0" smtClean="0">
                          <a:solidFill>
                            <a:srgbClr val="000000"/>
                          </a:solidFill>
                          <a:latin typeface="Arial" pitchFamily="34" charset="0"/>
                          <a:cs typeface="Arial" pitchFamily="34" charset="0"/>
                        </a:rPr>
                        <a:t> in 50% of the Day-Ahead Market runs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78/79 QSEs</a:t>
                      </a:r>
                      <a:r>
                        <a:rPr lang="en-US" sz="1000" b="0" i="0" u="none" strike="noStrike" baseline="0" dirty="0" smtClean="0">
                          <a:solidFill>
                            <a:srgbClr val="000000"/>
                          </a:solidFill>
                          <a:latin typeface="Arial" pitchFamily="34" charset="0"/>
                          <a:cs typeface="Arial" pitchFamily="34" charset="0"/>
                        </a:rPr>
                        <a:t> with Resources</a:t>
                      </a:r>
                      <a:endParaRPr lang="en-US" sz="1000" b="0" i="0" u="none" strike="noStrike" dirty="0" smtClean="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3348">
                <a:tc vMerge="1">
                  <a:txBody>
                    <a:bodyPr/>
                    <a:lstStyle/>
                    <a:p>
                      <a:pPr algn="l"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Amber</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QSEs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Even</a:t>
                      </a:r>
                      <a:r>
                        <a:rPr lang="en-US" sz="1000" b="0" i="0" u="none" strike="noStrike" baseline="0" dirty="0" smtClean="0">
                          <a:solidFill>
                            <a:srgbClr val="000000"/>
                          </a:solidFill>
                          <a:latin typeface="Arial" pitchFamily="34" charset="0"/>
                          <a:cs typeface="Arial" pitchFamily="34" charset="0"/>
                        </a:rPr>
                        <a:t> Weighting</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78.6%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6.6%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12.6%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143/182</a:t>
                      </a:r>
                      <a:r>
                        <a:rPr lang="en-US" sz="1000" b="0" i="0" u="none" strike="noStrike" baseline="0" dirty="0" smtClean="0">
                          <a:solidFill>
                            <a:srgbClr val="000000"/>
                          </a:solidFill>
                          <a:latin typeface="Arial" pitchFamily="34" charset="0"/>
                          <a:cs typeface="Arial" pitchFamily="34" charset="0"/>
                        </a:rPr>
                        <a:t> </a:t>
                      </a:r>
                      <a:r>
                        <a:rPr lang="en-US" sz="1000" b="0" i="0" u="none" strike="noStrike" dirty="0" smtClean="0">
                          <a:solidFill>
                            <a:srgbClr val="000000"/>
                          </a:solidFill>
                          <a:latin typeface="Arial" pitchFamily="34" charset="0"/>
                          <a:cs typeface="Arial" pitchFamily="34" charset="0"/>
                        </a:rPr>
                        <a:t>QSEs w/o Resources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247">
                <a:tc>
                  <a:txBody>
                    <a:bodyPr/>
                    <a:lstStyle/>
                    <a:p>
                      <a:pPr algn="ctr" fontAlgn="ctr"/>
                      <a:r>
                        <a:rPr lang="en-US" sz="1000" b="0" i="0" u="none" strike="noStrike" dirty="0" smtClean="0">
                          <a:solidFill>
                            <a:srgbClr val="000000"/>
                          </a:solidFill>
                          <a:latin typeface="Arial" pitchFamily="34" charset="0"/>
                          <a:cs typeface="Arial" pitchFamily="34" charset="0"/>
                        </a:rPr>
                        <a:t>CO10 Credit Calculations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6/30/2010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QSERs,</a:t>
                      </a:r>
                      <a:r>
                        <a:rPr lang="en-US" sz="1000" b="0" i="0" u="none" strike="noStrike" baseline="0" dirty="0" smtClean="0">
                          <a:solidFill>
                            <a:srgbClr val="000000"/>
                          </a:solidFill>
                          <a:latin typeface="Arial" pitchFamily="34" charset="0"/>
                          <a:cs typeface="Arial" pitchFamily="34" charset="0"/>
                        </a:rPr>
                        <a:t> QSEs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Gen Ratio Share, Even Weighting</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&lt;= 25% of MPs credit limits inconsistent with protocols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To be determined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1753">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8310">
                <a:tc>
                  <a:txBody>
                    <a:bodyPr/>
                    <a:lstStyle/>
                    <a:p>
                      <a:pPr lvl="0" algn="ctr" fontAlgn="b"/>
                      <a:r>
                        <a:rPr lang="en-US" sz="1000" b="0" i="0" u="none" strike="noStrike" baseline="0" dirty="0" smtClean="0">
                          <a:solidFill>
                            <a:srgbClr val="000000"/>
                          </a:solidFill>
                          <a:latin typeface="Arial" pitchFamily="34" charset="0"/>
                          <a:cs typeface="Arial" pitchFamily="34" charset="0"/>
                        </a:rPr>
                        <a:t>MO8 Verify DAM Execution Quality</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Arial" pitchFamily="34" charset="0"/>
                          <a:cs typeface="Arial" pitchFamily="34" charset="0"/>
                        </a:rPr>
                        <a:t>Report</a:t>
                      </a:r>
                      <a:r>
                        <a:rPr lang="en-US" sz="1000" b="0" i="0" u="none" strike="noStrike" baseline="0" dirty="0" smtClean="0">
                          <a:solidFill>
                            <a:srgbClr val="000000"/>
                          </a:solidFill>
                          <a:latin typeface="Arial" pitchFamily="34" charset="0"/>
                          <a:cs typeface="Arial" pitchFamily="34" charset="0"/>
                        </a:rPr>
                        <a:t> in Progress</a:t>
                      </a:r>
                      <a:endParaRPr lang="en-US" sz="1000" b="0" i="0" u="none" strike="noStrike" dirty="0" smtClean="0">
                        <a:solidFill>
                          <a:srgbClr val="FFFFFF"/>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000" b="0" i="0" u="none" strike="noStrike" dirty="0">
                          <a:solidFill>
                            <a:srgbClr val="000000"/>
                          </a:solidFill>
                          <a:latin typeface="+mn-lt"/>
                        </a:rPr>
                        <a:t>ERCOT</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FFFFFF"/>
                          </a:solidFill>
                          <a:latin typeface="+mn-lt"/>
                        </a:rPr>
                        <a:t>Red</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DAM executions pass the post-execution price validations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Report in progress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3684">
                <a:tc>
                  <a:txBody>
                    <a:bodyPr/>
                    <a:lstStyle/>
                    <a:p>
                      <a:pPr lvl="0" algn="ctr" fontAlgn="b"/>
                      <a:r>
                        <a:rPr lang="en-US" sz="1000" b="0" i="0" u="none" strike="noStrike" baseline="0" dirty="0" smtClean="0">
                          <a:solidFill>
                            <a:srgbClr val="000000"/>
                          </a:solidFill>
                          <a:latin typeface="Arial" pitchFamily="34" charset="0"/>
                          <a:cs typeface="Arial" pitchFamily="34" charset="0"/>
                        </a:rPr>
                        <a:t>MO9 Generate DAM LMPs</a:t>
                      </a:r>
                      <a:endParaRPr lang="en-US" sz="1000" b="0" i="0" u="none" strike="noStrike" baseline="0" dirty="0">
                        <a:solidFill>
                          <a:srgbClr val="000000"/>
                        </a:solidFill>
                        <a:latin typeface="Arial" pitchFamily="34" charset="0"/>
                        <a:cs typeface="Arial" pitchFamily="34" charset="0"/>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a:solidFill>
                            <a:srgbClr val="000000"/>
                          </a:solidFill>
                          <a:latin typeface="+mn-lt"/>
                        </a:rPr>
                        <a:t>ERCOT</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kern="1200" dirty="0" smtClean="0">
                          <a:solidFill>
                            <a:schemeClr val="tx1"/>
                          </a:solidFill>
                          <a:latin typeface="+mn-lt"/>
                          <a:ea typeface="+mn-ea"/>
                          <a:cs typeface="+mn-cs"/>
                        </a:rPr>
                        <a:t>95 percent DAM execution as evidenced by DAM LMP postings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6/1 – 6/14 – 7/7 DAM runs execute(doesn’t measure</a:t>
                      </a:r>
                      <a:r>
                        <a:rPr lang="en-US" sz="1000" b="0" i="0" u="none" strike="noStrike" baseline="0" dirty="0" smtClean="0">
                          <a:solidFill>
                            <a:srgbClr val="000000"/>
                          </a:solidFill>
                          <a:latin typeface="+mn-lt"/>
                        </a:rPr>
                        <a:t> quality)</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41576">
                <a:tc>
                  <a:txBody>
                    <a:bodyPr/>
                    <a:lstStyle/>
                    <a:p>
                      <a:pPr lvl="0" algn="ctr" fontAlgn="b"/>
                      <a:r>
                        <a:rPr lang="en-US" sz="1000" b="0" i="0" u="none" strike="noStrike" baseline="0" dirty="0" smtClean="0">
                          <a:solidFill>
                            <a:srgbClr val="000000"/>
                          </a:solidFill>
                          <a:latin typeface="Arial" pitchFamily="34" charset="0"/>
                          <a:cs typeface="Arial" pitchFamily="34" charset="0"/>
                        </a:rPr>
                        <a:t>MO10 DRUC Execution</a:t>
                      </a:r>
                      <a:endParaRPr lang="en-US" sz="1000" b="0" i="0" u="none" strike="noStrike" baseline="0" dirty="0">
                        <a:solidFill>
                          <a:srgbClr val="000000"/>
                        </a:solidFill>
                        <a:latin typeface="Arial" pitchFamily="34" charset="0"/>
                        <a:cs typeface="Arial" pitchFamily="34" charset="0"/>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smtClean="0">
                          <a:solidFill>
                            <a:srgbClr val="000000"/>
                          </a:solidFill>
                          <a:latin typeface="+mn-lt"/>
                        </a:rPr>
                        <a:t>ERCOT</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b="0" kern="1200" dirty="0" smtClean="0">
                          <a:solidFill>
                            <a:schemeClr val="tx1"/>
                          </a:solidFill>
                          <a:latin typeface="+mn-lt"/>
                          <a:ea typeface="+mn-ea"/>
                          <a:cs typeface="+mn-cs"/>
                        </a:rPr>
                        <a:t>95 percent DRUC execution</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6/1</a:t>
                      </a:r>
                      <a:r>
                        <a:rPr lang="en-US" sz="1000" b="0" i="0" u="none" strike="noStrike" baseline="0" dirty="0" smtClean="0">
                          <a:solidFill>
                            <a:srgbClr val="000000"/>
                          </a:solidFill>
                          <a:latin typeface="+mn-lt"/>
                        </a:rPr>
                        <a:t> – 6/14</a:t>
                      </a:r>
                      <a:r>
                        <a:rPr lang="en-US" sz="1000" b="0" i="0" u="none" strike="noStrike" dirty="0" smtClean="0">
                          <a:solidFill>
                            <a:srgbClr val="000000"/>
                          </a:solidFill>
                          <a:latin typeface="+mn-lt"/>
                        </a:rPr>
                        <a:t> -  7 out</a:t>
                      </a:r>
                      <a:r>
                        <a:rPr lang="en-US" sz="1000" b="0" i="0" u="none" strike="noStrike" baseline="0" dirty="0" smtClean="0">
                          <a:solidFill>
                            <a:srgbClr val="000000"/>
                          </a:solidFill>
                          <a:latin typeface="+mn-lt"/>
                        </a:rPr>
                        <a:t> of 7 DRUC runs executed (doesn’t measure quality)</a:t>
                      </a:r>
                      <a:r>
                        <a:rPr lang="en-US" sz="1000" b="0" i="0" u="none" strike="noStrike" dirty="0" smtClean="0">
                          <a:solidFill>
                            <a:srgbClr val="000000"/>
                          </a:solidFill>
                          <a:latin typeface="+mn-lt"/>
                        </a:rPr>
                        <a:t> </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2742">
                <a:tc rowSpan="2">
                  <a:txBody>
                    <a:bodyPr/>
                    <a:lstStyle/>
                    <a:p>
                      <a:pPr algn="ctr" fontAlgn="ctr"/>
                      <a:r>
                        <a:rPr lang="en-US" sz="1000" b="0" i="0" u="none" strike="noStrike" dirty="0" smtClean="0">
                          <a:solidFill>
                            <a:srgbClr val="000000"/>
                          </a:solidFill>
                          <a:latin typeface="Arial" pitchFamily="34" charset="0"/>
                          <a:cs typeface="Arial" pitchFamily="34" charset="0"/>
                        </a:rPr>
                        <a:t>CO3</a:t>
                      </a:r>
                      <a:r>
                        <a:rPr lang="en-US" sz="1000" b="0" i="0" u="none" strike="noStrike" baseline="0" dirty="0" smtClean="0">
                          <a:solidFill>
                            <a:srgbClr val="000000"/>
                          </a:solidFill>
                          <a:latin typeface="Arial" pitchFamily="34" charset="0"/>
                          <a:cs typeface="Arial" pitchFamily="34" charset="0"/>
                        </a:rPr>
                        <a:t> Verify DAM Settlement Statements/</a:t>
                      </a:r>
                      <a:r>
                        <a:rPr lang="en-US" sz="1000" b="0" i="0" u="none" strike="noStrike" dirty="0" smtClean="0">
                          <a:solidFill>
                            <a:srgbClr val="000000"/>
                          </a:solidFill>
                          <a:latin typeface="Arial" pitchFamily="34" charset="0"/>
                          <a:cs typeface="Arial" pitchFamily="34" charset="0"/>
                        </a:rPr>
                        <a:t>CO7 Verify DAM Invoices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kern="1200" dirty="0" smtClean="0">
                          <a:solidFill>
                            <a:schemeClr val="tx1"/>
                          </a:solidFill>
                          <a:latin typeface="+mn-lt"/>
                          <a:ea typeface="+mn-ea"/>
                          <a:cs typeface="+mn-cs"/>
                        </a:rPr>
                        <a:t>System Generated RT Statement Dollars- Independently Generated RT Calculation Dollars =$0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b" latinLnBrk="0" hangingPunct="1"/>
                      <a:r>
                        <a:rPr lang="en-US" sz="1000" b="0" i="0" u="none" strike="noStrike" kern="1200" dirty="0" smtClean="0">
                          <a:solidFill>
                            <a:srgbClr val="000000"/>
                          </a:solidFill>
                          <a:latin typeface="+mn-lt"/>
                          <a:ea typeface="+mn-ea"/>
                          <a:cs typeface="+mn-cs"/>
                        </a:rPr>
                        <a:t>4715 DAM Statements and Invoices</a:t>
                      </a:r>
                    </a:p>
                    <a:p>
                      <a:pPr marL="0" algn="ctr" defTabSz="914400" rtl="0" eaLnBrk="1" fontAlgn="b" latinLnBrk="0" hangingPunct="1"/>
                      <a:r>
                        <a:rPr lang="en-US" sz="1000" b="0" i="0" u="none" strike="noStrike" kern="1200" dirty="0" smtClean="0">
                          <a:solidFill>
                            <a:srgbClr val="000000"/>
                          </a:solidFill>
                          <a:latin typeface="+mn-lt"/>
                          <a:ea typeface="+mn-ea"/>
                          <a:cs typeface="+mn-cs"/>
                        </a:rPr>
                        <a:t>All validated $$ = system generated (with some rounding differences)</a:t>
                      </a:r>
                      <a:endParaRPr lang="en-US" sz="1000" b="0" i="0" u="none" strike="noStrike" kern="1200" dirty="0">
                        <a:solidFill>
                          <a:srgbClr val="000000"/>
                        </a:solidFill>
                        <a:latin typeface="+mn-lt"/>
                        <a:ea typeface="+mn-ea"/>
                        <a:cs typeface="+mn-cs"/>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247">
                <a:tc v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kern="1200" dirty="0" smtClean="0">
                          <a:solidFill>
                            <a:schemeClr val="tx1"/>
                          </a:solidFill>
                          <a:latin typeface="+mn-lt"/>
                          <a:ea typeface="+mn-ea"/>
                          <a:cs typeface="+mn-cs"/>
                        </a:rPr>
                        <a:t>System Generated RT Statements/Invoices not posted = 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b" latinLnBrk="0" hangingPunct="1"/>
                      <a:r>
                        <a:rPr lang="en-US" sz="1000" b="0" i="0" u="none" strike="noStrike" kern="1200" dirty="0" smtClean="0">
                          <a:solidFill>
                            <a:srgbClr val="000000"/>
                          </a:solidFill>
                          <a:latin typeface="+mn-lt"/>
                          <a:ea typeface="+mn-ea"/>
                          <a:cs typeface="+mn-cs"/>
                        </a:rPr>
                        <a:t>4715 DAM Statements and Invoices</a:t>
                      </a:r>
                    </a:p>
                    <a:p>
                      <a:pPr marL="0" algn="ctr" defTabSz="914400" rtl="0" eaLnBrk="1" fontAlgn="b" latinLnBrk="0" hangingPunct="1"/>
                      <a:r>
                        <a:rPr lang="en-US" sz="1000" b="0" i="0" u="none" strike="noStrike" kern="1200" dirty="0" smtClean="0">
                          <a:solidFill>
                            <a:srgbClr val="000000"/>
                          </a:solidFill>
                          <a:latin typeface="+mn-lt"/>
                          <a:ea typeface="+mn-ea"/>
                          <a:cs typeface="+mn-cs"/>
                        </a:rPr>
                        <a:t>All posted on time</a:t>
                      </a:r>
                      <a:endParaRPr lang="en-US" sz="1000" b="0" i="0" u="none" strike="noStrike" kern="1200" dirty="0">
                        <a:solidFill>
                          <a:srgbClr val="000000"/>
                        </a:solidFill>
                        <a:latin typeface="+mn-lt"/>
                        <a:ea typeface="+mn-ea"/>
                        <a:cs typeface="+mn-cs"/>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247">
                <a:tc>
                  <a:txBody>
                    <a:bodyPr/>
                    <a:lstStyle/>
                    <a:p>
                      <a:pPr algn="ctr" fontAlgn="ctr"/>
                      <a:r>
                        <a:rPr lang="en-US" sz="1000" b="0" i="0" u="none" strike="noStrike" dirty="0" smtClean="0">
                          <a:solidFill>
                            <a:srgbClr val="000000"/>
                          </a:solidFill>
                          <a:latin typeface="Arial" pitchFamily="34" charset="0"/>
                          <a:cs typeface="Arial" pitchFamily="34" charset="0"/>
                        </a:rPr>
                        <a:t>CO10 Credit Calculations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pitchFamily="34" charset="0"/>
                          <a:cs typeface="Arial" pitchFamily="34" charset="0"/>
                        </a:rPr>
                        <a:t>6/30/2010</a:t>
                      </a:r>
                    </a:p>
                    <a:p>
                      <a:pPr algn="ctr" fontAlgn="b"/>
                      <a:endParaRPr lang="en-US" sz="1000" b="0" i="0" u="none" strike="noStrike" dirty="0" smtClean="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ERCOT performs credit calcs for a stat. sample of MPs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To be determined</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7" name="TextBox 6"/>
          <p:cNvSpPr txBox="1"/>
          <p:nvPr/>
        </p:nvSpPr>
        <p:spPr>
          <a:xfrm>
            <a:off x="228600" y="5867400"/>
            <a:ext cx="8686800" cy="400110"/>
          </a:xfrm>
          <a:prstGeom prst="rect">
            <a:avLst/>
          </a:prstGeom>
          <a:noFill/>
        </p:spPr>
        <p:txBody>
          <a:bodyPr wrap="square" rtlCol="0">
            <a:spAutoFit/>
          </a:bodyPr>
          <a:lstStyle/>
          <a:p>
            <a:pPr marL="228600" indent="-228600">
              <a:buAutoNum type="arabicPeriod"/>
            </a:pPr>
            <a:r>
              <a:rPr lang="en-US" sz="1000" dirty="0" smtClean="0"/>
              <a:t>MP16 – Metric is based on a 2 week rolling average (6/7 – 6/18 – 9 runs).</a:t>
            </a:r>
          </a:p>
          <a:p>
            <a:pPr marL="228600" indent="-228600">
              <a:buAutoNum type="arabicPeriod"/>
            </a:pPr>
            <a:r>
              <a:rPr lang="en-US" sz="1000" dirty="0" smtClean="0"/>
              <a:t>MP16 – 97% Load participating.</a:t>
            </a:r>
          </a:p>
        </p:txBody>
      </p:sp>
      <p:sp>
        <p:nvSpPr>
          <p:cNvPr id="6"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8" name="Date Placeholder 7"/>
          <p:cNvSpPr>
            <a:spLocks noGrp="1"/>
          </p:cNvSpPr>
          <p:nvPr>
            <p:ph type="dt" sz="half" idx="12"/>
          </p:nvPr>
        </p:nvSpPr>
        <p:spPr/>
        <p:txBody>
          <a:bodyPr/>
          <a:lstStyle/>
          <a:p>
            <a:pPr>
              <a:defRPr/>
            </a:pPr>
            <a:r>
              <a:rPr lang="en-US" smtClean="0"/>
              <a:t>5 August 2010</a:t>
            </a:r>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228600" y="533400"/>
          <a:ext cx="8686800" cy="5238624"/>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43396">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23733">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2722">
                <a:tc>
                  <a:txBody>
                    <a:bodyPr/>
                    <a:lstStyle/>
                    <a:p>
                      <a:pPr algn="ctr" fontAlgn="ctr"/>
                      <a:r>
                        <a:rPr lang="en-US" sz="1000" b="0" i="0" u="none" strike="noStrike" dirty="0" smtClean="0">
                          <a:solidFill>
                            <a:srgbClr val="000000"/>
                          </a:solidFill>
                          <a:latin typeface="Arial" pitchFamily="34" charset="0"/>
                          <a:cs typeface="Arial" pitchFamily="34" charset="0"/>
                        </a:rPr>
                        <a:t>MP14-C TSP Model Validation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Arial" pitchFamily="34" charset="0"/>
                          <a:cs typeface="Arial" pitchFamily="34" charset="0"/>
                        </a:rPr>
                        <a:t>TSPs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Ownership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99.9%</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Network Model data validated by TSP</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24/28 </a:t>
                      </a:r>
                      <a:r>
                        <a:rPr lang="en-US" sz="1000" b="0" i="0" u="none" strike="noStrike" dirty="0">
                          <a:solidFill>
                            <a:srgbClr val="000000"/>
                          </a:solidFill>
                          <a:latin typeface="Arial" pitchFamily="34" charset="0"/>
                          <a:cs typeface="Arial" pitchFamily="34" charset="0"/>
                        </a:rPr>
                        <a:t>TSPs have submitted model validation e-mail to ERCOT.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3059">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MP6 Telemetry Compliance with Nodal Protocols 3.10.7.5</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Green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mn-lt"/>
                        </a:rPr>
                        <a:t>QSERs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mn-lt"/>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100%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0.0%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Expected State Estimator telemetry submitted.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78/78 complete.  3502 total SE points provided  </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396">
                <a:tc vMerge="1">
                  <a:txBody>
                    <a:bodyPr/>
                    <a:lstStyle/>
                    <a:p>
                      <a:pPr marL="0" marR="0" indent="0" algn="l" defTabSz="914400" rtl="0" eaLnBrk="1" fontAlgn="ctr" latinLnBrk="0" hangingPunct="1">
                        <a:lnSpc>
                          <a:spcPct val="100000"/>
                        </a:lnSpc>
                        <a:spcBef>
                          <a:spcPts val="0"/>
                        </a:spcBef>
                        <a:spcAft>
                          <a:spcPts val="0"/>
                        </a:spcAft>
                        <a:buClrTx/>
                        <a:buSzTx/>
                        <a:buFontTx/>
                        <a:buNone/>
                        <a:tabLst/>
                        <a:defRPr/>
                      </a:pPr>
                      <a:endParaRPr lang="en-US" sz="1000" b="0" i="0" u="none" strike="noStrike" dirty="0" smtClean="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Green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mn-lt"/>
                        </a:rPr>
                        <a:t>QSERs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mn-lt"/>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100%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0.0%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Expected SCED telemetry submitted.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78/78 complete.  7629 </a:t>
                      </a:r>
                      <a:r>
                        <a:rPr lang="en-US" sz="1000" b="0" i="0" u="none" strike="noStrike" dirty="0">
                          <a:solidFill>
                            <a:srgbClr val="000000"/>
                          </a:solidFill>
                          <a:latin typeface="+mn-lt"/>
                        </a:rPr>
                        <a:t>SCED points </a:t>
                      </a:r>
                      <a:r>
                        <a:rPr lang="en-US" sz="1000" b="0" i="0" u="none" strike="noStrike" dirty="0" smtClean="0">
                          <a:solidFill>
                            <a:srgbClr val="000000"/>
                          </a:solidFill>
                          <a:latin typeface="+mn-lt"/>
                        </a:rPr>
                        <a:t>provided</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3059">
                <a:tc vMerge="1">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000" b="0" i="0" u="none" strike="noStrike" dirty="0" smtClean="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Green</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mn-lt"/>
                        </a:rPr>
                        <a:t>TSPs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mn-lt"/>
                        </a:rPr>
                        <a:t>Ownership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99.3%</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.7%</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Expected TSP telemetry per ICCP Handbook submitted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14/17 </a:t>
                      </a:r>
                      <a:r>
                        <a:rPr lang="en-US" sz="1000" b="0" i="0" u="none" strike="noStrike" dirty="0">
                          <a:solidFill>
                            <a:srgbClr val="000000"/>
                          </a:solidFill>
                          <a:latin typeface="+mn-lt"/>
                        </a:rPr>
                        <a:t>TSPs </a:t>
                      </a:r>
                      <a:r>
                        <a:rPr lang="en-US" sz="1000" b="0" i="0" u="none" strike="noStrike" dirty="0" smtClean="0">
                          <a:solidFill>
                            <a:srgbClr val="000000"/>
                          </a:solidFill>
                          <a:latin typeface="+mn-lt"/>
                        </a:rPr>
                        <a:t>above</a:t>
                      </a:r>
                      <a:r>
                        <a:rPr lang="en-US" sz="1000" b="0" i="0" u="none" strike="noStrike" baseline="0" dirty="0" smtClean="0">
                          <a:solidFill>
                            <a:srgbClr val="000000"/>
                          </a:solidFill>
                          <a:latin typeface="+mn-lt"/>
                        </a:rPr>
                        <a:t> 98% threshold for GREEN.  143</a:t>
                      </a:r>
                      <a:r>
                        <a:rPr lang="en-US" sz="1000" b="0" i="0" u="none" strike="noStrike" dirty="0" smtClean="0">
                          <a:solidFill>
                            <a:srgbClr val="000000"/>
                          </a:solidFill>
                          <a:latin typeface="+mn-lt"/>
                        </a:rPr>
                        <a:t> points outstanding</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2722">
                <a:tc>
                  <a:txBody>
                    <a:bodyPr/>
                    <a:lstStyle/>
                    <a:p>
                      <a:pPr lvl="0" algn="ctr" fontAlgn="ctr"/>
                      <a:r>
                        <a:rPr lang="en-US" sz="1000" b="0" i="0" u="none" strike="noStrike" dirty="0" smtClean="0">
                          <a:solidFill>
                            <a:srgbClr val="000000"/>
                          </a:solidFill>
                          <a:latin typeface="Arial" pitchFamily="34" charset="0"/>
                          <a:cs typeface="Arial" pitchFamily="34" charset="0"/>
                        </a:rPr>
                        <a:t>N2 Telemetry</a:t>
                      </a:r>
                      <a:r>
                        <a:rPr lang="en-US" sz="1000" b="0" i="0" u="none" strike="noStrike" baseline="0" dirty="0" smtClean="0">
                          <a:solidFill>
                            <a:srgbClr val="000000"/>
                          </a:solidFill>
                          <a:latin typeface="Arial" pitchFamily="34" charset="0"/>
                          <a:cs typeface="Arial" pitchFamily="34" charset="0"/>
                        </a:rPr>
                        <a:t> ICCP System Failover</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Green/White only</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QSERs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Generation Ratio Share</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68.9%</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31.1%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kern="1200" dirty="0" smtClean="0">
                          <a:solidFill>
                            <a:schemeClr val="tx1"/>
                          </a:solidFill>
                          <a:latin typeface="+mn-lt"/>
                          <a:ea typeface="+mn-ea"/>
                          <a:cs typeface="+mn-cs"/>
                        </a:rPr>
                        <a:t>ICCP Failover test completed successfully prior to the 8-hour LFC  test.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37/78 QSERs completed ICCP telemetry failover test.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2722">
                <a:tc>
                  <a:txBody>
                    <a:bodyPr/>
                    <a:lstStyle/>
                    <a:p>
                      <a:pPr algn="ctr" fontAlgn="ctr"/>
                      <a:r>
                        <a:rPr lang="en-US" sz="1000" b="0" i="0" u="none" strike="noStrike" dirty="0" smtClean="0">
                          <a:solidFill>
                            <a:srgbClr val="000000"/>
                          </a:solidFill>
                          <a:latin typeface="Arial" pitchFamily="34" charset="0"/>
                          <a:cs typeface="Arial" pitchFamily="34" charset="0"/>
                        </a:rPr>
                        <a:t>MP18 Mapping of Resources and Loads in Private Use Networks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6/30/2010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mn-lt"/>
                        </a:rPr>
                        <a:t>QSERs</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 of QSE(n) PUN Points Provided / # of QSE(n) PUN Points Expected</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306 points across</a:t>
                      </a:r>
                      <a:r>
                        <a:rPr lang="en-US" sz="1000" b="0" i="0" u="none" strike="noStrike" baseline="0" dirty="0" smtClean="0">
                          <a:solidFill>
                            <a:srgbClr val="000000"/>
                          </a:solidFill>
                          <a:latin typeface="+mn-lt"/>
                        </a:rPr>
                        <a:t> 7 QSEs with Resources.  15 points still assigned to TSP.</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3059">
                <a:tc>
                  <a:txBody>
                    <a:bodyPr/>
                    <a:lstStyle/>
                    <a:p>
                      <a:pPr algn="ctr" fontAlgn="ctr"/>
                      <a:r>
                        <a:rPr lang="en-US" sz="1000" b="0" i="0" u="none" strike="noStrike" dirty="0" smtClean="0">
                          <a:solidFill>
                            <a:srgbClr val="000000"/>
                          </a:solidFill>
                          <a:latin typeface="Arial" pitchFamily="34" charset="0"/>
                          <a:cs typeface="Arial" pitchFamily="34" charset="0"/>
                        </a:rPr>
                        <a:t>MP21 WGRs</a:t>
                      </a:r>
                      <a:r>
                        <a:rPr lang="en-US" sz="1000" b="0" i="0" u="none" strike="noStrike" baseline="0" dirty="0" smtClean="0">
                          <a:solidFill>
                            <a:srgbClr val="000000"/>
                          </a:solidFill>
                          <a:latin typeface="Arial" pitchFamily="34" charset="0"/>
                          <a:cs typeface="Arial" pitchFamily="34" charset="0"/>
                        </a:rPr>
                        <a:t> </a:t>
                      </a:r>
                      <a:r>
                        <a:rPr lang="en-US" sz="1000" b="0" i="0" u="none" strike="noStrike" dirty="0" smtClean="0">
                          <a:solidFill>
                            <a:srgbClr val="000000"/>
                          </a:solidFill>
                          <a:latin typeface="Arial" pitchFamily="34" charset="0"/>
                          <a:cs typeface="Arial" pitchFamily="34" charset="0"/>
                        </a:rPr>
                        <a:t>ICCP Meteorological</a:t>
                      </a:r>
                      <a:r>
                        <a:rPr lang="en-US" sz="1000" b="0" i="0" u="none" strike="noStrike" baseline="0" dirty="0" smtClean="0">
                          <a:solidFill>
                            <a:srgbClr val="000000"/>
                          </a:solidFill>
                          <a:latin typeface="Arial" pitchFamily="34" charset="0"/>
                          <a:cs typeface="Arial" pitchFamily="34" charset="0"/>
                        </a:rPr>
                        <a:t> Telemetry</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6/30/2010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mn-lt"/>
                        </a:rPr>
                        <a:t>REs</a:t>
                      </a:r>
                      <a:r>
                        <a:rPr lang="en-US" sz="1000" b="0" i="0" u="none" strike="noStrike" baseline="0" dirty="0" smtClean="0">
                          <a:solidFill>
                            <a:srgbClr val="000000"/>
                          </a:solidFill>
                          <a:latin typeface="+mn-lt"/>
                        </a:rPr>
                        <a:t> (only WGRs)</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pitchFamily="34" charset="0"/>
                          <a:cs typeface="Arial" pitchFamily="34" charset="0"/>
                        </a:rPr>
                        <a:t>Registered MW Capacity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WGRs must meet</a:t>
                      </a:r>
                      <a:r>
                        <a:rPr lang="en-US" sz="1000" b="0" i="0" u="none" strike="noStrike" baseline="0" dirty="0" smtClean="0">
                          <a:solidFill>
                            <a:srgbClr val="000000"/>
                          </a:solidFill>
                          <a:latin typeface="+mn-lt"/>
                        </a:rPr>
                        <a:t> reasonability tests for MET ICCP</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To be determined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2722">
                <a:tc rowSpan="2">
                  <a:txBody>
                    <a:bodyPr/>
                    <a:lstStyle/>
                    <a:p>
                      <a:pPr algn="ctr" fontAlgn="ctr"/>
                      <a:r>
                        <a:rPr lang="en-US" sz="1000" b="0" i="0" u="none" strike="noStrike" dirty="0" smtClean="0">
                          <a:solidFill>
                            <a:srgbClr val="000000"/>
                          </a:solidFill>
                          <a:latin typeface="Arial" pitchFamily="34" charset="0"/>
                          <a:cs typeface="Arial" pitchFamily="34" charset="0"/>
                        </a:rPr>
                        <a:t>MP23 Telemetry Quality (MP to ICCP server)</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6/30/2010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mn-lt"/>
                        </a:rPr>
                        <a:t>TSPs</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Ownership Ratio Share</a:t>
                      </a:r>
                    </a:p>
                    <a:p>
                      <a:pPr algn="ctr" fontAlgn="ct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 of TSP(n)</a:t>
                      </a:r>
                      <a:r>
                        <a:rPr lang="en-US" sz="1000" b="0" i="0" u="none" strike="noStrike" baseline="0" dirty="0" smtClean="0">
                          <a:solidFill>
                            <a:srgbClr val="000000"/>
                          </a:solidFill>
                          <a:latin typeface="+mn-lt"/>
                        </a:rPr>
                        <a:t> </a:t>
                      </a:r>
                      <a:r>
                        <a:rPr lang="en-US" sz="1000" b="0" i="0" u="none" strike="noStrike" dirty="0" smtClean="0">
                          <a:solidFill>
                            <a:srgbClr val="000000"/>
                          </a:solidFill>
                          <a:latin typeface="+mn-lt"/>
                        </a:rPr>
                        <a:t>Suspect/Bad points provided / # of TSP(n) points total</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1077 Suspect/Bad points (98.3%</a:t>
                      </a:r>
                      <a:r>
                        <a:rPr lang="en-US" sz="1000" b="0" i="0" u="none" strike="noStrike" baseline="0" dirty="0" smtClean="0">
                          <a:solidFill>
                            <a:srgbClr val="000000"/>
                          </a:solidFill>
                          <a:latin typeface="+mn-lt"/>
                        </a:rPr>
                        <a:t> good quality).</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2722">
                <a:tc vMerge="1">
                  <a:txBody>
                    <a:bodyPr/>
                    <a:lstStyle/>
                    <a:p>
                      <a:pPr algn="l"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6/30/2010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mn-lt"/>
                        </a:rPr>
                        <a:t>QSERs</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 of QSER(n) Suspect/Bad points provides / # of QSER(n) points total</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277 Suspect/Bad</a:t>
                      </a:r>
                      <a:r>
                        <a:rPr lang="en-US" sz="1000" b="0" i="0" u="none" strike="noStrike" baseline="0" dirty="0" smtClean="0">
                          <a:solidFill>
                            <a:srgbClr val="000000"/>
                          </a:solidFill>
                          <a:latin typeface="+mn-lt"/>
                        </a:rPr>
                        <a:t> points (98% good quality)</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2" name="Title 1"/>
          <p:cNvSpPr>
            <a:spLocks noGrp="1"/>
          </p:cNvSpPr>
          <p:nvPr>
            <p:ph type="title"/>
          </p:nvPr>
        </p:nvSpPr>
        <p:spPr>
          <a:xfrm>
            <a:off x="228600" y="0"/>
            <a:ext cx="8991600" cy="528638"/>
          </a:xfrm>
        </p:spPr>
        <p:txBody>
          <a:bodyPr/>
          <a:lstStyle/>
          <a:p>
            <a:r>
              <a:rPr lang="en-US" dirty="0" smtClean="0"/>
              <a:t>Network Modeling Metrics</a:t>
            </a:r>
            <a:endParaRPr lang="en-US" dirty="0"/>
          </a:p>
        </p:txBody>
      </p:sp>
      <p:sp>
        <p:nvSpPr>
          <p:cNvPr id="8" name="TextBox 7"/>
          <p:cNvSpPr txBox="1"/>
          <p:nvPr/>
        </p:nvSpPr>
        <p:spPr>
          <a:xfrm>
            <a:off x="228600" y="5846802"/>
            <a:ext cx="8686800" cy="400110"/>
          </a:xfrm>
          <a:prstGeom prst="rect">
            <a:avLst/>
          </a:prstGeom>
          <a:noFill/>
        </p:spPr>
        <p:txBody>
          <a:bodyPr wrap="square" rtlCol="0">
            <a:spAutoFit/>
          </a:bodyPr>
          <a:lstStyle/>
          <a:p>
            <a:pPr marL="228600" indent="-228600">
              <a:buAutoNum type="arabicPeriod"/>
            </a:pPr>
            <a:r>
              <a:rPr lang="en-US" sz="1000" dirty="0" smtClean="0"/>
              <a:t>MP6 does </a:t>
            </a:r>
            <a:r>
              <a:rPr lang="en-US" sz="1000" dirty="0" smtClean="0">
                <a:solidFill>
                  <a:srgbClr val="000000"/>
                </a:solidFill>
              </a:rPr>
              <a:t>not include 405 QSE CB and DSC points from TSP outreach.   ERCOT is determining whether these rollback into the QSER MP6 measurement.</a:t>
            </a:r>
            <a:endParaRPr lang="en-US" sz="1000" dirty="0" smtClean="0"/>
          </a:p>
        </p:txBody>
      </p:sp>
      <p:sp>
        <p:nvSpPr>
          <p:cNvPr id="9"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6" name="Date Placeholder 5"/>
          <p:cNvSpPr>
            <a:spLocks noGrp="1"/>
          </p:cNvSpPr>
          <p:nvPr>
            <p:ph type="dt" sz="half" idx="12"/>
          </p:nvPr>
        </p:nvSpPr>
        <p:spPr/>
        <p:txBody>
          <a:bodyPr/>
          <a:lstStyle/>
          <a:p>
            <a:pPr>
              <a:defRPr/>
            </a:pPr>
            <a:r>
              <a:rPr lang="en-US" smtClean="0"/>
              <a:t>5 August 2010</a:t>
            </a:r>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Model Metrics</a:t>
            </a:r>
            <a:endParaRPr lang="en-US" dirty="0"/>
          </a:p>
        </p:txBody>
      </p:sp>
      <p:sp>
        <p:nvSpPr>
          <p:cNvPr id="5" name="Title 1"/>
          <p:cNvSpPr txBox="1">
            <a:spLocks/>
          </p:cNvSpPr>
          <p:nvPr/>
        </p:nvSpPr>
        <p:spPr bwMode="auto">
          <a:xfrm>
            <a:off x="228600" y="1066800"/>
            <a:ext cx="8991600" cy="5286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chemeClr val="bg1"/>
                </a:solidFill>
                <a:effectLst/>
                <a:uLnTx/>
                <a:uFillTx/>
                <a:latin typeface="+mj-lt"/>
                <a:ea typeface="+mj-ea"/>
                <a:cs typeface="+mj-cs"/>
              </a:rPr>
              <a:t>Network Modeling Metrics</a:t>
            </a:r>
            <a:endParaRPr kumimoji="0" lang="en-US" sz="1800" b="0" i="0" u="none" strike="noStrike" kern="0" cap="none" spc="0" normalizeH="0" baseline="0" noProof="0" dirty="0">
              <a:ln>
                <a:noFill/>
              </a:ln>
              <a:solidFill>
                <a:schemeClr val="bg1"/>
              </a:solidFill>
              <a:effectLst/>
              <a:uLnTx/>
              <a:uFillTx/>
              <a:latin typeface="+mj-lt"/>
              <a:ea typeface="+mj-ea"/>
              <a:cs typeface="+mj-cs"/>
            </a:endParaRPr>
          </a:p>
        </p:txBody>
      </p:sp>
      <p:graphicFrame>
        <p:nvGraphicFramePr>
          <p:cNvPr id="6" name="Table 5"/>
          <p:cNvGraphicFramePr>
            <a:graphicFrameLocks noGrp="1"/>
          </p:cNvGraphicFramePr>
          <p:nvPr/>
        </p:nvGraphicFramePr>
        <p:xfrm>
          <a:off x="228600" y="791544"/>
          <a:ext cx="8686800" cy="5228256"/>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199638">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01488">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788">
                <a:tc>
                  <a:txBody>
                    <a:bodyPr/>
                    <a:lstStyle/>
                    <a:p>
                      <a:pPr algn="ctr" fontAlgn="ctr"/>
                      <a:r>
                        <a:rPr lang="en-US" sz="1000" b="0" i="0" u="none" strike="noStrike" dirty="0" smtClean="0">
                          <a:solidFill>
                            <a:srgbClr val="000000"/>
                          </a:solidFill>
                          <a:latin typeface="Arial" pitchFamily="34" charset="0"/>
                          <a:cs typeface="Arial" pitchFamily="34" charset="0"/>
                        </a:rPr>
                        <a:t>EMO9(A)</a:t>
                      </a:r>
                      <a:r>
                        <a:rPr lang="en-US" sz="1000" b="0" i="0" u="none" strike="noStrike" baseline="0" dirty="0" smtClean="0">
                          <a:solidFill>
                            <a:srgbClr val="000000"/>
                          </a:solidFill>
                          <a:latin typeface="Arial" pitchFamily="34" charset="0"/>
                          <a:cs typeface="Arial" pitchFamily="34" charset="0"/>
                        </a:rPr>
                        <a:t> State Estimator Standards Performance</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Amber</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State Estimator converges 97% during monthly test period</a:t>
                      </a:r>
                      <a:r>
                        <a:rPr lang="en-US" sz="1000" b="0" i="0" u="none" strike="noStrike" baseline="0" dirty="0" smtClean="0">
                          <a:solidFill>
                            <a:srgbClr val="000000"/>
                          </a:solidFill>
                          <a:latin typeface="Arial" pitchFamily="34" charset="0"/>
                          <a:cs typeface="Arial" pitchFamily="34" charset="0"/>
                        </a:rPr>
                        <a:t>  </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baseline="0" dirty="0" smtClean="0">
                          <a:solidFill>
                            <a:schemeClr val="tx1"/>
                          </a:solidFill>
                          <a:latin typeface="Arial" pitchFamily="34" charset="0"/>
                          <a:cs typeface="Arial" pitchFamily="34" charset="0"/>
                        </a:rPr>
                        <a:t>95.44% Convergence for State Estimator for the month of May.</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5937">
                <a:tc rowSpan="3">
                  <a:txBody>
                    <a:bodyPr/>
                    <a:lstStyle/>
                    <a:p>
                      <a:pPr algn="ctr" fontAlgn="ctr"/>
                      <a:r>
                        <a:rPr lang="en-US" sz="1000" b="0" i="0" u="none" strike="noStrike" dirty="0" smtClean="0">
                          <a:solidFill>
                            <a:srgbClr val="000000"/>
                          </a:solidFill>
                          <a:latin typeface="Arial" pitchFamily="34" charset="0"/>
                          <a:cs typeface="Arial" pitchFamily="34" charset="0"/>
                        </a:rPr>
                        <a:t>EMO9(B) RTCA </a:t>
                      </a:r>
                      <a:r>
                        <a:rPr lang="en-US" sz="1000" b="0" i="0" u="none" strike="noStrike" baseline="0" dirty="0" smtClean="0">
                          <a:solidFill>
                            <a:srgbClr val="000000"/>
                          </a:solidFill>
                          <a:latin typeface="Arial" pitchFamily="34" charset="0"/>
                          <a:cs typeface="Arial" pitchFamily="34" charset="0"/>
                        </a:rPr>
                        <a:t>Modeling Differences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96.8%</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95% of</a:t>
                      </a:r>
                      <a:r>
                        <a:rPr lang="en-US" sz="1000" b="0" i="0" u="none" strike="noStrike" baseline="0" dirty="0" smtClean="0">
                          <a:solidFill>
                            <a:srgbClr val="000000"/>
                          </a:solidFill>
                          <a:latin typeface="Arial" pitchFamily="34" charset="0"/>
                          <a:cs typeface="Arial" pitchFamily="34" charset="0"/>
                        </a:rPr>
                        <a:t> impedance values matched between Zonal/Nodal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97.9% match for impedances for lines and transformers.  6718 lines and transformers in Nodal.</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5937">
                <a:tc v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96.8%</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95% of</a:t>
                      </a:r>
                      <a:r>
                        <a:rPr lang="en-US" sz="1000" b="0" i="0" u="none" strike="noStrike" baseline="0" dirty="0" smtClean="0">
                          <a:solidFill>
                            <a:srgbClr val="000000"/>
                          </a:solidFill>
                          <a:latin typeface="Arial" pitchFamily="34" charset="0"/>
                          <a:cs typeface="Arial" pitchFamily="34" charset="0"/>
                        </a:rPr>
                        <a:t> dynamic line ratings matched between Zonal/Nodal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97.5% match for ratings</a:t>
                      </a:r>
                      <a:r>
                        <a:rPr lang="en-US" sz="1000" b="0" i="0" u="none" strike="noStrike" baseline="0" dirty="0" smtClean="0">
                          <a:solidFill>
                            <a:srgbClr val="000000"/>
                          </a:solidFill>
                          <a:latin typeface="+mn-lt"/>
                        </a:rPr>
                        <a:t> for lines.  5288 lines in Nodal.</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5937">
                <a:tc v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Red</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84.33</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95% of</a:t>
                      </a:r>
                      <a:r>
                        <a:rPr lang="en-US" sz="1000" b="0" i="0" u="none" strike="noStrike" baseline="0" dirty="0" smtClean="0">
                          <a:solidFill>
                            <a:srgbClr val="000000"/>
                          </a:solidFill>
                          <a:latin typeface="Arial" pitchFamily="34" charset="0"/>
                          <a:cs typeface="Arial" pitchFamily="34" charset="0"/>
                        </a:rPr>
                        <a:t> load tap setting values matched between Zonal/Nodal</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baseline="0" dirty="0" smtClean="0">
                          <a:solidFill>
                            <a:schemeClr val="tx1"/>
                          </a:solidFill>
                          <a:latin typeface="Arial" pitchFamily="34" charset="0"/>
                          <a:cs typeface="Arial" pitchFamily="34" charset="0"/>
                        </a:rPr>
                        <a:t>84.3% Match for transformer tap settings.  1430 </a:t>
                      </a:r>
                      <a:r>
                        <a:rPr lang="en-US" sz="1000" b="0" i="0" u="none" strike="noStrike" baseline="0" dirty="0" err="1" smtClean="0">
                          <a:solidFill>
                            <a:schemeClr val="tx1"/>
                          </a:solidFill>
                          <a:latin typeface="Arial" pitchFamily="34" charset="0"/>
                          <a:cs typeface="Arial" pitchFamily="34" charset="0"/>
                        </a:rPr>
                        <a:t>xfrms</a:t>
                      </a:r>
                      <a:r>
                        <a:rPr lang="en-US" sz="1000" b="0" i="0" u="none" strike="noStrike" baseline="0" dirty="0" smtClean="0">
                          <a:solidFill>
                            <a:schemeClr val="tx1"/>
                          </a:solidFill>
                          <a:latin typeface="Arial" pitchFamily="34" charset="0"/>
                          <a:cs typeface="Arial" pitchFamily="34" charset="0"/>
                        </a:rPr>
                        <a:t> in Nodal.</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5937">
                <a:tc>
                  <a:txBody>
                    <a:bodyPr/>
                    <a:lstStyle/>
                    <a:p>
                      <a:pPr algn="ctr" fontAlgn="ctr"/>
                      <a:r>
                        <a:rPr lang="en-US" sz="1000" b="0" i="0" u="none" strike="noStrike" dirty="0" smtClean="0">
                          <a:solidFill>
                            <a:srgbClr val="000000"/>
                          </a:solidFill>
                          <a:latin typeface="+mn-lt"/>
                          <a:cs typeface="Arial" pitchFamily="34" charset="0"/>
                        </a:rPr>
                        <a:t>EMO10 </a:t>
                      </a:r>
                      <a:r>
                        <a:rPr lang="en-US" sz="1000" kern="1200" dirty="0" smtClean="0">
                          <a:solidFill>
                            <a:schemeClr val="tx1"/>
                          </a:solidFill>
                          <a:latin typeface="+mn-lt"/>
                          <a:ea typeface="+mn-ea"/>
                          <a:cs typeface="+mn-cs"/>
                        </a:rPr>
                        <a:t>Anomalous / Auto-Disabled Telemetered Points</a:t>
                      </a:r>
                      <a:endParaRPr lang="en-US" sz="1000" b="0" i="0" u="none" strike="noStrike" dirty="0">
                        <a:solidFill>
                          <a:srgbClr val="000000"/>
                        </a:solidFill>
                        <a:latin typeface="+mn-lt"/>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1.91%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kern="1200" dirty="0" smtClean="0">
                          <a:solidFill>
                            <a:schemeClr val="tx1"/>
                          </a:solidFill>
                          <a:latin typeface="+mn-lt"/>
                          <a:ea typeface="+mn-ea"/>
                          <a:cs typeface="+mn-cs"/>
                        </a:rPr>
                        <a:t>The % of Anomalous and Auto-Disabled Measurements &lt; 2% of Total Measurements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baseline="0" dirty="0" smtClean="0">
                          <a:solidFill>
                            <a:schemeClr val="tx1"/>
                          </a:solidFill>
                          <a:latin typeface="Arial" pitchFamily="34" charset="0"/>
                          <a:cs typeface="Arial" pitchFamily="34" charset="0"/>
                        </a:rPr>
                        <a:t>April Nodal 2.58%</a:t>
                      </a:r>
                    </a:p>
                    <a:p>
                      <a:pPr algn="ctr" fontAlgn="ctr"/>
                      <a:r>
                        <a:rPr lang="en-US" sz="1000" b="0" i="0" u="none" strike="noStrike" baseline="0" dirty="0" smtClean="0">
                          <a:solidFill>
                            <a:schemeClr val="tx1"/>
                          </a:solidFill>
                          <a:latin typeface="Arial" pitchFamily="34" charset="0"/>
                          <a:cs typeface="Arial" pitchFamily="34" charset="0"/>
                        </a:rPr>
                        <a:t>May Nodal 1.92%</a:t>
                      </a:r>
                    </a:p>
                    <a:p>
                      <a:pPr algn="ctr" fontAlgn="ctr"/>
                      <a:r>
                        <a:rPr lang="en-US" sz="1000" b="0" i="0" u="none" strike="noStrike" baseline="0" dirty="0" smtClean="0">
                          <a:solidFill>
                            <a:schemeClr val="tx1"/>
                          </a:solidFill>
                          <a:latin typeface="Arial" pitchFamily="34" charset="0"/>
                          <a:cs typeface="Arial" pitchFamily="34" charset="0"/>
                        </a:rPr>
                        <a:t>June Nodal 1.91%</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88536">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pitchFamily="34" charset="0"/>
                          <a:cs typeface="Arial" pitchFamily="34" charset="0"/>
                        </a:rPr>
                        <a:t>EMO9(C)</a:t>
                      </a:r>
                      <a:r>
                        <a:rPr lang="en-US" sz="1000" b="0" i="0" u="none" strike="noStrike" baseline="0" dirty="0" smtClean="0">
                          <a:solidFill>
                            <a:srgbClr val="000000"/>
                          </a:solidFill>
                          <a:latin typeface="Arial" pitchFamily="34" charset="0"/>
                          <a:cs typeface="Arial" pitchFamily="34" charset="0"/>
                        </a:rPr>
                        <a:t> RTCA CSC Comparison</a:t>
                      </a:r>
                      <a:endParaRPr lang="en-US" sz="1000" b="0" i="0" u="none" strike="noStrike" dirty="0" smtClean="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7/14/2010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r>
                        <a:rPr lang="en-US" sz="1000" kern="1200" dirty="0" smtClean="0">
                          <a:solidFill>
                            <a:schemeClr val="tx1"/>
                          </a:solidFill>
                          <a:latin typeface="+mn-lt"/>
                          <a:ea typeface="+mn-ea"/>
                          <a:cs typeface="+mn-cs"/>
                        </a:rPr>
                        <a:t>CSC Pre-contingency SE Flows within 5% (Hourly snapshot)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kern="1200" dirty="0" smtClean="0">
                          <a:solidFill>
                            <a:schemeClr val="tx1"/>
                          </a:solidFill>
                          <a:latin typeface="+mn-lt"/>
                          <a:ea typeface="+mn-ea"/>
                          <a:cs typeface="+mn-cs"/>
                        </a:rPr>
                        <a:t>Measurement establishes baseline flows on Commercial lines to indicate the significance of </a:t>
                      </a:r>
                      <a:r>
                        <a:rPr lang="en-US" sz="1000" kern="1200" dirty="0" err="1" smtClean="0">
                          <a:solidFill>
                            <a:schemeClr val="tx1"/>
                          </a:solidFill>
                          <a:latin typeface="+mn-lt"/>
                          <a:ea typeface="+mn-ea"/>
                          <a:cs typeface="+mn-cs"/>
                        </a:rPr>
                        <a:t>Psuedo</a:t>
                      </a:r>
                      <a:r>
                        <a:rPr lang="en-US" sz="1000" kern="1200" dirty="0" smtClean="0">
                          <a:solidFill>
                            <a:schemeClr val="tx1"/>
                          </a:solidFill>
                          <a:latin typeface="+mn-lt"/>
                          <a:ea typeface="+mn-ea"/>
                          <a:cs typeface="+mn-cs"/>
                        </a:rPr>
                        <a:t> modeling and multi-section lines on the SE flows.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94087">
                <a:tc>
                  <a:txBody>
                    <a:bodyPr/>
                    <a:lstStyle/>
                    <a:p>
                      <a:pPr algn="ctr" fontAlgn="ctr"/>
                      <a:r>
                        <a:rPr lang="en-US" sz="1000" b="0" i="0" u="none" strike="noStrike" dirty="0" smtClean="0">
                          <a:solidFill>
                            <a:srgbClr val="000000"/>
                          </a:solidFill>
                          <a:latin typeface="Arial" pitchFamily="34" charset="0"/>
                          <a:cs typeface="Arial" pitchFamily="34" charset="0"/>
                        </a:rPr>
                        <a:t>EMO9(D)</a:t>
                      </a:r>
                      <a:r>
                        <a:rPr lang="en-US" sz="1000" b="0" i="0" u="none" strike="noStrike" baseline="0" dirty="0" smtClean="0">
                          <a:solidFill>
                            <a:srgbClr val="000000"/>
                          </a:solidFill>
                          <a:latin typeface="Arial" pitchFamily="34" charset="0"/>
                          <a:cs typeface="Arial" pitchFamily="34" charset="0"/>
                        </a:rPr>
                        <a:t> Validate Zonal and Nodal Security Analysis Results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9/8/2010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buFontTx/>
                        <a:buNone/>
                      </a:pPr>
                      <a:r>
                        <a:rPr lang="en-US" sz="1000" b="0" i="0" u="none" strike="noStrike" baseline="0" dirty="0" smtClean="0">
                          <a:solidFill>
                            <a:srgbClr val="000000"/>
                          </a:solidFill>
                          <a:latin typeface="Arial" pitchFamily="34" charset="0"/>
                          <a:cs typeface="Arial" pitchFamily="34" charset="0"/>
                        </a:rPr>
                        <a:t>90% of active constraints in Zonal RTCA are also detected in Nodal RTCA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To be determined</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7"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8" name="Date Placeholder 7"/>
          <p:cNvSpPr>
            <a:spLocks noGrp="1"/>
          </p:cNvSpPr>
          <p:nvPr>
            <p:ph type="dt" sz="half" idx="12"/>
          </p:nvPr>
        </p:nvSpPr>
        <p:spPr/>
        <p:txBody>
          <a:bodyPr/>
          <a:lstStyle/>
          <a:p>
            <a:pPr>
              <a:defRPr/>
            </a:pPr>
            <a:r>
              <a:rPr lang="en-US" smtClean="0"/>
              <a:t>5 August 2010</a:t>
            </a:r>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Other Readiness Metrics</a:t>
            </a:r>
            <a:endParaRPr lang="en-US" dirty="0"/>
          </a:p>
        </p:txBody>
      </p:sp>
      <p:graphicFrame>
        <p:nvGraphicFramePr>
          <p:cNvPr id="5" name="Table 4"/>
          <p:cNvGraphicFramePr>
            <a:graphicFrameLocks noGrp="1"/>
          </p:cNvGraphicFramePr>
          <p:nvPr/>
        </p:nvGraphicFramePr>
        <p:xfrm>
          <a:off x="304800" y="838201"/>
          <a:ext cx="8381997" cy="5237568"/>
        </p:xfrm>
        <a:graphic>
          <a:graphicData uri="http://schemas.openxmlformats.org/drawingml/2006/table">
            <a:tbl>
              <a:tblPr/>
              <a:tblGrid>
                <a:gridCol w="1295400"/>
                <a:gridCol w="762000"/>
                <a:gridCol w="533400"/>
                <a:gridCol w="762000"/>
                <a:gridCol w="649415"/>
                <a:gridCol w="569785"/>
                <a:gridCol w="533400"/>
                <a:gridCol w="838200"/>
                <a:gridCol w="1083236"/>
                <a:gridCol w="1355161"/>
              </a:tblGrid>
              <a:tr h="211418">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07477">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418">
                <a:tc rowSpan="2">
                  <a:txBody>
                    <a:bodyPr/>
                    <a:lstStyle/>
                    <a:p>
                      <a:pPr algn="ctr" fontAlgn="ctr"/>
                      <a:r>
                        <a:rPr lang="en-US" sz="1000" b="0" i="0" u="none" strike="noStrike">
                          <a:solidFill>
                            <a:srgbClr val="000000"/>
                          </a:solidFill>
                          <a:latin typeface="Arial" pitchFamily="34" charset="0"/>
                          <a:cs typeface="Arial" pitchFamily="34" charset="0"/>
                        </a:rPr>
                        <a:t>MP20 </a:t>
                      </a:r>
                      <a:r>
                        <a:rPr lang="en-US" sz="1000" b="0" i="0" u="none" strike="noStrike" smtClean="0">
                          <a:solidFill>
                            <a:srgbClr val="000000"/>
                          </a:solidFill>
                          <a:latin typeface="Arial" pitchFamily="34" charset="0"/>
                          <a:cs typeface="Arial" pitchFamily="34" charset="0"/>
                        </a:rPr>
                        <a:t>Outage</a:t>
                      </a:r>
                      <a:r>
                        <a:rPr lang="en-US" sz="1000" b="0" i="0" u="none" strike="noStrike" baseline="0" smtClean="0">
                          <a:solidFill>
                            <a:srgbClr val="000000"/>
                          </a:solidFill>
                          <a:latin typeface="Arial" pitchFamily="34" charset="0"/>
                          <a:cs typeface="Arial" pitchFamily="34" charset="0"/>
                        </a:rPr>
                        <a:t> Scheduler </a:t>
                      </a:r>
                      <a:r>
                        <a:rPr lang="en-US" sz="1000" b="0" i="0" u="none" strike="noStrike" baseline="0" dirty="0" smtClean="0">
                          <a:solidFill>
                            <a:srgbClr val="000000"/>
                          </a:solidFill>
                          <a:latin typeface="Arial" pitchFamily="34" charset="0"/>
                          <a:cs typeface="Arial" pitchFamily="34" charset="0"/>
                        </a:rPr>
                        <a:t>Connectivity Qualification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Arial" pitchFamily="34" charset="0"/>
                          <a:cs typeface="Arial" pitchFamily="34" charset="0"/>
                        </a:rPr>
                        <a:t>QSERs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98.9%</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1000" b="0" i="0" u="none" strike="noStrike" dirty="0">
                          <a:solidFill>
                            <a:srgbClr val="000000"/>
                          </a:solidFill>
                          <a:latin typeface="Arial" pitchFamily="34" charset="0"/>
                          <a:cs typeface="Arial" pitchFamily="34" charset="0"/>
                        </a:rPr>
                        <a:t>Successful submission of OS </a:t>
                      </a:r>
                      <a:r>
                        <a:rPr lang="en-US" sz="1000" b="0" i="0" u="none" strike="noStrike" dirty="0" smtClean="0">
                          <a:solidFill>
                            <a:srgbClr val="000000"/>
                          </a:solidFill>
                          <a:latin typeface="Arial" pitchFamily="34" charset="0"/>
                          <a:cs typeface="Arial" pitchFamily="34" charset="0"/>
                        </a:rPr>
                        <a:t>transactions  </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78/79 QSERS qualified.  </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418">
                <a:tc vMerge="1">
                  <a:txBody>
                    <a:bodyPr/>
                    <a:lstStyle/>
                    <a:p>
                      <a:endParaRPr lang="en-US"/>
                    </a:p>
                  </a:txBody>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Arial" pitchFamily="34" charset="0"/>
                          <a:cs typeface="Arial" pitchFamily="34" charset="0"/>
                        </a:rPr>
                        <a:t>TSPs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Ownership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99.7%</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.3%</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ctr" fontAlgn="ctr"/>
                      <a:r>
                        <a:rPr lang="en-US" sz="1000" b="0" i="0" u="none" strike="noStrike" dirty="0" smtClean="0">
                          <a:solidFill>
                            <a:srgbClr val="000000"/>
                          </a:solidFill>
                          <a:latin typeface="Arial" pitchFamily="34" charset="0"/>
                          <a:cs typeface="Arial" pitchFamily="34" charset="0"/>
                        </a:rPr>
                        <a:t>20/23 TSPs qualified.  </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3243">
                <a:tc>
                  <a:txBody>
                    <a:bodyPr/>
                    <a:lstStyle/>
                    <a:p>
                      <a:pPr algn="l" fontAlgn="ctr"/>
                      <a:r>
                        <a:rPr lang="en-US" sz="1000" b="0" i="0" u="none" strike="noStrike" dirty="0">
                          <a:solidFill>
                            <a:srgbClr val="000000"/>
                          </a:solidFill>
                          <a:latin typeface="Arial" pitchFamily="34" charset="0"/>
                          <a:cs typeface="Arial" pitchFamily="34" charset="0"/>
                        </a:rPr>
                        <a:t>MP11 Resource Registration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Arial" pitchFamily="34" charset="0"/>
                          <a:cs typeface="Arial" pitchFamily="34" charset="0"/>
                        </a:rPr>
                        <a:t>REs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Registered MW Capacity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99.6%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.4%</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Decision Making Authority form submitted, and GENMAP validated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154/157 </a:t>
                      </a:r>
                      <a:r>
                        <a:rPr lang="en-US" sz="1000" b="0" i="0" u="none" strike="noStrike" dirty="0">
                          <a:solidFill>
                            <a:srgbClr val="000000"/>
                          </a:solidFill>
                          <a:latin typeface="Arial" pitchFamily="34" charset="0"/>
                          <a:cs typeface="Arial" pitchFamily="34" charset="0"/>
                        </a:rPr>
                        <a:t>Resources completed.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3243">
                <a:tc>
                  <a:txBody>
                    <a:bodyPr/>
                    <a:lstStyle/>
                    <a:p>
                      <a:pPr algn="l" fontAlgn="b"/>
                      <a:r>
                        <a:rPr lang="en-US" sz="1000" b="0" i="0" u="none" strike="noStrike" dirty="0" smtClean="0">
                          <a:solidFill>
                            <a:srgbClr val="000000"/>
                          </a:solidFill>
                          <a:latin typeface="+mn-lt"/>
                        </a:rPr>
                        <a:t>CO2 Verify</a:t>
                      </a:r>
                      <a:r>
                        <a:rPr lang="en-US" sz="1000" b="0" i="0" u="none" strike="noStrike" baseline="0" dirty="0" smtClean="0">
                          <a:solidFill>
                            <a:srgbClr val="000000"/>
                          </a:solidFill>
                          <a:latin typeface="+mn-lt"/>
                        </a:rPr>
                        <a:t>  Dispute Process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7/14/2010</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000" b="0" i="0" u="none" strike="noStrike" dirty="0" smtClean="0">
                          <a:solidFill>
                            <a:srgbClr val="000000"/>
                          </a:solidFill>
                          <a:latin typeface="+mn-lt"/>
                        </a:rPr>
                        <a:t>QSERs, QSEs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pitchFamily="34" charset="0"/>
                          <a:cs typeface="Arial" pitchFamily="34" charset="0"/>
                        </a:rPr>
                        <a:t>Generation Ratio Share, Even Weighting</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i="0" u="none" strike="noStrike" smtClean="0">
                          <a:solidFill>
                            <a:srgbClr val="000000"/>
                          </a:solidFill>
                          <a:latin typeface="Arial" pitchFamily="34" charset="0"/>
                          <a:cs typeface="Arial" pitchFamily="34" charset="0"/>
                        </a:rPr>
                        <a:t>N/A</a:t>
                      </a:r>
                      <a:endParaRPr lang="en-US" sz="1000" b="0" i="0" u="none" strike="noStrike" dirty="0" smtClean="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&gt;=1 dispute</a:t>
                      </a:r>
                      <a:r>
                        <a:rPr lang="en-US" sz="1000" b="0" i="0" u="none" strike="noStrike" baseline="0" dirty="0" smtClean="0">
                          <a:solidFill>
                            <a:srgbClr val="000000"/>
                          </a:solidFill>
                          <a:latin typeface="+mn-lt"/>
                        </a:rPr>
                        <a:t> submit per MP.  # of unprocessed disputes by 168 = 0</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To be determined</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7477">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4181">
                <a:tc>
                  <a:txBody>
                    <a:bodyPr/>
                    <a:lstStyle/>
                    <a:p>
                      <a:pPr algn="l" fontAlgn="b"/>
                      <a:r>
                        <a:rPr lang="en-US" sz="1000" b="0" i="0" u="none" strike="noStrike" dirty="0">
                          <a:solidFill>
                            <a:srgbClr val="000000"/>
                          </a:solidFill>
                          <a:latin typeface="+mn-lt"/>
                        </a:rPr>
                        <a:t>E1 ERCOT Staff Completes Training</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mn-lt"/>
                        </a:rPr>
                        <a:t>Green</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a:solidFill>
                            <a:srgbClr val="000000"/>
                          </a:solidFill>
                          <a:latin typeface="+mn-lt"/>
                        </a:rPr>
                        <a:t>ERCOT</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pitchFamily="34" charset="0"/>
                          <a:cs typeface="Arial" pitchFamily="34" charset="0"/>
                        </a:rPr>
                        <a:t>N/A</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100%</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mn-lt"/>
                        </a:rPr>
                        <a:t>Training plans must be adhered to for highly impacted departments</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mn-lt"/>
                        </a:rPr>
                        <a:t>15 out of 15 highly impacted departments are up to date with their training plans.</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28123">
                <a:tc>
                  <a:txBody>
                    <a:bodyPr/>
                    <a:lstStyle/>
                    <a:p>
                      <a:pPr algn="l" fontAlgn="b"/>
                      <a:r>
                        <a:rPr lang="en-US" sz="1000" b="0" i="0" u="none" strike="noStrike" dirty="0">
                          <a:solidFill>
                            <a:srgbClr val="000000"/>
                          </a:solidFill>
                          <a:latin typeface="+mn-lt"/>
                        </a:rPr>
                        <a:t>E9 Develop </a:t>
                      </a:r>
                      <a:r>
                        <a:rPr lang="en-US" sz="1000" b="0" i="0" u="none" strike="noStrike" dirty="0" smtClean="0">
                          <a:solidFill>
                            <a:srgbClr val="000000"/>
                          </a:solidFill>
                          <a:latin typeface="+mn-lt"/>
                        </a:rPr>
                        <a:t>Nodal </a:t>
                      </a:r>
                      <a:r>
                        <a:rPr lang="en-US" sz="1000" b="0" i="0" u="none" strike="noStrike" dirty="0">
                          <a:solidFill>
                            <a:srgbClr val="000000"/>
                          </a:solidFill>
                          <a:latin typeface="+mn-lt"/>
                        </a:rPr>
                        <a:t>Procedures</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Green</a:t>
                      </a:r>
                      <a:endParaRPr lang="en-US" sz="1000" b="0" i="0" u="none" strike="noStrike" dirty="0">
                        <a:solidFill>
                          <a:srgbClr val="FFFFFF"/>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a:solidFill>
                            <a:srgbClr val="000000"/>
                          </a:solidFill>
                          <a:latin typeface="+mn-lt"/>
                        </a:rPr>
                        <a:t>ERCOT</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pitchFamily="34" charset="0"/>
                          <a:cs typeface="Arial" pitchFamily="34" charset="0"/>
                        </a:rPr>
                        <a:t>N/A</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100%</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mn-lt"/>
                        </a:rPr>
                        <a:t>Procedures developed 1 month prior an exercised in the appropriate Market Trials Phase</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kern="1200" dirty="0" smtClean="0">
                          <a:solidFill>
                            <a:schemeClr val="tx1"/>
                          </a:solidFill>
                          <a:latin typeface="+mn-lt"/>
                          <a:ea typeface="+mn-ea"/>
                          <a:cs typeface="+mn-cs"/>
                        </a:rPr>
                        <a:t>All MT4 and MT5 are</a:t>
                      </a:r>
                      <a:r>
                        <a:rPr lang="en-US" sz="1000" kern="1200" baseline="0" dirty="0" smtClean="0">
                          <a:solidFill>
                            <a:schemeClr val="tx1"/>
                          </a:solidFill>
                          <a:latin typeface="+mn-lt"/>
                          <a:ea typeface="+mn-ea"/>
                          <a:cs typeface="+mn-cs"/>
                        </a:rPr>
                        <a:t> developed</a:t>
                      </a:r>
                      <a:r>
                        <a:rPr lang="en-US" sz="1000" kern="1200" dirty="0" smtClean="0">
                          <a:solidFill>
                            <a:schemeClr val="tx1"/>
                          </a:solidFill>
                          <a:latin typeface="+mn-lt"/>
                          <a:ea typeface="+mn-ea"/>
                          <a:cs typeface="+mn-cs"/>
                        </a:rPr>
                        <a:t> and the MT4 procedures</a:t>
                      </a:r>
                      <a:r>
                        <a:rPr lang="en-US" sz="1000" kern="1200" baseline="0" dirty="0" smtClean="0">
                          <a:solidFill>
                            <a:schemeClr val="tx1"/>
                          </a:solidFill>
                          <a:latin typeface="+mn-lt"/>
                          <a:ea typeface="+mn-ea"/>
                          <a:cs typeface="+mn-cs"/>
                        </a:rPr>
                        <a:t> exercised as scheduled in MT4.  </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3243">
                <a:tc>
                  <a:txBody>
                    <a:bodyPr/>
                    <a:lstStyle/>
                    <a:p>
                      <a:pPr algn="ctr" fontAlgn="ctr"/>
                      <a:r>
                        <a:rPr lang="en-US" sz="1000" b="0" i="0" u="none" strike="noStrike" dirty="0" smtClean="0">
                          <a:solidFill>
                            <a:srgbClr val="000000"/>
                          </a:solidFill>
                          <a:latin typeface="Arial" pitchFamily="34" charset="0"/>
                          <a:cs typeface="Arial" pitchFamily="34" charset="0"/>
                        </a:rPr>
                        <a:t>EMO3 Verify Outage Evaluation System Functionality</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kern="1200" dirty="0" smtClean="0">
                          <a:solidFill>
                            <a:schemeClr val="tx1"/>
                          </a:solidFill>
                          <a:latin typeface="+mn-lt"/>
                          <a:ea typeface="+mn-ea"/>
                          <a:cs typeface="+mn-cs"/>
                        </a:rPr>
                        <a:t>A test of the Outage Management Process is completed</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OS to OE</a:t>
                      </a:r>
                      <a:r>
                        <a:rPr lang="en-US" sz="1000" b="0" i="0" u="none" strike="noStrike" baseline="0" dirty="0" smtClean="0">
                          <a:solidFill>
                            <a:schemeClr val="tx1"/>
                          </a:solidFill>
                          <a:latin typeface="Arial" pitchFamily="34" charset="0"/>
                          <a:cs typeface="Arial" pitchFamily="34" charset="0"/>
                        </a:rPr>
                        <a:t> integration tested throughout Market Trials and reviewed at 6/23 NATF</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6"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7" name="Date Placeholder 6"/>
          <p:cNvSpPr>
            <a:spLocks noGrp="1"/>
          </p:cNvSpPr>
          <p:nvPr>
            <p:ph type="dt" sz="half" idx="12"/>
          </p:nvPr>
        </p:nvSpPr>
        <p:spPr/>
        <p:txBody>
          <a:bodyPr/>
          <a:lstStyle/>
          <a:p>
            <a:pPr>
              <a:defRPr/>
            </a:pPr>
            <a:r>
              <a:rPr lang="en-US" smtClean="0"/>
              <a:t>5 August 2010</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eaLnBrk="0" hangingPunct="0">
              <a:defRPr/>
            </a:pPr>
            <a:r>
              <a:rPr lang="en-US" sz="2000" dirty="0" smtClean="0">
                <a:solidFill>
                  <a:srgbClr val="40949A"/>
                </a:solidFill>
                <a:latin typeface="+mj-lt"/>
                <a:ea typeface="+mj-ea"/>
                <a:cs typeface="+mj-cs"/>
              </a:rPr>
              <a:t>2010 Cut Over Timeline – 4 month outlook</a:t>
            </a:r>
          </a:p>
        </p:txBody>
      </p:sp>
      <p:pic>
        <p:nvPicPr>
          <p:cNvPr id="9" name="Picture 8" descr="CutOver-byApp_7-27.jpg"/>
          <p:cNvPicPr>
            <a:picLocks noChangeAspect="1"/>
          </p:cNvPicPr>
          <p:nvPr/>
        </p:nvPicPr>
        <p:blipFill>
          <a:blip r:embed="rId3" cstate="print"/>
          <a:srcRect l="833" t="4924" r="833" b="2348"/>
          <a:stretch>
            <a:fillRect/>
          </a:stretch>
        </p:blipFill>
        <p:spPr>
          <a:xfrm>
            <a:off x="0" y="685800"/>
            <a:ext cx="9144000" cy="5579390"/>
          </a:xfrm>
          <a:prstGeom prst="rect">
            <a:avLst/>
          </a:prstGeom>
        </p:spPr>
      </p:pic>
      <p:sp>
        <p:nvSpPr>
          <p:cNvPr id="10" name="Date Placeholder 5"/>
          <p:cNvSpPr>
            <a:spLocks noGrp="1"/>
          </p:cNvSpPr>
          <p:nvPr>
            <p:ph type="dt" sz="half" idx="4294967295"/>
          </p:nvPr>
        </p:nvSpPr>
        <p:spPr>
          <a:xfrm>
            <a:off x="1143000" y="6457950"/>
            <a:ext cx="2133600" cy="476250"/>
          </a:xfrm>
          <a:prstGeom prst="rect">
            <a:avLst/>
          </a:prstGeom>
        </p:spPr>
        <p:txBody>
          <a:bodyPr/>
          <a:lstStyle/>
          <a:p>
            <a:pPr>
              <a:defRPr/>
            </a:pPr>
            <a:r>
              <a:rPr lang="en-US" sz="1200" smtClean="0"/>
              <a:t>5 August 2010</a:t>
            </a:r>
            <a:endParaRPr lang="en-US" sz="1200" dirty="0"/>
          </a:p>
        </p:txBody>
      </p:sp>
      <p:sp>
        <p:nvSpPr>
          <p:cNvPr id="12" name="Footer Placeholder 3"/>
          <p:cNvSpPr>
            <a:spLocks noGrp="1"/>
          </p:cNvSpPr>
          <p:nvPr>
            <p:ph type="ftr" sz="quarter" idx="4294967295"/>
          </p:nvPr>
        </p:nvSpPr>
        <p:spPr>
          <a:xfrm>
            <a:off x="6096000" y="6457950"/>
            <a:ext cx="2667000" cy="476250"/>
          </a:xfrm>
          <a:prstGeom prst="rect">
            <a:avLst/>
          </a:prstGeom>
        </p:spPr>
        <p:txBody>
          <a:bodyPr/>
          <a:lstStyle/>
          <a:p>
            <a:pPr>
              <a:defRPr/>
            </a:pPr>
            <a:r>
              <a:rPr lang="en-US" sz="1200" smtClean="0"/>
              <a:t>Technical Advisory Committee</a:t>
            </a:r>
            <a:endParaRPr lang="en-US" sz="12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Participant Readiness Touch Points</a:t>
            </a:r>
            <a:endParaRPr lang="en-US" dirty="0"/>
          </a:p>
        </p:txBody>
      </p:sp>
      <p:sp>
        <p:nvSpPr>
          <p:cNvPr id="5" name="Rounded Rectangle 4"/>
          <p:cNvSpPr/>
          <p:nvPr/>
        </p:nvSpPr>
        <p:spPr>
          <a:xfrm>
            <a:off x="1066800" y="838200"/>
            <a:ext cx="7924800" cy="2286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dirty="0" smtClean="0"/>
              <a:t>2010</a:t>
            </a:r>
            <a:endParaRPr lang="en-US" sz="1600" dirty="0"/>
          </a:p>
        </p:txBody>
      </p:sp>
      <p:cxnSp>
        <p:nvCxnSpPr>
          <p:cNvPr id="7" name="Straight Connector 6"/>
          <p:cNvCxnSpPr/>
          <p:nvPr/>
        </p:nvCxnSpPr>
        <p:spPr>
          <a:xfrm>
            <a:off x="533400" y="1371600"/>
            <a:ext cx="8458200" cy="0"/>
          </a:xfrm>
          <a:prstGeom prst="line">
            <a:avLst/>
          </a:prstGeom>
        </p:spPr>
        <p:style>
          <a:lnRef idx="1">
            <a:schemeClr val="accent4"/>
          </a:lnRef>
          <a:fillRef idx="0">
            <a:schemeClr val="accent4"/>
          </a:fillRef>
          <a:effectRef idx="0">
            <a:schemeClr val="accent4"/>
          </a:effectRef>
          <a:fontRef idx="minor">
            <a:schemeClr val="tx1"/>
          </a:fontRef>
        </p:style>
      </p:cxnSp>
      <p:cxnSp>
        <p:nvCxnSpPr>
          <p:cNvPr id="8" name="Straight Connector 7"/>
          <p:cNvCxnSpPr/>
          <p:nvPr/>
        </p:nvCxnSpPr>
        <p:spPr>
          <a:xfrm>
            <a:off x="533400" y="1676400"/>
            <a:ext cx="8458200" cy="0"/>
          </a:xfrm>
          <a:prstGeom prst="line">
            <a:avLst/>
          </a:prstGeom>
        </p:spPr>
        <p:style>
          <a:lnRef idx="1">
            <a:schemeClr val="accent4"/>
          </a:lnRef>
          <a:fillRef idx="0">
            <a:schemeClr val="accent4"/>
          </a:fillRef>
          <a:effectRef idx="0">
            <a:schemeClr val="accent4"/>
          </a:effectRef>
          <a:fontRef idx="minor">
            <a:schemeClr val="tx1"/>
          </a:fontRef>
        </p:style>
      </p:cxnSp>
      <p:cxnSp>
        <p:nvCxnSpPr>
          <p:cNvPr id="9" name="Straight Connector 8"/>
          <p:cNvCxnSpPr/>
          <p:nvPr/>
        </p:nvCxnSpPr>
        <p:spPr>
          <a:xfrm>
            <a:off x="569913" y="3429000"/>
            <a:ext cx="8458200" cy="0"/>
          </a:xfrm>
          <a:prstGeom prst="line">
            <a:avLst/>
          </a:prstGeom>
        </p:spPr>
        <p:style>
          <a:lnRef idx="1">
            <a:schemeClr val="accent4"/>
          </a:lnRef>
          <a:fillRef idx="0">
            <a:schemeClr val="accent4"/>
          </a:fillRef>
          <a:effectRef idx="0">
            <a:schemeClr val="accent4"/>
          </a:effectRef>
          <a:fontRef idx="minor">
            <a:schemeClr val="tx1"/>
          </a:fontRef>
        </p:style>
      </p:cxnSp>
      <p:cxnSp>
        <p:nvCxnSpPr>
          <p:cNvPr id="10" name="Straight Connector 9"/>
          <p:cNvCxnSpPr/>
          <p:nvPr/>
        </p:nvCxnSpPr>
        <p:spPr>
          <a:xfrm>
            <a:off x="533400" y="4572000"/>
            <a:ext cx="8458200" cy="0"/>
          </a:xfrm>
          <a:prstGeom prst="line">
            <a:avLst/>
          </a:prstGeom>
        </p:spPr>
        <p:style>
          <a:lnRef idx="1">
            <a:schemeClr val="accent4"/>
          </a:lnRef>
          <a:fillRef idx="0">
            <a:schemeClr val="accent4"/>
          </a:fillRef>
          <a:effectRef idx="0">
            <a:schemeClr val="accent4"/>
          </a:effectRef>
          <a:fontRef idx="minor">
            <a:schemeClr val="tx1"/>
          </a:fontRef>
        </p:style>
      </p:cxnSp>
      <p:cxnSp>
        <p:nvCxnSpPr>
          <p:cNvPr id="11" name="Straight Connector 10"/>
          <p:cNvCxnSpPr/>
          <p:nvPr/>
        </p:nvCxnSpPr>
        <p:spPr>
          <a:xfrm>
            <a:off x="533400" y="6172200"/>
            <a:ext cx="8458200" cy="0"/>
          </a:xfrm>
          <a:prstGeom prst="line">
            <a:avLst/>
          </a:prstGeom>
        </p:spPr>
        <p:style>
          <a:lnRef idx="1">
            <a:schemeClr val="accent4"/>
          </a:lnRef>
          <a:fillRef idx="0">
            <a:schemeClr val="accent4"/>
          </a:fillRef>
          <a:effectRef idx="0">
            <a:schemeClr val="accent4"/>
          </a:effectRef>
          <a:fontRef idx="minor">
            <a:schemeClr val="tx1"/>
          </a:fontRef>
        </p:style>
      </p:cxnSp>
      <p:sp>
        <p:nvSpPr>
          <p:cNvPr id="12" name="TextBox 23"/>
          <p:cNvSpPr txBox="1">
            <a:spLocks noChangeArrowheads="1"/>
          </p:cNvSpPr>
          <p:nvPr/>
        </p:nvSpPr>
        <p:spPr bwMode="auto">
          <a:xfrm>
            <a:off x="-152400" y="1368425"/>
            <a:ext cx="1219200" cy="307975"/>
          </a:xfrm>
          <a:prstGeom prst="rect">
            <a:avLst/>
          </a:prstGeom>
          <a:noFill/>
          <a:ln w="9525">
            <a:noFill/>
            <a:miter lim="800000"/>
            <a:headEnd/>
            <a:tailEnd/>
          </a:ln>
        </p:spPr>
        <p:txBody>
          <a:bodyPr>
            <a:spAutoFit/>
          </a:bodyPr>
          <a:lstStyle/>
          <a:p>
            <a:pPr algn="r"/>
            <a:r>
              <a:rPr lang="en-US" sz="1400" b="1" dirty="0"/>
              <a:t>Meetings</a:t>
            </a:r>
          </a:p>
        </p:txBody>
      </p:sp>
      <p:sp>
        <p:nvSpPr>
          <p:cNvPr id="13" name="TextBox 24"/>
          <p:cNvSpPr txBox="1">
            <a:spLocks noChangeArrowheads="1"/>
          </p:cNvSpPr>
          <p:nvPr/>
        </p:nvSpPr>
        <p:spPr bwMode="auto">
          <a:xfrm>
            <a:off x="-152400" y="2359025"/>
            <a:ext cx="1219200" cy="307975"/>
          </a:xfrm>
          <a:prstGeom prst="rect">
            <a:avLst/>
          </a:prstGeom>
          <a:noFill/>
          <a:ln w="9525">
            <a:noFill/>
            <a:miter lim="800000"/>
            <a:headEnd/>
            <a:tailEnd/>
          </a:ln>
        </p:spPr>
        <p:txBody>
          <a:bodyPr>
            <a:spAutoFit/>
          </a:bodyPr>
          <a:lstStyle/>
          <a:p>
            <a:pPr algn="r"/>
            <a:r>
              <a:rPr lang="en-US" sz="1400" b="1" dirty="0"/>
              <a:t>Training</a:t>
            </a:r>
          </a:p>
        </p:txBody>
      </p:sp>
      <p:sp>
        <p:nvSpPr>
          <p:cNvPr id="14" name="TextBox 25"/>
          <p:cNvSpPr txBox="1">
            <a:spLocks noChangeArrowheads="1"/>
          </p:cNvSpPr>
          <p:nvPr/>
        </p:nvSpPr>
        <p:spPr bwMode="auto">
          <a:xfrm>
            <a:off x="0" y="3657600"/>
            <a:ext cx="1066800" cy="307975"/>
          </a:xfrm>
          <a:prstGeom prst="rect">
            <a:avLst/>
          </a:prstGeom>
          <a:noFill/>
          <a:ln w="9525">
            <a:noFill/>
            <a:miter lim="800000"/>
            <a:headEnd/>
            <a:tailEnd/>
          </a:ln>
        </p:spPr>
        <p:txBody>
          <a:bodyPr>
            <a:spAutoFit/>
          </a:bodyPr>
          <a:lstStyle/>
          <a:p>
            <a:pPr algn="r"/>
            <a:r>
              <a:rPr lang="en-US" sz="1400" b="1" dirty="0"/>
              <a:t>Outreach</a:t>
            </a:r>
          </a:p>
        </p:txBody>
      </p:sp>
      <p:sp>
        <p:nvSpPr>
          <p:cNvPr id="15" name="TextBox 27"/>
          <p:cNvSpPr txBox="1">
            <a:spLocks noChangeArrowheads="1"/>
          </p:cNvSpPr>
          <p:nvPr/>
        </p:nvSpPr>
        <p:spPr bwMode="auto">
          <a:xfrm>
            <a:off x="0" y="4657725"/>
            <a:ext cx="1066800" cy="523875"/>
          </a:xfrm>
          <a:prstGeom prst="rect">
            <a:avLst/>
          </a:prstGeom>
          <a:noFill/>
          <a:ln w="9525">
            <a:noFill/>
            <a:miter lim="800000"/>
            <a:headEnd/>
            <a:tailEnd/>
          </a:ln>
        </p:spPr>
        <p:txBody>
          <a:bodyPr>
            <a:spAutoFit/>
          </a:bodyPr>
          <a:lstStyle/>
          <a:p>
            <a:pPr algn="r"/>
            <a:r>
              <a:rPr lang="en-US" sz="1400" b="1" dirty="0"/>
              <a:t>Market trials</a:t>
            </a:r>
          </a:p>
        </p:txBody>
      </p:sp>
      <p:sp>
        <p:nvSpPr>
          <p:cNvPr id="16" name="Round Same Side Corner Rectangle 15"/>
          <p:cNvSpPr/>
          <p:nvPr/>
        </p:nvSpPr>
        <p:spPr>
          <a:xfrm>
            <a:off x="5029200" y="1066800"/>
            <a:ext cx="1981200" cy="304800"/>
          </a:xfrm>
          <a:prstGeom prst="round2Same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300" dirty="0" smtClean="0"/>
              <a:t>September</a:t>
            </a:r>
            <a:endParaRPr lang="en-US" sz="1300" dirty="0"/>
          </a:p>
        </p:txBody>
      </p:sp>
      <p:sp>
        <p:nvSpPr>
          <p:cNvPr id="17" name="Round Same Side Corner Rectangle 16"/>
          <p:cNvSpPr/>
          <p:nvPr/>
        </p:nvSpPr>
        <p:spPr>
          <a:xfrm>
            <a:off x="3048000" y="1066800"/>
            <a:ext cx="1981200" cy="304800"/>
          </a:xfrm>
          <a:prstGeom prst="round2Same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300" dirty="0" smtClean="0"/>
              <a:t>August</a:t>
            </a:r>
            <a:endParaRPr lang="en-US" sz="1300" dirty="0"/>
          </a:p>
        </p:txBody>
      </p:sp>
      <p:sp>
        <p:nvSpPr>
          <p:cNvPr id="18" name="Round Same Side Corner Rectangle 17"/>
          <p:cNvSpPr/>
          <p:nvPr/>
        </p:nvSpPr>
        <p:spPr>
          <a:xfrm>
            <a:off x="1066800" y="1066800"/>
            <a:ext cx="1981200" cy="304800"/>
          </a:xfrm>
          <a:prstGeom prst="round2Same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300" dirty="0" smtClean="0"/>
              <a:t>July</a:t>
            </a:r>
            <a:endParaRPr lang="en-US" sz="1300" dirty="0"/>
          </a:p>
        </p:txBody>
      </p:sp>
      <p:cxnSp>
        <p:nvCxnSpPr>
          <p:cNvPr id="20" name="Straight Connector 19"/>
          <p:cNvCxnSpPr/>
          <p:nvPr/>
        </p:nvCxnSpPr>
        <p:spPr>
          <a:xfrm rot="5400000">
            <a:off x="4572000" y="3733800"/>
            <a:ext cx="48768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22" name="Straight Connector 21"/>
          <p:cNvCxnSpPr/>
          <p:nvPr/>
        </p:nvCxnSpPr>
        <p:spPr>
          <a:xfrm rot="5400000">
            <a:off x="615156" y="3739357"/>
            <a:ext cx="4865689"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23" name="Straight Connector 22"/>
          <p:cNvCxnSpPr/>
          <p:nvPr/>
        </p:nvCxnSpPr>
        <p:spPr>
          <a:xfrm rot="5400000">
            <a:off x="2552700" y="3695700"/>
            <a:ext cx="4953000" cy="0"/>
          </a:xfrm>
          <a:prstGeom prst="line">
            <a:avLst/>
          </a:prstGeom>
        </p:spPr>
        <p:style>
          <a:lnRef idx="2">
            <a:schemeClr val="accent2"/>
          </a:lnRef>
          <a:fillRef idx="0">
            <a:schemeClr val="accent2"/>
          </a:fillRef>
          <a:effectRef idx="1">
            <a:schemeClr val="accent2"/>
          </a:effectRef>
          <a:fontRef idx="minor">
            <a:schemeClr val="tx1"/>
          </a:fontRef>
        </p:style>
      </p:cxnSp>
      <p:sp>
        <p:nvSpPr>
          <p:cNvPr id="28" name="TextBox 121"/>
          <p:cNvSpPr txBox="1">
            <a:spLocks noChangeArrowheads="1"/>
          </p:cNvSpPr>
          <p:nvPr/>
        </p:nvSpPr>
        <p:spPr bwMode="auto">
          <a:xfrm>
            <a:off x="1066800" y="1390454"/>
            <a:ext cx="1981200" cy="307975"/>
          </a:xfrm>
          <a:prstGeom prst="rect">
            <a:avLst/>
          </a:prstGeom>
          <a:noFill/>
          <a:ln w="9525">
            <a:noFill/>
            <a:miter lim="800000"/>
            <a:headEnd/>
            <a:tailEnd/>
          </a:ln>
        </p:spPr>
        <p:txBody>
          <a:bodyPr>
            <a:spAutoFit/>
          </a:bodyPr>
          <a:lstStyle/>
          <a:p>
            <a:pPr marL="117475" indent="-117475">
              <a:buFont typeface="Arial" charset="0"/>
              <a:buChar char="•"/>
            </a:pPr>
            <a:r>
              <a:rPr lang="en-US" sz="1400" dirty="0" smtClean="0"/>
              <a:t>NATF 7/8</a:t>
            </a:r>
            <a:endParaRPr lang="en-US" sz="1400" dirty="0"/>
          </a:p>
        </p:txBody>
      </p:sp>
      <p:sp>
        <p:nvSpPr>
          <p:cNvPr id="29" name="TextBox 112"/>
          <p:cNvSpPr txBox="1">
            <a:spLocks noChangeArrowheads="1"/>
          </p:cNvSpPr>
          <p:nvPr/>
        </p:nvSpPr>
        <p:spPr bwMode="auto">
          <a:xfrm>
            <a:off x="1066800" y="3447854"/>
            <a:ext cx="1981200" cy="1169551"/>
          </a:xfrm>
          <a:prstGeom prst="rect">
            <a:avLst/>
          </a:prstGeom>
          <a:noFill/>
          <a:ln w="9525">
            <a:noFill/>
            <a:miter lim="800000"/>
            <a:headEnd/>
            <a:tailEnd/>
          </a:ln>
        </p:spPr>
        <p:txBody>
          <a:bodyPr wrap="square">
            <a:spAutoFit/>
          </a:bodyPr>
          <a:lstStyle/>
          <a:p>
            <a:pPr marL="117475" indent="-117475">
              <a:buFont typeface="Arial" charset="0"/>
              <a:buChar char="•"/>
            </a:pPr>
            <a:r>
              <a:rPr lang="en-US" sz="1400" i="1" dirty="0" smtClean="0"/>
              <a:t>MRS #5 168 Hour Test (Tentative)</a:t>
            </a:r>
          </a:p>
          <a:p>
            <a:pPr marL="117475" indent="-117475">
              <a:buFont typeface="Arial" charset="0"/>
              <a:buChar char="•"/>
            </a:pPr>
            <a:r>
              <a:rPr lang="en-US" sz="1400" dirty="0" smtClean="0"/>
              <a:t>Dispute &amp; Reports Metrics</a:t>
            </a:r>
          </a:p>
          <a:p>
            <a:pPr marL="117475" indent="-117475">
              <a:buFont typeface="Arial" charset="0"/>
              <a:buChar char="•"/>
            </a:pPr>
            <a:r>
              <a:rPr lang="en-US" sz="1400" dirty="0" smtClean="0"/>
              <a:t>Standby site visits</a:t>
            </a:r>
          </a:p>
        </p:txBody>
      </p:sp>
      <p:sp>
        <p:nvSpPr>
          <p:cNvPr id="30" name="TextBox 115"/>
          <p:cNvSpPr txBox="1">
            <a:spLocks noChangeArrowheads="1"/>
          </p:cNvSpPr>
          <p:nvPr/>
        </p:nvSpPr>
        <p:spPr bwMode="auto">
          <a:xfrm>
            <a:off x="1066800" y="4590854"/>
            <a:ext cx="1981200" cy="1169551"/>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Weekly Trials calls</a:t>
            </a:r>
          </a:p>
          <a:p>
            <a:pPr marL="117475" indent="-117475">
              <a:buFont typeface="Arial" charset="0"/>
              <a:buChar char="•"/>
            </a:pPr>
            <a:r>
              <a:rPr lang="en-US" sz="1400" dirty="0" smtClean="0"/>
              <a:t>48 hr system-wide LFC test</a:t>
            </a:r>
          </a:p>
          <a:p>
            <a:pPr marL="117475" indent="-117475">
              <a:buFont typeface="Arial" charset="0"/>
              <a:buChar char="•"/>
            </a:pPr>
            <a:r>
              <a:rPr lang="en-US" sz="1400" dirty="0" smtClean="0"/>
              <a:t>Verifiable costs loaded into N-Prod</a:t>
            </a:r>
          </a:p>
        </p:txBody>
      </p:sp>
      <p:sp>
        <p:nvSpPr>
          <p:cNvPr id="31" name="TextBox 135"/>
          <p:cNvSpPr txBox="1">
            <a:spLocks noChangeArrowheads="1"/>
          </p:cNvSpPr>
          <p:nvPr/>
        </p:nvSpPr>
        <p:spPr bwMode="auto">
          <a:xfrm>
            <a:off x="1066800" y="1695254"/>
            <a:ext cx="2133600" cy="1600438"/>
          </a:xfrm>
          <a:prstGeom prst="rect">
            <a:avLst/>
          </a:prstGeom>
          <a:noFill/>
          <a:ln w="9525">
            <a:noFill/>
            <a:miter lim="800000"/>
            <a:headEnd/>
            <a:tailEnd/>
          </a:ln>
        </p:spPr>
        <p:txBody>
          <a:bodyPr>
            <a:spAutoFit/>
          </a:bodyPr>
          <a:lstStyle/>
          <a:p>
            <a:pPr marL="117475" indent="-117475">
              <a:buFont typeface="Arial" charset="0"/>
              <a:buChar char="•"/>
            </a:pPr>
            <a:r>
              <a:rPr lang="en-US" sz="1400" dirty="0"/>
              <a:t>Nodal 101</a:t>
            </a:r>
          </a:p>
          <a:p>
            <a:pPr marL="117475" indent="-117475">
              <a:buFont typeface="Arial" charset="0"/>
              <a:buChar char="•"/>
            </a:pPr>
            <a:r>
              <a:rPr lang="en-US" sz="1400" dirty="0" smtClean="0"/>
              <a:t>Transmission 101</a:t>
            </a:r>
            <a:endParaRPr lang="en-US" sz="1400" dirty="0"/>
          </a:p>
          <a:p>
            <a:pPr marL="117475" indent="-117475">
              <a:buFont typeface="Arial" charset="0"/>
              <a:buChar char="•"/>
            </a:pPr>
            <a:r>
              <a:rPr lang="en-US" sz="1400" dirty="0" smtClean="0"/>
              <a:t>Generation </a:t>
            </a:r>
            <a:r>
              <a:rPr lang="en-US" sz="1400" dirty="0"/>
              <a:t>101, 201</a:t>
            </a:r>
          </a:p>
          <a:p>
            <a:pPr marL="117475" indent="-117475">
              <a:buFont typeface="Arial" charset="0"/>
              <a:buChar char="•"/>
            </a:pPr>
            <a:r>
              <a:rPr lang="en-US" sz="1400" dirty="0" smtClean="0"/>
              <a:t>Basic Training Program</a:t>
            </a:r>
          </a:p>
          <a:p>
            <a:pPr marL="117475" indent="-117475">
              <a:buFont typeface="Arial" charset="0"/>
              <a:buChar char="•"/>
            </a:pPr>
            <a:r>
              <a:rPr lang="en-US" sz="1400" dirty="0" smtClean="0"/>
              <a:t>NOIE QSE Operations</a:t>
            </a:r>
          </a:p>
          <a:p>
            <a:pPr marL="117475" indent="-117475">
              <a:buFont typeface="Arial" charset="0"/>
              <a:buChar char="•"/>
            </a:pPr>
            <a:r>
              <a:rPr lang="en-US" sz="1400" dirty="0" smtClean="0"/>
              <a:t>Settlements 301</a:t>
            </a:r>
          </a:p>
        </p:txBody>
      </p:sp>
      <p:sp>
        <p:nvSpPr>
          <p:cNvPr id="32" name="TextBox 115"/>
          <p:cNvSpPr txBox="1">
            <a:spLocks noChangeArrowheads="1"/>
          </p:cNvSpPr>
          <p:nvPr/>
        </p:nvSpPr>
        <p:spPr bwMode="auto">
          <a:xfrm>
            <a:off x="2971800" y="4572000"/>
            <a:ext cx="1981200" cy="954107"/>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Weekly Trials calls</a:t>
            </a:r>
          </a:p>
          <a:p>
            <a:pPr marL="117475" indent="-117475">
              <a:buFont typeface="Arial" charset="0"/>
              <a:buChar char="•"/>
            </a:pPr>
            <a:r>
              <a:rPr lang="en-US" sz="1400" dirty="0" smtClean="0"/>
              <a:t>Prepare for 168 hr test</a:t>
            </a:r>
            <a:endParaRPr lang="en-US" sz="1400" dirty="0"/>
          </a:p>
          <a:p>
            <a:pPr marL="117475" indent="-117475">
              <a:buFont typeface="Arial" charset="0"/>
              <a:buChar char="•"/>
            </a:pPr>
            <a:endParaRPr lang="en-US" sz="1400" dirty="0"/>
          </a:p>
        </p:txBody>
      </p:sp>
      <p:sp>
        <p:nvSpPr>
          <p:cNvPr id="33" name="TextBox 121"/>
          <p:cNvSpPr txBox="1">
            <a:spLocks noChangeArrowheads="1"/>
          </p:cNvSpPr>
          <p:nvPr/>
        </p:nvSpPr>
        <p:spPr bwMode="auto">
          <a:xfrm>
            <a:off x="2971800" y="1371600"/>
            <a:ext cx="1981200" cy="307975"/>
          </a:xfrm>
          <a:prstGeom prst="rect">
            <a:avLst/>
          </a:prstGeom>
          <a:noFill/>
          <a:ln w="9525">
            <a:noFill/>
            <a:miter lim="800000"/>
            <a:headEnd/>
            <a:tailEnd/>
          </a:ln>
        </p:spPr>
        <p:txBody>
          <a:bodyPr>
            <a:spAutoFit/>
          </a:bodyPr>
          <a:lstStyle/>
          <a:p>
            <a:pPr marL="117475" indent="-117475">
              <a:buFont typeface="Arial" charset="0"/>
              <a:buChar char="•"/>
            </a:pPr>
            <a:r>
              <a:rPr lang="en-US" sz="1400" dirty="0" smtClean="0"/>
              <a:t>NATF 8/19</a:t>
            </a:r>
            <a:endParaRPr lang="en-US" sz="1400" dirty="0"/>
          </a:p>
        </p:txBody>
      </p:sp>
      <p:sp>
        <p:nvSpPr>
          <p:cNvPr id="34" name="TextBox 135"/>
          <p:cNvSpPr txBox="1">
            <a:spLocks noChangeArrowheads="1"/>
          </p:cNvSpPr>
          <p:nvPr/>
        </p:nvSpPr>
        <p:spPr bwMode="auto">
          <a:xfrm>
            <a:off x="2931607" y="1676400"/>
            <a:ext cx="2133600" cy="1600438"/>
          </a:xfrm>
          <a:prstGeom prst="rect">
            <a:avLst/>
          </a:prstGeom>
          <a:noFill/>
          <a:ln w="9525">
            <a:noFill/>
            <a:miter lim="800000"/>
            <a:headEnd/>
            <a:tailEnd/>
          </a:ln>
        </p:spPr>
        <p:txBody>
          <a:bodyPr>
            <a:spAutoFit/>
          </a:bodyPr>
          <a:lstStyle/>
          <a:p>
            <a:pPr marL="117475" indent="-117475">
              <a:buFont typeface="Arial" charset="0"/>
              <a:buChar char="•"/>
            </a:pPr>
            <a:r>
              <a:rPr lang="en-US" sz="1400" dirty="0"/>
              <a:t>Nodal 101</a:t>
            </a:r>
          </a:p>
          <a:p>
            <a:pPr marL="117475" indent="-117475">
              <a:buFont typeface="Arial" charset="0"/>
              <a:buChar char="•"/>
            </a:pPr>
            <a:r>
              <a:rPr lang="en-US" sz="1400" dirty="0" smtClean="0"/>
              <a:t>Transmission 101</a:t>
            </a:r>
            <a:endParaRPr lang="en-US" sz="1400" dirty="0"/>
          </a:p>
          <a:p>
            <a:pPr marL="117475" indent="-117475">
              <a:buFont typeface="Arial" charset="0"/>
              <a:buChar char="•"/>
            </a:pPr>
            <a:r>
              <a:rPr lang="en-US" sz="1400" dirty="0" smtClean="0"/>
              <a:t>Generation </a:t>
            </a:r>
            <a:r>
              <a:rPr lang="en-US" sz="1400" dirty="0"/>
              <a:t>101, 201</a:t>
            </a:r>
          </a:p>
          <a:p>
            <a:pPr marL="117475" indent="-117475">
              <a:buFont typeface="Arial" charset="0"/>
              <a:buChar char="•"/>
            </a:pPr>
            <a:r>
              <a:rPr lang="en-US" sz="1400" dirty="0" smtClean="0"/>
              <a:t>Basic Training Program</a:t>
            </a:r>
          </a:p>
          <a:p>
            <a:pPr marL="117475" indent="-117475">
              <a:buFont typeface="Arial" charset="0"/>
              <a:buChar char="•"/>
            </a:pPr>
            <a:r>
              <a:rPr lang="en-US" sz="1400" dirty="0" smtClean="0"/>
              <a:t>NOIE QSE Operations</a:t>
            </a:r>
          </a:p>
          <a:p>
            <a:pPr marL="117475" indent="-117475">
              <a:buFont typeface="Arial" charset="0"/>
              <a:buChar char="•"/>
            </a:pPr>
            <a:r>
              <a:rPr lang="en-US" sz="1400" dirty="0" smtClean="0"/>
              <a:t>Settlements 301</a:t>
            </a:r>
          </a:p>
        </p:txBody>
      </p:sp>
      <p:sp>
        <p:nvSpPr>
          <p:cNvPr id="35" name="TextBox 112"/>
          <p:cNvSpPr txBox="1">
            <a:spLocks noChangeArrowheads="1"/>
          </p:cNvSpPr>
          <p:nvPr/>
        </p:nvSpPr>
        <p:spPr bwMode="auto">
          <a:xfrm>
            <a:off x="2971800" y="3429000"/>
            <a:ext cx="1981200" cy="307777"/>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Standby site visits</a:t>
            </a:r>
          </a:p>
        </p:txBody>
      </p:sp>
      <p:sp>
        <p:nvSpPr>
          <p:cNvPr id="36" name="TextBox 115"/>
          <p:cNvSpPr txBox="1">
            <a:spLocks noChangeArrowheads="1"/>
          </p:cNvSpPr>
          <p:nvPr/>
        </p:nvSpPr>
        <p:spPr bwMode="auto">
          <a:xfrm>
            <a:off x="5069393" y="4572000"/>
            <a:ext cx="1981200" cy="738664"/>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Weekly Trials calls</a:t>
            </a:r>
          </a:p>
          <a:p>
            <a:pPr marL="117475" indent="-117475">
              <a:buFont typeface="Arial" charset="0"/>
              <a:buChar char="•"/>
            </a:pPr>
            <a:r>
              <a:rPr lang="en-US" sz="1400" dirty="0" smtClean="0"/>
              <a:t>Execute 168 hr test</a:t>
            </a:r>
            <a:endParaRPr lang="en-US" sz="1400" dirty="0"/>
          </a:p>
          <a:p>
            <a:pPr marL="117475" indent="-117475">
              <a:buFont typeface="Arial" charset="0"/>
              <a:buChar char="•"/>
            </a:pPr>
            <a:endParaRPr lang="en-US" sz="1400" dirty="0"/>
          </a:p>
        </p:txBody>
      </p:sp>
      <p:sp>
        <p:nvSpPr>
          <p:cNvPr id="37" name="TextBox 121"/>
          <p:cNvSpPr txBox="1">
            <a:spLocks noChangeArrowheads="1"/>
          </p:cNvSpPr>
          <p:nvPr/>
        </p:nvSpPr>
        <p:spPr bwMode="auto">
          <a:xfrm>
            <a:off x="5069393" y="1371600"/>
            <a:ext cx="1981200" cy="307975"/>
          </a:xfrm>
          <a:prstGeom prst="rect">
            <a:avLst/>
          </a:prstGeom>
          <a:noFill/>
          <a:ln w="9525">
            <a:noFill/>
            <a:miter lim="800000"/>
            <a:headEnd/>
            <a:tailEnd/>
          </a:ln>
        </p:spPr>
        <p:txBody>
          <a:bodyPr>
            <a:spAutoFit/>
          </a:bodyPr>
          <a:lstStyle/>
          <a:p>
            <a:pPr marL="117475" indent="-117475">
              <a:buFont typeface="Arial" charset="0"/>
              <a:buChar char="•"/>
            </a:pPr>
            <a:r>
              <a:rPr lang="en-US" sz="1400" dirty="0" smtClean="0"/>
              <a:t>NATF 9/14</a:t>
            </a:r>
            <a:endParaRPr lang="en-US" sz="1400" dirty="0"/>
          </a:p>
        </p:txBody>
      </p:sp>
      <p:sp>
        <p:nvSpPr>
          <p:cNvPr id="38" name="TextBox 135"/>
          <p:cNvSpPr txBox="1">
            <a:spLocks noChangeArrowheads="1"/>
          </p:cNvSpPr>
          <p:nvPr/>
        </p:nvSpPr>
        <p:spPr bwMode="auto">
          <a:xfrm>
            <a:off x="5029200" y="1676400"/>
            <a:ext cx="2133600" cy="1600438"/>
          </a:xfrm>
          <a:prstGeom prst="rect">
            <a:avLst/>
          </a:prstGeom>
          <a:noFill/>
          <a:ln w="9525">
            <a:noFill/>
            <a:miter lim="800000"/>
            <a:headEnd/>
            <a:tailEnd/>
          </a:ln>
        </p:spPr>
        <p:txBody>
          <a:bodyPr>
            <a:spAutoFit/>
          </a:bodyPr>
          <a:lstStyle/>
          <a:p>
            <a:pPr marL="117475" indent="-117475">
              <a:buFont typeface="Arial" charset="0"/>
              <a:buChar char="•"/>
            </a:pPr>
            <a:r>
              <a:rPr lang="en-US" sz="1400" dirty="0"/>
              <a:t>Nodal 101</a:t>
            </a:r>
          </a:p>
          <a:p>
            <a:pPr marL="117475" indent="-117475">
              <a:buFont typeface="Arial" charset="0"/>
              <a:buChar char="•"/>
            </a:pPr>
            <a:r>
              <a:rPr lang="en-US" sz="1400" dirty="0" smtClean="0"/>
              <a:t>Transmission 101</a:t>
            </a:r>
            <a:endParaRPr lang="en-US" sz="1400" dirty="0"/>
          </a:p>
          <a:p>
            <a:pPr marL="117475" indent="-117475">
              <a:buFont typeface="Arial" charset="0"/>
              <a:buChar char="•"/>
            </a:pPr>
            <a:r>
              <a:rPr lang="en-US" sz="1400" dirty="0" smtClean="0"/>
              <a:t>Generation </a:t>
            </a:r>
            <a:r>
              <a:rPr lang="en-US" sz="1400" dirty="0"/>
              <a:t>101, </a:t>
            </a:r>
            <a:r>
              <a:rPr lang="en-US" sz="1400" dirty="0" smtClean="0"/>
              <a:t>201</a:t>
            </a:r>
          </a:p>
          <a:p>
            <a:pPr marL="117475" indent="-117475">
              <a:buFont typeface="Arial" charset="0"/>
              <a:buChar char="•"/>
            </a:pPr>
            <a:r>
              <a:rPr lang="en-US" sz="1400" dirty="0" smtClean="0"/>
              <a:t>NOIE QSE Operations</a:t>
            </a:r>
          </a:p>
          <a:p>
            <a:pPr marL="117475" indent="-117475">
              <a:buFont typeface="Arial" charset="0"/>
              <a:buChar char="•"/>
            </a:pPr>
            <a:r>
              <a:rPr lang="en-US" sz="1400" dirty="0" smtClean="0"/>
              <a:t>Settlements 301</a:t>
            </a:r>
          </a:p>
          <a:p>
            <a:pPr marL="117475" indent="-117475">
              <a:buFont typeface="Arial" charset="0"/>
              <a:buChar char="•"/>
            </a:pPr>
            <a:r>
              <a:rPr lang="en-US" sz="1400" dirty="0" smtClean="0"/>
              <a:t>MMS &amp; MIS GUI (Online only)</a:t>
            </a:r>
          </a:p>
        </p:txBody>
      </p:sp>
      <p:sp>
        <p:nvSpPr>
          <p:cNvPr id="39" name="TextBox 112"/>
          <p:cNvSpPr txBox="1">
            <a:spLocks noChangeArrowheads="1"/>
          </p:cNvSpPr>
          <p:nvPr/>
        </p:nvSpPr>
        <p:spPr bwMode="auto">
          <a:xfrm>
            <a:off x="5069393" y="3429000"/>
            <a:ext cx="1981200" cy="307777"/>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Standby site visits</a:t>
            </a:r>
          </a:p>
        </p:txBody>
      </p:sp>
      <p:sp>
        <p:nvSpPr>
          <p:cNvPr id="40" name="Round Same Side Corner Rectangle 39"/>
          <p:cNvSpPr/>
          <p:nvPr/>
        </p:nvSpPr>
        <p:spPr>
          <a:xfrm>
            <a:off x="7016263" y="1066800"/>
            <a:ext cx="1981200" cy="304800"/>
          </a:xfrm>
          <a:prstGeom prst="round2Same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300" dirty="0" smtClean="0"/>
              <a:t>October</a:t>
            </a:r>
            <a:endParaRPr lang="en-US" sz="1300" dirty="0"/>
          </a:p>
        </p:txBody>
      </p:sp>
      <p:cxnSp>
        <p:nvCxnSpPr>
          <p:cNvPr id="41" name="Straight Connector 40"/>
          <p:cNvCxnSpPr/>
          <p:nvPr/>
        </p:nvCxnSpPr>
        <p:spPr>
          <a:xfrm rot="5400000">
            <a:off x="6559063" y="3733800"/>
            <a:ext cx="48768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42" name="Straight Connector 41"/>
          <p:cNvCxnSpPr/>
          <p:nvPr/>
        </p:nvCxnSpPr>
        <p:spPr>
          <a:xfrm rot="5400000">
            <a:off x="4539763" y="3695700"/>
            <a:ext cx="4953000" cy="0"/>
          </a:xfrm>
          <a:prstGeom prst="line">
            <a:avLst/>
          </a:prstGeom>
        </p:spPr>
        <p:style>
          <a:lnRef idx="2">
            <a:schemeClr val="accent2"/>
          </a:lnRef>
          <a:fillRef idx="0">
            <a:schemeClr val="accent2"/>
          </a:fillRef>
          <a:effectRef idx="1">
            <a:schemeClr val="accent2"/>
          </a:effectRef>
          <a:fontRef idx="minor">
            <a:schemeClr val="tx1"/>
          </a:fontRef>
        </p:style>
      </p:cxnSp>
      <p:sp>
        <p:nvSpPr>
          <p:cNvPr id="43" name="TextBox 115"/>
          <p:cNvSpPr txBox="1">
            <a:spLocks noChangeArrowheads="1"/>
          </p:cNvSpPr>
          <p:nvPr/>
        </p:nvSpPr>
        <p:spPr bwMode="auto">
          <a:xfrm>
            <a:off x="7056456" y="4572000"/>
            <a:ext cx="1981200" cy="738664"/>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Preparation for Nodal Go-Live</a:t>
            </a:r>
            <a:endParaRPr lang="en-US" sz="1400" dirty="0"/>
          </a:p>
          <a:p>
            <a:pPr marL="117475" indent="-117475">
              <a:buFont typeface="Arial" charset="0"/>
              <a:buChar char="•"/>
            </a:pPr>
            <a:endParaRPr lang="en-US" sz="1400" dirty="0"/>
          </a:p>
        </p:txBody>
      </p:sp>
      <p:sp>
        <p:nvSpPr>
          <p:cNvPr id="44" name="TextBox 121"/>
          <p:cNvSpPr txBox="1">
            <a:spLocks noChangeArrowheads="1"/>
          </p:cNvSpPr>
          <p:nvPr/>
        </p:nvSpPr>
        <p:spPr bwMode="auto">
          <a:xfrm>
            <a:off x="7056456" y="1371600"/>
            <a:ext cx="1981200" cy="307975"/>
          </a:xfrm>
          <a:prstGeom prst="rect">
            <a:avLst/>
          </a:prstGeom>
          <a:noFill/>
          <a:ln w="9525">
            <a:noFill/>
            <a:miter lim="800000"/>
            <a:headEnd/>
            <a:tailEnd/>
          </a:ln>
        </p:spPr>
        <p:txBody>
          <a:bodyPr>
            <a:spAutoFit/>
          </a:bodyPr>
          <a:lstStyle/>
          <a:p>
            <a:pPr marL="117475" indent="-117475">
              <a:buFont typeface="Arial" charset="0"/>
              <a:buChar char="•"/>
            </a:pPr>
            <a:r>
              <a:rPr lang="en-US" sz="1400" dirty="0" smtClean="0"/>
              <a:t>NATF 10/5</a:t>
            </a:r>
            <a:endParaRPr lang="en-US" sz="1400" dirty="0"/>
          </a:p>
        </p:txBody>
      </p:sp>
      <p:sp>
        <p:nvSpPr>
          <p:cNvPr id="45" name="TextBox 112"/>
          <p:cNvSpPr txBox="1">
            <a:spLocks noChangeArrowheads="1"/>
          </p:cNvSpPr>
          <p:nvPr/>
        </p:nvSpPr>
        <p:spPr bwMode="auto">
          <a:xfrm>
            <a:off x="7056456" y="3429000"/>
            <a:ext cx="1981200" cy="307777"/>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TBD</a:t>
            </a:r>
          </a:p>
        </p:txBody>
      </p:sp>
      <p:sp>
        <p:nvSpPr>
          <p:cNvPr id="46" name="TextBox 135"/>
          <p:cNvSpPr txBox="1">
            <a:spLocks noChangeArrowheads="1"/>
          </p:cNvSpPr>
          <p:nvPr/>
        </p:nvSpPr>
        <p:spPr bwMode="auto">
          <a:xfrm>
            <a:off x="7086600" y="1676400"/>
            <a:ext cx="2133600" cy="307777"/>
          </a:xfrm>
          <a:prstGeom prst="rect">
            <a:avLst/>
          </a:prstGeom>
          <a:noFill/>
          <a:ln w="9525">
            <a:noFill/>
            <a:miter lim="800000"/>
            <a:headEnd/>
            <a:tailEnd/>
          </a:ln>
        </p:spPr>
        <p:txBody>
          <a:bodyPr>
            <a:spAutoFit/>
          </a:bodyPr>
          <a:lstStyle/>
          <a:p>
            <a:pPr marL="117475" indent="-117475">
              <a:buFont typeface="Arial" charset="0"/>
              <a:buChar char="•"/>
            </a:pPr>
            <a:r>
              <a:rPr lang="en-US" sz="1400" dirty="0" smtClean="0"/>
              <a:t>TBD</a:t>
            </a:r>
          </a:p>
        </p:txBody>
      </p:sp>
      <p:sp>
        <p:nvSpPr>
          <p:cNvPr id="47"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48" name="Date Placeholder 6"/>
          <p:cNvSpPr>
            <a:spLocks noGrp="1"/>
          </p:cNvSpPr>
          <p:nvPr>
            <p:ph type="dt" sz="half" idx="12"/>
          </p:nvPr>
        </p:nvSpPr>
        <p:spPr>
          <a:xfrm>
            <a:off x="1143000" y="6457950"/>
            <a:ext cx="2133600" cy="476250"/>
          </a:xfrm>
        </p:spPr>
        <p:txBody>
          <a:bodyPr/>
          <a:lstStyle/>
          <a:p>
            <a:pPr>
              <a:defRPr/>
            </a:pPr>
            <a:r>
              <a:rPr lang="en-US" smtClean="0"/>
              <a:t>5 August 2010</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0" y="0"/>
            <a:ext cx="8839200" cy="685800"/>
          </a:xfrm>
        </p:spPr>
        <p:txBody>
          <a:bodyPr/>
          <a:lstStyle/>
          <a:p>
            <a:pPr algn="ctr" eaLnBrk="1" hangingPunct="1"/>
            <a:r>
              <a:rPr lang="en-US" sz="3600" dirty="0" smtClean="0">
                <a:solidFill>
                  <a:srgbClr val="FF0000"/>
                </a:solidFill>
              </a:rPr>
              <a:t>117</a:t>
            </a:r>
            <a:r>
              <a:rPr lang="en-US" sz="3600" dirty="0" smtClean="0"/>
              <a:t> Days to Go-Live</a:t>
            </a:r>
          </a:p>
        </p:txBody>
      </p:sp>
      <p:sp>
        <p:nvSpPr>
          <p:cNvPr id="18435" name="Footer Placeholder 5"/>
          <p:cNvSpPr>
            <a:spLocks noGrp="1"/>
          </p:cNvSpPr>
          <p:nvPr>
            <p:ph type="ftr" sz="quarter" idx="11"/>
          </p:nvPr>
        </p:nvSpPr>
        <p:spPr>
          <a:xfrm>
            <a:off x="5867400" y="6457950"/>
            <a:ext cx="2895600" cy="457200"/>
          </a:xfrm>
          <a:noFill/>
        </p:spPr>
        <p:txBody>
          <a:bodyPr/>
          <a:lstStyle/>
          <a:p>
            <a:r>
              <a:rPr lang="en-US" smtClean="0"/>
              <a:t>Technical Advisory Committee</a:t>
            </a:r>
            <a:endParaRPr lang="en-US" dirty="0" smtClean="0"/>
          </a:p>
        </p:txBody>
      </p:sp>
      <p:sp>
        <p:nvSpPr>
          <p:cNvPr id="18436" name="Rectangle 4"/>
          <p:cNvSpPr>
            <a:spLocks noGrp="1" noChangeArrowheads="1"/>
          </p:cNvSpPr>
          <p:nvPr>
            <p:ph type="dt" sz="quarter" idx="12"/>
          </p:nvPr>
        </p:nvSpPr>
        <p:spPr>
          <a:noFill/>
        </p:spPr>
        <p:txBody>
          <a:bodyPr/>
          <a:lstStyle/>
          <a:p>
            <a:r>
              <a:rPr lang="en-US" smtClean="0"/>
              <a:t>5 August 2010</a:t>
            </a:r>
            <a:endParaRPr lang="en-US" dirty="0" smtClean="0"/>
          </a:p>
        </p:txBody>
      </p:sp>
      <p:sp>
        <p:nvSpPr>
          <p:cNvPr id="8" name="TextBox 7"/>
          <p:cNvSpPr txBox="1"/>
          <p:nvPr/>
        </p:nvSpPr>
        <p:spPr>
          <a:xfrm>
            <a:off x="0" y="685800"/>
            <a:ext cx="9144000" cy="707886"/>
          </a:xfrm>
          <a:prstGeom prst="rect">
            <a:avLst/>
          </a:prstGeom>
          <a:noFill/>
        </p:spPr>
        <p:txBody>
          <a:bodyPr wrap="square" rtlCol="0">
            <a:spAutoFit/>
          </a:bodyPr>
          <a:lstStyle/>
          <a:p>
            <a:pPr algn="ctr"/>
            <a:r>
              <a:rPr lang="en-US" sz="2000" b="1" dirty="0" smtClean="0"/>
              <a:t>Market Trials has been running for 26 weeks </a:t>
            </a:r>
          </a:p>
          <a:p>
            <a:pPr algn="ctr"/>
            <a:r>
              <a:rPr lang="en-US" sz="2000" b="1" dirty="0" smtClean="0"/>
              <a:t>Market Quality Testing and Operational Readiness</a:t>
            </a:r>
          </a:p>
        </p:txBody>
      </p:sp>
      <p:sp>
        <p:nvSpPr>
          <p:cNvPr id="9" name="Rectangle 3"/>
          <p:cNvSpPr>
            <a:spLocks noGrp="1" noChangeArrowheads="1"/>
          </p:cNvSpPr>
          <p:nvPr>
            <p:ph idx="1"/>
          </p:nvPr>
        </p:nvSpPr>
        <p:spPr>
          <a:xfrm>
            <a:off x="0" y="1066800"/>
            <a:ext cx="8991600" cy="5334000"/>
          </a:xfrm>
        </p:spPr>
        <p:txBody>
          <a:bodyPr lIns="457200"/>
          <a:lstStyle/>
          <a:p>
            <a:pPr>
              <a:lnSpc>
                <a:spcPct val="90000"/>
              </a:lnSpc>
              <a:buNone/>
            </a:pPr>
            <a:endParaRPr lang="en-US" sz="1400" dirty="0" smtClean="0"/>
          </a:p>
          <a:p>
            <a:pPr>
              <a:lnSpc>
                <a:spcPct val="90000"/>
              </a:lnSpc>
              <a:buNone/>
            </a:pPr>
            <a:r>
              <a:rPr lang="en-US" sz="1600" u="sng" dirty="0" smtClean="0"/>
              <a:t>Achievements within Market Trials: </a:t>
            </a:r>
            <a:endParaRPr lang="en-US" sz="1600" b="0" dirty="0" smtClean="0"/>
          </a:p>
          <a:p>
            <a:pPr marL="342900" lvl="1" indent="-342900">
              <a:lnSpc>
                <a:spcPct val="90000"/>
              </a:lnSpc>
              <a:buFontTx/>
              <a:buChar char="•"/>
            </a:pPr>
            <a:r>
              <a:rPr lang="en-US" sz="1400" dirty="0" smtClean="0"/>
              <a:t>CRR</a:t>
            </a:r>
          </a:p>
          <a:p>
            <a:pPr marL="742950" lvl="2" indent="-342900">
              <a:lnSpc>
                <a:spcPct val="90000"/>
              </a:lnSpc>
            </a:pPr>
            <a:r>
              <a:rPr lang="en-US" sz="1200" dirty="0" smtClean="0"/>
              <a:t>Six monthly CRR auctions and one Balance of the Year auction have been  completed and invoiced</a:t>
            </a:r>
          </a:p>
          <a:p>
            <a:pPr marL="342900" lvl="1" indent="-342900">
              <a:lnSpc>
                <a:spcPct val="90000"/>
              </a:lnSpc>
              <a:buFontTx/>
              <a:buChar char="•"/>
            </a:pPr>
            <a:r>
              <a:rPr lang="en-US" sz="1400" dirty="0" smtClean="0"/>
              <a:t>Real Time Markets</a:t>
            </a:r>
            <a:endParaRPr lang="en-US" sz="1200" baseline="30000" dirty="0" smtClean="0"/>
          </a:p>
          <a:p>
            <a:pPr marL="742950" lvl="2" indent="-342900">
              <a:lnSpc>
                <a:spcPct val="90000"/>
              </a:lnSpc>
            </a:pPr>
            <a:r>
              <a:rPr lang="en-US" sz="1200" dirty="0" smtClean="0"/>
              <a:t>Real Time settlements</a:t>
            </a:r>
          </a:p>
          <a:p>
            <a:pPr marL="1200150" lvl="3" indent="-342900">
              <a:lnSpc>
                <a:spcPct val="90000"/>
              </a:lnSpc>
            </a:pPr>
            <a:r>
              <a:rPr lang="en-US" sz="1200" dirty="0" smtClean="0"/>
              <a:t>Occurring daily for 15 weeks</a:t>
            </a:r>
            <a:endParaRPr lang="en-US" sz="1200" baseline="30000" dirty="0" smtClean="0"/>
          </a:p>
          <a:p>
            <a:pPr marL="342900" lvl="1" indent="-342900">
              <a:lnSpc>
                <a:spcPct val="90000"/>
              </a:lnSpc>
              <a:buFontTx/>
              <a:buChar char="•"/>
            </a:pPr>
            <a:r>
              <a:rPr lang="en-US" sz="1400" dirty="0" smtClean="0"/>
              <a:t>DAM / RUC / WRUC</a:t>
            </a:r>
          </a:p>
          <a:p>
            <a:pPr marL="742950" lvl="2" indent="-342900">
              <a:lnSpc>
                <a:spcPct val="90000"/>
              </a:lnSpc>
            </a:pPr>
            <a:r>
              <a:rPr lang="en-US" sz="1200" dirty="0" smtClean="0"/>
              <a:t>DRUC has been running in conjunction with DAM for 13 weeks</a:t>
            </a:r>
          </a:p>
          <a:p>
            <a:pPr marL="742950" lvl="2" indent="-342900">
              <a:lnSpc>
                <a:spcPct val="90000"/>
              </a:lnSpc>
            </a:pPr>
            <a:r>
              <a:rPr lang="en-US" sz="1200" dirty="0" smtClean="0"/>
              <a:t>DAM Settlements are being executed</a:t>
            </a:r>
          </a:p>
          <a:p>
            <a:pPr marL="742950" lvl="2" indent="-342900">
              <a:lnSpc>
                <a:spcPct val="90000"/>
              </a:lnSpc>
            </a:pPr>
            <a:r>
              <a:rPr lang="en-US" sz="1200" dirty="0" smtClean="0"/>
              <a:t>Settlement and extract data has been available since Mid-May</a:t>
            </a:r>
          </a:p>
          <a:p>
            <a:pPr marL="742950" lvl="2" indent="-342900">
              <a:lnSpc>
                <a:spcPct val="90000"/>
              </a:lnSpc>
            </a:pPr>
            <a:r>
              <a:rPr lang="en-US" sz="1200" dirty="0" smtClean="0"/>
              <a:t>12 Operational scenarios were successfully run in June</a:t>
            </a:r>
          </a:p>
          <a:p>
            <a:pPr marL="742950" lvl="2" indent="-342900">
              <a:lnSpc>
                <a:spcPct val="90000"/>
              </a:lnSpc>
            </a:pPr>
            <a:r>
              <a:rPr lang="en-US" sz="1200" dirty="0" smtClean="0"/>
              <a:t>WRUC has been running twice a week for 3 weeks</a:t>
            </a:r>
          </a:p>
          <a:p>
            <a:pPr marL="342900" lvl="1" indent="-342900">
              <a:lnSpc>
                <a:spcPct val="90000"/>
              </a:lnSpc>
              <a:buFontTx/>
              <a:buChar char="•"/>
            </a:pPr>
            <a:r>
              <a:rPr lang="en-US" sz="1400" dirty="0" smtClean="0"/>
              <a:t>Ancillary Services</a:t>
            </a:r>
          </a:p>
          <a:p>
            <a:pPr marL="742950" lvl="2" indent="-342900">
              <a:lnSpc>
                <a:spcPct val="90000"/>
              </a:lnSpc>
            </a:pPr>
            <a:r>
              <a:rPr lang="en-US" sz="1200" dirty="0" smtClean="0"/>
              <a:t>Procured in every DAM for production quantities</a:t>
            </a:r>
          </a:p>
          <a:p>
            <a:pPr marL="742950" lvl="2" indent="-342900">
              <a:lnSpc>
                <a:spcPct val="90000"/>
              </a:lnSpc>
            </a:pPr>
            <a:r>
              <a:rPr lang="en-US" sz="1200" dirty="0" smtClean="0"/>
              <a:t>Supplemental AS Market tested as needed</a:t>
            </a:r>
          </a:p>
          <a:p>
            <a:pPr marL="342900" lvl="1" indent="-342900">
              <a:lnSpc>
                <a:spcPct val="90000"/>
              </a:lnSpc>
              <a:buFontTx/>
              <a:buChar char="•"/>
            </a:pPr>
            <a:r>
              <a:rPr lang="en-US" sz="1400" dirty="0" smtClean="0"/>
              <a:t>Full System Market and Reliability Test </a:t>
            </a:r>
          </a:p>
          <a:p>
            <a:pPr marL="742950" lvl="2" indent="-342900">
              <a:lnSpc>
                <a:spcPct val="90000"/>
              </a:lnSpc>
            </a:pPr>
            <a:r>
              <a:rPr lang="en-US" sz="1200" dirty="0" smtClean="0"/>
              <a:t>8 hour test occurred on June 17th </a:t>
            </a:r>
          </a:p>
          <a:p>
            <a:pPr marL="742950" lvl="2" indent="-342900">
              <a:lnSpc>
                <a:spcPct val="90000"/>
              </a:lnSpc>
            </a:pPr>
            <a:r>
              <a:rPr lang="en-US" sz="1200" dirty="0" smtClean="0"/>
              <a:t>5 hour test occurred on July 21st </a:t>
            </a:r>
          </a:p>
          <a:p>
            <a:pPr marL="342900" lvl="1" indent="-342900">
              <a:lnSpc>
                <a:spcPct val="90000"/>
              </a:lnSpc>
              <a:buFontTx/>
              <a:buChar char="•"/>
            </a:pPr>
            <a:r>
              <a:rPr lang="en-US" sz="1400" dirty="0" smtClean="0"/>
              <a:t>Credit</a:t>
            </a:r>
          </a:p>
          <a:p>
            <a:pPr marL="742950" lvl="2" indent="-342900">
              <a:lnSpc>
                <a:spcPct val="90000"/>
              </a:lnSpc>
            </a:pPr>
            <a:r>
              <a:rPr lang="en-US" sz="1200" dirty="0" smtClean="0"/>
              <a:t>Credit Module went into effect on May 14</a:t>
            </a:r>
            <a:r>
              <a:rPr lang="en-US" sz="1200" baseline="30000" dirty="0" smtClean="0"/>
              <a:t>th</a:t>
            </a:r>
            <a:r>
              <a:rPr lang="en-US" sz="1200" dirty="0" smtClean="0"/>
              <a:t> </a:t>
            </a:r>
            <a:endParaRPr lang="en-US" sz="1200" dirty="0" smtClean="0">
              <a:solidFill>
                <a:srgbClr val="FF0000"/>
              </a:solidFill>
            </a:endParaRPr>
          </a:p>
          <a:p>
            <a:pPr marL="342900" lvl="1" indent="-342900">
              <a:lnSpc>
                <a:spcPct val="90000"/>
              </a:lnSpc>
              <a:buFontTx/>
              <a:buChar char="•"/>
            </a:pPr>
            <a:r>
              <a:rPr lang="en-US" sz="1400" dirty="0" smtClean="0"/>
              <a:t>Cut-Over</a:t>
            </a:r>
          </a:p>
          <a:p>
            <a:pPr marL="742950" lvl="2" indent="-342900">
              <a:lnSpc>
                <a:spcPct val="90000"/>
              </a:lnSpc>
            </a:pPr>
            <a:r>
              <a:rPr lang="en-US" sz="1200" dirty="0" smtClean="0"/>
              <a:t>Market Readiness Seminar #5 was held on July 28</a:t>
            </a:r>
            <a:r>
              <a:rPr lang="en-US" sz="1200" baseline="30000" dirty="0" smtClean="0"/>
              <a:t>th</a:t>
            </a:r>
            <a:r>
              <a:rPr lang="en-US" sz="1200" dirty="0" smtClean="0"/>
              <a:t> </a:t>
            </a:r>
          </a:p>
          <a:p>
            <a:pPr marL="342900" lvl="1" indent="-342900">
              <a:lnSpc>
                <a:spcPct val="90000"/>
              </a:lnSpc>
            </a:pPr>
            <a:endParaRPr lang="en-US" sz="1400" dirty="0" smtClean="0"/>
          </a:p>
          <a:p>
            <a:pPr marL="742950" lvl="2" indent="-342900">
              <a:lnSpc>
                <a:spcPct val="90000"/>
              </a:lnSpc>
              <a:buNone/>
            </a:pPr>
            <a:endParaRPr lang="en-US" sz="1000" baseline="30000" dirty="0" smtClean="0"/>
          </a:p>
          <a:p>
            <a:pPr eaLnBrk="1" hangingPunct="1">
              <a:buNone/>
            </a:pP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0" y="0"/>
            <a:ext cx="8839200" cy="685800"/>
          </a:xfrm>
        </p:spPr>
        <p:txBody>
          <a:bodyPr/>
          <a:lstStyle/>
          <a:p>
            <a:pPr algn="ctr" eaLnBrk="1" hangingPunct="1"/>
            <a:r>
              <a:rPr lang="en-US" sz="3600" dirty="0" smtClean="0">
                <a:solidFill>
                  <a:srgbClr val="FF0000"/>
                </a:solidFill>
              </a:rPr>
              <a:t>117</a:t>
            </a:r>
            <a:r>
              <a:rPr lang="en-US" sz="3600" dirty="0" smtClean="0"/>
              <a:t> Days to Go-Live</a:t>
            </a:r>
          </a:p>
        </p:txBody>
      </p:sp>
      <p:sp>
        <p:nvSpPr>
          <p:cNvPr id="18435" name="Footer Placeholder 5"/>
          <p:cNvSpPr>
            <a:spLocks noGrp="1"/>
          </p:cNvSpPr>
          <p:nvPr>
            <p:ph type="ftr" sz="quarter" idx="11"/>
          </p:nvPr>
        </p:nvSpPr>
        <p:spPr>
          <a:xfrm>
            <a:off x="5867400" y="6457950"/>
            <a:ext cx="2895600" cy="457200"/>
          </a:xfrm>
          <a:noFill/>
        </p:spPr>
        <p:txBody>
          <a:bodyPr/>
          <a:lstStyle/>
          <a:p>
            <a:r>
              <a:rPr lang="en-US" smtClean="0"/>
              <a:t>Technical Advisory Committee</a:t>
            </a:r>
            <a:endParaRPr lang="en-US" dirty="0" smtClean="0"/>
          </a:p>
        </p:txBody>
      </p:sp>
      <p:sp>
        <p:nvSpPr>
          <p:cNvPr id="18436" name="Rectangle 4"/>
          <p:cNvSpPr>
            <a:spLocks noGrp="1" noChangeArrowheads="1"/>
          </p:cNvSpPr>
          <p:nvPr>
            <p:ph type="dt" sz="quarter" idx="12"/>
          </p:nvPr>
        </p:nvSpPr>
        <p:spPr>
          <a:noFill/>
        </p:spPr>
        <p:txBody>
          <a:bodyPr/>
          <a:lstStyle/>
          <a:p>
            <a:r>
              <a:rPr lang="en-US" smtClean="0"/>
              <a:t>5 August 2010</a:t>
            </a:r>
            <a:endParaRPr lang="en-US" dirty="0" smtClean="0"/>
          </a:p>
        </p:txBody>
      </p:sp>
      <p:sp>
        <p:nvSpPr>
          <p:cNvPr id="8" name="TextBox 7"/>
          <p:cNvSpPr txBox="1"/>
          <p:nvPr/>
        </p:nvSpPr>
        <p:spPr>
          <a:xfrm>
            <a:off x="0" y="685800"/>
            <a:ext cx="9144000" cy="400110"/>
          </a:xfrm>
          <a:prstGeom prst="rect">
            <a:avLst/>
          </a:prstGeom>
          <a:noFill/>
        </p:spPr>
        <p:txBody>
          <a:bodyPr wrap="square" rtlCol="0">
            <a:spAutoFit/>
          </a:bodyPr>
          <a:lstStyle/>
          <a:p>
            <a:pPr algn="ctr"/>
            <a:r>
              <a:rPr lang="en-US" sz="2000" b="1" dirty="0" smtClean="0"/>
              <a:t>Market Trials has been running for 26 weeks </a:t>
            </a:r>
          </a:p>
        </p:txBody>
      </p:sp>
      <p:sp>
        <p:nvSpPr>
          <p:cNvPr id="9" name="Rectangle 3"/>
          <p:cNvSpPr txBox="1">
            <a:spLocks noChangeArrowheads="1"/>
          </p:cNvSpPr>
          <p:nvPr/>
        </p:nvSpPr>
        <p:spPr bwMode="auto">
          <a:xfrm>
            <a:off x="0" y="914400"/>
            <a:ext cx="8763000" cy="5334000"/>
          </a:xfrm>
          <a:prstGeom prst="rect">
            <a:avLst/>
          </a:prstGeom>
          <a:noFill/>
          <a:ln w="9525">
            <a:noFill/>
            <a:miter lim="800000"/>
            <a:headEnd/>
            <a:tailEnd/>
          </a:ln>
        </p:spPr>
        <p:txBody>
          <a:bodyPr vert="horz" wrap="square" lIns="45720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sz="500" b="1" i="0" u="none" strike="noStrike" kern="0" cap="none" spc="0" normalizeH="0" baseline="0" noProof="0" dirty="0" smtClean="0">
              <a:ln>
                <a:noFill/>
              </a:ln>
              <a:solidFill>
                <a:schemeClr val="tx1"/>
              </a:solidFill>
              <a:effectLst/>
              <a:uLnTx/>
              <a:uFillTx/>
              <a:latin typeface="+mn-lt"/>
              <a:ea typeface="+mn-ea"/>
              <a:cs typeface="+mn-cs"/>
            </a:endParaRPr>
          </a:p>
          <a:p>
            <a:pPr marL="342900" indent="-342900" eaLnBrk="0" hangingPunct="0">
              <a:lnSpc>
                <a:spcPct val="90000"/>
              </a:lnSpc>
              <a:spcBef>
                <a:spcPct val="20000"/>
              </a:spcBef>
              <a:defRPr/>
            </a:pPr>
            <a:r>
              <a:rPr lang="en-US" sz="1600" b="1" u="sng" kern="0" dirty="0" smtClean="0"/>
              <a:t>Upcoming Milestones for Market Trials: </a:t>
            </a:r>
            <a:endParaRPr lang="en-US" sz="1400" dirty="0" smtClean="0">
              <a:latin typeface="+mn-lt"/>
            </a:endParaRPr>
          </a:p>
          <a:p>
            <a:pPr marL="342900" lvl="1" indent="-342900" eaLnBrk="0" hangingPunct="0">
              <a:lnSpc>
                <a:spcPct val="150000"/>
              </a:lnSpc>
              <a:spcBef>
                <a:spcPct val="20000"/>
              </a:spcBef>
              <a:buFontTx/>
              <a:buChar char="•"/>
            </a:pPr>
            <a:r>
              <a:rPr lang="en-US" sz="1400" dirty="0" smtClean="0"/>
              <a:t>Full System Market Reliability Tests</a:t>
            </a:r>
          </a:p>
          <a:p>
            <a:pPr marL="800100" lvl="2" indent="-342900" eaLnBrk="0" hangingPunct="0">
              <a:lnSpc>
                <a:spcPct val="150000"/>
              </a:lnSpc>
              <a:spcBef>
                <a:spcPts val="0"/>
              </a:spcBef>
              <a:buFontTx/>
              <a:buChar char="•"/>
            </a:pPr>
            <a:r>
              <a:rPr lang="en-US" sz="1200" dirty="0" smtClean="0"/>
              <a:t>24 hour test scheduled for the week of August 2nd  </a:t>
            </a:r>
          </a:p>
          <a:p>
            <a:pPr marL="800100" lvl="2" indent="-342900" eaLnBrk="0" hangingPunct="0">
              <a:spcBef>
                <a:spcPts val="0"/>
              </a:spcBef>
              <a:buFontTx/>
              <a:buChar char="•"/>
            </a:pPr>
            <a:r>
              <a:rPr lang="en-US" sz="1200" dirty="0" smtClean="0"/>
              <a:t>Additional Full System Market and Reliability Test – Duration will be based on results of 24-Hour Tests</a:t>
            </a:r>
          </a:p>
          <a:p>
            <a:pPr marL="800100" lvl="2" indent="-342900" eaLnBrk="0" hangingPunct="0">
              <a:spcBef>
                <a:spcPts val="0"/>
              </a:spcBef>
              <a:buFontTx/>
              <a:buChar char="•"/>
            </a:pPr>
            <a:r>
              <a:rPr lang="en-US" sz="1200" dirty="0" smtClean="0"/>
              <a:t>Week of August 30th, 168 hour Full System Market and Reliability Test</a:t>
            </a:r>
          </a:p>
          <a:p>
            <a:pPr marL="800100" lvl="2" indent="-342900" eaLnBrk="0" hangingPunct="0">
              <a:spcBef>
                <a:spcPts val="0"/>
              </a:spcBef>
              <a:buFontTx/>
              <a:buChar char="•"/>
            </a:pPr>
            <a:r>
              <a:rPr lang="en-US" sz="1200" dirty="0" smtClean="0"/>
              <a:t>Additional Market Readiness Assessment / Market Simulation will take place, including a multiday test in early Sept</a:t>
            </a:r>
          </a:p>
          <a:p>
            <a:pPr marL="342900" lvl="1" indent="-342900" eaLnBrk="0" hangingPunct="0">
              <a:lnSpc>
                <a:spcPct val="150000"/>
              </a:lnSpc>
              <a:spcBef>
                <a:spcPct val="20000"/>
              </a:spcBef>
              <a:buFontTx/>
              <a:buChar char="•"/>
            </a:pPr>
            <a:r>
              <a:rPr lang="en-US" sz="1400" dirty="0" smtClean="0"/>
              <a:t>DAM/RUC/SASM Scenarios</a:t>
            </a:r>
          </a:p>
          <a:p>
            <a:pPr marL="800100" lvl="2" indent="-342900" eaLnBrk="0" hangingPunct="0">
              <a:spcBef>
                <a:spcPts val="0"/>
              </a:spcBef>
              <a:buFontTx/>
              <a:buChar char="•"/>
            </a:pPr>
            <a:r>
              <a:rPr lang="en-US" sz="1200" dirty="0" smtClean="0"/>
              <a:t>Planning more operational scenarios for August</a:t>
            </a:r>
          </a:p>
          <a:p>
            <a:pPr marL="800100" lvl="2" indent="-342900" eaLnBrk="0" hangingPunct="0">
              <a:spcBef>
                <a:spcPts val="0"/>
              </a:spcBef>
              <a:buFontTx/>
              <a:buChar char="•"/>
            </a:pPr>
            <a:r>
              <a:rPr lang="en-US" sz="1200" dirty="0" smtClean="0"/>
              <a:t>DAM will run continuously for 7 consecutive days starting on </a:t>
            </a:r>
            <a:r>
              <a:rPr lang="en-US" sz="1200" kern="0" dirty="0" smtClean="0"/>
              <a:t>8/9/2010 through 8/16/2010</a:t>
            </a:r>
            <a:endParaRPr lang="en-US" sz="1200" dirty="0" smtClean="0"/>
          </a:p>
          <a:p>
            <a:pPr marL="1257300" lvl="3" indent="-342900" eaLnBrk="0" hangingPunct="0">
              <a:spcBef>
                <a:spcPts val="0"/>
              </a:spcBef>
              <a:buFontTx/>
              <a:buChar char="•"/>
            </a:pPr>
            <a:r>
              <a:rPr lang="en-US" sz="1200" kern="0" dirty="0" smtClean="0"/>
              <a:t>DRUC, WRUC, and </a:t>
            </a:r>
            <a:r>
              <a:rPr lang="en-US" sz="1200" dirty="0" smtClean="0"/>
              <a:t>HRUC will run 24x7 all 7 days</a:t>
            </a:r>
          </a:p>
          <a:p>
            <a:pPr marL="800100" lvl="2" indent="-342900" eaLnBrk="0" hangingPunct="0">
              <a:spcBef>
                <a:spcPts val="0"/>
              </a:spcBef>
              <a:buFontTx/>
              <a:buChar char="•"/>
            </a:pPr>
            <a:r>
              <a:rPr lang="en-US" sz="1200" dirty="0" smtClean="0"/>
              <a:t>Reduce the number of DAMs to create more resource availability to support additional Full System Market and Reliability Tests</a:t>
            </a:r>
          </a:p>
          <a:p>
            <a:pPr marL="342900" lvl="1" indent="-342900" eaLnBrk="0" hangingPunct="0">
              <a:lnSpc>
                <a:spcPct val="150000"/>
              </a:lnSpc>
              <a:spcBef>
                <a:spcPct val="20000"/>
              </a:spcBef>
              <a:buFontTx/>
              <a:buChar char="•"/>
            </a:pPr>
            <a:r>
              <a:rPr lang="en-US" sz="1400" dirty="0" smtClean="0"/>
              <a:t>Market Changes in trials for August / September</a:t>
            </a:r>
          </a:p>
          <a:p>
            <a:pPr marL="800100" lvl="2" indent="-342900" eaLnBrk="0" hangingPunct="0">
              <a:spcBef>
                <a:spcPts val="0"/>
              </a:spcBef>
              <a:buFontTx/>
              <a:buChar char="•"/>
            </a:pPr>
            <a:r>
              <a:rPr lang="en-US" sz="1200" dirty="0" smtClean="0"/>
              <a:t>NPRR206- Change in Credit Management Collateral calculations for Day-Ahead Market</a:t>
            </a:r>
          </a:p>
          <a:p>
            <a:pPr marL="800100" lvl="2" indent="-342900" eaLnBrk="0" hangingPunct="0">
              <a:spcBef>
                <a:spcPts val="0"/>
              </a:spcBef>
              <a:buFontTx/>
              <a:buChar char="•"/>
            </a:pPr>
            <a:r>
              <a:rPr lang="en-US" sz="1200" dirty="0" smtClean="0"/>
              <a:t>NPRR202- Posting of ERCOT network model (redacted version for all MPs)</a:t>
            </a:r>
          </a:p>
          <a:p>
            <a:pPr marL="800100" lvl="2" indent="-342900" eaLnBrk="0" hangingPunct="0">
              <a:spcBef>
                <a:spcPts val="0"/>
              </a:spcBef>
              <a:buFontTx/>
              <a:buChar char="•"/>
            </a:pPr>
            <a:r>
              <a:rPr lang="en-US" sz="1200" dirty="0" smtClean="0"/>
              <a:t>NPRR169- Posting Real-Time Prices after every SCED run</a:t>
            </a:r>
          </a:p>
          <a:p>
            <a:pPr marL="800100" lvl="2" indent="-342900" eaLnBrk="0" hangingPunct="0">
              <a:spcBef>
                <a:spcPts val="0"/>
              </a:spcBef>
              <a:buFontTx/>
              <a:buChar char="•"/>
            </a:pPr>
            <a:r>
              <a:rPr lang="en-US" sz="1200" kern="0" dirty="0" smtClean="0"/>
              <a:t>QSEs and TSPs begin maintaining outages for September and post Go-Live</a:t>
            </a:r>
            <a:endParaRPr lang="en-US" sz="1200" dirty="0" smtClean="0"/>
          </a:p>
          <a:p>
            <a:pPr marL="342900" lvl="1" indent="-342900" eaLnBrk="0" hangingPunct="0">
              <a:lnSpc>
                <a:spcPct val="150000"/>
              </a:lnSpc>
              <a:spcBef>
                <a:spcPct val="20000"/>
              </a:spcBef>
            </a:pPr>
            <a:r>
              <a:rPr lang="en-US" sz="1400" dirty="0" smtClean="0"/>
              <a:t>System Cut-Over / Go-Live</a:t>
            </a:r>
          </a:p>
          <a:p>
            <a:pPr marL="800100" lvl="2" indent="-342900" eaLnBrk="0" hangingPunct="0">
              <a:spcBef>
                <a:spcPts val="0"/>
              </a:spcBef>
              <a:buFontTx/>
              <a:buChar char="•"/>
            </a:pPr>
            <a:r>
              <a:rPr lang="en-US" sz="1200" dirty="0" smtClean="0"/>
              <a:t>Sept/Oct 2010– Network Modeling, Outage Scheduling</a:t>
            </a:r>
          </a:p>
          <a:p>
            <a:pPr marL="800100" lvl="2" indent="-342900" eaLnBrk="0" hangingPunct="0">
              <a:spcBef>
                <a:spcPts val="0"/>
              </a:spcBef>
              <a:buFontTx/>
              <a:buChar char="•"/>
            </a:pPr>
            <a:r>
              <a:rPr lang="en-US" sz="1200" dirty="0" smtClean="0"/>
              <a:t>November 2010- Go-Live CRR Auction </a:t>
            </a:r>
          </a:p>
          <a:p>
            <a:pPr marL="800100" lvl="2" indent="-342900" eaLnBrk="0" hangingPunct="0">
              <a:spcBef>
                <a:spcPts val="0"/>
              </a:spcBef>
              <a:buFontTx/>
              <a:buChar char="•"/>
            </a:pPr>
            <a:r>
              <a:rPr lang="en-US" sz="1200" dirty="0" smtClean="0"/>
              <a:t>November 30</a:t>
            </a:r>
            <a:r>
              <a:rPr lang="en-US" sz="1200" baseline="30000" dirty="0" smtClean="0"/>
              <a:t>th</a:t>
            </a:r>
            <a:r>
              <a:rPr lang="en-US" sz="1200" dirty="0" smtClean="0"/>
              <a:t> DAM</a:t>
            </a:r>
          </a:p>
          <a:p>
            <a:pPr marL="800100" lvl="2" indent="-342900" eaLnBrk="0" hangingPunct="0">
              <a:spcBef>
                <a:spcPts val="0"/>
              </a:spcBef>
              <a:buFontTx/>
              <a:buChar char="•"/>
            </a:pPr>
            <a:r>
              <a:rPr lang="en-US" sz="1200" dirty="0" smtClean="0"/>
              <a:t>December 1</a:t>
            </a:r>
            <a:r>
              <a:rPr lang="en-US" sz="1200" baseline="30000" dirty="0" smtClean="0"/>
              <a:t>st</a:t>
            </a:r>
            <a:r>
              <a:rPr lang="en-US" sz="1200" dirty="0" smtClean="0"/>
              <a:t> – First Operating Day</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dirty="0" smtClean="0">
                <a:latin typeface="+mj-lt"/>
                <a:ea typeface="+mj-ea"/>
                <a:cs typeface="+mj-cs"/>
              </a:rPr>
              <a:t>Upcoming Dates for Go-Live Sign Off</a:t>
            </a:r>
          </a:p>
        </p:txBody>
      </p:sp>
      <p:graphicFrame>
        <p:nvGraphicFramePr>
          <p:cNvPr id="19" name="Table 18"/>
          <p:cNvGraphicFramePr>
            <a:graphicFrameLocks noGrp="1"/>
          </p:cNvGraphicFramePr>
          <p:nvPr/>
        </p:nvGraphicFramePr>
        <p:xfrm>
          <a:off x="457200" y="1295400"/>
          <a:ext cx="8077200" cy="1935861"/>
        </p:xfrm>
        <a:graphic>
          <a:graphicData uri="http://schemas.openxmlformats.org/drawingml/2006/table">
            <a:tbl>
              <a:tblPr firstRow="1" bandRow="1">
                <a:tableStyleId>{93296810-A885-4BE3-A3E7-6D5BEEA58F35}</a:tableStyleId>
              </a:tblPr>
              <a:tblGrid>
                <a:gridCol w="3581400"/>
                <a:gridCol w="1828800"/>
                <a:gridCol w="2667000"/>
              </a:tblGrid>
              <a:tr h="400938">
                <a:tc>
                  <a:txBody>
                    <a:bodyPr/>
                    <a:lstStyle/>
                    <a:p>
                      <a:r>
                        <a:rPr lang="en-US" sz="1400" dirty="0" smtClean="0"/>
                        <a:t>System</a:t>
                      </a:r>
                      <a:r>
                        <a:rPr lang="en-US" sz="1400" baseline="0" dirty="0" smtClean="0"/>
                        <a:t> </a:t>
                      </a:r>
                    </a:p>
                    <a:p>
                      <a:r>
                        <a:rPr lang="en-US" sz="1100" baseline="0" dirty="0" smtClean="0"/>
                        <a:t>(Protocol)</a:t>
                      </a:r>
                      <a:endParaRPr lang="en-US" sz="1400" dirty="0"/>
                    </a:p>
                  </a:txBody>
                  <a:tcPr>
                    <a:solidFill>
                      <a:schemeClr val="accent1">
                        <a:lumMod val="50000"/>
                      </a:schemeClr>
                    </a:solidFill>
                  </a:tcPr>
                </a:tc>
                <a:tc>
                  <a:txBody>
                    <a:bodyPr/>
                    <a:lstStyle/>
                    <a:p>
                      <a:pPr algn="ctr"/>
                      <a:r>
                        <a:rPr lang="en-US" sz="1400" dirty="0" smtClean="0"/>
                        <a:t>TAC Approval </a:t>
                      </a:r>
                    </a:p>
                  </a:txBody>
                  <a:tcPr>
                    <a:solidFill>
                      <a:schemeClr val="accent1">
                        <a:lumMod val="50000"/>
                      </a:schemeClr>
                    </a:solidFill>
                  </a:tcPr>
                </a:tc>
                <a:tc>
                  <a:txBody>
                    <a:bodyPr/>
                    <a:lstStyle/>
                    <a:p>
                      <a:pPr algn="ctr"/>
                      <a:r>
                        <a:rPr lang="en-US" sz="1400" dirty="0" smtClean="0"/>
                        <a:t>Board of Directors Approval</a:t>
                      </a:r>
                    </a:p>
                  </a:txBody>
                  <a:tcPr>
                    <a:solidFill>
                      <a:schemeClr val="accent1">
                        <a:lumMod val="50000"/>
                      </a:schemeClr>
                    </a:solidFill>
                  </a:tcPr>
                </a:tc>
              </a:tr>
              <a:tr h="487807">
                <a:tc>
                  <a:txBody>
                    <a:bodyPr/>
                    <a:lstStyle/>
                    <a:p>
                      <a:r>
                        <a:rPr lang="en-US" sz="1400" dirty="0" smtClean="0"/>
                        <a:t>Congestion Revenue Rights (CRR)</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baseline="0" dirty="0" smtClean="0"/>
                        <a:t>August 5</a:t>
                      </a:r>
                      <a:r>
                        <a:rPr lang="en-US" sz="1400" b="0" baseline="30000" dirty="0" smtClean="0"/>
                        <a:t>th</a:t>
                      </a:r>
                      <a:r>
                        <a:rPr lang="en-US" sz="1400" b="0" baseline="0" dirty="0" smtClean="0"/>
                        <a:t> </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baseline="0" dirty="0" smtClean="0">
                          <a:solidFill>
                            <a:schemeClr val="tx1"/>
                          </a:solidFill>
                        </a:rPr>
                        <a:t>August 17</a:t>
                      </a:r>
                      <a:r>
                        <a:rPr lang="en-US" sz="1400" b="0" baseline="30000" dirty="0" smtClean="0">
                          <a:solidFill>
                            <a:schemeClr val="tx1"/>
                          </a:solidFill>
                        </a:rPr>
                        <a:t>th</a:t>
                      </a:r>
                      <a:r>
                        <a:rPr lang="en-US" sz="1400" b="0" baseline="0" dirty="0" smtClean="0">
                          <a:solidFill>
                            <a:schemeClr val="tx1"/>
                          </a:solidFill>
                        </a:rPr>
                        <a:t> </a:t>
                      </a:r>
                    </a:p>
                  </a:txBody>
                  <a:tcPr anchor="ctr"/>
                </a:tc>
              </a:tr>
              <a:tr h="4878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Outage Scheduling (OS)</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baseline="0" dirty="0" smtClean="0"/>
                        <a:t>August 5</a:t>
                      </a:r>
                      <a:r>
                        <a:rPr lang="en-US" sz="1400" b="0" baseline="30000" dirty="0" smtClean="0"/>
                        <a:t>th</a:t>
                      </a:r>
                      <a:r>
                        <a:rPr lang="en-US" sz="1400" b="0" baseline="0" dirty="0" smtClean="0"/>
                        <a:t> </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baseline="0" dirty="0" smtClean="0">
                          <a:solidFill>
                            <a:schemeClr val="tx1"/>
                          </a:solidFill>
                        </a:rPr>
                        <a:t>August 17</a:t>
                      </a:r>
                      <a:r>
                        <a:rPr lang="en-US" sz="1400" b="0" baseline="30000" dirty="0" smtClean="0">
                          <a:solidFill>
                            <a:schemeClr val="tx1"/>
                          </a:solidFill>
                        </a:rPr>
                        <a:t>th</a:t>
                      </a:r>
                      <a:r>
                        <a:rPr lang="en-US" sz="1400" b="0" baseline="0" dirty="0" smtClean="0">
                          <a:solidFill>
                            <a:schemeClr val="tx1"/>
                          </a:solidFill>
                        </a:rPr>
                        <a:t> </a:t>
                      </a:r>
                    </a:p>
                  </a:txBody>
                  <a:tcPr anchor="ctr"/>
                </a:tc>
              </a:tr>
              <a:tr h="4878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Full Nodal Operations</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October</a:t>
                      </a:r>
                      <a:r>
                        <a:rPr lang="en-US" sz="1400" b="0" baseline="0" dirty="0" smtClean="0"/>
                        <a:t> 7</a:t>
                      </a:r>
                      <a:r>
                        <a:rPr lang="en-US" sz="1400" b="0" baseline="30000" dirty="0" smtClean="0"/>
                        <a:t>th</a:t>
                      </a:r>
                      <a:r>
                        <a:rPr lang="en-US" sz="1400" b="0" baseline="0" dirty="0" smtClean="0"/>
                        <a:t> </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October 19</a:t>
                      </a:r>
                      <a:r>
                        <a:rPr lang="en-US" sz="1400" b="0" baseline="30000" dirty="0" smtClean="0"/>
                        <a:t>th</a:t>
                      </a:r>
                      <a:endParaRPr lang="en-US" sz="1400" b="0" baseline="0" dirty="0" smtClean="0">
                        <a:solidFill>
                          <a:schemeClr val="tx1"/>
                        </a:solidFill>
                      </a:endParaRPr>
                    </a:p>
                  </a:txBody>
                  <a:tcPr anchor="ctr"/>
                </a:tc>
              </a:tr>
            </a:tbl>
          </a:graphicData>
        </a:graphic>
      </p:graphicFrame>
      <p:sp>
        <p:nvSpPr>
          <p:cNvPr id="9" name="Date Placeholder 8"/>
          <p:cNvSpPr>
            <a:spLocks noGrp="1"/>
          </p:cNvSpPr>
          <p:nvPr>
            <p:ph type="dt" sz="half" idx="4294967295"/>
          </p:nvPr>
        </p:nvSpPr>
        <p:spPr>
          <a:xfrm>
            <a:off x="1143000" y="6457950"/>
            <a:ext cx="2133600" cy="476250"/>
          </a:xfrm>
          <a:prstGeom prst="rect">
            <a:avLst/>
          </a:prstGeom>
        </p:spPr>
        <p:txBody>
          <a:bodyPr/>
          <a:lstStyle/>
          <a:p>
            <a:pPr>
              <a:defRPr/>
            </a:pPr>
            <a:r>
              <a:rPr lang="en-US" sz="1200" smtClean="0"/>
              <a:t>5 August 2010</a:t>
            </a:r>
            <a:endParaRPr lang="en-US" sz="1200" dirty="0"/>
          </a:p>
        </p:txBody>
      </p:sp>
      <p:sp>
        <p:nvSpPr>
          <p:cNvPr id="6" name="Rectangle 5"/>
          <p:cNvSpPr/>
          <p:nvPr/>
        </p:nvSpPr>
        <p:spPr>
          <a:xfrm>
            <a:off x="152400" y="819090"/>
            <a:ext cx="8991600" cy="369332"/>
          </a:xfrm>
          <a:prstGeom prst="rect">
            <a:avLst/>
          </a:prstGeom>
        </p:spPr>
        <p:txBody>
          <a:bodyPr wrap="square">
            <a:spAutoFit/>
          </a:bodyPr>
          <a:lstStyle/>
          <a:p>
            <a:pPr marL="342900" lvl="1" indent="-342900">
              <a:spcBef>
                <a:spcPct val="20000"/>
              </a:spcBef>
              <a:defRPr/>
            </a:pPr>
            <a:r>
              <a:rPr lang="en-US" dirty="0" smtClean="0"/>
              <a:t>The table below outlines key approval dates for TAC and Board Signoff</a:t>
            </a:r>
            <a:endParaRPr lang="en-US" b="1" kern="0" dirty="0" smtClean="0"/>
          </a:p>
        </p:txBody>
      </p:sp>
      <p:sp>
        <p:nvSpPr>
          <p:cNvPr id="7" name="Footer Placeholder 3"/>
          <p:cNvSpPr>
            <a:spLocks noGrp="1"/>
          </p:cNvSpPr>
          <p:nvPr>
            <p:ph type="ftr" sz="quarter" idx="4294967295"/>
          </p:nvPr>
        </p:nvSpPr>
        <p:spPr>
          <a:xfrm>
            <a:off x="6096000" y="6457950"/>
            <a:ext cx="2667000" cy="476250"/>
          </a:xfrm>
          <a:prstGeom prst="rect">
            <a:avLst/>
          </a:prstGeom>
        </p:spPr>
        <p:txBody>
          <a:bodyPr/>
          <a:lstStyle/>
          <a:p>
            <a:pPr>
              <a:defRPr/>
            </a:pPr>
            <a:r>
              <a:rPr lang="en-US" sz="1200" smtClean="0"/>
              <a:t>Technical Advisory Committee</a:t>
            </a:r>
            <a:endParaRPr lang="en-US" sz="1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 name="Picture 9" descr="skyscraper.png"/>
          <p:cNvPicPr>
            <a:picLocks noChangeAspect="1"/>
          </p:cNvPicPr>
          <p:nvPr/>
        </p:nvPicPr>
        <p:blipFill>
          <a:blip r:embed="rId2" cstate="print"/>
          <a:srcRect r="28030" b="50455"/>
          <a:stretch>
            <a:fillRect/>
          </a:stretch>
        </p:blipFill>
        <p:spPr bwMode="auto">
          <a:xfrm>
            <a:off x="0" y="533400"/>
            <a:ext cx="2286000" cy="5715000"/>
          </a:xfrm>
          <a:prstGeom prst="rect">
            <a:avLst/>
          </a:prstGeom>
          <a:noFill/>
          <a:ln w="9525">
            <a:noFill/>
            <a:miter lim="800000"/>
            <a:headEnd/>
            <a:tailEnd/>
          </a:ln>
        </p:spPr>
      </p:pic>
      <p:sp>
        <p:nvSpPr>
          <p:cNvPr id="90" name="Right Arrow 89"/>
          <p:cNvSpPr/>
          <p:nvPr/>
        </p:nvSpPr>
        <p:spPr>
          <a:xfrm rot="16200000">
            <a:off x="6210300"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ight Arrow 88"/>
          <p:cNvSpPr/>
          <p:nvPr/>
        </p:nvSpPr>
        <p:spPr>
          <a:xfrm rot="16200000">
            <a:off x="5600698"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Right Arrow 86"/>
          <p:cNvSpPr/>
          <p:nvPr/>
        </p:nvSpPr>
        <p:spPr>
          <a:xfrm rot="16200000">
            <a:off x="4914900"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ight Arrow 85"/>
          <p:cNvSpPr/>
          <p:nvPr/>
        </p:nvSpPr>
        <p:spPr>
          <a:xfrm rot="16200000">
            <a:off x="4305298"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ight Arrow 79"/>
          <p:cNvSpPr/>
          <p:nvPr/>
        </p:nvSpPr>
        <p:spPr>
          <a:xfrm rot="16200000">
            <a:off x="495300"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ight Arrow 80"/>
          <p:cNvSpPr/>
          <p:nvPr/>
        </p:nvSpPr>
        <p:spPr>
          <a:xfrm rot="16200000">
            <a:off x="2933701"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ight Arrow 81"/>
          <p:cNvSpPr/>
          <p:nvPr/>
        </p:nvSpPr>
        <p:spPr>
          <a:xfrm rot="16200000">
            <a:off x="1104899"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ight Arrow 82"/>
          <p:cNvSpPr/>
          <p:nvPr/>
        </p:nvSpPr>
        <p:spPr>
          <a:xfrm rot="16200000">
            <a:off x="1714500"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Right Arrow 83"/>
          <p:cNvSpPr/>
          <p:nvPr/>
        </p:nvSpPr>
        <p:spPr>
          <a:xfrm rot="16200000">
            <a:off x="2324099"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ight Arrow 84"/>
          <p:cNvSpPr/>
          <p:nvPr/>
        </p:nvSpPr>
        <p:spPr>
          <a:xfrm rot="16200000">
            <a:off x="3619499" y="3009900"/>
            <a:ext cx="5029200" cy="533400"/>
          </a:xfrm>
          <a:prstGeom prst="rightArrow">
            <a:avLst/>
          </a:prstGeom>
          <a:solidFill>
            <a:srgbClr val="BBE0E3">
              <a:alpha val="14902"/>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accent2">
                    <a:lumMod val="20000"/>
                    <a:lumOff val="80000"/>
                  </a:schemeClr>
                </a:solidFill>
              </a:ln>
              <a:solidFill>
                <a:srgbClr val="D9D9D9"/>
              </a:solidFill>
            </a:endParaRPr>
          </a:p>
        </p:txBody>
      </p:sp>
      <p:sp>
        <p:nvSpPr>
          <p:cNvPr id="48" name="Rectangle 15"/>
          <p:cNvSpPr>
            <a:spLocks noChangeArrowheads="1"/>
          </p:cNvSpPr>
          <p:nvPr/>
        </p:nvSpPr>
        <p:spPr bwMode="auto">
          <a:xfrm>
            <a:off x="0" y="2590800"/>
            <a:ext cx="9144000" cy="2004392"/>
          </a:xfrm>
          <a:prstGeom prst="rect">
            <a:avLst/>
          </a:prstGeom>
          <a:solidFill>
            <a:schemeClr val="accent1">
              <a:alpha val="20000"/>
            </a:schemeClr>
          </a:solidFill>
          <a:ln w="6350">
            <a:solidFill>
              <a:srgbClr val="000000">
                <a:alpha val="80000"/>
              </a:srgbClr>
            </a:solidFill>
            <a:miter lim="800000"/>
            <a:headEnd/>
            <a:tailEnd/>
          </a:ln>
        </p:spPr>
        <p:txBody>
          <a:bodyPr wrap="none" anchor="ctr"/>
          <a:lstStyle/>
          <a:p>
            <a:pPr algn="ctr"/>
            <a:endParaRPr lang="en-US" sz="1400" b="1" i="1" dirty="0"/>
          </a:p>
        </p:txBody>
      </p:sp>
      <p:pic>
        <p:nvPicPr>
          <p:cNvPr id="2051" name="Picture 3" descr="C:\Users\Jason\AppData\Local\Microsoft\Windows\Temporary Internet Files\Content.IE5\7PLHT0J2\MCj04039250000[1].wmf"/>
          <p:cNvPicPr>
            <a:picLocks noChangeAspect="1" noChangeArrowheads="1"/>
          </p:cNvPicPr>
          <p:nvPr/>
        </p:nvPicPr>
        <p:blipFill>
          <a:blip r:embed="rId3" cstate="print">
            <a:lum bright="59000"/>
          </a:blip>
          <a:srcRect/>
          <a:stretch>
            <a:fillRect/>
          </a:stretch>
        </p:blipFill>
        <p:spPr bwMode="auto">
          <a:xfrm flipH="1">
            <a:off x="750704" y="3429000"/>
            <a:ext cx="958717" cy="990600"/>
          </a:xfrm>
          <a:prstGeom prst="rect">
            <a:avLst/>
          </a:prstGeom>
          <a:noFill/>
        </p:spPr>
      </p:pic>
      <p:pic>
        <p:nvPicPr>
          <p:cNvPr id="77" name="Picture 3" descr="C:\Users\Jason\AppData\Local\Microsoft\Windows\Temporary Internet Files\Content.IE5\7PLHT0J2\MCj04039250000[1].wmf"/>
          <p:cNvPicPr>
            <a:picLocks noChangeAspect="1" noChangeArrowheads="1"/>
          </p:cNvPicPr>
          <p:nvPr/>
        </p:nvPicPr>
        <p:blipFill>
          <a:blip r:embed="rId3" cstate="print">
            <a:lum bright="59000"/>
          </a:blip>
          <a:srcRect/>
          <a:stretch>
            <a:fillRect/>
          </a:stretch>
        </p:blipFill>
        <p:spPr bwMode="auto">
          <a:xfrm>
            <a:off x="750711" y="2667000"/>
            <a:ext cx="990600" cy="956103"/>
          </a:xfrm>
          <a:prstGeom prst="rect">
            <a:avLst/>
          </a:prstGeom>
          <a:noFill/>
        </p:spPr>
      </p:pic>
      <p:pic>
        <p:nvPicPr>
          <p:cNvPr id="75" name="Picture 3" descr="C:\Users\Jason\AppData\Local\Microsoft\Windows\Temporary Internet Files\Content.IE5\7PLHT0J2\MCj04039250000[1].wmf"/>
          <p:cNvPicPr>
            <a:picLocks noChangeAspect="1" noChangeArrowheads="1"/>
          </p:cNvPicPr>
          <p:nvPr/>
        </p:nvPicPr>
        <p:blipFill>
          <a:blip r:embed="rId3" cstate="print">
            <a:lum bright="59000"/>
          </a:blip>
          <a:srcRect/>
          <a:stretch>
            <a:fillRect/>
          </a:stretch>
        </p:blipFill>
        <p:spPr bwMode="auto">
          <a:xfrm>
            <a:off x="750711" y="838200"/>
            <a:ext cx="990600" cy="990600"/>
          </a:xfrm>
          <a:prstGeom prst="rect">
            <a:avLst/>
          </a:prstGeom>
          <a:noFill/>
        </p:spPr>
      </p:pic>
      <p:pic>
        <p:nvPicPr>
          <p:cNvPr id="74" name="Picture 3" descr="C:\Users\Jason\AppData\Local\Microsoft\Windows\Temporary Internet Files\Content.IE5\7PLHT0J2\MCj04039250000[1].wmf"/>
          <p:cNvPicPr>
            <a:picLocks noChangeAspect="1" noChangeArrowheads="1"/>
          </p:cNvPicPr>
          <p:nvPr/>
        </p:nvPicPr>
        <p:blipFill>
          <a:blip r:embed="rId3" cstate="print">
            <a:lum bright="59000"/>
          </a:blip>
          <a:srcRect/>
          <a:stretch>
            <a:fillRect/>
          </a:stretch>
        </p:blipFill>
        <p:spPr bwMode="auto">
          <a:xfrm flipH="1">
            <a:off x="750711" y="1600200"/>
            <a:ext cx="990600" cy="838200"/>
          </a:xfrm>
          <a:prstGeom prst="rect">
            <a:avLst/>
          </a:prstGeom>
          <a:noFill/>
        </p:spPr>
      </p:pic>
      <p:pic>
        <p:nvPicPr>
          <p:cNvPr id="76" name="Picture 3" descr="C:\Users\Jason\AppData\Local\Microsoft\Windows\Temporary Internet Files\Content.IE5\7PLHT0J2\MCj04039250000[1].wmf"/>
          <p:cNvPicPr>
            <a:picLocks noChangeAspect="1" noChangeArrowheads="1"/>
          </p:cNvPicPr>
          <p:nvPr/>
        </p:nvPicPr>
        <p:blipFill>
          <a:blip r:embed="rId3" cstate="print">
            <a:lum bright="59000"/>
          </a:blip>
          <a:srcRect/>
          <a:stretch>
            <a:fillRect/>
          </a:stretch>
        </p:blipFill>
        <p:spPr bwMode="auto">
          <a:xfrm>
            <a:off x="750711" y="4648200"/>
            <a:ext cx="990600" cy="995065"/>
          </a:xfrm>
          <a:prstGeom prst="rect">
            <a:avLst/>
          </a:prstGeom>
          <a:noFill/>
        </p:spPr>
      </p:pic>
      <p:cxnSp>
        <p:nvCxnSpPr>
          <p:cNvPr id="5" name="Straight Connector 4"/>
          <p:cNvCxnSpPr/>
          <p:nvPr/>
        </p:nvCxnSpPr>
        <p:spPr>
          <a:xfrm rot="5400000">
            <a:off x="-1763879" y="3276592"/>
            <a:ext cx="5029199" cy="17"/>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flipH="1">
            <a:off x="762000" y="5791200"/>
            <a:ext cx="8305800" cy="22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773289" y="3276600"/>
            <a:ext cx="5029200" cy="0"/>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50711" y="5562600"/>
            <a:ext cx="990600" cy="461665"/>
          </a:xfrm>
          <a:prstGeom prst="rect">
            <a:avLst/>
          </a:prstGeom>
          <a:noFill/>
          <a:ln>
            <a:noFill/>
          </a:ln>
        </p:spPr>
        <p:txBody>
          <a:bodyPr wrap="square" rtlCol="0">
            <a:spAutoFit/>
          </a:bodyPr>
          <a:lstStyle/>
          <a:p>
            <a:pPr algn="ctr"/>
            <a:r>
              <a:rPr lang="en-US" sz="1200" b="1" dirty="0" smtClean="0"/>
              <a:t>Test Activities</a:t>
            </a:r>
            <a:endParaRPr lang="en-US" sz="1200" b="1" dirty="0"/>
          </a:p>
        </p:txBody>
      </p:sp>
      <p:cxnSp>
        <p:nvCxnSpPr>
          <p:cNvPr id="21" name="Straight Connector 20"/>
          <p:cNvCxnSpPr/>
          <p:nvPr/>
        </p:nvCxnSpPr>
        <p:spPr>
          <a:xfrm rot="5400000">
            <a:off x="-11289" y="3276600"/>
            <a:ext cx="5029200"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181600" y="5791200"/>
            <a:ext cx="533400" cy="253916"/>
          </a:xfrm>
          <a:prstGeom prst="rect">
            <a:avLst/>
          </a:prstGeom>
          <a:noFill/>
        </p:spPr>
        <p:txBody>
          <a:bodyPr wrap="square" rtlCol="0">
            <a:spAutoFit/>
          </a:bodyPr>
          <a:lstStyle/>
          <a:p>
            <a:pPr algn="ctr"/>
            <a:r>
              <a:rPr lang="en-US" sz="1050" b="1" u="sng" dirty="0" smtClean="0"/>
              <a:t>CRR</a:t>
            </a:r>
            <a:endParaRPr lang="en-US" sz="1050" b="1" u="sng" dirty="0"/>
          </a:p>
        </p:txBody>
      </p:sp>
      <p:sp>
        <p:nvSpPr>
          <p:cNvPr id="23" name="TextBox 22"/>
          <p:cNvSpPr txBox="1"/>
          <p:nvPr/>
        </p:nvSpPr>
        <p:spPr>
          <a:xfrm>
            <a:off x="3352800" y="5791201"/>
            <a:ext cx="533400" cy="261610"/>
          </a:xfrm>
          <a:prstGeom prst="rect">
            <a:avLst/>
          </a:prstGeom>
          <a:noFill/>
        </p:spPr>
        <p:txBody>
          <a:bodyPr wrap="square" rtlCol="0">
            <a:spAutoFit/>
          </a:bodyPr>
          <a:lstStyle/>
          <a:p>
            <a:pPr algn="ctr"/>
            <a:r>
              <a:rPr lang="en-US" sz="1050" b="1" u="sng" dirty="0" smtClean="0"/>
              <a:t>RTM</a:t>
            </a:r>
            <a:endParaRPr lang="en-US" sz="1050" b="1" u="sng" dirty="0"/>
          </a:p>
        </p:txBody>
      </p:sp>
      <p:sp>
        <p:nvSpPr>
          <p:cNvPr id="24" name="TextBox 23"/>
          <p:cNvSpPr txBox="1"/>
          <p:nvPr/>
        </p:nvSpPr>
        <p:spPr>
          <a:xfrm>
            <a:off x="5867400" y="5791201"/>
            <a:ext cx="533400" cy="253916"/>
          </a:xfrm>
          <a:prstGeom prst="rect">
            <a:avLst/>
          </a:prstGeom>
          <a:noFill/>
        </p:spPr>
        <p:txBody>
          <a:bodyPr wrap="square" rtlCol="0">
            <a:spAutoFit/>
          </a:bodyPr>
          <a:lstStyle/>
          <a:p>
            <a:pPr algn="ctr"/>
            <a:r>
              <a:rPr lang="en-US" sz="1050" b="1" u="sng" dirty="0" smtClean="0"/>
              <a:t>DAM</a:t>
            </a:r>
            <a:endParaRPr lang="en-US" sz="1050" b="1" u="sng" dirty="0"/>
          </a:p>
        </p:txBody>
      </p:sp>
      <p:sp>
        <p:nvSpPr>
          <p:cNvPr id="25" name="TextBox 24"/>
          <p:cNvSpPr txBox="1"/>
          <p:nvPr/>
        </p:nvSpPr>
        <p:spPr>
          <a:xfrm>
            <a:off x="4648200" y="5791201"/>
            <a:ext cx="457200" cy="261610"/>
          </a:xfrm>
          <a:prstGeom prst="rect">
            <a:avLst/>
          </a:prstGeom>
          <a:noFill/>
        </p:spPr>
        <p:txBody>
          <a:bodyPr wrap="square" rtlCol="0">
            <a:spAutoFit/>
          </a:bodyPr>
          <a:lstStyle/>
          <a:p>
            <a:pPr algn="ctr"/>
            <a:r>
              <a:rPr lang="en-US" sz="1050" b="1" u="sng" dirty="0" smtClean="0"/>
              <a:t>OS</a:t>
            </a:r>
            <a:endParaRPr lang="en-US" sz="1050" b="1" u="sng" dirty="0"/>
          </a:p>
        </p:txBody>
      </p:sp>
      <p:sp>
        <p:nvSpPr>
          <p:cNvPr id="26" name="TextBox 25"/>
          <p:cNvSpPr txBox="1"/>
          <p:nvPr/>
        </p:nvSpPr>
        <p:spPr>
          <a:xfrm>
            <a:off x="3962400" y="5791201"/>
            <a:ext cx="533400" cy="261610"/>
          </a:xfrm>
          <a:prstGeom prst="rect">
            <a:avLst/>
          </a:prstGeom>
          <a:noFill/>
        </p:spPr>
        <p:txBody>
          <a:bodyPr wrap="square" rtlCol="0">
            <a:spAutoFit/>
          </a:bodyPr>
          <a:lstStyle/>
          <a:p>
            <a:pPr algn="ctr"/>
            <a:r>
              <a:rPr lang="en-US" sz="1050" b="1" u="sng" dirty="0" smtClean="0"/>
              <a:t>EMS</a:t>
            </a:r>
            <a:endParaRPr lang="en-US" sz="1050" b="1" u="sng" dirty="0"/>
          </a:p>
        </p:txBody>
      </p:sp>
      <p:sp>
        <p:nvSpPr>
          <p:cNvPr id="27" name="TextBox 26"/>
          <p:cNvSpPr txBox="1"/>
          <p:nvPr/>
        </p:nvSpPr>
        <p:spPr>
          <a:xfrm>
            <a:off x="6477000" y="5791201"/>
            <a:ext cx="609600" cy="253916"/>
          </a:xfrm>
          <a:prstGeom prst="rect">
            <a:avLst/>
          </a:prstGeom>
          <a:noFill/>
        </p:spPr>
        <p:txBody>
          <a:bodyPr wrap="square" rtlCol="0">
            <a:spAutoFit/>
          </a:bodyPr>
          <a:lstStyle/>
          <a:p>
            <a:pPr algn="ctr"/>
            <a:r>
              <a:rPr lang="en-US" sz="1050" b="1" u="sng" dirty="0" smtClean="0"/>
              <a:t>COMS</a:t>
            </a:r>
            <a:endParaRPr lang="en-US" sz="1050" b="1" u="sng" dirty="0"/>
          </a:p>
        </p:txBody>
      </p:sp>
      <p:sp>
        <p:nvSpPr>
          <p:cNvPr id="28" name="TextBox 27"/>
          <p:cNvSpPr txBox="1"/>
          <p:nvPr/>
        </p:nvSpPr>
        <p:spPr>
          <a:xfrm>
            <a:off x="2667000" y="5765885"/>
            <a:ext cx="685800" cy="253916"/>
          </a:xfrm>
          <a:prstGeom prst="rect">
            <a:avLst/>
          </a:prstGeom>
          <a:noFill/>
        </p:spPr>
        <p:txBody>
          <a:bodyPr wrap="square" rtlCol="0">
            <a:spAutoFit/>
          </a:bodyPr>
          <a:lstStyle/>
          <a:p>
            <a:pPr algn="ctr"/>
            <a:r>
              <a:rPr lang="en-US" sz="1050" b="1" u="sng" dirty="0" smtClean="0"/>
              <a:t>NMMS</a:t>
            </a:r>
            <a:endParaRPr lang="en-US" sz="1050" b="1" u="sng" dirty="0"/>
          </a:p>
        </p:txBody>
      </p:sp>
      <p:sp>
        <p:nvSpPr>
          <p:cNvPr id="29" name="TextBox 28"/>
          <p:cNvSpPr txBox="1"/>
          <p:nvPr/>
        </p:nvSpPr>
        <p:spPr>
          <a:xfrm>
            <a:off x="7162800" y="5791201"/>
            <a:ext cx="609600" cy="253916"/>
          </a:xfrm>
          <a:prstGeom prst="rect">
            <a:avLst/>
          </a:prstGeom>
          <a:noFill/>
        </p:spPr>
        <p:txBody>
          <a:bodyPr wrap="square" rtlCol="0">
            <a:spAutoFit/>
          </a:bodyPr>
          <a:lstStyle/>
          <a:p>
            <a:pPr algn="ctr"/>
            <a:r>
              <a:rPr lang="en-US" sz="1050" b="1" u="sng" dirty="0" smtClean="0"/>
              <a:t>CMM</a:t>
            </a:r>
            <a:endParaRPr lang="en-US" sz="1050" b="1" u="sng" dirty="0"/>
          </a:p>
        </p:txBody>
      </p:sp>
      <p:sp>
        <p:nvSpPr>
          <p:cNvPr id="30" name="TextBox 29"/>
          <p:cNvSpPr txBox="1"/>
          <p:nvPr/>
        </p:nvSpPr>
        <p:spPr>
          <a:xfrm>
            <a:off x="7848600" y="5791201"/>
            <a:ext cx="533400" cy="253916"/>
          </a:xfrm>
          <a:prstGeom prst="rect">
            <a:avLst/>
          </a:prstGeom>
          <a:noFill/>
        </p:spPr>
        <p:txBody>
          <a:bodyPr wrap="square" rtlCol="0">
            <a:spAutoFit/>
          </a:bodyPr>
          <a:lstStyle/>
          <a:p>
            <a:pPr algn="ctr"/>
            <a:r>
              <a:rPr lang="en-US" sz="1050" b="1" u="sng" dirty="0" smtClean="0"/>
              <a:t>REG</a:t>
            </a:r>
            <a:endParaRPr lang="en-US" sz="1050" b="1" u="sng" dirty="0"/>
          </a:p>
        </p:txBody>
      </p:sp>
      <p:sp>
        <p:nvSpPr>
          <p:cNvPr id="31" name="TextBox 30"/>
          <p:cNvSpPr txBox="1"/>
          <p:nvPr/>
        </p:nvSpPr>
        <p:spPr>
          <a:xfrm>
            <a:off x="8305800" y="5791201"/>
            <a:ext cx="838200" cy="253916"/>
          </a:xfrm>
          <a:prstGeom prst="rect">
            <a:avLst/>
          </a:prstGeom>
          <a:noFill/>
        </p:spPr>
        <p:txBody>
          <a:bodyPr wrap="square" rtlCol="0">
            <a:spAutoFit/>
          </a:bodyPr>
          <a:lstStyle/>
          <a:p>
            <a:pPr algn="ctr"/>
            <a:r>
              <a:rPr lang="en-US" sz="1050" b="1" u="sng" dirty="0" smtClean="0"/>
              <a:t>REPORTS</a:t>
            </a:r>
            <a:endParaRPr lang="en-US" sz="1050" b="1" u="sng" dirty="0"/>
          </a:p>
        </p:txBody>
      </p:sp>
      <p:sp>
        <p:nvSpPr>
          <p:cNvPr id="32" name="TextBox 31"/>
          <p:cNvSpPr txBox="1"/>
          <p:nvPr/>
        </p:nvSpPr>
        <p:spPr>
          <a:xfrm>
            <a:off x="-76200" y="5181600"/>
            <a:ext cx="990600" cy="461665"/>
          </a:xfrm>
          <a:prstGeom prst="rect">
            <a:avLst/>
          </a:prstGeom>
          <a:noFill/>
        </p:spPr>
        <p:txBody>
          <a:bodyPr wrap="square" rtlCol="0">
            <a:spAutoFit/>
          </a:bodyPr>
          <a:lstStyle/>
          <a:p>
            <a:pPr algn="ctr"/>
            <a:r>
              <a:rPr lang="en-US" sz="1200" b="1" dirty="0"/>
              <a:t>Functional Stability</a:t>
            </a:r>
          </a:p>
        </p:txBody>
      </p:sp>
      <p:sp>
        <p:nvSpPr>
          <p:cNvPr id="33" name="TextBox 32"/>
          <p:cNvSpPr txBox="1"/>
          <p:nvPr/>
        </p:nvSpPr>
        <p:spPr>
          <a:xfrm>
            <a:off x="-33867" y="3348335"/>
            <a:ext cx="838200" cy="461665"/>
          </a:xfrm>
          <a:prstGeom prst="rect">
            <a:avLst/>
          </a:prstGeom>
          <a:noFill/>
        </p:spPr>
        <p:txBody>
          <a:bodyPr wrap="square" rtlCol="0">
            <a:spAutoFit/>
          </a:bodyPr>
          <a:lstStyle/>
          <a:p>
            <a:pPr algn="ctr"/>
            <a:r>
              <a:rPr lang="en-US" sz="1200" b="1" dirty="0" smtClean="0"/>
              <a:t>System Stability</a:t>
            </a:r>
            <a:endParaRPr lang="en-US" sz="1200" b="1" dirty="0"/>
          </a:p>
        </p:txBody>
      </p:sp>
      <p:sp>
        <p:nvSpPr>
          <p:cNvPr id="34" name="TextBox 33"/>
          <p:cNvSpPr txBox="1"/>
          <p:nvPr/>
        </p:nvSpPr>
        <p:spPr>
          <a:xfrm>
            <a:off x="-69145" y="1367135"/>
            <a:ext cx="914400" cy="461665"/>
          </a:xfrm>
          <a:prstGeom prst="rect">
            <a:avLst/>
          </a:prstGeom>
          <a:noFill/>
        </p:spPr>
        <p:txBody>
          <a:bodyPr wrap="square" rtlCol="0">
            <a:spAutoFit/>
          </a:bodyPr>
          <a:lstStyle/>
          <a:p>
            <a:pPr algn="ctr"/>
            <a:r>
              <a:rPr lang="en-US" sz="1200" b="1" dirty="0"/>
              <a:t>Business </a:t>
            </a:r>
            <a:r>
              <a:rPr lang="en-US" sz="1200" b="1" dirty="0" smtClean="0"/>
              <a:t>Stability</a:t>
            </a:r>
            <a:endParaRPr lang="en-US" sz="1200" b="1" dirty="0"/>
          </a:p>
        </p:txBody>
      </p:sp>
      <p:sp>
        <p:nvSpPr>
          <p:cNvPr id="35" name="TextBox 34"/>
          <p:cNvSpPr txBox="1"/>
          <p:nvPr/>
        </p:nvSpPr>
        <p:spPr>
          <a:xfrm>
            <a:off x="0" y="304800"/>
            <a:ext cx="9144000" cy="400110"/>
          </a:xfrm>
          <a:prstGeom prst="rect">
            <a:avLst/>
          </a:prstGeom>
          <a:solidFill>
            <a:srgbClr val="72BFC5"/>
          </a:solidFill>
          <a:ln>
            <a:solidFill>
              <a:schemeClr val="accent2"/>
            </a:solidFill>
          </a:ln>
        </p:spPr>
        <p:txBody>
          <a:bodyPr wrap="square" rtlCol="0">
            <a:spAutoFit/>
          </a:bodyPr>
          <a:lstStyle/>
          <a:p>
            <a:pPr algn="ctr"/>
            <a:r>
              <a:rPr lang="en-US" sz="2000" b="1" dirty="0" smtClean="0">
                <a:solidFill>
                  <a:schemeClr val="bg1"/>
                </a:solidFill>
              </a:rPr>
              <a:t>Go-Live</a:t>
            </a:r>
            <a:endParaRPr lang="en-US" sz="2000" b="1" dirty="0">
              <a:solidFill>
                <a:schemeClr val="bg1"/>
              </a:solidFill>
            </a:endParaRPr>
          </a:p>
        </p:txBody>
      </p:sp>
      <p:sp>
        <p:nvSpPr>
          <p:cNvPr id="36" name="TextBox 35"/>
          <p:cNvSpPr txBox="1"/>
          <p:nvPr/>
        </p:nvSpPr>
        <p:spPr>
          <a:xfrm>
            <a:off x="1588911" y="4338935"/>
            <a:ext cx="1295400" cy="461665"/>
          </a:xfrm>
          <a:prstGeom prst="rect">
            <a:avLst/>
          </a:prstGeom>
          <a:noFill/>
        </p:spPr>
        <p:txBody>
          <a:bodyPr wrap="square" rtlCol="0">
            <a:spAutoFit/>
          </a:bodyPr>
          <a:lstStyle/>
          <a:p>
            <a:pPr algn="ctr"/>
            <a:r>
              <a:rPr lang="en-US" sz="1200" b="1" dirty="0" smtClean="0"/>
              <a:t>Functional Completeness</a:t>
            </a:r>
            <a:endParaRPr lang="en-US" sz="1200" b="1" dirty="0"/>
          </a:p>
        </p:txBody>
      </p:sp>
      <p:sp>
        <p:nvSpPr>
          <p:cNvPr id="37" name="TextBox 36"/>
          <p:cNvSpPr txBox="1"/>
          <p:nvPr/>
        </p:nvSpPr>
        <p:spPr>
          <a:xfrm>
            <a:off x="1588911" y="2357735"/>
            <a:ext cx="1371600" cy="461665"/>
          </a:xfrm>
          <a:prstGeom prst="rect">
            <a:avLst/>
          </a:prstGeom>
          <a:noFill/>
        </p:spPr>
        <p:txBody>
          <a:bodyPr wrap="square" rtlCol="0">
            <a:spAutoFit/>
          </a:bodyPr>
          <a:lstStyle/>
          <a:p>
            <a:pPr algn="ctr"/>
            <a:r>
              <a:rPr lang="en-US" sz="1200" b="1" dirty="0" smtClean="0"/>
              <a:t>Solution/ Data Completeness</a:t>
            </a:r>
            <a:endParaRPr lang="en-US" sz="1200" b="1" dirty="0"/>
          </a:p>
        </p:txBody>
      </p:sp>
      <p:sp>
        <p:nvSpPr>
          <p:cNvPr id="38" name="TextBox 37"/>
          <p:cNvSpPr txBox="1"/>
          <p:nvPr/>
        </p:nvSpPr>
        <p:spPr>
          <a:xfrm>
            <a:off x="1665111" y="1138535"/>
            <a:ext cx="1219200" cy="461665"/>
          </a:xfrm>
          <a:prstGeom prst="rect">
            <a:avLst/>
          </a:prstGeom>
          <a:noFill/>
        </p:spPr>
        <p:txBody>
          <a:bodyPr wrap="square" rtlCol="0">
            <a:spAutoFit/>
          </a:bodyPr>
          <a:lstStyle/>
          <a:p>
            <a:pPr algn="ctr"/>
            <a:r>
              <a:rPr lang="en-US" sz="1200" b="1" dirty="0" smtClean="0"/>
              <a:t>Solution/ Data Quality</a:t>
            </a:r>
            <a:endParaRPr lang="en-US" sz="1200" b="1" dirty="0"/>
          </a:p>
        </p:txBody>
      </p:sp>
      <p:sp>
        <p:nvSpPr>
          <p:cNvPr id="42" name="TextBox 41"/>
          <p:cNvSpPr txBox="1"/>
          <p:nvPr/>
        </p:nvSpPr>
        <p:spPr>
          <a:xfrm>
            <a:off x="750711" y="5410200"/>
            <a:ext cx="990600" cy="261610"/>
          </a:xfrm>
          <a:prstGeom prst="rect">
            <a:avLst/>
          </a:prstGeom>
          <a:noFill/>
        </p:spPr>
        <p:txBody>
          <a:bodyPr wrap="square" rtlCol="0">
            <a:spAutoFit/>
          </a:bodyPr>
          <a:lstStyle/>
          <a:p>
            <a:r>
              <a:rPr lang="en-US" sz="1050" dirty="0"/>
              <a:t>FA/SA TEST</a:t>
            </a:r>
          </a:p>
        </p:txBody>
      </p:sp>
      <p:sp>
        <p:nvSpPr>
          <p:cNvPr id="43" name="TextBox 42"/>
          <p:cNvSpPr txBox="1"/>
          <p:nvPr/>
        </p:nvSpPr>
        <p:spPr>
          <a:xfrm>
            <a:off x="674511" y="4114800"/>
            <a:ext cx="1143000" cy="415498"/>
          </a:xfrm>
          <a:prstGeom prst="rect">
            <a:avLst/>
          </a:prstGeom>
          <a:noFill/>
        </p:spPr>
        <p:txBody>
          <a:bodyPr wrap="square" rtlCol="0">
            <a:spAutoFit/>
          </a:bodyPr>
          <a:lstStyle/>
          <a:p>
            <a:pPr algn="ctr"/>
            <a:r>
              <a:rPr lang="en-US" sz="1050" dirty="0" smtClean="0"/>
              <a:t>INTEGRATION TEST</a:t>
            </a:r>
          </a:p>
        </p:txBody>
      </p:sp>
      <p:sp>
        <p:nvSpPr>
          <p:cNvPr id="44" name="TextBox 43"/>
          <p:cNvSpPr txBox="1"/>
          <p:nvPr/>
        </p:nvSpPr>
        <p:spPr>
          <a:xfrm>
            <a:off x="674511" y="803702"/>
            <a:ext cx="1219200" cy="415498"/>
          </a:xfrm>
          <a:prstGeom prst="rect">
            <a:avLst/>
          </a:prstGeom>
          <a:noFill/>
        </p:spPr>
        <p:txBody>
          <a:bodyPr wrap="square" rtlCol="0">
            <a:spAutoFit/>
          </a:bodyPr>
          <a:lstStyle/>
          <a:p>
            <a:pPr algn="ctr"/>
            <a:r>
              <a:rPr lang="en-US" sz="1050" dirty="0" smtClean="0"/>
              <a:t>BUSINESS PROCESS TEST</a:t>
            </a:r>
            <a:endParaRPr lang="en-US" sz="1050" dirty="0"/>
          </a:p>
        </p:txBody>
      </p:sp>
      <p:sp>
        <p:nvSpPr>
          <p:cNvPr id="49" name="Rectangle 48"/>
          <p:cNvSpPr/>
          <p:nvPr/>
        </p:nvSpPr>
        <p:spPr>
          <a:xfrm>
            <a:off x="598311" y="2590800"/>
            <a:ext cx="1295400" cy="415498"/>
          </a:xfrm>
          <a:prstGeom prst="rect">
            <a:avLst/>
          </a:prstGeom>
        </p:spPr>
        <p:txBody>
          <a:bodyPr wrap="square">
            <a:spAutoFit/>
          </a:bodyPr>
          <a:lstStyle/>
          <a:p>
            <a:pPr algn="ctr"/>
            <a:r>
              <a:rPr lang="en-US" sz="1050" dirty="0"/>
              <a:t>PERFORMANCE </a:t>
            </a:r>
            <a:endParaRPr lang="en-US" sz="1050" dirty="0" smtClean="0"/>
          </a:p>
          <a:p>
            <a:pPr algn="ctr"/>
            <a:r>
              <a:rPr lang="en-US" sz="1050" dirty="0" smtClean="0"/>
              <a:t>&amp; </a:t>
            </a:r>
            <a:r>
              <a:rPr lang="en-US" sz="1050" dirty="0"/>
              <a:t>LOAD TEST</a:t>
            </a:r>
          </a:p>
        </p:txBody>
      </p:sp>
      <p:sp>
        <p:nvSpPr>
          <p:cNvPr id="51" name="TextBox 50"/>
          <p:cNvSpPr txBox="1"/>
          <p:nvPr/>
        </p:nvSpPr>
        <p:spPr>
          <a:xfrm>
            <a:off x="2438400" y="1274802"/>
            <a:ext cx="1143000" cy="553998"/>
          </a:xfrm>
          <a:prstGeom prst="rect">
            <a:avLst/>
          </a:prstGeom>
          <a:noFill/>
        </p:spPr>
        <p:txBody>
          <a:bodyPr wrap="square" rtlCol="0">
            <a:spAutoFit/>
          </a:bodyPr>
          <a:lstStyle/>
          <a:p>
            <a:pPr algn="ctr"/>
            <a:r>
              <a:rPr lang="en-US" sz="1000" dirty="0" smtClean="0"/>
              <a:t>Model  Load /Validation Processes</a:t>
            </a:r>
            <a:endParaRPr lang="en-US" sz="1000" dirty="0"/>
          </a:p>
        </p:txBody>
      </p:sp>
      <p:sp>
        <p:nvSpPr>
          <p:cNvPr id="61" name="Right Arrow 60"/>
          <p:cNvSpPr/>
          <p:nvPr/>
        </p:nvSpPr>
        <p:spPr>
          <a:xfrm rot="16200000">
            <a:off x="3124202" y="3200400"/>
            <a:ext cx="46482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ight Arrow 61"/>
          <p:cNvSpPr/>
          <p:nvPr/>
        </p:nvSpPr>
        <p:spPr>
          <a:xfrm rot="16200000">
            <a:off x="723900" y="3238500"/>
            <a:ext cx="45720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Right Arrow 62"/>
          <p:cNvSpPr/>
          <p:nvPr/>
        </p:nvSpPr>
        <p:spPr>
          <a:xfrm rot="16200000">
            <a:off x="1333500" y="3238500"/>
            <a:ext cx="45720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ight Arrow 63"/>
          <p:cNvSpPr/>
          <p:nvPr/>
        </p:nvSpPr>
        <p:spPr>
          <a:xfrm rot="16200000">
            <a:off x="1991140" y="3276600"/>
            <a:ext cx="44958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ight Arrow 64"/>
          <p:cNvSpPr/>
          <p:nvPr/>
        </p:nvSpPr>
        <p:spPr>
          <a:xfrm rot="16200000">
            <a:off x="2667000" y="3352800"/>
            <a:ext cx="43434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Right Arrow 65"/>
          <p:cNvSpPr/>
          <p:nvPr/>
        </p:nvSpPr>
        <p:spPr>
          <a:xfrm rot="16200000">
            <a:off x="3695699" y="3086100"/>
            <a:ext cx="48768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ight Arrow 66"/>
          <p:cNvSpPr/>
          <p:nvPr/>
        </p:nvSpPr>
        <p:spPr>
          <a:xfrm rot="16200000">
            <a:off x="4533900" y="3238500"/>
            <a:ext cx="45720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p:cNvSpPr txBox="1"/>
          <p:nvPr/>
        </p:nvSpPr>
        <p:spPr>
          <a:xfrm>
            <a:off x="674511" y="2209800"/>
            <a:ext cx="1143000" cy="253916"/>
          </a:xfrm>
          <a:prstGeom prst="rect">
            <a:avLst/>
          </a:prstGeom>
          <a:noFill/>
        </p:spPr>
        <p:txBody>
          <a:bodyPr wrap="square" rtlCol="0">
            <a:spAutoFit/>
          </a:bodyPr>
          <a:lstStyle/>
          <a:p>
            <a:pPr algn="ctr"/>
            <a:r>
              <a:rPr lang="en-US" sz="1050" dirty="0" smtClean="0"/>
              <a:t>MARKET TEST</a:t>
            </a:r>
            <a:endParaRPr lang="en-US" sz="1050" dirty="0"/>
          </a:p>
        </p:txBody>
      </p:sp>
      <p:sp>
        <p:nvSpPr>
          <p:cNvPr id="69" name="Right Arrow 68"/>
          <p:cNvSpPr/>
          <p:nvPr/>
        </p:nvSpPr>
        <p:spPr>
          <a:xfrm rot="16200000">
            <a:off x="5257800" y="3352800"/>
            <a:ext cx="43434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ight Arrow 69"/>
          <p:cNvSpPr/>
          <p:nvPr/>
        </p:nvSpPr>
        <p:spPr>
          <a:xfrm rot="16200000">
            <a:off x="5829299" y="3238500"/>
            <a:ext cx="45720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ight Arrow 70"/>
          <p:cNvSpPr/>
          <p:nvPr/>
        </p:nvSpPr>
        <p:spPr>
          <a:xfrm rot="16200000">
            <a:off x="6553200" y="3352800"/>
            <a:ext cx="43434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TextBox 49"/>
          <p:cNvSpPr txBox="1"/>
          <p:nvPr/>
        </p:nvSpPr>
        <p:spPr>
          <a:xfrm>
            <a:off x="4953000" y="1447800"/>
            <a:ext cx="990600" cy="553998"/>
          </a:xfrm>
          <a:prstGeom prst="rect">
            <a:avLst/>
          </a:prstGeom>
          <a:noFill/>
        </p:spPr>
        <p:txBody>
          <a:bodyPr wrap="square" rtlCol="0">
            <a:spAutoFit/>
          </a:bodyPr>
          <a:lstStyle/>
          <a:p>
            <a:pPr algn="ctr"/>
            <a:r>
              <a:rPr lang="en-US" sz="1000" dirty="0" smtClean="0"/>
              <a:t>UI Performance Improvements</a:t>
            </a:r>
            <a:endParaRPr lang="en-US" sz="1000" dirty="0"/>
          </a:p>
        </p:txBody>
      </p:sp>
      <p:sp>
        <p:nvSpPr>
          <p:cNvPr id="52" name="TextBox 51"/>
          <p:cNvSpPr txBox="1"/>
          <p:nvPr/>
        </p:nvSpPr>
        <p:spPr>
          <a:xfrm>
            <a:off x="3124200" y="1201579"/>
            <a:ext cx="990600" cy="246221"/>
          </a:xfrm>
          <a:prstGeom prst="rect">
            <a:avLst/>
          </a:prstGeom>
          <a:noFill/>
        </p:spPr>
        <p:txBody>
          <a:bodyPr wrap="square" rtlCol="0">
            <a:spAutoFit/>
          </a:bodyPr>
          <a:lstStyle/>
          <a:p>
            <a:pPr algn="ctr"/>
            <a:r>
              <a:rPr lang="en-US" sz="1000" dirty="0" smtClean="0"/>
              <a:t>Contingencies</a:t>
            </a:r>
            <a:endParaRPr lang="en-US" sz="900" dirty="0"/>
          </a:p>
        </p:txBody>
      </p:sp>
      <p:sp>
        <p:nvSpPr>
          <p:cNvPr id="53" name="TextBox 52"/>
          <p:cNvSpPr txBox="1"/>
          <p:nvPr/>
        </p:nvSpPr>
        <p:spPr>
          <a:xfrm>
            <a:off x="3810000" y="849868"/>
            <a:ext cx="838200" cy="553998"/>
          </a:xfrm>
          <a:prstGeom prst="rect">
            <a:avLst/>
          </a:prstGeom>
          <a:noFill/>
        </p:spPr>
        <p:txBody>
          <a:bodyPr wrap="square" rtlCol="0">
            <a:spAutoFit/>
          </a:bodyPr>
          <a:lstStyle/>
          <a:p>
            <a:pPr algn="ctr"/>
            <a:r>
              <a:rPr lang="en-US" sz="1000" dirty="0" smtClean="0"/>
              <a:t>ICCP Quality</a:t>
            </a:r>
          </a:p>
          <a:p>
            <a:pPr algn="ctr"/>
            <a:r>
              <a:rPr lang="en-US" sz="1000" dirty="0" smtClean="0"/>
              <a:t>SE Quality</a:t>
            </a:r>
            <a:endParaRPr lang="en-US" sz="1000" dirty="0"/>
          </a:p>
        </p:txBody>
      </p:sp>
      <p:sp>
        <p:nvSpPr>
          <p:cNvPr id="54" name="TextBox 53"/>
          <p:cNvSpPr txBox="1"/>
          <p:nvPr/>
        </p:nvSpPr>
        <p:spPr>
          <a:xfrm>
            <a:off x="5791201" y="1918156"/>
            <a:ext cx="685800" cy="246221"/>
          </a:xfrm>
          <a:prstGeom prst="rect">
            <a:avLst/>
          </a:prstGeom>
          <a:noFill/>
        </p:spPr>
        <p:txBody>
          <a:bodyPr wrap="square" rtlCol="0">
            <a:spAutoFit/>
          </a:bodyPr>
          <a:lstStyle/>
          <a:p>
            <a:pPr algn="ctr"/>
            <a:r>
              <a:rPr lang="en-US" sz="1000" b="1" dirty="0" smtClean="0"/>
              <a:t>DRUC</a:t>
            </a:r>
            <a:endParaRPr lang="en-US" sz="1000" b="1" dirty="0"/>
          </a:p>
        </p:txBody>
      </p:sp>
      <p:sp>
        <p:nvSpPr>
          <p:cNvPr id="56" name="TextBox 55"/>
          <p:cNvSpPr txBox="1"/>
          <p:nvPr/>
        </p:nvSpPr>
        <p:spPr>
          <a:xfrm>
            <a:off x="6477000" y="1809690"/>
            <a:ext cx="685800" cy="400110"/>
          </a:xfrm>
          <a:prstGeom prst="rect">
            <a:avLst/>
          </a:prstGeom>
          <a:noFill/>
        </p:spPr>
        <p:txBody>
          <a:bodyPr wrap="square" rtlCol="0">
            <a:spAutoFit/>
          </a:bodyPr>
          <a:lstStyle/>
          <a:p>
            <a:pPr algn="ctr"/>
            <a:r>
              <a:rPr lang="en-US" sz="1000" b="1" dirty="0" smtClean="0"/>
              <a:t>DAM</a:t>
            </a:r>
          </a:p>
          <a:p>
            <a:pPr algn="ctr"/>
            <a:r>
              <a:rPr lang="en-US" sz="1000" b="1" dirty="0" smtClean="0"/>
              <a:t>RTM</a:t>
            </a:r>
            <a:endParaRPr lang="en-US" sz="1000" b="1" dirty="0"/>
          </a:p>
        </p:txBody>
      </p:sp>
      <p:sp>
        <p:nvSpPr>
          <p:cNvPr id="58" name="TextBox 57"/>
          <p:cNvSpPr txBox="1"/>
          <p:nvPr/>
        </p:nvSpPr>
        <p:spPr>
          <a:xfrm>
            <a:off x="3276600" y="1524000"/>
            <a:ext cx="685800" cy="246221"/>
          </a:xfrm>
          <a:prstGeom prst="rect">
            <a:avLst/>
          </a:prstGeom>
          <a:noFill/>
        </p:spPr>
        <p:txBody>
          <a:bodyPr wrap="square" rtlCol="0">
            <a:spAutoFit/>
          </a:bodyPr>
          <a:lstStyle/>
          <a:p>
            <a:pPr algn="ctr"/>
            <a:r>
              <a:rPr lang="en-US" sz="1000" dirty="0" smtClean="0"/>
              <a:t>HRUC</a:t>
            </a:r>
            <a:endParaRPr lang="en-US" sz="900" dirty="0"/>
          </a:p>
        </p:txBody>
      </p:sp>
      <p:sp>
        <p:nvSpPr>
          <p:cNvPr id="59" name="TextBox 58"/>
          <p:cNvSpPr txBox="1"/>
          <p:nvPr/>
        </p:nvSpPr>
        <p:spPr>
          <a:xfrm>
            <a:off x="3276600" y="1658779"/>
            <a:ext cx="685800" cy="246221"/>
          </a:xfrm>
          <a:prstGeom prst="rect">
            <a:avLst/>
          </a:prstGeom>
          <a:noFill/>
        </p:spPr>
        <p:txBody>
          <a:bodyPr wrap="square" rtlCol="0">
            <a:spAutoFit/>
          </a:bodyPr>
          <a:lstStyle/>
          <a:p>
            <a:pPr algn="ctr"/>
            <a:r>
              <a:rPr lang="en-US" sz="1000" dirty="0" smtClean="0"/>
              <a:t>SASM</a:t>
            </a:r>
            <a:endParaRPr lang="en-US" sz="900" dirty="0"/>
          </a:p>
        </p:txBody>
      </p:sp>
      <p:sp>
        <p:nvSpPr>
          <p:cNvPr id="60" name="TextBox 59"/>
          <p:cNvSpPr txBox="1"/>
          <p:nvPr/>
        </p:nvSpPr>
        <p:spPr>
          <a:xfrm>
            <a:off x="3276600" y="2039779"/>
            <a:ext cx="685800" cy="246221"/>
          </a:xfrm>
          <a:prstGeom prst="rect">
            <a:avLst/>
          </a:prstGeom>
          <a:noFill/>
        </p:spPr>
        <p:txBody>
          <a:bodyPr wrap="square" rtlCol="0">
            <a:spAutoFit/>
          </a:bodyPr>
          <a:lstStyle/>
          <a:p>
            <a:pPr algn="ctr"/>
            <a:r>
              <a:rPr lang="en-US" sz="1000" b="1" dirty="0" smtClean="0"/>
              <a:t>SCED</a:t>
            </a:r>
            <a:endParaRPr lang="en-US" sz="1000" b="1" dirty="0"/>
          </a:p>
        </p:txBody>
      </p:sp>
      <p:sp>
        <p:nvSpPr>
          <p:cNvPr id="72" name="TextBox 71"/>
          <p:cNvSpPr txBox="1"/>
          <p:nvPr/>
        </p:nvSpPr>
        <p:spPr>
          <a:xfrm>
            <a:off x="2590800" y="2800290"/>
            <a:ext cx="838200" cy="400110"/>
          </a:xfrm>
          <a:prstGeom prst="rect">
            <a:avLst/>
          </a:prstGeom>
          <a:noFill/>
        </p:spPr>
        <p:txBody>
          <a:bodyPr wrap="square" rtlCol="0">
            <a:spAutoFit/>
          </a:bodyPr>
          <a:lstStyle/>
          <a:p>
            <a:pPr algn="ctr"/>
            <a:r>
              <a:rPr lang="en-US" sz="1000" b="1" dirty="0" smtClean="0"/>
              <a:t>Model Baseline</a:t>
            </a:r>
            <a:endParaRPr lang="en-US" sz="1000" b="1" dirty="0"/>
          </a:p>
        </p:txBody>
      </p:sp>
      <p:sp>
        <p:nvSpPr>
          <p:cNvPr id="73" name="Rectangle 72"/>
          <p:cNvSpPr/>
          <p:nvPr/>
        </p:nvSpPr>
        <p:spPr>
          <a:xfrm>
            <a:off x="3810000" y="1840468"/>
            <a:ext cx="914400" cy="400110"/>
          </a:xfrm>
          <a:prstGeom prst="rect">
            <a:avLst/>
          </a:prstGeom>
        </p:spPr>
        <p:txBody>
          <a:bodyPr wrap="square">
            <a:spAutoFit/>
          </a:bodyPr>
          <a:lstStyle/>
          <a:p>
            <a:pPr algn="ctr"/>
            <a:r>
              <a:rPr lang="en-US" sz="1000" b="1" dirty="0" smtClean="0"/>
              <a:t>ICCP Point </a:t>
            </a:r>
          </a:p>
          <a:p>
            <a:pPr algn="ctr"/>
            <a:r>
              <a:rPr lang="en-US" sz="1000" b="1" dirty="0" smtClean="0"/>
              <a:t>Checkout</a:t>
            </a:r>
          </a:p>
        </p:txBody>
      </p:sp>
      <p:cxnSp>
        <p:nvCxnSpPr>
          <p:cNvPr id="88" name="Straight Connector 87"/>
          <p:cNvCxnSpPr/>
          <p:nvPr/>
        </p:nvCxnSpPr>
        <p:spPr>
          <a:xfrm>
            <a:off x="762000" y="762000"/>
            <a:ext cx="8305800" cy="0"/>
          </a:xfrm>
          <a:prstGeom prst="line">
            <a:avLst/>
          </a:prstGeom>
        </p:spPr>
        <p:style>
          <a:lnRef idx="1">
            <a:schemeClr val="accent1"/>
          </a:lnRef>
          <a:fillRef idx="0">
            <a:schemeClr val="accent1"/>
          </a:fillRef>
          <a:effectRef idx="0">
            <a:schemeClr val="accent1"/>
          </a:effectRef>
          <a:fontRef idx="minor">
            <a:schemeClr val="tx1"/>
          </a:fontRef>
        </p:style>
      </p:cxnSp>
      <p:sp>
        <p:nvSpPr>
          <p:cNvPr id="79" name="Footer Placeholder 78"/>
          <p:cNvSpPr>
            <a:spLocks noGrp="1"/>
          </p:cNvSpPr>
          <p:nvPr>
            <p:ph type="ftr" sz="quarter" idx="11"/>
          </p:nvPr>
        </p:nvSpPr>
        <p:spPr>
          <a:xfrm>
            <a:off x="5791200" y="6457950"/>
            <a:ext cx="2971800" cy="457200"/>
          </a:xfrm>
        </p:spPr>
        <p:txBody>
          <a:bodyPr/>
          <a:lstStyle/>
          <a:p>
            <a:pPr>
              <a:defRPr/>
            </a:pPr>
            <a:r>
              <a:rPr lang="en-US" smtClean="0"/>
              <a:t>Technical Advisory Committee</a:t>
            </a:r>
            <a:endParaRPr lang="en-US" dirty="0"/>
          </a:p>
        </p:txBody>
      </p:sp>
      <p:sp>
        <p:nvSpPr>
          <p:cNvPr id="78" name="Date Placeholder 77"/>
          <p:cNvSpPr>
            <a:spLocks noGrp="1"/>
          </p:cNvSpPr>
          <p:nvPr>
            <p:ph type="dt" sz="half" idx="12"/>
          </p:nvPr>
        </p:nvSpPr>
        <p:spPr/>
        <p:txBody>
          <a:bodyPr/>
          <a:lstStyle/>
          <a:p>
            <a:pPr>
              <a:defRPr/>
            </a:pPr>
            <a:r>
              <a:rPr lang="en-US" smtClean="0"/>
              <a:t>5 August 2010</a:t>
            </a:r>
            <a:endParaRPr lang="en-US" dirty="0"/>
          </a:p>
        </p:txBody>
      </p:sp>
      <p:sp>
        <p:nvSpPr>
          <p:cNvPr id="20" name="TextBox 19"/>
          <p:cNvSpPr txBox="1"/>
          <p:nvPr/>
        </p:nvSpPr>
        <p:spPr>
          <a:xfrm>
            <a:off x="1741311" y="5562600"/>
            <a:ext cx="914400" cy="461665"/>
          </a:xfrm>
          <a:prstGeom prst="rect">
            <a:avLst/>
          </a:prstGeom>
          <a:noFill/>
          <a:ln>
            <a:noFill/>
          </a:ln>
        </p:spPr>
        <p:txBody>
          <a:bodyPr wrap="square" rtlCol="0">
            <a:spAutoFit/>
          </a:bodyPr>
          <a:lstStyle/>
          <a:p>
            <a:pPr algn="ctr"/>
            <a:r>
              <a:rPr lang="en-US" sz="1200" b="1" dirty="0" smtClean="0"/>
              <a:t>Business Quality</a:t>
            </a:r>
            <a:endParaRPr lang="en-US" sz="1200" b="1" dirty="0"/>
          </a:p>
        </p:txBody>
      </p:sp>
      <p:sp>
        <p:nvSpPr>
          <p:cNvPr id="91" name="TextBox 90"/>
          <p:cNvSpPr txBox="1"/>
          <p:nvPr/>
        </p:nvSpPr>
        <p:spPr>
          <a:xfrm>
            <a:off x="4343400" y="2115979"/>
            <a:ext cx="990600" cy="246221"/>
          </a:xfrm>
          <a:prstGeom prst="rect">
            <a:avLst/>
          </a:prstGeom>
          <a:noFill/>
        </p:spPr>
        <p:txBody>
          <a:bodyPr wrap="square" rtlCol="0">
            <a:spAutoFit/>
          </a:bodyPr>
          <a:lstStyle/>
          <a:p>
            <a:pPr algn="ctr"/>
            <a:r>
              <a:rPr lang="en-US" sz="1000" b="1" dirty="0" smtClean="0"/>
              <a:t>Integration</a:t>
            </a:r>
            <a:endParaRPr lang="en-US" sz="1000" b="1" dirty="0"/>
          </a:p>
        </p:txBody>
      </p:sp>
      <p:sp>
        <p:nvSpPr>
          <p:cNvPr id="92" name="TextBox 91"/>
          <p:cNvSpPr txBox="1"/>
          <p:nvPr/>
        </p:nvSpPr>
        <p:spPr>
          <a:xfrm>
            <a:off x="4419600" y="1276290"/>
            <a:ext cx="838200" cy="400110"/>
          </a:xfrm>
          <a:prstGeom prst="rect">
            <a:avLst/>
          </a:prstGeom>
          <a:noFill/>
        </p:spPr>
        <p:txBody>
          <a:bodyPr wrap="square" rtlCol="0">
            <a:spAutoFit/>
          </a:bodyPr>
          <a:lstStyle/>
          <a:p>
            <a:pPr algn="ctr"/>
            <a:r>
              <a:rPr lang="en-US" sz="1000" dirty="0" smtClean="0"/>
              <a:t>1 Day Dual Entry</a:t>
            </a:r>
            <a:endParaRPr lang="en-US" sz="1000" dirty="0"/>
          </a:p>
        </p:txBody>
      </p:sp>
      <p:sp>
        <p:nvSpPr>
          <p:cNvPr id="95" name="TextBox 94"/>
          <p:cNvSpPr txBox="1"/>
          <p:nvPr/>
        </p:nvSpPr>
        <p:spPr>
          <a:xfrm>
            <a:off x="5105400" y="2895600"/>
            <a:ext cx="685800" cy="400110"/>
          </a:xfrm>
          <a:prstGeom prst="rect">
            <a:avLst/>
          </a:prstGeom>
          <a:noFill/>
        </p:spPr>
        <p:txBody>
          <a:bodyPr wrap="square" rtlCol="0">
            <a:spAutoFit/>
          </a:bodyPr>
          <a:lstStyle/>
          <a:p>
            <a:pPr algn="ctr"/>
            <a:r>
              <a:rPr lang="en-US" sz="1000" b="1" dirty="0" smtClean="0"/>
              <a:t>May Auction</a:t>
            </a:r>
            <a:endParaRPr lang="en-US" sz="1000" b="1" dirty="0"/>
          </a:p>
        </p:txBody>
      </p:sp>
      <p:sp>
        <p:nvSpPr>
          <p:cNvPr id="96" name="TextBox 95"/>
          <p:cNvSpPr txBox="1"/>
          <p:nvPr/>
        </p:nvSpPr>
        <p:spPr>
          <a:xfrm>
            <a:off x="6324600" y="990600"/>
            <a:ext cx="990600" cy="553998"/>
          </a:xfrm>
          <a:prstGeom prst="rect">
            <a:avLst/>
          </a:prstGeom>
          <a:noFill/>
        </p:spPr>
        <p:txBody>
          <a:bodyPr wrap="square" rtlCol="0">
            <a:spAutoFit/>
          </a:bodyPr>
          <a:lstStyle/>
          <a:p>
            <a:pPr algn="ctr"/>
            <a:r>
              <a:rPr lang="en-US" sz="1000" dirty="0" smtClean="0"/>
              <a:t>Integrated Credit Management</a:t>
            </a:r>
            <a:endParaRPr lang="en-US" sz="1000" dirty="0"/>
          </a:p>
        </p:txBody>
      </p:sp>
      <p:sp>
        <p:nvSpPr>
          <p:cNvPr id="98" name="TextBox 97"/>
          <p:cNvSpPr txBox="1"/>
          <p:nvPr/>
        </p:nvSpPr>
        <p:spPr>
          <a:xfrm>
            <a:off x="6934200" y="1981200"/>
            <a:ext cx="1066800" cy="400110"/>
          </a:xfrm>
          <a:prstGeom prst="rect">
            <a:avLst/>
          </a:prstGeom>
          <a:noFill/>
        </p:spPr>
        <p:txBody>
          <a:bodyPr wrap="square" rtlCol="0">
            <a:spAutoFit/>
          </a:bodyPr>
          <a:lstStyle/>
          <a:p>
            <a:pPr algn="ctr"/>
            <a:r>
              <a:rPr lang="en-US" sz="1000" b="1" dirty="0" smtClean="0"/>
              <a:t>Phase 5:Full Functionality</a:t>
            </a:r>
            <a:endParaRPr lang="en-US" sz="1000" b="1" dirty="0"/>
          </a:p>
        </p:txBody>
      </p:sp>
      <p:sp>
        <p:nvSpPr>
          <p:cNvPr id="100" name="TextBox 99"/>
          <p:cNvSpPr txBox="1"/>
          <p:nvPr/>
        </p:nvSpPr>
        <p:spPr>
          <a:xfrm>
            <a:off x="8232423" y="2286000"/>
            <a:ext cx="990600" cy="553998"/>
          </a:xfrm>
          <a:prstGeom prst="rect">
            <a:avLst/>
          </a:prstGeom>
          <a:noFill/>
        </p:spPr>
        <p:txBody>
          <a:bodyPr wrap="square" rtlCol="0">
            <a:spAutoFit/>
          </a:bodyPr>
          <a:lstStyle/>
          <a:p>
            <a:pPr algn="ctr"/>
            <a:r>
              <a:rPr lang="en-US" sz="1000" b="1" dirty="0" smtClean="0"/>
              <a:t>Phase 5:</a:t>
            </a:r>
          </a:p>
          <a:p>
            <a:pPr algn="ctr"/>
            <a:r>
              <a:rPr lang="en-US" sz="1000" b="1" dirty="0" smtClean="0"/>
              <a:t>Full Functionality</a:t>
            </a:r>
            <a:endParaRPr lang="en-US" sz="1000" b="1" dirty="0"/>
          </a:p>
        </p:txBody>
      </p:sp>
      <p:sp>
        <p:nvSpPr>
          <p:cNvPr id="94" name="TextBox 93"/>
          <p:cNvSpPr txBox="1"/>
          <p:nvPr/>
        </p:nvSpPr>
        <p:spPr>
          <a:xfrm>
            <a:off x="7772400" y="2133600"/>
            <a:ext cx="685800" cy="246221"/>
          </a:xfrm>
          <a:prstGeom prst="rect">
            <a:avLst/>
          </a:prstGeom>
          <a:noFill/>
        </p:spPr>
        <p:txBody>
          <a:bodyPr wrap="square" rtlCol="0">
            <a:spAutoFit/>
          </a:bodyPr>
          <a:lstStyle/>
          <a:p>
            <a:pPr algn="ctr"/>
            <a:r>
              <a:rPr lang="en-US" sz="1000" b="1" dirty="0" smtClean="0"/>
              <a:t>RARF</a:t>
            </a:r>
            <a:endParaRPr lang="en-US" sz="1000" b="1" dirty="0"/>
          </a:p>
        </p:txBody>
      </p:sp>
      <p:sp>
        <p:nvSpPr>
          <p:cNvPr id="102" name="TextBox 101"/>
          <p:cNvSpPr txBox="1"/>
          <p:nvPr/>
        </p:nvSpPr>
        <p:spPr>
          <a:xfrm>
            <a:off x="2743200" y="6019801"/>
            <a:ext cx="533400" cy="246221"/>
          </a:xfrm>
          <a:prstGeom prst="rect">
            <a:avLst/>
          </a:prstGeom>
          <a:solidFill>
            <a:schemeClr val="bg2">
              <a:lumMod val="40000"/>
              <a:lumOff val="60000"/>
            </a:schemeClr>
          </a:solidFill>
        </p:spPr>
        <p:txBody>
          <a:bodyPr wrap="square" rtlCol="0">
            <a:spAutoFit/>
          </a:bodyPr>
          <a:lstStyle/>
          <a:p>
            <a:pPr algn="ctr"/>
            <a:r>
              <a:rPr lang="en-US" sz="1000" b="1" dirty="0" smtClean="0">
                <a:solidFill>
                  <a:schemeClr val="accent2"/>
                </a:solidFill>
              </a:rPr>
              <a:t>SEM</a:t>
            </a:r>
            <a:endParaRPr lang="en-US" sz="1000" b="1" dirty="0">
              <a:solidFill>
                <a:schemeClr val="accent2"/>
              </a:solidFill>
            </a:endParaRPr>
          </a:p>
        </p:txBody>
      </p:sp>
      <p:sp>
        <p:nvSpPr>
          <p:cNvPr id="103" name="TextBox 102"/>
          <p:cNvSpPr txBox="1"/>
          <p:nvPr/>
        </p:nvSpPr>
        <p:spPr>
          <a:xfrm>
            <a:off x="3429000" y="6002180"/>
            <a:ext cx="1600200" cy="246221"/>
          </a:xfrm>
          <a:prstGeom prst="rect">
            <a:avLst/>
          </a:prstGeom>
          <a:solidFill>
            <a:schemeClr val="bg2">
              <a:lumMod val="40000"/>
              <a:lumOff val="60000"/>
            </a:schemeClr>
          </a:solidFill>
        </p:spPr>
        <p:txBody>
          <a:bodyPr wrap="square" rtlCol="0">
            <a:spAutoFit/>
          </a:bodyPr>
          <a:lstStyle/>
          <a:p>
            <a:pPr algn="ctr"/>
            <a:r>
              <a:rPr lang="en-US" sz="1000" b="1" dirty="0" smtClean="0">
                <a:solidFill>
                  <a:schemeClr val="accent2"/>
                </a:solidFill>
              </a:rPr>
              <a:t>MT 2.1</a:t>
            </a:r>
            <a:endParaRPr lang="en-US" sz="1000" b="1" dirty="0">
              <a:solidFill>
                <a:schemeClr val="accent2"/>
              </a:solidFill>
            </a:endParaRPr>
          </a:p>
        </p:txBody>
      </p:sp>
      <p:sp>
        <p:nvSpPr>
          <p:cNvPr id="104" name="TextBox 103"/>
          <p:cNvSpPr txBox="1"/>
          <p:nvPr/>
        </p:nvSpPr>
        <p:spPr>
          <a:xfrm>
            <a:off x="3429000" y="6230781"/>
            <a:ext cx="2209800" cy="246219"/>
          </a:xfrm>
          <a:prstGeom prst="rect">
            <a:avLst/>
          </a:prstGeom>
          <a:solidFill>
            <a:schemeClr val="bg2">
              <a:lumMod val="40000"/>
              <a:lumOff val="60000"/>
            </a:schemeClr>
          </a:solidFill>
        </p:spPr>
        <p:txBody>
          <a:bodyPr wrap="square" rtlCol="0">
            <a:spAutoFit/>
          </a:bodyPr>
          <a:lstStyle/>
          <a:p>
            <a:pPr algn="ctr"/>
            <a:r>
              <a:rPr lang="en-US" sz="1000" b="1" dirty="0" smtClean="0">
                <a:solidFill>
                  <a:schemeClr val="accent2"/>
                </a:solidFill>
              </a:rPr>
              <a:t>MT 3.0</a:t>
            </a:r>
            <a:endParaRPr lang="en-US" sz="1000" b="1" dirty="0">
              <a:solidFill>
                <a:schemeClr val="accent2"/>
              </a:solidFill>
            </a:endParaRPr>
          </a:p>
        </p:txBody>
      </p:sp>
      <p:sp>
        <p:nvSpPr>
          <p:cNvPr id="107" name="Left Bracket 106"/>
          <p:cNvSpPr/>
          <p:nvPr/>
        </p:nvSpPr>
        <p:spPr>
          <a:xfrm rot="16200000">
            <a:off x="8012905" y="4953001"/>
            <a:ext cx="304801" cy="1828802"/>
          </a:xfrm>
          <a:prstGeom prst="leftBracket">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08" name="Left Bracket 107"/>
          <p:cNvSpPr/>
          <p:nvPr/>
        </p:nvSpPr>
        <p:spPr>
          <a:xfrm rot="16200000">
            <a:off x="2857502" y="5600703"/>
            <a:ext cx="304800" cy="533398"/>
          </a:xfrm>
          <a:prstGeom prst="leftBracket">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09" name="Left Bracket 108"/>
          <p:cNvSpPr/>
          <p:nvPr/>
        </p:nvSpPr>
        <p:spPr>
          <a:xfrm rot="16200000">
            <a:off x="4076700" y="5067302"/>
            <a:ext cx="304800" cy="1600200"/>
          </a:xfrm>
          <a:prstGeom prst="leftBracket">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0" name="Left Bracket 109"/>
          <p:cNvSpPr/>
          <p:nvPr/>
        </p:nvSpPr>
        <p:spPr>
          <a:xfrm rot="16200000">
            <a:off x="4267200" y="4876801"/>
            <a:ext cx="533400" cy="2209800"/>
          </a:xfrm>
          <a:prstGeom prst="leftBracket">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1" name="Left Bracket 110"/>
          <p:cNvSpPr/>
          <p:nvPr/>
        </p:nvSpPr>
        <p:spPr>
          <a:xfrm rot="16200000">
            <a:off x="6324600" y="5334002"/>
            <a:ext cx="304800" cy="1066800"/>
          </a:xfrm>
          <a:prstGeom prst="leftBracket">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2" name="TextBox 111"/>
          <p:cNvSpPr txBox="1"/>
          <p:nvPr/>
        </p:nvSpPr>
        <p:spPr>
          <a:xfrm>
            <a:off x="6096000" y="6078380"/>
            <a:ext cx="685800" cy="246221"/>
          </a:xfrm>
          <a:prstGeom prst="rect">
            <a:avLst/>
          </a:prstGeom>
          <a:solidFill>
            <a:schemeClr val="bg2">
              <a:lumMod val="40000"/>
              <a:lumOff val="60000"/>
            </a:schemeClr>
          </a:solidFill>
        </p:spPr>
        <p:txBody>
          <a:bodyPr wrap="square" rtlCol="0">
            <a:spAutoFit/>
          </a:bodyPr>
          <a:lstStyle/>
          <a:p>
            <a:pPr algn="ctr"/>
            <a:r>
              <a:rPr lang="en-US" sz="1000" b="1" dirty="0" smtClean="0">
                <a:solidFill>
                  <a:schemeClr val="accent2"/>
                </a:solidFill>
              </a:rPr>
              <a:t>MT 4.0</a:t>
            </a:r>
            <a:endParaRPr lang="en-US" sz="1000" b="1" dirty="0">
              <a:solidFill>
                <a:schemeClr val="accent2"/>
              </a:solidFill>
            </a:endParaRPr>
          </a:p>
        </p:txBody>
      </p:sp>
      <p:sp>
        <p:nvSpPr>
          <p:cNvPr id="113" name="TextBox 112"/>
          <p:cNvSpPr txBox="1"/>
          <p:nvPr/>
        </p:nvSpPr>
        <p:spPr>
          <a:xfrm>
            <a:off x="7696200" y="6078380"/>
            <a:ext cx="914400" cy="246221"/>
          </a:xfrm>
          <a:prstGeom prst="rect">
            <a:avLst/>
          </a:prstGeom>
          <a:solidFill>
            <a:schemeClr val="bg2">
              <a:lumMod val="40000"/>
              <a:lumOff val="60000"/>
            </a:schemeClr>
          </a:solidFill>
        </p:spPr>
        <p:txBody>
          <a:bodyPr wrap="square" rtlCol="0">
            <a:spAutoFit/>
          </a:bodyPr>
          <a:lstStyle/>
          <a:p>
            <a:pPr algn="ctr"/>
            <a:r>
              <a:rPr lang="en-US" sz="1000" b="1" dirty="0" smtClean="0">
                <a:solidFill>
                  <a:schemeClr val="accent2"/>
                </a:solidFill>
              </a:rPr>
              <a:t>MT 5.0</a:t>
            </a:r>
            <a:endParaRPr lang="en-US" sz="1000" b="1" dirty="0">
              <a:solidFill>
                <a:schemeClr val="accent2"/>
              </a:solidFill>
            </a:endParaRPr>
          </a:p>
        </p:txBody>
      </p:sp>
      <p:sp>
        <p:nvSpPr>
          <p:cNvPr id="106" name="TextBox 105"/>
          <p:cNvSpPr txBox="1"/>
          <p:nvPr/>
        </p:nvSpPr>
        <p:spPr>
          <a:xfrm>
            <a:off x="7010400" y="1447800"/>
            <a:ext cx="914400" cy="400110"/>
          </a:xfrm>
          <a:prstGeom prst="rect">
            <a:avLst/>
          </a:prstGeom>
          <a:noFill/>
        </p:spPr>
        <p:txBody>
          <a:bodyPr wrap="square" rtlCol="0">
            <a:spAutoFit/>
          </a:bodyPr>
          <a:lstStyle/>
          <a:p>
            <a:pPr algn="ctr"/>
            <a:r>
              <a:rPr lang="en-US" sz="1000" dirty="0" smtClean="0"/>
              <a:t>NPRR 206 Integration</a:t>
            </a:r>
            <a:endParaRPr lang="en-US" sz="1000" dirty="0"/>
          </a:p>
        </p:txBody>
      </p:sp>
    </p:spTree>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16702</TotalTime>
  <Words>6338</Words>
  <Application>Microsoft Office PowerPoint</Application>
  <PresentationFormat>On-screen Show (4:3)</PresentationFormat>
  <Paragraphs>1698</Paragraphs>
  <Slides>50</Slides>
  <Notes>15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50</vt:i4>
      </vt:variant>
    </vt:vector>
  </HeadingPairs>
  <TitlesOfParts>
    <vt:vector size="52" baseType="lpstr">
      <vt:lpstr>Custom Design</vt:lpstr>
      <vt:lpstr>Acrobat Document</vt:lpstr>
      <vt:lpstr>Nodal Program Update</vt:lpstr>
      <vt:lpstr>Agenda</vt:lpstr>
      <vt:lpstr>Integrated Nodal Timeline – Go-Live December 1, 2010</vt:lpstr>
      <vt:lpstr>2010 Market Trials Timeline – Go-Live December 1, 2010</vt:lpstr>
      <vt:lpstr>Slide 5</vt:lpstr>
      <vt:lpstr>117 Days to Go-Live</vt:lpstr>
      <vt:lpstr>117 Days to Go-Live</vt:lpstr>
      <vt:lpstr>Slide 8</vt:lpstr>
      <vt:lpstr>Slide 9</vt:lpstr>
      <vt:lpstr>Nodal Program Risks &amp; Issues</vt:lpstr>
      <vt:lpstr>Network Model Management System Update</vt:lpstr>
      <vt:lpstr>Full System Market and Reliability Test Overview</vt:lpstr>
      <vt:lpstr>5-Hour LFC Test Update</vt:lpstr>
      <vt:lpstr>5-Hour LFC Test Update</vt:lpstr>
      <vt:lpstr>5-Hour LFC Test Update</vt:lpstr>
      <vt:lpstr>GREDP Performance Summary</vt:lpstr>
      <vt:lpstr>Nodal Go-Live Update Review of Outage Scheduler and CRR Go-Live Items</vt:lpstr>
      <vt:lpstr>Readiness Methodology</vt:lpstr>
      <vt:lpstr>Protocol 21.12.3</vt:lpstr>
      <vt:lpstr>OS and OS UI  (12 defects) as of 7-29-10</vt:lpstr>
      <vt:lpstr>Slide 21</vt:lpstr>
      <vt:lpstr>Slide 22</vt:lpstr>
      <vt:lpstr>Outage Scheduling</vt:lpstr>
      <vt:lpstr>Slide 24</vt:lpstr>
      <vt:lpstr>TAC’s Outage Scheduler Certification Approval</vt:lpstr>
      <vt:lpstr>CRR Allocation and Auction  (5 defects) [as of 7-29-10]</vt:lpstr>
      <vt:lpstr>Slide 27</vt:lpstr>
      <vt:lpstr>Slide 28</vt:lpstr>
      <vt:lpstr>CRR Allocation and Auction – Go Live (as of 7-29-10)</vt:lpstr>
      <vt:lpstr>TAC’s Congestion Revenue Rights Certification Approval</vt:lpstr>
      <vt:lpstr>Market Readiness </vt:lpstr>
      <vt:lpstr>Reminder – Nodal Registration Cutoff – QSEs and CRRAHs</vt:lpstr>
      <vt:lpstr>Next 60-days of Nodal Classes/Workshops</vt:lpstr>
      <vt:lpstr>Next 60-days of Nodal Classes/Workshops - continued</vt:lpstr>
      <vt:lpstr>RED/AMBER Metrics Summary</vt:lpstr>
      <vt:lpstr>Slide 36</vt:lpstr>
      <vt:lpstr>Slide 37</vt:lpstr>
      <vt:lpstr>Nodal Program Risks &amp; Issues: Definitions</vt:lpstr>
      <vt:lpstr>60 Day Outlook : August Market Activities</vt:lpstr>
      <vt:lpstr>DAM/RUC/SASM Operational Scenarios</vt:lpstr>
      <vt:lpstr>DAM/RUC/SASM Operational Scenarios</vt:lpstr>
      <vt:lpstr>Active Nodal Metrics</vt:lpstr>
      <vt:lpstr>Metrics Roadmap</vt:lpstr>
      <vt:lpstr>CRR Metrics</vt:lpstr>
      <vt:lpstr>Real-Time Metrics</vt:lpstr>
      <vt:lpstr>Day-Ahead Market Metrics</vt:lpstr>
      <vt:lpstr>Network Modeling Metrics</vt:lpstr>
      <vt:lpstr>Network Model Metrics</vt:lpstr>
      <vt:lpstr>Other Readiness Metrics</vt:lpstr>
      <vt:lpstr>Participant Readiness Touch Points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Jim Bohart</cp:lastModifiedBy>
  <cp:revision>656</cp:revision>
  <dcterms:created xsi:type="dcterms:W3CDTF">2005-04-21T14:28:35Z</dcterms:created>
  <dcterms:modified xsi:type="dcterms:W3CDTF">2010-07-30T01:57:30Z</dcterms:modified>
</cp:coreProperties>
</file>