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notesSlides/notesSlide6.xml" ContentType="application/vnd.openxmlformats-officedocument.presentationml.notes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6" r:id="rId2"/>
    <p:sldId id="257" r:id="rId3"/>
    <p:sldId id="259" r:id="rId4"/>
    <p:sldId id="258" r:id="rId5"/>
    <p:sldId id="260" r:id="rId6"/>
    <p:sldId id="261" r:id="rId7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620"/>
    <p:restoredTop sz="79903" autoAdjust="0"/>
  </p:normalViewPr>
  <p:slideViewPr>
    <p:cSldViewPr>
      <p:cViewPr varScale="1">
        <p:scale>
          <a:sx n="83" d="100"/>
          <a:sy n="83" d="100"/>
        </p:scale>
        <p:origin x="-42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53EAAE53-2DD2-4A12-A846-DECC64E97637}" type="datetimeFigureOut">
              <a:rPr lang="en-US" smtClean="0"/>
              <a:pPr/>
              <a:t>7/14/2010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0210E8A3-3A3D-4AB7-ABA8-036C151AF5D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10E8A3-3A3D-4AB7-ABA8-036C151AF5DA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10E8A3-3A3D-4AB7-ABA8-036C151AF5DA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10E8A3-3A3D-4AB7-ABA8-036C151AF5DA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10E8A3-3A3D-4AB7-ABA8-036C151AF5DA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Shown on this slide is 15-minute interval data for January through June 2010.  The data on this slide is settlement quality.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0D97A93-6495-44B7-BB74-FFC22F55B4FB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Shown on this slide is one-hour</a:t>
            </a:r>
            <a:r>
              <a:rPr lang="en-US" baseline="0" dirty="0" smtClean="0"/>
              <a:t> average</a:t>
            </a:r>
            <a:r>
              <a:rPr lang="en-US" dirty="0" smtClean="0"/>
              <a:t> data for January through June 2010.  The data on this slide is settlement quality.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0D97A93-6495-44B7-BB74-FFC22F55B4FB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6F3C8C-48CD-4395-9F16-754FF193B74E}" type="datetimeFigureOut">
              <a:rPr lang="en-US" smtClean="0"/>
              <a:pPr/>
              <a:t>7/14/2010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C1D7B-8BEF-4AE6-85D0-68FC7CFCEBC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6F3C8C-48CD-4395-9F16-754FF193B74E}" type="datetimeFigureOut">
              <a:rPr lang="en-US" smtClean="0"/>
              <a:pPr/>
              <a:t>7/14/2010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C1D7B-8BEF-4AE6-85D0-68FC7CFCEBC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6F3C8C-48CD-4395-9F16-754FF193B74E}" type="datetimeFigureOut">
              <a:rPr lang="en-US" smtClean="0"/>
              <a:pPr/>
              <a:t>7/14/2010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C1D7B-8BEF-4AE6-85D0-68FC7CFCEBC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8686800" cy="685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066800"/>
            <a:ext cx="8229600" cy="4724400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1A09DC-38B1-4CC5-A21F-66D84AECDB9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Meeting Title (optional)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6F3C8C-48CD-4395-9F16-754FF193B74E}" type="datetimeFigureOut">
              <a:rPr lang="en-US" smtClean="0"/>
              <a:pPr/>
              <a:t>7/14/2010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C1D7B-8BEF-4AE6-85D0-68FC7CFCEBC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6F3C8C-48CD-4395-9F16-754FF193B74E}" type="datetimeFigureOut">
              <a:rPr lang="en-US" smtClean="0"/>
              <a:pPr/>
              <a:t>7/14/2010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C1D7B-8BEF-4AE6-85D0-68FC7CFCEBC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6F3C8C-48CD-4395-9F16-754FF193B74E}" type="datetimeFigureOut">
              <a:rPr lang="en-US" smtClean="0"/>
              <a:pPr/>
              <a:t>7/14/2010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C1D7B-8BEF-4AE6-85D0-68FC7CFCEBC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6F3C8C-48CD-4395-9F16-754FF193B74E}" type="datetimeFigureOut">
              <a:rPr lang="en-US" smtClean="0"/>
              <a:pPr/>
              <a:t>7/14/2010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C1D7B-8BEF-4AE6-85D0-68FC7CFCEBC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6F3C8C-48CD-4395-9F16-754FF193B74E}" type="datetimeFigureOut">
              <a:rPr lang="en-US" smtClean="0"/>
              <a:pPr/>
              <a:t>7/14/2010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C1D7B-8BEF-4AE6-85D0-68FC7CFCEBC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6F3C8C-48CD-4395-9F16-754FF193B74E}" type="datetimeFigureOut">
              <a:rPr lang="en-US" smtClean="0"/>
              <a:pPr/>
              <a:t>7/14/2010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C1D7B-8BEF-4AE6-85D0-68FC7CFCEBC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6F3C8C-48CD-4395-9F16-754FF193B74E}" type="datetimeFigureOut">
              <a:rPr lang="en-US" smtClean="0"/>
              <a:pPr/>
              <a:t>7/14/2010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C1D7B-8BEF-4AE6-85D0-68FC7CFCEBC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6F3C8C-48CD-4395-9F16-754FF193B74E}" type="datetimeFigureOut">
              <a:rPr lang="en-US" smtClean="0"/>
              <a:pPr/>
              <a:t>7/14/2010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C1D7B-8BEF-4AE6-85D0-68FC7CFCEBC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6F3C8C-48CD-4395-9F16-754FF193B74E}" type="datetimeFigureOut">
              <a:rPr lang="en-US" smtClean="0"/>
              <a:pPr/>
              <a:t>7/14/2010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2C1D7B-8BEF-4AE6-85D0-68FC7CFCEBC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567" y="450968"/>
            <a:ext cx="9134433" cy="59498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Graph Explanation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Data</a:t>
            </a:r>
          </a:p>
          <a:p>
            <a:pPr lvl="1"/>
            <a:r>
              <a:rPr lang="en-US" dirty="0" smtClean="0"/>
              <a:t>1-hour average of real-time (PI) data for an entire month</a:t>
            </a:r>
          </a:p>
          <a:p>
            <a:pPr lvl="2"/>
            <a:r>
              <a:rPr lang="en-US" dirty="0" smtClean="0"/>
              <a:t>Aggregate Wind Output</a:t>
            </a:r>
          </a:p>
          <a:p>
            <a:pPr lvl="2"/>
            <a:r>
              <a:rPr lang="en-US" dirty="0" smtClean="0"/>
              <a:t>Total ERCOT Load</a:t>
            </a:r>
          </a:p>
          <a:p>
            <a:pPr lvl="1"/>
            <a:r>
              <a:rPr lang="en-US" dirty="0" smtClean="0"/>
              <a:t>Note that March 26</a:t>
            </a:r>
            <a:r>
              <a:rPr lang="en-US" baseline="30000" dirty="0" smtClean="0"/>
              <a:t>th</a:t>
            </a:r>
            <a:r>
              <a:rPr lang="en-US" dirty="0" smtClean="0"/>
              <a:t> was thrown out because some of the hours had known bad wind data (one resource’s output was around 3000 MW), otherwise, no other data filtering was done</a:t>
            </a:r>
          </a:p>
          <a:p>
            <a:pPr lvl="1"/>
            <a:r>
              <a:rPr lang="en-US" dirty="0" smtClean="0"/>
              <a:t>OOMEs, down balancing, congestion MWs were not added back in; this is strictly real-time output data</a:t>
            </a:r>
          </a:p>
          <a:p>
            <a:r>
              <a:rPr lang="en-US" dirty="0" smtClean="0"/>
              <a:t>Analysis</a:t>
            </a:r>
          </a:p>
          <a:p>
            <a:pPr lvl="2"/>
            <a:r>
              <a:rPr lang="en-US" dirty="0" smtClean="0"/>
              <a:t>Min = smallest 1-hour average of wind output for that month</a:t>
            </a:r>
          </a:p>
          <a:p>
            <a:pPr lvl="2"/>
            <a:r>
              <a:rPr lang="en-US" dirty="0" smtClean="0"/>
              <a:t>Max = largest 1-hour average of wind output for that month</a:t>
            </a:r>
          </a:p>
          <a:p>
            <a:pPr lvl="2"/>
            <a:r>
              <a:rPr lang="en-US" dirty="0" smtClean="0"/>
              <a:t>Average = average of the 1-hour averages of wind output for that month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Graph Explanation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Data Points Represent:</a:t>
            </a:r>
          </a:p>
          <a:p>
            <a:pPr lvl="1"/>
            <a:r>
              <a:rPr lang="en-US" dirty="0" smtClean="0"/>
              <a:t>For the hours corresponding to the Min and Max, the wind output was divided by the average Total ERCOT Load for the same hours to determine Wind Output as a Percent of Load</a:t>
            </a:r>
          </a:p>
          <a:p>
            <a:pPr lvl="1"/>
            <a:r>
              <a:rPr lang="en-US" dirty="0" smtClean="0"/>
              <a:t>For the Average value, the monthly average wind output was divided by the monthly average Total ERCOT Load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of Data Analysis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April</a:t>
            </a:r>
          </a:p>
          <a:p>
            <a:pPr lvl="1"/>
            <a:r>
              <a:rPr lang="en-US" dirty="0" smtClean="0"/>
              <a:t>The maximum hourly average of wind output was 6416 MW on 4-4-10 HE 23:00</a:t>
            </a:r>
          </a:p>
          <a:p>
            <a:pPr lvl="1"/>
            <a:r>
              <a:rPr lang="en-US" dirty="0" smtClean="0"/>
              <a:t>The hourly average of load for the same date and time was 31219 MW</a:t>
            </a:r>
          </a:p>
          <a:p>
            <a:pPr lvl="1"/>
            <a:r>
              <a:rPr lang="en-US" dirty="0" smtClean="0"/>
              <a:t>100*(6416/31219) = 20.55 %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4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0"/>
            <a:ext cx="8686800" cy="914400"/>
          </a:xfrm>
        </p:spPr>
        <p:txBody>
          <a:bodyPr>
            <a:noAutofit/>
          </a:bodyPr>
          <a:lstStyle/>
          <a:p>
            <a:r>
              <a:rPr lang="en-US" sz="3200" dirty="0" smtClean="0"/>
              <a:t>Total Installed Wind Capacity vs. Wind Generation as a Percent of ERCOT </a:t>
            </a:r>
            <a:r>
              <a:rPr lang="en-US" sz="3200" dirty="0" smtClean="0"/>
              <a:t>Load (15 min)</a:t>
            </a:r>
            <a:endParaRPr lang="en-US" sz="3200" dirty="0" smtClean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type="tbl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914400"/>
            <a:ext cx="9143999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4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0"/>
            <a:ext cx="8686800" cy="914400"/>
          </a:xfrm>
        </p:spPr>
        <p:txBody>
          <a:bodyPr>
            <a:noAutofit/>
          </a:bodyPr>
          <a:lstStyle/>
          <a:p>
            <a:pPr eaLnBrk="1" hangingPunct="1"/>
            <a:r>
              <a:rPr lang="en-US" sz="3200" dirty="0" smtClean="0"/>
              <a:t>Total Installed Wind Capacity vs. Wind Generation as a Percent of ERCOT </a:t>
            </a:r>
            <a:r>
              <a:rPr lang="en-US" sz="3200" dirty="0" smtClean="0"/>
              <a:t>Load (Hour)</a:t>
            </a:r>
            <a:endParaRPr lang="en-US" sz="3200" dirty="0" smtClean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type="tbl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914400"/>
            <a:ext cx="9144000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177</TotalTime>
  <Words>296</Words>
  <Application>Microsoft Office PowerPoint</Application>
  <PresentationFormat>On-screen Show (4:3)</PresentationFormat>
  <Paragraphs>30</Paragraphs>
  <Slides>6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Slide 1</vt:lpstr>
      <vt:lpstr>Graph Explanation</vt:lpstr>
      <vt:lpstr>Graph Explanation</vt:lpstr>
      <vt:lpstr>Example of Data Analysis</vt:lpstr>
      <vt:lpstr>Total Installed Wind Capacity vs. Wind Generation as a Percent of ERCOT Load (15 min)</vt:lpstr>
      <vt:lpstr>Total Installed Wind Capacity vs. Wind Generation as a Percent of ERCOT Load (Hour)</vt:lpstr>
    </vt:vector>
  </TitlesOfParts>
  <Company>ERCOT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Chad Thompson; iflores</dc:creator>
  <cp:lastModifiedBy>Teixeira</cp:lastModifiedBy>
  <cp:revision>21</cp:revision>
  <dcterms:created xsi:type="dcterms:W3CDTF">2010-07-13T20:27:50Z</dcterms:created>
  <dcterms:modified xsi:type="dcterms:W3CDTF">2010-07-14T15:13:47Z</dcterms:modified>
</cp:coreProperties>
</file>